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7" r:id="rId2"/>
    <p:sldId id="258" r:id="rId3"/>
    <p:sldId id="284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67" r:id="rId14"/>
    <p:sldId id="283" r:id="rId15"/>
    <p:sldId id="272" r:id="rId16"/>
    <p:sldId id="269" r:id="rId17"/>
    <p:sldId id="270" r:id="rId18"/>
    <p:sldId id="273" r:id="rId19"/>
    <p:sldId id="275" r:id="rId20"/>
    <p:sldId id="276" r:id="rId21"/>
    <p:sldId id="277" r:id="rId22"/>
    <p:sldId id="285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04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6D3753-3461-4442-BEBE-EB16CE9C911B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40CF93-60D8-4507-8EAE-BCCFB67FE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60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AD51E80F-1CE6-4070-B5F7-6AB8D2FF149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E345484D-BEF8-41B7-A2A0-3DA99FDCED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2B2AA3F2-68D3-4B26-9999-E5AC48912D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C3DED6F-BEA5-4FEE-90FD-4DE20654E56F}" type="slidenum">
              <a:rPr lang="en-US" altLang="en-US" sz="1200"/>
              <a:pPr/>
              <a:t>11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62910-F65C-48DF-8A9D-C2851754AD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E205A9-54B6-4CF4-9618-141253237F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0B5D41-406A-4D49-A239-8EEC7DAAE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B666F-B596-417E-BE0B-7D3348E5DB80}" type="datetime1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D10DCA-EBFC-416C-9E6F-05743407F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AEE1AE-3B1B-43CE-828C-9C3A1A1D1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485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66DDD-A64D-4F21-9952-765DDBEF0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B8DFC5-4D38-4510-8835-081B29489D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AD01FC-364B-4D2E-B510-F648CC342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A45D-3D4B-4B11-9EDC-320C862BE67D}" type="datetime1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FAD808-7E6C-4243-81DC-91E961D90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CC1D8-B7D0-4DF6-9153-2B44C602B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164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103BCF-A406-4A31-99D2-1DC272A11B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738800-5409-4147-A006-D1DFDAA470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98F50-5702-44CA-BD6B-6CA9D4427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566AC-59AD-40F3-BE46-E3274DA9200A}" type="datetime1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EE0400-34EE-461B-BB4C-1E27BBECC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262980-2CFC-4CBB-AA86-40BE9E5AB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201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6521F-0DC1-45CD-A683-BD2317C4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D4AB4-AE0F-43D4-8265-EE8380C30F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A05D01-1160-4865-A61E-B083449A9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F037F-6402-475C-9499-5E1FF98267B8}" type="datetime1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2354C0-1D8F-48B5-A2C5-E5E4F7E9D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2D2C1E-6484-4C91-9B1F-1AC3711AB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030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FC028-4677-43B8-A73E-0818B3717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4363AC-AB32-450A-96D2-F33146097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C0C4F4-7760-413F-A9C1-197AE06A4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0E66-38C3-4EA1-823F-7372FFE34740}" type="datetime1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1552DF-1C70-45A2-A50C-2DF10296D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065515-A2A9-40C4-8A09-F954A5845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223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72BC4-5208-40A6-930D-DED3BFE06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4240C-D684-4535-B18C-8FABAF5104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3FE230-A971-4402-BC98-9208C036A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0113F0-6B37-4C04-A9EA-89D0BFCB7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51CC0-0563-4BE1-AE72-641DA9B77795}" type="datetime1">
              <a:rPr lang="en-US" smtClean="0"/>
              <a:t>5/2/2025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10CBE2-F2F8-4689-87DD-6FCC971CD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7372A2-9572-4423-BBB1-9312AF2A4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112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29DA0-1277-4E1E-978D-F64B2E2ED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C96F1C-5369-4089-89A1-0655019A3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02CCC1-7212-4D00-A19C-BC309AC5E3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B5A584-7C21-44CE-80E1-D9CE252BD1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C332C1-62F2-43B5-99A6-13A7C909DC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CB3E04-9632-43A6-8518-C4A597FC8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F8C50-919F-4943-B748-4D2BF1ADA3EA}" type="datetime1">
              <a:rPr lang="en-US" smtClean="0"/>
              <a:t>5/2/2025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FDB51A-6DFC-476A-82A0-167478D24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41788C-8C47-45A8-9EB0-1F25E1FA7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2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91242-B917-40E4-BA21-2FFC8F063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387B58-9463-456C-BDB2-3B25F46BE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11814-0EF8-49AF-B710-5D327CBB286A}" type="datetime1">
              <a:rPr lang="en-US" smtClean="0"/>
              <a:t>5/2/2025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4328CE-45B5-475C-AD97-130209DD9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05F963-9209-41A0-BDFC-1B02D7CA2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102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A90215-CFE0-4A5D-81D1-F2D91B96E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50EF5-C465-4CAB-A0FA-274ED7D173D7}" type="datetime1">
              <a:rPr lang="en-US" smtClean="0"/>
              <a:t>5/2/2025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976A5C-ED0F-4F2E-B554-24C3BA9F5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11B263-A10B-4BC3-AA0A-AB4C7461B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182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4D755-C14D-4D35-BF65-738474FC1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DEA5B-FA5A-40C7-8F0F-55DA27536D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98E573-1AD1-4DAF-B168-0B351EB889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DAFEAC-A65D-4AD0-AB99-97205396C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5826F-B09F-42D3-80B1-71276AF3F54D}" type="datetime1">
              <a:rPr lang="en-US" smtClean="0"/>
              <a:t>5/2/2025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D60C5B-7E7F-46F1-AE26-126D296B5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7C1C51-1B21-40AB-A4BC-D996373ED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596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0B1C0-2336-4955-BBB9-BAAA4DE1D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C22A31-CB1E-4B45-8D5C-61AA9C6994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51A26C-0D15-400D-A098-BD4874BA77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CB5F89-DB65-4F08-8F37-DF9A61FB4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74EC-DB09-48EB-9148-C47AC288FDCF}" type="datetime1">
              <a:rPr lang="en-US" smtClean="0"/>
              <a:t>5/2/2025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FE36A9-C900-40D9-A048-221E3D4F1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FB1271-0CD1-426D-AA2D-704FD8103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296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FDBFF3-9CB6-4B59-A2FA-83B8F801D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EA283F-5586-41B1-B8A9-449451AB46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236220-389F-49F6-A279-1F0753B7EA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85BDF-4DF4-4ACB-9023-8220211313B0}" type="datetime1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85992-4D26-4C2C-8EE0-C7826387C5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5B22DA-D710-4C67-9B2A-F33D3F50E5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77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9.wmf"/><Relationship Id="rId4" Type="http://schemas.openxmlformats.org/officeDocument/2006/relationships/oleObject" Target="../embeddings/oleObject3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wm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5">
            <a:extLst>
              <a:ext uri="{FF2B5EF4-FFF2-40B4-BE49-F238E27FC236}">
                <a16:creationId xmlns:a16="http://schemas.microsoft.com/office/drawing/2014/main" id="{C497BB16-50FE-4A25-B858-3A0DC7AB0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119C5E2-01F5-45ED-98F7-FAB0E3D700F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3076" name="Rectangle 2">
            <a:extLst>
              <a:ext uri="{FF2B5EF4-FFF2-40B4-BE49-F238E27FC236}">
                <a16:creationId xmlns:a16="http://schemas.microsoft.com/office/drawing/2014/main" id="{134A8832-AEB1-4FBB-9FC1-DD9F735DA6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72055" y="1894157"/>
            <a:ext cx="8922026" cy="1898374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 err="1">
                <a:cs typeface="Times New Roman" panose="02020603050405020304" pitchFamily="18" charset="0"/>
              </a:rPr>
              <a:t>Pembangkit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Bilangan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Acak</a:t>
            </a:r>
            <a:br>
              <a:rPr lang="en-US" altLang="en-US" dirty="0">
                <a:cs typeface="Times New Roman" panose="02020603050405020304" pitchFamily="18" charset="0"/>
              </a:rPr>
            </a:br>
            <a:r>
              <a:rPr lang="en-US" altLang="en-US" dirty="0"/>
              <a:t> 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8CFC2F-1105-430E-AA5B-DB764277F8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4278" y="4721348"/>
            <a:ext cx="9144000" cy="2103023"/>
          </a:xfrm>
        </p:spPr>
        <p:txBody>
          <a:bodyPr>
            <a:normAutofit fontScale="92500" lnSpcReduction="20000"/>
          </a:bodyPr>
          <a:lstStyle/>
          <a:p>
            <a:r>
              <a:rPr lang="en-US" sz="2800" b="1" dirty="0"/>
              <a:t>Oleh: Rinaldi Munir</a:t>
            </a:r>
          </a:p>
          <a:p>
            <a:endParaRPr lang="en-US" sz="2800" dirty="0"/>
          </a:p>
          <a:p>
            <a:r>
              <a:rPr lang="en-US" sz="2800" dirty="0"/>
              <a:t>Program Studi </a:t>
            </a:r>
            <a:r>
              <a:rPr lang="en-US" sz="2800" dirty="0" err="1"/>
              <a:t>Sistem</a:t>
            </a:r>
            <a:r>
              <a:rPr lang="en-US" sz="2800" dirty="0"/>
              <a:t> dan </a:t>
            </a:r>
            <a:r>
              <a:rPr lang="en-US" sz="2800" dirty="0" err="1"/>
              <a:t>Teknologi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endParaRPr lang="en-US" sz="2800" dirty="0"/>
          </a:p>
          <a:p>
            <a:r>
              <a:rPr lang="en-US" sz="2800" dirty="0"/>
              <a:t>STEI-ITB</a:t>
            </a:r>
          </a:p>
          <a:p>
            <a:r>
              <a:rPr lang="en-US" sz="2800" dirty="0"/>
              <a:t>2025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A1F325-0C1B-403E-8A64-414E5D6B0C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9882" y="33629"/>
            <a:ext cx="4502118" cy="21239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BF561ED-4E96-C8B7-B17F-84497600BD70}"/>
              </a:ext>
            </a:extLst>
          </p:cNvPr>
          <p:cNvSpPr txBox="1"/>
          <p:nvPr/>
        </p:nvSpPr>
        <p:spPr>
          <a:xfrm>
            <a:off x="2385237" y="1215576"/>
            <a:ext cx="60977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Bahan </a:t>
            </a:r>
            <a:r>
              <a:rPr lang="en-US" sz="2400" dirty="0" err="1"/>
              <a:t>Kuliah</a:t>
            </a:r>
            <a:r>
              <a:rPr lang="en-US" sz="2400" dirty="0"/>
              <a:t> II4021 </a:t>
            </a:r>
            <a:r>
              <a:rPr lang="en-US" sz="2400" dirty="0" err="1"/>
              <a:t>Kriptografi</a:t>
            </a:r>
            <a:endParaRPr lang="en-US" sz="2400" dirty="0"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4D6C442-6858-A61A-ECD3-25C1501165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8441" y="2995281"/>
            <a:ext cx="1594499" cy="1594499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B61E76-FBA3-EE22-038D-D56C304ED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>
            <a:extLst>
              <a:ext uri="{FF2B5EF4-FFF2-40B4-BE49-F238E27FC236}">
                <a16:creationId xmlns:a16="http://schemas.microsoft.com/office/drawing/2014/main" id="{2F9B179D-78F3-4B33-A19E-C6B447C72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en-US" sz="1400"/>
              <a:t>Rinaldi Munir/II4020 Kriptografi/STI-ITB</a:t>
            </a:r>
            <a:endParaRPr lang="en-US" altLang="en-US" sz="1400"/>
          </a:p>
        </p:txBody>
      </p:sp>
      <p:sp>
        <p:nvSpPr>
          <p:cNvPr id="11267" name="Slide Number Placeholder 5">
            <a:extLst>
              <a:ext uri="{FF2B5EF4-FFF2-40B4-BE49-F238E27FC236}">
                <a16:creationId xmlns:a16="http://schemas.microsoft.com/office/drawing/2014/main" id="{8D174438-0196-4FC6-8925-E803BE4A6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8D6E70-AB2C-4E64-B5AD-859DBE572EB0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id="{FD5595F8-6C0B-43F7-827D-BBECCC89A2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 i="1">
                <a:latin typeface="Times" panose="02020603050405020304" pitchFamily="18" charset="0"/>
                <a:cs typeface="Times New Roman" panose="02020603050405020304" pitchFamily="18" charset="0"/>
              </a:rPr>
              <a:t>Blum Blum Shub (BBS)</a:t>
            </a:r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11269" name="Rectangle 3">
            <a:extLst>
              <a:ext uri="{FF2B5EF4-FFF2-40B4-BE49-F238E27FC236}">
                <a16:creationId xmlns:a16="http://schemas.microsoft.com/office/drawing/2014/main" id="{8CA3B46F-5875-40A3-BA9E-8505EBE13E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i="1" dirty="0">
                <a:cs typeface="Times New Roman" panose="02020603050405020304" pitchFamily="18" charset="0"/>
              </a:rPr>
              <a:t>BBS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CSPRNG</a:t>
            </a:r>
            <a:r>
              <a:rPr lang="en-US" altLang="en-US" sz="2400" dirty="0">
                <a:cs typeface="Times New Roman" panose="02020603050405020304" pitchFamily="18" charset="0"/>
              </a:rPr>
              <a:t> yang paling </a:t>
            </a:r>
            <a:r>
              <a:rPr lang="en-US" altLang="en-US" sz="2400" dirty="0" err="1">
                <a:cs typeface="Times New Roman" panose="02020603050405020304" pitchFamily="18" charset="0"/>
              </a:rPr>
              <a:t>sederhana</a:t>
            </a:r>
            <a:r>
              <a:rPr lang="en-US" altLang="en-US" sz="2400" dirty="0">
                <a:cs typeface="Times New Roman" panose="02020603050405020304" pitchFamily="18" charset="0"/>
              </a:rPr>
              <a:t> dan paling </a:t>
            </a:r>
            <a:r>
              <a:rPr lang="en-US" altLang="en-US" sz="2400" dirty="0" err="1">
                <a:cs typeface="Times New Roman" panose="02020603050405020304" pitchFamily="18" charset="0"/>
              </a:rPr>
              <a:t>sangkil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dirty="0" err="1">
                <a:cs typeface="Times New Roman" panose="02020603050405020304" pitchFamily="18" charset="0"/>
              </a:rPr>
              <a:t>secara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kompleksitas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teoritis</a:t>
            </a:r>
            <a:r>
              <a:rPr lang="en-US" altLang="en-US" sz="2400" dirty="0">
                <a:cs typeface="Times New Roman" panose="02020603050405020304" pitchFamily="18" charset="0"/>
              </a:rPr>
              <a:t>). </a:t>
            </a:r>
          </a:p>
          <a:p>
            <a:pPr eaLnBrk="1" hangingPunct="1"/>
            <a:r>
              <a:rPr lang="en-US" altLang="en-US" sz="2400" i="1" dirty="0">
                <a:cs typeface="Times New Roman" panose="02020603050405020304" pitchFamily="18" charset="0"/>
              </a:rPr>
              <a:t>BBS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dibuat</a:t>
            </a:r>
            <a:r>
              <a:rPr lang="en-US" altLang="en-US" sz="2400" dirty="0">
                <a:cs typeface="Times New Roman" panose="02020603050405020304" pitchFamily="18" charset="0"/>
              </a:rPr>
              <a:t> pada </a:t>
            </a:r>
            <a:r>
              <a:rPr lang="en-US" altLang="en-US" sz="2400" dirty="0" err="1">
                <a:cs typeface="Times New Roman" panose="02020603050405020304" pitchFamily="18" charset="0"/>
              </a:rPr>
              <a:t>tahun</a:t>
            </a:r>
            <a:r>
              <a:rPr lang="en-US" altLang="en-US" sz="2400" dirty="0">
                <a:cs typeface="Times New Roman" panose="02020603050405020304" pitchFamily="18" charset="0"/>
              </a:rPr>
              <a:t> 1986 oleh Lenore Blum, Manuel Blum, dan Michael </a:t>
            </a:r>
            <a:r>
              <a:rPr lang="en-US" altLang="en-US" sz="2400" dirty="0" err="1">
                <a:cs typeface="Times New Roman" panose="02020603050405020304" pitchFamily="18" charset="0"/>
              </a:rPr>
              <a:t>Shub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Berbasis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teori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number theory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</a:p>
          <a:p>
            <a:pPr eaLnBrk="1" hangingPunct="1"/>
            <a:r>
              <a:rPr lang="en-US" altLang="en-US" sz="2400" dirty="0">
                <a:cs typeface="Times New Roman" panose="02020603050405020304" pitchFamily="18" charset="0"/>
              </a:rPr>
              <a:t>BBS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menghasilkan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barisan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berupa</a:t>
            </a:r>
            <a:r>
              <a:rPr lang="en-US" altLang="en-US" sz="2400" dirty="0">
                <a:cs typeface="Times New Roman" panose="02020603050405020304" pitchFamily="18" charset="0"/>
              </a:rPr>
              <a:t> bit-bit biner</a:t>
            </a:r>
          </a:p>
          <a:p>
            <a:pPr eaLnBrk="1" hangingPunct="1"/>
            <a:endParaRPr lang="en-US" altLang="en-US" sz="2400" i="1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i="1" dirty="0">
                <a:cs typeface="Times New Roman" panose="02020603050405020304" pitchFamily="18" charset="0"/>
              </a:rPr>
              <a:t>BBS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berbentuk</a:t>
            </a:r>
            <a:r>
              <a:rPr lang="en-US" altLang="en-US" sz="2400" dirty="0"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               </a:t>
            </a:r>
            <a:r>
              <a:rPr lang="en-US" altLang="en-US" sz="2800" i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800" i="1" baseline="-250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n</a:t>
            </a:r>
            <a:r>
              <a:rPr lang="en-US" altLang="en-US" sz="2800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 + 1 </a:t>
            </a:r>
            <a:r>
              <a:rPr lang="en-US" altLang="en-US" sz="2800" i="1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= </a:t>
            </a:r>
            <a:r>
              <a:rPr lang="en-US" altLang="en-US" sz="2800" i="1" dirty="0">
                <a:solidFill>
                  <a:srgbClr val="FF0000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800" i="1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n</a:t>
            </a:r>
            <a:r>
              <a:rPr lang="en-US" altLang="en-US" sz="2800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 mod </a:t>
            </a:r>
            <a:r>
              <a:rPr lang="en-US" altLang="en-US" sz="2800" i="1" dirty="0">
                <a:solidFill>
                  <a:srgbClr val="FF0000"/>
                </a:solidFill>
                <a:cs typeface="Times New Roman" panose="02020603050405020304" pitchFamily="18" charset="0"/>
              </a:rPr>
              <a:t>m</a:t>
            </a:r>
            <a:endParaRPr lang="en-US" sz="2800" b="0" i="1" u="none" strike="noStrike" baseline="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0" indent="0" eaLnBrk="1" hangingPunct="1">
              <a:buNone/>
            </a:pPr>
            <a:endParaRPr lang="en-US" altLang="en-US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>
            <a:extLst>
              <a:ext uri="{FF2B5EF4-FFF2-40B4-BE49-F238E27FC236}">
                <a16:creationId xmlns:a16="http://schemas.microsoft.com/office/drawing/2014/main" id="{61146CD8-5916-42B2-94C1-6E945585B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572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en-US" sz="1400"/>
              <a:t>Rinaldi Munir/II4020 Kriptografi/STI-ITB</a:t>
            </a:r>
            <a:endParaRPr lang="en-US" altLang="en-US" sz="1400" dirty="0"/>
          </a:p>
        </p:txBody>
      </p:sp>
      <p:sp>
        <p:nvSpPr>
          <p:cNvPr id="12291" name="Slide Number Placeholder 5">
            <a:extLst>
              <a:ext uri="{FF2B5EF4-FFF2-40B4-BE49-F238E27FC236}">
                <a16:creationId xmlns:a16="http://schemas.microsoft.com/office/drawing/2014/main" id="{7B8B27EF-C072-459C-83EA-66C83B069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2E96C80-AAE4-43CF-BB76-D0A0F1759646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4344A769-DDF7-4F4E-81C5-EFCC7AAF07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03851" y="609600"/>
            <a:ext cx="10783957" cy="5746750"/>
          </a:xfrm>
        </p:spPr>
        <p:txBody>
          <a:bodyPr>
            <a:normAutofit fontScale="92500" lnSpcReduction="20000"/>
          </a:bodyPr>
          <a:lstStyle/>
          <a:p>
            <a:pPr marL="609600" indent="-609600">
              <a:buNone/>
              <a:defRPr/>
            </a:pPr>
            <a:r>
              <a:rPr lang="en-US" dirty="0" err="1"/>
              <a:t>Algoritma</a:t>
            </a:r>
            <a:r>
              <a:rPr lang="en-US" dirty="0"/>
              <a:t> BBS:</a:t>
            </a:r>
          </a:p>
          <a:p>
            <a:pPr marL="609600" indent="-609600">
              <a:buFontTx/>
              <a:buAutoNum type="arabicPeriod"/>
              <a:defRPr/>
            </a:pPr>
            <a:r>
              <a:rPr lang="en-US" dirty="0" err="1">
                <a:cs typeface="Times New Roman" pitchFamily="18" charset="0"/>
              </a:rPr>
              <a:t>Pilih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dua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buah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bilangan</a:t>
            </a:r>
            <a:r>
              <a:rPr lang="en-US" dirty="0">
                <a:cs typeface="Times New Roman" pitchFamily="18" charset="0"/>
              </a:rPr>
              <a:t> prima </a:t>
            </a:r>
            <a:r>
              <a:rPr lang="en-US" dirty="0" err="1">
                <a:cs typeface="Times New Roman" pitchFamily="18" charset="0"/>
              </a:rPr>
              <a:t>rahasia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p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q</a:t>
            </a:r>
            <a:r>
              <a:rPr lang="en-US" dirty="0">
                <a:cs typeface="Times New Roman" pitchFamily="18" charset="0"/>
              </a:rPr>
              <a:t>, yang </a:t>
            </a:r>
            <a:r>
              <a:rPr lang="en-US" dirty="0" err="1">
                <a:cs typeface="Times New Roman" pitchFamily="18" charset="0"/>
              </a:rPr>
              <a:t>masing-masing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kongruen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dengan</a:t>
            </a:r>
            <a:r>
              <a:rPr lang="en-US" dirty="0">
                <a:cs typeface="Times New Roman" pitchFamily="18" charset="0"/>
              </a:rPr>
              <a:t> 3 (mod 4).</a:t>
            </a:r>
          </a:p>
          <a:p>
            <a:pPr marL="609600" indent="-609600">
              <a:buFontTx/>
              <a:buAutoNum type="arabicPeriod"/>
              <a:defRPr/>
            </a:pPr>
            <a:r>
              <a:rPr lang="en-US" dirty="0" err="1">
                <a:cs typeface="Times New Roman" pitchFamily="18" charset="0"/>
              </a:rPr>
              <a:t>Kalikan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keduanya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menjadi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n </a:t>
            </a:r>
            <a:r>
              <a:rPr lang="en-US" dirty="0">
                <a:cs typeface="Times New Roman" pitchFamily="18" charset="0"/>
              </a:rPr>
              <a:t>= </a:t>
            </a:r>
            <a:r>
              <a:rPr lang="en-US" i="1" dirty="0" err="1">
                <a:cs typeface="Times New Roman" pitchFamily="18" charset="0"/>
              </a:rPr>
              <a:t>pq</a:t>
            </a:r>
            <a:r>
              <a:rPr lang="en-US" dirty="0">
                <a:cs typeface="Times New Roman" pitchFamily="18" charset="0"/>
              </a:rPr>
              <a:t>. </a:t>
            </a:r>
            <a:r>
              <a:rPr lang="en-US" dirty="0" err="1">
                <a:cs typeface="Times New Roman" pitchFamily="18" charset="0"/>
              </a:rPr>
              <a:t>Bilangan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ini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disebut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bilangan</a:t>
            </a:r>
            <a:r>
              <a:rPr lang="en-US" b="1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bulat</a:t>
            </a:r>
            <a:r>
              <a:rPr lang="en-US" b="1" dirty="0">
                <a:cs typeface="Times New Roman" pitchFamily="18" charset="0"/>
              </a:rPr>
              <a:t> Blum</a:t>
            </a:r>
            <a:r>
              <a:rPr lang="en-US" dirty="0">
                <a:cs typeface="Times New Roman" pitchFamily="18" charset="0"/>
              </a:rPr>
              <a:t> </a:t>
            </a:r>
          </a:p>
          <a:p>
            <a:pPr marL="609600" indent="-609600">
              <a:buFontTx/>
              <a:buAutoNum type="arabicPeriod"/>
              <a:defRPr/>
            </a:pPr>
            <a:r>
              <a:rPr lang="en-US" dirty="0" err="1">
                <a:cs typeface="Times New Roman" pitchFamily="18" charset="0"/>
              </a:rPr>
              <a:t>Pilih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bilangan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bulat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acak</a:t>
            </a:r>
            <a:r>
              <a:rPr lang="en-US" dirty="0">
                <a:cs typeface="Times New Roman" pitchFamily="18" charset="0"/>
              </a:rPr>
              <a:t> lain, </a:t>
            </a:r>
            <a:r>
              <a:rPr lang="en-US" i="1" dirty="0">
                <a:cs typeface="Times New Roman" pitchFamily="18" charset="0"/>
              </a:rPr>
              <a:t>s</a:t>
            </a:r>
            <a:r>
              <a:rPr lang="en-US" dirty="0">
                <a:cs typeface="Times New Roman" pitchFamily="18" charset="0"/>
              </a:rPr>
              <a:t>,  </a:t>
            </a:r>
            <a:r>
              <a:rPr lang="en-US" dirty="0" err="1">
                <a:cs typeface="Times New Roman" pitchFamily="18" charset="0"/>
              </a:rPr>
              <a:t>sebagai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umpan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sedemikian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sehingga</a:t>
            </a:r>
            <a:r>
              <a:rPr lang="en-US" dirty="0">
                <a:cs typeface="Times New Roman" pitchFamily="18" charset="0"/>
              </a:rPr>
              <a:t>:</a:t>
            </a:r>
          </a:p>
          <a:p>
            <a:pPr marL="609600" indent="-609600">
              <a:buNone/>
              <a:defRPr/>
            </a:pPr>
            <a:r>
              <a:rPr lang="en-US" dirty="0">
                <a:cs typeface="Times New Roman" pitchFamily="18" charset="0"/>
              </a:rPr>
              <a:t>		(</a:t>
            </a:r>
            <a:r>
              <a:rPr lang="en-US" dirty="0" err="1">
                <a:cs typeface="Times New Roman" pitchFamily="18" charset="0"/>
              </a:rPr>
              <a:t>i</a:t>
            </a:r>
            <a:r>
              <a:rPr lang="en-US" dirty="0">
                <a:cs typeface="Times New Roman" pitchFamily="18" charset="0"/>
              </a:rPr>
              <a:t>)     2 </a:t>
            </a:r>
            <a:r>
              <a:rPr lang="en-US" dirty="0">
                <a:ea typeface="Times" charset="0"/>
                <a:cs typeface="Times" charset="0"/>
                <a:sym typeface="Symbol" pitchFamily="18" charset="2"/>
              </a:rPr>
              <a:t>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s</a:t>
            </a:r>
            <a:r>
              <a:rPr lang="en-US" dirty="0">
                <a:cs typeface="Times New Roman" pitchFamily="18" charset="0"/>
              </a:rPr>
              <a:t> &lt;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 </a:t>
            </a:r>
          </a:p>
          <a:p>
            <a:pPr marL="609600" indent="-609600">
              <a:buNone/>
              <a:defRPr/>
            </a:pPr>
            <a:r>
              <a:rPr lang="en-US" i="1" dirty="0">
                <a:cs typeface="Times New Roman" pitchFamily="18" charset="0"/>
              </a:rPr>
              <a:t>		</a:t>
            </a:r>
            <a:r>
              <a:rPr lang="en-US" dirty="0">
                <a:cs typeface="Times New Roman" pitchFamily="18" charset="0"/>
              </a:rPr>
              <a:t>(ii)    </a:t>
            </a:r>
            <a:r>
              <a:rPr lang="en-US" i="1" dirty="0">
                <a:cs typeface="Times New Roman" pitchFamily="18" charset="0"/>
              </a:rPr>
              <a:t>s</a:t>
            </a:r>
            <a:r>
              <a:rPr lang="en-US" dirty="0">
                <a:cs typeface="Times New Roman" pitchFamily="18" charset="0"/>
              </a:rPr>
              <a:t> dan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relatif</a:t>
            </a:r>
            <a:r>
              <a:rPr lang="en-US" dirty="0">
                <a:cs typeface="Times New Roman" pitchFamily="18" charset="0"/>
              </a:rPr>
              <a:t> prima  </a:t>
            </a:r>
          </a:p>
          <a:p>
            <a:pPr marL="609600" indent="-609600">
              <a:buNone/>
              <a:defRPr/>
            </a:pPr>
            <a:r>
              <a:rPr lang="en-US" dirty="0">
                <a:cs typeface="Times New Roman" pitchFamily="18" charset="0"/>
              </a:rPr>
              <a:t>	</a:t>
            </a:r>
            <a:r>
              <a:rPr lang="en-US" dirty="0" err="1">
                <a:cs typeface="Times New Roman" pitchFamily="18" charset="0"/>
              </a:rPr>
              <a:t>kemudian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hitung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x</a:t>
            </a:r>
            <a:r>
              <a:rPr lang="en-US" baseline="-30000" dirty="0">
                <a:cs typeface="Times New Roman" pitchFamily="18" charset="0"/>
              </a:rPr>
              <a:t>0</a:t>
            </a:r>
            <a:r>
              <a:rPr lang="en-US" dirty="0">
                <a:cs typeface="Times New Roman" pitchFamily="18" charset="0"/>
              </a:rPr>
              <a:t> = </a:t>
            </a:r>
            <a:r>
              <a:rPr lang="en-US" i="1" dirty="0">
                <a:cs typeface="Times New Roman" pitchFamily="18" charset="0"/>
              </a:rPr>
              <a:t>s</a:t>
            </a:r>
            <a:r>
              <a:rPr lang="en-US" baseline="30000" dirty="0">
                <a:cs typeface="Times New Roman" pitchFamily="18" charset="0"/>
              </a:rPr>
              <a:t>2</a:t>
            </a:r>
            <a:r>
              <a:rPr lang="en-US" dirty="0">
                <a:cs typeface="Times New Roman" pitchFamily="18" charset="0"/>
              </a:rPr>
              <a:t> mod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 </a:t>
            </a:r>
          </a:p>
          <a:p>
            <a:pPr marL="609600" indent="-609600">
              <a:buFontTx/>
              <a:buAutoNum type="arabicPeriod" startAt="4"/>
              <a:defRPr/>
            </a:pPr>
            <a:r>
              <a:rPr lang="en-US" dirty="0" err="1">
                <a:cs typeface="Times New Roman" pitchFamily="18" charset="0"/>
              </a:rPr>
              <a:t>Barisan</a:t>
            </a:r>
            <a:r>
              <a:rPr lang="en-US" dirty="0">
                <a:cs typeface="Times New Roman" pitchFamily="18" charset="0"/>
              </a:rPr>
              <a:t> bit </a:t>
            </a:r>
            <a:r>
              <a:rPr lang="en-US" dirty="0" err="1">
                <a:cs typeface="Times New Roman" pitchFamily="18" charset="0"/>
              </a:rPr>
              <a:t>acak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dihasilkan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dengan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melakukan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iterasi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berikut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sepanjang</a:t>
            </a:r>
            <a:r>
              <a:rPr lang="en-US" dirty="0">
                <a:cs typeface="Times New Roman" pitchFamily="18" charset="0"/>
              </a:rPr>
              <a:t> yang </a:t>
            </a:r>
            <a:r>
              <a:rPr lang="en-US" dirty="0" err="1">
                <a:cs typeface="Times New Roman" pitchFamily="18" charset="0"/>
              </a:rPr>
              <a:t>diinginkan</a:t>
            </a:r>
            <a:r>
              <a:rPr lang="en-US" dirty="0">
                <a:cs typeface="Times New Roman" pitchFamily="18" charset="0"/>
              </a:rPr>
              <a:t>:</a:t>
            </a:r>
          </a:p>
          <a:p>
            <a:pPr marL="609600" indent="22225" algn="just">
              <a:buNone/>
              <a:defRPr/>
            </a:pPr>
            <a:r>
              <a:rPr lang="en-US" dirty="0">
                <a:cs typeface="Times New Roman" pitchFamily="18" charset="0"/>
              </a:rPr>
              <a:t>	(</a:t>
            </a:r>
            <a:r>
              <a:rPr lang="en-US" dirty="0" err="1">
                <a:cs typeface="Times New Roman" pitchFamily="18" charset="0"/>
              </a:rPr>
              <a:t>i</a:t>
            </a:r>
            <a:r>
              <a:rPr lang="en-US" dirty="0">
                <a:cs typeface="Times New Roman" pitchFamily="18" charset="0"/>
              </a:rPr>
              <a:t>)     </a:t>
            </a:r>
            <a:r>
              <a:rPr lang="en-US" dirty="0" err="1">
                <a:cs typeface="Times New Roman" pitchFamily="18" charset="0"/>
              </a:rPr>
              <a:t>Hitung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x</a:t>
            </a:r>
            <a:r>
              <a:rPr lang="en-US" i="1" baseline="-30000" dirty="0">
                <a:cs typeface="Times New Roman" pitchFamily="18" charset="0"/>
              </a:rPr>
              <a:t>i</a:t>
            </a:r>
            <a:r>
              <a:rPr lang="en-US" baseline="-30000" dirty="0">
                <a:cs typeface="Times New Roman" pitchFamily="18" charset="0"/>
              </a:rPr>
              <a:t> + 1</a:t>
            </a:r>
            <a:r>
              <a:rPr lang="en-US" i="1" dirty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= </a:t>
            </a:r>
            <a:r>
              <a:rPr lang="en-US" i="1" dirty="0">
                <a:cs typeface="Times New Roman" pitchFamily="18" charset="0"/>
              </a:rPr>
              <a:t>x</a:t>
            </a:r>
            <a:r>
              <a:rPr lang="en-US" i="1" baseline="-30000" dirty="0">
                <a:cs typeface="Times New Roman" pitchFamily="18" charset="0"/>
              </a:rPr>
              <a:t>i</a:t>
            </a:r>
            <a:r>
              <a:rPr lang="en-US" baseline="30000" dirty="0">
                <a:cs typeface="Times New Roman" pitchFamily="18" charset="0"/>
              </a:rPr>
              <a:t>2</a:t>
            </a:r>
            <a:r>
              <a:rPr lang="en-US" dirty="0">
                <a:cs typeface="Times New Roman" pitchFamily="18" charset="0"/>
              </a:rPr>
              <a:t> mod </a:t>
            </a:r>
            <a:r>
              <a:rPr lang="en-US" i="1" dirty="0">
                <a:cs typeface="Times New Roman" pitchFamily="18" charset="0"/>
              </a:rPr>
              <a:t>n</a:t>
            </a:r>
            <a:endParaRPr lang="en-US" dirty="0">
              <a:cs typeface="Times New Roman" pitchFamily="18" charset="0"/>
            </a:endParaRPr>
          </a:p>
          <a:p>
            <a:pPr marL="609600" indent="22225" algn="just">
              <a:buNone/>
              <a:defRPr/>
            </a:pPr>
            <a:r>
              <a:rPr lang="en-US" dirty="0">
                <a:cs typeface="Times New Roman" pitchFamily="18" charset="0"/>
              </a:rPr>
              <a:t>	(ii)    </a:t>
            </a:r>
            <a:r>
              <a:rPr lang="en-US" i="1" dirty="0" err="1">
                <a:cs typeface="Times New Roman" pitchFamily="18" charset="0"/>
              </a:rPr>
              <a:t>z</a:t>
            </a:r>
            <a:r>
              <a:rPr lang="en-US" i="1" baseline="-30000" dirty="0" err="1">
                <a:cs typeface="Times New Roman" pitchFamily="18" charset="0"/>
              </a:rPr>
              <a:t>i</a:t>
            </a:r>
            <a:r>
              <a:rPr lang="en-US" i="1" dirty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= bit </a:t>
            </a:r>
            <a:r>
              <a:rPr lang="en-US" i="1" dirty="0">
                <a:cs typeface="Times New Roman" pitchFamily="18" charset="0"/>
              </a:rPr>
              <a:t>LSB</a:t>
            </a:r>
            <a:r>
              <a:rPr lang="en-US" dirty="0">
                <a:cs typeface="Times New Roman" pitchFamily="18" charset="0"/>
              </a:rPr>
              <a:t> (</a:t>
            </a:r>
            <a:r>
              <a:rPr lang="en-US" i="1" dirty="0">
                <a:cs typeface="Times New Roman" pitchFamily="18" charset="0"/>
              </a:rPr>
              <a:t>Least Significant Bit</a:t>
            </a:r>
            <a:r>
              <a:rPr lang="en-US" dirty="0">
                <a:cs typeface="Times New Roman" pitchFamily="18" charset="0"/>
              </a:rPr>
              <a:t>) </a:t>
            </a:r>
            <a:r>
              <a:rPr lang="en-US" dirty="0" err="1">
                <a:cs typeface="Times New Roman" pitchFamily="18" charset="0"/>
              </a:rPr>
              <a:t>dari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x</a:t>
            </a:r>
            <a:r>
              <a:rPr lang="en-US" i="1" baseline="-30000" dirty="0">
                <a:cs typeface="Times New Roman" pitchFamily="18" charset="0"/>
              </a:rPr>
              <a:t>i</a:t>
            </a:r>
            <a:r>
              <a:rPr lang="en-US" i="1" dirty="0">
                <a:cs typeface="Times New Roman" pitchFamily="18" charset="0"/>
              </a:rPr>
              <a:t> </a:t>
            </a:r>
            <a:endParaRPr lang="en-US" dirty="0">
              <a:cs typeface="Times New Roman" pitchFamily="18" charset="0"/>
            </a:endParaRPr>
          </a:p>
          <a:p>
            <a:pPr marL="609600" indent="-609600" algn="just">
              <a:buNone/>
              <a:defRPr/>
            </a:pPr>
            <a:r>
              <a:rPr lang="en-US" dirty="0">
                <a:cs typeface="Times New Roman" pitchFamily="18" charset="0"/>
              </a:rPr>
              <a:t>	</a:t>
            </a:r>
            <a:r>
              <a:rPr lang="en-US" dirty="0" err="1">
                <a:cs typeface="Times New Roman" pitchFamily="18" charset="0"/>
              </a:rPr>
              <a:t>Barisan</a:t>
            </a:r>
            <a:r>
              <a:rPr lang="en-US" dirty="0">
                <a:cs typeface="Times New Roman" pitchFamily="18" charset="0"/>
              </a:rPr>
              <a:t> bit </a:t>
            </a:r>
            <a:r>
              <a:rPr lang="en-US" dirty="0" err="1">
                <a:cs typeface="Times New Roman" pitchFamily="18" charset="0"/>
              </a:rPr>
              <a:t>acak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adalah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z</a:t>
            </a:r>
            <a:r>
              <a:rPr lang="en-US" baseline="-30000" dirty="0">
                <a:cs typeface="Times New Roman" pitchFamily="18" charset="0"/>
              </a:rPr>
              <a:t>1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z</a:t>
            </a:r>
            <a:r>
              <a:rPr lang="en-US" baseline="-30000" dirty="0">
                <a:cs typeface="Times New Roman" pitchFamily="18" charset="0"/>
              </a:rPr>
              <a:t>2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z</a:t>
            </a:r>
            <a:r>
              <a:rPr lang="en-US" baseline="-30000" dirty="0">
                <a:cs typeface="Times New Roman" pitchFamily="18" charset="0"/>
              </a:rPr>
              <a:t>3</a:t>
            </a:r>
            <a:r>
              <a:rPr lang="en-US" dirty="0">
                <a:cs typeface="Times New Roman" pitchFamily="18" charset="0"/>
              </a:rPr>
              <a:t>, …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8625D5-260A-44C7-8C88-0CCC3308E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4765" y="609600"/>
            <a:ext cx="10499035" cy="5632174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en-US" sz="2400" b="1" dirty="0" err="1"/>
              <a:t>Contoh</a:t>
            </a:r>
            <a:r>
              <a:rPr lang="en-US" sz="2400" b="1" dirty="0"/>
              <a:t> 2.</a:t>
            </a:r>
            <a:r>
              <a:rPr lang="en-US" sz="2400" dirty="0"/>
              <a:t>  </a:t>
            </a:r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memilih</a:t>
            </a:r>
            <a:r>
              <a:rPr lang="en-US" sz="2400" dirty="0"/>
              <a:t> </a:t>
            </a:r>
            <a:r>
              <a:rPr lang="en-US" sz="2400" i="1" dirty="0"/>
              <a:t>p</a:t>
            </a:r>
            <a:r>
              <a:rPr lang="en-US" sz="2400" dirty="0"/>
              <a:t> = 11 dan </a:t>
            </a:r>
            <a:r>
              <a:rPr lang="en-US" sz="2400" i="1" dirty="0"/>
              <a:t>q </a:t>
            </a:r>
            <a:r>
              <a:rPr lang="en-US" sz="2400" dirty="0"/>
              <a:t>= 23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i="1" dirty="0"/>
              <a:t>n</a:t>
            </a:r>
            <a:r>
              <a:rPr lang="en-US" sz="2400" dirty="0"/>
              <a:t> = </a:t>
            </a:r>
            <a:r>
              <a:rPr lang="en-US" sz="2400" i="1" dirty="0" err="1"/>
              <a:t>pq</a:t>
            </a:r>
            <a:r>
              <a:rPr lang="en-US" sz="2400" dirty="0"/>
              <a:t> = 253. </a:t>
            </a:r>
          </a:p>
          <a:p>
            <a:pPr marL="0" indent="0">
              <a:buNone/>
              <a:defRPr/>
            </a:pPr>
            <a:r>
              <a:rPr lang="en-US" sz="2400" dirty="0"/>
              <a:t>Kita </a:t>
            </a:r>
            <a:r>
              <a:rPr lang="en-US" sz="2400" dirty="0" err="1"/>
              <a:t>pilih</a:t>
            </a:r>
            <a:r>
              <a:rPr lang="en-US" sz="2400" dirty="0"/>
              <a:t> </a:t>
            </a:r>
            <a:r>
              <a:rPr lang="en-US" sz="2400" i="1" dirty="0"/>
              <a:t>s </a:t>
            </a:r>
            <a:r>
              <a:rPr lang="en-US" sz="2400" dirty="0"/>
              <a:t>= 3 dan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hitung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baseline="-25000" dirty="0"/>
              <a:t>0</a:t>
            </a:r>
            <a:r>
              <a:rPr lang="en-US" sz="2400" dirty="0"/>
              <a:t> = 3</a:t>
            </a:r>
            <a:r>
              <a:rPr lang="en-US" sz="2400" baseline="30000" dirty="0"/>
              <a:t>2</a:t>
            </a:r>
            <a:r>
              <a:rPr lang="en-US" sz="2400" dirty="0"/>
              <a:t> mod 253 = 9. </a:t>
            </a:r>
          </a:p>
          <a:p>
            <a:pPr marL="0" indent="0">
              <a:buNone/>
              <a:defRPr/>
            </a:pPr>
            <a:endParaRPr lang="en-US" sz="2400" dirty="0"/>
          </a:p>
          <a:p>
            <a:pPr marL="0" indent="0">
              <a:buNone/>
              <a:defRPr/>
            </a:pPr>
            <a:r>
              <a:rPr lang="en-US" sz="2400" dirty="0" err="1"/>
              <a:t>Barisan</a:t>
            </a:r>
            <a:r>
              <a:rPr lang="en-US" sz="2400" dirty="0"/>
              <a:t> bit </a:t>
            </a:r>
            <a:r>
              <a:rPr lang="en-US" sz="2400" dirty="0" err="1"/>
              <a:t>acak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hasilkan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 </a:t>
            </a:r>
          </a:p>
          <a:p>
            <a:pPr marL="4522788" indent="-4522788">
              <a:buNone/>
              <a:defRPr/>
            </a:pPr>
            <a:r>
              <a:rPr lang="en-US" sz="2400" i="1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= </a:t>
            </a:r>
            <a:r>
              <a:rPr lang="en-US" sz="2400" i="1" dirty="0"/>
              <a:t>x</a:t>
            </a:r>
            <a:r>
              <a:rPr lang="en-US" sz="2400" baseline="-25000" dirty="0"/>
              <a:t>0</a:t>
            </a:r>
            <a:r>
              <a:rPr lang="en-US" sz="2400" baseline="30000" dirty="0"/>
              <a:t>2 </a:t>
            </a:r>
            <a:r>
              <a:rPr lang="en-US" sz="2400" dirty="0"/>
              <a:t>mod </a:t>
            </a:r>
            <a:r>
              <a:rPr lang="en-US" sz="2400" i="1" dirty="0"/>
              <a:t>n</a:t>
            </a:r>
            <a:r>
              <a:rPr lang="en-US" sz="2400" dirty="0"/>
              <a:t> = 9</a:t>
            </a:r>
            <a:r>
              <a:rPr lang="en-US" sz="2400" baseline="30000" dirty="0"/>
              <a:t>2</a:t>
            </a:r>
            <a:r>
              <a:rPr lang="en-US" sz="2400" dirty="0"/>
              <a:t> mod 253 = 81 </a:t>
            </a:r>
            <a:r>
              <a:rPr lang="en-US" sz="2400" dirty="0">
                <a:sym typeface="Wingdings"/>
              </a:rPr>
              <a:t></a:t>
            </a:r>
            <a:r>
              <a:rPr lang="en-US" sz="2400" dirty="0"/>
              <a:t> z</a:t>
            </a:r>
            <a:r>
              <a:rPr lang="en-US" sz="2400" baseline="-25000" dirty="0"/>
              <a:t>1</a:t>
            </a:r>
            <a:r>
              <a:rPr lang="en-US" sz="2400" dirty="0"/>
              <a:t> =  1 (</a:t>
            </a:r>
            <a:r>
              <a:rPr lang="en-US" sz="2400" dirty="0" err="1"/>
              <a:t>karena</a:t>
            </a:r>
            <a:r>
              <a:rPr lang="en-US" sz="2400" dirty="0"/>
              <a:t> 81 </a:t>
            </a:r>
            <a:r>
              <a:rPr lang="en-US" sz="2400" dirty="0" err="1"/>
              <a:t>ganjil</a:t>
            </a:r>
            <a:r>
              <a:rPr lang="en-US" sz="2400" dirty="0"/>
              <a:t>, bit </a:t>
            </a:r>
            <a:r>
              <a:rPr lang="en-US" sz="2400" i="1" dirty="0"/>
              <a:t>LSB</a:t>
            </a:r>
            <a:r>
              <a:rPr lang="en-US" sz="2400" dirty="0"/>
              <a:t>-</a:t>
            </a:r>
            <a:r>
              <a:rPr lang="en-US" sz="2400" dirty="0" err="1"/>
              <a:t>nya</a:t>
            </a:r>
            <a:r>
              <a:rPr lang="en-US" sz="2400" dirty="0"/>
              <a:t> </a:t>
            </a:r>
            <a:r>
              <a:rPr lang="en-US" sz="2400" dirty="0" err="1"/>
              <a:t>pasti</a:t>
            </a:r>
            <a:r>
              <a:rPr lang="en-US" sz="2400" dirty="0"/>
              <a:t> 1)</a:t>
            </a:r>
          </a:p>
          <a:p>
            <a:pPr marL="4122738" indent="-4122738">
              <a:buNone/>
              <a:defRPr/>
            </a:pPr>
            <a:r>
              <a:rPr lang="en-US" sz="2400" i="1" dirty="0"/>
              <a:t>x</a:t>
            </a:r>
            <a:r>
              <a:rPr lang="en-US" sz="2400" baseline="-25000" dirty="0"/>
              <a:t>2</a:t>
            </a:r>
            <a:r>
              <a:rPr lang="en-US" sz="2400" dirty="0"/>
              <a:t> = </a:t>
            </a:r>
            <a:r>
              <a:rPr lang="en-US" sz="2400" i="1" dirty="0"/>
              <a:t>x</a:t>
            </a:r>
            <a:r>
              <a:rPr lang="en-US" sz="2400" baseline="-25000" dirty="0"/>
              <a:t>1</a:t>
            </a:r>
            <a:r>
              <a:rPr lang="en-US" sz="2400" baseline="30000" dirty="0"/>
              <a:t>2 </a:t>
            </a:r>
            <a:r>
              <a:rPr lang="en-US" sz="2400" dirty="0"/>
              <a:t>mod </a:t>
            </a:r>
            <a:r>
              <a:rPr lang="en-US" sz="2400" i="1" dirty="0"/>
              <a:t>n</a:t>
            </a:r>
            <a:r>
              <a:rPr lang="en-US" sz="2400" dirty="0"/>
              <a:t> = 81</a:t>
            </a:r>
            <a:r>
              <a:rPr lang="en-US" sz="2400" baseline="30000" dirty="0"/>
              <a:t>2</a:t>
            </a:r>
            <a:r>
              <a:rPr lang="en-US" sz="2400" dirty="0"/>
              <a:t> mod 253 = 236 </a:t>
            </a:r>
            <a:r>
              <a:rPr lang="en-US" sz="2400" dirty="0">
                <a:sym typeface="Wingdings"/>
              </a:rPr>
              <a:t></a:t>
            </a:r>
            <a:r>
              <a:rPr lang="en-US" sz="2400" dirty="0"/>
              <a:t> z</a:t>
            </a:r>
            <a:r>
              <a:rPr lang="en-US" sz="2400" baseline="-25000" dirty="0"/>
              <a:t>2</a:t>
            </a:r>
            <a:r>
              <a:rPr lang="en-US" sz="2400" dirty="0"/>
              <a:t> = 0 (</a:t>
            </a:r>
            <a:r>
              <a:rPr lang="en-US" sz="2400" dirty="0" err="1"/>
              <a:t>karena</a:t>
            </a:r>
            <a:r>
              <a:rPr lang="en-US" sz="2400" dirty="0"/>
              <a:t> 236 </a:t>
            </a:r>
            <a:r>
              <a:rPr lang="en-US" sz="2400" dirty="0" err="1"/>
              <a:t>genap</a:t>
            </a:r>
            <a:r>
              <a:rPr lang="en-US" sz="2400" dirty="0"/>
              <a:t>, bit </a:t>
            </a:r>
            <a:r>
              <a:rPr lang="en-US" sz="2400" i="1" dirty="0"/>
              <a:t>LSB</a:t>
            </a:r>
            <a:r>
              <a:rPr lang="en-US" sz="2400" dirty="0"/>
              <a:t>-</a:t>
            </a:r>
            <a:r>
              <a:rPr lang="en-US" sz="2400" dirty="0" err="1"/>
              <a:t>nya</a:t>
            </a:r>
            <a:r>
              <a:rPr lang="en-US" sz="2400" dirty="0"/>
              <a:t> </a:t>
            </a:r>
            <a:r>
              <a:rPr lang="en-US" sz="2400" dirty="0" err="1"/>
              <a:t>pasti</a:t>
            </a:r>
            <a:r>
              <a:rPr lang="en-US" sz="2400" dirty="0"/>
              <a:t> 0)</a:t>
            </a:r>
          </a:p>
          <a:p>
            <a:pPr eaLnBrk="1" hangingPunct="1">
              <a:buFontTx/>
              <a:buNone/>
              <a:defRPr/>
            </a:pPr>
            <a:r>
              <a:rPr lang="en-US" sz="2400" i="1" dirty="0"/>
              <a:t>x</a:t>
            </a:r>
            <a:r>
              <a:rPr lang="en-US" sz="2400" baseline="-25000" dirty="0"/>
              <a:t>3</a:t>
            </a:r>
            <a:r>
              <a:rPr lang="en-US" sz="2400" dirty="0"/>
              <a:t> = </a:t>
            </a:r>
            <a:r>
              <a:rPr lang="en-US" sz="2400" i="1" dirty="0"/>
              <a:t>x</a:t>
            </a:r>
            <a:r>
              <a:rPr lang="en-US" sz="2400" baseline="-25000" dirty="0"/>
              <a:t>2</a:t>
            </a:r>
            <a:r>
              <a:rPr lang="en-US" sz="2400" baseline="30000" dirty="0"/>
              <a:t>2 </a:t>
            </a:r>
            <a:r>
              <a:rPr lang="en-US" sz="2400" dirty="0"/>
              <a:t>mod </a:t>
            </a:r>
            <a:r>
              <a:rPr lang="en-US" sz="2400" i="1" dirty="0"/>
              <a:t>n</a:t>
            </a:r>
            <a:r>
              <a:rPr lang="en-US" sz="2400" dirty="0"/>
              <a:t> = 236</a:t>
            </a:r>
            <a:r>
              <a:rPr lang="en-US" sz="2400" baseline="30000" dirty="0"/>
              <a:t>2</a:t>
            </a:r>
            <a:r>
              <a:rPr lang="en-US" sz="2400" dirty="0"/>
              <a:t> mod 253 = 36 </a:t>
            </a:r>
            <a:r>
              <a:rPr lang="en-US" sz="2400" dirty="0">
                <a:sym typeface="Wingdings"/>
              </a:rPr>
              <a:t></a:t>
            </a:r>
            <a:r>
              <a:rPr lang="en-US" sz="2400" dirty="0"/>
              <a:t> z</a:t>
            </a:r>
            <a:r>
              <a:rPr lang="en-US" sz="2400" baseline="-25000" dirty="0"/>
              <a:t>3</a:t>
            </a:r>
            <a:r>
              <a:rPr lang="en-US" sz="2400" dirty="0"/>
              <a:t> =  0  (36 </a:t>
            </a:r>
            <a:r>
              <a:rPr lang="en-US" sz="2400" dirty="0" err="1"/>
              <a:t>genap</a:t>
            </a:r>
            <a:r>
              <a:rPr lang="en-US" sz="2400" dirty="0"/>
              <a:t>)</a:t>
            </a:r>
          </a:p>
          <a:p>
            <a:pPr eaLnBrk="1" hangingPunct="1">
              <a:buFontTx/>
              <a:buNone/>
              <a:defRPr/>
            </a:pPr>
            <a:r>
              <a:rPr lang="en-US" sz="2400" i="1" dirty="0"/>
              <a:t>x</a:t>
            </a:r>
            <a:r>
              <a:rPr lang="en-US" sz="2400" baseline="-25000" dirty="0"/>
              <a:t>4</a:t>
            </a:r>
            <a:r>
              <a:rPr lang="en-US" sz="2400" dirty="0"/>
              <a:t> = </a:t>
            </a:r>
            <a:r>
              <a:rPr lang="en-US" sz="2400" i="1" dirty="0"/>
              <a:t>x</a:t>
            </a:r>
            <a:r>
              <a:rPr lang="en-US" sz="2400" baseline="-25000" dirty="0"/>
              <a:t>3</a:t>
            </a:r>
            <a:r>
              <a:rPr lang="en-US" sz="2400" baseline="30000" dirty="0"/>
              <a:t>2 </a:t>
            </a:r>
            <a:r>
              <a:rPr lang="en-US" sz="2400" dirty="0"/>
              <a:t>mod </a:t>
            </a:r>
            <a:r>
              <a:rPr lang="en-US" sz="2400" i="1" dirty="0"/>
              <a:t>n</a:t>
            </a:r>
            <a:r>
              <a:rPr lang="en-US" sz="2400" dirty="0"/>
              <a:t> = 36</a:t>
            </a:r>
            <a:r>
              <a:rPr lang="en-US" sz="2400" baseline="30000" dirty="0"/>
              <a:t>2</a:t>
            </a:r>
            <a:r>
              <a:rPr lang="en-US" sz="2400" dirty="0"/>
              <a:t> mod 253 = 31 </a:t>
            </a:r>
            <a:r>
              <a:rPr lang="en-US" sz="2400" dirty="0">
                <a:sym typeface="Wingdings"/>
              </a:rPr>
              <a:t></a:t>
            </a:r>
            <a:r>
              <a:rPr lang="en-US" sz="2400" dirty="0"/>
              <a:t> z</a:t>
            </a:r>
            <a:r>
              <a:rPr lang="en-US" sz="2400" baseline="-25000" dirty="0"/>
              <a:t>4</a:t>
            </a:r>
            <a:r>
              <a:rPr lang="en-US" sz="2400" dirty="0"/>
              <a:t> =  1   (31 </a:t>
            </a:r>
            <a:r>
              <a:rPr lang="en-US" sz="2400" dirty="0" err="1"/>
              <a:t>ganjil</a:t>
            </a:r>
            <a:r>
              <a:rPr lang="en-US" sz="2400" dirty="0"/>
              <a:t>)</a:t>
            </a:r>
          </a:p>
          <a:p>
            <a:pPr eaLnBrk="1" hangingPunct="1">
              <a:buFontTx/>
              <a:buNone/>
              <a:defRPr/>
            </a:pPr>
            <a:r>
              <a:rPr lang="en-US" sz="2400" i="1" dirty="0"/>
              <a:t>x</a:t>
            </a:r>
            <a:r>
              <a:rPr lang="en-US" sz="2400" baseline="-25000" dirty="0"/>
              <a:t>5</a:t>
            </a:r>
            <a:r>
              <a:rPr lang="en-US" sz="2400" dirty="0"/>
              <a:t> = </a:t>
            </a:r>
            <a:r>
              <a:rPr lang="en-US" sz="2400" i="1" dirty="0"/>
              <a:t>x</a:t>
            </a:r>
            <a:r>
              <a:rPr lang="en-US" sz="2400" baseline="-25000" dirty="0"/>
              <a:t>4</a:t>
            </a:r>
            <a:r>
              <a:rPr lang="en-US" sz="2400" baseline="30000" dirty="0"/>
              <a:t>2 </a:t>
            </a:r>
            <a:r>
              <a:rPr lang="en-US" sz="2400" dirty="0"/>
              <a:t>mod </a:t>
            </a:r>
            <a:r>
              <a:rPr lang="en-US" sz="2400" i="1" dirty="0"/>
              <a:t>n</a:t>
            </a:r>
            <a:r>
              <a:rPr lang="en-US" sz="2400" dirty="0"/>
              <a:t> = 31</a:t>
            </a:r>
            <a:r>
              <a:rPr lang="en-US" sz="2400" baseline="30000" dirty="0"/>
              <a:t>2</a:t>
            </a:r>
            <a:r>
              <a:rPr lang="en-US" sz="2400" dirty="0"/>
              <a:t> mod 253 = 202 </a:t>
            </a:r>
            <a:r>
              <a:rPr lang="en-US" sz="2400" dirty="0">
                <a:sym typeface="Wingdings"/>
              </a:rPr>
              <a:t></a:t>
            </a:r>
            <a:r>
              <a:rPr lang="en-US" sz="2400" dirty="0"/>
              <a:t> z</a:t>
            </a:r>
            <a:r>
              <a:rPr lang="en-US" sz="2400" baseline="-25000" dirty="0"/>
              <a:t>5</a:t>
            </a:r>
            <a:r>
              <a:rPr lang="en-US" sz="2400" dirty="0"/>
              <a:t> =  0  (202 </a:t>
            </a:r>
            <a:r>
              <a:rPr lang="en-US" sz="2400" dirty="0" err="1"/>
              <a:t>genap</a:t>
            </a:r>
            <a:r>
              <a:rPr lang="en-US" sz="2400" dirty="0"/>
              <a:t>)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 </a:t>
            </a:r>
            <a:r>
              <a:rPr lang="en-US" sz="2400" dirty="0" err="1"/>
              <a:t>dst</a:t>
            </a:r>
            <a:endParaRPr lang="en-US" sz="2400" dirty="0"/>
          </a:p>
          <a:p>
            <a:pPr eaLnBrk="1" hangingPunct="1">
              <a:buFontTx/>
              <a:buNone/>
              <a:defRPr/>
            </a:pPr>
            <a:endParaRPr lang="en-US" sz="2400" dirty="0"/>
          </a:p>
          <a:p>
            <a:pPr eaLnBrk="1" hangingPunct="1">
              <a:buFontTx/>
              <a:buNone/>
              <a:defRPr/>
            </a:pPr>
            <a:r>
              <a:rPr lang="en-US" sz="2400" dirty="0" err="1"/>
              <a:t>Barisan</a:t>
            </a:r>
            <a:r>
              <a:rPr lang="en-US" sz="2400" dirty="0"/>
              <a:t> bit </a:t>
            </a:r>
            <a:r>
              <a:rPr lang="en-US" sz="2400" dirty="0" err="1"/>
              <a:t>acak</a:t>
            </a:r>
            <a:r>
              <a:rPr lang="en-US" sz="2400" dirty="0"/>
              <a:t> yang </a:t>
            </a:r>
            <a:r>
              <a:rPr lang="en-US" sz="2400" dirty="0" err="1"/>
              <a:t>dihasilkan</a:t>
            </a:r>
            <a:r>
              <a:rPr lang="en-US" sz="2400" dirty="0"/>
              <a:t> 1 0 0 1 0…</a:t>
            </a:r>
          </a:p>
        </p:txBody>
      </p:sp>
      <p:sp>
        <p:nvSpPr>
          <p:cNvPr id="14339" name="Footer Placeholder 3">
            <a:extLst>
              <a:ext uri="{FF2B5EF4-FFF2-40B4-BE49-F238E27FC236}">
                <a16:creationId xmlns:a16="http://schemas.microsoft.com/office/drawing/2014/main" id="{4BFDA73C-48CC-4EB9-BF71-CB49927A1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en-US" sz="1400"/>
              <a:t>Rinaldi Munir/II4020 Kriptografi/STI-ITB</a:t>
            </a:r>
            <a:endParaRPr lang="en-US" altLang="en-US" sz="1400"/>
          </a:p>
        </p:txBody>
      </p:sp>
      <p:sp>
        <p:nvSpPr>
          <p:cNvPr id="14340" name="Slide Number Placeholder 4">
            <a:extLst>
              <a:ext uri="{FF2B5EF4-FFF2-40B4-BE49-F238E27FC236}">
                <a16:creationId xmlns:a16="http://schemas.microsoft.com/office/drawing/2014/main" id="{C67F99B5-C38C-44D3-AA47-7BECE9BB4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2100708-B519-453C-8A07-9F7479F0E2E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>
            <a:extLst>
              <a:ext uri="{FF2B5EF4-FFF2-40B4-BE49-F238E27FC236}">
                <a16:creationId xmlns:a16="http://schemas.microsoft.com/office/drawing/2014/main" id="{78C359B4-F1BE-429B-98F5-8818DB884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en-US" sz="1400"/>
              <a:t>Rinaldi Munir/II4020 Kriptografi/STI-ITB</a:t>
            </a:r>
            <a:endParaRPr lang="en-US" altLang="en-US" sz="1400"/>
          </a:p>
        </p:txBody>
      </p:sp>
      <p:sp>
        <p:nvSpPr>
          <p:cNvPr id="15363" name="Slide Number Placeholder 5">
            <a:extLst>
              <a:ext uri="{FF2B5EF4-FFF2-40B4-BE49-F238E27FC236}">
                <a16:creationId xmlns:a16="http://schemas.microsoft.com/office/drawing/2014/main" id="{B3D57E22-6124-4554-A3E9-1AB148C68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DF25F05-8B9B-4CEE-B739-EFBEA263BBFB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/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49945336-212F-42A7-9FAA-03D1F5D97F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59295" y="665923"/>
            <a:ext cx="11198087" cy="5546034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>
                <a:cs typeface="Times New Roman" panose="02020603050405020304" pitchFamily="18" charset="0"/>
              </a:rPr>
              <a:t>BBS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</a:t>
            </a:r>
            <a:r>
              <a:rPr lang="en-US" altLang="en-US" sz="2400" dirty="0">
                <a:cs typeface="Times New Roman" panose="02020603050405020304" pitchFamily="18" charset="0"/>
              </a:rPr>
              <a:t>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aman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secara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kriptografi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karena</a:t>
            </a:r>
            <a:r>
              <a:rPr lang="en-US" altLang="en-US" sz="2400" dirty="0">
                <a:cs typeface="Times New Roman" panose="02020603050405020304" pitchFamily="18" charset="0"/>
              </a:rPr>
              <a:t> lulus uji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berikutnya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next-bit test</a:t>
            </a:r>
            <a:r>
              <a:rPr lang="en-US" altLang="en-US" sz="2400" dirty="0">
                <a:cs typeface="Times New Roman" panose="02020603050405020304" pitchFamily="18" charset="0"/>
              </a:rPr>
              <a:t>). </a:t>
            </a: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Sebuah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</a:t>
            </a:r>
            <a:r>
              <a:rPr lang="en-US" altLang="en-US" sz="2400" dirty="0">
                <a:cs typeface="Times New Roman" panose="02020603050405020304" pitchFamily="18" charset="0"/>
              </a:rPr>
              <a:t>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dikatakan</a:t>
            </a:r>
            <a:r>
              <a:rPr lang="en-US" altLang="en-US" sz="2400" dirty="0">
                <a:cs typeface="Times New Roman" panose="02020603050405020304" pitchFamily="18" charset="0"/>
              </a:rPr>
              <a:t> lulus uji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berikutnya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next-bit test</a:t>
            </a:r>
            <a:r>
              <a:rPr lang="en-US" altLang="en-US" sz="2400" dirty="0">
                <a:cs typeface="Times New Roman" panose="02020603050405020304" pitchFamily="18" charset="0"/>
              </a:rPr>
              <a:t>) </a:t>
            </a:r>
            <a:r>
              <a:rPr lang="en-US" altLang="en-US" sz="2400" dirty="0" err="1">
                <a:cs typeface="Times New Roman" panose="02020603050405020304" pitchFamily="18" charset="0"/>
              </a:rPr>
              <a:t>jika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diberikan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barisan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k </a:t>
            </a:r>
            <a:r>
              <a:rPr lang="en-US" altLang="en-US" sz="2400" dirty="0">
                <a:cs typeface="Times New Roman" panose="02020603050405020304" pitchFamily="18" charset="0"/>
              </a:rPr>
              <a:t>bit, </a:t>
            </a:r>
            <a:r>
              <a:rPr lang="en-US" altLang="en-US" sz="2400" dirty="0" err="1">
                <a:cs typeface="Times New Roman" panose="02020603050405020304" pitchFamily="18" charset="0"/>
              </a:rPr>
              <a:t>maka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diprediksi</a:t>
            </a:r>
            <a:r>
              <a:rPr lang="en-US" altLang="en-US" sz="2400" dirty="0">
                <a:cs typeface="Times New Roman" panose="02020603050405020304" pitchFamily="18" charset="0"/>
              </a:rPr>
              <a:t>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berikutnya</a:t>
            </a:r>
            <a:r>
              <a:rPr lang="en-US" altLang="en-US" sz="2400" dirty="0">
                <a:cs typeface="Times New Roman" panose="02020603050405020304" pitchFamily="18" charset="0"/>
              </a:rPr>
              <a:t> 0 </a:t>
            </a:r>
            <a:r>
              <a:rPr lang="en-US" altLang="en-US" sz="2400" dirty="0" err="1">
                <a:cs typeface="Times New Roman" panose="02020603050405020304" pitchFamily="18" charset="0"/>
              </a:rPr>
              <a:t>atau</a:t>
            </a:r>
            <a:r>
              <a:rPr lang="en-US" altLang="en-US" sz="2400" dirty="0">
                <a:cs typeface="Times New Roman" panose="02020603050405020304" pitchFamily="18" charset="0"/>
              </a:rPr>
              <a:t> 1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peluang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lebih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besar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½, </a:t>
            </a:r>
            <a:r>
              <a:rPr lang="en-US" altLang="en-US" sz="2400" dirty="0" err="1">
                <a:cs typeface="Times New Roman" panose="02020603050405020304" pitchFamily="18" charset="0"/>
              </a:rPr>
              <a:t>sehingga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dikatakan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unpredictable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</a:p>
          <a:p>
            <a:r>
              <a:rPr lang="en-US" altLang="en-US" sz="2400" dirty="0">
                <a:cs typeface="Times New Roman" panose="02020603050405020304" pitchFamily="18" charset="0"/>
              </a:rPr>
              <a:t>BBS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</a:t>
            </a:r>
            <a:r>
              <a:rPr lang="en-US" altLang="en-US" sz="2400" dirty="0">
                <a:cs typeface="Times New Roman" panose="02020603050405020304" pitchFamily="18" charset="0"/>
              </a:rPr>
              <a:t>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i="1" dirty="0">
                <a:cs typeface="Times New Roman" panose="02020603050405020304" pitchFamily="18" charset="0"/>
              </a:rPr>
              <a:t>unpredictable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</a:p>
          <a:p>
            <a:endParaRPr lang="en-US" altLang="en-US" sz="2400" dirty="0">
              <a:cs typeface="Times New Roman" panose="02020603050405020304" pitchFamily="18" charset="0"/>
            </a:endParaRPr>
          </a:p>
          <a:p>
            <a:r>
              <a:rPr lang="en-US" altLang="en-US" sz="2400" dirty="0" err="1">
                <a:cs typeface="Times New Roman" panose="02020603050405020304" pitchFamily="18" charset="0"/>
              </a:rPr>
              <a:t>Karakteristik</a:t>
            </a:r>
            <a:r>
              <a:rPr lang="en-US" altLang="en-US" sz="2400" dirty="0">
                <a:cs typeface="Times New Roman" panose="02020603050405020304" pitchFamily="18" charset="0"/>
              </a:rPr>
              <a:t> BBS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menarik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kita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menghitung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i="1" baseline="-25000" dirty="0">
                <a:cs typeface="Times New Roman" panose="02020603050405020304" pitchFamily="18" charset="0"/>
              </a:rPr>
              <a:t>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secara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langsung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persamaan</a:t>
            </a:r>
            <a:r>
              <a:rPr lang="en-US" altLang="en-US" sz="2400" dirty="0"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					</a:t>
            </a: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4000" dirty="0"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3B016C-5893-4474-8117-AA134E0675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ject 6">
                <a:extLst>
                  <a:ext uri="{FF2B5EF4-FFF2-40B4-BE49-F238E27FC236}">
                    <a16:creationId xmlns:a16="http://schemas.microsoft.com/office/drawing/2014/main" id="{CA0EFC04-14FC-4B93-8C93-9B5236108482}"/>
                  </a:ext>
                </a:extLst>
              </p:cNvPr>
              <p:cNvSpPr txBox="1"/>
              <p:nvPr/>
            </p:nvSpPr>
            <p:spPr bwMode="auto">
              <a:xfrm>
                <a:off x="2308243" y="4836169"/>
                <a:ext cx="3460713" cy="676275"/>
              </a:xfrm>
              <a:prstGeom prst="rect">
                <a:avLst/>
              </a:prstGeom>
              <a:noFill/>
            </p:spPr>
            <p:txBody>
              <a:bodyPr>
                <a:normAutofit fontScale="925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p>
                          <m:func>
                            <m:funcPr>
                              <m:ctrlP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mod</m:t>
                              </m:r>
                            </m:fName>
                            <m:e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</m:t>
                              </m:r>
                            </m:e>
                          </m:func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bSup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Object 6">
                <a:extLst>
                  <a:ext uri="{FF2B5EF4-FFF2-40B4-BE49-F238E27FC236}">
                    <a16:creationId xmlns:a16="http://schemas.microsoft.com/office/drawing/2014/main" id="{CA0EFC04-14FC-4B93-8C93-9B52361084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08243" y="4836169"/>
                <a:ext cx="3460713" cy="6762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A7E12284-6C7E-35AB-A2D5-46FF4274A7E1}"/>
              </a:ext>
            </a:extLst>
          </p:cNvPr>
          <p:cNvSpPr txBox="1"/>
          <p:nvPr/>
        </p:nvSpPr>
        <p:spPr>
          <a:xfrm>
            <a:off x="989484" y="5512444"/>
            <a:ext cx="107382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, </a:t>
            </a:r>
            <a:r>
              <a:rPr lang="en-US" sz="2400" dirty="0">
                <a:sym typeface="Symbol" panose="05050102010706020507" pitchFamily="18" charset="2"/>
              </a:rPr>
              <a:t>(</a:t>
            </a:r>
            <a:r>
              <a:rPr lang="en-US" sz="2400" i="1" dirty="0">
                <a:sym typeface="Symbol" panose="05050102010706020507" pitchFamily="18" charset="2"/>
              </a:rPr>
              <a:t>n</a:t>
            </a:r>
            <a:r>
              <a:rPr lang="en-US" sz="2400" dirty="0">
                <a:sym typeface="Symbol" panose="05050102010706020507" pitchFamily="18" charset="2"/>
              </a:rPr>
              <a:t>) = </a:t>
            </a:r>
            <a:r>
              <a:rPr lang="en-US" sz="2400" dirty="0"/>
              <a:t> (</a:t>
            </a:r>
            <a:r>
              <a:rPr lang="en-US" sz="2400" i="1" dirty="0" err="1"/>
              <a:t>pq</a:t>
            </a:r>
            <a:r>
              <a:rPr lang="en-US" sz="2400" dirty="0"/>
              <a:t>) = KPK(</a:t>
            </a:r>
            <a:r>
              <a:rPr lang="en-US" sz="2400" i="1" dirty="0"/>
              <a:t>p</a:t>
            </a:r>
            <a:r>
              <a:rPr lang="en-US" sz="2400" dirty="0"/>
              <a:t> – 1, </a:t>
            </a:r>
            <a:r>
              <a:rPr lang="en-US" sz="2400" i="1" dirty="0"/>
              <a:t>q</a:t>
            </a:r>
            <a:r>
              <a:rPr lang="en-US" sz="2400" dirty="0"/>
              <a:t> – 1), KPK = </a:t>
            </a:r>
            <a:r>
              <a:rPr lang="en-US" sz="2400" dirty="0" err="1"/>
              <a:t>kelipatan</a:t>
            </a:r>
            <a:r>
              <a:rPr lang="en-US" sz="2400" dirty="0"/>
              <a:t> </a:t>
            </a:r>
            <a:r>
              <a:rPr lang="en-US" sz="2400" dirty="0" err="1"/>
              <a:t>persekutuan</a:t>
            </a:r>
            <a:r>
              <a:rPr lang="en-US" sz="2400" dirty="0"/>
              <a:t> </a:t>
            </a:r>
            <a:r>
              <a:rPr lang="en-US" sz="2400" dirty="0" err="1"/>
              <a:t>terkecil</a:t>
            </a:r>
            <a:r>
              <a:rPr lang="en-US" sz="2400" dirty="0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C56166-CA1C-4226-8EB0-D7B3CFB947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96500"/>
            <a:ext cx="10515600" cy="5175699"/>
          </a:xfrm>
        </p:spPr>
        <p:txBody>
          <a:bodyPr>
            <a:normAutofit fontScale="85000" lnSpcReduction="20000"/>
          </a:bodyPr>
          <a:lstStyle/>
          <a:p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acak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harus</a:t>
            </a:r>
            <a:r>
              <a:rPr lang="en-US" altLang="en-US" dirty="0">
                <a:cs typeface="Times New Roman" panose="02020603050405020304" pitchFamily="18" charset="0"/>
              </a:rPr>
              <a:t> 1 bit </a:t>
            </a:r>
            <a:r>
              <a:rPr lang="en-US" altLang="en-US" i="1" dirty="0">
                <a:cs typeface="Times New Roman" panose="02020603050405020304" pitchFamily="18" charset="0"/>
              </a:rPr>
              <a:t>LSB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tetapi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bisa</a:t>
            </a:r>
            <a:r>
              <a:rPr lang="en-US" altLang="en-US" dirty="0">
                <a:cs typeface="Times New Roman" panose="02020603050405020304" pitchFamily="18" charset="0"/>
              </a:rPr>
              <a:t> juga </a:t>
            </a:r>
            <a:r>
              <a:rPr lang="en-US" altLang="en-US" i="1" dirty="0">
                <a:cs typeface="Times New Roman" panose="02020603050405020304" pitchFamily="18" charset="0"/>
              </a:rPr>
              <a:t>j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buah</a:t>
            </a:r>
            <a:r>
              <a:rPr lang="en-US" altLang="en-US" dirty="0">
                <a:cs typeface="Times New Roman" panose="02020603050405020304" pitchFamily="18" charset="0"/>
              </a:rPr>
              <a:t> bit (</a:t>
            </a:r>
            <a:r>
              <a:rPr lang="en-US" altLang="en-US" i="1" dirty="0">
                <a:cs typeface="Times New Roman" panose="02020603050405020304" pitchFamily="18" charset="0"/>
              </a:rPr>
              <a:t>j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bulat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positif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melebihi</a:t>
            </a:r>
            <a:r>
              <a:rPr lang="en-US" altLang="en-US" dirty="0">
                <a:cs typeface="Times New Roman" panose="02020603050405020304" pitchFamily="18" charset="0"/>
              </a:rPr>
              <a:t> log</a:t>
            </a:r>
            <a:r>
              <a:rPr lang="en-US" altLang="en-US" baseline="-30000" dirty="0">
                <a:cs typeface="Times New Roman" panose="02020603050405020304" pitchFamily="18" charset="0"/>
              </a:rPr>
              <a:t>2</a:t>
            </a:r>
            <a:r>
              <a:rPr lang="en-US" altLang="en-US" dirty="0">
                <a:cs typeface="Times New Roman" panose="02020603050405020304" pitchFamily="18" charset="0"/>
              </a:rPr>
              <a:t>(log</a:t>
            </a:r>
            <a:r>
              <a:rPr lang="en-US" altLang="en-US" baseline="-30000" dirty="0">
                <a:cs typeface="Times New Roman" panose="02020603050405020304" pitchFamily="18" charset="0"/>
              </a:rPr>
              <a:t>2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)) ). </a:t>
            </a:r>
          </a:p>
          <a:p>
            <a:endParaRPr lang="en-US" altLang="en-US" dirty="0">
              <a:cs typeface="Times New Roman" panose="02020603050405020304" pitchFamily="18" charset="0"/>
            </a:endParaRPr>
          </a:p>
          <a:p>
            <a:r>
              <a:rPr lang="en-US" altLang="en-US" dirty="0" err="1">
                <a:cs typeface="Times New Roman" panose="02020603050405020304" pitchFamily="18" charset="0"/>
              </a:rPr>
              <a:t>Perhatikan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contoh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berikut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endParaRPr lang="en-US" altLang="en-US" dirty="0"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en-US" b="1" dirty="0"/>
              <a:t>   </a:t>
            </a:r>
            <a:r>
              <a:rPr lang="en-US" b="1" dirty="0" err="1"/>
              <a:t>Contoh</a:t>
            </a:r>
            <a:r>
              <a:rPr lang="en-US" b="1" dirty="0"/>
              <a:t> 3.</a:t>
            </a:r>
            <a:r>
              <a:rPr lang="en-US" dirty="0"/>
              <a:t> </a:t>
            </a:r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dirty="0"/>
              <a:t> = 11351 dan </a:t>
            </a:r>
            <a:r>
              <a:rPr lang="en-US" i="1" dirty="0"/>
              <a:t>q </a:t>
            </a:r>
            <a:r>
              <a:rPr lang="en-US" dirty="0"/>
              <a:t>= 11987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 = </a:t>
            </a:r>
            <a:r>
              <a:rPr lang="en-US" i="1" dirty="0" err="1"/>
              <a:t>pq</a:t>
            </a:r>
            <a:r>
              <a:rPr lang="en-US" dirty="0"/>
              <a:t> = 136064437. </a:t>
            </a:r>
          </a:p>
          <a:p>
            <a:pPr marL="0" indent="0">
              <a:buNone/>
              <a:defRPr/>
            </a:pPr>
            <a:r>
              <a:rPr lang="en-US" dirty="0"/>
              <a:t>   Kita </a:t>
            </a:r>
            <a:r>
              <a:rPr lang="en-US" dirty="0" err="1"/>
              <a:t>pilih</a:t>
            </a:r>
            <a:r>
              <a:rPr lang="en-US" dirty="0"/>
              <a:t> </a:t>
            </a:r>
            <a:r>
              <a:rPr lang="en-US" i="1" dirty="0"/>
              <a:t>s </a:t>
            </a:r>
            <a:r>
              <a:rPr lang="en-US" dirty="0"/>
              <a:t>= 80331757 dan </a:t>
            </a:r>
            <a:r>
              <a:rPr lang="en-US" i="1" dirty="0"/>
              <a:t>j </a:t>
            </a:r>
            <a:r>
              <a:rPr lang="en-US" dirty="0"/>
              <a:t>= 4 </a:t>
            </a:r>
          </a:p>
          <a:p>
            <a:pPr marL="0" indent="0">
              <a:buNone/>
              <a:defRPr/>
            </a:pPr>
            <a:r>
              <a:rPr lang="en-US" dirty="0"/>
              <a:t>    (</a:t>
            </a:r>
            <a:r>
              <a:rPr lang="en-US" i="1" dirty="0"/>
              <a:t>j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melebihi</a:t>
            </a:r>
            <a:r>
              <a:rPr lang="en-US" dirty="0"/>
              <a:t> log</a:t>
            </a:r>
            <a:r>
              <a:rPr lang="en-US" baseline="-25000" dirty="0"/>
              <a:t>2</a:t>
            </a:r>
            <a:r>
              <a:rPr lang="en-US" dirty="0"/>
              <a:t>(log</a:t>
            </a:r>
            <a:r>
              <a:rPr lang="en-US" baseline="-25000" dirty="0"/>
              <a:t>2</a:t>
            </a:r>
            <a:r>
              <a:rPr lang="en-US" dirty="0"/>
              <a:t> 136064437) = 4.75594). </a:t>
            </a:r>
          </a:p>
          <a:p>
            <a:pPr marL="0" indent="0">
              <a:buNone/>
              <a:defRPr/>
            </a:pPr>
            <a:endParaRPr lang="en-US" dirty="0"/>
          </a:p>
          <a:p>
            <a:pPr marL="0" indent="0">
              <a:buNone/>
              <a:defRPr/>
            </a:pPr>
            <a:r>
              <a:rPr lang="en-US" dirty="0"/>
              <a:t>   </a:t>
            </a:r>
            <a:r>
              <a:rPr lang="en-US" dirty="0" err="1"/>
              <a:t>Hitung</a:t>
            </a:r>
            <a:r>
              <a:rPr lang="en-US" dirty="0"/>
              <a:t>:  </a:t>
            </a:r>
            <a:r>
              <a:rPr lang="en-US" i="1" dirty="0"/>
              <a:t>x</a:t>
            </a:r>
            <a:r>
              <a:rPr lang="en-US" baseline="-25000" dirty="0"/>
              <a:t>0</a:t>
            </a:r>
            <a:r>
              <a:rPr lang="en-US" dirty="0"/>
              <a:t> =</a:t>
            </a:r>
            <a:r>
              <a:rPr lang="en-US" i="1" dirty="0"/>
              <a:t> </a:t>
            </a:r>
            <a:r>
              <a:rPr lang="en-US" dirty="0"/>
              <a:t>80331757</a:t>
            </a:r>
            <a:r>
              <a:rPr lang="en-US" baseline="30000" dirty="0"/>
              <a:t>2 </a:t>
            </a:r>
            <a:r>
              <a:rPr lang="en-US" dirty="0"/>
              <a:t>mod 136064437 = 1312737111. </a:t>
            </a:r>
          </a:p>
          <a:p>
            <a:pPr marL="0" indent="0">
              <a:buNone/>
              <a:defRPr/>
            </a:pPr>
            <a:r>
              <a:rPr lang="en-US" dirty="0"/>
              <a:t>   </a:t>
            </a:r>
            <a:r>
              <a:rPr lang="en-US" dirty="0" err="1"/>
              <a:t>Barisan</a:t>
            </a:r>
            <a:r>
              <a:rPr lang="en-US" dirty="0"/>
              <a:t> bit </a:t>
            </a:r>
            <a:r>
              <a:rPr lang="en-US" dirty="0" err="1"/>
              <a:t>acak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endParaRPr lang="en-US" altLang="en-US" dirty="0"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623CCC-423B-4A78-86FD-720E65AA0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212C80-1636-4D7A-9919-DE3A4F3F3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41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03621-B2CE-4CD2-9079-4F3BEAE5C5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069" y="606287"/>
            <a:ext cx="10853530" cy="5211418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endParaRPr lang="en-US" sz="2400" dirty="0"/>
          </a:p>
          <a:p>
            <a:pPr eaLnBrk="1" hangingPunct="1">
              <a:buFontTx/>
              <a:buNone/>
              <a:defRPr/>
            </a:pPr>
            <a:r>
              <a:rPr lang="en-US" sz="2400" dirty="0"/>
              <a:t> 	</a:t>
            </a:r>
            <a:r>
              <a:rPr lang="en-US" sz="2400" i="1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= </a:t>
            </a:r>
            <a:r>
              <a:rPr lang="en-US" sz="2400" i="1" dirty="0"/>
              <a:t>x</a:t>
            </a:r>
            <a:r>
              <a:rPr lang="en-US" sz="2400" baseline="-25000" dirty="0"/>
              <a:t>0</a:t>
            </a:r>
            <a:r>
              <a:rPr lang="en-US" sz="2400" baseline="30000" dirty="0"/>
              <a:t>2 </a:t>
            </a:r>
            <a:r>
              <a:rPr lang="en-US" sz="2400" dirty="0"/>
              <a:t>mod </a:t>
            </a:r>
            <a:r>
              <a:rPr lang="en-US" sz="2400" i="1" dirty="0"/>
              <a:t>n</a:t>
            </a:r>
            <a:r>
              <a:rPr lang="en-US" sz="2400" dirty="0"/>
              <a:t> = 131273718</a:t>
            </a:r>
            <a:r>
              <a:rPr lang="en-US" sz="2400" baseline="30000" dirty="0"/>
              <a:t>2</a:t>
            </a:r>
            <a:r>
              <a:rPr lang="en-US" sz="2400" dirty="0"/>
              <a:t> mod 136064437 = 47497112 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	z</a:t>
            </a:r>
            <a:r>
              <a:rPr lang="en-US" sz="2400" baseline="-25000" dirty="0"/>
              <a:t>1</a:t>
            </a:r>
            <a:r>
              <a:rPr lang="en-US" sz="2400" dirty="0"/>
              <a:t> =  47497112 mod 2</a:t>
            </a:r>
            <a:r>
              <a:rPr lang="en-US" sz="2400" baseline="30000" dirty="0"/>
              <a:t>4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=</a:t>
            </a:r>
            <a:r>
              <a:rPr lang="en-US" sz="2400" dirty="0"/>
              <a:t> 8 = 1000</a:t>
            </a:r>
            <a:r>
              <a:rPr lang="en-US" sz="2400" baseline="-25000" dirty="0"/>
              <a:t>basis 2 </a:t>
            </a:r>
            <a:r>
              <a:rPr lang="en-US" sz="2400" dirty="0"/>
              <a:t> (4 bit </a:t>
            </a:r>
            <a:r>
              <a:rPr lang="en-US" sz="2400" i="1" dirty="0"/>
              <a:t>LSB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47497112)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 </a:t>
            </a:r>
          </a:p>
          <a:p>
            <a:pPr eaLnBrk="1" hangingPunct="1">
              <a:buFontTx/>
              <a:buNone/>
              <a:defRPr/>
            </a:pPr>
            <a:r>
              <a:rPr lang="en-US" sz="2400" i="1" dirty="0"/>
              <a:t>	x</a:t>
            </a:r>
            <a:r>
              <a:rPr lang="en-US" sz="2400" baseline="-25000" dirty="0"/>
              <a:t>2</a:t>
            </a:r>
            <a:r>
              <a:rPr lang="en-US" sz="2400" dirty="0"/>
              <a:t> = </a:t>
            </a:r>
            <a:r>
              <a:rPr lang="en-US" sz="2400" i="1" dirty="0"/>
              <a:t>x</a:t>
            </a:r>
            <a:r>
              <a:rPr lang="en-US" sz="2400" baseline="-25000" dirty="0"/>
              <a:t>1</a:t>
            </a:r>
            <a:r>
              <a:rPr lang="en-US" sz="2400" baseline="30000" dirty="0"/>
              <a:t>2 </a:t>
            </a:r>
            <a:r>
              <a:rPr lang="en-US" sz="2400" dirty="0"/>
              <a:t>mod </a:t>
            </a:r>
            <a:r>
              <a:rPr lang="en-US" sz="2400" i="1" dirty="0"/>
              <a:t>n</a:t>
            </a:r>
            <a:r>
              <a:rPr lang="en-US" sz="2400" dirty="0"/>
              <a:t> = 47497112</a:t>
            </a:r>
            <a:r>
              <a:rPr lang="en-US" sz="2400" baseline="30000" dirty="0"/>
              <a:t>2</a:t>
            </a:r>
            <a:r>
              <a:rPr lang="en-US" sz="2400" dirty="0"/>
              <a:t> mod 136064437 = 69993144 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	z</a:t>
            </a:r>
            <a:r>
              <a:rPr lang="en-US" sz="2400" baseline="-25000" dirty="0"/>
              <a:t>2</a:t>
            </a:r>
            <a:r>
              <a:rPr lang="en-US" sz="2400" dirty="0"/>
              <a:t> =  69993144 mod 2</a:t>
            </a:r>
            <a:r>
              <a:rPr lang="en-US" sz="2400" baseline="30000" dirty="0"/>
              <a:t>4</a:t>
            </a:r>
            <a:r>
              <a:rPr lang="en-US" sz="2400" dirty="0"/>
              <a:t> = 8 = 1000</a:t>
            </a:r>
            <a:r>
              <a:rPr lang="en-US" sz="2400" baseline="-25000" dirty="0"/>
              <a:t>basis 2 </a:t>
            </a:r>
            <a:r>
              <a:rPr lang="en-US" sz="2400" dirty="0"/>
              <a:t> (4 bit </a:t>
            </a:r>
            <a:r>
              <a:rPr lang="en-US" sz="2400" i="1" dirty="0"/>
              <a:t>LSB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69993144)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	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 	</a:t>
            </a:r>
            <a:r>
              <a:rPr lang="en-US" sz="2400" i="1" dirty="0"/>
              <a:t>x</a:t>
            </a:r>
            <a:r>
              <a:rPr lang="en-US" sz="2400" baseline="-25000" dirty="0"/>
              <a:t>3</a:t>
            </a:r>
            <a:r>
              <a:rPr lang="en-US" sz="2400" dirty="0"/>
              <a:t> = </a:t>
            </a:r>
            <a:r>
              <a:rPr lang="en-US" sz="2400" i="1" dirty="0"/>
              <a:t>x</a:t>
            </a:r>
            <a:r>
              <a:rPr lang="en-US" sz="2400" baseline="-25000" dirty="0"/>
              <a:t>2</a:t>
            </a:r>
            <a:r>
              <a:rPr lang="en-US" sz="2400" baseline="30000" dirty="0"/>
              <a:t>2 </a:t>
            </a:r>
            <a:r>
              <a:rPr lang="en-US" sz="2400" dirty="0"/>
              <a:t>mod </a:t>
            </a:r>
            <a:r>
              <a:rPr lang="en-US" sz="2400" i="1" dirty="0"/>
              <a:t>n</a:t>
            </a:r>
            <a:r>
              <a:rPr lang="en-US" sz="2400" dirty="0"/>
              <a:t> = 69993144</a:t>
            </a:r>
            <a:r>
              <a:rPr lang="en-US" sz="2400" baseline="30000" dirty="0"/>
              <a:t>2</a:t>
            </a:r>
            <a:r>
              <a:rPr lang="en-US" sz="2400" dirty="0"/>
              <a:t> mod 136064437 = 13810821 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	z</a:t>
            </a:r>
            <a:r>
              <a:rPr lang="en-US" sz="2400" baseline="-25000" dirty="0"/>
              <a:t>3</a:t>
            </a:r>
            <a:r>
              <a:rPr lang="en-US" sz="2400" dirty="0"/>
              <a:t> =  13810821 mod 2</a:t>
            </a:r>
            <a:r>
              <a:rPr lang="en-US" sz="2400" baseline="30000" dirty="0"/>
              <a:t>4</a:t>
            </a:r>
            <a:r>
              <a:rPr lang="en-US" sz="2400" dirty="0"/>
              <a:t> = 5 = 0101</a:t>
            </a:r>
            <a:r>
              <a:rPr lang="en-US" sz="2400" baseline="-25000" dirty="0"/>
              <a:t>basis 2 </a:t>
            </a:r>
            <a:r>
              <a:rPr lang="en-US" sz="2400" dirty="0"/>
              <a:t> (4 bit </a:t>
            </a:r>
            <a:r>
              <a:rPr lang="en-US" sz="2400" i="1" dirty="0"/>
              <a:t>LSB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13810821)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	…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 </a:t>
            </a:r>
            <a:r>
              <a:rPr lang="en-US" sz="2400" dirty="0" err="1"/>
              <a:t>Barisan</a:t>
            </a:r>
            <a:r>
              <a:rPr lang="en-US" sz="2400" dirty="0"/>
              <a:t> </a:t>
            </a:r>
            <a:r>
              <a:rPr lang="en-US" sz="2400" dirty="0" err="1"/>
              <a:t>blok</a:t>
            </a:r>
            <a:r>
              <a:rPr lang="en-US" sz="2400" dirty="0"/>
              <a:t> bit </a:t>
            </a:r>
            <a:r>
              <a:rPr lang="en-US" sz="2400" dirty="0" err="1"/>
              <a:t>acak</a:t>
            </a:r>
            <a:r>
              <a:rPr lang="en-US" sz="2400" dirty="0"/>
              <a:t> yang </a:t>
            </a:r>
            <a:r>
              <a:rPr lang="en-US" sz="2400" dirty="0" err="1"/>
              <a:t>dihasilkan</a:t>
            </a:r>
            <a:r>
              <a:rPr lang="en-US" sz="2400" dirty="0"/>
              <a:t>:   1000 1000 0101  …	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 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	</a:t>
            </a:r>
          </a:p>
        </p:txBody>
      </p:sp>
      <p:sp>
        <p:nvSpPr>
          <p:cNvPr id="16388" name="Slide Number Placeholder 4">
            <a:extLst>
              <a:ext uri="{FF2B5EF4-FFF2-40B4-BE49-F238E27FC236}">
                <a16:creationId xmlns:a16="http://schemas.microsoft.com/office/drawing/2014/main" id="{729E071D-CB08-4E6B-8620-E9B9DEA3A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9C85051-5ACF-44BC-89AE-262B7C5F472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D25E203-CEB3-5339-9BA5-083037FE4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>
            <a:extLst>
              <a:ext uri="{FF2B5EF4-FFF2-40B4-BE49-F238E27FC236}">
                <a16:creationId xmlns:a16="http://schemas.microsoft.com/office/drawing/2014/main" id="{569DF505-BF4E-4C40-8A98-73BD9BDF4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en-US" sz="1400"/>
              <a:t>Rinaldi Munir/II4020 Kriptografi/STI-ITB</a:t>
            </a:r>
            <a:endParaRPr lang="en-US" altLang="en-US" sz="1400"/>
          </a:p>
        </p:txBody>
      </p:sp>
      <p:sp>
        <p:nvSpPr>
          <p:cNvPr id="17411" name="Slide Number Placeholder 5">
            <a:extLst>
              <a:ext uri="{FF2B5EF4-FFF2-40B4-BE49-F238E27FC236}">
                <a16:creationId xmlns:a16="http://schemas.microsoft.com/office/drawing/2014/main" id="{78144550-C4D0-4436-973E-D4D13090B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59503F-9F37-4EB7-BBFD-2F3B598350B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/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B8A9A864-9C77-4253-8D05-BB4EDC13CF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438318"/>
            <a:ext cx="11049000" cy="6047541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cs typeface="Times New Roman" panose="02020603050405020304" pitchFamily="18" charset="0"/>
              </a:rPr>
              <a:t>Keamanan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BBS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terletak</a:t>
            </a:r>
            <a:r>
              <a:rPr lang="en-US" altLang="en-US" sz="2400" dirty="0">
                <a:cs typeface="Times New Roman" panose="02020603050405020304" pitchFamily="18" charset="0"/>
              </a:rPr>
              <a:t> pada:</a:t>
            </a:r>
          </a:p>
          <a:p>
            <a:pPr marL="509588" indent="-509588" eaLnBrk="1" hangingPunct="1">
              <a:lnSpc>
                <a:spcPct val="90000"/>
              </a:lnSpc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1. </a:t>
            </a:r>
            <a:r>
              <a:rPr lang="en-US" altLang="en-US" sz="2400" dirty="0" err="1">
                <a:cs typeface="Times New Roman" panose="02020603050405020304" pitchFamily="18" charset="0"/>
              </a:rPr>
              <a:t>Sulitnya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membedakan</a:t>
            </a:r>
            <a:r>
              <a:rPr lang="en-US" altLang="en-US" sz="2400" dirty="0">
                <a:cs typeface="Times New Roman" panose="02020603050405020304" pitchFamily="18" charset="0"/>
              </a:rPr>
              <a:t> bit-bit </a:t>
            </a:r>
            <a:r>
              <a:rPr lang="en-US" altLang="en-US" sz="2400" dirty="0" err="1">
                <a:cs typeface="Times New Roman" panose="02020603050405020304" pitchFamily="18" charset="0"/>
              </a:rPr>
              <a:t>luaran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, paling </a:t>
            </a:r>
            <a:r>
              <a:rPr lang="en-US" altLang="en-US" sz="2400" dirty="0" err="1">
                <a:cs typeface="Times New Roman" panose="02020603050405020304" pitchFamily="18" charset="0"/>
              </a:rPr>
              <a:t>sedikit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sesulit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memecahkan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persoalan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quadratic residue problem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400" i="1" dirty="0"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400" i="1" dirty="0"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 </a:t>
            </a:r>
          </a:p>
          <a:p>
            <a:pPr marL="0" indent="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     </a:t>
            </a:r>
            <a:r>
              <a:rPr lang="en-US" altLang="en-US" sz="2400" dirty="0" err="1">
                <a:cs typeface="Times New Roman" panose="02020603050405020304" pitchFamily="18" charset="0"/>
              </a:rPr>
              <a:t>Perhatikan</a:t>
            </a:r>
            <a:r>
              <a:rPr lang="en-US" altLang="en-US" sz="2400" dirty="0"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BBS </a:t>
            </a:r>
            <a:r>
              <a:rPr lang="en-US" altLang="en-US" sz="2400" dirty="0" err="1">
                <a:cs typeface="Times New Roman" panose="02020603050405020304" pitchFamily="18" charset="0"/>
              </a:rPr>
              <a:t>terdapat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perhitungan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sz="2400" i="1" dirty="0">
                <a:cs typeface="Times New Roman" pitchFamily="18" charset="0"/>
              </a:rPr>
              <a:t>x</a:t>
            </a:r>
            <a:r>
              <a:rPr lang="en-US" sz="2400" baseline="-30000" dirty="0">
                <a:cs typeface="Times New Roman" pitchFamily="18" charset="0"/>
              </a:rPr>
              <a:t>0</a:t>
            </a:r>
            <a:r>
              <a:rPr lang="en-US" sz="2400" dirty="0">
                <a:cs typeface="Times New Roman" pitchFamily="18" charset="0"/>
              </a:rPr>
              <a:t> = </a:t>
            </a:r>
            <a:r>
              <a:rPr lang="en-US" sz="2400" i="1" dirty="0">
                <a:cs typeface="Times New Roman" pitchFamily="18" charset="0"/>
              </a:rPr>
              <a:t>s</a:t>
            </a:r>
            <a:r>
              <a:rPr lang="en-US" sz="2400" baseline="30000" dirty="0">
                <a:cs typeface="Times New Roman" pitchFamily="18" charset="0"/>
              </a:rPr>
              <a:t>2</a:t>
            </a:r>
            <a:r>
              <a:rPr lang="en-US" sz="2400" dirty="0">
                <a:cs typeface="Times New Roman" pitchFamily="18" charset="0"/>
              </a:rPr>
              <a:t> mod </a:t>
            </a:r>
            <a:r>
              <a:rPr lang="en-US" sz="2400" i="1" dirty="0">
                <a:cs typeface="Times New Roman" pitchFamily="18" charset="0"/>
              </a:rPr>
              <a:t>n</a:t>
            </a:r>
            <a:r>
              <a:rPr lang="en-US" sz="2400" dirty="0">
                <a:cs typeface="Times New Roman" pitchFamily="18" charset="0"/>
              </a:rPr>
              <a:t>  dan </a:t>
            </a:r>
            <a:r>
              <a:rPr lang="en-US" sz="2400" i="1" dirty="0">
                <a:cs typeface="Times New Roman" pitchFamily="18" charset="0"/>
              </a:rPr>
              <a:t>x</a:t>
            </a:r>
            <a:r>
              <a:rPr lang="en-US" sz="2400" i="1" baseline="-30000" dirty="0">
                <a:cs typeface="Times New Roman" pitchFamily="18" charset="0"/>
              </a:rPr>
              <a:t>i</a:t>
            </a:r>
            <a:r>
              <a:rPr lang="en-US" sz="2400" baseline="-30000" dirty="0">
                <a:cs typeface="Times New Roman" pitchFamily="18" charset="0"/>
              </a:rPr>
              <a:t> + 1</a:t>
            </a:r>
            <a:r>
              <a:rPr lang="en-US" sz="2400" i="1" dirty="0">
                <a:cs typeface="Times New Roman" pitchFamily="18" charset="0"/>
              </a:rPr>
              <a:t> </a:t>
            </a:r>
            <a:r>
              <a:rPr lang="en-US" sz="2400" dirty="0">
                <a:cs typeface="Times New Roman" pitchFamily="18" charset="0"/>
              </a:rPr>
              <a:t>= </a:t>
            </a:r>
            <a:r>
              <a:rPr lang="en-US" sz="2400" i="1" dirty="0">
                <a:cs typeface="Times New Roman" pitchFamily="18" charset="0"/>
              </a:rPr>
              <a:t>x</a:t>
            </a:r>
            <a:r>
              <a:rPr lang="en-US" sz="2400" i="1" baseline="-30000" dirty="0">
                <a:cs typeface="Times New Roman" pitchFamily="18" charset="0"/>
              </a:rPr>
              <a:t>i</a:t>
            </a:r>
            <a:r>
              <a:rPr lang="en-US" sz="2400" baseline="30000" dirty="0">
                <a:cs typeface="Times New Roman" pitchFamily="18" charset="0"/>
              </a:rPr>
              <a:t>2</a:t>
            </a:r>
            <a:r>
              <a:rPr lang="en-US" sz="2400" dirty="0">
                <a:cs typeface="Times New Roman" pitchFamily="18" charset="0"/>
              </a:rPr>
              <a:t> mod </a:t>
            </a:r>
            <a:r>
              <a:rPr lang="en-US" sz="2400" i="1" dirty="0">
                <a:cs typeface="Times New Roman" pitchFamily="18" charset="0"/>
              </a:rPr>
              <a:t>n</a:t>
            </a:r>
            <a:endParaRPr lang="en-US" sz="2400" dirty="0"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 2.  </a:t>
            </a:r>
            <a:r>
              <a:rPr lang="en-US" altLang="en-US" sz="2400" dirty="0" err="1">
                <a:cs typeface="Times New Roman" panose="02020603050405020304" pitchFamily="18" charset="0"/>
              </a:rPr>
              <a:t>Sulitnya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memfaktorkan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cs typeface="Times New Roman" panose="02020603050405020304" pitchFamily="18" charset="0"/>
              </a:rPr>
              <a:t> n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besar</a:t>
            </a:r>
            <a:r>
              <a:rPr lang="en-US" altLang="en-US" sz="2400" dirty="0">
                <a:cs typeface="Times New Roman" panose="02020603050405020304" pitchFamily="18" charset="0"/>
              </a:rPr>
              <a:t>. Nilai 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perlu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rahasia</a:t>
            </a:r>
            <a:r>
              <a:rPr lang="en-US" altLang="en-US" sz="2400" dirty="0">
                <a:cs typeface="Times New Roman" panose="02020603050405020304" pitchFamily="18" charset="0"/>
              </a:rPr>
              <a:t> dan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      </a:t>
            </a:r>
            <a:r>
              <a:rPr lang="en-US" altLang="en-US" sz="2400" dirty="0" err="1">
                <a:cs typeface="Times New Roman" panose="02020603050405020304" pitchFamily="18" charset="0"/>
              </a:rPr>
              <a:t>diumumkan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kepada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publik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i="1" dirty="0">
                <a:cs typeface="Times New Roman" panose="02020603050405020304" pitchFamily="18" charset="0"/>
              </a:rPr>
              <a:t>BBS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diprediksi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arah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kiri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unpredictable to the left</a:t>
            </a:r>
            <a:r>
              <a:rPr lang="en-US" altLang="en-US" sz="2400" dirty="0">
                <a:cs typeface="Times New Roman" panose="02020603050405020304" pitchFamily="18" charset="0"/>
              </a:rPr>
              <a:t>) dan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diprediksi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arah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kanan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unpredictable to the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kanan</a:t>
            </a:r>
            <a:r>
              <a:rPr lang="en-US" altLang="en-US" sz="2400" dirty="0">
                <a:cs typeface="Times New Roman" panose="02020603050405020304" pitchFamily="18" charset="0"/>
              </a:rPr>
              <a:t>), </a:t>
            </a:r>
            <a:r>
              <a:rPr lang="en-US" altLang="en-US" sz="2400" dirty="0" err="1">
                <a:cs typeface="Times New Roman" panose="02020603050405020304" pitchFamily="18" charset="0"/>
              </a:rPr>
              <a:t>artinya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jika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diberikan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barisan</a:t>
            </a:r>
            <a:r>
              <a:rPr lang="en-US" altLang="en-US" sz="2400" dirty="0">
                <a:cs typeface="Times New Roman" panose="02020603050405020304" pitchFamily="18" charset="0"/>
              </a:rPr>
              <a:t> bit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dihasilkan</a:t>
            </a:r>
            <a:r>
              <a:rPr lang="en-US" altLang="en-US" sz="2400" dirty="0">
                <a:cs typeface="Times New Roman" panose="02020603050405020304" pitchFamily="18" charset="0"/>
              </a:rPr>
              <a:t> oleh </a:t>
            </a:r>
            <a:r>
              <a:rPr lang="en-US" altLang="en-US" sz="2400" i="1" dirty="0">
                <a:cs typeface="Times New Roman" panose="02020603050405020304" pitchFamily="18" charset="0"/>
              </a:rPr>
              <a:t>BBS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kriptanalis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memprediksi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barisan</a:t>
            </a:r>
            <a:r>
              <a:rPr lang="en-US" altLang="en-US" sz="2400" dirty="0">
                <a:cs typeface="Times New Roman" panose="02020603050405020304" pitchFamily="18" charset="0"/>
              </a:rPr>
              <a:t>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sebelumnya</a:t>
            </a:r>
            <a:r>
              <a:rPr lang="en-US" altLang="en-US" sz="2400" dirty="0">
                <a:cs typeface="Times New Roman" panose="02020603050405020304" pitchFamily="18" charset="0"/>
              </a:rPr>
              <a:t> dan </a:t>
            </a:r>
            <a:r>
              <a:rPr lang="en-US" altLang="en-US" sz="2400" dirty="0" err="1">
                <a:cs typeface="Times New Roman" panose="02020603050405020304" pitchFamily="18" charset="0"/>
              </a:rPr>
              <a:t>barisan</a:t>
            </a:r>
            <a:r>
              <a:rPr lang="en-US" altLang="en-US" sz="2400" dirty="0">
                <a:cs typeface="Times New Roman" panose="02020603050405020304" pitchFamily="18" charset="0"/>
              </a:rPr>
              <a:t>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sesudahnya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EC1C2A1-56CC-E58E-2325-03DDE4F3F704}"/>
              </a:ext>
            </a:extLst>
          </p:cNvPr>
          <p:cNvSpPr txBox="1"/>
          <p:nvPr/>
        </p:nvSpPr>
        <p:spPr>
          <a:xfrm>
            <a:off x="1532737" y="1617394"/>
            <a:ext cx="99716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Di </a:t>
            </a:r>
            <a:r>
              <a:rPr lang="en-US" sz="2000" dirty="0" err="1">
                <a:solidFill>
                  <a:srgbClr val="FF0000"/>
                </a:solidFill>
              </a:rPr>
              <a:t>dalam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teori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bilangan</a:t>
            </a:r>
            <a:r>
              <a:rPr lang="en-US" sz="2000" dirty="0">
                <a:solidFill>
                  <a:srgbClr val="FF0000"/>
                </a:solidFill>
              </a:rPr>
              <a:t>, </a:t>
            </a:r>
            <a:r>
              <a:rPr lang="en-US" sz="2000" dirty="0" err="1">
                <a:solidFill>
                  <a:srgbClr val="FF0000"/>
                </a:solidFill>
              </a:rPr>
              <a:t>bilangan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bulat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i="1" dirty="0">
                <a:solidFill>
                  <a:srgbClr val="FF0000"/>
                </a:solidFill>
              </a:rPr>
              <a:t>q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disebut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sisa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kuadratik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dalam</a:t>
            </a:r>
            <a:r>
              <a:rPr lang="en-US" sz="2000" dirty="0">
                <a:solidFill>
                  <a:srgbClr val="FF0000"/>
                </a:solidFill>
              </a:rPr>
              <a:t> modulus </a:t>
            </a:r>
            <a:r>
              <a:rPr lang="en-US" sz="2000" i="1" dirty="0">
                <a:solidFill>
                  <a:srgbClr val="FF0000"/>
                </a:solidFill>
              </a:rPr>
              <a:t>n</a:t>
            </a:r>
          </a:p>
          <a:p>
            <a:r>
              <a:rPr lang="en-US" sz="2000" dirty="0" err="1">
                <a:solidFill>
                  <a:srgbClr val="FF0000"/>
                </a:solidFill>
              </a:rPr>
              <a:t>jika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b="0" i="0" u="none" strike="noStrike" baseline="0" dirty="0" err="1">
                <a:solidFill>
                  <a:srgbClr val="FF0000"/>
                </a:solidFill>
                <a:latin typeface="Calibri" panose="020F0502020204030204" pitchFamily="34" charset="0"/>
              </a:rPr>
              <a:t>jika</a:t>
            </a:r>
            <a:r>
              <a:rPr lang="en-US" sz="20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000" b="0" i="1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q</a:t>
            </a:r>
            <a:r>
              <a:rPr lang="en-US" sz="20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FF0000"/>
                </a:solidFill>
                <a:latin typeface="Calibri" panose="020F0502020204030204" pitchFamily="34" charset="0"/>
              </a:rPr>
              <a:t>kongruen</a:t>
            </a:r>
            <a:r>
              <a:rPr lang="en-US" sz="20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FF0000"/>
                </a:solidFill>
                <a:latin typeface="Calibri" panose="020F0502020204030204" pitchFamily="34" charset="0"/>
              </a:rPr>
              <a:t>dengan</a:t>
            </a:r>
            <a:r>
              <a:rPr lang="en-US" sz="20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FF0000"/>
                </a:solidFill>
                <a:latin typeface="Calibri" panose="020F0502020204030204" pitchFamily="34" charset="0"/>
              </a:rPr>
              <a:t>akar</a:t>
            </a:r>
            <a:r>
              <a:rPr lang="en-US" sz="20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FF0000"/>
                </a:solidFill>
                <a:latin typeface="Calibri" panose="020F0502020204030204" pitchFamily="34" charset="0"/>
              </a:rPr>
              <a:t>kuadratik</a:t>
            </a:r>
            <a:r>
              <a:rPr lang="en-US" sz="20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FF0000"/>
                </a:solidFill>
                <a:latin typeface="Calibri" panose="020F0502020204030204" pitchFamily="34" charset="0"/>
              </a:rPr>
              <a:t>dari</a:t>
            </a:r>
            <a:r>
              <a:rPr lang="en-US" sz="20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 n,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yaitu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terdapat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bilangan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bulat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i="1" dirty="0">
                <a:solidFill>
                  <a:srgbClr val="FF0000"/>
                </a:solidFill>
              </a:rPr>
              <a:t>x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sedemikian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sehingga</a:t>
            </a:r>
            <a:r>
              <a:rPr lang="en-US" sz="2000" dirty="0">
                <a:solidFill>
                  <a:srgbClr val="FF0000"/>
                </a:solidFill>
              </a:rPr>
              <a:t>  </a:t>
            </a:r>
            <a:r>
              <a:rPr lang="en-US" sz="2000" i="1" dirty="0">
                <a:solidFill>
                  <a:srgbClr val="FF0000"/>
                </a:solidFill>
              </a:rPr>
              <a:t>q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  <a:sym typeface="Symbol" panose="05050102010706020507" pitchFamily="18" charset="2"/>
              </a:rPr>
              <a:t> </a:t>
            </a:r>
            <a:r>
              <a:rPr lang="en-US" sz="2000" i="1" dirty="0">
                <a:solidFill>
                  <a:srgbClr val="FF0000"/>
                </a:solidFill>
              </a:rPr>
              <a:t>x</a:t>
            </a:r>
            <a:r>
              <a:rPr lang="en-US" sz="2000" baseline="30000" dirty="0">
                <a:solidFill>
                  <a:srgbClr val="FF0000"/>
                </a:solidFill>
              </a:rPr>
              <a:t>2</a:t>
            </a:r>
            <a:r>
              <a:rPr lang="en-US" sz="2000" dirty="0">
                <a:solidFill>
                  <a:srgbClr val="FF0000"/>
                </a:solidFill>
                <a:sym typeface="Symbol" panose="05050102010706020507" pitchFamily="18" charset="2"/>
              </a:rPr>
              <a:t> (mod </a:t>
            </a:r>
            <a:r>
              <a:rPr lang="en-US" sz="2000" i="1" dirty="0">
                <a:solidFill>
                  <a:srgbClr val="FF0000"/>
                </a:solidFill>
                <a:sym typeface="Symbol" panose="05050102010706020507" pitchFamily="18" charset="2"/>
              </a:rPr>
              <a:t>n</a:t>
            </a:r>
            <a:r>
              <a:rPr lang="en-US" sz="2000" dirty="0">
                <a:solidFill>
                  <a:srgbClr val="FF0000"/>
                </a:solidFill>
                <a:sym typeface="Symbol" panose="05050102010706020507" pitchFamily="18" charset="2"/>
              </a:rPr>
              <a:t>)       </a:t>
            </a:r>
            <a:r>
              <a:rPr lang="en-US" sz="2000" dirty="0">
                <a:solidFill>
                  <a:srgbClr val="0070C0"/>
                </a:solidFill>
                <a:sym typeface="Symbol" panose="05050102010706020507" pitchFamily="18" charset="2"/>
              </a:rPr>
              <a:t>(</a:t>
            </a:r>
            <a:r>
              <a:rPr lang="en-US" sz="2000" dirty="0" err="1">
                <a:solidFill>
                  <a:srgbClr val="0070C0"/>
                </a:solidFill>
                <a:sym typeface="Symbol" panose="05050102010706020507" pitchFamily="18" charset="2"/>
              </a:rPr>
              <a:t>atau</a:t>
            </a:r>
            <a:r>
              <a:rPr lang="en-US" sz="2000" dirty="0">
                <a:solidFill>
                  <a:srgbClr val="0070C0"/>
                </a:solidFill>
                <a:sym typeface="Symbol" panose="05050102010706020507" pitchFamily="18" charset="2"/>
              </a:rPr>
              <a:t> </a:t>
            </a:r>
            <a:r>
              <a:rPr lang="en-US" sz="2000" dirty="0" err="1">
                <a:solidFill>
                  <a:srgbClr val="0070C0"/>
                </a:solidFill>
                <a:sym typeface="Symbol" panose="05050102010706020507" pitchFamily="18" charset="2"/>
              </a:rPr>
              <a:t>ditulis</a:t>
            </a:r>
            <a:r>
              <a:rPr lang="en-US" sz="2000" dirty="0">
                <a:solidFill>
                  <a:srgbClr val="0070C0"/>
                </a:solidFill>
                <a:sym typeface="Symbol" panose="05050102010706020507" pitchFamily="18" charset="2"/>
              </a:rPr>
              <a:t> </a:t>
            </a:r>
            <a:r>
              <a:rPr lang="en-US" sz="2000" i="1" dirty="0">
                <a:solidFill>
                  <a:srgbClr val="0070C0"/>
                </a:solidFill>
              </a:rPr>
              <a:t>x</a:t>
            </a:r>
            <a:r>
              <a:rPr lang="en-US" sz="2000" baseline="30000" dirty="0">
                <a:solidFill>
                  <a:srgbClr val="0070C0"/>
                </a:solidFill>
              </a:rPr>
              <a:t>2 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>
                <a:solidFill>
                  <a:srgbClr val="0070C0"/>
                </a:solidFill>
                <a:sym typeface="Symbol" panose="05050102010706020507" pitchFamily="18" charset="2"/>
              </a:rPr>
              <a:t> </a:t>
            </a:r>
            <a:r>
              <a:rPr lang="en-US" sz="2000" i="1" dirty="0">
                <a:solidFill>
                  <a:srgbClr val="0070C0"/>
                </a:solidFill>
                <a:sym typeface="Symbol" panose="05050102010706020507" pitchFamily="18" charset="2"/>
              </a:rPr>
              <a:t>q</a:t>
            </a:r>
            <a:r>
              <a:rPr lang="en-US" sz="2000" dirty="0">
                <a:solidFill>
                  <a:srgbClr val="0070C0"/>
                </a:solidFill>
                <a:sym typeface="Symbol" panose="05050102010706020507" pitchFamily="18" charset="2"/>
              </a:rPr>
              <a:t> (mod </a:t>
            </a:r>
            <a:r>
              <a:rPr lang="en-US" sz="2000" i="1" dirty="0">
                <a:solidFill>
                  <a:srgbClr val="0070C0"/>
                </a:solidFill>
                <a:sym typeface="Symbol" panose="05050102010706020507" pitchFamily="18" charset="2"/>
              </a:rPr>
              <a:t>n</a:t>
            </a:r>
            <a:r>
              <a:rPr lang="en-US" sz="2000" dirty="0">
                <a:solidFill>
                  <a:srgbClr val="0070C0"/>
                </a:solidFill>
                <a:sym typeface="Symbol" panose="05050102010706020507" pitchFamily="18" charset="2"/>
              </a:rPr>
              <a:t>) </a:t>
            </a:r>
            <a:r>
              <a:rPr lang="en-US" sz="2000" dirty="0" err="1">
                <a:solidFill>
                  <a:srgbClr val="0070C0"/>
                </a:solidFill>
                <a:sym typeface="Symbol" panose="05050102010706020507" pitchFamily="18" charset="2"/>
              </a:rPr>
              <a:t>sama</a:t>
            </a:r>
            <a:r>
              <a:rPr lang="en-US" sz="2000" dirty="0">
                <a:solidFill>
                  <a:srgbClr val="0070C0"/>
                </a:solidFill>
                <a:sym typeface="Symbol" panose="05050102010706020507" pitchFamily="18" charset="2"/>
              </a:rPr>
              <a:t> </a:t>
            </a:r>
            <a:r>
              <a:rPr lang="en-US" sz="2000" dirty="0" err="1">
                <a:solidFill>
                  <a:srgbClr val="0070C0"/>
                </a:solidFill>
                <a:sym typeface="Symbol" panose="05050102010706020507" pitchFamily="18" charset="2"/>
              </a:rPr>
              <a:t>saja</a:t>
            </a:r>
            <a:r>
              <a:rPr lang="en-US" sz="2000" dirty="0">
                <a:solidFill>
                  <a:srgbClr val="0070C0"/>
                </a:solidFill>
                <a:sym typeface="Symbol" panose="05050102010706020507" pitchFamily="18" charset="2"/>
              </a:rPr>
              <a:t> )</a:t>
            </a:r>
          </a:p>
          <a:p>
            <a:r>
              <a:rPr lang="en-US" sz="2000" dirty="0" err="1">
                <a:solidFill>
                  <a:srgbClr val="0070C0"/>
                </a:solidFill>
                <a:sym typeface="Symbol" panose="05050102010706020507" pitchFamily="18" charset="2"/>
              </a:rPr>
              <a:t>Contoh</a:t>
            </a:r>
            <a:r>
              <a:rPr lang="en-US" sz="2000" dirty="0">
                <a:solidFill>
                  <a:srgbClr val="0070C0"/>
                </a:solidFill>
                <a:sym typeface="Symbol" panose="05050102010706020507" pitchFamily="18" charset="2"/>
              </a:rPr>
              <a:t>: </a:t>
            </a:r>
            <a:r>
              <a:rPr lang="en-US" sz="2000" i="1" dirty="0">
                <a:solidFill>
                  <a:srgbClr val="0070C0"/>
                </a:solidFill>
                <a:sym typeface="Symbol" panose="05050102010706020507" pitchFamily="18" charset="2"/>
              </a:rPr>
              <a:t>x</a:t>
            </a:r>
            <a:r>
              <a:rPr lang="en-US" sz="2000" baseline="30000" dirty="0">
                <a:solidFill>
                  <a:srgbClr val="0070C0"/>
                </a:solidFill>
                <a:sym typeface="Symbol" panose="05050102010706020507" pitchFamily="18" charset="2"/>
              </a:rPr>
              <a:t>2</a:t>
            </a:r>
            <a:r>
              <a:rPr lang="en-US" sz="2000" dirty="0">
                <a:solidFill>
                  <a:srgbClr val="0070C0"/>
                </a:solidFill>
                <a:sym typeface="Symbol" panose="05050102010706020507" pitchFamily="18" charset="2"/>
              </a:rPr>
              <a:t>  4 (mod 5), </a:t>
            </a:r>
            <a:r>
              <a:rPr lang="en-US" sz="2000" dirty="0" err="1">
                <a:solidFill>
                  <a:srgbClr val="0070C0"/>
                </a:solidFill>
                <a:sym typeface="Symbol" panose="05050102010706020507" pitchFamily="18" charset="2"/>
              </a:rPr>
              <a:t>maka</a:t>
            </a:r>
            <a:r>
              <a:rPr lang="en-US" sz="2000" dirty="0">
                <a:solidFill>
                  <a:srgbClr val="0070C0"/>
                </a:solidFill>
                <a:sym typeface="Symbol" panose="05050102010706020507" pitchFamily="18" charset="2"/>
              </a:rPr>
              <a:t>  x = 2 </a:t>
            </a:r>
            <a:r>
              <a:rPr lang="en-US" sz="2000" dirty="0" err="1">
                <a:solidFill>
                  <a:srgbClr val="0070C0"/>
                </a:solidFill>
                <a:sym typeface="Symbol" panose="05050102010706020507" pitchFamily="18" charset="2"/>
              </a:rPr>
              <a:t>atau</a:t>
            </a:r>
            <a:r>
              <a:rPr lang="en-US" sz="2000" dirty="0">
                <a:solidFill>
                  <a:srgbClr val="0070C0"/>
                </a:solidFill>
                <a:sym typeface="Symbol" panose="05050102010706020507" pitchFamily="18" charset="2"/>
              </a:rPr>
              <a:t> 3 , </a:t>
            </a:r>
            <a:r>
              <a:rPr lang="en-US" sz="2000" dirty="0" err="1">
                <a:solidFill>
                  <a:srgbClr val="0070C0"/>
                </a:solidFill>
                <a:sym typeface="Symbol" panose="05050102010706020507" pitchFamily="18" charset="2"/>
              </a:rPr>
              <a:t>tetapi</a:t>
            </a:r>
            <a:r>
              <a:rPr lang="en-US" sz="2000" dirty="0">
                <a:solidFill>
                  <a:srgbClr val="0070C0"/>
                </a:solidFill>
                <a:sym typeface="Symbol" panose="05050102010706020507" pitchFamily="18" charset="2"/>
              </a:rPr>
              <a:t> </a:t>
            </a:r>
            <a:r>
              <a:rPr lang="en-US" sz="2000" i="1" dirty="0">
                <a:solidFill>
                  <a:srgbClr val="0070C0"/>
                </a:solidFill>
                <a:sym typeface="Symbol" panose="05050102010706020507" pitchFamily="18" charset="2"/>
              </a:rPr>
              <a:t>x</a:t>
            </a:r>
            <a:r>
              <a:rPr lang="en-US" sz="2000" baseline="30000" dirty="0">
                <a:solidFill>
                  <a:srgbClr val="0070C0"/>
                </a:solidFill>
                <a:sym typeface="Symbol" panose="05050102010706020507" pitchFamily="18" charset="2"/>
              </a:rPr>
              <a:t>2</a:t>
            </a:r>
            <a:r>
              <a:rPr lang="en-US" sz="2000" dirty="0">
                <a:solidFill>
                  <a:srgbClr val="0070C0"/>
                </a:solidFill>
                <a:sym typeface="Symbol" panose="05050102010706020507" pitchFamily="18" charset="2"/>
              </a:rPr>
              <a:t>  3 (mod 5) </a:t>
            </a:r>
            <a:r>
              <a:rPr lang="en-US" sz="2000" dirty="0" err="1">
                <a:solidFill>
                  <a:srgbClr val="0070C0"/>
                </a:solidFill>
                <a:sym typeface="Symbol" panose="05050102010706020507" pitchFamily="18" charset="2"/>
              </a:rPr>
              <a:t>tidak</a:t>
            </a:r>
            <a:r>
              <a:rPr lang="en-US" sz="2000" dirty="0">
                <a:solidFill>
                  <a:srgbClr val="0070C0"/>
                </a:solidFill>
                <a:sym typeface="Symbol" panose="05050102010706020507" pitchFamily="18" charset="2"/>
              </a:rPr>
              <a:t> </a:t>
            </a:r>
            <a:r>
              <a:rPr lang="en-US" sz="2000" dirty="0" err="1">
                <a:solidFill>
                  <a:srgbClr val="0070C0"/>
                </a:solidFill>
                <a:sym typeface="Symbol" panose="05050102010706020507" pitchFamily="18" charset="2"/>
              </a:rPr>
              <a:t>ada</a:t>
            </a:r>
            <a:r>
              <a:rPr lang="en-US" sz="2000" dirty="0">
                <a:solidFill>
                  <a:srgbClr val="0070C0"/>
                </a:solidFill>
                <a:sym typeface="Symbol" panose="05050102010706020507" pitchFamily="18" charset="2"/>
              </a:rPr>
              <a:t> </a:t>
            </a:r>
            <a:r>
              <a:rPr lang="en-US" sz="2000" dirty="0" err="1">
                <a:solidFill>
                  <a:srgbClr val="0070C0"/>
                </a:solidFill>
                <a:sym typeface="Symbol" panose="05050102010706020507" pitchFamily="18" charset="2"/>
              </a:rPr>
              <a:t>solusinya</a:t>
            </a:r>
            <a:endParaRPr lang="en-US" sz="2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4">
            <a:extLst>
              <a:ext uri="{FF2B5EF4-FFF2-40B4-BE49-F238E27FC236}">
                <a16:creationId xmlns:a16="http://schemas.microsoft.com/office/drawing/2014/main" id="{BA35A0F4-8EB0-45C2-9046-0528132C7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en-US" sz="1400"/>
              <a:t>Rinaldi Munir/II4020 Kriptografi/STI-ITB</a:t>
            </a:r>
            <a:endParaRPr lang="en-US" altLang="en-US" sz="1400"/>
          </a:p>
        </p:txBody>
      </p:sp>
      <p:sp>
        <p:nvSpPr>
          <p:cNvPr id="18435" name="Slide Number Placeholder 5">
            <a:extLst>
              <a:ext uri="{FF2B5EF4-FFF2-40B4-BE49-F238E27FC236}">
                <a16:creationId xmlns:a16="http://schemas.microsoft.com/office/drawing/2014/main" id="{5C7AF94D-9AC3-41B2-83E3-72D524704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24E473-3EE0-46B0-B608-E97E0FE5AFD5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0"/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CAE78403-4D77-40F9-B32D-DA03C53ECE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 i="1" dirty="0">
                <a:latin typeface="+mn-lt"/>
                <a:cs typeface="Times New Roman" panose="02020603050405020304" pitchFamily="18" charset="0"/>
              </a:rPr>
              <a:t>CSPRNG</a:t>
            </a:r>
            <a:r>
              <a:rPr lang="en-US" altLang="en-US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+mn-lt"/>
                <a:cs typeface="Times New Roman" panose="02020603050405020304" pitchFamily="18" charset="0"/>
              </a:rPr>
              <a:t>Berbasis</a:t>
            </a:r>
            <a:r>
              <a:rPr lang="en-US" altLang="en-US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b="1" i="1" dirty="0">
                <a:latin typeface="+mn-lt"/>
                <a:cs typeface="Times New Roman" panose="02020603050405020304" pitchFamily="18" charset="0"/>
              </a:rPr>
              <a:t>RSA</a:t>
            </a:r>
            <a:r>
              <a:rPr lang="en-US" altLang="en-US" b="1" dirty="0">
                <a:latin typeface="+mn-lt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8437" name="Rectangle 3">
            <a:extLst>
              <a:ext uri="{FF2B5EF4-FFF2-40B4-BE49-F238E27FC236}">
                <a16:creationId xmlns:a16="http://schemas.microsoft.com/office/drawing/2014/main" id="{863E9F3E-4B94-4E0E-8288-49214C1C4E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n-US" sz="2400" dirty="0" err="1">
                <a:cs typeface="Times New Roman" panose="02020603050405020304" pitchFamily="18" charset="0"/>
              </a:rPr>
              <a:t>Algoritma</a:t>
            </a:r>
            <a:r>
              <a:rPr lang="en-US" altLang="en-US" sz="2400" dirty="0">
                <a:cs typeface="Times New Roman" panose="02020603050405020304" pitchFamily="18" charset="0"/>
              </a:rPr>
              <a:t>: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400" dirty="0" err="1">
                <a:cs typeface="Times New Roman" panose="02020603050405020304" pitchFamily="18" charset="0"/>
              </a:rPr>
              <a:t>Pilih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dua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buah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prima </a:t>
            </a:r>
            <a:r>
              <a:rPr lang="en-US" altLang="en-US" sz="2400" dirty="0" err="1">
                <a:cs typeface="Times New Roman" panose="02020603050405020304" pitchFamily="18" charset="0"/>
              </a:rPr>
              <a:t>rahasia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dan </a:t>
            </a:r>
            <a:r>
              <a:rPr lang="en-US" altLang="en-US" sz="2400" i="1" dirty="0">
                <a:cs typeface="Times New Roman" panose="02020603050405020304" pitchFamily="18" charset="0"/>
              </a:rPr>
              <a:t>q</a:t>
            </a:r>
            <a:r>
              <a:rPr lang="en-US" altLang="en-US" sz="2400" dirty="0">
                <a:cs typeface="Times New Roman" panose="02020603050405020304" pitchFamily="18" charset="0"/>
              </a:rPr>
              <a:t>, dan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bulat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e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relatif</a:t>
            </a:r>
            <a:r>
              <a:rPr lang="en-US" altLang="en-US" sz="2400" dirty="0">
                <a:cs typeface="Times New Roman" panose="02020603050405020304" pitchFamily="18" charset="0"/>
              </a:rPr>
              <a:t> prima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– 1)(</a:t>
            </a:r>
            <a:r>
              <a:rPr lang="en-US" altLang="en-US" sz="2400" i="1" dirty="0">
                <a:cs typeface="Times New Roman" panose="02020603050405020304" pitchFamily="18" charset="0"/>
              </a:rPr>
              <a:t>q</a:t>
            </a:r>
            <a:r>
              <a:rPr lang="en-US" altLang="en-US" sz="2400" dirty="0">
                <a:cs typeface="Times New Roman" panose="02020603050405020304" pitchFamily="18" charset="0"/>
              </a:rPr>
              <a:t> – 1)</a:t>
            </a:r>
            <a:r>
              <a:rPr lang="en-US" altLang="en-US" sz="2400" dirty="0"/>
              <a:t> 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400" dirty="0" err="1">
                <a:cs typeface="Times New Roman" panose="02020603050405020304" pitchFamily="18" charset="0"/>
              </a:rPr>
              <a:t>Kalikan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keduanya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menjadi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n </a:t>
            </a:r>
            <a:r>
              <a:rPr lang="en-US" altLang="en-US" sz="2400" dirty="0">
                <a:cs typeface="Times New Roman" panose="02020603050405020304" pitchFamily="18" charset="0"/>
              </a:rPr>
              <a:t>=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pq</a:t>
            </a:r>
            <a:r>
              <a:rPr lang="en-US" altLang="en-US" sz="2400" dirty="0"/>
              <a:t> 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400" dirty="0" err="1">
                <a:cs typeface="Times New Roman" panose="02020603050405020304" pitchFamily="18" charset="0"/>
              </a:rPr>
              <a:t>Pilih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bulat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lain, </a:t>
            </a:r>
            <a:r>
              <a:rPr lang="en-US" altLang="en-US" sz="2400" i="1" dirty="0">
                <a:cs typeface="Times New Roman" panose="02020603050405020304" pitchFamily="18" charset="0"/>
              </a:rPr>
              <a:t>s</a:t>
            </a:r>
            <a:r>
              <a:rPr lang="en-US" altLang="en-US" sz="2400" dirty="0">
                <a:cs typeface="Times New Roman" panose="02020603050405020304" pitchFamily="18" charset="0"/>
              </a:rPr>
              <a:t>,  </a:t>
            </a:r>
            <a:r>
              <a:rPr lang="en-US" altLang="en-US" sz="2400" dirty="0" err="1">
                <a:cs typeface="Times New Roman" panose="02020603050405020304" pitchFamily="18" charset="0"/>
              </a:rPr>
              <a:t>sebagai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0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hal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cs typeface="Times New Roman" panose="02020603050405020304" pitchFamily="18" charset="0"/>
              </a:rPr>
              <a:t> 2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/>
              <a:t> 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400" dirty="0" err="1">
                <a:cs typeface="Times New Roman" panose="02020603050405020304" pitchFamily="18" charset="0"/>
              </a:rPr>
              <a:t>Barisan</a:t>
            </a:r>
            <a:r>
              <a:rPr lang="en-US" altLang="en-US" sz="2400" dirty="0">
                <a:cs typeface="Times New Roman" panose="02020603050405020304" pitchFamily="18" charset="0"/>
              </a:rPr>
              <a:t>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dihasilkan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melakukan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iterasi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berikut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sepanjang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diinginkan</a:t>
            </a:r>
            <a:r>
              <a:rPr lang="en-US" altLang="en-US" sz="2400" dirty="0">
                <a:cs typeface="Times New Roman" panose="02020603050405020304" pitchFamily="18" charset="0"/>
              </a:rPr>
              <a:t>:</a:t>
            </a:r>
          </a:p>
          <a:p>
            <a:pPr marL="609600" indent="-609600" algn="just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(</a:t>
            </a:r>
            <a:r>
              <a:rPr lang="en-US" altLang="en-US" sz="2400" dirty="0" err="1">
                <a:cs typeface="Times New Roman" panose="02020603050405020304" pitchFamily="18" charset="0"/>
              </a:rPr>
              <a:t>i</a:t>
            </a:r>
            <a:r>
              <a:rPr lang="en-US" altLang="en-US" sz="2400" dirty="0">
                <a:cs typeface="Times New Roman" panose="02020603050405020304" pitchFamily="18" charset="0"/>
              </a:rPr>
              <a:t>)   </a:t>
            </a:r>
            <a:r>
              <a:rPr lang="en-US" altLang="en-US" sz="2400" dirty="0" err="1">
                <a:cs typeface="Times New Roman" panose="02020603050405020304" pitchFamily="18" charset="0"/>
              </a:rPr>
              <a:t>Hitung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+1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= 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 </a:t>
            </a:r>
            <a:r>
              <a:rPr lang="en-US" altLang="en-US" sz="2400" i="1" baseline="30000" dirty="0">
                <a:cs typeface="Times New Roman" panose="02020603050405020304" pitchFamily="18" charset="0"/>
              </a:rPr>
              <a:t>e</a:t>
            </a:r>
            <a:r>
              <a:rPr lang="en-US" altLang="en-US" sz="2400" dirty="0">
                <a:cs typeface="Times New Roman" panose="02020603050405020304" pitchFamily="18" charset="0"/>
              </a:rPr>
              <a:t>  mod 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0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>
                <a:cs typeface="Times New Roman" panose="02020603050405020304" pitchFamily="18" charset="0"/>
              </a:rPr>
              <a:t>s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</a:p>
          <a:p>
            <a:pPr marL="609600" indent="-609600" algn="just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(ii)   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z</a:t>
            </a:r>
            <a:r>
              <a:rPr lang="en-US" altLang="en-US" sz="2400" i="1" baseline="-30000" dirty="0" err="1">
                <a:cs typeface="Times New Roman" panose="02020603050405020304" pitchFamily="18" charset="0"/>
              </a:rPr>
              <a:t>i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= bit </a:t>
            </a:r>
            <a:r>
              <a:rPr lang="en-US" altLang="en-US" sz="2400" i="1" dirty="0">
                <a:cs typeface="Times New Roman" panose="02020603050405020304" pitchFamily="18" charset="0"/>
              </a:rPr>
              <a:t>LSB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Least Significant Bit</a:t>
            </a:r>
            <a:r>
              <a:rPr lang="en-US" altLang="en-US" sz="2400" dirty="0">
                <a:cs typeface="Times New Roman" panose="02020603050405020304" pitchFamily="18" charset="0"/>
              </a:rPr>
              <a:t>)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</a:p>
          <a:p>
            <a:pPr marL="609600" indent="-609600" algn="just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5.    </a:t>
            </a:r>
            <a:r>
              <a:rPr lang="en-US" altLang="en-US" sz="2400" dirty="0" err="1">
                <a:cs typeface="Times New Roman" panose="02020603050405020304" pitchFamily="18" charset="0"/>
              </a:rPr>
              <a:t>Barisan</a:t>
            </a:r>
            <a:r>
              <a:rPr lang="en-US" altLang="en-US" sz="2400" dirty="0">
                <a:cs typeface="Times New Roman" panose="02020603050405020304" pitchFamily="18" charset="0"/>
              </a:rPr>
              <a:t>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z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z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2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z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3</a:t>
            </a:r>
            <a:r>
              <a:rPr lang="en-US" altLang="en-US" sz="2400" dirty="0">
                <a:cs typeface="Times New Roman" panose="02020603050405020304" pitchFamily="18" charset="0"/>
              </a:rPr>
              <a:t>, … </a:t>
            </a:r>
          </a:p>
          <a:p>
            <a:pPr marL="609600" indent="-609600">
              <a:buNone/>
            </a:pPr>
            <a:r>
              <a:rPr lang="en-US" altLang="en-US" sz="2400" dirty="0"/>
              <a:t> </a:t>
            </a:r>
          </a:p>
          <a:p>
            <a:pPr marL="609600" indent="-609600"/>
            <a:endParaRPr lang="en-US" altLang="en-US" sz="2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4">
            <a:extLst>
              <a:ext uri="{FF2B5EF4-FFF2-40B4-BE49-F238E27FC236}">
                <a16:creationId xmlns:a16="http://schemas.microsoft.com/office/drawing/2014/main" id="{84908001-AE6A-427D-A31A-CE6BFAA3A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en-US" sz="1400"/>
              <a:t>Rinaldi Munir/II4020 Kriptografi/STI-ITB</a:t>
            </a:r>
            <a:endParaRPr lang="en-US" altLang="en-US" sz="1400"/>
          </a:p>
        </p:txBody>
      </p:sp>
      <p:sp>
        <p:nvSpPr>
          <p:cNvPr id="19459" name="Slide Number Placeholder 5">
            <a:extLst>
              <a:ext uri="{FF2B5EF4-FFF2-40B4-BE49-F238E27FC236}">
                <a16:creationId xmlns:a16="http://schemas.microsoft.com/office/drawing/2014/main" id="{2CEF51E1-9EBB-466D-A7B7-529EC7FD8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A6A3EEE-9CAA-4151-B237-58E91067505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400"/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E0B46850-2098-418B-9D6A-B06B7515A5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199" y="561974"/>
            <a:ext cx="7400925" cy="701675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altLang="en-US" b="1" dirty="0" err="1"/>
              <a:t>Teori</a:t>
            </a:r>
            <a:r>
              <a:rPr lang="en-US" altLang="en-US" b="1" dirty="0"/>
              <a:t> </a:t>
            </a:r>
            <a:r>
              <a:rPr lang="en-US" altLang="en-US" b="1" i="1" dirty="0"/>
              <a:t>Chaos</a:t>
            </a:r>
          </a:p>
        </p:txBody>
      </p:sp>
      <p:sp>
        <p:nvSpPr>
          <p:cNvPr id="19461" name="Rectangle 3">
            <a:extLst>
              <a:ext uri="{FF2B5EF4-FFF2-40B4-BE49-F238E27FC236}">
                <a16:creationId xmlns:a16="http://schemas.microsoft.com/office/drawing/2014/main" id="{CB989B08-7C16-46D2-8D3F-51F8E517F6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199" y="1676400"/>
            <a:ext cx="10422835" cy="4768850"/>
          </a:xfrm>
        </p:spPr>
        <p:txBody>
          <a:bodyPr/>
          <a:lstStyle/>
          <a:p>
            <a:pPr eaLnBrk="1" hangingPunct="1"/>
            <a:r>
              <a:rPr lang="en-US" altLang="en-US" dirty="0" err="1">
                <a:solidFill>
                  <a:srgbClr val="000000"/>
                </a:solidFill>
              </a:rPr>
              <a:t>Teori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i="1" dirty="0">
                <a:solidFill>
                  <a:srgbClr val="000000"/>
                </a:solidFill>
              </a:rPr>
              <a:t>chaos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menggambarkan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perilaku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sistem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dinamis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nirlanjar</a:t>
            </a:r>
            <a:r>
              <a:rPr lang="en-US" altLang="en-US" dirty="0">
                <a:solidFill>
                  <a:srgbClr val="000000"/>
                </a:solidFill>
              </a:rPr>
              <a:t> yang </a:t>
            </a:r>
            <a:r>
              <a:rPr lang="en-US" altLang="en-US" dirty="0" err="1">
                <a:solidFill>
                  <a:srgbClr val="000000"/>
                </a:solidFill>
              </a:rPr>
              <a:t>menunjukkan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fenomena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i="1" dirty="0">
                <a:solidFill>
                  <a:srgbClr val="000000"/>
                </a:solidFill>
              </a:rPr>
              <a:t>chaos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eaLnBrk="1" hangingPunct="1"/>
            <a:endParaRPr lang="en-US" altLang="en-US" dirty="0">
              <a:solidFill>
                <a:srgbClr val="000000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Salah </a:t>
            </a:r>
            <a:r>
              <a:rPr lang="en-US" altLang="en-US" dirty="0" err="1">
                <a:solidFill>
                  <a:srgbClr val="000000"/>
                </a:solidFill>
              </a:rPr>
              <a:t>satu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karakteristik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sistem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i="1" dirty="0">
                <a:solidFill>
                  <a:srgbClr val="000000"/>
                </a:solidFill>
              </a:rPr>
              <a:t>chaos</a:t>
            </a:r>
            <a:r>
              <a:rPr lang="en-US" altLang="en-US" dirty="0">
                <a:solidFill>
                  <a:srgbClr val="000000"/>
                </a:solidFill>
              </a:rPr>
              <a:t>: </a:t>
            </a:r>
            <a:r>
              <a:rPr lang="en-US" altLang="en-US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peka</a:t>
            </a:r>
            <a:r>
              <a:rPr lang="en-US" altLang="en-US" b="1" dirty="0">
                <a:solidFill>
                  <a:srgbClr val="000000"/>
                </a:solidFill>
                <a:cs typeface="Times New Roman" panose="02020603050405020304" pitchFamily="18" charset="0"/>
              </a:rPr>
              <a:t> pada </a:t>
            </a:r>
            <a:r>
              <a:rPr lang="en-US" altLang="en-US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nilai</a:t>
            </a:r>
            <a:r>
              <a:rPr lang="en-US" altLang="en-US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awal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solidFill>
                  <a:srgbClr val="000000"/>
                </a:solidFill>
                <a:cs typeface="Times New Roman" panose="02020603050405020304" pitchFamily="18" charset="0"/>
              </a:rPr>
              <a:t>sensitive dependence on initial condition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). </a:t>
            </a:r>
          </a:p>
          <a:p>
            <a:pPr eaLnBrk="1" hangingPunct="1"/>
            <a:endParaRPr lang="en-US" altLang="en-US" sz="2400" dirty="0">
              <a:solidFill>
                <a:srgbClr val="000000"/>
              </a:solidFill>
            </a:endParaRPr>
          </a:p>
        </p:txBody>
      </p:sp>
      <p:pic>
        <p:nvPicPr>
          <p:cNvPr id="19462" name="Picture 4">
            <a:extLst>
              <a:ext uri="{FF2B5EF4-FFF2-40B4-BE49-F238E27FC236}">
                <a16:creationId xmlns:a16="http://schemas.microsoft.com/office/drawing/2014/main" id="{D7233DE6-93D2-455B-B444-B8B6A52602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111625"/>
            <a:ext cx="5638800" cy="247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4">
            <a:extLst>
              <a:ext uri="{FF2B5EF4-FFF2-40B4-BE49-F238E27FC236}">
                <a16:creationId xmlns:a16="http://schemas.microsoft.com/office/drawing/2014/main" id="{E91664AD-23BF-42BC-AAB2-54098D4D0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en-US" sz="1400"/>
              <a:t>Rinaldi Munir/II4020 Kriptografi/STI-ITB</a:t>
            </a:r>
            <a:endParaRPr lang="en-US" altLang="en-US" sz="1400"/>
          </a:p>
        </p:txBody>
      </p:sp>
      <p:sp>
        <p:nvSpPr>
          <p:cNvPr id="21507" name="Slide Number Placeholder 5">
            <a:extLst>
              <a:ext uri="{FF2B5EF4-FFF2-40B4-BE49-F238E27FC236}">
                <a16:creationId xmlns:a16="http://schemas.microsoft.com/office/drawing/2014/main" id="{440A09D5-1760-441F-BFE1-0D876BBAA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0DA48D0-4905-44F9-B275-26529C863B80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/>
          </a:p>
        </p:txBody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A2847811-7F3F-40A2-9AF3-29166B06BE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3486" y="1524000"/>
            <a:ext cx="10738653" cy="4648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solidFill>
                  <a:srgbClr val="020202"/>
                </a:solidFill>
              </a:rPr>
              <a:t>Contoh</a:t>
            </a:r>
            <a:r>
              <a:rPr lang="en-US" altLang="en-US" dirty="0">
                <a:solidFill>
                  <a:srgbClr val="020202"/>
                </a:solidFill>
              </a:rPr>
              <a:t> </a:t>
            </a:r>
            <a:r>
              <a:rPr lang="en-US" altLang="en-US" dirty="0" err="1">
                <a:solidFill>
                  <a:srgbClr val="020202"/>
                </a:solidFill>
              </a:rPr>
              <a:t>fungsi</a:t>
            </a:r>
            <a:r>
              <a:rPr lang="en-US" altLang="en-US" dirty="0">
                <a:solidFill>
                  <a:srgbClr val="020202"/>
                </a:solidFill>
              </a:rPr>
              <a:t> </a:t>
            </a:r>
            <a:r>
              <a:rPr lang="en-US" altLang="en-US" i="1" dirty="0">
                <a:solidFill>
                  <a:srgbClr val="020202"/>
                </a:solidFill>
              </a:rPr>
              <a:t>chaos</a:t>
            </a:r>
            <a:r>
              <a:rPr lang="en-US" altLang="en-US" dirty="0">
                <a:solidFill>
                  <a:srgbClr val="020202"/>
                </a:solidFill>
              </a:rPr>
              <a:t> yang </a:t>
            </a:r>
            <a:r>
              <a:rPr lang="en-US" altLang="en-US" dirty="0" err="1">
                <a:solidFill>
                  <a:srgbClr val="020202"/>
                </a:solidFill>
              </a:rPr>
              <a:t>sederhana</a:t>
            </a:r>
            <a:r>
              <a:rPr lang="en-US" altLang="en-US" dirty="0">
                <a:solidFill>
                  <a:srgbClr val="020202"/>
                </a:solidFill>
              </a:rPr>
              <a:t>: </a:t>
            </a:r>
            <a:r>
              <a:rPr lang="en-US" altLang="en-US" dirty="0" err="1">
                <a:solidFill>
                  <a:srgbClr val="020202"/>
                </a:solidFill>
              </a:rPr>
              <a:t>persamaan</a:t>
            </a:r>
            <a:r>
              <a:rPr lang="en-US" altLang="en-US" dirty="0">
                <a:solidFill>
                  <a:srgbClr val="020202"/>
                </a:solidFill>
              </a:rPr>
              <a:t> </a:t>
            </a:r>
            <a:r>
              <a:rPr lang="en-US" altLang="en-US" dirty="0" err="1">
                <a:solidFill>
                  <a:srgbClr val="020202"/>
                </a:solidFill>
              </a:rPr>
              <a:t>logistik</a:t>
            </a:r>
            <a:r>
              <a:rPr lang="en-US" altLang="en-US" dirty="0">
                <a:solidFill>
                  <a:srgbClr val="020202"/>
                </a:solidFill>
              </a:rPr>
              <a:t> (</a:t>
            </a:r>
            <a:r>
              <a:rPr lang="en-US" altLang="en-US" i="1" dirty="0">
                <a:solidFill>
                  <a:srgbClr val="020202"/>
                </a:solidFill>
              </a:rPr>
              <a:t>logistic map</a:t>
            </a:r>
            <a:r>
              <a:rPr lang="en-US" altLang="en-US" dirty="0">
                <a:solidFill>
                  <a:srgbClr val="020202"/>
                </a:solidFill>
              </a:rPr>
              <a:t>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			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		x</a:t>
            </a:r>
            <a:r>
              <a:rPr lang="en-US" altLang="en-US" i="1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+1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i="1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i="1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	  </a:t>
            </a: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: </a:t>
            </a:r>
            <a:r>
              <a:rPr lang="en-US" altLang="en-US" dirty="0" err="1">
                <a:solidFill>
                  <a:srgbClr val="020202"/>
                </a:solidFill>
                <a:cs typeface="Times New Roman" panose="02020603050405020304" pitchFamily="18" charset="0"/>
              </a:rPr>
              <a:t>laju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20202"/>
                </a:solidFill>
                <a:cs typeface="Times New Roman" panose="02020603050405020304" pitchFamily="18" charset="0"/>
              </a:rPr>
              <a:t>pertumbuhan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( 0 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r 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4 )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    </a:t>
            </a: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: </a:t>
            </a:r>
            <a:r>
              <a:rPr lang="en-US" altLang="en-US" dirty="0" err="1">
                <a:solidFill>
                  <a:srgbClr val="020202"/>
                </a:solidFill>
                <a:cs typeface="Times New Roman" panose="02020603050405020304" pitchFamily="18" charset="0"/>
              </a:rPr>
              <a:t>nilai-nilai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chaos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(0 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x 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1) </a:t>
            </a:r>
          </a:p>
        </p:txBody>
      </p:sp>
      <p:sp>
        <p:nvSpPr>
          <p:cNvPr id="21509" name="Rectangle 3">
            <a:extLst>
              <a:ext uri="{FF2B5EF4-FFF2-40B4-BE49-F238E27FC236}">
                <a16:creationId xmlns:a16="http://schemas.microsoft.com/office/drawing/2014/main" id="{0805ECA7-68BF-4134-AB7D-496437F675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4243" y="504136"/>
            <a:ext cx="8162925" cy="701675"/>
          </a:xfrm>
          <a:noFill/>
        </p:spPr>
        <p:txBody>
          <a:bodyPr/>
          <a:lstStyle/>
          <a:p>
            <a:pPr algn="l" eaLnBrk="1" hangingPunct="1"/>
            <a:r>
              <a:rPr lang="en-US" altLang="en-US" sz="4000" b="1" dirty="0"/>
              <a:t>Logistic Map</a:t>
            </a:r>
            <a:endParaRPr lang="en-US" altLang="en-US" sz="4000" b="1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4">
            <a:extLst>
              <a:ext uri="{FF2B5EF4-FFF2-40B4-BE49-F238E27FC236}">
                <a16:creationId xmlns:a16="http://schemas.microsoft.com/office/drawing/2014/main" id="{2DCB1826-76A9-4AD9-8D86-109002A4C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en-US" sz="1400"/>
              <a:t>Rinaldi Munir/II4020 Kriptografi/STI-ITB</a:t>
            </a:r>
            <a:endParaRPr lang="en-US" altLang="en-US" sz="1400"/>
          </a:p>
        </p:txBody>
      </p:sp>
      <p:sp>
        <p:nvSpPr>
          <p:cNvPr id="4099" name="Slide Number Placeholder 5">
            <a:extLst>
              <a:ext uri="{FF2B5EF4-FFF2-40B4-BE49-F238E27FC236}">
                <a16:creationId xmlns:a16="http://schemas.microsoft.com/office/drawing/2014/main" id="{B01852EB-9C4D-46C6-BE62-1D34F307D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1FFE38F-FA83-4540-B730-09E44E31E76B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CFB16202-54CD-4AA1-913C-400EAD9B3E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94371"/>
            <a:ext cx="11049000" cy="4461979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random number</a:t>
            </a:r>
            <a:r>
              <a:rPr lang="en-US" altLang="en-US" sz="2400" dirty="0">
                <a:cs typeface="Times New Roman" panose="02020603050405020304" pitchFamily="18" charset="0"/>
              </a:rPr>
              <a:t>):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diprediksi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nilainya</a:t>
            </a:r>
            <a:r>
              <a:rPr lang="en-US" altLang="en-US" sz="2400" dirty="0">
                <a:cs typeface="Times New Roman" panose="02020603050405020304" pitchFamily="18" charset="0"/>
              </a:rPr>
              <a:t> dan </a:t>
            </a:r>
            <a:r>
              <a:rPr lang="en-US" altLang="en-US" sz="2400" dirty="0" err="1">
                <a:cs typeface="Times New Roman" panose="02020603050405020304" pitchFamily="18" charset="0"/>
              </a:rPr>
              <a:t>kemunculannya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endParaRPr lang="en-US" altLang="en-US" sz="2400" dirty="0">
              <a:cs typeface="Times New Roman" panose="02020603050405020304" pitchFamily="18" charset="0"/>
            </a:endParaRPr>
          </a:p>
          <a:p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berupa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integer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riil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antara</a:t>
            </a:r>
            <a:r>
              <a:rPr lang="en-US" altLang="en-US" sz="2400" dirty="0">
                <a:cs typeface="Times New Roman" panose="02020603050405020304" pitchFamily="18" charset="0"/>
              </a:rPr>
              <a:t> 0-1, </a:t>
            </a:r>
            <a:r>
              <a:rPr lang="en-US" altLang="en-US" sz="2400" dirty="0" err="1">
                <a:cs typeface="Times New Roman" panose="02020603050405020304" pitchFamily="18" charset="0"/>
              </a:rPr>
              <a:t>atau</a:t>
            </a:r>
            <a:r>
              <a:rPr lang="en-US" altLang="en-US" sz="2400" dirty="0">
                <a:cs typeface="Times New Roman" panose="02020603050405020304" pitchFamily="18" charset="0"/>
              </a:rPr>
              <a:t> string biner</a:t>
            </a:r>
          </a:p>
          <a:p>
            <a:pPr marL="0" indent="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Integer: 2367, 987, 1092, 1762, 563, …</a:t>
            </a:r>
          </a:p>
          <a:p>
            <a:pPr marL="0" indent="0">
              <a:buNone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Riil</a:t>
            </a:r>
            <a:r>
              <a:rPr lang="en-US" altLang="en-US" sz="2400" dirty="0">
                <a:cs typeface="Times New Roman" panose="02020603050405020304" pitchFamily="18" charset="0"/>
              </a:rPr>
              <a:t>: 0.985, 0.00341, 0.6297, 0.00832, …</a:t>
            </a:r>
          </a:p>
          <a:p>
            <a:pPr marL="0" indent="0">
              <a:buNone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Biner: 10011001010… 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A04BAD0-C4AF-4231-B395-D2E76F873A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 err="1">
                <a:latin typeface="+mn-lt"/>
                <a:cs typeface="Times New Roman" panose="02020603050405020304" pitchFamily="18" charset="0"/>
              </a:rPr>
              <a:t>Bilangan</a:t>
            </a:r>
            <a:r>
              <a:rPr lang="en-US" altLang="en-US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+mn-lt"/>
                <a:cs typeface="Times New Roman" panose="02020603050405020304" pitchFamily="18" charset="0"/>
              </a:rPr>
              <a:t>Acak</a:t>
            </a:r>
            <a:endParaRPr lang="en-US" altLang="en-US" dirty="0">
              <a:latin typeface="+mn-l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4">
            <a:extLst>
              <a:ext uri="{FF2B5EF4-FFF2-40B4-BE49-F238E27FC236}">
                <a16:creationId xmlns:a16="http://schemas.microsoft.com/office/drawing/2014/main" id="{CBEAFDA7-61F7-4C07-8CAE-8BD8E52E1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en-US" sz="1400"/>
              <a:t>Rinaldi Munir/II4020 Kriptografi/STI-ITB</a:t>
            </a:r>
            <a:endParaRPr lang="en-US" altLang="en-US" sz="1400"/>
          </a:p>
        </p:txBody>
      </p:sp>
      <p:sp>
        <p:nvSpPr>
          <p:cNvPr id="22531" name="Slide Number Placeholder 5">
            <a:extLst>
              <a:ext uri="{FF2B5EF4-FFF2-40B4-BE49-F238E27FC236}">
                <a16:creationId xmlns:a16="http://schemas.microsoft.com/office/drawing/2014/main" id="{C9BFC519-0379-4BD2-9364-6ECA79DE0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80E7948-4615-4EE1-BC5F-30A4073D3A5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9332F7D1-E337-4C38-866C-F2A67889B7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1650" y="5778500"/>
            <a:ext cx="8153400" cy="577850"/>
          </a:xfrm>
          <a:noFill/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1600" b="1" dirty="0">
                <a:cs typeface="Times New Roman" panose="02020603050405020304" pitchFamily="18" charset="0"/>
              </a:rPr>
              <a:t>Gambar 1</a:t>
            </a:r>
            <a:r>
              <a:rPr lang="en-US" altLang="en-US" sz="1600" dirty="0">
                <a:cs typeface="Times New Roman" panose="02020603050405020304" pitchFamily="18" charset="0"/>
              </a:rPr>
              <a:t>  Diagram </a:t>
            </a:r>
            <a:r>
              <a:rPr lang="en-US" altLang="en-US" sz="1600" i="1" dirty="0">
                <a:cs typeface="Times New Roman" panose="02020603050405020304" pitchFamily="18" charset="0"/>
              </a:rPr>
              <a:t>bifurcation</a:t>
            </a:r>
            <a:r>
              <a:rPr lang="en-US" altLang="en-US" sz="1600" dirty="0"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cs typeface="Times New Roman" panose="02020603050405020304" pitchFamily="18" charset="0"/>
              </a:rPr>
              <a:t>untuk</a:t>
            </a:r>
            <a:r>
              <a:rPr lang="en-US" altLang="en-US" sz="1600" dirty="0"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cs typeface="Times New Roman" panose="02020603050405020304" pitchFamily="18" charset="0"/>
              </a:rPr>
              <a:t>persamaan</a:t>
            </a:r>
            <a:r>
              <a:rPr lang="en-US" altLang="en-US" sz="1600" dirty="0"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cs typeface="Times New Roman" panose="02020603050405020304" pitchFamily="18" charset="0"/>
              </a:rPr>
              <a:t>logistik</a:t>
            </a:r>
            <a:r>
              <a:rPr lang="en-US" altLang="en-US" sz="1600" dirty="0">
                <a:cs typeface="Times New Roman" panose="02020603050405020304" pitchFamily="18" charset="0"/>
              </a:rPr>
              <a:t> </a:t>
            </a:r>
            <a:r>
              <a:rPr lang="en-US" altLang="en-US" sz="1600" i="1" dirty="0">
                <a:cs typeface="Times New Roman" panose="02020603050405020304" pitchFamily="18" charset="0"/>
              </a:rPr>
              <a:t>x</a:t>
            </a:r>
            <a:r>
              <a:rPr lang="en-US" altLang="en-US" sz="1600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sz="1600" baseline="-30000" dirty="0">
                <a:cs typeface="Times New Roman" panose="02020603050405020304" pitchFamily="18" charset="0"/>
              </a:rPr>
              <a:t>+1</a:t>
            </a:r>
            <a:r>
              <a:rPr lang="en-US" altLang="en-US" sz="1600" dirty="0">
                <a:cs typeface="Times New Roman" panose="02020603050405020304" pitchFamily="18" charset="0"/>
              </a:rPr>
              <a:t> = </a:t>
            </a:r>
            <a:r>
              <a:rPr lang="en-US" altLang="en-US" sz="1600" i="1" dirty="0">
                <a:cs typeface="Times New Roman" panose="02020603050405020304" pitchFamily="18" charset="0"/>
              </a:rPr>
              <a:t>r</a:t>
            </a:r>
            <a:r>
              <a:rPr lang="en-US" altLang="en-US" sz="1600" dirty="0">
                <a:cs typeface="Times New Roman" panose="02020603050405020304" pitchFamily="18" charset="0"/>
              </a:rPr>
              <a:t> </a:t>
            </a:r>
            <a:r>
              <a:rPr lang="en-US" altLang="en-US" sz="1600" i="1" dirty="0">
                <a:cs typeface="Times New Roman" panose="02020603050405020304" pitchFamily="18" charset="0"/>
              </a:rPr>
              <a:t>x</a:t>
            </a:r>
            <a:r>
              <a:rPr lang="en-US" altLang="en-US" sz="1600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sz="1600" i="1" dirty="0">
                <a:cs typeface="Times New Roman" panose="02020603050405020304" pitchFamily="18" charset="0"/>
              </a:rPr>
              <a:t> </a:t>
            </a:r>
            <a:r>
              <a:rPr lang="en-US" altLang="en-US" sz="1600" dirty="0">
                <a:cs typeface="Times New Roman" panose="02020603050405020304" pitchFamily="18" charset="0"/>
              </a:rPr>
              <a:t>(1 – </a:t>
            </a:r>
            <a:r>
              <a:rPr lang="en-US" altLang="en-US" sz="1600" i="1" dirty="0">
                <a:cs typeface="Times New Roman" panose="02020603050405020304" pitchFamily="18" charset="0"/>
              </a:rPr>
              <a:t>x</a:t>
            </a:r>
            <a:r>
              <a:rPr lang="en-US" altLang="en-US" sz="1600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sz="1600" dirty="0">
                <a:cs typeface="Times New Roman" panose="02020603050405020304" pitchFamily="18" charset="0"/>
              </a:rPr>
              <a:t>)</a:t>
            </a:r>
            <a:endParaRPr lang="en-US" altLang="en-US" sz="1600" dirty="0"/>
          </a:p>
        </p:txBody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836FD78F-FD08-4019-93CE-9B642E63B6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817" y="377825"/>
            <a:ext cx="8162925" cy="701675"/>
          </a:xfrm>
          <a:noFill/>
        </p:spPr>
        <p:txBody>
          <a:bodyPr/>
          <a:lstStyle/>
          <a:p>
            <a:pPr eaLnBrk="1" hangingPunct="1"/>
            <a:r>
              <a:rPr lang="en-US" altLang="en-US" sz="4000" b="1" dirty="0"/>
              <a:t>Logistic Map</a:t>
            </a:r>
            <a:endParaRPr lang="en-US" altLang="en-US" sz="4000" b="1" i="1" dirty="0"/>
          </a:p>
        </p:txBody>
      </p:sp>
      <p:pic>
        <p:nvPicPr>
          <p:cNvPr id="22534" name="Picture 6">
            <a:extLst>
              <a:ext uri="{FF2B5EF4-FFF2-40B4-BE49-F238E27FC236}">
                <a16:creationId xmlns:a16="http://schemas.microsoft.com/office/drawing/2014/main" id="{7A71C433-A26E-493F-8A43-0935C69F8D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9165" y="1282757"/>
            <a:ext cx="6076122" cy="4292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CC1B0E1-18D9-4C6A-9FFE-F623AF45DEC2}"/>
              </a:ext>
            </a:extLst>
          </p:cNvPr>
          <p:cNvSpPr/>
          <p:nvPr/>
        </p:nvSpPr>
        <p:spPr>
          <a:xfrm>
            <a:off x="9199288" y="2694774"/>
            <a:ext cx="2098651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i="1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+1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i="1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i="1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4">
            <a:extLst>
              <a:ext uri="{FF2B5EF4-FFF2-40B4-BE49-F238E27FC236}">
                <a16:creationId xmlns:a16="http://schemas.microsoft.com/office/drawing/2014/main" id="{4258E6AB-68A1-484D-AFEB-884F66176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en-US" sz="1400"/>
              <a:t>Rinaldi Munir/II4020 Kriptografi/STI-ITB</a:t>
            </a:r>
            <a:endParaRPr lang="en-US" altLang="en-US" sz="1400"/>
          </a:p>
        </p:txBody>
      </p:sp>
      <p:sp>
        <p:nvSpPr>
          <p:cNvPr id="23555" name="Slide Number Placeholder 5">
            <a:extLst>
              <a:ext uri="{FF2B5EF4-FFF2-40B4-BE49-F238E27FC236}">
                <a16:creationId xmlns:a16="http://schemas.microsoft.com/office/drawing/2014/main" id="{5E74D80C-DC2F-458B-8CCC-A3F86AA29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9D90FC6-5553-4027-BD04-D84B010BE5F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/>
          </a:p>
        </p:txBody>
      </p:sp>
      <p:sp>
        <p:nvSpPr>
          <p:cNvPr id="23556" name="Rectangle 2">
            <a:extLst>
              <a:ext uri="{FF2B5EF4-FFF2-40B4-BE49-F238E27FC236}">
                <a16:creationId xmlns:a16="http://schemas.microsoft.com/office/drawing/2014/main" id="{5F9DA40E-8AEC-4888-9EF0-2071181236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4790" y="1371600"/>
            <a:ext cx="10577107" cy="499745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</a:rPr>
              <a:t>Fungsi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chaos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</a:rPr>
              <a:t>berguna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</a:rPr>
              <a:t>pembangkitan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</a:rPr>
              <a:t>barisan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</a:rPr>
              <a:t>acak</a:t>
            </a:r>
            <a:r>
              <a:rPr lang="en-US" altLang="en-US" sz="2400" b="1" dirty="0">
                <a:solidFill>
                  <a:srgbClr val="020202"/>
                </a:solidFill>
                <a:cs typeface="Times New Roman" panose="02020603050405020304" pitchFamily="18" charset="0"/>
              </a:rPr>
              <a:t> 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	 	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	         x</a:t>
            </a:r>
            <a:r>
              <a:rPr lang="en-US" altLang="en-US" sz="2400" i="1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+1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i="1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i="1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)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sz="2400" dirty="0">
              <a:solidFill>
                <a:srgbClr val="020202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</a:rPr>
              <a:t>Misal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r 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= 4.0 dan </a:t>
            </a: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</a:rPr>
              <a:t>nilai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</a:rPr>
              <a:t>awal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0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0.456 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		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4.0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0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0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) = 0.992256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		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2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4.0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) = 0.030736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   	…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		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99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4.0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25000" dirty="0">
                <a:solidFill>
                  <a:srgbClr val="020202"/>
                </a:solidFill>
                <a:cs typeface="Times New Roman" panose="02020603050405020304" pitchFamily="18" charset="0"/>
              </a:rPr>
              <a:t>98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98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) = 0.914379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		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100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4.0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99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99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) = 0.313162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en-US" altLang="en-US" sz="2400" dirty="0">
                <a:solidFill>
                  <a:srgbClr val="020202"/>
                </a:solidFill>
              </a:rPr>
              <a:t>	… </a:t>
            </a:r>
            <a:r>
              <a:rPr lang="en-US" altLang="en-US" sz="2400" dirty="0" err="1">
                <a:solidFill>
                  <a:srgbClr val="020202"/>
                </a:solidFill>
              </a:rPr>
              <a:t>dst</a:t>
            </a:r>
            <a:endParaRPr lang="en-US" altLang="en-US" sz="2400" dirty="0">
              <a:solidFill>
                <a:srgbClr val="020202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 err="1">
                <a:solidFill>
                  <a:srgbClr val="020202"/>
                </a:solidFill>
              </a:rPr>
              <a:t>Menariknya</a:t>
            </a:r>
            <a:r>
              <a:rPr lang="en-US" altLang="en-US" sz="2400" dirty="0">
                <a:solidFill>
                  <a:srgbClr val="020202"/>
                </a:solidFill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</a:rPr>
              <a:t>bilangan</a:t>
            </a:r>
            <a:r>
              <a:rPr lang="en-US" altLang="en-US" sz="2400" dirty="0">
                <a:solidFill>
                  <a:srgbClr val="020202"/>
                </a:solidFill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</a:rPr>
              <a:t>acak</a:t>
            </a:r>
            <a:r>
              <a:rPr lang="en-US" altLang="en-US" sz="2400" dirty="0">
                <a:solidFill>
                  <a:srgbClr val="020202"/>
                </a:solidFill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</a:rPr>
              <a:t>dari</a:t>
            </a:r>
            <a:r>
              <a:rPr lang="en-US" altLang="en-US" sz="2400" dirty="0">
                <a:solidFill>
                  <a:srgbClr val="020202"/>
                </a:solidFill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</a:rPr>
              <a:t>persamaan</a:t>
            </a:r>
            <a:r>
              <a:rPr lang="en-US" altLang="en-US" sz="2400" dirty="0">
                <a:solidFill>
                  <a:srgbClr val="020202"/>
                </a:solidFill>
              </a:rPr>
              <a:t> </a:t>
            </a:r>
            <a:r>
              <a:rPr lang="en-US" altLang="en-US" sz="2400" i="1" dirty="0">
                <a:solidFill>
                  <a:srgbClr val="020202"/>
                </a:solidFill>
              </a:rPr>
              <a:t>logistic map </a:t>
            </a:r>
            <a:r>
              <a:rPr lang="en-US" altLang="en-US" sz="2400" dirty="0" err="1">
                <a:solidFill>
                  <a:srgbClr val="020202"/>
                </a:solidFill>
              </a:rPr>
              <a:t>tidak</a:t>
            </a:r>
            <a:r>
              <a:rPr lang="en-US" altLang="en-US" sz="2400" dirty="0">
                <a:solidFill>
                  <a:srgbClr val="020202"/>
                </a:solidFill>
              </a:rPr>
              <a:t> punya </a:t>
            </a:r>
            <a:r>
              <a:rPr lang="en-US" altLang="en-US" sz="2400" dirty="0" err="1">
                <a:solidFill>
                  <a:srgbClr val="020202"/>
                </a:solidFill>
              </a:rPr>
              <a:t>periode</a:t>
            </a:r>
            <a:endParaRPr lang="en-US" altLang="en-US" sz="2400" dirty="0">
              <a:solidFill>
                <a:srgbClr val="020202"/>
              </a:solidFill>
            </a:endParaRPr>
          </a:p>
        </p:txBody>
      </p:sp>
      <p:sp>
        <p:nvSpPr>
          <p:cNvPr id="23557" name="Rectangle 3">
            <a:extLst>
              <a:ext uri="{FF2B5EF4-FFF2-40B4-BE49-F238E27FC236}">
                <a16:creationId xmlns:a16="http://schemas.microsoft.com/office/drawing/2014/main" id="{BBD0E4A4-787C-4093-BF6E-B3B2F7902D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4791" y="488950"/>
            <a:ext cx="8162925" cy="701675"/>
          </a:xfrm>
          <a:noFill/>
        </p:spPr>
        <p:txBody>
          <a:bodyPr/>
          <a:lstStyle/>
          <a:p>
            <a:pPr algn="l" eaLnBrk="1" hangingPunct="1"/>
            <a:r>
              <a:rPr lang="en-US" altLang="en-US" sz="4000" b="1" dirty="0"/>
              <a:t>Logistic Map</a:t>
            </a:r>
            <a:endParaRPr lang="en-US" altLang="en-US" sz="4000" b="1" i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D2CD8-DA2F-5A75-4F49-E65B15432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3767"/>
            <a:ext cx="10515600" cy="5273196"/>
          </a:xfrm>
        </p:spPr>
        <p:txBody>
          <a:bodyPr>
            <a:normAutofit/>
          </a:bodyPr>
          <a:lstStyle/>
          <a:p>
            <a:r>
              <a:rPr lang="en-US" sz="2400" dirty="0"/>
              <a:t>Jika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ingin</a:t>
            </a:r>
            <a:r>
              <a:rPr lang="en-US" sz="2400" dirty="0"/>
              <a:t> </a:t>
            </a:r>
            <a:r>
              <a:rPr lang="en-US" sz="2400" dirty="0" err="1"/>
              <a:t>mendapatkan</a:t>
            </a:r>
            <a:r>
              <a:rPr lang="en-US" sz="2400" dirty="0"/>
              <a:t> </a:t>
            </a:r>
            <a:r>
              <a:rPr lang="en-US" sz="2400" dirty="0" err="1"/>
              <a:t>barisan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bulat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nilai-nilai</a:t>
            </a:r>
            <a:r>
              <a:rPr lang="en-US" sz="2400" dirty="0"/>
              <a:t> </a:t>
            </a:r>
            <a:r>
              <a:rPr lang="en-US" sz="2400" i="1" dirty="0"/>
              <a:t>floating-point</a:t>
            </a:r>
            <a:r>
              <a:rPr lang="en-US" sz="2400" dirty="0"/>
              <a:t> yang </a:t>
            </a:r>
            <a:r>
              <a:rPr lang="en-US" sz="2400" dirty="0" err="1"/>
              <a:t>dihasilkan</a:t>
            </a:r>
            <a:r>
              <a:rPr lang="en-US" sz="2400" dirty="0"/>
              <a:t> oleh </a:t>
            </a:r>
            <a:r>
              <a:rPr lang="en-US" sz="2400" i="1" dirty="0"/>
              <a:t>logistic map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mengambil</a:t>
            </a:r>
            <a:r>
              <a:rPr lang="en-US" sz="2400" dirty="0"/>
              <a:t> n digit </a:t>
            </a:r>
            <a:r>
              <a:rPr lang="en-US" sz="2400" dirty="0" err="1"/>
              <a:t>signifikan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nilai-nilai</a:t>
            </a:r>
            <a:r>
              <a:rPr lang="en-US" sz="2400" dirty="0"/>
              <a:t> </a:t>
            </a:r>
            <a:r>
              <a:rPr lang="en-US" sz="2400" i="1" dirty="0"/>
              <a:t>floating point </a:t>
            </a:r>
            <a:r>
              <a:rPr lang="en-US" sz="2400" dirty="0" err="1"/>
              <a:t>tersebut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Contoh</a:t>
            </a:r>
            <a:r>
              <a:rPr lang="en-US" sz="2400" dirty="0"/>
              <a:t>: n = 4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dirty="0"/>
              <a:t>    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4.0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0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0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) = 0.992256  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 9922</a:t>
            </a:r>
            <a:endParaRPr lang="en-US" altLang="en-US" sz="2400" dirty="0">
              <a:solidFill>
                <a:srgbClr val="020202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	 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2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4.0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) = 0.030736 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 3073</a:t>
            </a:r>
            <a:endParaRPr lang="en-US" altLang="en-US" sz="2400" dirty="0">
              <a:solidFill>
                <a:srgbClr val="020202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…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	 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99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4.0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25000" dirty="0">
                <a:solidFill>
                  <a:srgbClr val="020202"/>
                </a:solidFill>
                <a:cs typeface="Times New Roman" panose="02020603050405020304" pitchFamily="18" charset="0"/>
              </a:rPr>
              <a:t>98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98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) = 0.914379 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 9143</a:t>
            </a:r>
            <a:endParaRPr lang="en-US" altLang="en-US" sz="2400" dirty="0">
              <a:solidFill>
                <a:srgbClr val="020202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 	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100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4.0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99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99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) = 0.313162 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 3131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    … </a:t>
            </a: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dst</a:t>
            </a:r>
            <a:endParaRPr lang="en-US" altLang="en-US" sz="2400" dirty="0">
              <a:solidFill>
                <a:srgbClr val="020202"/>
              </a:solidFill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B20509-660D-C9F2-E670-E0B0AC4CB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7B120F-78C9-CEE6-402E-B53D54CD3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1881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4">
            <a:extLst>
              <a:ext uri="{FF2B5EF4-FFF2-40B4-BE49-F238E27FC236}">
                <a16:creationId xmlns:a16="http://schemas.microsoft.com/office/drawing/2014/main" id="{F577FDD9-E541-4A1B-8E5F-5308F8D84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en-US" sz="1400"/>
              <a:t>Rinaldi Munir/II4020 Kriptografi/STI-ITB</a:t>
            </a:r>
            <a:endParaRPr lang="en-US" altLang="en-US" sz="1400"/>
          </a:p>
        </p:txBody>
      </p:sp>
      <p:sp>
        <p:nvSpPr>
          <p:cNvPr id="24579" name="Slide Number Placeholder 5">
            <a:extLst>
              <a:ext uri="{FF2B5EF4-FFF2-40B4-BE49-F238E27FC236}">
                <a16:creationId xmlns:a16="http://schemas.microsoft.com/office/drawing/2014/main" id="{0F706736-920E-4B79-9322-A38F0D0E0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4A986BC-FC29-4E4F-AE06-63259E69CC2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1400"/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5023DD47-5122-4423-AB9A-627071F84C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94731" y="838200"/>
            <a:ext cx="10459069" cy="551815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400" b="1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main()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int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double r, x;</a:t>
            </a:r>
          </a:p>
          <a:p>
            <a:pPr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printf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("Masukkan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nilai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awal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(0 s/d 1) : ");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scanf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("%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lf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", &amp;x);</a:t>
            </a:r>
          </a:p>
          <a:p>
            <a:pPr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printf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("Masukkan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jumlah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iterasi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: ");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scanf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("%d", &amp;n);</a:t>
            </a:r>
          </a:p>
          <a:p>
            <a:pPr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r = 4.0;</a:t>
            </a:r>
          </a:p>
          <a:p>
            <a:pPr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for (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i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= 1;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i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&lt;= n;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i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++) {</a:t>
            </a:r>
            <a:endParaRPr lang="en-US" altLang="en-US" sz="20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   x = r * x * (1 - x);</a:t>
            </a:r>
          </a:p>
          <a:p>
            <a:pPr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  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printf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("x = %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lf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", x);</a:t>
            </a:r>
            <a:endParaRPr lang="en-US" altLang="en-US" sz="20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} </a:t>
            </a:r>
            <a:endParaRPr lang="en-US" altLang="en-US" sz="20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4581" name="Rectangle 4">
            <a:extLst>
              <a:ext uri="{FF2B5EF4-FFF2-40B4-BE49-F238E27FC236}">
                <a16:creationId xmlns:a16="http://schemas.microsoft.com/office/drawing/2014/main" id="{D44253D6-DD27-4D1E-9068-199250B643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94731" y="136525"/>
            <a:ext cx="8162925" cy="701675"/>
          </a:xfrm>
          <a:noFill/>
        </p:spPr>
        <p:txBody>
          <a:bodyPr/>
          <a:lstStyle/>
          <a:p>
            <a:pPr algn="l" eaLnBrk="1" hangingPunct="1"/>
            <a:r>
              <a:rPr lang="en-US" altLang="en-US" sz="4000" b="1" dirty="0"/>
              <a:t>Logistic Map</a:t>
            </a:r>
            <a:endParaRPr lang="en-US" altLang="en-US" sz="4000" b="1" i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4">
            <a:extLst>
              <a:ext uri="{FF2B5EF4-FFF2-40B4-BE49-F238E27FC236}">
                <a16:creationId xmlns:a16="http://schemas.microsoft.com/office/drawing/2014/main" id="{A6C3D67D-0D48-4811-B110-501692910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en-US" sz="1400"/>
              <a:t>Rinaldi Munir/II4020 Kriptografi/STI-ITB</a:t>
            </a:r>
            <a:endParaRPr lang="en-US" altLang="en-US" sz="1400"/>
          </a:p>
        </p:txBody>
      </p:sp>
      <p:sp>
        <p:nvSpPr>
          <p:cNvPr id="25603" name="Slide Number Placeholder 5">
            <a:extLst>
              <a:ext uri="{FF2B5EF4-FFF2-40B4-BE49-F238E27FC236}">
                <a16:creationId xmlns:a16="http://schemas.microsoft.com/office/drawing/2014/main" id="{9CC39604-209C-40C6-AFF1-5D30930EF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0F53711-A8FD-4F15-B071-3F0D0EE16DFB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400"/>
          </a:p>
        </p:txBody>
      </p:sp>
      <p:sp>
        <p:nvSpPr>
          <p:cNvPr id="25604" name="Rectangle 2">
            <a:extLst>
              <a:ext uri="{FF2B5EF4-FFF2-40B4-BE49-F238E27FC236}">
                <a16:creationId xmlns:a16="http://schemas.microsoft.com/office/drawing/2014/main" id="{AF7E38CB-A762-47DB-B86E-A2CCD350EE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6150" y="1895476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D16D218-D894-4779-AC70-613C4C965024}"/>
              </a:ext>
            </a:extLst>
          </p:cNvPr>
          <p:cNvSpPr/>
          <p:nvPr/>
        </p:nvSpPr>
        <p:spPr>
          <a:xfrm>
            <a:off x="195468" y="5342387"/>
            <a:ext cx="6096000" cy="68480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ts val="300"/>
              </a:spcBef>
            </a:pP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Gambar 1. Nilai-</a:t>
            </a:r>
            <a:r>
              <a:rPr lang="en-US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chaos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dibangkitkan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Bef>
                <a:spcPts val="300"/>
              </a:spcBef>
            </a:pPr>
            <a:r>
              <a:rPr lang="en-US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fungsi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chaos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aseline="-25000" dirty="0">
                <a:ea typeface="Times New Roman" panose="02020603050405020304" pitchFamily="18" charset="0"/>
                <a:cs typeface="Times New Roman" panose="02020603050405020304" pitchFamily="18" charset="0"/>
              </a:rPr>
              <a:t>+1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= 4.0 </a:t>
            </a:r>
            <a:r>
              <a:rPr lang="en-US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(1 – </a:t>
            </a:r>
            <a:r>
              <a:rPr lang="en-US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aseline="-25000" dirty="0"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0.456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DE0C5E-40D3-4172-A615-3C8532550D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191" y="155050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7A1A69A3-A4A9-48B2-BB41-AEA3064E9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81" y="2072680"/>
            <a:ext cx="5448319" cy="3200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7">
            <a:extLst>
              <a:ext uri="{FF2B5EF4-FFF2-40B4-BE49-F238E27FC236}">
                <a16:creationId xmlns:a16="http://schemas.microsoft.com/office/drawing/2014/main" id="{571B46A7-FECC-4D32-AC6B-2A09272D1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54" name="Picture 6">
            <a:extLst>
              <a:ext uri="{FF2B5EF4-FFF2-40B4-BE49-F238E27FC236}">
                <a16:creationId xmlns:a16="http://schemas.microsoft.com/office/drawing/2014/main" id="{E0DC0EF7-93E7-4AF7-9926-F979EC2194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1468" y="2018251"/>
            <a:ext cx="5554318" cy="3228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812AA6D-2526-40AD-A260-AB58644D71C6}"/>
              </a:ext>
            </a:extLst>
          </p:cNvPr>
          <p:cNvSpPr/>
          <p:nvPr/>
        </p:nvSpPr>
        <p:spPr>
          <a:xfrm>
            <a:off x="5900532" y="5411717"/>
            <a:ext cx="6096000" cy="68480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ts val="300"/>
              </a:spcBef>
            </a:pP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Gambar 2. Nilai-</a:t>
            </a:r>
            <a:r>
              <a:rPr lang="en-US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chaos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dibangkitkan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Bef>
                <a:spcPts val="300"/>
              </a:spcBef>
            </a:pPr>
            <a:r>
              <a:rPr lang="en-US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fungsi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chaos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aseline="-25000" dirty="0">
                <a:ea typeface="Times New Roman" panose="02020603050405020304" pitchFamily="18" charset="0"/>
                <a:cs typeface="Times New Roman" panose="02020603050405020304" pitchFamily="18" charset="0"/>
              </a:rPr>
              <a:t>+1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= 4.0 </a:t>
            </a:r>
            <a:r>
              <a:rPr lang="en-US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(1 – </a:t>
            </a:r>
            <a:r>
              <a:rPr lang="en-US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aseline="-25000" dirty="0"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0.456001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F22B5C-08FB-AEF3-0B31-A826F789EBA7}"/>
              </a:ext>
            </a:extLst>
          </p:cNvPr>
          <p:cNvSpPr txBox="1"/>
          <p:nvPr/>
        </p:nvSpPr>
        <p:spPr>
          <a:xfrm>
            <a:off x="882502" y="595423"/>
            <a:ext cx="104712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i="1" dirty="0"/>
              <a:t>chaos</a:t>
            </a:r>
            <a:r>
              <a:rPr lang="en-US" sz="2400" dirty="0"/>
              <a:t> </a:t>
            </a:r>
            <a:r>
              <a:rPr lang="en-US" sz="2400" dirty="0" err="1"/>
              <a:t>sensitif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perubahan</a:t>
            </a:r>
            <a:r>
              <a:rPr lang="en-US" sz="2400" dirty="0"/>
              <a:t> </a:t>
            </a:r>
            <a:r>
              <a:rPr lang="en-US" sz="2400" dirty="0" err="1"/>
              <a:t>kecil</a:t>
            </a:r>
            <a:r>
              <a:rPr lang="en-US" sz="2400" dirty="0"/>
              <a:t> </a:t>
            </a:r>
            <a:r>
              <a:rPr lang="en-US" sz="2400" dirty="0" err="1"/>
              <a:t>nilai-nilai</a:t>
            </a:r>
            <a:r>
              <a:rPr lang="en-US" sz="2400" dirty="0"/>
              <a:t> </a:t>
            </a:r>
            <a:r>
              <a:rPr lang="en-US" sz="2400" dirty="0" err="1"/>
              <a:t>awal</a:t>
            </a:r>
            <a:r>
              <a:rPr lang="en-US" sz="2400" dirty="0"/>
              <a:t>. Jika x</a:t>
            </a:r>
            <a:r>
              <a:rPr lang="en-US" sz="2400" baseline="-25000" dirty="0"/>
              <a:t>0</a:t>
            </a:r>
            <a:r>
              <a:rPr lang="en-US" sz="2400" dirty="0"/>
              <a:t> </a:t>
            </a:r>
            <a:r>
              <a:rPr lang="en-US" sz="2400" dirty="0" err="1"/>
              <a:t>diubah</a:t>
            </a:r>
            <a:r>
              <a:rPr lang="en-US" sz="2400" dirty="0"/>
              <a:t> </a:t>
            </a:r>
            <a:r>
              <a:rPr lang="en-US" sz="2400" dirty="0" err="1"/>
              <a:t>sedikit</a:t>
            </a:r>
            <a:r>
              <a:rPr lang="en-US" sz="2400" dirty="0"/>
              <a:t> </a:t>
            </a:r>
            <a:r>
              <a:rPr lang="en-US" sz="2400" dirty="0" err="1"/>
              <a:t>saja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nilai-nilai</a:t>
            </a:r>
            <a:r>
              <a:rPr lang="en-US" sz="2400" dirty="0"/>
              <a:t> </a:t>
            </a:r>
            <a:r>
              <a:rPr lang="en-US" sz="2400" i="1" dirty="0"/>
              <a:t>chaos</a:t>
            </a:r>
            <a:r>
              <a:rPr lang="en-US" sz="2400" dirty="0"/>
              <a:t> yang </a:t>
            </a:r>
            <a:r>
              <a:rPr lang="en-US" sz="2400" dirty="0" err="1"/>
              <a:t>dihasilkan</a:t>
            </a:r>
            <a:r>
              <a:rPr lang="en-US" sz="2400" dirty="0"/>
              <a:t>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r>
              <a:rPr lang="en-US" sz="2400" dirty="0" err="1"/>
              <a:t>signifikan</a:t>
            </a:r>
            <a:r>
              <a:rPr lang="en-US" sz="24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Perhatikan</a:t>
            </a:r>
            <a:r>
              <a:rPr lang="en-US" sz="2400" dirty="0"/>
              <a:t> </a:t>
            </a:r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4">
            <a:extLst>
              <a:ext uri="{FF2B5EF4-FFF2-40B4-BE49-F238E27FC236}">
                <a16:creationId xmlns:a16="http://schemas.microsoft.com/office/drawing/2014/main" id="{E929BE08-D5D0-45A4-BC81-21F172708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en-US" sz="1400"/>
              <a:t>Rinaldi Munir/II4020 Kriptografi/STI-ITB</a:t>
            </a:r>
            <a:endParaRPr lang="en-US" altLang="en-US" sz="1400"/>
          </a:p>
        </p:txBody>
      </p:sp>
      <p:sp>
        <p:nvSpPr>
          <p:cNvPr id="26627" name="Slide Number Placeholder 5">
            <a:extLst>
              <a:ext uri="{FF2B5EF4-FFF2-40B4-BE49-F238E27FC236}">
                <a16:creationId xmlns:a16="http://schemas.microsoft.com/office/drawing/2014/main" id="{A8451CB6-9F5C-4B40-80B3-174BF10CF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8D45280-66BE-4ABC-91FA-586DC0167DFF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400"/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B2827E55-13B0-4300-8CCA-A2E752DDE8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27894" y="708808"/>
            <a:ext cx="10521984" cy="5428329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sz="2400" dirty="0" err="1">
                <a:solidFill>
                  <a:srgbClr val="000000"/>
                </a:solidFill>
              </a:rPr>
              <a:t>Contoh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</a:rPr>
              <a:t>chaos map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lainnya</a:t>
            </a:r>
            <a:r>
              <a:rPr lang="en-US" altLang="en-US" sz="2400" dirty="0">
                <a:solidFill>
                  <a:srgbClr val="000000"/>
                </a:solidFill>
              </a:rPr>
              <a:t>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000000"/>
                </a:solidFill>
              </a:rPr>
              <a:t>	1. </a:t>
            </a:r>
            <a:r>
              <a:rPr lang="en-US" altLang="en-US" sz="2400" i="1" dirty="0">
                <a:solidFill>
                  <a:srgbClr val="000000"/>
                </a:solidFill>
              </a:rPr>
              <a:t>Henon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</a:rPr>
              <a:t>map					   </a:t>
            </a:r>
            <a:r>
              <a:rPr lang="en-US" altLang="en-US" sz="2400" dirty="0">
                <a:solidFill>
                  <a:srgbClr val="000000"/>
                </a:solidFill>
              </a:rPr>
              <a:t>2.</a:t>
            </a:r>
            <a:r>
              <a:rPr lang="en-US" altLang="en-US" sz="2400" i="1" dirty="0">
                <a:solidFill>
                  <a:srgbClr val="000000"/>
                </a:solidFill>
              </a:rPr>
              <a:t> Tent Map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000000"/>
                </a:solidFill>
              </a:rPr>
              <a:t>		</a:t>
            </a:r>
            <a:r>
              <a:rPr lang="en-US" altLang="en-US" sz="2400" i="1" dirty="0" err="1">
                <a:solidFill>
                  <a:srgbClr val="000000"/>
                </a:solidFill>
              </a:rPr>
              <a:t>x</a:t>
            </a:r>
            <a:r>
              <a:rPr lang="en-US" altLang="en-US" sz="2400" i="1" baseline="-25000" dirty="0" err="1">
                <a:solidFill>
                  <a:srgbClr val="000000"/>
                </a:solidFill>
              </a:rPr>
              <a:t>n</a:t>
            </a:r>
            <a:r>
              <a:rPr lang="en-US" altLang="en-US" sz="2400" dirty="0">
                <a:solidFill>
                  <a:srgbClr val="000000"/>
                </a:solidFill>
              </a:rPr>
              <a:t> = 1 + </a:t>
            </a:r>
            <a:r>
              <a:rPr lang="en-US" altLang="en-US" sz="2400" i="1" dirty="0">
                <a:solidFill>
                  <a:srgbClr val="000000"/>
                </a:solidFill>
              </a:rPr>
              <a:t>b</a:t>
            </a:r>
            <a:r>
              <a:rPr lang="en-US" altLang="en-US" sz="2400" dirty="0">
                <a:solidFill>
                  <a:srgbClr val="000000"/>
                </a:solidFill>
              </a:rPr>
              <a:t>(</a:t>
            </a:r>
            <a:r>
              <a:rPr lang="en-US" altLang="en-US" sz="2400" i="1" dirty="0" err="1">
                <a:solidFill>
                  <a:srgbClr val="000000"/>
                </a:solidFill>
              </a:rPr>
              <a:t>x</a:t>
            </a:r>
            <a:r>
              <a:rPr lang="en-US" altLang="en-US" sz="2400" i="1" baseline="-25000" dirty="0" err="1">
                <a:solidFill>
                  <a:srgbClr val="000000"/>
                </a:solidFill>
              </a:rPr>
              <a:t>n</a:t>
            </a:r>
            <a:r>
              <a:rPr lang="en-US" altLang="en-US" sz="2400" i="1" baseline="-25000" dirty="0">
                <a:solidFill>
                  <a:srgbClr val="000000"/>
                </a:solidFill>
              </a:rPr>
              <a:t> 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– 2</a:t>
            </a:r>
            <a:r>
              <a:rPr lang="en-US" altLang="en-US" sz="2400" dirty="0">
                <a:solidFill>
                  <a:srgbClr val="000000"/>
                </a:solidFill>
              </a:rPr>
              <a:t> – </a:t>
            </a:r>
            <a:r>
              <a:rPr lang="en-US" altLang="en-US" sz="2400" i="1" dirty="0" err="1">
                <a:solidFill>
                  <a:srgbClr val="000000"/>
                </a:solidFill>
              </a:rPr>
              <a:t>x</a:t>
            </a:r>
            <a:r>
              <a:rPr lang="en-US" altLang="en-US" sz="2400" i="1" baseline="-25000" dirty="0" err="1">
                <a:solidFill>
                  <a:srgbClr val="000000"/>
                </a:solidFill>
              </a:rPr>
              <a:t>n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 – 3</a:t>
            </a:r>
            <a:r>
              <a:rPr lang="en-US" altLang="en-US" sz="2400" dirty="0">
                <a:solidFill>
                  <a:srgbClr val="000000"/>
                </a:solidFill>
              </a:rPr>
              <a:t>)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 </a:t>
            </a:r>
            <a:r>
              <a:rPr lang="en-US" altLang="en-US" sz="2400" dirty="0">
                <a:solidFill>
                  <a:srgbClr val="000000"/>
                </a:solidFill>
              </a:rPr>
              <a:t>+ </a:t>
            </a:r>
            <a:r>
              <a:rPr lang="en-US" altLang="en-US" sz="2400" i="1" dirty="0">
                <a:solidFill>
                  <a:srgbClr val="000000"/>
                </a:solidFill>
              </a:rPr>
              <a:t>cx</a:t>
            </a:r>
            <a:r>
              <a:rPr lang="en-US" altLang="en-US" sz="2400" baseline="30000" dirty="0">
                <a:solidFill>
                  <a:srgbClr val="000000"/>
                </a:solidFill>
              </a:rPr>
              <a:t>2</a:t>
            </a:r>
            <a:r>
              <a:rPr lang="en-US" altLang="en-US" sz="2400" i="1" baseline="-25000" dirty="0">
                <a:solidFill>
                  <a:srgbClr val="000000"/>
                </a:solidFill>
              </a:rPr>
              <a:t>n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 – 2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baseline="-25000" dirty="0">
                <a:solidFill>
                  <a:srgbClr val="000000"/>
                </a:solidFill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baseline="-25000" dirty="0">
                <a:solidFill>
                  <a:srgbClr val="000000"/>
                </a:solidFill>
              </a:rPr>
              <a:t>	</a:t>
            </a:r>
            <a:r>
              <a:rPr lang="en-US" altLang="en-US" sz="2400" dirty="0">
                <a:solidFill>
                  <a:srgbClr val="000000"/>
                </a:solidFill>
              </a:rPr>
              <a:t>3. </a:t>
            </a:r>
            <a:r>
              <a:rPr lang="en-US" altLang="en-US" sz="2400" i="1" dirty="0">
                <a:solidFill>
                  <a:srgbClr val="000000"/>
                </a:solidFill>
              </a:rPr>
              <a:t>Arnold’s cat map</a:t>
            </a:r>
            <a:r>
              <a:rPr lang="en-US" altLang="en-US" sz="2400" dirty="0">
                <a:solidFill>
                  <a:srgbClr val="000000"/>
                </a:solidFill>
              </a:rPr>
              <a:t>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000000"/>
                </a:solidFill>
              </a:rPr>
              <a:t>		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 dirty="0">
              <a:solidFill>
                <a:srgbClr val="000000"/>
              </a:solidFill>
            </a:endParaRPr>
          </a:p>
        </p:txBody>
      </p:sp>
      <p:sp>
        <p:nvSpPr>
          <p:cNvPr id="26630" name="Rectangle 12">
            <a:extLst>
              <a:ext uri="{FF2B5EF4-FFF2-40B4-BE49-F238E27FC236}">
                <a16:creationId xmlns:a16="http://schemas.microsoft.com/office/drawing/2014/main" id="{9C905F48-5DF8-4B6D-9845-FD689C9876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2526" y="3678388"/>
            <a:ext cx="98218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graphicFrame>
        <p:nvGraphicFramePr>
          <p:cNvPr id="26631" name="Object 5">
            <a:extLst>
              <a:ext uri="{FF2B5EF4-FFF2-40B4-BE49-F238E27FC236}">
                <a16:creationId xmlns:a16="http://schemas.microsoft.com/office/drawing/2014/main" id="{00B2BEDF-FC37-458E-9621-34B811620F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2478984"/>
              </p:ext>
            </p:extLst>
          </p:nvPr>
        </p:nvGraphicFramePr>
        <p:xfrm>
          <a:off x="1413913" y="3078025"/>
          <a:ext cx="4835911" cy="11417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57400" imgH="482600" progId="Equation.3">
                  <p:embed/>
                </p:oleObj>
              </mc:Choice>
              <mc:Fallback>
                <p:oleObj name="Equation" r:id="rId2" imgW="2057400" imgH="482600" progId="Equation.3">
                  <p:embed/>
                  <p:pic>
                    <p:nvPicPr>
                      <p:cNvPr id="26631" name="Object 5">
                        <a:extLst>
                          <a:ext uri="{FF2B5EF4-FFF2-40B4-BE49-F238E27FC236}">
                            <a16:creationId xmlns:a16="http://schemas.microsoft.com/office/drawing/2014/main" id="{00B2BEDF-FC37-458E-9621-34B811620F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3913" y="3078025"/>
                        <a:ext cx="4835911" cy="11417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Rectangle 13">
            <a:extLst>
              <a:ext uri="{FF2B5EF4-FFF2-40B4-BE49-F238E27FC236}">
                <a16:creationId xmlns:a16="http://schemas.microsoft.com/office/drawing/2014/main" id="{1852D318-5DB5-4025-B564-3DF03CD48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2526" y="4164163"/>
            <a:ext cx="98218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6633" name="Rectangle 15">
            <a:extLst>
              <a:ext uri="{FF2B5EF4-FFF2-40B4-BE49-F238E27FC236}">
                <a16:creationId xmlns:a16="http://schemas.microsoft.com/office/drawing/2014/main" id="{F7AC9245-F7A4-4388-8FAD-311946B7CB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9537" y="4589334"/>
            <a:ext cx="794384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 dirty="0">
                <a:latin typeface="+mn-lt"/>
                <a:cs typeface="Calibri" panose="020F0502020204030204" pitchFamily="34" charset="0"/>
              </a:rPr>
              <a:t>b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 dan </a:t>
            </a:r>
            <a:r>
              <a:rPr lang="en-US" altLang="en-US" sz="2400" i="1" dirty="0">
                <a:latin typeface="+mn-lt"/>
                <a:cs typeface="Calibri" panose="020F0502020204030204" pitchFamily="34" charset="0"/>
              </a:rPr>
              <a:t>c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+mn-lt"/>
                <a:cs typeface="Calibri" panose="020F0502020204030204" pitchFamily="34" charset="0"/>
              </a:rPr>
              <a:t>adalah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altLang="en-US" sz="2400" i="1" dirty="0">
                <a:latin typeface="+mn-lt"/>
                <a:cs typeface="Calibri" panose="020F0502020204030204" pitchFamily="34" charset="0"/>
              </a:rPr>
              <a:t>integer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+mn-lt"/>
                <a:cs typeface="Calibri" panose="020F0502020204030204" pitchFamily="34" charset="0"/>
              </a:rPr>
              <a:t>positif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+mn-lt"/>
                <a:cs typeface="Calibri" panose="020F0502020204030204" pitchFamily="34" charset="0"/>
              </a:rPr>
              <a:t>sembarang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. </a:t>
            </a:r>
            <a:r>
              <a:rPr lang="en-US" altLang="en-US" sz="2400" dirty="0" err="1">
                <a:latin typeface="+mn-lt"/>
                <a:cs typeface="Calibri" panose="020F0502020204030204" pitchFamily="34" charset="0"/>
              </a:rPr>
              <a:t>Determinan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+mn-lt"/>
                <a:cs typeface="Calibri" panose="020F0502020204030204" pitchFamily="34" charset="0"/>
              </a:rPr>
              <a:t>matriks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 </a:t>
            </a:r>
            <a:endParaRPr lang="en-US" altLang="en-US" sz="2400" dirty="0">
              <a:latin typeface="+mn-lt"/>
            </a:endParaRPr>
          </a:p>
        </p:txBody>
      </p:sp>
      <p:graphicFrame>
        <p:nvGraphicFramePr>
          <p:cNvPr id="26634" name="Object 8">
            <a:extLst>
              <a:ext uri="{FF2B5EF4-FFF2-40B4-BE49-F238E27FC236}">
                <a16:creationId xmlns:a16="http://schemas.microsoft.com/office/drawing/2014/main" id="{07C02FAC-6D33-4561-BC23-D359472B93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044322"/>
              </p:ext>
            </p:extLst>
          </p:nvPr>
        </p:nvGraphicFramePr>
        <p:xfrm>
          <a:off x="9095448" y="4394995"/>
          <a:ext cx="1359145" cy="8698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23586" imgH="457002" progId="Equation.3">
                  <p:embed/>
                </p:oleObj>
              </mc:Choice>
              <mc:Fallback>
                <p:oleObj name="Equation" r:id="rId4" imgW="723586" imgH="457002" progId="Equation.3">
                  <p:embed/>
                  <p:pic>
                    <p:nvPicPr>
                      <p:cNvPr id="26634" name="Object 8">
                        <a:extLst>
                          <a:ext uri="{FF2B5EF4-FFF2-40B4-BE49-F238E27FC236}">
                            <a16:creationId xmlns:a16="http://schemas.microsoft.com/office/drawing/2014/main" id="{07C02FAC-6D33-4561-BC23-D359472B93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95448" y="4394995"/>
                        <a:ext cx="1359145" cy="8698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5" name="Rectangle 16">
            <a:extLst>
              <a:ext uri="{FF2B5EF4-FFF2-40B4-BE49-F238E27FC236}">
                <a16:creationId xmlns:a16="http://schemas.microsoft.com/office/drawing/2014/main" id="{5ED761A1-FA46-4EE2-84BF-3C6D98E70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9537" y="5128975"/>
            <a:ext cx="295215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dirty="0"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+mn-lt"/>
                <a:cs typeface="Calibri" panose="020F0502020204030204" pitchFamily="34" charset="0"/>
              </a:rPr>
              <a:t>harus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+mn-lt"/>
                <a:cs typeface="Calibri" panose="020F0502020204030204" pitchFamily="34" charset="0"/>
              </a:rPr>
              <a:t>sama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+mn-lt"/>
                <a:cs typeface="Calibri" panose="020F0502020204030204" pitchFamily="34" charset="0"/>
              </a:rPr>
              <a:t>dengan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 1 </a:t>
            </a:r>
            <a:endParaRPr lang="en-US" altLang="en-US" sz="2400" dirty="0"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8850651-D3AA-44BA-B537-2FE82A45C356}"/>
                  </a:ext>
                </a:extLst>
              </p:cNvPr>
              <p:cNvSpPr/>
              <p:nvPr/>
            </p:nvSpPr>
            <p:spPr>
              <a:xfrm>
                <a:off x="7479854" y="1655013"/>
                <a:ext cx="3873946" cy="13408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𝜇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)=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𝜇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i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i="0">
                                    <a:latin typeface="Cambria Math" panose="02040503050406030204" pitchFamily="18" charset="0"/>
                                  </a:rPr>
                                  <m:t>&lt;</m:t>
                                </m:r>
                                <m:f>
                                  <m:f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i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d>
                                  <m:dPr>
                                    <m:begChr m:val="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𝜇</m:t>
                                    </m:r>
                                    <m:r>
                                      <a:rPr lang="en-US" i="0">
                                        <a:latin typeface="Cambria Math" panose="02040503050406030204" pitchFamily="18" charset="0"/>
                                      </a:rPr>
                                      <m:t>(1−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r>
                                  <a:rPr lang="en-US" i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i="0">
                                    <a:latin typeface="Cambria Math" panose="02040503050406030204" pitchFamily="18" charset="0"/>
                                  </a:rPr>
                                  <m:t>≥</m:t>
                                </m:r>
                                <m:f>
                                  <m:f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i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8850651-D3AA-44BA-B537-2FE82A45C35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9854" y="1655013"/>
                <a:ext cx="3873946" cy="134088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1">
            <a:extLst>
              <a:ext uri="{FF2B5EF4-FFF2-40B4-BE49-F238E27FC236}">
                <a16:creationId xmlns:a16="http://schemas.microsoft.com/office/drawing/2014/main" id="{8D8AD394-EDD7-46B3-8F6A-155F10BF3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en-US" sz="1400"/>
              <a:t>Rinaldi Munir/II4020 Kriptografi/STI-ITB</a:t>
            </a:r>
            <a:endParaRPr lang="en-US" altLang="en-US" sz="1400"/>
          </a:p>
        </p:txBody>
      </p:sp>
      <p:sp>
        <p:nvSpPr>
          <p:cNvPr id="27651" name="Slide Number Placeholder 2">
            <a:extLst>
              <a:ext uri="{FF2B5EF4-FFF2-40B4-BE49-F238E27FC236}">
                <a16:creationId xmlns:a16="http://schemas.microsoft.com/office/drawing/2014/main" id="{B3661D2F-19B4-468E-8AD4-47153CB11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8A73915-0AB9-4BAE-B9EA-A1F1C3D1386B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400"/>
          </a:p>
        </p:txBody>
      </p:sp>
      <p:pic>
        <p:nvPicPr>
          <p:cNvPr id="27652" name="Picture 2">
            <a:extLst>
              <a:ext uri="{FF2B5EF4-FFF2-40B4-BE49-F238E27FC236}">
                <a16:creationId xmlns:a16="http://schemas.microsoft.com/office/drawing/2014/main" id="{1186BE91-B68B-4C34-B9CA-8D9E2BE2CC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8527" y="136525"/>
            <a:ext cx="3935895" cy="6265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3" name="TextBox 3">
            <a:extLst>
              <a:ext uri="{FF2B5EF4-FFF2-40B4-BE49-F238E27FC236}">
                <a16:creationId xmlns:a16="http://schemas.microsoft.com/office/drawing/2014/main" id="{A70FF085-E10F-45FA-816E-4B8128048A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8057" y="5055141"/>
            <a:ext cx="27879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+mn-lt"/>
              </a:rPr>
              <a:t>Hasil </a:t>
            </a:r>
            <a:r>
              <a:rPr lang="en-US" altLang="en-US" sz="2400" dirty="0" err="1">
                <a:latin typeface="+mn-lt"/>
              </a:rPr>
              <a:t>lelaran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dengan</a:t>
            </a:r>
            <a:r>
              <a:rPr lang="en-US" altLang="en-US" sz="2400" dirty="0">
                <a:latin typeface="+mn-lt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+mn-lt"/>
              </a:rPr>
              <a:t>Arnold Cat Map</a:t>
            </a:r>
          </a:p>
        </p:txBody>
      </p:sp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1C106F7F-1A67-40A4-9C3F-CF9D4E78A5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487637"/>
              </p:ext>
            </p:extLst>
          </p:nvPr>
        </p:nvGraphicFramePr>
        <p:xfrm>
          <a:off x="757813" y="1738603"/>
          <a:ext cx="4835911" cy="11417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57400" imgH="482600" progId="Equation.3">
                  <p:embed/>
                </p:oleObj>
              </mc:Choice>
              <mc:Fallback>
                <p:oleObj name="Equation" r:id="rId3" imgW="2057400" imgH="482600" progId="Equation.3">
                  <p:embed/>
                  <p:pic>
                    <p:nvPicPr>
                      <p:cNvPr id="26631" name="Object 5">
                        <a:extLst>
                          <a:ext uri="{FF2B5EF4-FFF2-40B4-BE49-F238E27FC236}">
                            <a16:creationId xmlns:a16="http://schemas.microsoft.com/office/drawing/2014/main" id="{00B2BEDF-FC37-458E-9621-34B811620F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813" y="1738603"/>
                        <a:ext cx="4835911" cy="11417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1">
            <a:extLst>
              <a:ext uri="{FF2B5EF4-FFF2-40B4-BE49-F238E27FC236}">
                <a16:creationId xmlns:a16="http://schemas.microsoft.com/office/drawing/2014/main" id="{14073B92-BD46-475C-B4D4-A7BAEF54A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en-US" sz="1400"/>
              <a:t>Rinaldi Munir/II4020 Kriptografi/STI-ITB</a:t>
            </a:r>
            <a:endParaRPr lang="en-US" altLang="en-US" sz="1400"/>
          </a:p>
        </p:txBody>
      </p:sp>
      <p:sp>
        <p:nvSpPr>
          <p:cNvPr id="28675" name="Slide Number Placeholder 2">
            <a:extLst>
              <a:ext uri="{FF2B5EF4-FFF2-40B4-BE49-F238E27FC236}">
                <a16:creationId xmlns:a16="http://schemas.microsoft.com/office/drawing/2014/main" id="{4A5DAB2C-3D09-47EE-9BFE-D6E85D9F1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DFC3FDB-8F39-45A5-BFD3-4BBD54AF0577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400"/>
          </a:p>
        </p:txBody>
      </p:sp>
      <p:pic>
        <p:nvPicPr>
          <p:cNvPr id="28676" name="Picture 8">
            <a:extLst>
              <a:ext uri="{FF2B5EF4-FFF2-40B4-BE49-F238E27FC236}">
                <a16:creationId xmlns:a16="http://schemas.microsoft.com/office/drawing/2014/main" id="{D8DC4D00-DF35-4521-BA0A-6850F49D6E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531" y="768318"/>
            <a:ext cx="6359162" cy="5481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BB87D-ADA5-F4B7-5FD3-123A647D46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967563"/>
            <a:ext cx="10878879" cy="52094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 sangat </a:t>
            </a:r>
            <a:r>
              <a:rPr lang="en-US" altLang="en-US" sz="2400" dirty="0" err="1">
                <a:cs typeface="Times New Roman" panose="02020603050405020304" pitchFamily="18" charset="0"/>
              </a:rPr>
              <a:t>penting</a:t>
            </a:r>
            <a:r>
              <a:rPr lang="en-US" altLang="en-US" sz="2400" dirty="0"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kriptografi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cs typeface="Times New Roman" panose="02020603050405020304" pitchFamily="18" charset="0"/>
              </a:rPr>
              <a:t>Contoh</a:t>
            </a:r>
            <a:r>
              <a:rPr lang="en-US" altLang="en-US" sz="2400" dirty="0">
                <a:cs typeface="Times New Roman" panose="02020603050405020304" pitchFamily="18" charset="0"/>
              </a:rPr>
              <a:t>: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1. </a:t>
            </a:r>
            <a:r>
              <a:rPr lang="en-US" altLang="en-US" sz="2400" dirty="0" err="1"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nilai-nilai</a:t>
            </a:r>
            <a:r>
              <a:rPr lang="en-US" altLang="en-US" sz="2400" dirty="0">
                <a:cs typeface="Times New Roman" panose="02020603050405020304" pitchFamily="18" charset="0"/>
              </a:rPr>
              <a:t> parameter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algoritma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kriptografi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   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kunci-publik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    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Alice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membangkitkan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privat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 a 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di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Diffie-Hellman Key Exchange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2.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nilai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k</a:t>
            </a:r>
            <a:r>
              <a:rPr lang="en-US" altLang="en-US" sz="2400" dirty="0"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algoritma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enkripsi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ElGamal</a:t>
            </a:r>
            <a:r>
              <a:rPr lang="en-US" altLang="en-US" sz="2400" dirty="0">
                <a:cs typeface="Times New Roman" panose="02020603050405020304" pitchFamily="18" charset="0"/>
              </a:rPr>
              <a:t>  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   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Pilih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k , yang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hal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1 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k 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p – 1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3.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initialization vector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IV</a:t>
            </a:r>
            <a:r>
              <a:rPr lang="en-US" altLang="en-US" sz="2400" dirty="0">
                <a:cs typeface="Times New Roman" panose="02020603050405020304" pitchFamily="18" charset="0"/>
              </a:rPr>
              <a:t>)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block-cipher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4.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Pembangkitan</a:t>
            </a:r>
            <a:r>
              <a:rPr lang="en-US" altLang="en-US" sz="2400" dirty="0">
                <a:cs typeface="Times New Roman" panose="02020603050405020304" pitchFamily="18" charset="0"/>
              </a:rPr>
              <a:t> string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mekanisme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challenge and response </a:t>
            </a:r>
            <a:r>
              <a:rPr lang="en-US" altLang="en-US" sz="2400" dirty="0" err="1"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otentikasi</a:t>
            </a:r>
            <a:endParaRPr lang="en-US" altLang="en-US" sz="2400" i="1" dirty="0"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5.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sesi</a:t>
            </a:r>
            <a:r>
              <a:rPr lang="en-US" altLang="en-US" sz="2400" dirty="0">
                <a:cs typeface="Times New Roman" panose="02020603050405020304" pitchFamily="18" charset="0"/>
              </a:rPr>
              <a:t> oleh </a:t>
            </a:r>
            <a:r>
              <a:rPr lang="en-US" altLang="en-US" sz="2400" i="1" dirty="0">
                <a:cs typeface="Times New Roman" panose="02020603050405020304" pitchFamily="18" charset="0"/>
              </a:rPr>
              <a:t>client</a:t>
            </a:r>
            <a:r>
              <a:rPr lang="en-US" altLang="en-US" sz="2400" dirty="0"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SSL</a:t>
            </a:r>
            <a:endParaRPr lang="en-US" altLang="en-US" sz="2400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3C3A39-91E2-9186-990B-3F9634AF2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C6FF06-AEB6-6BBA-D8C3-23B6B8847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775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>
            <a:extLst>
              <a:ext uri="{FF2B5EF4-FFF2-40B4-BE49-F238E27FC236}">
                <a16:creationId xmlns:a16="http://schemas.microsoft.com/office/drawing/2014/main" id="{51599BF5-B30A-4E86-A511-79C4E5ADA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en-US" sz="1400"/>
              <a:t>Rinaldi Munir/II4020 Kriptografi/STI-ITB</a:t>
            </a:r>
            <a:endParaRPr lang="en-US" altLang="en-US" sz="1400"/>
          </a:p>
        </p:txBody>
      </p:sp>
      <p:sp>
        <p:nvSpPr>
          <p:cNvPr id="5123" name="Slide Number Placeholder 5">
            <a:extLst>
              <a:ext uri="{FF2B5EF4-FFF2-40B4-BE49-F238E27FC236}">
                <a16:creationId xmlns:a16="http://schemas.microsoft.com/office/drawing/2014/main" id="{C215362A-E5D8-44B6-A7B0-6673FA1DD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1D045F9-E373-435D-BB77-832FB0ABD1E2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090705A5-924D-427F-ACF2-59EF6D8A50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4536" y="1098550"/>
            <a:ext cx="11012556" cy="5257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prosedur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komputasi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menghasilkan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deret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benar-benar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sempurna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truly random</a:t>
            </a:r>
            <a:r>
              <a:rPr lang="en-US" altLang="en-US" sz="2400" dirty="0">
                <a:cs typeface="Times New Roman" panose="02020603050405020304" pitchFamily="18" charset="0"/>
              </a:rPr>
              <a:t>). 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dihasilkan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prosedur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komputasi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semu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cs typeface="Times New Roman" panose="02020603050405020304" pitchFamily="18" charset="0"/>
              </a:rPr>
              <a:t>pseudo-random</a:t>
            </a:r>
            <a:r>
              <a:rPr lang="en-US" altLang="en-US" sz="2400" dirty="0">
                <a:cs typeface="Times New Roman" panose="02020603050405020304" pitchFamily="18" charset="0"/>
              </a:rPr>
              <a:t>), </a:t>
            </a:r>
            <a:r>
              <a:rPr lang="en-US" altLang="en-US" sz="2400" dirty="0" err="1">
                <a:cs typeface="Times New Roman" panose="02020603050405020304" pitchFamily="18" charset="0"/>
              </a:rPr>
              <a:t>karena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bilangannya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diulang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kembali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cs typeface="Times New Roman" panose="02020603050405020304" pitchFamily="18" charset="0"/>
              </a:rPr>
              <a:t>Pembangkit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deret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semacam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itu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disebut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pseudo-random number generator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PRNG</a:t>
            </a:r>
            <a:r>
              <a:rPr lang="en-US" altLang="en-US" sz="2400" dirty="0">
                <a:cs typeface="Times New Roman" panose="02020603050405020304" pitchFamily="18" charset="0"/>
              </a:rPr>
              <a:t>).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cs typeface="Times New Roman" panose="02020603050405020304" pitchFamily="18" charset="0"/>
              </a:rPr>
              <a:t>PRNG </a:t>
            </a:r>
            <a:r>
              <a:rPr lang="en-US" altLang="en-US" sz="2400" dirty="0" err="1">
                <a:cs typeface="Times New Roman" panose="02020603050405020304" pitchFamily="18" charset="0"/>
              </a:rPr>
              <a:t>bersifat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deterministik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artinya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bisa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diulang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kembali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pembangkitannya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asalkan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dirty="0" err="1">
                <a:cs typeface="Times New Roman" panose="02020603050405020304" pitchFamily="18" charset="0"/>
              </a:rPr>
              <a:t>umpan</a:t>
            </a:r>
            <a:r>
              <a:rPr lang="en-US" altLang="en-US" sz="2400" dirty="0">
                <a:cs typeface="Times New Roman" panose="02020603050405020304" pitchFamily="18" charset="0"/>
              </a:rPr>
              <a:t>)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digunakan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sama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  <a:endParaRPr lang="en-US" alt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>
            <a:extLst>
              <a:ext uri="{FF2B5EF4-FFF2-40B4-BE49-F238E27FC236}">
                <a16:creationId xmlns:a16="http://schemas.microsoft.com/office/drawing/2014/main" id="{075D54F5-82A7-4135-9ADE-C5BCC7CAD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en-US" sz="1400"/>
              <a:t>Rinaldi Munir/II4020 Kriptografi/STI-ITB</a:t>
            </a:r>
            <a:endParaRPr lang="en-US" altLang="en-US" sz="1400"/>
          </a:p>
        </p:txBody>
      </p:sp>
      <p:sp>
        <p:nvSpPr>
          <p:cNvPr id="6147" name="Slide Number Placeholder 5">
            <a:extLst>
              <a:ext uri="{FF2B5EF4-FFF2-40B4-BE49-F238E27FC236}">
                <a16:creationId xmlns:a16="http://schemas.microsoft.com/office/drawing/2014/main" id="{946714F0-5DF9-49B7-B733-BBA205E3C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711AAC6-B6E9-40C0-A1A3-0311158F7865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87E4E9A3-B6D4-45A3-8FAE-D052A9B0C0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1059638"/>
          </a:xfrm>
        </p:spPr>
        <p:txBody>
          <a:bodyPr/>
          <a:lstStyle/>
          <a:p>
            <a:pPr eaLnBrk="1" hangingPunct="1"/>
            <a:r>
              <a:rPr lang="en-US" altLang="en-US" sz="3600" b="1" i="1" dirty="0">
                <a:latin typeface="Times" panose="02020603050405020304" pitchFamily="18" charset="0"/>
                <a:cs typeface="Times New Roman" panose="02020603050405020304" pitchFamily="18" charset="0"/>
              </a:rPr>
              <a:t>Linear Congruential Generator</a:t>
            </a:r>
            <a:r>
              <a:rPr lang="en-US" altLang="en-US" sz="3600" b="1" dirty="0">
                <a:latin typeface="Times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600" b="1" i="1" dirty="0">
                <a:latin typeface="Times" panose="02020603050405020304" pitchFamily="18" charset="0"/>
                <a:cs typeface="Times New Roman" panose="02020603050405020304" pitchFamily="18" charset="0"/>
              </a:rPr>
              <a:t>LCG</a:t>
            </a:r>
            <a:r>
              <a:rPr lang="en-US" altLang="en-US" sz="3600" b="1" dirty="0">
                <a:latin typeface="Times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dirty="0"/>
              <a:t> </a:t>
            </a:r>
          </a:p>
        </p:txBody>
      </p:sp>
      <p:sp>
        <p:nvSpPr>
          <p:cNvPr id="6149" name="Rectangle 3">
            <a:extLst>
              <a:ext uri="{FF2B5EF4-FFF2-40B4-BE49-F238E27FC236}">
                <a16:creationId xmlns:a16="http://schemas.microsoft.com/office/drawing/2014/main" id="{E284EAD7-7AB0-4FDF-8AF9-B77049B0C2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73425" y="1676400"/>
            <a:ext cx="10436087" cy="4816474"/>
          </a:xfrm>
        </p:spPr>
        <p:txBody>
          <a:bodyPr>
            <a:normAutofit lnSpcReduction="10000"/>
          </a:bodyPr>
          <a:lstStyle/>
          <a:p>
            <a:r>
              <a:rPr lang="en-US" altLang="en-US" sz="2400" dirty="0" err="1">
                <a:cs typeface="Times New Roman" panose="02020603050405020304" pitchFamily="18" charset="0"/>
              </a:rPr>
              <a:t>Pembangkit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kongruen-lanjar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PRNG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berbentuk</a:t>
            </a:r>
            <a:r>
              <a:rPr lang="en-US" altLang="en-US" sz="2400" dirty="0">
                <a:cs typeface="Times New Roman" panose="02020603050405020304" pitchFamily="18" charset="0"/>
              </a:rPr>
              <a:t>:</a:t>
            </a:r>
          </a:p>
          <a:p>
            <a:pPr marL="0" indent="0" algn="l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 	</a:t>
            </a:r>
            <a:r>
              <a:rPr lang="en-US" altLang="en-US" sz="2400" i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i="1" baseline="-250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n</a:t>
            </a:r>
            <a:r>
              <a:rPr lang="en-US" altLang="en-US" sz="2400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 + 1 </a:t>
            </a:r>
            <a:r>
              <a:rPr lang="en-US" altLang="en-US" sz="2400" i="1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= (</a:t>
            </a:r>
            <a:r>
              <a:rPr lang="en-US" altLang="en-US" sz="2400" i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ax</a:t>
            </a:r>
            <a:r>
              <a:rPr lang="en-US" altLang="en-US" sz="2400" i="1" baseline="-250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+ 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) mod 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m</a:t>
            </a:r>
            <a:endParaRPr lang="en-US" sz="2400" b="0" i="1" u="none" strike="noStrike" baseline="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	x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n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+1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sekarang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x</a:t>
            </a:r>
            <a:r>
              <a:rPr lang="en-US" altLang="en-US" sz="2400" i="1" baseline="-30000" dirty="0" err="1">
                <a:cs typeface="Times New Roman" panose="02020603050405020304" pitchFamily="18" charset="0"/>
              </a:rPr>
              <a:t>n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sebelumnya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	a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dirty="0" err="1">
                <a:cs typeface="Times New Roman" panose="02020603050405020304" pitchFamily="18" charset="0"/>
              </a:rPr>
              <a:t>faktor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pengali</a:t>
            </a:r>
            <a:r>
              <a:rPr lang="en-US" altLang="en-US" sz="2400" dirty="0">
                <a:cs typeface="Times New Roman" panose="02020603050405020304" pitchFamily="18" charset="0"/>
              </a:rPr>
              <a:t>  (0 &lt; </a:t>
            </a:r>
            <a:r>
              <a:rPr lang="en-US" altLang="en-US" sz="2400" i="1" dirty="0">
                <a:cs typeface="Times New Roman" panose="02020603050405020304" pitchFamily="18" charset="0"/>
              </a:rPr>
              <a:t>a</a:t>
            </a:r>
            <a:r>
              <a:rPr lang="en-US" altLang="en-US" sz="2400" dirty="0">
                <a:cs typeface="Times New Roman" panose="02020603050405020304" pitchFamily="18" charset="0"/>
              </a:rPr>
              <a:t> &lt; 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	b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>
                <a:cs typeface="Times New Roman" panose="02020603050405020304" pitchFamily="18" charset="0"/>
              </a:rPr>
              <a:t>increment</a:t>
            </a:r>
            <a:r>
              <a:rPr lang="en-US" altLang="en-US" sz="2400" dirty="0">
                <a:cs typeface="Times New Roman" panose="02020603050405020304" pitchFamily="18" charset="0"/>
              </a:rPr>
              <a:t>  (0 &lt; </a:t>
            </a:r>
            <a:r>
              <a:rPr lang="en-US" altLang="en-US" sz="2400" i="1" dirty="0">
                <a:cs typeface="Times New Roman" panose="02020603050405020304" pitchFamily="18" charset="0"/>
              </a:rPr>
              <a:t>b</a:t>
            </a:r>
            <a:r>
              <a:rPr lang="en-US" altLang="en-US" sz="2400" dirty="0">
                <a:cs typeface="Times New Roman" panose="02020603050405020304" pitchFamily="18" charset="0"/>
              </a:rPr>
              <a:t> &lt; 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	m</a:t>
            </a:r>
            <a:r>
              <a:rPr lang="en-US" altLang="en-US" sz="2400" dirty="0">
                <a:cs typeface="Times New Roman" panose="02020603050405020304" pitchFamily="18" charset="0"/>
              </a:rPr>
              <a:t> = modulus  ( 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 &gt; 0)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i="1" dirty="0">
                <a:cs typeface="Times New Roman" panose="02020603050405020304" pitchFamily="18" charset="0"/>
              </a:rPr>
              <a:t> x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0 </a:t>
            </a:r>
            <a:r>
              <a:rPr lang="en-US" altLang="en-US" sz="2400" dirty="0">
                <a:cs typeface="Times New Roman" panose="02020603050405020304" pitchFamily="18" charset="0"/>
              </a:rPr>
              <a:t>=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atau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disebut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umpan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seed</a:t>
            </a:r>
            <a:r>
              <a:rPr lang="en-US" altLang="en-US" sz="2400" dirty="0">
                <a:cs typeface="Times New Roman" panose="02020603050405020304" pitchFamily="18" charset="0"/>
              </a:rPr>
              <a:t>), </a:t>
            </a:r>
            <a:r>
              <a:rPr lang="en-US" altLang="en-US" sz="2400" dirty="0" err="1">
                <a:cs typeface="Times New Roman" panose="02020603050405020304" pitchFamily="18" charset="0"/>
              </a:rPr>
              <a:t>harus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dirahasiakan</a:t>
            </a:r>
            <a:r>
              <a:rPr lang="en-US" altLang="en-US" sz="2400" dirty="0">
                <a:cs typeface="Times New Roman" panose="02020603050405020304" pitchFamily="18" charset="0"/>
              </a:rPr>
              <a:t>.   </a:t>
            </a:r>
            <a:r>
              <a:rPr lang="en-US" altLang="en-US" sz="2400" dirty="0">
                <a:latin typeface="Times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dirty="0">
              <a:latin typeface="Times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dirty="0">
                <a:cs typeface="Times New Roman" panose="02020603050405020304" pitchFamily="18" charset="0"/>
              </a:rPr>
              <a:t>Nilai-</a:t>
            </a:r>
            <a:r>
              <a:rPr lang="en-US" altLang="en-US" sz="2400" dirty="0" err="1">
                <a:cs typeface="Times New Roman" panose="02020603050405020304" pitchFamily="18" charset="0"/>
              </a:rPr>
              <a:t>nilai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i="1" baseline="-25000" dirty="0">
                <a:cs typeface="Times New Roman" panose="02020603050405020304" pitchFamily="18" charset="0"/>
              </a:rPr>
              <a:t>i  </a:t>
            </a:r>
            <a:r>
              <a:rPr lang="en-US" altLang="en-US" sz="2400" dirty="0" err="1">
                <a:cs typeface="Times New Roman" panose="02020603050405020304" pitchFamily="18" charset="0"/>
              </a:rPr>
              <a:t>terletak</a:t>
            </a:r>
            <a:r>
              <a:rPr lang="en-US" altLang="en-US" sz="2400" dirty="0">
                <a:cs typeface="Times New Roman" panose="02020603050405020304" pitchFamily="18" charset="0"/>
              </a:rPr>
              <a:t> 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0 </a:t>
            </a:r>
            <a:r>
              <a:rPr lang="en-US" altLang="en-US" sz="2400" dirty="0" err="1">
                <a:cs typeface="Times New Roman" panose="02020603050405020304" pitchFamily="18" charset="0"/>
              </a:rPr>
              <a:t>sampai</a:t>
            </a:r>
            <a:r>
              <a:rPr lang="en-US" altLang="en-US" sz="2400" dirty="0">
                <a:cs typeface="Times New Roman" panose="02020603050405020304" pitchFamily="18" charset="0"/>
              </a:rPr>
              <a:t> m – 1, </a:t>
            </a:r>
            <a:r>
              <a:rPr lang="en-US" altLang="en-US" sz="2400" dirty="0" err="1">
                <a:cs typeface="Times New Roman" panose="02020603050405020304" pitchFamily="18" charset="0"/>
              </a:rPr>
              <a:t>yaitu</a:t>
            </a:r>
            <a:r>
              <a:rPr lang="en-US" altLang="en-US" sz="2400" dirty="0">
                <a:cs typeface="Times New Roman" panose="02020603050405020304" pitchFamily="18" charset="0"/>
              </a:rPr>
              <a:t> 0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i="1" baseline="-25000" dirty="0">
                <a:cs typeface="Times New Roman" panose="02020603050405020304" pitchFamily="18" charset="0"/>
              </a:rPr>
              <a:t>i </a:t>
            </a:r>
            <a:r>
              <a:rPr lang="en-US" altLang="en-US" sz="2400" i="1" dirty="0">
                <a:cs typeface="Times New Roman" panose="02020603050405020304" pitchFamily="18" charset="0"/>
              </a:rPr>
              <a:t>&lt; m</a:t>
            </a:r>
            <a:endParaRPr lang="en-US" altLang="en-US" sz="24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>
            <a:extLst>
              <a:ext uri="{FF2B5EF4-FFF2-40B4-BE49-F238E27FC236}">
                <a16:creationId xmlns:a16="http://schemas.microsoft.com/office/drawing/2014/main" id="{96450367-7BF6-4155-B79B-C64A828F4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12435" y="6473549"/>
            <a:ext cx="4986130" cy="25317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en-US" sz="1400"/>
              <a:t>Rinaldi Munir/II4020 Kriptografi/STI-ITB</a:t>
            </a:r>
            <a:endParaRPr lang="en-US" altLang="en-US" sz="1400" dirty="0"/>
          </a:p>
        </p:txBody>
      </p:sp>
      <p:sp>
        <p:nvSpPr>
          <p:cNvPr id="7171" name="Slide Number Placeholder 5">
            <a:extLst>
              <a:ext uri="{FF2B5EF4-FFF2-40B4-BE49-F238E27FC236}">
                <a16:creationId xmlns:a16="http://schemas.microsoft.com/office/drawing/2014/main" id="{9B822CF0-0930-4BB7-B8CD-6CCA8F62C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C9DF34A-401E-4BD5-9D60-1CBF6C6480A7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/>
          </a:p>
        </p:txBody>
      </p:sp>
      <p:graphicFrame>
        <p:nvGraphicFramePr>
          <p:cNvPr id="7172" name="Object 4">
            <a:extLst>
              <a:ext uri="{FF2B5EF4-FFF2-40B4-BE49-F238E27FC236}">
                <a16:creationId xmlns:a16="http://schemas.microsoft.com/office/drawing/2014/main" id="{350B7DE3-2C15-426F-BDE3-6A337693D1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2211546"/>
              </p:ext>
            </p:extLst>
          </p:nvPr>
        </p:nvGraphicFramePr>
        <p:xfrm>
          <a:off x="6687880" y="92437"/>
          <a:ext cx="6042990" cy="65798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629325" imgH="6140348" progId="Word.Document.8">
                  <p:embed/>
                </p:oleObj>
              </mc:Choice>
              <mc:Fallback>
                <p:oleObj name="Document" r:id="rId2" imgW="5629325" imgH="6140348" progId="Word.Document.8">
                  <p:embed/>
                  <p:pic>
                    <p:nvPicPr>
                      <p:cNvPr id="7172" name="Object 4">
                        <a:extLst>
                          <a:ext uri="{FF2B5EF4-FFF2-40B4-BE49-F238E27FC236}">
                            <a16:creationId xmlns:a16="http://schemas.microsoft.com/office/drawing/2014/main" id="{350B7DE3-2C15-426F-BDE3-6A337693D1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7880" y="92437"/>
                        <a:ext cx="6042990" cy="65798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66D2DCCC-164E-7E60-3951-05D1E46A2F9B}"/>
              </a:ext>
            </a:extLst>
          </p:cNvPr>
          <p:cNvSpPr txBox="1"/>
          <p:nvPr/>
        </p:nvSpPr>
        <p:spPr>
          <a:xfrm>
            <a:off x="1127051" y="1351508"/>
            <a:ext cx="5903091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/>
              <a:t>Contoh</a:t>
            </a:r>
            <a:r>
              <a:rPr lang="en-US" sz="2400" b="1" dirty="0"/>
              <a:t> 1</a:t>
            </a:r>
            <a:r>
              <a:rPr lang="en-US" sz="2400" dirty="0"/>
              <a:t>: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x</a:t>
            </a:r>
            <a:r>
              <a:rPr lang="en-US" altLang="en-US" sz="2400" i="1" baseline="-25000" dirty="0" err="1">
                <a:cs typeface="Times New Roman" panose="02020603050405020304" pitchFamily="18" charset="0"/>
              </a:rPr>
              <a:t>n</a:t>
            </a:r>
            <a:r>
              <a:rPr lang="en-US" altLang="en-US" sz="2400" baseline="-25000" dirty="0">
                <a:cs typeface="Times New Roman" panose="02020603050405020304" pitchFamily="18" charset="0"/>
              </a:rPr>
              <a:t> + 1 </a:t>
            </a:r>
            <a:r>
              <a:rPr lang="en-US" altLang="en-US" sz="2400" i="1" baseline="-250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= (7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i="1" baseline="-25000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 + 11) mod 17  dan x</a:t>
            </a:r>
            <a:r>
              <a:rPr lang="en-US" altLang="en-US" sz="2400" baseline="-25000" dirty="0">
                <a:cs typeface="Times New Roman" panose="02020603050405020304" pitchFamily="18" charset="0"/>
              </a:rPr>
              <a:t>0</a:t>
            </a:r>
            <a:r>
              <a:rPr lang="en-US" altLang="en-US" sz="2400" dirty="0">
                <a:cs typeface="Times New Roman" panose="02020603050405020304" pitchFamily="18" charset="0"/>
              </a:rPr>
              <a:t> = 0</a:t>
            </a:r>
            <a:endParaRPr lang="en-US" sz="2400" b="0" i="1" u="none" strike="noStrike" baseline="0" dirty="0">
              <a:latin typeface="Calibri" panose="020F0502020204030204" pitchFamily="34" charset="0"/>
            </a:endParaRPr>
          </a:p>
          <a:p>
            <a:pPr algn="l"/>
            <a:r>
              <a:rPr lang="en-US" sz="2400" dirty="0"/>
              <a:t>  </a:t>
            </a:r>
          </a:p>
          <a:p>
            <a:pPr algn="l"/>
            <a:r>
              <a:rPr lang="en-US" sz="2400" dirty="0"/>
              <a:t>      x</a:t>
            </a:r>
            <a:r>
              <a:rPr lang="en-US" sz="2400" baseline="-25000" dirty="0"/>
              <a:t>1</a:t>
            </a:r>
            <a:r>
              <a:rPr lang="en-US" sz="2400" dirty="0"/>
              <a:t> = (7 </a:t>
            </a:r>
            <a:r>
              <a:rPr lang="en-US" sz="2400" dirty="0">
                <a:sym typeface="Symbol" panose="05050102010706020507" pitchFamily="18" charset="2"/>
              </a:rPr>
              <a:t> 0 + 11) mod 17 = 11</a:t>
            </a:r>
          </a:p>
          <a:p>
            <a:pPr algn="l"/>
            <a:r>
              <a:rPr lang="en-US" sz="2400" dirty="0"/>
              <a:t>      x</a:t>
            </a:r>
            <a:r>
              <a:rPr lang="en-US" sz="2400" baseline="-25000" dirty="0"/>
              <a:t>2</a:t>
            </a:r>
            <a:r>
              <a:rPr lang="en-US" sz="2400" dirty="0"/>
              <a:t> = (7 </a:t>
            </a:r>
            <a:r>
              <a:rPr lang="en-US" sz="2400" dirty="0">
                <a:sym typeface="Symbol" panose="05050102010706020507" pitchFamily="18" charset="2"/>
              </a:rPr>
              <a:t> 11 + 11) mod 17 = 3</a:t>
            </a:r>
          </a:p>
          <a:p>
            <a:pPr algn="l"/>
            <a:r>
              <a:rPr lang="en-US" sz="2400" dirty="0">
                <a:sym typeface="Symbol" panose="05050102010706020507" pitchFamily="18" charset="2"/>
              </a:rPr>
              <a:t>     </a:t>
            </a:r>
            <a:r>
              <a:rPr lang="en-US" sz="2400" dirty="0"/>
              <a:t> x</a:t>
            </a:r>
            <a:r>
              <a:rPr lang="en-US" sz="2400" baseline="-25000" dirty="0"/>
              <a:t>3</a:t>
            </a:r>
            <a:r>
              <a:rPr lang="en-US" sz="2400" dirty="0"/>
              <a:t> = (7 </a:t>
            </a:r>
            <a:r>
              <a:rPr lang="en-US" sz="2400" dirty="0">
                <a:sym typeface="Symbol" panose="05050102010706020507" pitchFamily="18" charset="2"/>
              </a:rPr>
              <a:t> 3 + 11) mod 17 = 15</a:t>
            </a:r>
          </a:p>
          <a:p>
            <a:pPr algn="l"/>
            <a:r>
              <a:rPr lang="en-US" sz="2400" dirty="0">
                <a:sym typeface="Symbol" panose="05050102010706020507" pitchFamily="18" charset="2"/>
              </a:rPr>
              <a:t>     </a:t>
            </a:r>
            <a:r>
              <a:rPr lang="en-US" sz="2400" dirty="0"/>
              <a:t> x</a:t>
            </a:r>
            <a:r>
              <a:rPr lang="en-US" sz="2400" baseline="-25000" dirty="0"/>
              <a:t>4</a:t>
            </a:r>
            <a:r>
              <a:rPr lang="en-US" sz="2400" dirty="0"/>
              <a:t> = (7 </a:t>
            </a:r>
            <a:r>
              <a:rPr lang="en-US" sz="2400" dirty="0">
                <a:sym typeface="Symbol" panose="05050102010706020507" pitchFamily="18" charset="2"/>
              </a:rPr>
              <a:t> 15 + 11) mod 17 = 14</a:t>
            </a:r>
          </a:p>
          <a:p>
            <a:pPr algn="l"/>
            <a:r>
              <a:rPr lang="en-US" sz="2400" dirty="0">
                <a:sym typeface="Symbol" panose="05050102010706020507" pitchFamily="18" charset="2"/>
              </a:rPr>
              <a:t>      …</a:t>
            </a:r>
          </a:p>
          <a:p>
            <a:pPr algn="l"/>
            <a:r>
              <a:rPr lang="en-US" sz="2400" dirty="0">
                <a:sym typeface="Symbol" panose="05050102010706020507" pitchFamily="18" charset="2"/>
              </a:rPr>
              <a:t>      </a:t>
            </a:r>
            <a:r>
              <a:rPr lang="en-US" sz="2400" dirty="0"/>
              <a:t>x</a:t>
            </a:r>
            <a:r>
              <a:rPr lang="en-US" sz="2400" baseline="-25000" dirty="0"/>
              <a:t>16</a:t>
            </a:r>
            <a:r>
              <a:rPr lang="en-US" sz="2400" dirty="0"/>
              <a:t> = (7 </a:t>
            </a:r>
            <a:r>
              <a:rPr lang="en-US" sz="2400" dirty="0">
                <a:sym typeface="Symbol" panose="05050102010706020507" pitchFamily="18" charset="2"/>
              </a:rPr>
              <a:t> 13 + 11) mod 17 = 0</a:t>
            </a:r>
          </a:p>
          <a:p>
            <a:pPr algn="l"/>
            <a:r>
              <a:rPr lang="en-US" sz="2400" dirty="0">
                <a:sym typeface="Symbol" panose="05050102010706020507" pitchFamily="18" charset="2"/>
              </a:rPr>
              <a:t>      </a:t>
            </a:r>
            <a:r>
              <a:rPr lang="en-US" sz="2400" dirty="0"/>
              <a:t>x</a:t>
            </a:r>
            <a:r>
              <a:rPr lang="en-US" sz="2400" baseline="-25000" dirty="0"/>
              <a:t>17</a:t>
            </a:r>
            <a:r>
              <a:rPr lang="en-US" sz="2400" dirty="0"/>
              <a:t> = (7 </a:t>
            </a:r>
            <a:r>
              <a:rPr lang="en-US" sz="2400" dirty="0">
                <a:sym typeface="Symbol" panose="05050102010706020507" pitchFamily="18" charset="2"/>
              </a:rPr>
              <a:t> 0 + 11) mod 17 = 11</a:t>
            </a:r>
          </a:p>
          <a:p>
            <a:pPr algn="l"/>
            <a:r>
              <a:rPr lang="en-US" sz="2400" dirty="0">
                <a:sym typeface="Symbol" panose="05050102010706020507" pitchFamily="18" charset="2"/>
              </a:rPr>
              <a:t>      …  (</a:t>
            </a:r>
            <a:r>
              <a:rPr lang="en-US" sz="2400" dirty="0" err="1">
                <a:sym typeface="Symbol" panose="05050102010706020507" pitchFamily="18" charset="2"/>
              </a:rPr>
              <a:t>terulang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kembali</a:t>
            </a:r>
            <a:r>
              <a:rPr lang="en-US" sz="2400" dirty="0">
                <a:sym typeface="Symbol" panose="05050102010706020507" pitchFamily="18" charset="2"/>
              </a:rPr>
              <a:t> 11, 3, 15, ….)</a:t>
            </a:r>
          </a:p>
          <a:p>
            <a:pPr algn="l"/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>
            <a:extLst>
              <a:ext uri="{FF2B5EF4-FFF2-40B4-BE49-F238E27FC236}">
                <a16:creationId xmlns:a16="http://schemas.microsoft.com/office/drawing/2014/main" id="{B706C484-12E8-40DE-9F80-F6D935D8F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en-US" sz="1400"/>
              <a:t>Rinaldi Munir/II4020 Kriptografi/STI-ITB</a:t>
            </a:r>
            <a:endParaRPr lang="en-US" altLang="en-US" sz="1400" dirty="0"/>
          </a:p>
        </p:txBody>
      </p:sp>
      <p:sp>
        <p:nvSpPr>
          <p:cNvPr id="8195" name="Slide Number Placeholder 5">
            <a:extLst>
              <a:ext uri="{FF2B5EF4-FFF2-40B4-BE49-F238E27FC236}">
                <a16:creationId xmlns:a16="http://schemas.microsoft.com/office/drawing/2014/main" id="{19836206-7059-49AC-9350-719453299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453C2F8-58A4-49A3-B525-56435897D8A0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23AB85C4-893A-40A6-B7CE-C28A029B5A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44825" y="788505"/>
            <a:ext cx="9959009" cy="5486400"/>
          </a:xfrm>
        </p:spPr>
        <p:txBody>
          <a:bodyPr/>
          <a:lstStyle/>
          <a:p>
            <a:pPr eaLnBrk="1" hangingPunct="1">
              <a:defRPr/>
            </a:pPr>
            <a:r>
              <a:rPr lang="en-US" i="1" dirty="0">
                <a:cs typeface="Times New Roman" pitchFamily="18" charset="0"/>
              </a:rPr>
              <a:t>LCG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mempunyai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periode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tidak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lebih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besar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dari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m</a:t>
            </a:r>
            <a:r>
              <a:rPr lang="en-US" dirty="0">
                <a:cs typeface="Times New Roman" pitchFamily="18" charset="0"/>
              </a:rPr>
              <a:t>, dan pada </a:t>
            </a:r>
            <a:r>
              <a:rPr lang="en-US" dirty="0" err="1">
                <a:cs typeface="Times New Roman" pitchFamily="18" charset="0"/>
              </a:rPr>
              <a:t>kebanyakan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kasus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periodenya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kurang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dari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itu</a:t>
            </a:r>
            <a:r>
              <a:rPr lang="en-US" dirty="0">
                <a:cs typeface="Times New Roman" pitchFamily="18" charset="0"/>
              </a:rPr>
              <a:t>. </a:t>
            </a:r>
          </a:p>
          <a:p>
            <a:pPr eaLnBrk="1" hangingPunct="1">
              <a:defRPr/>
            </a:pPr>
            <a:endParaRPr lang="en-US" dirty="0">
              <a:cs typeface="Times New Roman" pitchFamily="18" charset="0"/>
            </a:endParaRPr>
          </a:p>
          <a:p>
            <a:pPr algn="just" eaLnBrk="1" hangingPunct="1">
              <a:defRPr/>
            </a:pPr>
            <a:r>
              <a:rPr lang="en-US" i="1" dirty="0">
                <a:cs typeface="Times New Roman" pitchFamily="18" charset="0"/>
              </a:rPr>
              <a:t>LCG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mempunyai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periode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penuh</a:t>
            </a:r>
            <a:r>
              <a:rPr lang="en-US" dirty="0">
                <a:cs typeface="Times New Roman" pitchFamily="18" charset="0"/>
              </a:rPr>
              <a:t> (</a:t>
            </a:r>
            <a:r>
              <a:rPr lang="en-US" i="1" dirty="0">
                <a:cs typeface="Times New Roman" pitchFamily="18" charset="0"/>
              </a:rPr>
              <a:t>m</a:t>
            </a:r>
            <a:r>
              <a:rPr lang="en-US" dirty="0">
                <a:cs typeface="Times New Roman" pitchFamily="18" charset="0"/>
              </a:rPr>
              <a:t> – 1) </a:t>
            </a:r>
            <a:r>
              <a:rPr lang="en-US" dirty="0" err="1">
                <a:cs typeface="Times New Roman" pitchFamily="18" charset="0"/>
              </a:rPr>
              <a:t>jika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memenuhi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syarat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berikut</a:t>
            </a:r>
            <a:r>
              <a:rPr lang="en-US" dirty="0">
                <a:cs typeface="Times New Roman" pitchFamily="18" charset="0"/>
              </a:rPr>
              <a:t>:</a:t>
            </a:r>
          </a:p>
          <a:p>
            <a:pPr marL="747713" indent="-398463">
              <a:buFontTx/>
              <a:buAutoNum type="arabicPeriod"/>
              <a:defRPr/>
            </a:pPr>
            <a:r>
              <a:rPr lang="en-US" sz="2400" i="1" dirty="0">
                <a:cs typeface="Times New Roman" pitchFamily="18" charset="0"/>
              </a:rPr>
              <a:t>b </a:t>
            </a:r>
            <a:r>
              <a:rPr lang="en-US" sz="2400" dirty="0" err="1">
                <a:cs typeface="Times New Roman" pitchFamily="18" charset="0"/>
              </a:rPr>
              <a:t>relatif</a:t>
            </a:r>
            <a:r>
              <a:rPr lang="en-US" sz="2400" dirty="0">
                <a:cs typeface="Times New Roman" pitchFamily="18" charset="0"/>
              </a:rPr>
              <a:t> prima </a:t>
            </a:r>
            <a:r>
              <a:rPr lang="en-US" sz="2400" dirty="0" err="1">
                <a:cs typeface="Times New Roman" pitchFamily="18" charset="0"/>
              </a:rPr>
              <a:t>terhadap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i="1" dirty="0">
                <a:cs typeface="Times New Roman" pitchFamily="18" charset="0"/>
              </a:rPr>
              <a:t>m</a:t>
            </a:r>
            <a:r>
              <a:rPr lang="en-US" sz="2400" dirty="0">
                <a:cs typeface="Times New Roman" pitchFamily="18" charset="0"/>
              </a:rPr>
              <a:t>.  </a:t>
            </a:r>
          </a:p>
          <a:p>
            <a:pPr marL="747713" indent="-398463">
              <a:buFontTx/>
              <a:buAutoNum type="arabicPeriod"/>
              <a:defRPr/>
            </a:pPr>
            <a:r>
              <a:rPr lang="en-US" sz="2400" i="1" dirty="0">
                <a:cs typeface="Times New Roman" pitchFamily="18" charset="0"/>
              </a:rPr>
              <a:t>a</a:t>
            </a:r>
            <a:r>
              <a:rPr lang="en-US" sz="2400" dirty="0">
                <a:cs typeface="Times New Roman" pitchFamily="18" charset="0"/>
              </a:rPr>
              <a:t> – 1 </a:t>
            </a:r>
            <a:r>
              <a:rPr lang="en-US" sz="2400" dirty="0" err="1">
                <a:cs typeface="Times New Roman" pitchFamily="18" charset="0"/>
              </a:rPr>
              <a:t>dapat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dibagi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dengan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semua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faktor</a:t>
            </a:r>
            <a:r>
              <a:rPr lang="en-US" sz="2400" dirty="0">
                <a:cs typeface="Times New Roman" pitchFamily="18" charset="0"/>
              </a:rPr>
              <a:t> prima </a:t>
            </a:r>
            <a:r>
              <a:rPr lang="en-US" sz="2400" dirty="0" err="1">
                <a:cs typeface="Times New Roman" pitchFamily="18" charset="0"/>
              </a:rPr>
              <a:t>dari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i="1" dirty="0">
                <a:cs typeface="Times New Roman" pitchFamily="18" charset="0"/>
              </a:rPr>
              <a:t>m</a:t>
            </a:r>
            <a:endParaRPr lang="en-US" sz="2400" dirty="0">
              <a:cs typeface="Times New Roman" pitchFamily="18" charset="0"/>
            </a:endParaRPr>
          </a:p>
          <a:p>
            <a:pPr marL="747713" indent="-398463">
              <a:buFontTx/>
              <a:buAutoNum type="arabicPeriod"/>
              <a:defRPr/>
            </a:pPr>
            <a:r>
              <a:rPr lang="en-US" sz="2400" i="1" dirty="0">
                <a:cs typeface="Times New Roman" pitchFamily="18" charset="0"/>
              </a:rPr>
              <a:t>a </a:t>
            </a:r>
            <a:r>
              <a:rPr lang="en-US" sz="2400" dirty="0">
                <a:cs typeface="Times New Roman" pitchFamily="18" charset="0"/>
              </a:rPr>
              <a:t>– 1 </a:t>
            </a:r>
            <a:r>
              <a:rPr lang="en-US" sz="2400" dirty="0" err="1">
                <a:cs typeface="Times New Roman" pitchFamily="18" charset="0"/>
              </a:rPr>
              <a:t>adalah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kelipatan</a:t>
            </a:r>
            <a:r>
              <a:rPr lang="en-US" sz="2400" dirty="0">
                <a:cs typeface="Times New Roman" pitchFamily="18" charset="0"/>
              </a:rPr>
              <a:t> 4 </a:t>
            </a:r>
            <a:r>
              <a:rPr lang="en-US" sz="2400" dirty="0" err="1">
                <a:cs typeface="Times New Roman" pitchFamily="18" charset="0"/>
              </a:rPr>
              <a:t>jika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i="1" dirty="0">
                <a:cs typeface="Times New Roman" pitchFamily="18" charset="0"/>
              </a:rPr>
              <a:t>m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adalah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kelipatan</a:t>
            </a:r>
            <a:r>
              <a:rPr lang="en-US" sz="2400" dirty="0">
                <a:cs typeface="Times New Roman" pitchFamily="18" charset="0"/>
              </a:rPr>
              <a:t> 4</a:t>
            </a:r>
          </a:p>
          <a:p>
            <a:pPr marL="747713" indent="-398463">
              <a:buFontTx/>
              <a:buAutoNum type="arabicPeriod"/>
              <a:defRPr/>
            </a:pPr>
            <a:r>
              <a:rPr lang="en-US" sz="2400" i="1" dirty="0">
                <a:cs typeface="Times New Roman" pitchFamily="18" charset="0"/>
              </a:rPr>
              <a:t>m</a:t>
            </a:r>
            <a:r>
              <a:rPr lang="en-US" sz="2400" dirty="0">
                <a:cs typeface="Times New Roman" pitchFamily="18" charset="0"/>
              </a:rPr>
              <a:t> &gt; </a:t>
            </a:r>
            <a:r>
              <a:rPr lang="en-US" sz="2400" dirty="0" err="1">
                <a:cs typeface="Times New Roman" pitchFamily="18" charset="0"/>
              </a:rPr>
              <a:t>maks</a:t>
            </a:r>
            <a:r>
              <a:rPr lang="en-US" sz="2400" dirty="0">
                <a:cs typeface="Times New Roman" pitchFamily="18" charset="0"/>
              </a:rPr>
              <a:t>(</a:t>
            </a:r>
            <a:r>
              <a:rPr lang="en-US" sz="2400" i="1" dirty="0">
                <a:cs typeface="Times New Roman" pitchFamily="18" charset="0"/>
              </a:rPr>
              <a:t>a</a:t>
            </a:r>
            <a:r>
              <a:rPr lang="en-US" sz="2400" dirty="0">
                <a:cs typeface="Times New Roman" pitchFamily="18" charset="0"/>
              </a:rPr>
              <a:t>, </a:t>
            </a:r>
            <a:r>
              <a:rPr lang="en-US" sz="2400" i="1" dirty="0">
                <a:cs typeface="Times New Roman" pitchFamily="18" charset="0"/>
              </a:rPr>
              <a:t>b</a:t>
            </a:r>
            <a:r>
              <a:rPr lang="en-US" sz="2400" dirty="0">
                <a:cs typeface="Times New Roman" pitchFamily="18" charset="0"/>
              </a:rPr>
              <a:t>, </a:t>
            </a:r>
            <a:r>
              <a:rPr lang="en-US" sz="2400" i="1" dirty="0">
                <a:cs typeface="Times New Roman" pitchFamily="18" charset="0"/>
              </a:rPr>
              <a:t>x</a:t>
            </a:r>
            <a:r>
              <a:rPr lang="en-US" sz="2400" baseline="-30000" dirty="0">
                <a:cs typeface="Times New Roman" pitchFamily="18" charset="0"/>
              </a:rPr>
              <a:t>0</a:t>
            </a:r>
            <a:r>
              <a:rPr lang="en-US" sz="2400" dirty="0">
                <a:cs typeface="Times New Roman" pitchFamily="18" charset="0"/>
              </a:rPr>
              <a:t>)</a:t>
            </a:r>
          </a:p>
          <a:p>
            <a:pPr marL="747713" indent="-398463">
              <a:buFontTx/>
              <a:buAutoNum type="arabicPeriod"/>
              <a:defRPr/>
            </a:pPr>
            <a:r>
              <a:rPr lang="en-US" sz="2400" i="1" dirty="0">
                <a:cs typeface="Times New Roman" pitchFamily="18" charset="0"/>
              </a:rPr>
              <a:t>a</a:t>
            </a:r>
            <a:r>
              <a:rPr lang="en-US" sz="2400" dirty="0">
                <a:cs typeface="Times New Roman" pitchFamily="18" charset="0"/>
              </a:rPr>
              <a:t> &gt; 0, </a:t>
            </a:r>
            <a:r>
              <a:rPr lang="en-US" sz="2400" i="1" dirty="0">
                <a:cs typeface="Times New Roman" pitchFamily="18" charset="0"/>
              </a:rPr>
              <a:t>b</a:t>
            </a:r>
            <a:r>
              <a:rPr lang="en-US" sz="2400" dirty="0">
                <a:cs typeface="Times New Roman" pitchFamily="18" charset="0"/>
              </a:rPr>
              <a:t> &gt; 0</a:t>
            </a:r>
          </a:p>
          <a:p>
            <a:pPr eaLnBrk="1" hangingPunct="1">
              <a:defRPr/>
            </a:pPr>
            <a:endParaRPr lang="en-US" sz="2400" dirty="0">
              <a:latin typeface="Times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>
            <a:extLst>
              <a:ext uri="{FF2B5EF4-FFF2-40B4-BE49-F238E27FC236}">
                <a16:creationId xmlns:a16="http://schemas.microsoft.com/office/drawing/2014/main" id="{60795D9F-9696-4F21-978E-45119A03A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en-US" sz="1400"/>
              <a:t>Rinaldi Munir/II4020 Kriptografi/STI-ITB</a:t>
            </a:r>
            <a:endParaRPr lang="en-US" altLang="en-US" sz="1400"/>
          </a:p>
        </p:txBody>
      </p:sp>
      <p:sp>
        <p:nvSpPr>
          <p:cNvPr id="9219" name="Slide Number Placeholder 5">
            <a:extLst>
              <a:ext uri="{FF2B5EF4-FFF2-40B4-BE49-F238E27FC236}">
                <a16:creationId xmlns:a16="http://schemas.microsoft.com/office/drawing/2014/main" id="{7A70050B-8BE6-4845-B9A3-3D6173AEF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F345EFE-8892-4207-8CD6-02077D7444A7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A544654F-9279-4DB9-A6A6-7B71B5E45C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6870" y="723900"/>
            <a:ext cx="11215269" cy="5410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Keunggulan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LCG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terletak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kesederhanaannya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komputasi</a:t>
            </a:r>
            <a:r>
              <a:rPr lang="en-US" altLang="en-US" dirty="0">
                <a:cs typeface="Times New Roman" panose="02020603050405020304" pitchFamily="18" charset="0"/>
              </a:rPr>
              <a:t>  yang </a:t>
            </a:r>
            <a:r>
              <a:rPr lang="en-US" altLang="en-US" dirty="0" err="1">
                <a:cs typeface="Times New Roman" panose="02020603050405020304" pitchFamily="18" charset="0"/>
              </a:rPr>
              <a:t>relatif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cepat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Sayangnya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LCG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kriptografi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karena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acaknya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diprediksi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urutan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kemunculannya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Times New Roman" panose="02020603050405020304" pitchFamily="18" charset="0"/>
              </a:rPr>
              <a:t>Oleh </a:t>
            </a:r>
            <a:r>
              <a:rPr lang="en-US" altLang="en-US" dirty="0" err="1">
                <a:cs typeface="Times New Roman" panose="02020603050405020304" pitchFamily="18" charset="0"/>
              </a:rPr>
              <a:t>karena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itu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LCG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aman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kriptografi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Namun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demikian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LCG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tetap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berguna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aplikasi</a:t>
            </a:r>
            <a:r>
              <a:rPr lang="en-US" altLang="en-US" dirty="0">
                <a:cs typeface="Times New Roman" panose="02020603050405020304" pitchFamily="18" charset="0"/>
              </a:rPr>
              <a:t> non-</a:t>
            </a:r>
            <a:r>
              <a:rPr lang="en-US" altLang="en-US" dirty="0" err="1">
                <a:cs typeface="Times New Roman" panose="02020603050405020304" pitchFamily="18" charset="0"/>
              </a:rPr>
              <a:t>kriptografi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seperti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simulasi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sebab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LCG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sangkil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memperlihatkan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sifat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statistik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bagus</a:t>
            </a:r>
            <a:r>
              <a:rPr lang="en-US" altLang="en-US" dirty="0">
                <a:cs typeface="Times New Roman" panose="02020603050405020304" pitchFamily="18" charset="0"/>
              </a:rPr>
              <a:t> dan sangat </a:t>
            </a:r>
            <a:r>
              <a:rPr lang="en-US" altLang="en-US" dirty="0" err="1">
                <a:cs typeface="Times New Roman" panose="02020603050405020304" pitchFamily="18" charset="0"/>
              </a:rPr>
              <a:t>tepat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uji-uji </a:t>
            </a:r>
            <a:r>
              <a:rPr lang="en-US" altLang="en-US" dirty="0" err="1">
                <a:cs typeface="Times New Roman" panose="02020603050405020304" pitchFamily="18" charset="0"/>
              </a:rPr>
              <a:t>empirik</a:t>
            </a:r>
            <a:r>
              <a:rPr lang="en-US" altLang="en-US" dirty="0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>
            <a:extLst>
              <a:ext uri="{FF2B5EF4-FFF2-40B4-BE49-F238E27FC236}">
                <a16:creationId xmlns:a16="http://schemas.microsoft.com/office/drawing/2014/main" id="{B11BEE61-EAE5-493B-9AF1-E5062D57C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en-US" sz="1400"/>
              <a:t>Rinaldi Munir/II4020 Kriptografi/STI-ITB</a:t>
            </a:r>
            <a:endParaRPr lang="en-US" altLang="en-US" sz="1400"/>
          </a:p>
        </p:txBody>
      </p:sp>
      <p:sp>
        <p:nvSpPr>
          <p:cNvPr id="10243" name="Slide Number Placeholder 5">
            <a:extLst>
              <a:ext uri="{FF2B5EF4-FFF2-40B4-BE49-F238E27FC236}">
                <a16:creationId xmlns:a16="http://schemas.microsoft.com/office/drawing/2014/main" id="{2C45F854-1A81-4335-925C-92D3A6153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8C87B5A-7A83-46DA-96A2-6EBF037A13EB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A8DB93A4-BF06-412D-8DDF-211A574EDB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20675"/>
            <a:ext cx="11165958" cy="1325563"/>
          </a:xfrm>
        </p:spPr>
        <p:txBody>
          <a:bodyPr/>
          <a:lstStyle/>
          <a:p>
            <a:pPr eaLnBrk="1" hangingPunct="1"/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Pembangkit</a:t>
            </a:r>
            <a:r>
              <a:rPr lang="en-US" altLang="en-US" sz="36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Bilangan</a:t>
            </a:r>
            <a:r>
              <a:rPr lang="en-US" altLang="en-US" sz="36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Acak</a:t>
            </a:r>
            <a:r>
              <a:rPr lang="en-US" altLang="en-US" sz="3600" b="1" dirty="0">
                <a:latin typeface="+mn-lt"/>
                <a:cs typeface="Times New Roman" panose="02020603050405020304" pitchFamily="18" charset="0"/>
              </a:rPr>
              <a:t> yang Aman </a:t>
            </a:r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Secara</a:t>
            </a:r>
            <a:r>
              <a:rPr lang="en-US" altLang="en-US" sz="3600" b="1" dirty="0">
                <a:latin typeface="+mn-lt"/>
                <a:cs typeface="Times New Roman" panose="02020603050405020304" pitchFamily="18" charset="0"/>
              </a:rPr>
              <a:t>  </a:t>
            </a:r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Kriptografi</a:t>
            </a:r>
            <a:r>
              <a:rPr lang="en-US" altLang="en-US" dirty="0">
                <a:latin typeface="+mn-lt"/>
              </a:rPr>
              <a:t> 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799660C4-91BC-40CB-B389-96725E0E8D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err="1">
                <a:cs typeface="Times New Roman" pitchFamily="18" charset="0"/>
              </a:rPr>
              <a:t>Pembangkit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bilangan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acak</a:t>
            </a:r>
            <a:r>
              <a:rPr lang="en-US" dirty="0">
                <a:cs typeface="Times New Roman" pitchFamily="18" charset="0"/>
              </a:rPr>
              <a:t> yang </a:t>
            </a:r>
            <a:r>
              <a:rPr lang="en-US" dirty="0" err="1">
                <a:cs typeface="Times New Roman" pitchFamily="18" charset="0"/>
              </a:rPr>
              <a:t>cocok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untuk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kriptografi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dinamakan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cryptographically secure pseudorandom generator</a:t>
            </a:r>
            <a:r>
              <a:rPr lang="en-US" dirty="0">
                <a:cs typeface="Times New Roman" pitchFamily="18" charset="0"/>
              </a:rPr>
              <a:t> (</a:t>
            </a:r>
            <a:r>
              <a:rPr lang="en-US" i="1" dirty="0">
                <a:cs typeface="Times New Roman" pitchFamily="18" charset="0"/>
              </a:rPr>
              <a:t>CSPRNG</a:t>
            </a:r>
            <a:r>
              <a:rPr lang="en-US" dirty="0">
                <a:cs typeface="Times New Roman" pitchFamily="18" charset="0"/>
              </a:rPr>
              <a:t>). </a:t>
            </a:r>
          </a:p>
          <a:p>
            <a:pPr algn="just" eaLnBrk="1" hangingPunct="1">
              <a:lnSpc>
                <a:spcPct val="90000"/>
              </a:lnSpc>
              <a:defRPr/>
            </a:pPr>
            <a:endParaRPr lang="en-US" dirty="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dirty="0" err="1">
                <a:cs typeface="Times New Roman" pitchFamily="18" charset="0"/>
              </a:rPr>
              <a:t>Persyaratan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CSPRNG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adalah</a:t>
            </a:r>
            <a:r>
              <a:rPr lang="en-US" dirty="0">
                <a:cs typeface="Times New Roman" pitchFamily="18" charset="0"/>
              </a:rPr>
              <a:t>:</a:t>
            </a:r>
          </a:p>
          <a:p>
            <a:pPr marL="681038" indent="-331788" algn="just">
              <a:buFontTx/>
              <a:buAutoNum type="arabicPeriod"/>
              <a:defRPr/>
            </a:pPr>
            <a:r>
              <a:rPr lang="en-US" sz="2400" dirty="0" err="1">
                <a:cs typeface="Times New Roman" pitchFamily="18" charset="0"/>
              </a:rPr>
              <a:t>Secara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statistik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lolos</a:t>
            </a:r>
            <a:r>
              <a:rPr lang="en-US" sz="2400" dirty="0">
                <a:cs typeface="Times New Roman" pitchFamily="18" charset="0"/>
              </a:rPr>
              <a:t> uji </a:t>
            </a:r>
            <a:r>
              <a:rPr lang="en-US" sz="2400" dirty="0" err="1">
                <a:cs typeface="Times New Roman" pitchFamily="18" charset="0"/>
              </a:rPr>
              <a:t>keacakan</a:t>
            </a:r>
            <a:r>
              <a:rPr lang="en-US" sz="2400" dirty="0">
                <a:cs typeface="Times New Roman" pitchFamily="18" charset="0"/>
              </a:rPr>
              <a:t> (</a:t>
            </a:r>
            <a:r>
              <a:rPr lang="en-US" sz="2400" i="1" dirty="0">
                <a:cs typeface="Times New Roman" pitchFamily="18" charset="0"/>
              </a:rPr>
              <a:t>randomness test</a:t>
            </a:r>
            <a:r>
              <a:rPr lang="en-US" sz="2400" dirty="0">
                <a:cs typeface="Times New Roman" pitchFamily="18" charset="0"/>
              </a:rPr>
              <a:t>).</a:t>
            </a:r>
          </a:p>
          <a:p>
            <a:pPr marL="681038" indent="-331788" algn="just">
              <a:buFontTx/>
              <a:buAutoNum type="arabicPeriod"/>
              <a:defRPr/>
            </a:pPr>
            <a:r>
              <a:rPr lang="en-US" sz="2400" dirty="0" err="1">
                <a:cs typeface="Times New Roman" pitchFamily="18" charset="0"/>
              </a:rPr>
              <a:t>Tahan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terhadap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serangan</a:t>
            </a:r>
            <a:r>
              <a:rPr lang="en-US" sz="2400" dirty="0">
                <a:cs typeface="Times New Roman" pitchFamily="18" charset="0"/>
              </a:rPr>
              <a:t> (</a:t>
            </a:r>
            <a:r>
              <a:rPr lang="en-US" sz="2400" i="1" dirty="0">
                <a:cs typeface="Times New Roman" pitchFamily="18" charset="0"/>
              </a:rPr>
              <a:t>attack</a:t>
            </a:r>
            <a:r>
              <a:rPr lang="en-US" sz="2400" dirty="0">
                <a:cs typeface="Times New Roman" pitchFamily="18" charset="0"/>
              </a:rPr>
              <a:t>) yang </a:t>
            </a:r>
            <a:r>
              <a:rPr lang="en-US" sz="2400" dirty="0" err="1">
                <a:cs typeface="Times New Roman" pitchFamily="18" charset="0"/>
              </a:rPr>
              <a:t>serius</a:t>
            </a:r>
            <a:r>
              <a:rPr lang="en-US" sz="2400" dirty="0">
                <a:cs typeface="Times New Roman" pitchFamily="18" charset="0"/>
              </a:rPr>
              <a:t>. </a:t>
            </a:r>
            <a:r>
              <a:rPr lang="en-US" sz="2400" dirty="0" err="1">
                <a:cs typeface="Times New Roman" pitchFamily="18" charset="0"/>
              </a:rPr>
              <a:t>Serangan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ini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bertujuan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untuk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memprediksi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bilangan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acak</a:t>
            </a:r>
            <a:r>
              <a:rPr lang="en-US" sz="2400" dirty="0">
                <a:cs typeface="Times New Roman" pitchFamily="18" charset="0"/>
              </a:rPr>
              <a:t> yang </a:t>
            </a:r>
            <a:r>
              <a:rPr lang="en-US" sz="2400" dirty="0" err="1">
                <a:cs typeface="Times New Roman" pitchFamily="18" charset="0"/>
              </a:rPr>
              <a:t>dihasilkan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dari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nilai-nilai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sebelumnya</a:t>
            </a:r>
            <a:r>
              <a:rPr lang="en-US" sz="2400" dirty="0">
                <a:cs typeface="Times New Roman" pitchFamily="18" charset="0"/>
              </a:rPr>
              <a:t>.</a:t>
            </a:r>
          </a:p>
          <a:p>
            <a:pPr marL="681038" indent="-331788" algn="just">
              <a:buFontTx/>
              <a:buAutoNum type="arabicPeriod"/>
              <a:defRPr/>
            </a:pPr>
            <a:endParaRPr lang="en-US" sz="2400" dirty="0">
              <a:cs typeface="Times New Roman" pitchFamily="18" charset="0"/>
            </a:endParaRPr>
          </a:p>
          <a:p>
            <a:pPr marL="287338" indent="-236538" algn="just">
              <a:defRPr/>
            </a:pPr>
            <a:r>
              <a:rPr lang="en-US" dirty="0" err="1">
                <a:cs typeface="Times New Roman" pitchFamily="18" charset="0"/>
              </a:rPr>
              <a:t>Meskipun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demikian</a:t>
            </a:r>
            <a:r>
              <a:rPr lang="en-US" dirty="0">
                <a:cs typeface="Times New Roman" pitchFamily="18" charset="0"/>
              </a:rPr>
              <a:t>, CSPRNG </a:t>
            </a:r>
            <a:r>
              <a:rPr lang="en-US" dirty="0" err="1">
                <a:cs typeface="Times New Roman" pitchFamily="18" charset="0"/>
              </a:rPr>
              <a:t>tetap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termasuk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ke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dalam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pembangkit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bilangan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acak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semu</a:t>
            </a:r>
            <a:r>
              <a:rPr lang="en-US" dirty="0"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2090</TotalTime>
  <Words>2454</Words>
  <Application>Microsoft Office PowerPoint</Application>
  <PresentationFormat>Widescreen</PresentationFormat>
  <Paragraphs>293</Paragraphs>
  <Slides>27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9" baseType="lpstr">
      <vt:lpstr>Arial</vt:lpstr>
      <vt:lpstr>Calibri</vt:lpstr>
      <vt:lpstr>Calibri Light</vt:lpstr>
      <vt:lpstr>Cambria Math</vt:lpstr>
      <vt:lpstr>Courier New</vt:lpstr>
      <vt:lpstr>Symbol</vt:lpstr>
      <vt:lpstr>Times</vt:lpstr>
      <vt:lpstr>Times New Roman</vt:lpstr>
      <vt:lpstr>Wingdings</vt:lpstr>
      <vt:lpstr>Office Theme</vt:lpstr>
      <vt:lpstr>Document</vt:lpstr>
      <vt:lpstr>Equation</vt:lpstr>
      <vt:lpstr>Pembangkit Bilangan Acak  </vt:lpstr>
      <vt:lpstr>Bilangan Acak</vt:lpstr>
      <vt:lpstr>PowerPoint Presentation</vt:lpstr>
      <vt:lpstr>PowerPoint Presentation</vt:lpstr>
      <vt:lpstr>Linear Congruential Generator (LCG) </vt:lpstr>
      <vt:lpstr>PowerPoint Presentation</vt:lpstr>
      <vt:lpstr>PowerPoint Presentation</vt:lpstr>
      <vt:lpstr>PowerPoint Presentation</vt:lpstr>
      <vt:lpstr>Pembangkit Bilangan Acak yang Aman Secara  Kriptografi </vt:lpstr>
      <vt:lpstr>Blum Blum Shub (BBS)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CSPRNG Berbasis RSA </vt:lpstr>
      <vt:lpstr>Teori Chaos</vt:lpstr>
      <vt:lpstr>Logistic Map</vt:lpstr>
      <vt:lpstr>Logistic Map</vt:lpstr>
      <vt:lpstr>Logistic Map</vt:lpstr>
      <vt:lpstr>PowerPoint Presentation</vt:lpstr>
      <vt:lpstr>Logistic Map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Pembangkit Bilangan Acak</dc:title>
  <dc:creator>Dr.Ir. Rinaldi Munir, MT</dc:creator>
  <cp:lastModifiedBy>Dr. Ir. Rinaldi, M.T.</cp:lastModifiedBy>
  <cp:revision>25</cp:revision>
  <dcterms:created xsi:type="dcterms:W3CDTF">2020-04-12T08:44:15Z</dcterms:created>
  <dcterms:modified xsi:type="dcterms:W3CDTF">2025-05-02T09:13:02Z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2023-04-11T07:43:59Z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0abb72b7-a9d0-41b5-9751-6e990a2927eb</vt:lpwstr>
  </property>
  <property fmtid="{D5CDD505-2E9C-101B-9397-08002B2CF9AE}" pid="8" name="MSIP_Label_38b525e5-f3da-4501-8f1e-526b6769fc56_ContentBits">
    <vt:lpwstr>0</vt:lpwstr>
  </property>
</Properties>
</file>