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1" r:id="rId2"/>
    <p:sldId id="418" r:id="rId3"/>
    <p:sldId id="364" r:id="rId4"/>
    <p:sldId id="416" r:id="rId5"/>
    <p:sldId id="271" r:id="rId6"/>
    <p:sldId id="419" r:id="rId7"/>
    <p:sldId id="260" r:id="rId8"/>
    <p:sldId id="373" r:id="rId9"/>
    <p:sldId id="262" r:id="rId10"/>
    <p:sldId id="277" r:id="rId11"/>
    <p:sldId id="263" r:id="rId12"/>
    <p:sldId id="278" r:id="rId13"/>
    <p:sldId id="264" r:id="rId14"/>
    <p:sldId id="265" r:id="rId15"/>
    <p:sldId id="274" r:id="rId16"/>
    <p:sldId id="417" r:id="rId17"/>
    <p:sldId id="270" r:id="rId18"/>
    <p:sldId id="266" r:id="rId19"/>
    <p:sldId id="26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3B43-F6DE-4A5D-BF53-5EB43065E4B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FFB2-6AEF-4AD3-AA01-254C8C84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C5E3-FDA7-444A-A5D6-64B584995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5AE0-70E7-47F0-B97A-0288353D3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5ED9-0CB3-430D-8E1D-A1E04B39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1E52-C9DB-41E4-B3A0-32FC3BA14EA2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08BE-AA06-4056-A1CE-723FF6F4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D7D22-A213-42C7-8E0B-21B1EACD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D8F-9B2F-439F-B5E5-9DEC7144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D90D7-F3F4-4515-A15E-67931DF8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A36B8-45BF-4DF8-8743-D9BDDF9A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DF3E-8D24-4818-A928-8158BE83CC7A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9738-C0A6-46EA-B7A4-EE9DE03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CE75-AEC1-4D56-A150-86C6AF4C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19163-4483-4EF7-9AB5-65F5C1D7D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2165B-706C-4875-A16E-7427F80A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5822-C585-4741-B501-15768735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D7B8-9DD1-4203-AC54-5DCC35C0E8F5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1EE5-2737-4B07-95FC-643620E0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16B8-639C-4074-8155-700948B1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67EB-5E82-46C8-AB6D-530A7D3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067-E1A3-4FD1-A93C-1CF7A1DC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3C6E5-D0D6-4769-BEAF-EB474728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8F3E-67EF-42DF-BF82-ECA27BECD3B9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68F3-12D0-4F97-BBA0-5A5FEF75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2CA5-1A8E-4D78-928A-12C34F66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CE56-6789-4B9C-A441-A3B8C04F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D504-9B1A-4F3B-962F-E3B9EC91B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B42C-F0E0-4ADB-BF1A-21A90B40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B03-2CD7-4658-83A6-DBFB25734BB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59F3D-507F-4014-8AAD-B378F712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CE2D-9CF8-4DD1-BFC2-82F279CC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2EE0-2C58-4C18-AE35-BFE91E32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41B3-673E-4812-B517-820090E7C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B88F9-0C12-4BC7-A9C4-DA327DD5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8C4D5-2BCC-4440-9C10-1E8D9EE4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5D6E-7B5E-430F-B866-FAF8AFB6B308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61062-8F31-4300-AD7F-F045606F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044E6-8006-451A-ADBF-DDDE95A1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6667-FD0B-4498-BDAB-A2211561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6FCC-F1CB-44E4-9EC7-09ADE8C6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E687-1FCB-445E-90CD-A8C1B6A0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1FA18-6701-452C-851E-A9A87DC91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2234C-D19E-48A0-9BDE-DC1817881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A7EDF-B59A-4D86-8747-A7BFAEC8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4211-7164-4E97-9673-88D93827A733}" type="datetime1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84AC0-192F-4CCA-8392-9D8452CC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EA6B-2741-4EC5-B338-2C9BCFCD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D013-5D96-47F6-BC60-E6A513DB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A5FAA-847F-48F7-AB1D-AB9054CF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6AA8-C5DD-4BF1-84E8-7ACE668A1BC2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B07AE-8A75-4768-BDD4-AE9C8F62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BF380-E15F-4055-BCA0-D8564064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51424-C855-4C2E-BB0F-ACA867D7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5FB1-E12E-4C8E-8FEB-87FA8D732D76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A93C9-E379-4F96-A526-4501053E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DD0B-FF1E-4871-821B-2E52AA4F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5700-0E36-4A32-9F03-9AB04395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143C-5C9F-4E83-9EED-DF73E47A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D715-BFB7-4A02-A796-07F2AB17F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1861-CB1B-468B-A7CF-D032672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FE78-F4E7-4092-A1A0-F7C458321B26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3B13A-F1C2-4949-9213-2683FE56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20E8-365D-4F66-9BE5-73890F7A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2DCE-715F-4435-A4EB-1E7E15E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CEBD6-9894-4DFC-9BD6-CF65B9192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817D0-3BD9-47F3-A1A8-35CF3F0E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A7507-8CE9-43BC-8283-18E92357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6CA9-E597-4978-B0A9-42BC116F55A9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C55A3-9BDB-4D70-99BF-5C1C2440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A5BF9-A514-4DD5-9184-EEC484CE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99BA4-D188-4E01-900B-D6B798B4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D2ED-5874-4780-9A89-2B199FB0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BF05-AE3E-4CF0-B4C2-208094551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65B4-D2CB-4207-B2E6-FD410E9D6266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E09B-3B6D-4D4A-A9E5-E881F01E8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44D8-744C-4026-B28E-D3E270382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debeautify.org/md5-hash-generato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7342" y="1166748"/>
            <a:ext cx="8694738" cy="132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Hash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522223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II4021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1B51-B8DC-D1CD-F852-8D9EA9CB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493E3843-2C45-4183-9D57-09AF83EA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376452" cy="493776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Ingat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disebut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sebagai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sebuah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enkripsi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meskipun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makna</a:t>
            </a:r>
            <a:r>
              <a:rPr lang="en-US" altLang="en-US" sz="3200" dirty="0"/>
              <a:t>,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sebab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ditransformasi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balik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menjadi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semula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Alasan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lainnya</a:t>
            </a:r>
            <a:r>
              <a:rPr lang="en-US" altLang="en-US" sz="3200" dirty="0"/>
              <a:t>, proses </a:t>
            </a:r>
            <a:r>
              <a:rPr lang="en-US" altLang="en-US" sz="3200" i="1" dirty="0"/>
              <a:t>hashing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menggunakan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kunci</a:t>
            </a:r>
            <a:r>
              <a:rPr lang="en-US" altLang="en-US" sz="3200" dirty="0"/>
              <a:t>.</a:t>
            </a:r>
          </a:p>
        </p:txBody>
      </p:sp>
      <p:sp>
        <p:nvSpPr>
          <p:cNvPr id="10243" name="Footer Placeholder 3">
            <a:extLst>
              <a:ext uri="{FF2B5EF4-FFF2-40B4-BE49-F238E27FC236}">
                <a16:creationId xmlns:a16="http://schemas.microsoft.com/office/drawing/2014/main" id="{3367E785-C686-4A2D-BAB8-0CFD2642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952BF6F1-73E3-447A-A8DF-26E8BDD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AF57D-BE03-4D6A-85A0-FA7E9154626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6B22F736-FF40-4105-AC6D-56C9DB2B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CBE47C36-2C40-4689-9D6C-B34305D6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F1F47-DC68-439A-8FA3-7D8533F3543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8402D1-1552-4FAC-87B5-9A7294367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243" y="838200"/>
            <a:ext cx="10078279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F04F0-02FC-4C0B-9032-DFBFB84E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08" y="1837596"/>
            <a:ext cx="6635957" cy="4518754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FCBB6AA-5499-4BFC-B7F8-CEB2FD1310F6}"/>
              </a:ext>
            </a:extLst>
          </p:cNvPr>
          <p:cNvSpPr/>
          <p:nvPr/>
        </p:nvSpPr>
        <p:spPr>
          <a:xfrm>
            <a:off x="2236403" y="4015409"/>
            <a:ext cx="407405" cy="617774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4B2BB-3F0B-45A7-962C-5356B4749C3A}"/>
              </a:ext>
            </a:extLst>
          </p:cNvPr>
          <p:cNvSpPr txBox="1"/>
          <p:nvPr/>
        </p:nvSpPr>
        <p:spPr>
          <a:xfrm>
            <a:off x="1186084" y="4067156"/>
            <a:ext cx="9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SHA-2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662DAF33-89F8-49EB-A391-95DA486F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18645D03-170E-4C79-8BB8-AC594637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2C68D-BC0E-4195-862C-169E87CD9DF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CF5C044-8B91-4227-8160-CF6E165FF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err="1">
                <a:latin typeface="+mn-lt"/>
              </a:rPr>
              <a:t>Aplikasi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Fungsi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i="1" dirty="0">
                <a:latin typeface="+mn-lt"/>
              </a:rPr>
              <a:t>Hash</a:t>
            </a:r>
            <a:r>
              <a:rPr lang="en-US" altLang="en-US" dirty="0">
                <a:latin typeface="+mn-lt"/>
              </a:rPr>
              <a:t> Satu-</a:t>
            </a:r>
            <a:r>
              <a:rPr lang="en-US" altLang="en-US" dirty="0" err="1">
                <a:latin typeface="+mn-lt"/>
              </a:rPr>
              <a:t>Arah</a:t>
            </a:r>
            <a:endParaRPr lang="en-GB" altLang="en-US" dirty="0">
              <a:latin typeface="+mn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DBE037-8880-4B43-B400-394099F7E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US" sz="3200" dirty="0" err="1">
                <a:solidFill>
                  <a:srgbClr val="FF0000"/>
                </a:solidFill>
              </a:rPr>
              <a:t>Menjaga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integritas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pesan</a:t>
            </a:r>
            <a:endParaRPr lang="en-US" sz="3200" dirty="0">
              <a:solidFill>
                <a:srgbClr val="FF0000"/>
              </a:solidFill>
            </a:endParaRP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1   bit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  <a:p>
            <a:pPr marL="865188" indent="-865188">
              <a:buNone/>
              <a:defRPr/>
            </a:pPr>
            <a:r>
              <a:rPr lang="en-US" dirty="0"/>
              <a:t> </a:t>
            </a:r>
          </a:p>
          <a:p>
            <a:pPr marL="865188" indent="-865188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1 bit,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</a:t>
            </a:r>
          </a:p>
          <a:p>
            <a:pPr marL="798513" indent="-798513">
              <a:buNone/>
              <a:defRPr/>
            </a:pPr>
            <a:r>
              <a:rPr lang="en-US" dirty="0"/>
              <a:t>   </a:t>
            </a: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lama.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8AEA5890-3A98-4BDB-976D-8C298BC5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06A65CDA-6E08-4056-AC5D-76820C8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F5652-DBC2-4EBA-B714-0D353718CB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9AA2E79-E29E-4D5E-B370-2D6FCF336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339" y="685800"/>
            <a:ext cx="10217426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en-US" altLang="en-US" dirty="0" err="1"/>
              <a:t>Pesan</a:t>
            </a:r>
            <a:r>
              <a:rPr lang="en-US" altLang="en-US" dirty="0"/>
              <a:t> (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i="1" dirty="0"/>
              <a:t>file</a:t>
            </a:r>
            <a:r>
              <a:rPr lang="en-US" altLang="en-US" dirty="0"/>
              <a:t>) </a:t>
            </a:r>
            <a:r>
              <a:rPr lang="en-US" altLang="en-US" dirty="0" err="1"/>
              <a:t>asli</a:t>
            </a:r>
            <a:endParaRPr lang="en-GB" altLang="en-US" dirty="0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8F7416D4-9814-4D79-9475-B496BD256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00580"/>
              </p:ext>
            </p:extLst>
          </p:nvPr>
        </p:nvGraphicFramePr>
        <p:xfrm>
          <a:off x="1378226" y="1638300"/>
          <a:ext cx="80899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2516" imgH="3112008" progId="Word.Document.8">
                  <p:embed/>
                </p:oleObj>
              </mc:Choice>
              <mc:Fallback>
                <p:oleObj name="Document" r:id="rId2" imgW="5652516" imgH="3112008" progId="Word.Document.8">
                  <p:embed/>
                  <p:pic>
                    <p:nvPicPr>
                      <p:cNvPr id="13317" name="Object 4">
                        <a:extLst>
                          <a:ext uri="{FF2B5EF4-FFF2-40B4-BE49-F238E27FC236}">
                            <a16:creationId xmlns:a16="http://schemas.microsoft.com/office/drawing/2014/main" id="{8F7416D4-9814-4D79-9475-B496BD256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226" y="1638300"/>
                        <a:ext cx="80899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F43ED9CA-DDD2-4688-B8BC-4558B6FF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3C620A7-5856-40B0-9F42-F1186686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8AE1C-90E0-4626-A353-9E20113E89E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2868CE5-4DF2-469C-A10F-5CEC016FE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238" y="304800"/>
            <a:ext cx="8923962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(ii)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pPr eaLnBrk="1" hangingPunct="1">
              <a:buFontTx/>
              <a:buNone/>
            </a:pPr>
            <a:r>
              <a:rPr lang="en-GB" altLang="en-US" dirty="0"/>
              <a:t> 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48F0C9F9-AF76-4492-ADB1-0B410B81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06915"/>
              </p:ext>
            </p:extLst>
          </p:nvPr>
        </p:nvGraphicFramePr>
        <p:xfrm>
          <a:off x="1564169" y="1008063"/>
          <a:ext cx="79121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5564" imgH="2951226" progId="Word.Document.8">
                  <p:embed/>
                </p:oleObj>
              </mc:Choice>
              <mc:Fallback>
                <p:oleObj name="Document" r:id="rId2" imgW="5655564" imgH="2951226" progId="Word.Document.8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48F0C9F9-AF76-4492-ADB1-0B410B81B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169" y="1008063"/>
                        <a:ext cx="79121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>
            <a:extLst>
              <a:ext uri="{FF2B5EF4-FFF2-40B4-BE49-F238E27FC236}">
                <a16:creationId xmlns:a16="http://schemas.microsoft.com/office/drawing/2014/main" id="{E49BA0A3-6318-49FF-9FC6-B4C7C03F2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55572"/>
              </p:ext>
            </p:extLst>
          </p:nvPr>
        </p:nvGraphicFramePr>
        <p:xfrm>
          <a:off x="1058238" y="5331521"/>
          <a:ext cx="8229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515874" progId="Word.Document.8">
                  <p:embed/>
                </p:oleObj>
              </mc:Choice>
              <mc:Fallback>
                <p:oleObj name="Document" r:id="rId4" imgW="5486400" imgH="515874" progId="Word.Document.8">
                  <p:embed/>
                  <p:pic>
                    <p:nvPicPr>
                      <p:cNvPr id="14342" name="Object 5">
                        <a:extLst>
                          <a:ext uri="{FF2B5EF4-FFF2-40B4-BE49-F238E27FC236}">
                            <a16:creationId xmlns:a16="http://schemas.microsoft.com/office/drawing/2014/main" id="{E49BA0A3-6318-49FF-9FC6-B4C7C03F2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238" y="5331521"/>
                        <a:ext cx="8229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6CC3C21A-1A94-4FE1-8C11-1DD45FFD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DE7308FB-2EAB-481F-8234-29979785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F07B8-6587-47B3-B0B5-84C482E7BBA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9CD814E-757E-4D47-AD2F-E189DC05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51" y="779980"/>
            <a:ext cx="7048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02A2-19C5-4240-8BF4-033C0BC9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4999803"/>
          </a:xfrm>
        </p:spPr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hash </a:t>
            </a:r>
            <a:r>
              <a:rPr lang="en-US" dirty="0" err="1"/>
              <a:t>dinamakan</a:t>
            </a:r>
            <a:r>
              <a:rPr lang="en-US" dirty="0"/>
              <a:t> juga: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938A9-2346-448C-806E-4424224ED5D4}"/>
              </a:ext>
            </a:extLst>
          </p:cNvPr>
          <p:cNvSpPr/>
          <p:nvPr/>
        </p:nvSpPr>
        <p:spPr>
          <a:xfrm>
            <a:off x="2107324" y="2190359"/>
            <a:ext cx="7977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 cryptographic checksum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message integrity check (MIC)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manipulation detection code (MDC)</a:t>
            </a:r>
            <a:r>
              <a:rPr lang="en-US" sz="2800" dirty="0"/>
              <a:t>		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DF17-1BDD-46F3-94B0-29914ABC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27" y="4132672"/>
            <a:ext cx="5648298" cy="20442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A29AF-4DA9-63AF-6940-DC7F847A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896E6-A123-5E83-355E-A9AC090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C047849C-E062-4F7D-BD29-FE9B3296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15321C21-D13F-443D-9FFD-E5A57467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7B99B-647B-4840-AA2C-965D0B05FD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AAD4C58C-778B-4791-AE7E-FBF750FEA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061" y="457200"/>
            <a:ext cx="10264739" cy="5638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Program yang di-</a:t>
            </a:r>
            <a:r>
              <a:rPr lang="en-US" altLang="en-US" sz="2400" i="1" dirty="0" err="1"/>
              <a:t>downlaod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internet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dilengkapi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menjamin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file.</a:t>
            </a:r>
            <a:endParaRPr lang="en-GB" altLang="en-US" sz="2400" dirty="0"/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E5FAA08E-AF56-4479-84E3-4D02E4FC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70" y="1477962"/>
            <a:ext cx="7239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215AD8CE-806E-4DA6-B903-58C9B77F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B688ADB-A061-46E2-8C31-2A67E1BD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4BBCA4-F8CF-473D-9EF9-5A5A8BEE52E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5073274-7717-4226-BFA7-E98DA3FC1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657" y="914400"/>
            <a:ext cx="10767429" cy="5181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200" dirty="0" err="1">
                <a:solidFill>
                  <a:srgbClr val="FF0000"/>
                </a:solidFill>
              </a:rPr>
              <a:t>Menghemat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waktu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pengiriman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dirty="0"/>
              <a:t>- </a:t>
            </a:r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memverifikasi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salinan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asli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- Salinan </a:t>
            </a:r>
            <a:r>
              <a:rPr lang="en-US" altLang="en-US" dirty="0" err="1"/>
              <a:t>dokumen</a:t>
            </a:r>
            <a:r>
              <a:rPr lang="en-US" altLang="en-US" dirty="0"/>
              <a:t> </a:t>
            </a:r>
            <a:r>
              <a:rPr lang="en-US" altLang="en-US" dirty="0" err="1"/>
              <a:t>berada</a:t>
            </a:r>
            <a:r>
              <a:rPr lang="en-US" altLang="en-US" dirty="0"/>
              <a:t> di </a:t>
            </a:r>
            <a:r>
              <a:rPr lang="en-US" altLang="en-US" dirty="0" err="1"/>
              <a:t>tempat</a:t>
            </a:r>
            <a:r>
              <a:rPr lang="en-US" altLang="en-US" dirty="0"/>
              <a:t> yang </a:t>
            </a:r>
            <a:r>
              <a:rPr lang="en-US" altLang="en-US" dirty="0" err="1"/>
              <a:t>jauh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          </a:t>
            </a:r>
            <a:r>
              <a:rPr lang="en-US" altLang="en-US" dirty="0" err="1"/>
              <a:t>asli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Ketimbang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keseluruhan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pusat</a:t>
            </a:r>
            <a:r>
              <a:rPr lang="en-US" altLang="en-US" dirty="0">
                <a:cs typeface="Times New Roman" panose="02020603050405020304" pitchFamily="18" charset="0"/>
              </a:rPr>
              <a:t> (yang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transmisi</a:t>
            </a:r>
            <a:r>
              <a:rPr lang="en-US" altLang="en-US" dirty="0">
                <a:cs typeface="Times New Roman" panose="02020603050405020304" pitchFamily="18" charset="0"/>
              </a:rPr>
              <a:t> lama),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mangkus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master.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D37A3DB7-2DE8-4E18-805C-7144CCE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98E2B4E6-8C49-4996-9FE3-3D7BD21A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6B48E-2373-4311-A4F2-2D50C90871B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0A64BB1-5563-4F6F-91D8-74EFF48E4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974" y="838200"/>
            <a:ext cx="10369826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3. </a:t>
            </a:r>
            <a:r>
              <a:rPr lang="en-US" altLang="en-US" dirty="0" err="1">
                <a:solidFill>
                  <a:srgbClr val="FF0000"/>
                </a:solidFill>
              </a:rPr>
              <a:t>Menormalkan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panjang</a:t>
            </a:r>
            <a:r>
              <a:rPr lang="en-US" altLang="en-US" dirty="0">
                <a:solidFill>
                  <a:srgbClr val="FF0000"/>
                </a:solidFill>
              </a:rPr>
              <a:t> data yang </a:t>
            </a:r>
            <a:r>
              <a:rPr lang="en-US" altLang="en-US" dirty="0" err="1">
                <a:solidFill>
                  <a:srgbClr val="FF0000"/>
                </a:solidFill>
              </a:rPr>
              <a:t>beraneka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ragam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panjangnya</a:t>
            </a:r>
            <a:r>
              <a:rPr lang="en-US" altLang="en-US" dirty="0"/>
              <a:t> </a:t>
            </a:r>
            <a:r>
              <a:rPr lang="en-US" altLang="en-US" dirty="0" err="1"/>
              <a:t>bebas</a:t>
            </a:r>
            <a:r>
              <a:rPr lang="en-US" altLang="en-US" dirty="0"/>
              <a:t> (minimal 8 </a:t>
            </a:r>
            <a:r>
              <a:rPr lang="en-US" altLang="en-US" dirty="0" err="1"/>
              <a:t>karakter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komputer</a:t>
            </a:r>
            <a:r>
              <a:rPr lang="en-US" altLang="en-US" dirty="0"/>
              <a:t> </a:t>
            </a:r>
            <a:r>
              <a:rPr lang="en-US" altLang="en-US" i="1" dirty="0"/>
              <a:t>host</a:t>
            </a:r>
            <a:r>
              <a:rPr lang="en-US" altLang="en-US" dirty="0"/>
              <a:t> (</a:t>
            </a:r>
            <a:r>
              <a:rPr lang="en-US" altLang="en-US" i="1" dirty="0"/>
              <a:t>server</a:t>
            </a:r>
            <a:r>
              <a:rPr lang="en-US" altLang="en-US" dirty="0"/>
              <a:t>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keperluan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pemakai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menyeragamkan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 </a:t>
            </a:r>
            <a:r>
              <a:rPr lang="en-US" altLang="en-US" i="1" dirty="0"/>
              <a:t>field password </a:t>
            </a:r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  <a:r>
              <a:rPr lang="en-US" altLang="en-US" dirty="0"/>
              <a:t> (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).  </a:t>
            </a: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94BE172-DFCD-08A2-B1BB-C5558D658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7" y="1713389"/>
            <a:ext cx="8679583" cy="32853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47DF5-04D5-DE23-9C31-9F6AE220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D3C07-ABCA-C6A0-314E-A905BFA2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837AA20-8F09-466A-9705-FC37662C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Kolisi</a:t>
            </a:r>
            <a:endParaRPr lang="en-US" altLang="en-US" b="1" dirty="0">
              <a:latin typeface="+mn-lt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2049F50-D535-400F-8981-AE065300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752600"/>
            <a:ext cx="10310191" cy="434340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Kolisi</a:t>
            </a:r>
            <a:r>
              <a:rPr lang="en-US" altLang="en-US" sz="3200" dirty="0"/>
              <a:t> (</a:t>
            </a:r>
            <a:r>
              <a:rPr lang="en-US" altLang="en-US" sz="3200" i="1" dirty="0"/>
              <a:t>collision</a:t>
            </a:r>
            <a:r>
              <a:rPr lang="en-US" altLang="en-US" sz="3200" dirty="0"/>
              <a:t>) </a:t>
            </a:r>
            <a:r>
              <a:rPr lang="en-US" altLang="en-US" sz="3200" dirty="0" err="1"/>
              <a:t>adalah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kondisi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dua</a:t>
            </a:r>
            <a:r>
              <a:rPr lang="en-US" altLang="en-US" sz="3200" dirty="0"/>
              <a:t> </a:t>
            </a:r>
            <a:r>
              <a:rPr lang="en-US" altLang="en-US" sz="3200" i="1" dirty="0"/>
              <a:t>string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sembarang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sama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Adanya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kolisi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menunjukkan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aman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secara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kriptografis</a:t>
            </a:r>
            <a:endParaRPr lang="en-US" altLang="en-US" sz="3200" dirty="0"/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FA9184EE-C71F-4EC5-A53A-26EECE4C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30C6ABAF-34F5-4F58-9C0B-65317E24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9C32C-6CB7-4EA9-AC40-CA3948AE9E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394B2BA8-0C13-4185-A66C-B4629F0B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Rinaldi Munir/Prodi STI STEI-ITB</a:t>
            </a:r>
            <a:endParaRPr lang="en-GB" altLang="en-US" sz="1400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7421CCF7-2416-4EDF-906F-DBDB00D2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83AD2-E504-45FB-92A1-EBAED3AB50E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20484" name="Object 160">
            <a:extLst>
              <a:ext uri="{FF2B5EF4-FFF2-40B4-BE49-F238E27FC236}">
                <a16:creationId xmlns:a16="http://schemas.microsoft.com/office/drawing/2014/main" id="{7CB41143-DA9F-4F03-86B1-931C710A6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26294"/>
              </p:ext>
            </p:extLst>
          </p:nvPr>
        </p:nvGraphicFramePr>
        <p:xfrm>
          <a:off x="745436" y="933244"/>
          <a:ext cx="10008704" cy="471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653284" progId="Word.Document.8">
                  <p:embed/>
                </p:oleObj>
              </mc:Choice>
              <mc:Fallback>
                <p:oleObj name="Document" r:id="rId2" imgW="5629656" imgH="2653284" progId="Word.Document.8">
                  <p:embed/>
                  <p:pic>
                    <p:nvPicPr>
                      <p:cNvPr id="20484" name="Object 160">
                        <a:extLst>
                          <a:ext uri="{FF2B5EF4-FFF2-40B4-BE49-F238E27FC236}">
                            <a16:creationId xmlns:a16="http://schemas.microsoft.com/office/drawing/2014/main" id="{7CB41143-DA9F-4F03-86B1-931C710A6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36" y="933244"/>
                        <a:ext cx="10008704" cy="471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B9F5-0D30-470F-9EF7-AF0567F51E7B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96229"/>
            <a:ext cx="10515600" cy="5452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Hash</a:t>
            </a:r>
          </a:p>
          <a:p>
            <a:pPr marL="631825" indent="-284163"/>
            <a:r>
              <a:rPr lang="en-US" sz="2600" dirty="0" err="1"/>
              <a:t>Fungsi</a:t>
            </a:r>
            <a:r>
              <a:rPr lang="en-US" sz="2600" dirty="0"/>
              <a:t> yang </a:t>
            </a:r>
            <a:r>
              <a:rPr lang="en-US" sz="2600" dirty="0" err="1"/>
              <a:t>mengkompresi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(</a:t>
            </a:r>
            <a:r>
              <a:rPr lang="en-US" sz="2600" i="1" dirty="0"/>
              <a:t>M</a:t>
            </a:r>
            <a:r>
              <a:rPr lang="en-US" sz="2600" dirty="0"/>
              <a:t>)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dirty="0" err="1"/>
              <a:t>sembarang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i="1" dirty="0"/>
              <a:t>string</a:t>
            </a:r>
            <a:r>
              <a:rPr lang="en-US" sz="2600" dirty="0"/>
              <a:t> (</a:t>
            </a:r>
            <a:r>
              <a:rPr lang="en-US" sz="2600" i="1" dirty="0"/>
              <a:t>h</a:t>
            </a:r>
            <a:r>
              <a:rPr lang="en-US" sz="2600" dirty="0"/>
              <a:t>) yang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i="1" dirty="0"/>
              <a:t>fixed</a:t>
            </a:r>
            <a:r>
              <a:rPr lang="en-US" sz="2600" dirty="0"/>
              <a:t>.</a:t>
            </a:r>
          </a:p>
          <a:p>
            <a:pPr marL="631825" indent="-284163"/>
            <a:r>
              <a:rPr lang="en-US" sz="2600" dirty="0" err="1"/>
              <a:t>Luaran</a:t>
            </a:r>
            <a:r>
              <a:rPr lang="en-US" sz="2600" dirty="0"/>
              <a:t> (</a:t>
            </a:r>
            <a:r>
              <a:rPr lang="en-US" sz="2600" i="1" dirty="0"/>
              <a:t>output</a:t>
            </a:r>
            <a:r>
              <a:rPr lang="en-US" sz="2600" dirty="0"/>
              <a:t>)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i="1" dirty="0"/>
              <a:t>hash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dinamakan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ringkas</a:t>
            </a:r>
            <a:r>
              <a:rPr lang="en-US" sz="2600" dirty="0"/>
              <a:t> (</a:t>
            </a:r>
            <a:r>
              <a:rPr lang="en-US" sz="2600" i="1" dirty="0"/>
              <a:t>message-digest)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(</a:t>
            </a:r>
            <a:r>
              <a:rPr lang="en-US" sz="2600" i="1" dirty="0"/>
              <a:t>hash value</a:t>
            </a:r>
            <a:r>
              <a:rPr lang="en-US" sz="2600" dirty="0"/>
              <a:t>)</a:t>
            </a:r>
          </a:p>
          <a:p>
            <a:pPr marL="631825" indent="-284163"/>
            <a:r>
              <a:rPr lang="en-US" sz="2600" i="1" dirty="0"/>
              <a:t>Irreversible</a:t>
            </a:r>
            <a:r>
              <a:rPr lang="en-US" sz="2600" dirty="0"/>
              <a:t> (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dikembalikan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semula</a:t>
            </a:r>
            <a:r>
              <a:rPr lang="en-US" sz="2600" dirty="0"/>
              <a:t>)</a:t>
            </a:r>
          </a:p>
          <a:p>
            <a:pPr marL="631825" indent="-285750">
              <a:buFont typeface="Arial" panose="020B0604020202020204" pitchFamily="34" charset="0"/>
              <a:buNone/>
            </a:pPr>
            <a:r>
              <a:rPr lang="en-US" dirty="0"/>
              <a:t>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64971" y="3376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93597-FCF8-4B0D-8924-3C364121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97" y="3309474"/>
            <a:ext cx="4841611" cy="3412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73C17C-69A9-477A-8BC3-4356FF9B799B}"/>
              </a:ext>
            </a:extLst>
          </p:cNvPr>
          <p:cNvSpPr txBox="1"/>
          <p:nvPr/>
        </p:nvSpPr>
        <p:spPr>
          <a:xfrm>
            <a:off x="1521317" y="3412202"/>
            <a:ext cx="2981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Fungsi</a:t>
            </a:r>
            <a:r>
              <a:rPr lang="en-US" sz="2800" dirty="0"/>
              <a:t> Hash: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    </a:t>
            </a:r>
            <a:r>
              <a:rPr lang="en-US" sz="2800" b="1" dirty="0"/>
              <a:t> </a:t>
            </a:r>
            <a:r>
              <a:rPr lang="en-US" sz="2800" b="1" i="1" dirty="0"/>
              <a:t>h</a:t>
            </a:r>
            <a:r>
              <a:rPr lang="en-US" sz="2800" b="1" dirty="0"/>
              <a:t> = </a:t>
            </a:r>
            <a:r>
              <a:rPr lang="en-US" sz="2800" b="1" i="1" dirty="0"/>
              <a:t>H</a:t>
            </a:r>
            <a:r>
              <a:rPr lang="en-US" sz="2800" b="1" dirty="0"/>
              <a:t>(</a:t>
            </a:r>
            <a:r>
              <a:rPr lang="en-US" sz="2800" b="1" i="1" dirty="0"/>
              <a:t>M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i="1" dirty="0"/>
              <a:t>h</a:t>
            </a:r>
            <a:r>
              <a:rPr lang="en-US" sz="2800" dirty="0"/>
              <a:t>&lt;&lt;&lt;&lt;M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083D8-D064-43DB-B1F8-22596A831C6E}"/>
              </a:ext>
            </a:extLst>
          </p:cNvPr>
          <p:cNvSpPr txBox="1"/>
          <p:nvPr/>
        </p:nvSpPr>
        <p:spPr>
          <a:xfrm>
            <a:off x="1521317" y="5704547"/>
            <a:ext cx="610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 = Hash value = message digest = digest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0ADB3-FB0A-4A35-976D-7E42A4BFBFC6}"/>
              </a:ext>
            </a:extLst>
          </p:cNvPr>
          <p:cNvSpPr/>
          <p:nvPr/>
        </p:nvSpPr>
        <p:spPr>
          <a:xfrm>
            <a:off x="1532414" y="6317632"/>
            <a:ext cx="513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err="1">
                <a:cs typeface="Times New Roman" pitchFamily="18" charset="0"/>
              </a:rPr>
              <a:t>Contoh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) = 1 MB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h</a:t>
            </a:r>
            <a:r>
              <a:rPr lang="en-US" sz="2000" dirty="0">
                <a:cs typeface="Times New Roman" pitchFamily="18" charset="0"/>
              </a:rPr>
              <a:t>) = 256 bit !!!!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A434B-0CA2-D7EE-01F2-8D3FA0FF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3200" dirty="0" err="1"/>
                  <a:t>Fungsi</a:t>
                </a:r>
                <a:r>
                  <a:rPr lang="en-US" sz="3200" dirty="0"/>
                  <a:t> Hash 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blipFill>
                <a:blip r:embed="rId4"/>
                <a:stretch>
                  <a:fillRect l="-6685" r="-10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4520" y="1639613"/>
            <a:ext cx="458133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4" name="Straight Arrow Connector 3"/>
          <p:cNvCxnSpPr>
            <a:cxnSpLocks/>
            <a:stCxn id="3" idx="3"/>
            <a:endCxn id="2" idx="1"/>
          </p:cNvCxnSpPr>
          <p:nvPr/>
        </p:nvCxnSpPr>
        <p:spPr>
          <a:xfrm>
            <a:off x="5205850" y="3070774"/>
            <a:ext cx="80216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198766" y="2969227"/>
            <a:ext cx="85783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00932" y="2307507"/>
            <a:ext cx="274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56293a80e0394d25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2e995f2debccea82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23e4b5b2b150bee2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12729b3b39ac4d46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274" y="4649720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err="1"/>
              <a:t>Pesan</a:t>
            </a:r>
            <a:r>
              <a:rPr lang="en-US" sz="3200" dirty="0"/>
              <a:t>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5479" y="4266185"/>
            <a:ext cx="1930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3200" dirty="0" err="1"/>
              <a:t>Nilai</a:t>
            </a:r>
            <a:r>
              <a:rPr lang="en-US" sz="3200" dirty="0"/>
              <a:t> hash </a:t>
            </a:r>
          </a:p>
          <a:p>
            <a:pPr algn="ctr" rtl="0"/>
            <a:r>
              <a:rPr lang="en-US" sz="3200" dirty="0"/>
              <a:t>(256 bit)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02F570-CD92-598D-68E0-BAEB26C0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7DC7A3-B9D3-A3F4-6AF1-FAA82AFE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71411AC7-D791-4185-9D3C-DDA7683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9889192E-AAD9-4E0F-935A-75472334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E45186-88AA-4922-9394-2F40609EFA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A220FC32-8A93-44B0-B0A1-312C4414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0288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125" name="Object 4">
            <a:extLst>
              <a:ext uri="{FF2B5EF4-FFF2-40B4-BE49-F238E27FC236}">
                <a16:creationId xmlns:a16="http://schemas.microsoft.com/office/drawing/2014/main" id="{2B7E2986-D9FB-4287-B4E2-FABB7F5CF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49568"/>
              </p:ext>
            </p:extLst>
          </p:nvPr>
        </p:nvGraphicFramePr>
        <p:xfrm>
          <a:off x="2060160" y="457200"/>
          <a:ext cx="8473580" cy="513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2156" imgH="3012009" progId="Visio.Drawing.6">
                  <p:embed/>
                </p:oleObj>
              </mc:Choice>
              <mc:Fallback>
                <p:oleObj r:id="rId2" imgW="4952156" imgH="3012009" progId="Visio.Drawing.6">
                  <p:embed/>
                  <p:pic>
                    <p:nvPicPr>
                      <p:cNvPr id="5125" name="Object 4">
                        <a:extLst>
                          <a:ext uri="{FF2B5EF4-FFF2-40B4-BE49-F238E27FC236}">
                            <a16:creationId xmlns:a16="http://schemas.microsoft.com/office/drawing/2014/main" id="{2B7E2986-D9FB-4287-B4E2-FABB7F5CFD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60" y="457200"/>
                        <a:ext cx="8473580" cy="513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3BF5E8-016D-2F03-661D-804B4272262F}"/>
              </a:ext>
            </a:extLst>
          </p:cNvPr>
          <p:cNvSpPr txBox="1"/>
          <p:nvPr/>
        </p:nvSpPr>
        <p:spPr>
          <a:xfrm>
            <a:off x="548640" y="226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https://codebeautify.org/md5-hash-generator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0C129-5513-7D9F-6CD0-83C53C25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688368"/>
            <a:ext cx="9507924" cy="607716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045D3-D464-76A9-A79B-5FFBE9C1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EBEC4-451C-1C2C-5308-C51697CF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CE995F27-9103-4CC0-8A3F-6ACC14AE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F898C907-0123-4CBC-BB91-84997843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B71F2-ABB8-4D52-8EC6-0339FE6ACB7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6C6AFB89-0DCF-4393-AAB2-B4B7B9289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Fungsi</a:t>
            </a:r>
            <a:r>
              <a:rPr lang="en-US" altLang="en-US" b="1" dirty="0"/>
              <a:t> </a:t>
            </a:r>
            <a:r>
              <a:rPr lang="en-US" altLang="en-US" b="1" i="1" dirty="0"/>
              <a:t>Hash</a:t>
            </a:r>
            <a:r>
              <a:rPr lang="en-US" altLang="en-US" b="1" dirty="0"/>
              <a:t> Satu-</a:t>
            </a:r>
            <a:r>
              <a:rPr lang="en-US" altLang="en-US" b="1" dirty="0" err="1"/>
              <a:t>Arah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02E72839-2A3F-47CD-8C8E-73083F1BB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one-way function</a:t>
            </a:r>
            <a:r>
              <a:rPr lang="en-US" altLang="en-US" dirty="0">
                <a:cs typeface="Times New Roman" panose="02020603050405020304" pitchFamily="18" charset="0"/>
              </a:rPr>
              <a:t>): 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–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dikembalikan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semula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irreversible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ABCDD0-DD52-4B08-BDA4-B9B53BE12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9" y="3845724"/>
            <a:ext cx="5910470" cy="20582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9" y="724395"/>
            <a:ext cx="11353800" cy="5488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Sifat-sifat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i="1" dirty="0"/>
              <a:t>hash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:</a:t>
            </a:r>
          </a:p>
          <a:p>
            <a:pPr marL="514350" indent="-514350">
              <a:buAutoNum type="alphaLcParenR"/>
            </a:pPr>
            <a:r>
              <a:rPr lang="en-US" sz="3200" dirty="0">
                <a:solidFill>
                  <a:srgbClr val="FF0000"/>
                </a:solidFill>
              </a:rPr>
              <a:t>collision resistance </a:t>
            </a:r>
            <a:r>
              <a:rPr lang="en-US" sz="3200" dirty="0"/>
              <a:t>: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b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</a:t>
            </a:r>
          </a:p>
          <a:p>
            <a:pPr marL="514350" indent="-514350">
              <a:buAutoNum type="alphaLcParenR"/>
            </a:pPr>
            <a:endParaRPr lang="en-US" sz="3200" dirty="0"/>
          </a:p>
          <a:p>
            <a:pPr marL="403225" indent="-403225">
              <a:buNone/>
            </a:pPr>
            <a:r>
              <a:rPr lang="en-US" sz="3200" dirty="0">
                <a:solidFill>
                  <a:srgbClr val="FF0000"/>
                </a:solidFill>
              </a:rPr>
              <a:t>b) preimage resistance</a:t>
            </a:r>
            <a:r>
              <a:rPr lang="en-US" sz="3200" dirty="0"/>
              <a:t>: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sembarang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,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second preimage resistance </a:t>
            </a:r>
            <a:r>
              <a:rPr lang="en-US" sz="3200" dirty="0"/>
              <a:t>– </a:t>
            </a:r>
            <a:r>
              <a:rPr lang="en-US" sz="3200" dirty="0" err="1"/>
              <a:t>untuk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), </a:t>
            </a:r>
          </a:p>
          <a:p>
            <a:pPr marL="344488" indent="58738">
              <a:buNone/>
            </a:pP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C94780-0EE3-9EF0-15DA-2D50FDF7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D86AD-F419-DDEF-6BE5-2BDFE4B7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7F4FE196-2F0D-4E19-A301-6B4CBFA6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1A741B7-EBCE-4445-934F-D8B61476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302E6-D284-481A-B528-FED27163B8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246270AB-9375-4CB4-A9E6-D5D0EC641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84776"/>
              </p:ext>
            </p:extLst>
          </p:nvPr>
        </p:nvGraphicFramePr>
        <p:xfrm>
          <a:off x="815008" y="894521"/>
          <a:ext cx="11022358" cy="484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738580" progId="Word.Document.8">
                  <p:embed/>
                </p:oleObj>
              </mc:Choice>
              <mc:Fallback>
                <p:oleObj name="Document" r:id="rId2" imgW="5485703" imgH="2738580" progId="Word.Document.8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246270AB-9375-4CB4-A9E6-D5D0EC641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08" y="894521"/>
                        <a:ext cx="11022358" cy="4843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840</Words>
  <Application>Microsoft Office PowerPoint</Application>
  <PresentationFormat>Widescreen</PresentationFormat>
  <Paragraphs>129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Visio.Drawing.6</vt:lpstr>
      <vt:lpstr>Document</vt:lpstr>
      <vt:lpstr>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Hash Satu-Arah</vt:lpstr>
      <vt:lpstr>PowerPoint Presentation</vt:lpstr>
      <vt:lpstr>PowerPoint Presentation</vt:lpstr>
      <vt:lpstr>PowerPoint Presentation</vt:lpstr>
      <vt:lpstr>PowerPoint Presentation</vt:lpstr>
      <vt:lpstr>Aplikasi Fungsi Hash Satu-Arah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Kolisi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Hash</dc:title>
  <dc:creator>Dr.Ir. Rinaldi Munir, MT</dc:creator>
  <cp:lastModifiedBy>Dr. Ir. Rinaldi, M.T.</cp:lastModifiedBy>
  <cp:revision>16</cp:revision>
  <dcterms:created xsi:type="dcterms:W3CDTF">2020-03-23T03:08:27Z</dcterms:created>
  <dcterms:modified xsi:type="dcterms:W3CDTF">2025-04-22T07:59:28Z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2024-04-04T04:09:32Z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387c04b8-4bec-436e-adf2-e07c68e3cfa0</vt:lpwstr>
  </property>
  <property fmtid="{D5CDD505-2E9C-101B-9397-08002B2CF9AE}" pid="8" name="MSIP_Label_38b525e5-f3da-4501-8f1e-526b6769fc56_ContentBits">
    <vt:lpwstr>0</vt:lpwstr>
  </property>
</Properties>
</file>