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405" r:id="rId2"/>
    <p:sldId id="315" r:id="rId3"/>
    <p:sldId id="381" r:id="rId4"/>
    <p:sldId id="336" r:id="rId5"/>
    <p:sldId id="337" r:id="rId6"/>
    <p:sldId id="338" r:id="rId7"/>
    <p:sldId id="339" r:id="rId8"/>
    <p:sldId id="349" r:id="rId9"/>
    <p:sldId id="346" r:id="rId10"/>
    <p:sldId id="348" r:id="rId11"/>
    <p:sldId id="352" r:id="rId12"/>
    <p:sldId id="363" r:id="rId13"/>
    <p:sldId id="366" r:id="rId14"/>
    <p:sldId id="406" r:id="rId15"/>
    <p:sldId id="350" r:id="rId16"/>
    <p:sldId id="353" r:id="rId17"/>
    <p:sldId id="355" r:id="rId18"/>
    <p:sldId id="359" r:id="rId19"/>
    <p:sldId id="367" r:id="rId20"/>
    <p:sldId id="356" r:id="rId21"/>
    <p:sldId id="360" r:id="rId22"/>
    <p:sldId id="361" r:id="rId23"/>
    <p:sldId id="362" r:id="rId24"/>
    <p:sldId id="364" r:id="rId25"/>
    <p:sldId id="365" r:id="rId26"/>
    <p:sldId id="369" r:id="rId27"/>
    <p:sldId id="370" r:id="rId28"/>
    <p:sldId id="371" r:id="rId29"/>
    <p:sldId id="400" r:id="rId30"/>
    <p:sldId id="372" r:id="rId31"/>
    <p:sldId id="374" r:id="rId32"/>
    <p:sldId id="376" r:id="rId33"/>
    <p:sldId id="377" r:id="rId34"/>
    <p:sldId id="378" r:id="rId35"/>
    <p:sldId id="408" r:id="rId36"/>
    <p:sldId id="379" r:id="rId37"/>
    <p:sldId id="380" r:id="rId38"/>
    <p:sldId id="384" r:id="rId39"/>
    <p:sldId id="385" r:id="rId40"/>
    <p:sldId id="389" r:id="rId41"/>
    <p:sldId id="390" r:id="rId42"/>
    <p:sldId id="391" r:id="rId43"/>
    <p:sldId id="392" r:id="rId44"/>
    <p:sldId id="383" r:id="rId45"/>
    <p:sldId id="386" r:id="rId46"/>
    <p:sldId id="388" r:id="rId47"/>
    <p:sldId id="402" r:id="rId48"/>
    <p:sldId id="403" r:id="rId49"/>
    <p:sldId id="404" r:id="rId50"/>
    <p:sldId id="394" r:id="rId51"/>
    <p:sldId id="395" r:id="rId52"/>
    <p:sldId id="396" r:id="rId53"/>
    <p:sldId id="401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691A4-BDDA-4E0C-9EAC-87384FA968B5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8BF92-96D4-422A-81EE-05B34A1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59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E62D3-89B4-4182-9370-57FA698A536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IF3058 Kriptografi</a:t>
            </a:r>
          </a:p>
        </p:txBody>
      </p:sp>
    </p:spTree>
    <p:extLst>
      <p:ext uri="{BB962C8B-B14F-4D97-AF65-F5344CB8AC3E}">
        <p14:creationId xmlns:p14="http://schemas.microsoft.com/office/powerpoint/2010/main" val="2531353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835F21-AF52-424B-B10B-DA1203165A83}" type="slidenum">
              <a:rPr lang="en-US"/>
              <a:pPr/>
              <a:t>42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41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0F4808-6DF8-40EB-995D-F43E8C074AE7}" type="slidenum">
              <a:rPr lang="en-US"/>
              <a:pPr/>
              <a:t>46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43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B3C61E-04FD-4EFA-A78A-17DD529C57EB}" type="slidenum">
              <a:rPr lang="en-US"/>
              <a:pPr/>
              <a:t>50</a:t>
            </a:fld>
            <a:endParaRPr 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837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357382-8188-4B1F-968E-9CF6F5FBC04D}" type="slidenum">
              <a:rPr lang="en-US"/>
              <a:pPr/>
              <a:t>51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689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754312-383B-4497-BD57-0F9D69715A76}" type="slidenum">
              <a:rPr lang="en-US"/>
              <a:pPr/>
              <a:t>52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0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2BB7F-02FA-4DD2-B593-DE594EB5F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C2EB1-927B-44EB-BB6E-01B24C90D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136DA-7A3C-49FF-8C26-D013AB522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10D2-1C1A-4F55-967A-EE2A6B80798F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D9488-2541-4AD4-B643-71062DC0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FEF1F-49C5-4104-B6E6-0CD237CA9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3DEA-5A0B-49E8-88EC-4474BB78D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3B833-81ED-4EFD-AE52-94280B77D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9D65C-2E4B-43C7-AA96-866C1E04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8DFD6-7DC3-4033-A28A-8D65F8AD52FF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8D5D8-3698-40C1-B86E-C50408A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34252-1E64-4342-B179-54F521CD1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70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81DAF7-2E8C-4D79-9B75-EADD97895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998B47-ECE0-46C9-9F83-9BE84C4325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A79F4-0A71-41A4-BE6F-DB926D8F5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7384-5E5B-46ED-B7B3-88CAF916BABE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D5E2F-9DE4-4577-9E18-AF8191F8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9D431-CBA6-4FC8-8CB1-E81FC3692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64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7B11C-15E5-4E3D-AF98-8D56E6732B3E}" type="datetime1">
              <a:rPr lang="en-US" smtClean="0"/>
              <a:t>4/19/2025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Rinaldi Munir/II4021 Kriptografi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D2691-EBC2-4D13-BBE3-5DAE01B45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6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9173-9372-4E18-BDA8-F10CC3E1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88D9E-A96F-4A0C-8433-FB22FD16F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0DEB7-7463-496B-BF2D-3338B0DCB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707F-FCE2-48A2-8429-EFCE9DD350D2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F92C2-5188-4E37-B528-5132B445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02D52-BA43-445D-A3AF-450386AB4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79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036DF-EF15-4886-A3B7-254C57962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3284A-ED42-476F-BD3D-AFF8CABC1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E3A64-5C69-4B61-9DD7-1E4DE536C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6C83-10F1-4447-80F6-589EE1A84DA1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0F838-85AB-46D0-B2D6-AF57227BF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415E4-D80E-420B-8624-340104D1F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2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5C027-68FD-46C3-9BEE-38A20721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0918C-EC03-4513-A68A-6F915A8FE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1A1055-F6AA-4815-A0E0-63BCDD9FF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64A90-9702-4030-9996-C7A964D5F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F6147-57B7-4B4B-8EB5-60274C6106CE}" type="datetime1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F6736-4819-4EED-86AF-AA1D87CC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0D1934-2EF8-48C1-A95B-F036B6F9F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119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6DE1-46B7-4905-A891-A3F8309B2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4FDE3-10D3-4308-B962-3C5D78216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9958D-5677-4B41-8BA5-5DD5EA65C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7B3FAD-8A10-4C80-A423-4B0F2A326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A392E-2794-4053-B459-578D7B5A8B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5B2896-C52A-4C17-AD69-451D719E3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CEB3C-58B9-400F-9473-DA57EFDD929C}" type="datetime1">
              <a:rPr lang="en-US" smtClean="0"/>
              <a:t>4/19/2025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28FB20-B078-4607-BA38-4A63B75A1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30A6E-B253-4A14-8D53-FD4C12E4C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0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27E05-64B1-4F9F-B9C9-7F3E9ABFC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A19CA3-B49F-4CD4-822C-5B04F943D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10AA-AE74-4BB6-980B-250418A625C0}" type="datetime1">
              <a:rPr lang="en-US" smtClean="0"/>
              <a:t>4/19/2025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993B99-A6D2-481A-ACC5-521E25B1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45EB17-F2F3-420F-8AF0-13225CB3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36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F7B18-D600-44E1-A191-F314D56CA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085A6-EC62-4B43-83C0-5EED92169F6A}" type="datetime1">
              <a:rPr lang="en-US" smtClean="0"/>
              <a:t>4/19/2025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E3A611-B86A-4B17-AC32-4EDB3A6F7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F304FA-E5EC-4B08-95B1-50979C8F5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07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6144D-8655-406F-A4B7-D0C0C8376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389DC-DC07-4EB8-B3EF-E0DE5C471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37DE55-72B4-4E78-81DF-2615B00B4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0D300-4030-4F3C-BAB7-0F9FD1589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21BAA-667F-4FDD-97DB-84EE082AF82C}" type="datetime1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9FE06-3497-4E3C-9600-47D7935C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B41CF-0A89-4381-8815-E690088C7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4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0523-01D5-4887-A881-48CAA289A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FEACF2-33D3-4927-BC48-37FC17004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C7D175-1080-450A-BC19-4D836E4BA9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B8082-8B4B-4B06-9CA5-755A3714A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BCD9C-F0FF-4DBF-936F-ACED4E7A51FF}" type="datetime1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E07C1-C1F0-4826-BF64-85CCA4D4F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79E62-68D6-4AF4-BD4F-4CB235BBE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7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69E19-4AFB-4D21-97C4-22684B62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27293-4621-41ED-8F47-2ACDA95AE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E393C-4A16-4B98-ABC2-1D2D7DF836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83960-878A-4CC2-9588-92C8AC6DEC1F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C84D1-104E-4967-8F76-CF62A3F3E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BC37D-17E4-4391-8DA0-1106F6F22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CEE93-FA6F-4740-8CA5-FDA2A95C7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30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andrea.corbellini.name/ecc/interactive/reals-add.html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andrea.corbellini.name/ecc/interactive/reals-add.html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audio" Target="../media/audio2.wav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3440" y="1139825"/>
            <a:ext cx="10322560" cy="1598436"/>
          </a:xfrm>
        </p:spPr>
        <p:txBody>
          <a:bodyPr>
            <a:normAutofit/>
          </a:bodyPr>
          <a:lstStyle/>
          <a:p>
            <a:r>
              <a:rPr lang="en-US" b="1" dirty="0"/>
              <a:t>Elliptic Curve Cryptography (ECC</a:t>
            </a:r>
            <a:r>
              <a:rPr lang="en-US" dirty="0"/>
              <a:t>)</a:t>
            </a:r>
            <a:br>
              <a:rPr lang="en-US" dirty="0"/>
            </a:br>
            <a:r>
              <a:rPr lang="en-US" sz="4000" dirty="0"/>
              <a:t>(Bagian 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4" descr="weierstra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0950" y="2204762"/>
            <a:ext cx="2743200" cy="244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D22C3E6-1D4F-9A42-BA04-F71DDA8ED9A0}"/>
              </a:ext>
            </a:extLst>
          </p:cNvPr>
          <p:cNvSpPr txBox="1">
            <a:spLocks noChangeArrowheads="1"/>
          </p:cNvSpPr>
          <p:nvPr/>
        </p:nvSpPr>
        <p:spPr>
          <a:xfrm>
            <a:off x="1514475" y="706437"/>
            <a:ext cx="8001000" cy="6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II4022 </a:t>
            </a:r>
            <a:r>
              <a:rPr lang="en-US" altLang="en-US" dirty="0" err="1">
                <a:solidFill>
                  <a:srgbClr val="000000"/>
                </a:solidFill>
              </a:rPr>
              <a:t>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863AB70-B842-094C-D6A4-ACC3E512DF1B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Munir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2025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0" name="Picture 9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42E07F5A-7214-01CB-AB1A-853F9C040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000" y="1601787"/>
            <a:ext cx="8229600" cy="4754563"/>
          </a:xfrm>
        </p:spPr>
        <p:txBody>
          <a:bodyPr/>
          <a:lstStyle/>
          <a:p>
            <a:pPr>
              <a:buNone/>
            </a:pPr>
            <a:r>
              <a:rPr lang="en-US" dirty="0"/>
              <a:t>(a) P + Q = 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33900" y="2176800"/>
            <a:ext cx="388099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geometri</a:t>
            </a:r>
            <a:r>
              <a:rPr lang="en-US" sz="2000" dirty="0"/>
              <a:t>: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Tarik</a:t>
            </a:r>
            <a:r>
              <a:rPr lang="en-US" sz="2000" dirty="0"/>
              <a:t> </a:t>
            </a:r>
            <a:r>
              <a:rPr lang="en-US" sz="2000" dirty="0" err="1"/>
              <a:t>garis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P </a:t>
            </a:r>
            <a:r>
              <a:rPr lang="en-US" sz="2000" dirty="0" err="1"/>
              <a:t>dan</a:t>
            </a:r>
            <a:r>
              <a:rPr lang="en-US" sz="2000" dirty="0"/>
              <a:t> Q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Jika</a:t>
            </a:r>
            <a:r>
              <a:rPr lang="en-US" sz="2000" dirty="0"/>
              <a:t> P </a:t>
            </a:r>
            <a:r>
              <a:rPr lang="en-US" sz="2000" dirty="0">
                <a:sym typeface="Symbol"/>
              </a:rPr>
              <a:t> Q, </a:t>
            </a:r>
            <a:r>
              <a:rPr lang="en-US" sz="2000" dirty="0" err="1">
                <a:sym typeface="Symbol"/>
              </a:rPr>
              <a:t>garis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tersebut</a:t>
            </a:r>
            <a:r>
              <a:rPr lang="en-US" sz="2000" dirty="0">
                <a:sym typeface="Symbol"/>
              </a:rPr>
              <a:t> </a:t>
            </a:r>
          </a:p>
          <a:p>
            <a:pPr marL="457200" indent="-457200"/>
            <a:r>
              <a:rPr lang="en-US" sz="2000" dirty="0">
                <a:sym typeface="Symbol"/>
              </a:rPr>
              <a:t>	</a:t>
            </a:r>
            <a:r>
              <a:rPr lang="en-US" sz="2000" dirty="0" err="1">
                <a:sym typeface="Symbol"/>
              </a:rPr>
              <a:t>memotong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kurva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pada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</a:t>
            </a:r>
            <a:r>
              <a:rPr lang="en-US" sz="2000" dirty="0" err="1"/>
              <a:t>itik</a:t>
            </a:r>
            <a:r>
              <a:rPr lang="en-US" sz="2000" dirty="0"/>
              <a:t>  -R</a:t>
            </a:r>
          </a:p>
          <a:p>
            <a:pPr marL="457200" indent="-457200"/>
            <a:r>
              <a:rPr lang="en-US" sz="2000" dirty="0"/>
              <a:t>3.     </a:t>
            </a:r>
            <a:r>
              <a:rPr lang="en-US" sz="2000" dirty="0" err="1"/>
              <a:t>Pencerminan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-R </a:t>
            </a:r>
            <a:r>
              <a:rPr lang="en-US" sz="2000" dirty="0" err="1"/>
              <a:t>terhadap</a:t>
            </a:r>
            <a:endParaRPr lang="en-US" sz="2000" dirty="0"/>
          </a:p>
          <a:p>
            <a:pPr marL="457200" indent="-457200"/>
            <a:r>
              <a:rPr lang="en-US" sz="2000" dirty="0"/>
              <a:t>	</a:t>
            </a:r>
            <a:r>
              <a:rPr lang="en-US" sz="2000" dirty="0" err="1"/>
              <a:t>sumbu</a:t>
            </a:r>
            <a:r>
              <a:rPr lang="en-US" sz="2000" dirty="0"/>
              <a:t>-x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R</a:t>
            </a:r>
          </a:p>
          <a:p>
            <a:pPr marL="457200" indent="-457200">
              <a:buAutoNum type="arabicPeriod" startAt="4"/>
            </a:pPr>
            <a:r>
              <a:rPr lang="en-US" sz="2000" dirty="0" err="1"/>
              <a:t>Titik</a:t>
            </a:r>
            <a:r>
              <a:rPr lang="en-US" sz="2000" dirty="0"/>
              <a:t> R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</a:t>
            </a:r>
          </a:p>
          <a:p>
            <a:pPr marL="457200" indent="-457200"/>
            <a:r>
              <a:rPr lang="en-US" sz="2000" dirty="0"/>
              <a:t>	</a:t>
            </a:r>
            <a:r>
              <a:rPr lang="en-US" sz="2000" dirty="0" err="1"/>
              <a:t>penjumlahan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P </a:t>
            </a:r>
            <a:r>
              <a:rPr lang="en-US" sz="2000" dirty="0" err="1"/>
              <a:t>dan</a:t>
            </a:r>
            <a:r>
              <a:rPr lang="en-US" sz="2000" dirty="0"/>
              <a:t> Q</a:t>
            </a:r>
          </a:p>
          <a:p>
            <a:pPr marL="457200" indent="-457200"/>
            <a:r>
              <a:rPr lang="en-US" sz="2000" dirty="0"/>
              <a:t> </a:t>
            </a:r>
          </a:p>
          <a:p>
            <a:pPr marL="457200" indent="-457200"/>
            <a:r>
              <a:rPr lang="en-US" sz="2000" dirty="0" err="1"/>
              <a:t>Keterangan</a:t>
            </a:r>
            <a:r>
              <a:rPr lang="en-US" sz="2000" dirty="0"/>
              <a:t>:  </a:t>
            </a:r>
            <a:r>
              <a:rPr lang="en-US" sz="2000" dirty="0" err="1"/>
              <a:t>Jika</a:t>
            </a:r>
            <a:r>
              <a:rPr lang="en-US" sz="2000" dirty="0"/>
              <a:t> R =(x, y) </a:t>
            </a:r>
            <a:r>
              <a:rPr lang="en-US" sz="2000" dirty="0" err="1"/>
              <a:t>maka</a:t>
            </a:r>
            <a:r>
              <a:rPr lang="en-US" sz="2000" dirty="0"/>
              <a:t> –R </a:t>
            </a:r>
          </a:p>
          <a:p>
            <a:pPr marL="457200" indent="-457200"/>
            <a:r>
              <a:rPr lang="en-US" sz="2000" dirty="0"/>
              <a:t>		       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(x, -y)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447801"/>
            <a:ext cx="4953000" cy="438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741506" y="60198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0320" y="609601"/>
            <a:ext cx="8920480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Penjelasan</a:t>
            </a:r>
            <a:r>
              <a:rPr lang="en-US" b="1" dirty="0"/>
              <a:t> </a:t>
            </a:r>
            <a:r>
              <a:rPr lang="en-US" b="1" dirty="0" err="1"/>
              <a:t>Analitik</a:t>
            </a:r>
            <a:r>
              <a:rPr lang="en-US" b="1" dirty="0"/>
              <a:t>  P + Q = R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1" y="1600200"/>
            <a:ext cx="432711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1437641" y="1521768"/>
            <a:ext cx="40150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    </a:t>
            </a:r>
            <a:r>
              <a:rPr lang="en-US" sz="2400" i="1" dirty="0"/>
              <a:t>y</a:t>
            </a:r>
            <a:r>
              <a:rPr lang="en-US" sz="2400" dirty="0"/>
              <a:t> = </a:t>
            </a:r>
            <a:r>
              <a:rPr lang="en-US" sz="2400" i="1" dirty="0"/>
              <a:t>m</a:t>
            </a:r>
            <a:r>
              <a:rPr lang="en-US" sz="2400" i="1" dirty="0">
                <a:sym typeface="Symbol"/>
              </a:rPr>
              <a:t>x</a:t>
            </a:r>
            <a:r>
              <a:rPr lang="en-US" sz="2400" dirty="0">
                <a:sym typeface="Symbol"/>
              </a:rPr>
              <a:t> + </a:t>
            </a:r>
            <a:r>
              <a:rPr lang="en-US" sz="2400" i="1" dirty="0">
                <a:sym typeface="Symbol"/>
              </a:rPr>
              <a:t>c</a:t>
            </a:r>
            <a:endParaRPr lang="en-US" sz="24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437641" y="2399184"/>
            <a:ext cx="2123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Gradien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9" name="Object 3"/>
              <p:cNvSpPr txBox="1"/>
              <p:nvPr/>
            </p:nvSpPr>
            <p:spPr bwMode="auto">
              <a:xfrm>
                <a:off x="3639153" y="2330451"/>
                <a:ext cx="1879601" cy="98425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099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39153" y="2330451"/>
                <a:ext cx="1879601" cy="9842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524000" y="3261360"/>
            <a:ext cx="386477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 </a:t>
            </a:r>
            <a:r>
              <a:rPr lang="en-US" sz="2400" dirty="0" err="1"/>
              <a:t>dengan</a:t>
            </a:r>
            <a:endParaRPr lang="en-US" sz="2400" dirty="0"/>
          </a:p>
          <a:p>
            <a:r>
              <a:rPr lang="en-US" sz="2400" dirty="0" err="1"/>
              <a:t>kurva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= x</a:t>
            </a:r>
            <a:r>
              <a:rPr lang="en-US" sz="2400" baseline="30000" dirty="0"/>
              <a:t>3</a:t>
            </a:r>
            <a:r>
              <a:rPr lang="en-US" sz="2400" dirty="0"/>
              <a:t> + ax + b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  <a:r>
              <a:rPr lang="en-US" sz="2400" dirty="0">
                <a:sym typeface="Symbol"/>
              </a:rPr>
              <a:t> </a:t>
            </a:r>
          </a:p>
          <a:p>
            <a:r>
              <a:rPr lang="en-US" sz="2400" dirty="0">
                <a:sym typeface="Symbol"/>
              </a:rPr>
              <a:t>     (mx + c)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= x</a:t>
            </a:r>
            <a:r>
              <a:rPr lang="en-US" sz="2400" baseline="30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 + ax + b</a:t>
            </a:r>
          </a:p>
          <a:p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endParaRPr lang="en-US" sz="2400" baseline="-25000" dirty="0">
              <a:sym typeface="Symbol"/>
            </a:endParaRPr>
          </a:p>
          <a:p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</a:t>
            </a:r>
          </a:p>
          <a:p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741506" y="60198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920" y="680721"/>
            <a:ext cx="9733280" cy="567563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	  </a:t>
            </a:r>
            <a:r>
              <a:rPr lang="en-US" sz="2400" dirty="0" err="1">
                <a:latin typeface="Calibri" pitchFamily="34" charset="0"/>
              </a:rPr>
              <a:t>Misalkan</a:t>
            </a:r>
            <a:r>
              <a:rPr lang="en-US" sz="2400" dirty="0">
                <a:latin typeface="Calibri" pitchFamily="34" charset="0"/>
              </a:rPr>
              <a:t> P(2, 4) </a:t>
            </a:r>
            <a:r>
              <a:rPr lang="en-US" sz="2400" dirty="0" err="1">
                <a:latin typeface="Calibri" pitchFamily="34" charset="0"/>
              </a:rPr>
              <a:t>dan</a:t>
            </a:r>
            <a:r>
              <a:rPr lang="en-US" sz="2400" dirty="0">
                <a:latin typeface="Calibri" pitchFamily="34" charset="0"/>
              </a:rPr>
              <a:t> Q(0, 2) </a:t>
            </a:r>
            <a:r>
              <a:rPr lang="en-US" sz="2400" dirty="0" err="1">
                <a:latin typeface="Calibri" pitchFamily="34" charset="0"/>
              </a:rPr>
              <a:t>dua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kurva</a:t>
            </a:r>
            <a:endParaRPr lang="en-US" sz="2400" dirty="0">
              <a:latin typeface="Calibri" pitchFamily="34" charset="0"/>
            </a:endParaRP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	  </a:t>
            </a:r>
            <a:r>
              <a:rPr lang="en-US" sz="2400" dirty="0" err="1">
                <a:latin typeface="Calibri" pitchFamily="34" charset="0"/>
              </a:rPr>
              <a:t>Penjumlahan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: P + Q = R. </a:t>
            </a:r>
            <a:r>
              <a:rPr lang="en-US" sz="2400" dirty="0" err="1">
                <a:latin typeface="Calibri" pitchFamily="34" charset="0"/>
              </a:rPr>
              <a:t>Tentukan</a:t>
            </a:r>
            <a:r>
              <a:rPr lang="en-US" sz="2400" dirty="0">
                <a:latin typeface="Calibri" pitchFamily="34" charset="0"/>
              </a:rPr>
              <a:t> R!</a:t>
            </a:r>
          </a:p>
          <a:p>
            <a:pPr>
              <a:buNone/>
            </a:pPr>
            <a:r>
              <a:rPr lang="en-US" sz="2400" dirty="0">
                <a:latin typeface="Calibri" pitchFamily="34" charset="0"/>
              </a:rPr>
              <a:t> 	  </a:t>
            </a:r>
            <a:r>
              <a:rPr lang="en-US" sz="2400" dirty="0" err="1">
                <a:latin typeface="Calibri" pitchFamily="34" charset="0"/>
              </a:rPr>
              <a:t>Langkah-langkah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menghitung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koordinat</a:t>
            </a:r>
            <a:r>
              <a:rPr lang="en-US" sz="2400" dirty="0">
                <a:latin typeface="Calibri" pitchFamily="34" charset="0"/>
              </a:rPr>
              <a:t> R: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Gradien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garis</a:t>
            </a:r>
            <a:r>
              <a:rPr lang="en-US" sz="2400" dirty="0">
                <a:latin typeface="Calibri" pitchFamily="34" charset="0"/>
              </a:rPr>
              <a:t> g: </a:t>
            </a:r>
            <a:r>
              <a:rPr lang="en-US" sz="2400" dirty="0">
                <a:latin typeface="Calibri" pitchFamily="34" charset="0"/>
                <a:sym typeface="Symbol"/>
              </a:rPr>
              <a:t>m = (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)/(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 =(4 – 2)/(2 – 0) = 1</a:t>
            </a:r>
          </a:p>
          <a:p>
            <a:pPr marL="738188" indent="-273050"/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baseline="-25000" dirty="0">
                <a:sym typeface="Symbol"/>
              </a:rPr>
              <a:t>  </a:t>
            </a:r>
            <a:r>
              <a:rPr lang="en-US" sz="2400" dirty="0">
                <a:latin typeface="Calibri" pitchFamily="34" charset="0"/>
              </a:rPr>
              <a:t>= 1</a:t>
            </a:r>
            <a:r>
              <a:rPr lang="en-US" sz="2400" baseline="30000" dirty="0">
                <a:latin typeface="Calibri" pitchFamily="34" charset="0"/>
              </a:rPr>
              <a:t>2</a:t>
            </a:r>
            <a:r>
              <a:rPr lang="en-US" sz="2400" dirty="0">
                <a:latin typeface="Calibri" pitchFamily="34" charset="0"/>
              </a:rPr>
              <a:t> – 2  – 0 = –1   	</a:t>
            </a:r>
          </a:p>
          <a:p>
            <a:pPr marL="738188" indent="-273050"/>
            <a:r>
              <a:rPr lang="en-US" sz="2400" dirty="0">
                <a:sym typeface="Symbol"/>
              </a:rPr>
              <a:t>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</a:t>
            </a:r>
            <a:r>
              <a:rPr lang="en-US" sz="2400" dirty="0">
                <a:latin typeface="Calibri" pitchFamily="34" charset="0"/>
              </a:rPr>
              <a:t>= 1(2 – (-1)) – 4 = –1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Jadi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koordinat</a:t>
            </a:r>
            <a:r>
              <a:rPr lang="en-US" sz="2400" dirty="0">
                <a:latin typeface="Calibri" pitchFamily="34" charset="0"/>
              </a:rPr>
              <a:t> R(-1, -1) </a:t>
            </a:r>
          </a:p>
          <a:p>
            <a:pPr marL="738188" indent="-273050"/>
            <a:r>
              <a:rPr lang="en-US" sz="2400" dirty="0" err="1">
                <a:latin typeface="Calibri" pitchFamily="34" charset="0"/>
              </a:rPr>
              <a:t>Periksa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apakah</a:t>
            </a:r>
            <a:r>
              <a:rPr lang="en-US" sz="2400" dirty="0">
                <a:latin typeface="Calibri" pitchFamily="34" charset="0"/>
              </a:rPr>
              <a:t> R(-1, -1) </a:t>
            </a:r>
            <a:r>
              <a:rPr lang="en-US" sz="2400" dirty="0" err="1">
                <a:latin typeface="Calibri" pitchFamily="34" charset="0"/>
              </a:rPr>
              <a:t>sebuah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titik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pada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kurva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eliptik</a:t>
            </a:r>
            <a:r>
              <a:rPr lang="en-US" sz="2400" dirty="0">
                <a:latin typeface="Calibri" pitchFamily="34" charset="0"/>
              </a:rPr>
              <a:t>: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</a:rPr>
              <a:t>   		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  </a:t>
            </a:r>
            <a:r>
              <a:rPr lang="en-US" sz="2400" dirty="0">
                <a:latin typeface="Calibri" pitchFamily="34" charset="0"/>
                <a:sym typeface="Symbol"/>
              </a:rPr>
              <a:t> (-1)</a:t>
            </a:r>
            <a:r>
              <a:rPr lang="en-US" sz="2400" baseline="30000" dirty="0">
                <a:latin typeface="Calibri" pitchFamily="34" charset="0"/>
                <a:sym typeface="Symbol"/>
              </a:rPr>
              <a:t>2</a:t>
            </a:r>
            <a:r>
              <a:rPr lang="en-US" sz="2400" dirty="0">
                <a:latin typeface="Calibri" pitchFamily="34" charset="0"/>
                <a:sym typeface="Symbol"/>
              </a:rPr>
              <a:t> = (-1)</a:t>
            </a:r>
            <a:r>
              <a:rPr lang="en-US" sz="2400" baseline="30000" dirty="0">
                <a:latin typeface="Calibri" pitchFamily="34" charset="0"/>
                <a:sym typeface="Symbol"/>
              </a:rPr>
              <a:t>3 </a:t>
            </a:r>
            <a:r>
              <a:rPr lang="en-US" sz="2400" dirty="0">
                <a:latin typeface="Calibri" pitchFamily="34" charset="0"/>
                <a:sym typeface="Symbol"/>
              </a:rPr>
              <a:t>+ 2(-1) + 4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    1 = -1 – 2 + 4 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    1 = 1   (</a:t>
            </a:r>
            <a:r>
              <a:rPr lang="en-US" sz="2400" dirty="0" err="1">
                <a:latin typeface="Calibri" pitchFamily="34" charset="0"/>
                <a:sym typeface="Symbol"/>
              </a:rPr>
              <a:t>terbukti</a:t>
            </a:r>
            <a:r>
              <a:rPr lang="en-US" sz="2400" dirty="0">
                <a:latin typeface="Calibri" pitchFamily="34" charset="0"/>
                <a:sym typeface="Symbol"/>
              </a:rPr>
              <a:t> R(-1,-1) </a:t>
            </a:r>
            <a:r>
              <a:rPr lang="en-US" sz="2400" dirty="0" err="1">
                <a:latin typeface="Calibri" pitchFamily="34" charset="0"/>
                <a:sym typeface="Symbol"/>
              </a:rPr>
              <a:t>titik</a:t>
            </a:r>
            <a:r>
              <a:rPr lang="en-US" sz="2400" dirty="0">
                <a:latin typeface="Calibri" pitchFamily="34" charset="0"/>
                <a:sym typeface="Symbol"/>
              </a:rPr>
              <a:t> yang </a:t>
            </a:r>
            <a:r>
              <a:rPr lang="en-US" sz="2400" dirty="0" err="1">
                <a:latin typeface="Calibri" pitchFamily="34" charset="0"/>
                <a:sym typeface="Symbol"/>
              </a:rPr>
              <a:t>terletak</a:t>
            </a:r>
            <a:r>
              <a:rPr lang="en-US" sz="2400" dirty="0">
                <a:latin typeface="Calibri" pitchFamily="34" charset="0"/>
                <a:sym typeface="Symbol"/>
              </a:rPr>
              <a:t> pada </a:t>
            </a:r>
          </a:p>
          <a:p>
            <a:pPr marL="738188" indent="-273050">
              <a:buNone/>
            </a:pPr>
            <a:r>
              <a:rPr lang="en-US" sz="2400" dirty="0">
                <a:latin typeface="Calibri" pitchFamily="34" charset="0"/>
                <a:sym typeface="Symbol"/>
              </a:rPr>
              <a:t>					         </a:t>
            </a:r>
            <a:r>
              <a:rPr lang="en-US" sz="2400" dirty="0" err="1">
                <a:latin typeface="Calibri" pitchFamily="34" charset="0"/>
                <a:sym typeface="Symbol"/>
              </a:rPr>
              <a:t>kurva</a:t>
            </a:r>
            <a:r>
              <a:rPr lang="en-US" sz="2400" dirty="0">
                <a:latin typeface="Calibri" pitchFamily="34" charset="0"/>
                <a:sym typeface="Symbol"/>
              </a:rPr>
              <a:t> 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y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2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= x</a:t>
            </a:r>
            <a:r>
              <a:rPr lang="en-US" sz="2400" baseline="30000" dirty="0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+ 2x + 4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  <a:sym typeface="Symbol"/>
              </a:rPr>
              <a:t>)</a:t>
            </a:r>
            <a:r>
              <a:rPr lang="en-US" sz="2400" dirty="0">
                <a:latin typeface="Calibri" pitchFamily="34" charset="0"/>
              </a:rPr>
              <a:t>	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760" y="685801"/>
            <a:ext cx="9083040" cy="54403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 lain: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Picture 4" descr="ec2_1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0737" y="863600"/>
            <a:ext cx="5436659" cy="4744720"/>
          </a:xfrm>
          <a:prstGeom prst="rect">
            <a:avLst/>
          </a:prstGeom>
          <a:solidFill>
            <a:schemeClr val="tx1">
              <a:alpha val="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124200" y="57150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8" name="Rectangle 7"/>
          <p:cNvSpPr/>
          <p:nvPr/>
        </p:nvSpPr>
        <p:spPr>
          <a:xfrm>
            <a:off x="1351281" y="1610362"/>
            <a:ext cx="4549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itchFamily="34" charset="0"/>
                <a:sym typeface="Symbol"/>
              </a:rPr>
              <a:t>m = (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y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)/(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p</a:t>
            </a:r>
            <a:r>
              <a:rPr lang="en-US" sz="2400" dirty="0">
                <a:latin typeface="Calibri" pitchFamily="34" charset="0"/>
                <a:sym typeface="Symbol"/>
              </a:rPr>
              <a:t> – </a:t>
            </a:r>
            <a:r>
              <a:rPr lang="en-US" sz="2400" dirty="0" err="1">
                <a:latin typeface="Calibri" pitchFamily="34" charset="0"/>
                <a:sym typeface="Symbol"/>
              </a:rPr>
              <a:t>x</a:t>
            </a:r>
            <a:r>
              <a:rPr lang="en-US" sz="2400" baseline="-25000" dirty="0" err="1">
                <a:latin typeface="Calibri" pitchFamily="34" charset="0"/>
                <a:sym typeface="Symbol"/>
              </a:rPr>
              <a:t>q</a:t>
            </a:r>
            <a:r>
              <a:rPr lang="en-US" sz="2400" dirty="0">
                <a:latin typeface="Calibri" pitchFamily="34" charset="0"/>
                <a:sym typeface="Symbol"/>
              </a:rPr>
              <a:t>) </a:t>
            </a:r>
          </a:p>
          <a:p>
            <a:r>
              <a:rPr lang="en-US" sz="2400" dirty="0">
                <a:latin typeface="Calibri" pitchFamily="34" charset="0"/>
                <a:sym typeface="Symbol"/>
              </a:rPr>
              <a:t>    =(-1.86-0.836)/(-2.35-(-0.1))</a:t>
            </a:r>
          </a:p>
          <a:p>
            <a:r>
              <a:rPr lang="en-US" sz="2400" dirty="0">
                <a:latin typeface="Calibri" pitchFamily="34" charset="0"/>
                <a:sym typeface="Symbol"/>
              </a:rPr>
              <a:t>    = -2.696 / -2.25 = 1.198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1346200" y="2948943"/>
            <a:ext cx="38760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baseline="-25000" dirty="0">
                <a:sym typeface="Symbol"/>
              </a:rPr>
              <a:t>  </a:t>
            </a:r>
          </a:p>
          <a:p>
            <a:r>
              <a:rPr lang="en-US" sz="2400" baseline="-25000" dirty="0">
                <a:latin typeface="Calibri" pitchFamily="34" charset="0"/>
                <a:sym typeface="Symbol"/>
              </a:rPr>
              <a:t>     </a:t>
            </a:r>
            <a:r>
              <a:rPr lang="en-US" sz="2400" dirty="0">
                <a:latin typeface="Calibri" pitchFamily="34" charset="0"/>
              </a:rPr>
              <a:t>= (1.198)</a:t>
            </a:r>
            <a:r>
              <a:rPr lang="en-US" sz="2400" baseline="30000" dirty="0">
                <a:latin typeface="Calibri" pitchFamily="34" charset="0"/>
              </a:rPr>
              <a:t>2</a:t>
            </a:r>
            <a:r>
              <a:rPr lang="en-US" sz="2400" dirty="0">
                <a:latin typeface="Calibri" pitchFamily="34" charset="0"/>
              </a:rPr>
              <a:t> – (-2.35) – (-0.1)</a:t>
            </a:r>
          </a:p>
          <a:p>
            <a:r>
              <a:rPr lang="en-US" sz="2400" dirty="0">
                <a:latin typeface="Calibri" pitchFamily="34" charset="0"/>
              </a:rPr>
              <a:t>    = 3.89 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996055" y="4287524"/>
            <a:ext cx="462690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38188" indent="-273050"/>
            <a:r>
              <a:rPr lang="en-US" sz="2400" dirty="0">
                <a:sym typeface="Symbol"/>
              </a:rPr>
              <a:t>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</a:t>
            </a:r>
          </a:p>
          <a:p>
            <a:pPr marL="738188" indent="-273050"/>
            <a:r>
              <a:rPr lang="en-US" sz="2400" dirty="0">
                <a:latin typeface="Calibri" pitchFamily="34" charset="0"/>
              </a:rPr>
              <a:t>    = 1.198(-2.35 – 3.89) – (-1.86)</a:t>
            </a:r>
          </a:p>
          <a:p>
            <a:pPr marL="738188" indent="-273050"/>
            <a:r>
              <a:rPr lang="en-US" sz="2400" dirty="0">
                <a:latin typeface="Calibri" pitchFamily="34" charset="0"/>
              </a:rPr>
              <a:t>    = –5.62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CE50CE9-8A2F-1DD9-2350-392F80621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996362-A2E2-AEBD-766D-A5E6DC8C2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14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0969D8-7E2E-D0EA-399D-73AE090E81A8}"/>
              </a:ext>
            </a:extLst>
          </p:cNvPr>
          <p:cNvSpPr txBox="1"/>
          <p:nvPr/>
        </p:nvSpPr>
        <p:spPr>
          <a:xfrm>
            <a:off x="334766" y="281355"/>
            <a:ext cx="11742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Demo </a:t>
            </a:r>
            <a:r>
              <a:rPr lang="en-US" sz="2400" dirty="0" err="1"/>
              <a:t>kallkulator</a:t>
            </a:r>
            <a:r>
              <a:rPr lang="en-US" sz="2400" dirty="0"/>
              <a:t> ECC online: </a:t>
            </a:r>
            <a:r>
              <a:rPr lang="en-US" sz="2400" dirty="0">
                <a:hlinkClick r:id="rId2"/>
              </a:rPr>
              <a:t>https://andrea.corbellini.name/ecc/interactive/reals-add.html</a:t>
            </a:r>
            <a:r>
              <a:rPr lang="en-US" sz="2400" dirty="0"/>
              <a:t>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4186AC-72FF-BEF0-628A-D765EDC03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087" y="946946"/>
            <a:ext cx="10761418" cy="562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258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8080" y="609601"/>
            <a:ext cx="10088880" cy="5135563"/>
          </a:xfrm>
        </p:spPr>
        <p:txBody>
          <a:bodyPr/>
          <a:lstStyle/>
          <a:p>
            <a:pPr>
              <a:buNone/>
            </a:pPr>
            <a:r>
              <a:rPr lang="en-US" dirty="0"/>
              <a:t>(b) P + (-P) = O,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sini</a:t>
            </a:r>
            <a:r>
              <a:rPr lang="en-US" dirty="0"/>
              <a:t> O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i="1" dirty="0"/>
              <a:t>infinity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447800"/>
            <a:ext cx="4419600" cy="413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483361" y="1447800"/>
            <a:ext cx="37083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P’= -P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invers</a:t>
            </a:r>
            <a:r>
              <a:rPr lang="en-US" sz="2400" dirty="0"/>
              <a:t>:</a:t>
            </a:r>
          </a:p>
          <a:p>
            <a:r>
              <a:rPr lang="en-US" sz="2400" dirty="0"/>
              <a:t>   P + P’ = P + (-P) = O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83361" y="2750729"/>
            <a:ext cx="31887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netral</a:t>
            </a:r>
            <a:r>
              <a:rPr lang="en-US" sz="2400" dirty="0"/>
              <a:t>:</a:t>
            </a:r>
          </a:p>
          <a:p>
            <a:r>
              <a:rPr lang="en-US" sz="2400" dirty="0"/>
              <a:t>   P + O = O + P = 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0" y="57150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  <p:extLst>
      <p:ext uri="{BB962C8B-B14F-4D97-AF65-F5344CB8AC3E}">
        <p14:creationId xmlns:p14="http://schemas.microsoft.com/office/powerpoint/2010/main" val="169243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Penggandaan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i="1" dirty="0"/>
              <a:t>point doubling</a:t>
            </a:r>
            <a:r>
              <a:rPr lang="en-US" sz="2400" dirty="0"/>
              <a:t>): </a:t>
            </a:r>
            <a:r>
              <a:rPr lang="en-US" sz="2400" dirty="0" err="1"/>
              <a:t>menjumlahkan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  <a:r>
              <a:rPr lang="en-US" sz="2400" dirty="0" err="1"/>
              <a:t>tangen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P(x, y)</a:t>
            </a:r>
          </a:p>
          <a:p>
            <a:endParaRPr lang="en-US" dirty="0"/>
          </a:p>
          <a:p>
            <a:r>
              <a:rPr lang="en-US" dirty="0"/>
              <a:t>P + P = 2P = 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2726" y="2209800"/>
            <a:ext cx="410527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4419600" y="59436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838201"/>
            <a:ext cx="10266680" cy="5287963"/>
          </a:xfrm>
        </p:spPr>
        <p:txBody>
          <a:bodyPr>
            <a:normAutofit/>
          </a:bodyPr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ordinat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y</a:t>
            </a:r>
            <a:r>
              <a:rPr lang="en-US" baseline="-25000" dirty="0" err="1"/>
              <a:t>p</a:t>
            </a:r>
            <a:r>
              <a:rPr lang="en-US" dirty="0"/>
              <a:t> =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tangen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berpotongan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i="1" dirty="0"/>
              <a:t>infinity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Di </a:t>
            </a:r>
            <a:r>
              <a:rPr lang="en-US" dirty="0" err="1"/>
              <a:t>sini</a:t>
            </a:r>
            <a:r>
              <a:rPr lang="en-US" dirty="0"/>
              <a:t>, P + P = 2P = 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71801" y="5105400"/>
            <a:ext cx="29343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Anoop</a:t>
            </a:r>
            <a:r>
              <a:rPr lang="en-US" dirty="0">
                <a:solidFill>
                  <a:srgbClr val="FF0000"/>
                </a:solidFill>
              </a:rPr>
              <a:t> MS 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Cryptography,</a:t>
            </a:r>
          </a:p>
          <a:p>
            <a:r>
              <a:rPr lang="en-US" dirty="0">
                <a:solidFill>
                  <a:srgbClr val="FF0000"/>
                </a:solidFill>
              </a:rPr>
              <a:t> an Implementation Guide</a:t>
            </a: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1" y="1981201"/>
            <a:ext cx="4410075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609601"/>
            <a:ext cx="9123680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Penjelasan</a:t>
            </a:r>
            <a:r>
              <a:rPr lang="en-US" b="1" dirty="0"/>
              <a:t> </a:t>
            </a:r>
            <a:r>
              <a:rPr lang="en-US" b="1" dirty="0" err="1"/>
              <a:t>Analitik</a:t>
            </a:r>
            <a:r>
              <a:rPr lang="en-US" b="1" dirty="0"/>
              <a:t> </a:t>
            </a:r>
            <a:r>
              <a:rPr lang="en-US" dirty="0"/>
              <a:t>P + P = 2P = R</a:t>
            </a: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87120" y="1379309"/>
            <a:ext cx="4296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tangen</a:t>
            </a:r>
            <a:r>
              <a:rPr lang="en-US" sz="2400" dirty="0"/>
              <a:t> g:    y = m</a:t>
            </a:r>
            <a:r>
              <a:rPr lang="en-US" sz="2400" dirty="0">
                <a:sym typeface="Symbol"/>
              </a:rPr>
              <a:t>x + c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54189" y="2283521"/>
            <a:ext cx="2123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Gradien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9" name="Object 3"/>
              <p:cNvSpPr txBox="1"/>
              <p:nvPr/>
            </p:nvSpPr>
            <p:spPr bwMode="auto">
              <a:xfrm>
                <a:off x="3277719" y="2081251"/>
                <a:ext cx="2459006" cy="10588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099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7719" y="2081251"/>
                <a:ext cx="2459006" cy="10588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253141" y="3122592"/>
            <a:ext cx="464107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Perpotongan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g </a:t>
            </a:r>
            <a:r>
              <a:rPr lang="en-US" sz="2400" dirty="0" err="1"/>
              <a:t>dengan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: </a:t>
            </a:r>
            <a:r>
              <a:rPr lang="en-US" sz="2400" dirty="0">
                <a:sym typeface="Symbol"/>
              </a:rPr>
              <a:t>  (mx + c)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= x</a:t>
            </a:r>
            <a:r>
              <a:rPr lang="en-US" sz="2400" baseline="30000" dirty="0">
                <a:sym typeface="Symbol"/>
              </a:rPr>
              <a:t>3</a:t>
            </a:r>
            <a:r>
              <a:rPr lang="en-US" sz="2400" dirty="0">
                <a:sym typeface="Symbol"/>
              </a:rPr>
              <a:t> + ax + b</a:t>
            </a:r>
          </a:p>
          <a:p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</a:p>
          <a:p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</a:t>
            </a:r>
          </a:p>
          <a:p>
            <a:endParaRPr lang="en-US" sz="2400" dirty="0"/>
          </a:p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= 0 </a:t>
            </a:r>
            <a:r>
              <a:rPr lang="en-US" sz="2400" dirty="0" err="1"/>
              <a:t>maka</a:t>
            </a:r>
            <a:r>
              <a:rPr lang="en-US" sz="2400" dirty="0"/>
              <a:t> m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terdefinisi</a:t>
            </a:r>
            <a:endParaRPr lang="en-US" sz="2400" dirty="0">
              <a:sym typeface="Symbol"/>
            </a:endParaRPr>
          </a:p>
          <a:p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2P = O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934200" y="5410201"/>
            <a:ext cx="3391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1676400"/>
            <a:ext cx="40767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920" y="589281"/>
            <a:ext cx="10170160" cy="53641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: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4698969" y="718105"/>
            <a:ext cx="4225188" cy="4944272"/>
            <a:chOff x="480" y="1056"/>
            <a:chExt cx="2346" cy="2562"/>
          </a:xfrm>
        </p:grpSpPr>
        <p:pic>
          <p:nvPicPr>
            <p:cNvPr id="7" name="Picture 3" descr="ec2_1_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0" y="1536"/>
              <a:ext cx="2346" cy="2082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864" y="1056"/>
              <a:ext cx="816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b="1" i="1"/>
                <a:t>P+P = 2P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679292" y="57912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3">
                <a:extLst>
                  <a:ext uri="{FF2B5EF4-FFF2-40B4-BE49-F238E27FC236}">
                    <a16:creationId xmlns:a16="http://schemas.microsoft.com/office/drawing/2014/main" id="{7252B032-BE5D-4B1F-A6E3-4A10C2A2DFF5}"/>
                  </a:ext>
                </a:extLst>
              </p:cNvPr>
              <p:cNvSpPr txBox="1"/>
              <p:nvPr/>
            </p:nvSpPr>
            <p:spPr bwMode="auto">
              <a:xfrm>
                <a:off x="808839" y="2212500"/>
                <a:ext cx="2459006" cy="10588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Sup>
                            <m:sSubSup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Object 3">
                <a:extLst>
                  <a:ext uri="{FF2B5EF4-FFF2-40B4-BE49-F238E27FC236}">
                    <a16:creationId xmlns:a16="http://schemas.microsoft.com/office/drawing/2014/main" id="{7252B032-BE5D-4B1F-A6E3-4A10C2A2D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8839" y="2212500"/>
                <a:ext cx="2459006" cy="10588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7228F5C6-8062-4DEA-A1A4-34CAA41316CA}"/>
              </a:ext>
            </a:extLst>
          </p:cNvPr>
          <p:cNvSpPr/>
          <p:nvPr/>
        </p:nvSpPr>
        <p:spPr>
          <a:xfrm>
            <a:off x="808839" y="3429000"/>
            <a:ext cx="27370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ym typeface="Symbol"/>
              </a:rPr>
              <a:t>Koordinat</a:t>
            </a:r>
            <a:r>
              <a:rPr lang="en-US" sz="2000" dirty="0">
                <a:sym typeface="Symbol"/>
              </a:rPr>
              <a:t> </a:t>
            </a:r>
            <a:r>
              <a:rPr lang="en-US" sz="2000" dirty="0" err="1">
                <a:sym typeface="Symbol"/>
              </a:rPr>
              <a:t>Titik</a:t>
            </a:r>
            <a:r>
              <a:rPr lang="en-US" sz="2000" dirty="0">
                <a:sym typeface="Symbol"/>
              </a:rPr>
              <a:t> R: </a:t>
            </a:r>
          </a:p>
          <a:p>
            <a:r>
              <a:rPr lang="en-US" sz="2000" dirty="0">
                <a:sym typeface="Symbol"/>
              </a:rPr>
              <a:t>     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dirty="0">
                <a:sym typeface="Symbol"/>
              </a:rPr>
              <a:t> = m</a:t>
            </a:r>
            <a:r>
              <a:rPr lang="en-US" sz="2000" baseline="30000" dirty="0">
                <a:sym typeface="Symbol"/>
              </a:rPr>
              <a:t>2 </a:t>
            </a:r>
            <a:r>
              <a:rPr lang="en-US" sz="2000" dirty="0">
                <a:sym typeface="Symbol"/>
              </a:rPr>
              <a:t>– 2x</a:t>
            </a:r>
            <a:r>
              <a:rPr lang="en-US" sz="2000" baseline="-25000" dirty="0">
                <a:sym typeface="Symbol"/>
              </a:rPr>
              <a:t>p</a:t>
            </a:r>
          </a:p>
          <a:p>
            <a:r>
              <a:rPr lang="en-US" sz="2000" dirty="0">
                <a:sym typeface="Symbol"/>
              </a:rPr>
              <a:t>     </a:t>
            </a:r>
            <a:r>
              <a:rPr lang="en-US" sz="2000" dirty="0" err="1">
                <a:sym typeface="Symbol"/>
              </a:rPr>
              <a:t>y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baseline="-25000" dirty="0">
                <a:sym typeface="Symbol"/>
              </a:rPr>
              <a:t> </a:t>
            </a:r>
            <a:r>
              <a:rPr lang="en-US" sz="2000" dirty="0">
                <a:sym typeface="Symbol"/>
              </a:rPr>
              <a:t>= m(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p</a:t>
            </a:r>
            <a:r>
              <a:rPr lang="en-US" sz="2000" dirty="0">
                <a:sym typeface="Symbol"/>
              </a:rPr>
              <a:t> – </a:t>
            </a:r>
            <a:r>
              <a:rPr lang="en-US" sz="2000" dirty="0" err="1">
                <a:sym typeface="Symbol"/>
              </a:rPr>
              <a:t>x</a:t>
            </a:r>
            <a:r>
              <a:rPr lang="en-US" sz="2000" baseline="-25000" dirty="0" err="1">
                <a:sym typeface="Symbol"/>
              </a:rPr>
              <a:t>r</a:t>
            </a:r>
            <a:r>
              <a:rPr lang="en-US" sz="2000" dirty="0">
                <a:sym typeface="Symbol"/>
              </a:rPr>
              <a:t>) – </a:t>
            </a:r>
            <a:r>
              <a:rPr lang="en-US" sz="2000" dirty="0" err="1">
                <a:sym typeface="Symbol"/>
              </a:rPr>
              <a:t>y</a:t>
            </a:r>
            <a:r>
              <a:rPr lang="en-US" sz="2000" baseline="-25000" dirty="0" err="1">
                <a:sym typeface="Symbol"/>
              </a:rPr>
              <a:t>p</a:t>
            </a:r>
            <a:r>
              <a:rPr lang="en-US" sz="2000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40850"/>
          </a:xfrm>
        </p:spPr>
        <p:txBody>
          <a:bodyPr>
            <a:normAutofit/>
          </a:bodyPr>
          <a:lstStyle/>
          <a:p>
            <a:r>
              <a:rPr lang="en-US" b="1" dirty="0" err="1"/>
              <a:t>Pendahuluan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05975"/>
            <a:ext cx="10957561" cy="4750375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Sebagian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besar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kriptografi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kunci-publik</a:t>
            </a:r>
            <a:r>
              <a:rPr lang="en-US" sz="2600" dirty="0">
                <a:ea typeface="ＭＳ Ｐゴシック" pitchFamily="-107" charset="-128"/>
              </a:rPr>
              <a:t> ( </a:t>
            </a:r>
            <a:r>
              <a:rPr lang="en-US" sz="2600" dirty="0" err="1">
                <a:ea typeface="ＭＳ Ｐゴシック" pitchFamily="-107" charset="-128"/>
              </a:rPr>
              <a:t>seperti</a:t>
            </a:r>
            <a:r>
              <a:rPr lang="en-US" sz="2600" dirty="0">
                <a:ea typeface="ＭＳ Ｐゴシック" pitchFamily="-107" charset="-128"/>
              </a:rPr>
              <a:t> RSA, </a:t>
            </a:r>
            <a:r>
              <a:rPr lang="en-US" sz="2600" dirty="0" err="1">
                <a:ea typeface="ＭＳ Ｐゴシック" pitchFamily="-107" charset="-128"/>
              </a:rPr>
              <a:t>ElGamal</a:t>
            </a:r>
            <a:r>
              <a:rPr lang="en-US" sz="2600" dirty="0">
                <a:ea typeface="ＭＳ Ｐゴシック" pitchFamily="-107" charset="-128"/>
              </a:rPr>
              <a:t>, Diffie-Hellman) </a:t>
            </a:r>
            <a:r>
              <a:rPr lang="en-US" sz="2600" dirty="0" err="1">
                <a:ea typeface="ＭＳ Ｐゴシック" pitchFamily="-107" charset="-128"/>
              </a:rPr>
              <a:t>menggunakan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bilangan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bulat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sangat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besar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dalam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komputasinya</a:t>
            </a:r>
            <a:r>
              <a:rPr lang="en-US" sz="2600" dirty="0">
                <a:ea typeface="ＭＳ Ｐゴシック" pitchFamily="-107" charset="-128"/>
              </a:rPr>
              <a:t>.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Sistem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seperti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itu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memiliki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masalah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signifikan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dalam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menyimpan</a:t>
            </a:r>
            <a:r>
              <a:rPr lang="en-US" sz="2600" dirty="0">
                <a:ea typeface="ＭＳ Ｐゴシック" pitchFamily="-107" charset="-128"/>
              </a:rPr>
              <a:t>, </a:t>
            </a:r>
            <a:r>
              <a:rPr lang="en-US" sz="2600" dirty="0" err="1">
                <a:ea typeface="ＭＳ Ｐゴシック" pitchFamily="-107" charset="-128"/>
              </a:rPr>
              <a:t>memproses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</a:t>
            </a:r>
            <a:r>
              <a:rPr lang="en-US" sz="2600" dirty="0">
                <a:ea typeface="ＭＳ Ｐゴシック" pitchFamily="-107" charset="-128"/>
              </a:rPr>
              <a:t> dan </a:t>
            </a:r>
            <a:r>
              <a:rPr lang="en-US" sz="2600" dirty="0" err="1">
                <a:ea typeface="ＭＳ Ｐゴシック" pitchFamily="-107" charset="-128"/>
              </a:rPr>
              <a:t>pesan</a:t>
            </a:r>
            <a:r>
              <a:rPr lang="en-US" sz="2600" dirty="0">
                <a:ea typeface="ＭＳ Ｐゴシック" pitchFamily="-107" charset="-128"/>
              </a:rPr>
              <a:t>, dan </a:t>
            </a:r>
            <a:r>
              <a:rPr lang="en-US" sz="2600" dirty="0" err="1">
                <a:ea typeface="ＭＳ Ｐゴシック" pitchFamily="-107" charset="-128"/>
              </a:rPr>
              <a:t>membutuhkan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waktu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yang lama.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Sebagai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alternatif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adalah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melakukan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berbasis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(</a:t>
            </a:r>
            <a:r>
              <a:rPr lang="en-US" sz="2600" i="1" dirty="0">
                <a:ea typeface="ＭＳ Ｐゴシック" pitchFamily="-107" charset="-128"/>
              </a:rPr>
              <a:t>elliptic curve</a:t>
            </a:r>
            <a:r>
              <a:rPr lang="en-US" sz="2600" dirty="0">
                <a:ea typeface="ＭＳ Ｐゴシック" pitchFamily="-107" charset="-128"/>
              </a:rPr>
              <a:t>).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Kriptografi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menggunakan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dinamakan</a:t>
            </a:r>
            <a:r>
              <a:rPr lang="en-US" sz="2600" i="1" dirty="0">
                <a:ea typeface="ＭＳ Ｐゴシック" pitchFamily="-107" charset="-128"/>
              </a:rPr>
              <a:t> Elliptic Curve Cryptography</a:t>
            </a:r>
            <a:r>
              <a:rPr lang="en-US" sz="2600" dirty="0">
                <a:ea typeface="ＭＳ Ｐゴシック" pitchFamily="-107" charset="-128"/>
              </a:rPr>
              <a:t> (ECC).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pPr>
              <a:defRPr/>
            </a:pPr>
            <a:r>
              <a:rPr lang="en-US" sz="2600" dirty="0" err="1">
                <a:ea typeface="ＭＳ Ｐゴシック" pitchFamily="-107" charset="-128"/>
              </a:rPr>
              <a:t>Komputasi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kurva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eliptik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menawarkan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keamanan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sama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algoritma-algoritma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tersebut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namun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dengan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ukuran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kunci</a:t>
            </a:r>
            <a:r>
              <a:rPr lang="en-US" sz="2600" dirty="0">
                <a:ea typeface="ＭＳ Ｐゴシック" pitchFamily="-107" charset="-128"/>
              </a:rPr>
              <a:t> yang </a:t>
            </a:r>
            <a:r>
              <a:rPr lang="en-US" sz="2600" dirty="0" err="1">
                <a:ea typeface="ＭＳ Ｐゴシック" pitchFamily="-107" charset="-128"/>
              </a:rPr>
              <a:t>lebih</a:t>
            </a:r>
            <a:r>
              <a:rPr lang="en-US" sz="2600" dirty="0">
                <a:ea typeface="ＭＳ Ｐゴシック" pitchFamily="-107" charset="-128"/>
              </a:rPr>
              <a:t> </a:t>
            </a:r>
            <a:r>
              <a:rPr lang="en-US" sz="2600" dirty="0" err="1">
                <a:ea typeface="ＭＳ Ｐゴシック" pitchFamily="-107" charset="-128"/>
              </a:rPr>
              <a:t>kecil</a:t>
            </a:r>
            <a:r>
              <a:rPr lang="en-US" sz="2600" dirty="0">
                <a:ea typeface="ＭＳ Ｐゴシック" pitchFamily="-107" charset="-128"/>
              </a:rPr>
              <a:t>.  </a:t>
            </a:r>
          </a:p>
          <a:p>
            <a:pPr>
              <a:defRPr/>
            </a:pPr>
            <a:endParaRPr lang="en-US" sz="2600" dirty="0">
              <a:ea typeface="ＭＳ Ｐゴシック" pitchFamily="-107" charset="-128"/>
            </a:endParaRP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32199" y="5954137"/>
            <a:ext cx="5359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: William Stallings, </a:t>
            </a: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Cryptography and Network Security</a:t>
            </a:r>
            <a:b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</a:b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Chapter 10, 5</a:t>
            </a:r>
            <a:r>
              <a:rPr lang="en-US" sz="1600" baseline="30000" dirty="0">
                <a:solidFill>
                  <a:srgbClr val="FF0000"/>
                </a:solidFill>
                <a:ea typeface="ＭＳ Ｐゴシック" pitchFamily="-107" charset="-128"/>
              </a:rPr>
              <a:t>th</a:t>
            </a:r>
            <a:r>
              <a:rPr lang="en-US" sz="1600" dirty="0">
                <a:solidFill>
                  <a:srgbClr val="FF0000"/>
                </a:solidFill>
                <a:ea typeface="ＭＳ Ｐゴシック" pitchFamily="-107" charset="-128"/>
              </a:rPr>
              <a:t> Edition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B0D57-EE34-D5EF-FDA5-EF933CFCC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5554" y="6356350"/>
            <a:ext cx="4114800" cy="365125"/>
          </a:xfrm>
        </p:spPr>
        <p:txBody>
          <a:bodyPr/>
          <a:lstStyle/>
          <a:p>
            <a:r>
              <a:rPr lang="en-US"/>
              <a:t>Rinaldi Munir/II4021 Kriptografi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Pelelaran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Pelelaran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i="1" dirty="0"/>
              <a:t>point iteration</a:t>
            </a:r>
            <a:r>
              <a:rPr lang="en-US" sz="2400" dirty="0"/>
              <a:t>):  </a:t>
            </a:r>
            <a:r>
              <a:rPr lang="en-US" sz="2400" dirty="0" err="1"/>
              <a:t>menjumlahkan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sebanyak</a:t>
            </a:r>
            <a:r>
              <a:rPr lang="en-US" sz="2400" dirty="0"/>
              <a:t> k – 1 kali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dirinya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dirty="0" err="1"/>
              <a:t>P</a:t>
            </a:r>
            <a:r>
              <a:rPr lang="en-US" baseline="30000" dirty="0" err="1"/>
              <a:t>k</a:t>
            </a:r>
            <a:r>
              <a:rPr lang="en-US" dirty="0"/>
              <a:t> = </a:t>
            </a:r>
            <a:r>
              <a:rPr lang="en-US" dirty="0" err="1"/>
              <a:t>kP</a:t>
            </a:r>
            <a:r>
              <a:rPr lang="en-US" dirty="0"/>
              <a:t> = P + P + … + P</a:t>
            </a:r>
          </a:p>
          <a:p>
            <a:endParaRPr lang="en-US" dirty="0"/>
          </a:p>
          <a:p>
            <a:r>
              <a:rPr lang="en-US" dirty="0" err="1"/>
              <a:t>Jika</a:t>
            </a:r>
            <a:r>
              <a:rPr lang="en-US" dirty="0"/>
              <a:t> k = 2 </a:t>
            </a:r>
            <a:r>
              <a:rPr lang="en-US" dirty="0">
                <a:sym typeface="Wingdings" pitchFamily="2" charset="2"/>
              </a:rPr>
              <a:t> P</a:t>
            </a:r>
            <a:r>
              <a:rPr lang="en-US" baseline="30000" dirty="0">
                <a:sym typeface="Wingdings" pitchFamily="2" charset="2"/>
              </a:rPr>
              <a:t>2 </a:t>
            </a:r>
            <a:r>
              <a:rPr lang="en-US" dirty="0">
                <a:sym typeface="Wingdings" pitchFamily="2" charset="2"/>
              </a:rPr>
              <a:t>=2P = P + 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590800"/>
            <a:ext cx="4038600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514600" y="5562601"/>
            <a:ext cx="33916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81080" cy="1325563"/>
          </a:xfrm>
        </p:spPr>
        <p:txBody>
          <a:bodyPr>
            <a:normAutofit/>
          </a:bodyPr>
          <a:lstStyle/>
          <a:p>
            <a:r>
              <a:rPr lang="en-US" dirty="0" err="1"/>
              <a:t>Jelaslah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&lt;G, +&gt;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Karena:</a:t>
            </a:r>
          </a:p>
          <a:p>
            <a:r>
              <a:rPr lang="en-US" dirty="0" err="1"/>
              <a:t>Himpunan</a:t>
            </a:r>
            <a:r>
              <a:rPr lang="en-US" dirty="0"/>
              <a:t> G: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P(</a:t>
            </a:r>
            <a:r>
              <a:rPr lang="en-US" dirty="0" err="1"/>
              <a:t>x,y</a:t>
            </a:r>
            <a:r>
              <a:rPr lang="en-US" dirty="0"/>
              <a:t>) pada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biner</a:t>
            </a:r>
            <a:r>
              <a:rPr lang="en-US" dirty="0"/>
              <a:t>: +</a:t>
            </a:r>
          </a:p>
          <a:p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Closure: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P + Q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G</a:t>
            </a:r>
          </a:p>
          <a:p>
            <a:pPr>
              <a:buNone/>
            </a:pPr>
            <a:r>
              <a:rPr lang="en-US" dirty="0"/>
              <a:t>	2. </a:t>
            </a:r>
            <a:r>
              <a:rPr lang="en-US" dirty="0" err="1"/>
              <a:t>Asosiatif</a:t>
            </a:r>
            <a:r>
              <a:rPr lang="en-US" dirty="0"/>
              <a:t>:  P + (Q + R) = (P + Q) + R</a:t>
            </a:r>
          </a:p>
          <a:p>
            <a:pPr>
              <a:buNone/>
            </a:pPr>
            <a:r>
              <a:rPr lang="en-US" dirty="0"/>
              <a:t>	3.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O:   P + O = O + P = P</a:t>
            </a:r>
          </a:p>
          <a:p>
            <a:pPr>
              <a:buNone/>
            </a:pPr>
            <a:r>
              <a:rPr lang="en-US" dirty="0"/>
              <a:t>	4. </a:t>
            </a:r>
            <a:r>
              <a:rPr lang="en-US" dirty="0" err="1"/>
              <a:t>Elemen</a:t>
            </a:r>
            <a:r>
              <a:rPr lang="en-US" dirty="0"/>
              <a:t> invers </a:t>
            </a:r>
            <a:r>
              <a:rPr lang="en-US" dirty="0" err="1"/>
              <a:t>adalah</a:t>
            </a:r>
            <a:r>
              <a:rPr lang="en-US" dirty="0"/>
              <a:t> -P:  P + (-P) = O</a:t>
            </a:r>
          </a:p>
          <a:p>
            <a:pPr>
              <a:buNone/>
            </a:pPr>
            <a:r>
              <a:rPr lang="en-US" dirty="0"/>
              <a:t>	5. </a:t>
            </a:r>
            <a:r>
              <a:rPr lang="en-US" dirty="0" err="1"/>
              <a:t>Komutatif</a:t>
            </a:r>
            <a:r>
              <a:rPr lang="en-US" dirty="0"/>
              <a:t>: P + Q = Q + P    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Perkalian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Titik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447801"/>
            <a:ext cx="10256520" cy="5045074"/>
          </a:xfrm>
        </p:spPr>
        <p:txBody>
          <a:bodyPr>
            <a:normAutofit/>
          </a:bodyPr>
          <a:lstStyle/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:  </a:t>
            </a:r>
            <a:r>
              <a:rPr lang="en-US" sz="2400" dirty="0" err="1"/>
              <a:t>kP</a:t>
            </a:r>
            <a:r>
              <a:rPr lang="en-US" sz="2400" dirty="0"/>
              <a:t> = Q  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Ket</a:t>
            </a:r>
            <a:r>
              <a:rPr lang="en-US" sz="2400" dirty="0"/>
              <a:t>: 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, P </a:t>
            </a:r>
            <a:r>
              <a:rPr lang="en-US" sz="2400" dirty="0" err="1"/>
              <a:t>dan</a:t>
            </a:r>
            <a:r>
              <a:rPr lang="en-US" sz="2400" dirty="0"/>
              <a:t>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perulangan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dijelaskan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1. </a:t>
            </a:r>
            <a:r>
              <a:rPr lang="en-US" sz="2400" dirty="0" err="1"/>
              <a:t>Penjumlahan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(P + Q = R)</a:t>
            </a:r>
          </a:p>
          <a:p>
            <a:pPr>
              <a:buNone/>
            </a:pPr>
            <a:r>
              <a:rPr lang="en-US" sz="2400" dirty="0"/>
              <a:t>	2. </a:t>
            </a:r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(2P = R)</a:t>
            </a:r>
          </a:p>
          <a:p>
            <a:pPr>
              <a:buNone/>
            </a:pPr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 k = 3 </a:t>
            </a:r>
            <a:r>
              <a:rPr lang="en-US" sz="2400" dirty="0">
                <a:sym typeface="Wingdings" pitchFamily="2" charset="2"/>
              </a:rPr>
              <a:t> 3P = P + P + P </a:t>
            </a:r>
            <a:r>
              <a:rPr lang="en-US" sz="2400" dirty="0" err="1">
                <a:sym typeface="Wingdings" pitchFamily="2" charset="2"/>
              </a:rPr>
              <a:t>atau</a:t>
            </a:r>
            <a:r>
              <a:rPr lang="en-US" sz="2400" dirty="0">
                <a:sym typeface="Wingdings" pitchFamily="2" charset="2"/>
              </a:rPr>
              <a:t> 3P = 2P + P </a:t>
            </a:r>
          </a:p>
          <a:p>
            <a:pPr lvl="2">
              <a:buNone/>
            </a:pPr>
            <a:r>
              <a:rPr lang="en-US" sz="2400" dirty="0"/>
              <a:t>	   k = 23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k</a:t>
            </a:r>
            <a:r>
              <a:rPr lang="en-US" sz="2400" dirty="0" err="1"/>
              <a:t>P</a:t>
            </a:r>
            <a:r>
              <a:rPr lang="en-US" sz="2400" dirty="0"/>
              <a:t> = 23P = 2(2(2(2P) + P) + P) + 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1800" cy="1325563"/>
          </a:xfrm>
        </p:spPr>
        <p:txBody>
          <a:bodyPr>
            <a:normAutofit/>
          </a:bodyPr>
          <a:lstStyle/>
          <a:p>
            <a:r>
              <a:rPr lang="en-US" i="1" dirty="0">
                <a:latin typeface="+mn-lt"/>
              </a:rPr>
              <a:t>Elliptic Curve Discrete Logarithm Problem</a:t>
            </a:r>
            <a:r>
              <a:rPr lang="en-US" dirty="0">
                <a:latin typeface="+mn-lt"/>
              </a:rPr>
              <a:t> (</a:t>
            </a:r>
            <a:r>
              <a:rPr lang="en-US" i="1" dirty="0">
                <a:latin typeface="+mn-lt"/>
              </a:rPr>
              <a:t>ECDLP</a:t>
            </a:r>
            <a:r>
              <a:rPr lang="en-US" dirty="0">
                <a:latin typeface="+mn-lt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14512"/>
            <a:ext cx="10515600" cy="4724400"/>
          </a:xfrm>
        </p:spPr>
        <p:txBody>
          <a:bodyPr>
            <a:normAutofit/>
          </a:bodyPr>
          <a:lstStyle/>
          <a:p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kP</a:t>
            </a:r>
            <a:r>
              <a:rPr lang="en-US" sz="2400" dirty="0"/>
              <a:t> = Q </a:t>
            </a:r>
            <a:r>
              <a:rPr lang="en-US" sz="2400" dirty="0" err="1"/>
              <a:t>mudah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r>
              <a:rPr lang="en-US" sz="2400" dirty="0"/>
              <a:t> k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diketahaui</a:t>
            </a:r>
            <a:r>
              <a:rPr lang="en-US" sz="2400" dirty="0"/>
              <a:t> P dan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. </a:t>
            </a:r>
            <a:r>
              <a:rPr lang="en-US" sz="2400" dirty="0" err="1"/>
              <a:t>Inilah</a:t>
            </a:r>
            <a:r>
              <a:rPr lang="en-US" sz="2400" dirty="0"/>
              <a:t> ECDLP 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ECC.</a:t>
            </a:r>
          </a:p>
          <a:p>
            <a:r>
              <a:rPr lang="en-US" sz="2400" dirty="0"/>
              <a:t>ECDLP </a:t>
            </a:r>
            <a:r>
              <a:rPr lang="en-US" sz="2400" dirty="0" err="1"/>
              <a:t>dirumuskan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 dan </a:t>
            </a:r>
            <a:r>
              <a:rPr lang="en-US" sz="2400" i="1" dirty="0">
                <a:solidFill>
                  <a:srgbClr val="FF0000"/>
                </a:solidFill>
              </a:rPr>
              <a:t>Q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dua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titik</a:t>
            </a:r>
            <a:r>
              <a:rPr lang="en-US" sz="2400" dirty="0">
                <a:solidFill>
                  <a:srgbClr val="FF0000"/>
                </a:solidFill>
              </a:rPr>
              <a:t> di </a:t>
            </a:r>
            <a:r>
              <a:rPr lang="en-US" sz="2400" dirty="0" err="1">
                <a:solidFill>
                  <a:srgbClr val="FF0000"/>
                </a:solidFill>
              </a:rPr>
              <a:t>kurva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eliptik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carilah</a:t>
            </a:r>
            <a:r>
              <a:rPr lang="en-US" sz="2400" dirty="0">
                <a:solidFill>
                  <a:srgbClr val="FF0000"/>
                </a:solidFill>
              </a:rPr>
              <a:t> integer </a:t>
            </a:r>
            <a:r>
              <a:rPr lang="en-US" sz="2400" i="1" dirty="0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Q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i="1" dirty="0" err="1">
                <a:solidFill>
                  <a:srgbClr val="FF0000"/>
                </a:solidFill>
              </a:rPr>
              <a:t>kP</a:t>
            </a:r>
            <a:endParaRPr lang="en-US" sz="2400" i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/>
          </a:p>
          <a:p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komputasi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k, </a:t>
            </a:r>
            <a:r>
              <a:rPr lang="en-US" sz="2400" dirty="0" err="1"/>
              <a:t>jika</a:t>
            </a:r>
            <a:r>
              <a:rPr lang="en-US" sz="2400" dirty="0"/>
              <a:t>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yang </a:t>
            </a:r>
            <a:r>
              <a:rPr lang="en-US" sz="2400" dirty="0" err="1"/>
              <a:t>besar</a:t>
            </a:r>
            <a:r>
              <a:rPr lang="en-US" sz="2400" dirty="0"/>
              <a:t>.  Nilai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logaritma</a:t>
            </a:r>
            <a:r>
              <a:rPr lang="en-US" sz="2400" dirty="0"/>
              <a:t> </a:t>
            </a:r>
            <a:r>
              <a:rPr lang="en-US" sz="2400" dirty="0" err="1"/>
              <a:t>diskrit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Q </a:t>
            </a:r>
            <a:r>
              <a:rPr lang="en-US" sz="2400" dirty="0" err="1"/>
              <a:t>dengan</a:t>
            </a:r>
            <a:r>
              <a:rPr lang="en-US" sz="2400" dirty="0"/>
              <a:t> basis P.     </a:t>
            </a:r>
            <a:r>
              <a:rPr lang="en-US" sz="2400" dirty="0">
                <a:solidFill>
                  <a:srgbClr val="FF0000"/>
                </a:solidFill>
              </a:rPr>
              <a:t>*)</a:t>
            </a:r>
          </a:p>
          <a:p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ECC, Q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, k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P </a:t>
            </a:r>
            <a:r>
              <a:rPr lang="en-US" sz="2400" dirty="0" err="1"/>
              <a:t>sembarang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38401" y="6019800"/>
            <a:ext cx="8438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Catatan</a:t>
            </a:r>
            <a:r>
              <a:rPr lang="en-US" sz="2000" dirty="0">
                <a:solidFill>
                  <a:srgbClr val="FF0000"/>
                </a:solidFill>
              </a:rPr>
              <a:t>: </a:t>
            </a:r>
            <a:r>
              <a:rPr lang="en-US" sz="2000" dirty="0" err="1">
                <a:solidFill>
                  <a:srgbClr val="FF0000"/>
                </a:solidFill>
              </a:rPr>
              <a:t>ingatlah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kP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30000" dirty="0" err="1">
                <a:solidFill>
                  <a:srgbClr val="FF0000"/>
                </a:solidFill>
              </a:rPr>
              <a:t>k</a:t>
            </a:r>
            <a:r>
              <a:rPr lang="en-US" sz="2000" dirty="0">
                <a:solidFill>
                  <a:srgbClr val="FF0000"/>
                </a:solidFill>
              </a:rPr>
              <a:t> , </a:t>
            </a:r>
            <a:r>
              <a:rPr lang="en-US" sz="2000" dirty="0" err="1">
                <a:solidFill>
                  <a:srgbClr val="FF0000"/>
                </a:solidFill>
              </a:rPr>
              <a:t>sehingga</a:t>
            </a:r>
            <a:r>
              <a:rPr lang="en-US" sz="2000" dirty="0">
                <a:solidFill>
                  <a:srgbClr val="FF0000"/>
                </a:solidFill>
              </a:rPr>
              <a:t> Q = </a:t>
            </a:r>
            <a:r>
              <a:rPr lang="en-US" sz="2000" dirty="0" err="1">
                <a:solidFill>
                  <a:srgbClr val="FF0000"/>
                </a:solidFill>
              </a:rPr>
              <a:t>kP</a:t>
            </a:r>
            <a:r>
              <a:rPr lang="en-US" sz="2000" dirty="0">
                <a:solidFill>
                  <a:srgbClr val="FF0000"/>
                </a:solidFill>
              </a:rPr>
              <a:t> =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30000" dirty="0" err="1">
                <a:solidFill>
                  <a:srgbClr val="FF0000"/>
                </a:solidFill>
              </a:rPr>
              <a:t>k</a:t>
            </a:r>
            <a:r>
              <a:rPr lang="en-US" sz="2000" dirty="0">
                <a:solidFill>
                  <a:srgbClr val="FF0000"/>
                </a:solidFill>
              </a:rPr>
              <a:t>, k </a:t>
            </a:r>
            <a:r>
              <a:rPr lang="en-US" sz="2000" dirty="0" err="1">
                <a:solidFill>
                  <a:srgbClr val="FF0000"/>
                </a:solidFill>
              </a:rPr>
              <a:t>adalah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logaritma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diskrit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dari</a:t>
            </a:r>
            <a:r>
              <a:rPr lang="en-US" sz="2000" dirty="0">
                <a:solidFill>
                  <a:srgbClr val="FF0000"/>
                </a:solidFill>
              </a:rPr>
              <a:t> Q</a:t>
            </a:r>
            <a:endParaRPr lang="en-US" sz="2000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pada</a:t>
            </a:r>
            <a:r>
              <a:rPr lang="en-US" dirty="0">
                <a:latin typeface="+mn-lt"/>
              </a:rPr>
              <a:t> Galois Field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1547019"/>
            <a:ext cx="10942320" cy="49530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pembulatan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lain, </a:t>
            </a:r>
            <a:r>
              <a:rPr lang="en-US" dirty="0" err="1"/>
              <a:t>kriptografi</a:t>
            </a:r>
            <a:r>
              <a:rPr lang="en-US" dirty="0"/>
              <a:t> </a:t>
            </a:r>
            <a:r>
              <a:rPr lang="en-US" dirty="0" err="1"/>
              <a:t>dioperasikan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ranah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integer.</a:t>
            </a:r>
          </a:p>
          <a:p>
            <a:endParaRPr lang="en-US" dirty="0"/>
          </a:p>
          <a:p>
            <a:r>
              <a:rPr lang="en-US" dirty="0"/>
              <a:t>Agar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Galois Field, </a:t>
            </a:r>
            <a:r>
              <a:rPr lang="en-US" dirty="0" err="1"/>
              <a:t>yaitu</a:t>
            </a:r>
            <a:r>
              <a:rPr lang="en-US" dirty="0"/>
              <a:t> GF(p) </a:t>
            </a:r>
            <a:r>
              <a:rPr lang="en-US" dirty="0" err="1"/>
              <a:t>dan</a:t>
            </a:r>
            <a:r>
              <a:rPr lang="en-US" dirty="0"/>
              <a:t> GF(2</a:t>
            </a:r>
            <a:r>
              <a:rPr lang="en-US" baseline="30000" dirty="0"/>
              <a:t>m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/>
              <a:t>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GF(p)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/>
              <a:t>Rinaldi Munir/II4021 Kriptografi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pada</a:t>
            </a:r>
            <a:r>
              <a:rPr lang="en-US" dirty="0">
                <a:latin typeface="+mn-lt"/>
              </a:rPr>
              <a:t> GF(p)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6640" y="1690688"/>
            <a:ext cx="9895840" cy="4525963"/>
          </a:xfrm>
        </p:spPr>
        <p:txBody>
          <a:bodyPr>
            <a:normAutofit/>
          </a:bodyPr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GF(p)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</a:t>
            </a:r>
            <a:r>
              <a:rPr lang="en-US" baseline="-25000" dirty="0" err="1"/>
              <a:t>p</a:t>
            </a:r>
            <a:r>
              <a:rPr lang="en-US" dirty="0"/>
              <a:t>) 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(mod p)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	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p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 dan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galois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{0, 1, 2, …, p – 1}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553721"/>
            <a:ext cx="10251440" cy="5440363"/>
          </a:xfrm>
        </p:spPr>
        <p:txBody>
          <a:bodyPr>
            <a:normAutofit/>
          </a:bodyPr>
          <a:lstStyle/>
          <a:p>
            <a:r>
              <a:rPr lang="en-US" b="1" dirty="0" err="1"/>
              <a:t>Contoh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P(</a:t>
            </a:r>
            <a:r>
              <a:rPr lang="en-US" dirty="0" err="1"/>
              <a:t>x,y</a:t>
            </a:r>
            <a:r>
              <a:rPr lang="en-US" dirty="0"/>
              <a:t>) pada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y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</a:t>
            </a:r>
            <a:r>
              <a:rPr lang="en-US" dirty="0">
                <a:sym typeface="Symbol"/>
              </a:rPr>
              <a:t> </a:t>
            </a:r>
            <a:r>
              <a:rPr lang="en-US" dirty="0"/>
              <a:t>x</a:t>
            </a:r>
            <a:r>
              <a:rPr lang="en-US" baseline="30000" dirty="0"/>
              <a:t>3</a:t>
            </a:r>
            <a:r>
              <a:rPr lang="en-US" dirty="0"/>
              <a:t> + x + 6  (mod 11)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dengan</a:t>
            </a:r>
            <a:r>
              <a:rPr lang="en-US" dirty="0"/>
              <a:t> x dan y </a:t>
            </a:r>
            <a:r>
              <a:rPr lang="en-US" dirty="0" err="1"/>
              <a:t>didefinisikan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GF(11)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Jawab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sz="2400" dirty="0"/>
              <a:t>	x = 0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6  (mod 11)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tidak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ada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nilai</a:t>
            </a:r>
            <a:r>
              <a:rPr lang="en-US" sz="2400" dirty="0">
                <a:sym typeface="Wingdings" pitchFamily="2" charset="2"/>
              </a:rPr>
              <a:t> y yang </a:t>
            </a:r>
            <a:r>
              <a:rPr lang="en-US" sz="2400" dirty="0" err="1">
                <a:sym typeface="Wingdings" pitchFamily="2" charset="2"/>
              </a:rPr>
              <a:t>memenuhi</a:t>
            </a:r>
            <a:endParaRPr lang="en-US" sz="2400" dirty="0">
              <a:sym typeface="Wingdings" pitchFamily="2" charset="2"/>
            </a:endParaRP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1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 </a:t>
            </a:r>
            <a:r>
              <a:rPr lang="en-US" sz="2400" dirty="0">
                <a:sym typeface="Symbol"/>
              </a:rPr>
              <a:t>8  (mod 11)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tidak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ada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nilai</a:t>
            </a:r>
            <a:r>
              <a:rPr lang="en-US" sz="2400" dirty="0">
                <a:sym typeface="Wingdings" pitchFamily="2" charset="2"/>
              </a:rPr>
              <a:t> y yang </a:t>
            </a:r>
            <a:r>
              <a:rPr lang="en-US" sz="2400" dirty="0" err="1">
                <a:sym typeface="Wingdings" pitchFamily="2" charset="2"/>
              </a:rPr>
              <a:t>memenuhi</a:t>
            </a:r>
            <a:endParaRPr lang="en-US" sz="2400" dirty="0">
              <a:sym typeface="Wingdings" pitchFamily="2" charset="2"/>
            </a:endParaRP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2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16  (mod 11)  5 (mod 11)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4 dan y</a:t>
            </a:r>
            <a:r>
              <a:rPr lang="en-US" sz="2400" baseline="-25000" dirty="0">
                <a:sym typeface="Wingdings" pitchFamily="2" charset="2"/>
              </a:rPr>
              <a:t>2 </a:t>
            </a:r>
            <a:r>
              <a:rPr lang="en-US" sz="2400" dirty="0">
                <a:sym typeface="Wingdings" pitchFamily="2" charset="2"/>
              </a:rPr>
              <a:t>= 7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					         </a:t>
            </a:r>
            <a:r>
              <a:rPr lang="en-US" sz="2400" dirty="0" err="1">
                <a:sym typeface="Wingdings" pitchFamily="2" charset="2"/>
              </a:rPr>
              <a:t>titik</a:t>
            </a:r>
            <a:r>
              <a:rPr lang="en-US" sz="2400" dirty="0">
                <a:sym typeface="Wingdings" pitchFamily="2" charset="2"/>
              </a:rPr>
              <a:t> P(2,4)  dan P’(2, 7)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</a:t>
            </a:r>
            <a:r>
              <a:rPr lang="en-US" sz="2400" dirty="0"/>
              <a:t>x = 3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30000" dirty="0">
                <a:sym typeface="Wingdings" pitchFamily="2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36  (mod 11)  3  (mod 11) </a:t>
            </a:r>
            <a:r>
              <a:rPr lang="en-US" sz="2400" dirty="0">
                <a:sym typeface="Wingdings" pitchFamily="2" charset="2"/>
              </a:rPr>
              <a:t> y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5 dan y</a:t>
            </a:r>
            <a:r>
              <a:rPr lang="en-US" sz="2400" baseline="-25000" dirty="0">
                <a:sym typeface="Wingdings" pitchFamily="2" charset="2"/>
              </a:rPr>
              <a:t>2 </a:t>
            </a:r>
            <a:r>
              <a:rPr lang="en-US" sz="2400" dirty="0">
                <a:sym typeface="Wingdings" pitchFamily="2" charset="2"/>
              </a:rPr>
              <a:t>= 6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					         </a:t>
            </a:r>
            <a:r>
              <a:rPr lang="en-US" sz="2400" dirty="0" err="1">
                <a:sym typeface="Wingdings" pitchFamily="2" charset="2"/>
              </a:rPr>
              <a:t>titik</a:t>
            </a:r>
            <a:r>
              <a:rPr lang="en-US" sz="2400" dirty="0">
                <a:sym typeface="Wingdings" pitchFamily="2" charset="2"/>
              </a:rPr>
              <a:t> P(3,5)  dan P’(3, 6)</a:t>
            </a: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33401"/>
            <a:ext cx="1073912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diteruskan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x = 4, 5, …, 10,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9473" y="1336040"/>
            <a:ext cx="371825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6145713" y="1490008"/>
            <a:ext cx="43629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titik-titik</a:t>
            </a:r>
            <a:r>
              <a:rPr lang="en-US" sz="2400" dirty="0"/>
              <a:t> yang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endParaRPr lang="en-US" sz="2400" dirty="0"/>
          </a:p>
          <a:p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12,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r>
              <a:rPr lang="en-US" sz="2400" dirty="0"/>
              <a:t>(2, 4), (2, 7), (3, 5), (3, 6), (5, 2),</a:t>
            </a:r>
          </a:p>
          <a:p>
            <a:r>
              <a:rPr lang="en-US" sz="2400" dirty="0"/>
              <a:t>(5, 9), (7, 2), (7, 9), (8, 3), (8, 8),</a:t>
            </a:r>
          </a:p>
          <a:p>
            <a:r>
              <a:rPr lang="en-US" sz="2400" dirty="0"/>
              <a:t>(10, 2), (10, 9)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45713" y="3798332"/>
            <a:ext cx="40908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ditambah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O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</a:p>
          <a:p>
            <a:r>
              <a:rPr lang="en-US" sz="2400" dirty="0"/>
              <a:t>infinity,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endParaRPr lang="en-US" sz="2400" dirty="0"/>
          </a:p>
          <a:p>
            <a:r>
              <a:rPr lang="en-US" sz="2400" dirty="0" err="1"/>
              <a:t>dengan</a:t>
            </a:r>
            <a:r>
              <a:rPr lang="en-US" sz="2400" dirty="0"/>
              <a:t> n = 13 </a:t>
            </a:r>
            <a:r>
              <a:rPr lang="en-US" sz="2400" dirty="0" err="1"/>
              <a:t>elemen</a:t>
            </a:r>
            <a:r>
              <a:rPr lang="en-US" sz="2400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96201" y="5867401"/>
            <a:ext cx="2812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Andreas Steffen, </a:t>
            </a:r>
          </a:p>
          <a:p>
            <a:r>
              <a:rPr lang="en-US" dirty="0">
                <a:solidFill>
                  <a:srgbClr val="FF0000"/>
                </a:solidFill>
              </a:rPr>
              <a:t>Elliptic Curve Cryptography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762000"/>
            <a:ext cx="65576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098040" y="5383509"/>
            <a:ext cx="8951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Sebaran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=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x + 6  mod 11 </a:t>
            </a:r>
            <a:r>
              <a:rPr lang="en-US" sz="2400" dirty="0" err="1"/>
              <a:t>pada</a:t>
            </a:r>
            <a:r>
              <a:rPr lang="en-US" sz="2400" dirty="0"/>
              <a:t> GF(11)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457201"/>
            <a:ext cx="10500360" cy="56689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lain: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 </a:t>
            </a:r>
            <a:r>
              <a:rPr lang="en-US" sz="2400" i="1" dirty="0"/>
              <a:t>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</a:t>
            </a:r>
            <a:r>
              <a:rPr lang="en-US" sz="2400" i="1" dirty="0"/>
              <a:t>x</a:t>
            </a:r>
            <a:r>
              <a:rPr lang="en-US" sz="2400" dirty="0"/>
              <a:t> + 1 (</a:t>
            </a:r>
            <a:r>
              <a:rPr lang="en-US" sz="2400" b="1" dirty="0"/>
              <a:t>mod</a:t>
            </a:r>
            <a:r>
              <a:rPr lang="en-US" sz="2400" dirty="0"/>
              <a:t> 23)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{(0, 1), (0, 22), (1, 7), (1, 16), (3, 10), (3, 13), (5, 4), (5, 19) , (6, 4),  (6, 19), (7,  11), (7, 12), (9, 7), (9, 16), (11, 3), (11, 20), (12, 4), (12,   19), (13, 7), (13, 16), (17, 3), (17, 20), (18, 3), (18, 20), (19, 5), (19, 18)}.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352801" y="239184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734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361" y="2135823"/>
            <a:ext cx="6875152" cy="4220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536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44879"/>
            <a:ext cx="10439400" cy="5506721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/>
              <a:t>ECC </a:t>
            </a:r>
            <a:r>
              <a:rPr lang="en-US" sz="3100" dirty="0" err="1"/>
              <a:t>adalah</a:t>
            </a:r>
            <a:r>
              <a:rPr lang="en-US" sz="3100" dirty="0"/>
              <a:t> </a:t>
            </a:r>
            <a:r>
              <a:rPr lang="en-US" sz="3100" dirty="0" err="1"/>
              <a:t>kriptografi</a:t>
            </a:r>
            <a:r>
              <a:rPr lang="en-US" sz="3100" dirty="0"/>
              <a:t> </a:t>
            </a:r>
            <a:r>
              <a:rPr lang="en-US" sz="3100" dirty="0" err="1"/>
              <a:t>kunci-publik</a:t>
            </a:r>
            <a:r>
              <a:rPr lang="en-US" sz="3100" dirty="0"/>
              <a:t> yang </a:t>
            </a:r>
            <a:r>
              <a:rPr lang="en-US" sz="3100" dirty="0" err="1"/>
              <a:t>relatif</a:t>
            </a:r>
            <a:r>
              <a:rPr lang="en-US" sz="3100" dirty="0"/>
              <a:t>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baru</a:t>
            </a:r>
            <a:r>
              <a:rPr lang="en-US" sz="3100" dirty="0"/>
              <a:t> </a:t>
            </a:r>
            <a:r>
              <a:rPr lang="en-US" sz="3100" dirty="0" err="1"/>
              <a:t>usianya</a:t>
            </a:r>
            <a:r>
              <a:rPr lang="en-US" sz="3100" dirty="0"/>
              <a:t>.</a:t>
            </a:r>
          </a:p>
          <a:p>
            <a:endParaRPr lang="en-US" sz="3100" dirty="0"/>
          </a:p>
          <a:p>
            <a:r>
              <a:rPr lang="en-US" sz="3100" dirty="0" err="1"/>
              <a:t>Dikembangkan</a:t>
            </a:r>
            <a:r>
              <a:rPr lang="en-US" sz="3100" dirty="0"/>
              <a:t> </a:t>
            </a:r>
            <a:r>
              <a:rPr lang="en-US" sz="3100" dirty="0" err="1"/>
              <a:t>oleh</a:t>
            </a:r>
            <a:r>
              <a:rPr lang="en-US" sz="3100" dirty="0"/>
              <a:t> Neal </a:t>
            </a:r>
            <a:r>
              <a:rPr lang="en-US" sz="3100" dirty="0" err="1"/>
              <a:t>Koblitz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Victor S. Miller </a:t>
            </a:r>
            <a:r>
              <a:rPr lang="en-US" sz="3100" dirty="0" err="1"/>
              <a:t>tahun</a:t>
            </a:r>
            <a:r>
              <a:rPr lang="en-US" sz="3100" dirty="0"/>
              <a:t> 1985.</a:t>
            </a:r>
          </a:p>
          <a:p>
            <a:endParaRPr lang="en-US" sz="3100" dirty="0"/>
          </a:p>
          <a:p>
            <a:r>
              <a:rPr lang="en-US" sz="3100" dirty="0" err="1"/>
              <a:t>Klaim</a:t>
            </a:r>
            <a:r>
              <a:rPr lang="en-US" sz="3100" dirty="0"/>
              <a:t>: </a:t>
            </a:r>
            <a:r>
              <a:rPr lang="en-US" sz="3100" dirty="0" err="1"/>
              <a:t>Panjang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ECC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pendek</a:t>
            </a:r>
            <a:r>
              <a:rPr lang="en-US" sz="3100" dirty="0"/>
              <a:t> </a:t>
            </a:r>
            <a:r>
              <a:rPr lang="en-US" sz="3100" dirty="0" err="1"/>
              <a:t>daripada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RSA, </a:t>
            </a:r>
            <a:r>
              <a:rPr lang="en-US" sz="3100" dirty="0" err="1"/>
              <a:t>namun</a:t>
            </a:r>
            <a:r>
              <a:rPr lang="en-US" sz="3100" dirty="0"/>
              <a:t> </a:t>
            </a:r>
            <a:r>
              <a:rPr lang="en-US" sz="3100" dirty="0" err="1"/>
              <a:t>memiliki</a:t>
            </a:r>
            <a:r>
              <a:rPr lang="en-US" sz="3100" dirty="0"/>
              <a:t> </a:t>
            </a:r>
            <a:r>
              <a:rPr lang="en-US" sz="3100" dirty="0" err="1"/>
              <a:t>tingkat</a:t>
            </a:r>
            <a:r>
              <a:rPr lang="en-US" sz="3100" dirty="0"/>
              <a:t> </a:t>
            </a:r>
            <a:r>
              <a:rPr lang="en-US" sz="3100" dirty="0" err="1"/>
              <a:t>keamanan</a:t>
            </a:r>
            <a:r>
              <a:rPr lang="en-US" sz="3100" dirty="0"/>
              <a:t> yang </a:t>
            </a:r>
            <a:r>
              <a:rPr lang="en-US" sz="3100" dirty="0" err="1"/>
              <a:t>sama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RSA.</a:t>
            </a:r>
          </a:p>
          <a:p>
            <a:endParaRPr lang="en-US" sz="3100" dirty="0"/>
          </a:p>
          <a:p>
            <a:r>
              <a:rPr lang="en-US" sz="3100" dirty="0" err="1"/>
              <a:t>Contoh</a:t>
            </a:r>
            <a:r>
              <a:rPr lang="en-US" sz="3100" dirty="0"/>
              <a:t>: </a:t>
            </a:r>
            <a:r>
              <a:rPr lang="en-US" sz="3100" dirty="0" err="1"/>
              <a:t>kunci</a:t>
            </a:r>
            <a:r>
              <a:rPr lang="en-US" sz="3100" dirty="0"/>
              <a:t> ECC </a:t>
            </a:r>
            <a:r>
              <a:rPr lang="en-US" sz="3100" dirty="0" err="1"/>
              <a:t>sepanjang</a:t>
            </a:r>
            <a:r>
              <a:rPr lang="en-US" sz="3100" dirty="0"/>
              <a:t> 160-bit </a:t>
            </a:r>
            <a:r>
              <a:rPr lang="en-US" sz="3100" dirty="0" err="1"/>
              <a:t>menyediakan</a:t>
            </a:r>
            <a:r>
              <a:rPr lang="en-US" sz="3100" dirty="0"/>
              <a:t> </a:t>
            </a:r>
            <a:r>
              <a:rPr lang="en-US" sz="3100" dirty="0" err="1"/>
              <a:t>tingkat</a:t>
            </a:r>
            <a:r>
              <a:rPr lang="en-US" sz="3100" dirty="0"/>
              <a:t> </a:t>
            </a:r>
            <a:r>
              <a:rPr lang="en-US" sz="3100" dirty="0" err="1"/>
              <a:t>keamanan</a:t>
            </a:r>
            <a:r>
              <a:rPr lang="en-US" sz="3100" dirty="0"/>
              <a:t> yang </a:t>
            </a:r>
            <a:r>
              <a:rPr lang="en-US" sz="3100" dirty="0" err="1"/>
              <a:t>sama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1024-bit </a:t>
            </a:r>
            <a:r>
              <a:rPr lang="en-US" sz="3100" dirty="0" err="1"/>
              <a:t>kunci</a:t>
            </a:r>
            <a:r>
              <a:rPr lang="en-US" sz="3100" dirty="0"/>
              <a:t> RSA.</a:t>
            </a:r>
          </a:p>
          <a:p>
            <a:endParaRPr lang="en-US" sz="3100" dirty="0"/>
          </a:p>
          <a:p>
            <a:r>
              <a:rPr lang="en-US" sz="3100" dirty="0" err="1"/>
              <a:t>Keuntungan</a:t>
            </a:r>
            <a:r>
              <a:rPr lang="en-US" sz="3100" dirty="0"/>
              <a:t>: </a:t>
            </a:r>
            <a:r>
              <a:rPr lang="en-US" sz="3100" dirty="0" err="1"/>
              <a:t>dengan</a:t>
            </a:r>
            <a:r>
              <a:rPr lang="en-US" sz="3100" dirty="0"/>
              <a:t> </a:t>
            </a:r>
            <a:r>
              <a:rPr lang="en-US" sz="3100" dirty="0" err="1"/>
              <a:t>panjang</a:t>
            </a:r>
            <a:r>
              <a:rPr lang="en-US" sz="3100" dirty="0"/>
              <a:t> </a:t>
            </a:r>
            <a:r>
              <a:rPr lang="en-US" sz="3100" dirty="0" err="1"/>
              <a:t>kunci</a:t>
            </a:r>
            <a:r>
              <a:rPr lang="en-US" sz="3100" dirty="0"/>
              <a:t> yang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pendek</a:t>
            </a:r>
            <a:r>
              <a:rPr lang="en-US" sz="3100" dirty="0"/>
              <a:t>, </a:t>
            </a:r>
            <a:r>
              <a:rPr lang="en-US" sz="3100" dirty="0" err="1"/>
              <a:t>membutuhkan</a:t>
            </a:r>
            <a:r>
              <a:rPr lang="en-US" sz="3100" dirty="0"/>
              <a:t> </a:t>
            </a:r>
            <a:r>
              <a:rPr lang="en-US" sz="3100" dirty="0" err="1"/>
              <a:t>memori</a:t>
            </a:r>
            <a:r>
              <a:rPr lang="en-US" sz="3100" dirty="0"/>
              <a:t> </a:t>
            </a:r>
            <a:r>
              <a:rPr lang="en-US" sz="3100" dirty="0" err="1"/>
              <a:t>dan</a:t>
            </a:r>
            <a:r>
              <a:rPr lang="en-US" sz="3100" dirty="0"/>
              <a:t> </a:t>
            </a:r>
            <a:r>
              <a:rPr lang="en-US" sz="3100" dirty="0" err="1"/>
              <a:t>komputasi</a:t>
            </a:r>
            <a:r>
              <a:rPr lang="en-US" sz="3100" dirty="0"/>
              <a:t> yang </a:t>
            </a:r>
            <a:r>
              <a:rPr lang="en-US" sz="3100" dirty="0" err="1"/>
              <a:t>lebih</a:t>
            </a:r>
            <a:r>
              <a:rPr lang="en-US" sz="3100" dirty="0"/>
              <a:t> </a:t>
            </a:r>
            <a:r>
              <a:rPr lang="en-US" sz="3100" dirty="0" err="1"/>
              <a:t>sedikit</a:t>
            </a:r>
            <a:r>
              <a:rPr lang="en-US" sz="3100" dirty="0"/>
              <a:t>.</a:t>
            </a:r>
          </a:p>
          <a:p>
            <a:endParaRPr lang="en-US" sz="3100" dirty="0"/>
          </a:p>
          <a:p>
            <a:r>
              <a:rPr lang="en-US" sz="3100" dirty="0" err="1"/>
              <a:t>Cocok</a:t>
            </a:r>
            <a:r>
              <a:rPr lang="en-US" sz="3100" dirty="0"/>
              <a:t> </a:t>
            </a:r>
            <a:r>
              <a:rPr lang="en-US" sz="3100" dirty="0" err="1"/>
              <a:t>untuk</a:t>
            </a:r>
            <a:r>
              <a:rPr lang="en-US" sz="3100" dirty="0"/>
              <a:t> </a:t>
            </a:r>
            <a:r>
              <a:rPr lang="en-US" sz="3100" dirty="0" err="1"/>
              <a:t>piranti</a:t>
            </a:r>
            <a:r>
              <a:rPr lang="en-US" sz="3100" dirty="0"/>
              <a:t> </a:t>
            </a:r>
            <a:r>
              <a:rPr lang="en-US" sz="3100" dirty="0" err="1"/>
              <a:t>nirkabel</a:t>
            </a:r>
            <a:r>
              <a:rPr lang="en-US" sz="3100" dirty="0"/>
              <a:t>, </a:t>
            </a:r>
            <a:r>
              <a:rPr lang="en-US" sz="3100" dirty="0" err="1"/>
              <a:t>dimana</a:t>
            </a:r>
            <a:r>
              <a:rPr lang="en-US" sz="3100" dirty="0"/>
              <a:t> </a:t>
            </a:r>
            <a:r>
              <a:rPr lang="en-US" sz="3100" dirty="0" err="1"/>
              <a:t>prosesor</a:t>
            </a:r>
            <a:r>
              <a:rPr lang="en-US" sz="3100" dirty="0"/>
              <a:t>, </a:t>
            </a:r>
            <a:r>
              <a:rPr lang="en-US" sz="3100" dirty="0" err="1"/>
              <a:t>memori</a:t>
            </a:r>
            <a:r>
              <a:rPr lang="en-US" sz="3100" dirty="0"/>
              <a:t>, </a:t>
            </a:r>
            <a:r>
              <a:rPr lang="en-US" sz="3100" dirty="0" err="1"/>
              <a:t>umur</a:t>
            </a:r>
            <a:r>
              <a:rPr lang="en-US" sz="3100" dirty="0"/>
              <a:t> </a:t>
            </a:r>
            <a:r>
              <a:rPr lang="en-US" sz="3100" dirty="0" err="1"/>
              <a:t>batere</a:t>
            </a:r>
            <a:r>
              <a:rPr lang="en-US" sz="3100" dirty="0"/>
              <a:t> </a:t>
            </a:r>
            <a:r>
              <a:rPr lang="en-US" sz="3100" dirty="0" err="1"/>
              <a:t>terbatas</a:t>
            </a:r>
            <a:r>
              <a:rPr lang="en-US" sz="3100" dirty="0"/>
              <a:t>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609601"/>
            <a:ext cx="9997440" cy="5746749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Penjumlahan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Misalkan</a:t>
            </a:r>
            <a:r>
              <a:rPr lang="en-US" sz="2400" dirty="0"/>
              <a:t> P(</a:t>
            </a:r>
            <a:r>
              <a:rPr lang="en-US" sz="2400" dirty="0" err="1"/>
              <a:t>x</a:t>
            </a:r>
            <a:r>
              <a:rPr lang="en-US" sz="2400" baseline="-25000" dirty="0" err="1"/>
              <a:t>p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) dan Q(</a:t>
            </a:r>
            <a:r>
              <a:rPr lang="en-US" sz="2400" dirty="0" err="1"/>
              <a:t>x</a:t>
            </a:r>
            <a:r>
              <a:rPr lang="en-US" sz="2400" baseline="-25000" dirty="0" err="1"/>
              <a:t>q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q</a:t>
            </a:r>
            <a:r>
              <a:rPr lang="en-US" sz="2400" dirty="0"/>
              <a:t>).  </a:t>
            </a:r>
          </a:p>
          <a:p>
            <a:pPr>
              <a:buNone/>
            </a:pPr>
            <a:r>
              <a:rPr lang="en-US" sz="2400" dirty="0" err="1"/>
              <a:t>Penjumlahan</a:t>
            </a:r>
            <a:r>
              <a:rPr lang="en-US" sz="2400" dirty="0"/>
              <a:t>: P + Q = 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=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dirty="0">
                <a:sym typeface="Symbol"/>
              </a:rPr>
              <a:t> mod p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y</a:t>
            </a:r>
            <a:r>
              <a:rPr lang="en-US" sz="2400" baseline="-25000" dirty="0">
                <a:sym typeface="Symbol"/>
              </a:rPr>
              <a:t>r </a:t>
            </a:r>
            <a:r>
              <a:rPr lang="en-US" sz="2400" dirty="0">
                <a:sym typeface="Symbol"/>
              </a:rPr>
              <a:t>=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 mod p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>
                <a:sym typeface="Symbol"/>
              </a:rPr>
              <a:t> m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gradien</a:t>
            </a:r>
            <a:r>
              <a:rPr lang="en-US" sz="2400" dirty="0">
                <a:sym typeface="Symbol"/>
              </a:rPr>
              <a:t>: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</a:t>
            </a: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4" name="Object 2"/>
              <p:cNvSpPr txBox="1"/>
              <p:nvPr/>
            </p:nvSpPr>
            <p:spPr bwMode="auto">
              <a:xfrm>
                <a:off x="1588453" y="5329236"/>
                <a:ext cx="2638107" cy="919163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0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4274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88453" y="5329236"/>
                <a:ext cx="2638107" cy="9191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680" y="609601"/>
            <a:ext cx="10610166" cy="5516563"/>
          </a:xfrm>
        </p:spPr>
        <p:txBody>
          <a:bodyPr/>
          <a:lstStyle/>
          <a:p>
            <a:pPr>
              <a:buNone/>
            </a:pPr>
            <a:r>
              <a:rPr lang="en-US" b="1" dirty="0" err="1"/>
              <a:t>Pengurangan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dirty="0" err="1"/>
              <a:t>Misalkan</a:t>
            </a:r>
            <a:r>
              <a:rPr lang="en-US" dirty="0"/>
              <a:t> P(</a:t>
            </a:r>
            <a:r>
              <a:rPr lang="en-US" dirty="0" err="1"/>
              <a:t>x</a:t>
            </a:r>
            <a:r>
              <a:rPr lang="en-US" baseline="-25000" dirty="0" err="1"/>
              <a:t>p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p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Q(</a:t>
            </a:r>
            <a:r>
              <a:rPr lang="en-US" dirty="0" err="1"/>
              <a:t>x</a:t>
            </a:r>
            <a:r>
              <a:rPr lang="en-US" baseline="-25000" dirty="0" err="1"/>
              <a:t>q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q</a:t>
            </a:r>
            <a:r>
              <a:rPr lang="en-US" dirty="0"/>
              <a:t>).  </a:t>
            </a:r>
          </a:p>
          <a:p>
            <a:pPr>
              <a:buNone/>
            </a:pPr>
            <a:r>
              <a:rPr lang="en-US" dirty="0" err="1"/>
              <a:t>Pengurangan</a:t>
            </a:r>
            <a:r>
              <a:rPr lang="en-US" dirty="0"/>
              <a:t>: P – Q  = P + (-Q),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–Q(</a:t>
            </a:r>
            <a:r>
              <a:rPr lang="en-US" dirty="0" err="1"/>
              <a:t>x</a:t>
            </a:r>
            <a:r>
              <a:rPr lang="en-US" baseline="-25000" dirty="0" err="1"/>
              <a:t>q</a:t>
            </a:r>
            <a:r>
              <a:rPr lang="en-US" dirty="0"/>
              <a:t>, -</a:t>
            </a:r>
            <a:r>
              <a:rPr lang="en-US" dirty="0" err="1"/>
              <a:t>y</a:t>
            </a:r>
            <a:r>
              <a:rPr lang="en-US" baseline="-25000" dirty="0" err="1"/>
              <a:t>q</a:t>
            </a:r>
            <a:r>
              <a:rPr lang="en-US" dirty="0"/>
              <a:t> (mod p)).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520" y="609601"/>
            <a:ext cx="8971280" cy="61118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/>
              <a:t>Penggandaan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di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EC </a:t>
            </a:r>
            <a:r>
              <a:rPr lang="en-US" b="1" dirty="0" err="1"/>
              <a:t>pada</a:t>
            </a:r>
            <a:r>
              <a:rPr lang="en-US" b="1" dirty="0"/>
              <a:t> GF(p)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Misalkan</a:t>
            </a:r>
            <a:r>
              <a:rPr lang="en-US" sz="2400" dirty="0"/>
              <a:t> P(</a:t>
            </a:r>
            <a:r>
              <a:rPr lang="en-US" sz="2400" dirty="0" err="1"/>
              <a:t>x</a:t>
            </a:r>
            <a:r>
              <a:rPr lang="en-US" sz="2400" baseline="-25000" dirty="0" err="1"/>
              <a:t>p</a:t>
            </a:r>
            <a:r>
              <a:rPr lang="en-US" sz="2400" dirty="0"/>
              <a:t>,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)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 0</a:t>
            </a:r>
            <a:r>
              <a:rPr lang="en-US" sz="2400" dirty="0"/>
              <a:t>.  </a:t>
            </a:r>
          </a:p>
          <a:p>
            <a:pPr>
              <a:buNone/>
            </a:pPr>
            <a:r>
              <a:rPr lang="en-US" sz="2400" dirty="0" err="1"/>
              <a:t>Penggandaan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:  2P = 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>
                <a:sym typeface="Symbol"/>
              </a:rPr>
              <a:t>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  <a:r>
              <a:rPr lang="en-US" sz="2400" dirty="0">
                <a:sym typeface="Symbol"/>
              </a:rPr>
              <a:t>  (mod p)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baseline="-250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 </a:t>
            </a:r>
            <a:r>
              <a:rPr lang="en-US" sz="2400" dirty="0">
                <a:sym typeface="Symbol"/>
              </a:rPr>
              <a:t> 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(mod p)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y</a:t>
            </a:r>
            <a:r>
              <a:rPr lang="en-US" sz="2400" baseline="-25000" dirty="0" err="1"/>
              <a:t>p</a:t>
            </a:r>
            <a:r>
              <a:rPr lang="en-US" sz="2400" dirty="0"/>
              <a:t> = 0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m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terdefinisi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2P = O</a:t>
            </a:r>
            <a:endParaRPr lang="en-US" sz="2400" dirty="0"/>
          </a:p>
          <a:p>
            <a:pPr>
              <a:buNone/>
            </a:pP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4" name="Object 2"/>
              <p:cNvSpPr txBox="1"/>
              <p:nvPr/>
            </p:nvSpPr>
            <p:spPr bwMode="auto">
              <a:xfrm>
                <a:off x="1859280" y="4861878"/>
                <a:ext cx="3830320" cy="9191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dirty="0">
                          <a:sym typeface="Symbol" panose="05050102010706020507" pitchFamily="18" charset="2"/>
                        </a:rPr>
                        <m:t>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baseline="-25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30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b/>
                          </m:s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4274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59280" y="4861878"/>
                <a:ext cx="3830320" cy="9191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533401"/>
            <a:ext cx="9997440" cy="5765799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Misalkan</a:t>
            </a:r>
            <a:r>
              <a:rPr lang="en-US" sz="2400" dirty="0"/>
              <a:t> P(2, 4) dan Q(5, 9) </a:t>
            </a:r>
            <a:r>
              <a:rPr lang="en-US" sz="2400" dirty="0" err="1"/>
              <a:t>adalah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+ x + 6  (mod 11). </a:t>
            </a:r>
            <a:r>
              <a:rPr lang="en-US" sz="2400" dirty="0" err="1"/>
              <a:t>Tentukan</a:t>
            </a:r>
            <a:r>
              <a:rPr lang="en-US" sz="2400" dirty="0"/>
              <a:t> P  + Q </a:t>
            </a:r>
            <a:r>
              <a:rPr lang="en-US" sz="2400" dirty="0" err="1"/>
              <a:t>dan</a:t>
            </a:r>
            <a:r>
              <a:rPr lang="en-US" sz="2400" dirty="0"/>
              <a:t> 2P.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u="sng" dirty="0"/>
              <a:t>Jawab</a:t>
            </a:r>
            <a:r>
              <a:rPr lang="en-US" sz="2400" dirty="0"/>
              <a:t>: </a:t>
            </a:r>
          </a:p>
          <a:p>
            <a:pPr>
              <a:buNone/>
            </a:pPr>
            <a:r>
              <a:rPr lang="en-US" sz="2400" dirty="0"/>
              <a:t>    (a) </a:t>
            </a:r>
            <a:r>
              <a:rPr lang="en-US" sz="2400" dirty="0">
                <a:solidFill>
                  <a:srgbClr val="FF0000"/>
                </a:solidFill>
              </a:rPr>
              <a:t>P + Q = R</a:t>
            </a:r>
          </a:p>
          <a:p>
            <a:pPr marL="457200" lvl="1" indent="0">
              <a:buNone/>
            </a:pPr>
            <a:r>
              <a:rPr lang="en-US" dirty="0">
                <a:sym typeface="Symbol"/>
              </a:rPr>
              <a:t>  m </a:t>
            </a:r>
            <a:r>
              <a:rPr lang="en-US" dirty="0">
                <a:sym typeface="Symbol" panose="05050102010706020507" pitchFamily="18" charset="2"/>
              </a:rPr>
              <a:t> </a:t>
            </a:r>
            <a:r>
              <a:rPr lang="en-US" dirty="0">
                <a:sym typeface="Symbol"/>
              </a:rPr>
              <a:t>  (9 – 4)/(5 – 2) (mod 11) =  5/3  (mod 11) = 5  3</a:t>
            </a:r>
            <a:r>
              <a:rPr lang="en-US" baseline="30000" dirty="0">
                <a:sym typeface="Symbol"/>
              </a:rPr>
              <a:t>–1 </a:t>
            </a:r>
            <a:r>
              <a:rPr lang="en-US" dirty="0">
                <a:sym typeface="Symbol"/>
              </a:rPr>
              <a:t>  (mod 11)</a:t>
            </a:r>
          </a:p>
          <a:p>
            <a:pPr lvl="1">
              <a:buNone/>
            </a:pPr>
            <a:r>
              <a:rPr lang="en-US" dirty="0">
                <a:sym typeface="Symbol"/>
              </a:rPr>
              <a:t>				                      = 5  4 (mod 11)  9 (mod 11)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P + Q = R, </a:t>
            </a: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R: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q</a:t>
            </a:r>
            <a:r>
              <a:rPr lang="en-US" sz="2400" dirty="0">
                <a:sym typeface="Symbol"/>
              </a:rPr>
              <a:t> (mod 11)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81 – 2 – 5 mod 11  8 (mod 11)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baseline="-25000" dirty="0">
                <a:sym typeface="Symbol"/>
              </a:rPr>
              <a:t>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m(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(mod 11)</a:t>
            </a:r>
            <a:r>
              <a:rPr lang="en-US" sz="2400" dirty="0">
                <a:sym typeface="Symbol" panose="05050102010706020507" pitchFamily="18" charset="2"/>
              </a:rPr>
              <a:t>  </a:t>
            </a:r>
            <a:r>
              <a:rPr lang="en-US" sz="2400" dirty="0"/>
              <a:t> 9(2 – 8) – 4 mod 11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/>
              <a:t> -58 (mod 11) </a:t>
            </a:r>
          </a:p>
          <a:p>
            <a:pPr>
              <a:buNone/>
            </a:pPr>
            <a:r>
              <a:rPr lang="en-US" sz="2400" dirty="0"/>
              <a:t>							                </a:t>
            </a:r>
            <a:r>
              <a:rPr lang="en-US" sz="2400" dirty="0">
                <a:sym typeface="Symbol"/>
              </a:rPr>
              <a:t> 8 (mod 11)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Jadi</a:t>
            </a:r>
            <a:r>
              <a:rPr lang="en-US" sz="2400" dirty="0"/>
              <a:t>,  R(8, 8)</a:t>
            </a:r>
            <a:r>
              <a:rPr lang="en-US" sz="2400" dirty="0">
                <a:sym typeface="Symbol"/>
              </a:rPr>
              <a:t> </a:t>
            </a:r>
            <a:endParaRPr lang="en-US" sz="2400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6960" y="762001"/>
            <a:ext cx="9133840" cy="58623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/>
              <a:t>(b) </a:t>
            </a:r>
            <a:r>
              <a:rPr lang="en-US" sz="2400" dirty="0">
                <a:solidFill>
                  <a:srgbClr val="FF0000"/>
                </a:solidFill>
              </a:rPr>
              <a:t>2P = R</a:t>
            </a:r>
          </a:p>
          <a:p>
            <a:pPr>
              <a:buNone/>
            </a:pPr>
            <a:r>
              <a:rPr lang="en-US" sz="2400" dirty="0"/>
              <a:t>	 </a:t>
            </a:r>
          </a:p>
          <a:p>
            <a:pPr>
              <a:buNone/>
            </a:pPr>
            <a:r>
              <a:rPr lang="en-US" sz="2400" dirty="0"/>
              <a:t> 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r>
              <a:rPr lang="en-US" sz="2400" i="1" dirty="0">
                <a:sym typeface="Symbol"/>
              </a:rPr>
              <a:t>  m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( 3(2)</a:t>
            </a:r>
            <a:r>
              <a:rPr lang="en-US" sz="2400" baseline="30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+ 1)/ 8) (mod 11)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13/8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      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13  8</a:t>
            </a:r>
            <a:r>
              <a:rPr lang="en-US" sz="2400" baseline="30000" dirty="0">
                <a:sym typeface="Symbol"/>
              </a:rPr>
              <a:t>–1 </a:t>
            </a:r>
            <a:r>
              <a:rPr lang="en-US" sz="2400" dirty="0">
                <a:sym typeface="Symbol"/>
              </a:rPr>
              <a:t>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	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13  7 (mod 11)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      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78 mod 11  3 (mod 11)</a:t>
            </a:r>
          </a:p>
          <a:p>
            <a:pPr>
              <a:buNone/>
            </a:pPr>
            <a:r>
              <a:rPr lang="en-US" sz="2400" dirty="0" err="1">
                <a:sym typeface="Symbol"/>
              </a:rPr>
              <a:t>Koordinat</a:t>
            </a:r>
            <a:r>
              <a:rPr lang="en-US" sz="2400" dirty="0">
                <a:sym typeface="Symbol"/>
              </a:rPr>
              <a:t> R: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 m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2x</a:t>
            </a:r>
            <a:r>
              <a:rPr lang="en-US" sz="2400" baseline="-25000" dirty="0">
                <a:sym typeface="Symbol"/>
              </a:rPr>
              <a:t>p</a:t>
            </a:r>
            <a:r>
              <a:rPr lang="en-US" sz="2400" dirty="0">
                <a:sym typeface="Symbol"/>
              </a:rPr>
              <a:t>  (mod p)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3</a:t>
            </a:r>
            <a:r>
              <a:rPr lang="en-US" sz="2400" baseline="30000" dirty="0">
                <a:sym typeface="Symbol"/>
              </a:rPr>
              <a:t>2 </a:t>
            </a:r>
            <a:r>
              <a:rPr lang="en-US" sz="2400" dirty="0">
                <a:sym typeface="Symbol"/>
              </a:rPr>
              <a:t>– 2  2  (mod 11)  5 (mod 11)</a:t>
            </a:r>
            <a:endParaRPr lang="en-US" sz="2400" baseline="-250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   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baseline="-25000" dirty="0">
                <a:sym typeface="Symbol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m</a:t>
            </a:r>
            <a:r>
              <a:rPr lang="en-US" sz="2400" dirty="0">
                <a:sym typeface="Symbol"/>
              </a:rPr>
              <a:t>(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>
                <a:sym typeface="Symbol"/>
              </a:rPr>
              <a:t> – </a:t>
            </a:r>
            <a:r>
              <a:rPr lang="en-US" sz="2400" dirty="0" err="1">
                <a:sym typeface="Symbol"/>
              </a:rPr>
              <a:t>x</a:t>
            </a:r>
            <a:r>
              <a:rPr lang="en-US" sz="2400" baseline="-25000" dirty="0" err="1">
                <a:sym typeface="Symbol"/>
              </a:rPr>
              <a:t>r</a:t>
            </a:r>
            <a:r>
              <a:rPr lang="en-US" sz="2400" dirty="0">
                <a:sym typeface="Symbol"/>
              </a:rPr>
              <a:t>) – </a:t>
            </a:r>
            <a:r>
              <a:rPr lang="en-US" sz="2400" dirty="0" err="1">
                <a:sym typeface="Symbol"/>
              </a:rPr>
              <a:t>y</a:t>
            </a:r>
            <a:r>
              <a:rPr lang="en-US" sz="2400" baseline="-25000" dirty="0" err="1">
                <a:sym typeface="Symbol"/>
              </a:rPr>
              <a:t>p</a:t>
            </a:r>
            <a:r>
              <a:rPr lang="en-US" sz="2400" dirty="0"/>
              <a:t> (mod p)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/>
              <a:t> 3(2 – 5) – 4 (mod 11) </a:t>
            </a:r>
          </a:p>
          <a:p>
            <a:pPr>
              <a:buNone/>
            </a:pPr>
            <a:r>
              <a:rPr lang="en-US" sz="2400" dirty="0"/>
              <a:t>				 	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/>
              <a:t> -13  (mod 11) </a:t>
            </a:r>
            <a:r>
              <a:rPr lang="en-US" sz="2400" dirty="0">
                <a:sym typeface="Symbol"/>
              </a:rPr>
              <a:t> 9 (mod 11)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dirty="0" err="1">
                <a:sym typeface="Symbol"/>
              </a:rPr>
              <a:t>Jadi</a:t>
            </a:r>
            <a:r>
              <a:rPr lang="en-US" sz="2400" dirty="0">
                <a:sym typeface="Symbol"/>
              </a:rPr>
              <a:t>, R(5, 9)</a:t>
            </a:r>
            <a:r>
              <a:rPr lang="en-US" sz="2400" dirty="0"/>
              <a:t>						          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2">
                <a:extLst>
                  <a:ext uri="{FF2B5EF4-FFF2-40B4-BE49-F238E27FC236}">
                    <a16:creationId xmlns:a16="http://schemas.microsoft.com/office/drawing/2014/main" id="{24745579-74AE-46A0-AB94-B2FB33B2639A}"/>
                  </a:ext>
                </a:extLst>
              </p:cNvPr>
              <p:cNvSpPr txBox="1"/>
              <p:nvPr/>
            </p:nvSpPr>
            <p:spPr bwMode="auto">
              <a:xfrm>
                <a:off x="2123440" y="1255078"/>
                <a:ext cx="3830320" cy="9191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dirty="0">
                          <a:sym typeface="Symbol" panose="05050102010706020507" pitchFamily="18" charset="2"/>
                        </a:rPr>
                        <m:t>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baseline="-25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3000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b/>
                          </m:s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mod</m:t>
                      </m:r>
                      <m:r>
                        <m:rPr>
                          <m:nor/>
                        </m:rPr>
                        <a:rPr lang="en-US" sz="24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Object 2">
                <a:extLst>
                  <a:ext uri="{FF2B5EF4-FFF2-40B4-BE49-F238E27FC236}">
                    <a16:creationId xmlns:a16="http://schemas.microsoft.com/office/drawing/2014/main" id="{24745579-74AE-46A0-AB94-B2FB33B263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23440" y="1255078"/>
                <a:ext cx="3830320" cy="9191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603EEDC-3AB8-6861-0672-94CEF8BDD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2E1E28-9737-FCC7-3F58-38A2D1E7C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35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206FE0-24B1-215B-95BF-8BFC30367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7" y="952500"/>
            <a:ext cx="11134725" cy="4953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03C53BA-5F55-96B9-6B08-C4BA04318624}"/>
              </a:ext>
            </a:extLst>
          </p:cNvPr>
          <p:cNvSpPr txBox="1"/>
          <p:nvPr/>
        </p:nvSpPr>
        <p:spPr>
          <a:xfrm>
            <a:off x="334766" y="281355"/>
            <a:ext cx="11742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Demo </a:t>
            </a:r>
            <a:r>
              <a:rPr lang="en-US" sz="2400" dirty="0" err="1"/>
              <a:t>kallkulator</a:t>
            </a:r>
            <a:r>
              <a:rPr lang="en-US" sz="2400" dirty="0"/>
              <a:t> ECC online: </a:t>
            </a:r>
            <a:r>
              <a:rPr lang="en-US" sz="2400" dirty="0">
                <a:hlinkClick r:id="rId3"/>
              </a:rPr>
              <a:t>https://andrea.corbellini.name/ecc/interactive/reals-add.html</a:t>
            </a:r>
            <a:r>
              <a:rPr lang="en-US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649194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457201"/>
            <a:ext cx="10347960" cy="5668963"/>
          </a:xfrm>
        </p:spPr>
        <p:txBody>
          <a:bodyPr>
            <a:normAutofit/>
          </a:bodyPr>
          <a:lstStyle/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k = 2, 3, … </a:t>
            </a:r>
            <a:r>
              <a:rPr lang="en-US" dirty="0" err="1"/>
              <a:t>diperlihatkan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143001"/>
            <a:ext cx="1676400" cy="5108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105401" y="1981201"/>
            <a:ext cx="56087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diketahui</a:t>
            </a:r>
            <a:r>
              <a:rPr lang="en-US" sz="2400" dirty="0"/>
              <a:t> P,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endParaRPr lang="en-US" sz="2400" dirty="0"/>
          </a:p>
          <a:p>
            <a:r>
              <a:rPr lang="en-US" sz="2400" dirty="0"/>
              <a:t>     Q = </a:t>
            </a:r>
            <a:r>
              <a:rPr lang="en-US" sz="2400" dirty="0" err="1"/>
              <a:t>kP</a:t>
            </a:r>
            <a:r>
              <a:rPr lang="en-US" sz="24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7801" y="3505200"/>
            <a:ext cx="543168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persoalannya</a:t>
            </a:r>
            <a:r>
              <a:rPr lang="en-US" sz="2400" dirty="0"/>
              <a:t> </a:t>
            </a:r>
            <a:r>
              <a:rPr lang="en-US" sz="2400" dirty="0" err="1"/>
              <a:t>dibalik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P dan Q, </a:t>
            </a:r>
            <a:r>
              <a:rPr lang="en-US" sz="2400" dirty="0" err="1">
                <a:solidFill>
                  <a:srgbClr val="FF0000"/>
                </a:solidFill>
              </a:rPr>
              <a:t>maka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sangat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sukar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err="1">
                <a:solidFill>
                  <a:srgbClr val="FF0000"/>
                </a:solidFill>
              </a:rPr>
              <a:t>menghitung</a:t>
            </a:r>
            <a:r>
              <a:rPr lang="en-US" sz="2400" dirty="0">
                <a:solidFill>
                  <a:srgbClr val="FF0000"/>
                </a:solidFill>
              </a:rPr>
              <a:t> k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r>
              <a:rPr lang="en-US" sz="2400" dirty="0">
                <a:solidFill>
                  <a:srgbClr val="FF0000"/>
                </a:solidFill>
              </a:rPr>
              <a:t> Q = </a:t>
            </a:r>
            <a:r>
              <a:rPr lang="en-US" sz="2400" dirty="0" err="1">
                <a:solidFill>
                  <a:srgbClr val="FF0000"/>
                </a:solidFill>
              </a:rPr>
              <a:t>kP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               </a:t>
            </a:r>
            <a:r>
              <a:rPr lang="en-US" sz="2400" dirty="0">
                <a:sym typeface="Symbol"/>
              </a:rPr>
              <a:t> 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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/>
              <a:t>              ECDLP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1829"/>
            <a:ext cx="10515600" cy="1325563"/>
          </a:xfrm>
        </p:spPr>
        <p:txBody>
          <a:bodyPr/>
          <a:lstStyle/>
          <a:p>
            <a:r>
              <a:rPr lang="en-US" dirty="0"/>
              <a:t>Elliptic Curve Cryptography (ECC) </a:t>
            </a:r>
            <a:r>
              <a:rPr lang="en-US" baseline="30000" dirty="0"/>
              <a:t>*)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1371601"/>
            <a:ext cx="10109200" cy="475456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ECC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, </a:t>
            </a:r>
            <a:r>
              <a:rPr lang="en-US" sz="2400" dirty="0" err="1"/>
              <a:t>sejenis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RSA, Rabin, </a:t>
            </a:r>
            <a:r>
              <a:rPr lang="en-US" sz="2400" dirty="0" err="1"/>
              <a:t>ElGamal</a:t>
            </a:r>
            <a:r>
              <a:rPr lang="en-US" sz="2400" dirty="0"/>
              <a:t>, D-H, </a:t>
            </a:r>
            <a:r>
              <a:rPr lang="en-US" sz="2400" dirty="0" err="1"/>
              <a:t>dll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b="1" dirty="0" err="1"/>
              <a:t>kunci</a:t>
            </a:r>
            <a:r>
              <a:rPr lang="en-US" sz="2400" b="1" dirty="0"/>
              <a:t> </a:t>
            </a:r>
            <a:r>
              <a:rPr lang="en-US" sz="2400" b="1" dirty="0" err="1"/>
              <a:t>publik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kunci</a:t>
            </a:r>
            <a:r>
              <a:rPr lang="en-US" sz="2400" b="1" dirty="0"/>
              <a:t> </a:t>
            </a:r>
            <a:r>
              <a:rPr lang="en-US" sz="2400" b="1" dirty="0" err="1"/>
              <a:t>privat</a:t>
            </a:r>
            <a:endParaRPr lang="en-US" sz="2400" b="1" dirty="0"/>
          </a:p>
          <a:p>
            <a:pPr marL="519113" indent="-519113">
              <a:buNone/>
            </a:pPr>
            <a:r>
              <a:rPr lang="en-US" sz="2000" dirty="0"/>
              <a:t>     -  </a:t>
            </a:r>
            <a:r>
              <a:rPr lang="en-US" sz="2000" dirty="0" err="1"/>
              <a:t>Kunci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enkripsi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verifikasi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 </a:t>
            </a:r>
            <a:r>
              <a:rPr lang="en-US" sz="2000" dirty="0" err="1"/>
              <a:t>tangan</a:t>
            </a:r>
            <a:r>
              <a:rPr lang="en-US" sz="2000" dirty="0"/>
              <a:t> digital</a:t>
            </a:r>
          </a:p>
          <a:p>
            <a:pPr marL="519113" indent="-519113">
              <a:buNone/>
            </a:pPr>
            <a:r>
              <a:rPr lang="en-US" sz="2000" dirty="0"/>
              <a:t>     -  </a:t>
            </a:r>
            <a:r>
              <a:rPr lang="en-US" sz="2000" dirty="0" err="1"/>
              <a:t>Kunci</a:t>
            </a:r>
            <a:r>
              <a:rPr lang="en-US" sz="2000" dirty="0"/>
              <a:t> </a:t>
            </a:r>
            <a:r>
              <a:rPr lang="en-US" sz="2000" dirty="0" err="1"/>
              <a:t>privat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dekripsi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menghasilkan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</a:t>
            </a:r>
            <a:r>
              <a:rPr lang="en-US" sz="2000" dirty="0" err="1"/>
              <a:t>tangan</a:t>
            </a:r>
            <a:r>
              <a:rPr lang="en-US" sz="2000" dirty="0"/>
              <a:t> digital</a:t>
            </a:r>
          </a:p>
          <a:p>
            <a:pPr marL="519113" indent="-519113">
              <a:buNone/>
            </a:pPr>
            <a:endParaRPr lang="en-US" sz="2000" dirty="0"/>
          </a:p>
          <a:p>
            <a:pPr marL="341313" indent="-341313"/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perluasan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yang  lain:</a:t>
            </a:r>
          </a:p>
          <a:p>
            <a:pPr marL="341313" indent="-341313">
              <a:buNone/>
            </a:pPr>
            <a:r>
              <a:rPr lang="en-US" sz="2400" dirty="0"/>
              <a:t>	1. Elliptic Curve </a:t>
            </a:r>
            <a:r>
              <a:rPr lang="en-US" sz="2400" dirty="0" err="1"/>
              <a:t>Elgamal</a:t>
            </a:r>
            <a:r>
              <a:rPr lang="en-US" sz="2400" dirty="0"/>
              <a:t> (ECEG)</a:t>
            </a:r>
          </a:p>
          <a:p>
            <a:pPr marL="341313" indent="-341313">
              <a:buNone/>
            </a:pPr>
            <a:r>
              <a:rPr lang="en-US" sz="2400" dirty="0"/>
              <a:t>	2. Elliptic Curve Digital Signature (ECDSA)</a:t>
            </a:r>
          </a:p>
          <a:p>
            <a:pPr marL="341313" indent="-341313">
              <a:buNone/>
            </a:pPr>
            <a:r>
              <a:rPr lang="en-US" sz="2400" dirty="0"/>
              <a:t>	3. Elliptic Curve Diffie-Hellman (ECDH)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238699" y="5954137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+mn-lt"/>
              </a:rPr>
              <a:t>Penggunaan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Kurva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Eliptik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di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dalam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Kriptografi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1981201"/>
            <a:ext cx="10617200" cy="4144963"/>
          </a:xfrm>
        </p:spPr>
        <p:txBody>
          <a:bodyPr>
            <a:normAutofit/>
          </a:bodyPr>
          <a:lstStyle/>
          <a:p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inti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yang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b="1" dirty="0" err="1"/>
              <a:t>grup</a:t>
            </a:r>
            <a:r>
              <a:rPr lang="en-US" sz="2400" b="1" dirty="0"/>
              <a:t> </a:t>
            </a:r>
            <a:r>
              <a:rPr lang="en-US" sz="2400" b="1" dirty="0" err="1"/>
              <a:t>eliptik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+).</a:t>
            </a:r>
          </a:p>
          <a:p>
            <a:endParaRPr lang="en-US" sz="2400" dirty="0"/>
          </a:p>
          <a:p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matematika</a:t>
            </a:r>
            <a:r>
              <a:rPr lang="en-US" sz="2400" dirty="0"/>
              <a:t> yang </a:t>
            </a:r>
            <a:r>
              <a:rPr lang="en-US" sz="2400" dirty="0" err="1"/>
              <a:t>mendasari</a:t>
            </a:r>
            <a:r>
              <a:rPr lang="en-US" sz="2400" dirty="0"/>
              <a:t>:</a:t>
            </a:r>
          </a:p>
          <a:p>
            <a:pPr marL="573088" indent="-573088">
              <a:buNone/>
            </a:pPr>
            <a:r>
              <a:rPr lang="en-US" sz="2400" dirty="0"/>
              <a:t>     -  Jika RSA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perpangkatan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matematika</a:t>
            </a:r>
            <a:r>
              <a:rPr lang="en-US" sz="2400" dirty="0"/>
              <a:t> yang </a:t>
            </a:r>
            <a:r>
              <a:rPr lang="en-US" sz="2400" dirty="0" err="1"/>
              <a:t>mendasarinya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endParaRPr lang="en-US" sz="2400" dirty="0"/>
          </a:p>
          <a:p>
            <a:pPr marL="573088" indent="-573088">
              <a:buNone/>
            </a:pPr>
            <a:r>
              <a:rPr lang="en-US" sz="2400" dirty="0"/>
              <a:t>     -  ECC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</a:t>
            </a:r>
            <a:r>
              <a:rPr lang="en-US" sz="2400" dirty="0" err="1"/>
              <a:t>kP</a:t>
            </a:r>
            <a:r>
              <a:rPr lang="en-US" sz="2400" dirty="0"/>
              <a:t>)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293819" y="59436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760" y="584707"/>
            <a:ext cx="10480040" cy="5364163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menyepakati</a:t>
            </a:r>
            <a:r>
              <a:rPr lang="en-US" dirty="0"/>
              <a:t> parameter data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(mod p)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sz="2400" dirty="0"/>
              <a:t>- </a:t>
            </a:r>
            <a:r>
              <a:rPr lang="en-US" sz="2400" dirty="0" err="1"/>
              <a:t>Nilai</a:t>
            </a:r>
            <a:r>
              <a:rPr lang="en-US" sz="2400" dirty="0"/>
              <a:t> a </a:t>
            </a:r>
            <a:r>
              <a:rPr lang="en-US" sz="2400" dirty="0" err="1"/>
              <a:t>dan</a:t>
            </a:r>
            <a:r>
              <a:rPr lang="en-US" sz="2400" dirty="0"/>
              <a:t> b</a:t>
            </a:r>
          </a:p>
          <a:p>
            <a:pPr>
              <a:buNone/>
            </a:pPr>
            <a:r>
              <a:rPr lang="en-US" sz="2400" dirty="0"/>
              <a:t>		- </a:t>
            </a:r>
            <a:r>
              <a:rPr lang="en-US" sz="2400" dirty="0" err="1"/>
              <a:t>Bilangan</a:t>
            </a:r>
            <a:r>
              <a:rPr lang="en-US" sz="2400" dirty="0"/>
              <a:t> prima p</a:t>
            </a:r>
          </a:p>
          <a:p>
            <a:pPr>
              <a:buNone/>
            </a:pPr>
            <a:r>
              <a:rPr lang="en-US" dirty="0"/>
              <a:t>	2. 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yang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  <a:p>
            <a:pPr marL="682625" indent="-682625">
              <a:buNone/>
            </a:pPr>
            <a:r>
              <a:rPr lang="en-US" dirty="0"/>
              <a:t>   3.  </a:t>
            </a:r>
            <a:r>
              <a:rPr lang="en-US" dirty="0" err="1"/>
              <a:t>Titik</a:t>
            </a:r>
            <a:r>
              <a:rPr lang="en-US" dirty="0"/>
              <a:t> basis (</a:t>
            </a:r>
            <a:r>
              <a:rPr lang="en-US" i="1" dirty="0"/>
              <a:t>base point</a:t>
            </a:r>
            <a:r>
              <a:rPr lang="en-US" dirty="0"/>
              <a:t>) B (</a:t>
            </a:r>
            <a:r>
              <a:rPr lang="en-US" dirty="0" err="1"/>
              <a:t>x</a:t>
            </a:r>
            <a:r>
              <a:rPr lang="en-US" baseline="-25000" dirty="0" err="1"/>
              <a:t>B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B</a:t>
            </a:r>
            <a:r>
              <a:rPr lang="en-US" dirty="0"/>
              <a:t>) ,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membangkitkan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endParaRPr lang="en-US" dirty="0"/>
          </a:p>
          <a:p>
            <a:pPr lvl="1"/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= integer x,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[1, p – 1]</a:t>
            </a:r>
          </a:p>
          <a:p>
            <a:pPr lvl="1"/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= </a:t>
            </a:r>
            <a:r>
              <a:rPr lang="en-US" dirty="0" err="1"/>
              <a:t>titik</a:t>
            </a:r>
            <a:r>
              <a:rPr lang="en-US" dirty="0"/>
              <a:t> Q,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dirty="0" err="1"/>
              <a:t>antara</a:t>
            </a:r>
            <a:r>
              <a:rPr lang="en-US" dirty="0"/>
              <a:t> x dan </a:t>
            </a:r>
            <a:r>
              <a:rPr lang="en-US" dirty="0" err="1"/>
              <a:t>titik</a:t>
            </a:r>
            <a:r>
              <a:rPr lang="en-US" dirty="0"/>
              <a:t> basis B: Q = x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 </a:t>
            </a:r>
          </a:p>
          <a:p>
            <a:pPr lvl="1">
              <a:buNone/>
            </a:pPr>
            <a:endParaRPr lang="en-US" dirty="0"/>
          </a:p>
          <a:p>
            <a:pPr marL="341313" lvl="1" indent="-341313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27682" y="594887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Kurva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Eliptik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: </a:t>
            </a:r>
          </a:p>
          <a:p>
            <a:pPr>
              <a:spcBef>
                <a:spcPts val="1800"/>
              </a:spcBef>
              <a:buNone/>
            </a:pPr>
            <a:r>
              <a:rPr lang="en-US" dirty="0"/>
              <a:t>		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+ ax + b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4a</a:t>
            </a:r>
            <a:r>
              <a:rPr lang="en-US" baseline="30000" dirty="0"/>
              <a:t>3</a:t>
            </a:r>
            <a:r>
              <a:rPr lang="en-US" dirty="0"/>
              <a:t> + 27b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 0</a:t>
            </a:r>
          </a:p>
          <a:p>
            <a:pPr>
              <a:buNone/>
            </a:pPr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Tiap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nilai</a:t>
            </a:r>
            <a:r>
              <a:rPr lang="en-US" dirty="0">
                <a:sym typeface="Symbol"/>
              </a:rPr>
              <a:t> a dan b yang </a:t>
            </a:r>
            <a:r>
              <a:rPr lang="en-US" dirty="0" err="1">
                <a:sym typeface="Symbol"/>
              </a:rPr>
              <a:t>berbeda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memberikan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yang </a:t>
            </a:r>
            <a:r>
              <a:rPr lang="en-US" dirty="0" err="1">
                <a:sym typeface="Symbol"/>
              </a:rPr>
              <a:t>berbeda</a:t>
            </a:r>
            <a:r>
              <a:rPr lang="en-US" dirty="0">
                <a:sym typeface="Symbol"/>
              </a:rPr>
              <a:t> pula.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56531"/>
            <a:ext cx="9042400" cy="4678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/>
              <a:t>Ingatlah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diagram </a:t>
            </a:r>
            <a:r>
              <a:rPr lang="en-US" sz="2400" dirty="0" err="1"/>
              <a:t>pertukaran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Diffie</a:t>
            </a:r>
            <a:r>
              <a:rPr lang="en-US" sz="2400" dirty="0"/>
              <a:t>-Hellman: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A8983DDC-838F-4262-AC9D-39F40E395D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359568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latin typeface="+mn-lt"/>
              </a:rPr>
              <a:t>Elliptic Curve </a:t>
            </a:r>
            <a:r>
              <a:rPr lang="en-US" b="1" dirty="0" err="1">
                <a:latin typeface="+mn-lt"/>
              </a:rPr>
              <a:t>Diffie</a:t>
            </a:r>
            <a:r>
              <a:rPr lang="en-US" b="1" dirty="0">
                <a:latin typeface="+mn-lt"/>
              </a:rPr>
              <a:t>-Hellman (ECDH)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D7053B-A214-F564-E773-BDAFE5064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2393" y="2282349"/>
            <a:ext cx="5661007" cy="4074001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359568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>
                <a:latin typeface="+mn-lt"/>
              </a:rPr>
              <a:t>Elliptic Curve </a:t>
            </a:r>
            <a:r>
              <a:rPr lang="en-US" b="1" dirty="0" err="1">
                <a:latin typeface="+mn-lt"/>
              </a:rPr>
              <a:t>Diffie</a:t>
            </a:r>
            <a:r>
              <a:rPr lang="en-US" b="1" dirty="0">
                <a:latin typeface="+mn-lt"/>
              </a:rPr>
              <a:t>-Hellman (ECDH)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5864" y="1415414"/>
            <a:ext cx="7924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chemeClr val="hlink"/>
                </a:solidFill>
              </a:rPr>
              <a:t>Public: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B</a:t>
            </a:r>
            <a:r>
              <a:rPr lang="en-US" sz="2400" dirty="0">
                <a:latin typeface="Times-Roman" charset="0"/>
              </a:rPr>
              <a:t>(</a:t>
            </a:r>
            <a:r>
              <a:rPr lang="en-US" sz="2400" dirty="0" err="1">
                <a:latin typeface="Times-Roman" charset="0"/>
              </a:rPr>
              <a:t>x,y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chemeClr val="hlink"/>
                </a:solidFill>
              </a:rPr>
              <a:t>Secret:</a:t>
            </a:r>
            <a:r>
              <a:rPr lang="en-US" sz="2400" dirty="0"/>
              <a:t> Integer </a:t>
            </a:r>
            <a:r>
              <a:rPr lang="en-US" sz="2400" dirty="0" err="1"/>
              <a:t>milik</a:t>
            </a:r>
            <a:r>
              <a:rPr lang="en-US" sz="2400" dirty="0"/>
              <a:t> Alice, </a:t>
            </a:r>
            <a:r>
              <a:rPr lang="en-US" sz="2400" dirty="0">
                <a:latin typeface="Times-Roman" charset="0"/>
              </a:rPr>
              <a:t>a,</a:t>
            </a:r>
            <a:r>
              <a:rPr lang="en-US" sz="2400" dirty="0"/>
              <a:t> dan integer </a:t>
            </a:r>
            <a:r>
              <a:rPr lang="en-US" sz="2400" dirty="0" err="1"/>
              <a:t>milik</a:t>
            </a:r>
            <a:r>
              <a:rPr lang="en-US" sz="2400" dirty="0"/>
              <a:t> Bob, </a:t>
            </a:r>
            <a:r>
              <a:rPr lang="en-US" sz="2400" dirty="0">
                <a:latin typeface="Times-Roman" charset="0"/>
              </a:rPr>
              <a:t>b</a:t>
            </a:r>
            <a:endParaRPr lang="en-US" sz="2400" dirty="0"/>
          </a:p>
        </p:txBody>
      </p:sp>
      <p:sp>
        <p:nvSpPr>
          <p:cNvPr id="198660" name="Line 4"/>
          <p:cNvSpPr>
            <a:spLocks noChangeShapeType="1"/>
          </p:cNvSpPr>
          <p:nvPr/>
        </p:nvSpPr>
        <p:spPr bwMode="auto">
          <a:xfrm flipV="1">
            <a:off x="3505200" y="3038475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8661" name="Line 5"/>
          <p:cNvSpPr>
            <a:spLocks noChangeShapeType="1"/>
          </p:cNvSpPr>
          <p:nvPr/>
        </p:nvSpPr>
        <p:spPr bwMode="auto">
          <a:xfrm flipH="1" flipV="1">
            <a:off x="3429000" y="35956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2209800" y="3929064"/>
            <a:ext cx="12682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Alice, </a:t>
            </a:r>
            <a:r>
              <a:rPr lang="en-US" sz="2400">
                <a:latin typeface="Courier" pitchFamily="49" charset="0"/>
              </a:rPr>
              <a:t>A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8458201" y="3929064"/>
            <a:ext cx="10839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latin typeface="Comic Sans MS" pitchFamily="66" charset="0"/>
              </a:rPr>
              <a:t>Bob, </a:t>
            </a:r>
            <a:r>
              <a:rPr lang="en-US" sz="2400">
                <a:latin typeface="Courier" pitchFamily="49" charset="0"/>
              </a:rPr>
              <a:t>B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198664" name="Rectangle 8"/>
          <p:cNvSpPr>
            <a:spLocks noChangeArrowheads="1"/>
          </p:cNvSpPr>
          <p:nvPr/>
        </p:nvSpPr>
        <p:spPr bwMode="auto">
          <a:xfrm>
            <a:off x="4929188" y="2541589"/>
            <a:ext cx="6030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err="1">
                <a:latin typeface="Times-Roman" charset="0"/>
              </a:rPr>
              <a:t>a</a:t>
            </a:r>
            <a:r>
              <a:rPr lang="en-US" sz="2400" dirty="0" err="1">
                <a:latin typeface="Times-Roman" charset="0"/>
                <a:sym typeface="Symbol"/>
              </a:rPr>
              <a:t>B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98665" name="Rectangle 9"/>
          <p:cNvSpPr>
            <a:spLocks noChangeArrowheads="1"/>
          </p:cNvSpPr>
          <p:nvPr/>
        </p:nvSpPr>
        <p:spPr bwMode="auto">
          <a:xfrm>
            <a:off x="4953000" y="3124201"/>
            <a:ext cx="6383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err="1">
                <a:latin typeface="Times-Roman" charset="0"/>
              </a:rPr>
              <a:t>b</a:t>
            </a:r>
            <a:r>
              <a:rPr lang="en-US" sz="2400" dirty="0" err="1">
                <a:latin typeface="Times-Roman" charset="0"/>
                <a:sym typeface="Symbol"/>
              </a:rPr>
              <a:t>B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98666" name="Rectangle 10"/>
          <p:cNvSpPr>
            <a:spLocks noChangeArrowheads="1"/>
          </p:cNvSpPr>
          <p:nvPr/>
        </p:nvSpPr>
        <p:spPr bwMode="auto">
          <a:xfrm>
            <a:off x="1607938" y="4455162"/>
            <a:ext cx="7848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Alice </a:t>
            </a:r>
            <a:r>
              <a:rPr lang="en-US" sz="2400" dirty="0" err="1"/>
              <a:t>menghitung</a:t>
            </a:r>
            <a:r>
              <a:rPr lang="en-US" sz="2400" dirty="0"/>
              <a:t> K = </a:t>
            </a:r>
            <a:r>
              <a:rPr lang="en-US" sz="2400" dirty="0">
                <a:latin typeface="Times-Roman" charset="0"/>
              </a:rPr>
              <a:t>a</a:t>
            </a:r>
            <a:r>
              <a:rPr lang="en-US" sz="2400" dirty="0">
                <a:latin typeface="Times-Roman" charset="0"/>
                <a:sym typeface="Symbol"/>
              </a:rPr>
              <a:t> (</a:t>
            </a:r>
            <a:r>
              <a:rPr lang="en-US" sz="2400" dirty="0" err="1">
                <a:latin typeface="Times-Roman" charset="0"/>
                <a:sym typeface="Symbol"/>
              </a:rPr>
              <a:t>b.B</a:t>
            </a:r>
            <a:r>
              <a:rPr lang="en-US" sz="2400" dirty="0">
                <a:latin typeface="Times-Roman" charset="0"/>
              </a:rPr>
              <a:t>)</a:t>
            </a:r>
            <a:r>
              <a:rPr lang="en-US" sz="2400" dirty="0"/>
              <a:t>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/>
              <a:t>Bob </a:t>
            </a:r>
            <a:r>
              <a:rPr lang="en-US" sz="2400" dirty="0" err="1"/>
              <a:t>menghitung</a:t>
            </a:r>
            <a:r>
              <a:rPr lang="en-US" sz="2400" dirty="0"/>
              <a:t> K = </a:t>
            </a:r>
            <a:r>
              <a:rPr lang="en-US" sz="2400" dirty="0">
                <a:latin typeface="Times-Roman" charset="0"/>
              </a:rPr>
              <a:t>b</a:t>
            </a:r>
            <a:r>
              <a:rPr lang="en-US" sz="2400" dirty="0">
                <a:latin typeface="Times-Roman" charset="0"/>
                <a:sym typeface="Symbol"/>
              </a:rPr>
              <a:t>(</a:t>
            </a:r>
            <a:r>
              <a:rPr lang="en-US" sz="2400" dirty="0" err="1">
                <a:latin typeface="Times-Roman" charset="0"/>
                <a:sym typeface="Symbol"/>
              </a:rPr>
              <a:t>aB</a:t>
            </a:r>
            <a:r>
              <a:rPr lang="en-US" sz="2400" dirty="0">
                <a:latin typeface="Times-Roman" charset="0"/>
              </a:rPr>
              <a:t>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perhitungan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>
                <a:latin typeface="Times-Roman" charset="0"/>
              </a:rPr>
              <a:t>ab</a:t>
            </a:r>
            <a:r>
              <a:rPr lang="en-US" sz="2400" dirty="0">
                <a:latin typeface="Times-Roman" charset="0"/>
              </a:rPr>
              <a:t> = </a:t>
            </a:r>
            <a:r>
              <a:rPr lang="en-US" sz="2400" dirty="0" err="1">
                <a:latin typeface="Times-Roman" charset="0"/>
              </a:rPr>
              <a:t>ba</a:t>
            </a:r>
            <a:endParaRPr lang="en-US" sz="2400" dirty="0">
              <a:latin typeface="Times-Roman" charset="0"/>
            </a:endParaRPr>
          </a:p>
        </p:txBody>
      </p:sp>
      <p:pic>
        <p:nvPicPr>
          <p:cNvPr id="61451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0" y="2338388"/>
            <a:ext cx="94615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52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48676" y="2286000"/>
            <a:ext cx="1076325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293819" y="59436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0581DE2-CB79-4618-B6F3-05F7EC75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83A47E-50EF-CB70-A9C8-D208C6334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entr" presetSubtype="2741559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86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0" grpId="0" animBg="1"/>
      <p:bldP spid="198661" grpId="0" animBg="1"/>
      <p:bldP spid="198664" grpId="0" autoUpdateAnimBg="0"/>
      <p:bldP spid="198665" grpId="0" autoUpdateAnimBg="0"/>
      <p:bldP spid="198666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467360"/>
            <a:ext cx="11104880" cy="5913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600" b="1" dirty="0" err="1"/>
              <a:t>Algoritma</a:t>
            </a:r>
            <a:r>
              <a:rPr lang="en-US" sz="2600" b="1" dirty="0"/>
              <a:t> Elliptic Curve Diffie-Hellman  (ECDH)</a:t>
            </a:r>
          </a:p>
          <a:p>
            <a:pPr>
              <a:buNone/>
            </a:pPr>
            <a:endParaRPr lang="en-US" sz="2400" dirty="0">
              <a:solidFill>
                <a:srgbClr val="FF3300"/>
              </a:solidFill>
            </a:endParaRPr>
          </a:p>
          <a:p>
            <a:pPr eaLnBrk="1" hangingPunct="1"/>
            <a:r>
              <a:rPr lang="en-US" sz="2400" dirty="0">
                <a:solidFill>
                  <a:srgbClr val="FF0000"/>
                </a:solidFill>
              </a:rPr>
              <a:t>Alice dan Bob </a:t>
            </a:r>
            <a:r>
              <a:rPr lang="en-US" sz="2400" dirty="0" err="1">
                <a:solidFill>
                  <a:srgbClr val="FF0000"/>
                </a:solidFill>
              </a:rPr>
              <a:t>ingin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berbagi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rahasia</a:t>
            </a:r>
            <a:r>
              <a:rPr lang="en-US" sz="2400" dirty="0">
                <a:solidFill>
                  <a:srgbClr val="FF0000"/>
                </a:solidFill>
              </a:rPr>
              <a:t> K yang </a:t>
            </a:r>
            <a:r>
              <a:rPr lang="en-US" sz="2400" dirty="0" err="1">
                <a:solidFill>
                  <a:srgbClr val="FF0000"/>
                </a:solidFill>
              </a:rPr>
              <a:t>sama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en-US" dirty="0"/>
              <a:t>Alice dan Bob </a:t>
            </a:r>
            <a:r>
              <a:rPr lang="en-US" dirty="0" err="1"/>
              <a:t>menyepakati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y</a:t>
            </a:r>
            <a:r>
              <a:rPr lang="en-US" b="1" baseline="30000" dirty="0">
                <a:solidFill>
                  <a:srgbClr val="FF0000"/>
                </a:solidFill>
              </a:rPr>
              <a:t>2 </a:t>
            </a:r>
            <a:r>
              <a:rPr lang="en-US" b="1" dirty="0">
                <a:solidFill>
                  <a:srgbClr val="FF0000"/>
                </a:solidFill>
              </a:rPr>
              <a:t> =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x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r>
              <a:rPr lang="en-US" b="1" dirty="0">
                <a:solidFill>
                  <a:srgbClr val="FF0000"/>
                </a:solidFill>
              </a:rPr>
              <a:t> + ax + b  mod p </a:t>
            </a:r>
            <a:r>
              <a:rPr lang="en-US" dirty="0"/>
              <a:t>dan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 pada </a:t>
            </a:r>
            <a:r>
              <a:rPr lang="en-US" dirty="0" err="1"/>
              <a:t>kurva</a:t>
            </a:r>
            <a:endParaRPr lang="en-US" dirty="0"/>
          </a:p>
          <a:p>
            <a:pPr lvl="1" eaLnBrk="1" hangingPunct="1"/>
            <a:r>
              <a:rPr lang="en-US" dirty="0"/>
              <a:t>Alice dan Bob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 </a:t>
            </a:r>
          </a:p>
          <a:p>
            <a:pPr lvl="2" eaLnBrk="1" hangingPunct="1"/>
            <a:r>
              <a:rPr lang="en-US" sz="2400" dirty="0"/>
              <a:t>Alice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privat</a:t>
            </a:r>
            <a:r>
              <a:rPr lang="en-US" sz="2400" dirty="0">
                <a:solidFill>
                  <a:srgbClr val="FF0000"/>
                </a:solidFill>
              </a:rPr>
              <a:t> = a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= P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= a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400" dirty="0">
                <a:solidFill>
                  <a:srgbClr val="FF0000"/>
                </a:solidFill>
              </a:rPr>
              <a:t>B</a:t>
            </a:r>
          </a:p>
          <a:p>
            <a:pPr lvl="2" eaLnBrk="1" hangingPunct="1"/>
            <a:r>
              <a:rPr lang="en-US" sz="2400" dirty="0"/>
              <a:t>Bob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privat</a:t>
            </a:r>
            <a:r>
              <a:rPr lang="en-US" sz="2400" dirty="0">
                <a:solidFill>
                  <a:srgbClr val="FF0000"/>
                </a:solidFill>
              </a:rPr>
              <a:t> = b</a:t>
            </a:r>
          </a:p>
          <a:p>
            <a:pPr lvl="4" eaLnBrk="1" hangingPunct="1"/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= P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b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</a:rPr>
              <a:t> B</a:t>
            </a:r>
          </a:p>
          <a:p>
            <a:pPr lvl="4" eaLnBrk="1" hangingPunct="1"/>
            <a:endParaRPr lang="en-US" sz="2400" dirty="0">
              <a:solidFill>
                <a:srgbClr val="FF0000"/>
              </a:solidFill>
            </a:endParaRPr>
          </a:p>
          <a:p>
            <a:pPr lvl="1" eaLnBrk="1" hangingPunct="1"/>
            <a:r>
              <a:rPr lang="en-US" dirty="0"/>
              <a:t>Alice </a:t>
            </a:r>
            <a:r>
              <a:rPr lang="en-US" dirty="0" err="1"/>
              <a:t>dan</a:t>
            </a:r>
            <a:r>
              <a:rPr lang="en-US" dirty="0"/>
              <a:t> Bob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</a:t>
            </a:r>
          </a:p>
          <a:p>
            <a:pPr lvl="1" eaLnBrk="1" hangingPunct="1"/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mitranya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bagi</a:t>
            </a:r>
            <a:endParaRPr lang="en-US" dirty="0"/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Alice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 K</a:t>
            </a:r>
            <a:r>
              <a:rPr lang="en-US" sz="2400" baseline="-25000" dirty="0">
                <a:solidFill>
                  <a:srgbClr val="FF0000"/>
                </a:solidFill>
                <a:sym typeface="Wingdings" pitchFamily="2" charset="2"/>
              </a:rPr>
              <a:t>AB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sym typeface="Wingdings" pitchFamily="2" charset="2"/>
              </a:rPr>
              <a:t>a</a:t>
            </a:r>
            <a:r>
              <a:rPr lang="en-US" sz="2400" dirty="0" err="1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= a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(b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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B)</a:t>
            </a:r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Bob 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 K</a:t>
            </a:r>
            <a:r>
              <a:rPr lang="en-US" sz="2400" baseline="-25000" dirty="0">
                <a:solidFill>
                  <a:srgbClr val="FF0000"/>
                </a:solidFill>
                <a:sym typeface="Wingdings" pitchFamily="2" charset="2"/>
              </a:rPr>
              <a:t>AB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sym typeface="Wingdings" pitchFamily="2" charset="2"/>
              </a:rPr>
              <a:t>b</a:t>
            </a:r>
            <a:r>
              <a:rPr lang="en-US" sz="2400" dirty="0" err="1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(a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 </a:t>
            </a:r>
            <a:r>
              <a:rPr lang="en-US" sz="2400" dirty="0">
                <a:solidFill>
                  <a:srgbClr val="FF0000"/>
                </a:solidFill>
                <a:sym typeface="Wingdings" pitchFamily="2" charset="2"/>
              </a:rPr>
              <a:t>B)</a:t>
            </a:r>
            <a:endParaRPr lang="en-US" sz="2400" dirty="0">
              <a:solidFill>
                <a:srgbClr val="FF0000"/>
              </a:solidFill>
            </a:endParaRPr>
          </a:p>
          <a:p>
            <a:pPr lvl="2" eaLnBrk="1" hangingPunct="1"/>
            <a:r>
              <a:rPr lang="en-US" sz="2400" b="1" dirty="0" err="1">
                <a:solidFill>
                  <a:srgbClr val="FF0000"/>
                </a:solidFill>
              </a:rPr>
              <a:t>Kunci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rahasia</a:t>
            </a:r>
            <a:r>
              <a:rPr lang="en-US" sz="2400" b="1" dirty="0">
                <a:solidFill>
                  <a:srgbClr val="FF0000"/>
                </a:solidFill>
              </a:rPr>
              <a:t> = K</a:t>
            </a:r>
            <a:r>
              <a:rPr lang="en-US" sz="2400" b="1" baseline="-25000" dirty="0">
                <a:solidFill>
                  <a:srgbClr val="FF0000"/>
                </a:solidFill>
              </a:rPr>
              <a:t>AB</a:t>
            </a:r>
            <a:r>
              <a:rPr lang="en-US" sz="2400" b="1" dirty="0">
                <a:solidFill>
                  <a:srgbClr val="FF0000"/>
                </a:solidFill>
              </a:rPr>
              <a:t> = </a:t>
            </a:r>
            <a:r>
              <a:rPr lang="en-US" sz="2400" b="1" dirty="0" err="1">
                <a:solidFill>
                  <a:srgbClr val="FF0000"/>
                </a:solidFill>
              </a:rPr>
              <a:t>abB</a:t>
            </a:r>
            <a:endParaRPr lang="en-US" sz="2400" b="1" dirty="0">
              <a:solidFill>
                <a:srgbClr val="FF0000"/>
              </a:solidFill>
            </a:endParaRPr>
          </a:p>
          <a:p>
            <a:pPr lvl="1" eaLnBrk="1" hangingPunct="1"/>
            <a:endParaRPr lang="en-US" sz="2000" dirty="0"/>
          </a:p>
          <a:p>
            <a:pPr lvl="3" eaLnBrk="1" hangingPunct="1"/>
            <a:endParaRPr lang="en-US" sz="1600" dirty="0"/>
          </a:p>
          <a:p>
            <a:pPr lvl="1" eaLnBrk="1" hangingPunct="1"/>
            <a:endParaRPr lang="en-US" sz="2000" dirty="0"/>
          </a:p>
          <a:p>
            <a:pPr eaLnBrk="1" hangingPunct="1"/>
            <a:endParaRPr lang="en-US" sz="2400" dirty="0"/>
          </a:p>
          <a:p>
            <a:pPr lvl="1" eaLnBrk="1" hangingPunct="1"/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189284" y="624840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4574A06-B274-8AED-B65B-C63DF667B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3851EE-A9F5-2657-C3C3-2A1D46680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317214"/>
            <a:ext cx="10535920" cy="5516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err="1"/>
              <a:t>Contoh</a:t>
            </a:r>
            <a:r>
              <a:rPr lang="en-US" sz="2200" dirty="0"/>
              <a:t> *):  </a:t>
            </a:r>
            <a:r>
              <a:rPr lang="en-US" sz="2200" dirty="0" err="1"/>
              <a:t>Misalkan</a:t>
            </a:r>
            <a:r>
              <a:rPr lang="en-US" sz="2200" dirty="0"/>
              <a:t> </a:t>
            </a:r>
            <a:r>
              <a:rPr lang="en-US" sz="2200" dirty="0" err="1"/>
              <a:t>kurva</a:t>
            </a:r>
            <a:r>
              <a:rPr lang="en-US" sz="2200" dirty="0"/>
              <a:t> </a:t>
            </a:r>
            <a:r>
              <a:rPr lang="en-US" sz="2200" dirty="0" err="1"/>
              <a:t>eliptik</a:t>
            </a:r>
            <a:r>
              <a:rPr lang="en-US" sz="2200" dirty="0"/>
              <a:t> yang </a:t>
            </a:r>
            <a:r>
              <a:rPr lang="en-US" sz="2200" dirty="0" err="1"/>
              <a:t>dipilih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y</a:t>
            </a:r>
            <a:r>
              <a:rPr lang="en-US" sz="2200" baseline="30000" dirty="0"/>
              <a:t>2 </a:t>
            </a:r>
            <a:r>
              <a:rPr lang="en-US" sz="2200" dirty="0"/>
              <a:t>= x</a:t>
            </a:r>
            <a:r>
              <a:rPr lang="en-US" sz="2200" baseline="30000" dirty="0"/>
              <a:t>3 </a:t>
            </a:r>
            <a:r>
              <a:rPr lang="en-US" sz="2200" dirty="0"/>
              <a:t>+ 2x + 1 mod  5. </a:t>
            </a:r>
            <a:r>
              <a:rPr lang="en-US" sz="2200" dirty="0" err="1"/>
              <a:t>Himpunan</a:t>
            </a:r>
            <a:r>
              <a:rPr lang="en-US" sz="2200" dirty="0"/>
              <a:t> </a:t>
            </a:r>
            <a:r>
              <a:rPr lang="en-US" sz="2200" dirty="0" err="1"/>
              <a:t>titik-titik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kurva</a:t>
            </a:r>
            <a:r>
              <a:rPr lang="en-US" sz="2200" dirty="0"/>
              <a:t> </a:t>
            </a:r>
            <a:r>
              <a:rPr lang="en-US" sz="2200" dirty="0" err="1"/>
              <a:t>eliptik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{(0, 1), (1, 3), (3, 3), (3, 2), (1, 2), (0, 4)}. Alice dan Bob </a:t>
            </a:r>
            <a:r>
              <a:rPr lang="en-US" sz="2200" dirty="0" err="1"/>
              <a:t>menyepakati</a:t>
            </a:r>
            <a:r>
              <a:rPr lang="en-US" sz="2200" dirty="0"/>
              <a:t> </a:t>
            </a:r>
            <a:r>
              <a:rPr lang="en-US" sz="2200" dirty="0" err="1"/>
              <a:t>titik</a:t>
            </a:r>
            <a:r>
              <a:rPr lang="en-US" sz="2200" dirty="0"/>
              <a:t> B(0, 1) </a:t>
            </a:r>
            <a:r>
              <a:rPr lang="en-US" sz="2200" dirty="0" err="1"/>
              <a:t>sebagai</a:t>
            </a:r>
            <a:r>
              <a:rPr lang="en-US" sz="2200" dirty="0"/>
              <a:t> basis.</a:t>
            </a:r>
          </a:p>
          <a:p>
            <a:pPr marL="0" indent="0">
              <a:buNone/>
            </a:pPr>
            <a:endParaRPr lang="en-US" sz="2200" dirty="0"/>
          </a:p>
          <a:p>
            <a:pPr marL="457200" indent="-457200">
              <a:buAutoNum type="arabicPeriod"/>
            </a:pPr>
            <a:r>
              <a:rPr lang="en-US" sz="2200" dirty="0"/>
              <a:t>Alice </a:t>
            </a:r>
            <a:r>
              <a:rPr lang="en-US" sz="2200" dirty="0" err="1"/>
              <a:t>memilih</a:t>
            </a:r>
            <a:r>
              <a:rPr lang="en-US" sz="2200" dirty="0"/>
              <a:t> a = 2, </a:t>
            </a:r>
            <a:r>
              <a:rPr lang="en-US" sz="2200" dirty="0" err="1"/>
              <a:t>lalu</a:t>
            </a:r>
            <a:r>
              <a:rPr lang="en-US" sz="2200" dirty="0"/>
              <a:t> </a:t>
            </a:r>
            <a:r>
              <a:rPr lang="en-US" sz="2200" dirty="0" err="1"/>
              <a:t>menghitung</a:t>
            </a:r>
            <a:r>
              <a:rPr lang="en-US" sz="2200" dirty="0"/>
              <a:t> </a:t>
            </a:r>
            <a:r>
              <a:rPr lang="en-US" sz="2200" dirty="0" err="1"/>
              <a:t>kunci</a:t>
            </a:r>
            <a:r>
              <a:rPr lang="en-US" sz="2200" dirty="0"/>
              <a:t> </a:t>
            </a:r>
            <a:r>
              <a:rPr lang="en-US" sz="2200" dirty="0" err="1"/>
              <a:t>publiknya</a:t>
            </a:r>
            <a:r>
              <a:rPr lang="en-US" sz="2200" dirty="0"/>
              <a:t>:</a:t>
            </a:r>
          </a:p>
          <a:p>
            <a:pPr marL="457200" indent="-457200">
              <a:buNone/>
            </a:pPr>
            <a:r>
              <a:rPr lang="en-US" sz="2200" dirty="0"/>
              <a:t>		P</a:t>
            </a:r>
            <a:r>
              <a:rPr lang="en-US" sz="2200" baseline="-25000" dirty="0"/>
              <a:t>A</a:t>
            </a:r>
            <a:r>
              <a:rPr lang="en-US" sz="2200" dirty="0"/>
              <a:t> = </a:t>
            </a:r>
            <a:r>
              <a:rPr lang="en-US" sz="2200" dirty="0" err="1"/>
              <a:t>a</a:t>
            </a:r>
            <a:r>
              <a:rPr lang="en-US" sz="2200" dirty="0" err="1">
                <a:sym typeface="Symbol"/>
              </a:rPr>
              <a:t>B</a:t>
            </a:r>
            <a:r>
              <a:rPr lang="en-US" sz="2200" dirty="0">
                <a:sym typeface="Symbol"/>
              </a:rPr>
              <a:t> = 2B = B + B = (1, 3)  </a:t>
            </a:r>
            <a:r>
              <a:rPr lang="en-US" sz="2200" dirty="0">
                <a:sym typeface="Wingdings" pitchFamily="2" charset="2"/>
              </a:rPr>
              <a:t> </a:t>
            </a:r>
            <a:r>
              <a:rPr lang="en-US" sz="2200" dirty="0" err="1">
                <a:sym typeface="Wingdings" pitchFamily="2" charset="2"/>
              </a:rPr>
              <a:t>misalkan</a:t>
            </a:r>
            <a:r>
              <a:rPr lang="en-US" sz="2200" dirty="0">
                <a:sym typeface="Wingdings" pitchFamily="2" charset="2"/>
              </a:rPr>
              <a:t> </a:t>
            </a:r>
            <a:r>
              <a:rPr lang="en-US" sz="2200" dirty="0" err="1">
                <a:sym typeface="Wingdings" pitchFamily="2" charset="2"/>
              </a:rPr>
              <a:t>titik</a:t>
            </a:r>
            <a:r>
              <a:rPr lang="en-US" sz="2200" dirty="0">
                <a:sym typeface="Wingdings" pitchFamily="2" charset="2"/>
              </a:rPr>
              <a:t> Q</a:t>
            </a:r>
            <a:endParaRPr lang="en-US" sz="2200" dirty="0">
              <a:sym typeface="Symbol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sz="2200" dirty="0"/>
              <a:t>Bob </a:t>
            </a:r>
            <a:r>
              <a:rPr lang="en-US" sz="2200" dirty="0" err="1"/>
              <a:t>memilih</a:t>
            </a:r>
            <a:r>
              <a:rPr lang="en-US" sz="2200" dirty="0"/>
              <a:t> b = 3, </a:t>
            </a:r>
            <a:r>
              <a:rPr lang="en-US" sz="2200" dirty="0" err="1"/>
              <a:t>lalu</a:t>
            </a:r>
            <a:r>
              <a:rPr lang="en-US" sz="2200" dirty="0"/>
              <a:t> </a:t>
            </a:r>
            <a:r>
              <a:rPr lang="en-US" sz="2200" dirty="0" err="1"/>
              <a:t>menghitung</a:t>
            </a:r>
            <a:r>
              <a:rPr lang="en-US" sz="2200" dirty="0"/>
              <a:t> </a:t>
            </a:r>
            <a:r>
              <a:rPr lang="en-US" sz="2200" dirty="0" err="1"/>
              <a:t>kunci</a:t>
            </a:r>
            <a:r>
              <a:rPr lang="en-US" sz="2200" dirty="0"/>
              <a:t> </a:t>
            </a:r>
            <a:r>
              <a:rPr lang="en-US" sz="2200" dirty="0" err="1"/>
              <a:t>publiknya</a:t>
            </a:r>
            <a:r>
              <a:rPr lang="en-US" sz="2200" dirty="0"/>
              <a:t>:</a:t>
            </a:r>
          </a:p>
          <a:p>
            <a:pPr marL="457200" indent="-457200">
              <a:buNone/>
            </a:pPr>
            <a:r>
              <a:rPr lang="en-US" sz="2200" dirty="0"/>
              <a:t>		P</a:t>
            </a:r>
            <a:r>
              <a:rPr lang="en-US" sz="2200" baseline="-25000" dirty="0"/>
              <a:t>B</a:t>
            </a:r>
            <a:r>
              <a:rPr lang="en-US" sz="2200" dirty="0"/>
              <a:t> = </a:t>
            </a:r>
            <a:r>
              <a:rPr lang="en-US" sz="2200" dirty="0" err="1"/>
              <a:t>b</a:t>
            </a:r>
            <a:r>
              <a:rPr lang="en-US" sz="2200" dirty="0" err="1">
                <a:sym typeface="Symbol"/>
              </a:rPr>
              <a:t>B</a:t>
            </a:r>
            <a:r>
              <a:rPr lang="en-US" sz="2200" dirty="0">
                <a:sym typeface="Symbol"/>
              </a:rPr>
              <a:t> = 3B = B + B + B = 2B + B = (3, 3) </a:t>
            </a:r>
            <a:r>
              <a:rPr lang="en-US" sz="2200" dirty="0">
                <a:sym typeface="Wingdings" pitchFamily="2" charset="2"/>
              </a:rPr>
              <a:t> </a:t>
            </a:r>
            <a:r>
              <a:rPr lang="en-US" sz="2200" dirty="0" err="1">
                <a:sym typeface="Wingdings" pitchFamily="2" charset="2"/>
              </a:rPr>
              <a:t>misalkan</a:t>
            </a:r>
            <a:r>
              <a:rPr lang="en-US" sz="2200" dirty="0">
                <a:sym typeface="Wingdings" pitchFamily="2" charset="2"/>
              </a:rPr>
              <a:t> </a:t>
            </a:r>
            <a:r>
              <a:rPr lang="en-US" sz="2200" dirty="0" err="1">
                <a:sym typeface="Wingdings" pitchFamily="2" charset="2"/>
              </a:rPr>
              <a:t>titik</a:t>
            </a:r>
            <a:r>
              <a:rPr lang="en-US" sz="2200" dirty="0">
                <a:sym typeface="Wingdings" pitchFamily="2" charset="2"/>
              </a:rPr>
              <a:t> R</a:t>
            </a:r>
            <a:endParaRPr lang="en-US" sz="2200" dirty="0">
              <a:sym typeface="Symbol"/>
            </a:endParaRPr>
          </a:p>
          <a:p>
            <a:pPr marL="457200" indent="-457200">
              <a:buAutoNum type="arabicPeriod" startAt="3"/>
            </a:pPr>
            <a:r>
              <a:rPr lang="en-US" sz="2200" dirty="0">
                <a:sym typeface="Symbol"/>
              </a:rPr>
              <a:t>Alice </a:t>
            </a:r>
            <a:r>
              <a:rPr lang="en-US" sz="2200" dirty="0" err="1">
                <a:sym typeface="Symbol"/>
              </a:rPr>
              <a:t>mengirimkan</a:t>
            </a:r>
            <a:r>
              <a:rPr lang="en-US" sz="2200" dirty="0">
                <a:sym typeface="Symbol"/>
              </a:rPr>
              <a:t> P</a:t>
            </a:r>
            <a:r>
              <a:rPr lang="en-US" sz="2200" baseline="-25000" dirty="0">
                <a:sym typeface="Symbol"/>
              </a:rPr>
              <a:t>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kepada</a:t>
            </a:r>
            <a:r>
              <a:rPr lang="en-US" sz="2200" dirty="0">
                <a:sym typeface="Symbol"/>
              </a:rPr>
              <a:t> Bob, Bob </a:t>
            </a:r>
            <a:r>
              <a:rPr lang="en-US" sz="2200" dirty="0" err="1">
                <a:sym typeface="Symbol"/>
              </a:rPr>
              <a:t>mengirimkan</a:t>
            </a:r>
            <a:r>
              <a:rPr lang="en-US" sz="2200" dirty="0">
                <a:sym typeface="Symbol"/>
              </a:rPr>
              <a:t> P</a:t>
            </a:r>
            <a:r>
              <a:rPr lang="en-US" sz="2200" baseline="-25000" dirty="0">
                <a:sym typeface="Symbol"/>
              </a:rPr>
              <a:t>B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kepada</a:t>
            </a:r>
            <a:r>
              <a:rPr lang="en-US" sz="2200" dirty="0">
                <a:sym typeface="Symbol"/>
              </a:rPr>
              <a:t> Alice.</a:t>
            </a:r>
          </a:p>
          <a:p>
            <a:pPr marL="457200" indent="-457200">
              <a:buAutoNum type="arabicPeriod" startAt="3"/>
            </a:pPr>
            <a:r>
              <a:rPr lang="en-US" sz="2200" dirty="0">
                <a:sym typeface="Symbol"/>
              </a:rPr>
              <a:t>Alice </a:t>
            </a:r>
            <a:r>
              <a:rPr lang="en-US" sz="2200" dirty="0" err="1">
                <a:sym typeface="Symbol"/>
              </a:rPr>
              <a:t>menghitung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sbb</a:t>
            </a:r>
            <a:r>
              <a:rPr lang="en-US" sz="2200" dirty="0">
                <a:sym typeface="Symbol"/>
              </a:rPr>
              <a:t>:</a:t>
            </a:r>
          </a:p>
          <a:p>
            <a:pPr marL="457200" indent="-457200">
              <a:buNone/>
            </a:pPr>
            <a:r>
              <a:rPr lang="en-US" sz="2200" dirty="0">
                <a:sym typeface="Symbol"/>
              </a:rPr>
              <a:t>		K</a:t>
            </a:r>
            <a:r>
              <a:rPr lang="en-US" sz="2200" baseline="-25000" dirty="0">
                <a:sym typeface="Symbol"/>
              </a:rPr>
              <a:t>A</a:t>
            </a:r>
            <a:r>
              <a:rPr lang="en-US" sz="2200" dirty="0">
                <a:sym typeface="Symbol"/>
              </a:rPr>
              <a:t> = </a:t>
            </a:r>
            <a:r>
              <a:rPr lang="en-US" sz="2200" dirty="0" err="1">
                <a:sym typeface="Symbol"/>
              </a:rPr>
              <a:t>aP</a:t>
            </a:r>
            <a:r>
              <a:rPr lang="en-US" sz="2200" baseline="-25000" dirty="0" err="1">
                <a:sym typeface="Symbol"/>
              </a:rPr>
              <a:t>B</a:t>
            </a:r>
            <a:r>
              <a:rPr lang="en-US" sz="2200" dirty="0">
                <a:sym typeface="Symbol"/>
              </a:rPr>
              <a:t> = 2R = R + R = (0, 4)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200" dirty="0">
                <a:sym typeface="Symbol"/>
              </a:rPr>
              <a:t> Bob </a:t>
            </a:r>
            <a:r>
              <a:rPr lang="en-US" sz="2200" dirty="0" err="1">
                <a:sym typeface="Symbol"/>
              </a:rPr>
              <a:t>menghitung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sbb</a:t>
            </a:r>
            <a:r>
              <a:rPr lang="en-US" sz="2200" dirty="0">
                <a:sym typeface="Symbol"/>
              </a:rPr>
              <a:t>:</a:t>
            </a:r>
          </a:p>
          <a:p>
            <a:pPr marL="457200" indent="-457200">
              <a:buNone/>
            </a:pPr>
            <a:r>
              <a:rPr lang="en-US" sz="2200" dirty="0">
                <a:sym typeface="Symbol"/>
              </a:rPr>
              <a:t>		K</a:t>
            </a:r>
            <a:r>
              <a:rPr lang="en-US" sz="2200" baseline="-25000" dirty="0">
                <a:sym typeface="Symbol"/>
              </a:rPr>
              <a:t>B</a:t>
            </a:r>
            <a:r>
              <a:rPr lang="en-US" sz="2200" dirty="0">
                <a:sym typeface="Symbol"/>
              </a:rPr>
              <a:t> = </a:t>
            </a:r>
            <a:r>
              <a:rPr lang="en-US" sz="2200" dirty="0" err="1">
                <a:sym typeface="Symbol"/>
              </a:rPr>
              <a:t>bP</a:t>
            </a:r>
            <a:r>
              <a:rPr lang="en-US" sz="2200" baseline="-25000" dirty="0" err="1">
                <a:sym typeface="Symbol"/>
              </a:rPr>
              <a:t>A</a:t>
            </a:r>
            <a:r>
              <a:rPr lang="en-US" sz="2200" dirty="0">
                <a:sym typeface="Symbol"/>
              </a:rPr>
              <a:t> </a:t>
            </a:r>
            <a:r>
              <a:rPr lang="en-US" sz="2200">
                <a:sym typeface="Symbol"/>
              </a:rPr>
              <a:t>= 3Q </a:t>
            </a:r>
            <a:r>
              <a:rPr lang="en-US" sz="2200" dirty="0">
                <a:sym typeface="Symbol"/>
              </a:rPr>
              <a:t>= Q + </a:t>
            </a:r>
            <a:r>
              <a:rPr lang="en-US" sz="2200">
                <a:sym typeface="Symbol"/>
              </a:rPr>
              <a:t>Q + Q = </a:t>
            </a:r>
            <a:r>
              <a:rPr lang="en-US" sz="2200" dirty="0">
                <a:sym typeface="Symbol"/>
              </a:rPr>
              <a:t>(0, 4)</a:t>
            </a:r>
          </a:p>
          <a:p>
            <a:pPr marL="457200" indent="-457200">
              <a:buNone/>
            </a:pPr>
            <a:r>
              <a:rPr lang="en-US" sz="2200" dirty="0" err="1">
                <a:sym typeface="Symbol"/>
              </a:rPr>
              <a:t>Jadi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sekarang</a:t>
            </a:r>
            <a:r>
              <a:rPr lang="en-US" sz="2200" dirty="0">
                <a:sym typeface="Symbol"/>
              </a:rPr>
              <a:t> Alice </a:t>
            </a:r>
            <a:r>
              <a:rPr lang="en-US" sz="2200" dirty="0" err="1">
                <a:sym typeface="Symbol"/>
              </a:rPr>
              <a:t>dan</a:t>
            </a:r>
            <a:r>
              <a:rPr lang="en-US" sz="2200" dirty="0">
                <a:sym typeface="Symbol"/>
              </a:rPr>
              <a:t> Bob </a:t>
            </a:r>
            <a:r>
              <a:rPr lang="en-US" sz="2200" dirty="0" err="1">
                <a:sym typeface="Symbol"/>
              </a:rPr>
              <a:t>sudah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berbagi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kunci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rahasia</a:t>
            </a:r>
            <a:r>
              <a:rPr lang="en-US" sz="2200" dirty="0">
                <a:sym typeface="Symbol"/>
              </a:rPr>
              <a:t> yang </a:t>
            </a:r>
            <a:r>
              <a:rPr lang="en-US" sz="2200" dirty="0" err="1">
                <a:sym typeface="Symbol"/>
              </a:rPr>
              <a:t>sama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yaitu</a:t>
            </a:r>
            <a:r>
              <a:rPr lang="en-US" sz="2200" dirty="0">
                <a:sym typeface="Symbol"/>
              </a:rPr>
              <a:t> (0, 4)</a:t>
            </a:r>
          </a:p>
          <a:p>
            <a:pPr marL="457200" indent="-457200">
              <a:buNone/>
            </a:pPr>
            <a:endParaRPr lang="en-US" sz="2000" dirty="0">
              <a:sym typeface="Symbol"/>
            </a:endParaRPr>
          </a:p>
          <a:p>
            <a:pPr marL="0" indent="0">
              <a:buNone/>
            </a:pPr>
            <a:r>
              <a:rPr lang="en-US" sz="2000" dirty="0"/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28468" y="6027003"/>
            <a:ext cx="5763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Nana </a:t>
            </a:r>
            <a:r>
              <a:rPr lang="en-US" sz="1600" dirty="0" err="1">
                <a:solidFill>
                  <a:srgbClr val="FF0000"/>
                </a:solidFill>
              </a:rPr>
              <a:t>Juhana</a:t>
            </a:r>
            <a:r>
              <a:rPr lang="en-US" sz="1600" dirty="0">
                <a:solidFill>
                  <a:srgbClr val="FF0000"/>
                </a:solidFill>
              </a:rPr>
              <a:t>, </a:t>
            </a:r>
            <a:r>
              <a:rPr lang="en-US" sz="1600" dirty="0" err="1">
                <a:solidFill>
                  <a:srgbClr val="FF0000"/>
                </a:solidFill>
              </a:rPr>
              <a:t>Implementasi</a:t>
            </a:r>
            <a:r>
              <a:rPr lang="en-US" sz="1600" dirty="0">
                <a:solidFill>
                  <a:srgbClr val="FF0000"/>
                </a:solidFill>
              </a:rPr>
              <a:t> Elliptic Curve Cryptography  (ECC) pada proses </a:t>
            </a:r>
            <a:r>
              <a:rPr lang="en-US" sz="1600" dirty="0" err="1">
                <a:solidFill>
                  <a:srgbClr val="FF0000"/>
                </a:solidFill>
              </a:rPr>
              <a:t>Pertukaran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Kunci</a:t>
            </a:r>
            <a:r>
              <a:rPr lang="en-US" sz="1600" dirty="0">
                <a:solidFill>
                  <a:srgbClr val="FF0000"/>
                </a:solidFill>
              </a:rPr>
              <a:t> Diffie-Hellman dan Skema </a:t>
            </a:r>
            <a:r>
              <a:rPr lang="en-US" sz="1600" dirty="0" err="1">
                <a:solidFill>
                  <a:srgbClr val="FF0000"/>
                </a:solidFill>
              </a:rPr>
              <a:t>Enkripsi</a:t>
            </a:r>
            <a:r>
              <a:rPr lang="en-US" sz="1600" dirty="0">
                <a:solidFill>
                  <a:srgbClr val="FF0000"/>
                </a:solidFill>
              </a:rPr>
              <a:t> El Gamal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4FC7227-69DD-2C75-3111-387ACF51D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Elliptic Curve </a:t>
            </a:r>
            <a:r>
              <a:rPr lang="en-US" dirty="0" err="1">
                <a:latin typeface="+mn-lt"/>
              </a:rPr>
              <a:t>Elgamal</a:t>
            </a:r>
            <a:r>
              <a:rPr lang="en-US" dirty="0">
                <a:latin typeface="+mn-lt"/>
              </a:rPr>
              <a:t> (ECEG)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040" y="1524001"/>
            <a:ext cx="10505440" cy="4832349"/>
          </a:xfrm>
        </p:spPr>
        <p:txBody>
          <a:bodyPr>
            <a:normAutofit lnSpcReduction="10000"/>
          </a:bodyPr>
          <a:lstStyle/>
          <a:p>
            <a:r>
              <a:rPr lang="en-US" sz="2600" i="1" dirty="0"/>
              <a:t>Elliptic Curve </a:t>
            </a:r>
            <a:r>
              <a:rPr lang="en-US" sz="2600" i="1" dirty="0" err="1"/>
              <a:t>Elgamal</a:t>
            </a:r>
            <a:r>
              <a:rPr lang="en-US" sz="2600" dirty="0"/>
              <a:t>: </a:t>
            </a:r>
            <a:r>
              <a:rPr lang="en-US" sz="2600" dirty="0" err="1"/>
              <a:t>sistem</a:t>
            </a:r>
            <a:r>
              <a:rPr lang="en-US" sz="2600" dirty="0"/>
              <a:t> </a:t>
            </a:r>
            <a:r>
              <a:rPr lang="en-US" sz="2600" dirty="0" err="1"/>
              <a:t>kriptografi</a:t>
            </a:r>
            <a:r>
              <a:rPr lang="en-US" sz="2600" dirty="0"/>
              <a:t> </a:t>
            </a:r>
            <a:r>
              <a:rPr lang="en-US" sz="2600" dirty="0" err="1"/>
              <a:t>kurva</a:t>
            </a:r>
            <a:r>
              <a:rPr lang="en-US" sz="2600" dirty="0"/>
              <a:t> </a:t>
            </a:r>
            <a:r>
              <a:rPr lang="en-US" sz="2600" dirty="0" err="1"/>
              <a:t>eliptik</a:t>
            </a:r>
            <a:r>
              <a:rPr lang="en-US" sz="2600" dirty="0"/>
              <a:t> yang </a:t>
            </a:r>
            <a:r>
              <a:rPr lang="en-US" sz="2600" dirty="0" err="1"/>
              <a:t>diadopsi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algoritma</a:t>
            </a:r>
            <a:r>
              <a:rPr lang="en-US" sz="2600" dirty="0"/>
              <a:t> El Gamal.</a:t>
            </a:r>
          </a:p>
          <a:p>
            <a:r>
              <a:rPr lang="en-US" sz="2600" dirty="0" err="1"/>
              <a:t>Misalkan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Alice</a:t>
            </a:r>
            <a:r>
              <a:rPr lang="en-US" sz="2600" dirty="0">
                <a:solidFill>
                  <a:srgbClr val="FF3300"/>
                </a:solidFill>
              </a:rPr>
              <a:t> </a:t>
            </a:r>
            <a:r>
              <a:rPr lang="en-US" sz="2600" dirty="0" err="1"/>
              <a:t>ingin</a:t>
            </a:r>
            <a:r>
              <a:rPr lang="en-US" sz="2600" dirty="0"/>
              <a:t> </a:t>
            </a:r>
            <a:r>
              <a:rPr lang="en-US" sz="2600" dirty="0" err="1"/>
              <a:t>mengirim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Bob</a:t>
            </a:r>
            <a:r>
              <a:rPr lang="en-US" sz="2600" dirty="0"/>
              <a:t> </a:t>
            </a:r>
            <a:r>
              <a:rPr lang="en-US" sz="2600" dirty="0" err="1"/>
              <a:t>pesan</a:t>
            </a:r>
            <a:r>
              <a:rPr lang="en-US" sz="2600" dirty="0"/>
              <a:t> M yang </a:t>
            </a:r>
            <a:r>
              <a:rPr lang="en-US" sz="2600" dirty="0" err="1"/>
              <a:t>dienkripsi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Baik</a:t>
            </a:r>
            <a:r>
              <a:rPr lang="en-US" dirty="0"/>
              <a:t> Alice dan Bob </a:t>
            </a:r>
            <a:r>
              <a:rPr lang="en-US" dirty="0" err="1"/>
              <a:t>menyepakati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elelitik</a:t>
            </a:r>
            <a:r>
              <a:rPr lang="en-US" dirty="0"/>
              <a:t> dan </a:t>
            </a:r>
            <a:r>
              <a:rPr lang="en-US" dirty="0" err="1"/>
              <a:t>titik</a:t>
            </a:r>
            <a:r>
              <a:rPr lang="en-US" dirty="0"/>
              <a:t> basis B.</a:t>
            </a:r>
          </a:p>
          <a:p>
            <a:pPr lvl="1"/>
            <a:r>
              <a:rPr lang="en-US" dirty="0"/>
              <a:t>Alice </a:t>
            </a:r>
            <a:r>
              <a:rPr lang="en-US" dirty="0" err="1"/>
              <a:t>dan</a:t>
            </a:r>
            <a:r>
              <a:rPr lang="en-US" dirty="0"/>
              <a:t> Bob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/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 lvl="2"/>
            <a:r>
              <a:rPr lang="en-US" sz="2400" dirty="0"/>
              <a:t>Alice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= a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= P</a:t>
            </a:r>
            <a:r>
              <a:rPr lang="en-US" sz="2400" baseline="-25000" dirty="0"/>
              <a:t>A</a:t>
            </a:r>
            <a:r>
              <a:rPr lang="en-US" sz="2400" dirty="0"/>
              <a:t> = a</a:t>
            </a:r>
            <a:r>
              <a:rPr lang="en-US" sz="2400" baseline="-250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B</a:t>
            </a:r>
          </a:p>
          <a:p>
            <a:pPr lvl="2"/>
            <a:r>
              <a:rPr lang="en-US" sz="2400" dirty="0"/>
              <a:t>Bob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= b</a:t>
            </a:r>
          </a:p>
          <a:p>
            <a:pPr lvl="3"/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= P</a:t>
            </a:r>
            <a:r>
              <a:rPr lang="en-US" sz="2400" baseline="-25000" dirty="0"/>
              <a:t>B</a:t>
            </a:r>
            <a:r>
              <a:rPr lang="en-US" sz="2400" dirty="0"/>
              <a:t> = b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B</a:t>
            </a:r>
          </a:p>
          <a:p>
            <a:pPr lvl="1"/>
            <a:r>
              <a:rPr lang="en-US" dirty="0"/>
              <a:t>Alice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, M,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mengkodekannya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, P</a:t>
            </a:r>
            <a:r>
              <a:rPr lang="en-US" baseline="-25000" dirty="0"/>
              <a:t>M</a:t>
            </a:r>
            <a:r>
              <a:rPr lang="en-US" dirty="0"/>
              <a:t>, pada 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23244" y="5908100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695961"/>
            <a:ext cx="10535919" cy="5440363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Alice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k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[1, p-1]</a:t>
            </a:r>
          </a:p>
          <a:p>
            <a:pPr lvl="1"/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M</a:t>
            </a:r>
            <a:r>
              <a:rPr lang="en-US" baseline="-25000" dirty="0"/>
              <a:t> 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titik</a:t>
            </a:r>
            <a:endParaRPr lang="en-US" dirty="0"/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P</a:t>
            </a:r>
            <a:r>
              <a:rPr lang="en-US" sz="2400" b="1" baseline="-25000" dirty="0">
                <a:solidFill>
                  <a:srgbClr val="FF0000"/>
                </a:solidFill>
              </a:rPr>
              <a:t>C</a:t>
            </a:r>
            <a:r>
              <a:rPr lang="en-US" sz="2400" b="1" dirty="0">
                <a:solidFill>
                  <a:srgbClr val="FF0000"/>
                </a:solidFill>
              </a:rPr>
              <a:t> = [ (</a:t>
            </a:r>
            <a:r>
              <a:rPr lang="en-US" sz="2400" b="1" dirty="0" err="1">
                <a:solidFill>
                  <a:srgbClr val="FF0000"/>
                </a:solidFill>
              </a:rPr>
              <a:t>kB</a:t>
            </a:r>
            <a:r>
              <a:rPr lang="en-US" sz="2400" b="1" dirty="0">
                <a:solidFill>
                  <a:srgbClr val="FF0000"/>
                </a:solidFill>
              </a:rPr>
              <a:t>), (P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baseline="30000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+ </a:t>
            </a:r>
            <a:r>
              <a:rPr lang="en-US" sz="2400" b="1" dirty="0" err="1">
                <a:solidFill>
                  <a:srgbClr val="FF0000"/>
                </a:solidFill>
              </a:rPr>
              <a:t>kP</a:t>
            </a:r>
            <a:r>
              <a:rPr lang="en-US" sz="2400" b="1" baseline="-25000" dirty="0" err="1">
                <a:solidFill>
                  <a:srgbClr val="FF0000"/>
                </a:solidFill>
              </a:rPr>
              <a:t>B</a:t>
            </a:r>
            <a:r>
              <a:rPr lang="en-US" sz="2400" b="1" dirty="0">
                <a:solidFill>
                  <a:srgbClr val="FF0000"/>
                </a:solidFill>
              </a:rPr>
              <a:t>) ]</a:t>
            </a:r>
          </a:p>
          <a:p>
            <a:pPr lvl="2">
              <a:buNone/>
            </a:pPr>
            <a:r>
              <a:rPr lang="en-US" sz="2400" dirty="0"/>
              <a:t> </a:t>
            </a:r>
          </a:p>
          <a:p>
            <a:pPr lvl="1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mendekripsi</a:t>
            </a:r>
            <a:r>
              <a:rPr lang="en-US" dirty="0"/>
              <a:t>, Bob </a:t>
            </a:r>
            <a:r>
              <a:rPr lang="en-US" dirty="0" err="1"/>
              <a:t>mula-mula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C</a:t>
            </a:r>
            <a:r>
              <a:rPr lang="en-US" dirty="0"/>
              <a:t> (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kB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privatnya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b</a:t>
            </a:r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b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 (kB)</a:t>
            </a:r>
          </a:p>
          <a:p>
            <a:pPr lvl="2"/>
            <a:endParaRPr lang="en-US" b="1" dirty="0">
              <a:solidFill>
                <a:srgbClr val="FF3300"/>
              </a:solidFill>
            </a:endParaRPr>
          </a:p>
          <a:p>
            <a:pPr lvl="1"/>
            <a:r>
              <a:rPr lang="en-US" dirty="0"/>
              <a:t>Bob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en-US" b="1" baseline="-25000" dirty="0">
                <a:solidFill>
                  <a:srgbClr val="FF0000"/>
                </a:solidFill>
              </a:rPr>
              <a:t>C</a:t>
            </a:r>
            <a:r>
              <a:rPr lang="en-US" b="1" baseline="-25000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di </a:t>
            </a:r>
            <a:r>
              <a:rPr lang="en-US" dirty="0" err="1"/>
              <a:t>atas</a:t>
            </a:r>
            <a:endParaRPr lang="en-US" dirty="0"/>
          </a:p>
          <a:p>
            <a:pPr lvl="2"/>
            <a:r>
              <a:rPr lang="en-US" sz="2400" b="1" dirty="0">
                <a:solidFill>
                  <a:srgbClr val="FF0000"/>
                </a:solidFill>
              </a:rPr>
              <a:t>(P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dirty="0">
                <a:solidFill>
                  <a:srgbClr val="FF0000"/>
                </a:solidFill>
              </a:rPr>
              <a:t> + </a:t>
            </a:r>
            <a:r>
              <a:rPr lang="en-US" sz="2400" b="1" dirty="0" err="1">
                <a:solidFill>
                  <a:srgbClr val="FF0000"/>
                </a:solidFill>
              </a:rPr>
              <a:t>kP</a:t>
            </a:r>
            <a:r>
              <a:rPr lang="en-US" sz="2400" b="1" baseline="-25000" dirty="0" err="1">
                <a:solidFill>
                  <a:srgbClr val="FF0000"/>
                </a:solidFill>
              </a:rPr>
              <a:t>B</a:t>
            </a:r>
            <a:r>
              <a:rPr lang="en-US" sz="2400" b="1" dirty="0">
                <a:solidFill>
                  <a:srgbClr val="FF0000"/>
                </a:solidFill>
              </a:rPr>
              <a:t>) – [b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(kB)] = 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  <a:r>
              <a:rPr lang="en-US" sz="2400" b="1" dirty="0">
                <a:solidFill>
                  <a:srgbClr val="FF0000"/>
                </a:solidFill>
              </a:rPr>
              <a:t> + k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</a:t>
            </a:r>
            <a:r>
              <a:rPr lang="en-US" sz="2400" b="1" dirty="0" err="1">
                <a:solidFill>
                  <a:srgbClr val="FF0000"/>
                </a:solidFill>
              </a:rPr>
              <a:t>bB</a:t>
            </a:r>
            <a:r>
              <a:rPr lang="en-US" sz="2400" b="1" dirty="0">
                <a:solidFill>
                  <a:srgbClr val="FF0000"/>
                </a:solidFill>
              </a:rPr>
              <a:t>) – b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400" b="1" dirty="0">
                <a:solidFill>
                  <a:srgbClr val="FF0000"/>
                </a:solidFill>
              </a:rPr>
              <a:t>(kB) = P</a:t>
            </a:r>
            <a:r>
              <a:rPr lang="en-US" sz="2400" b="1" baseline="-25000" dirty="0">
                <a:solidFill>
                  <a:srgbClr val="FF0000"/>
                </a:solidFill>
              </a:rPr>
              <a:t>M</a:t>
            </a:r>
          </a:p>
          <a:p>
            <a:pPr lvl="2"/>
            <a:endParaRPr lang="en-US" b="1" dirty="0">
              <a:solidFill>
                <a:srgbClr val="FF3300"/>
              </a:solidFill>
            </a:endParaRPr>
          </a:p>
          <a:p>
            <a:pPr lvl="1"/>
            <a:r>
              <a:rPr lang="en-US" dirty="0"/>
              <a:t>Bob </a:t>
            </a:r>
            <a:r>
              <a:rPr lang="en-US" dirty="0" err="1"/>
              <a:t>kemudian</a:t>
            </a:r>
            <a:r>
              <a:rPr lang="en-US" dirty="0"/>
              <a:t> men-</a:t>
            </a:r>
            <a:r>
              <a:rPr lang="en-US" i="1" dirty="0"/>
              <a:t>decode</a:t>
            </a:r>
            <a:r>
              <a:rPr lang="en-US" dirty="0"/>
              <a:t> P</a:t>
            </a:r>
            <a:r>
              <a:rPr lang="en-US" baseline="-25000" dirty="0"/>
              <a:t>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M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45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1534160" y="2067560"/>
            <a:ext cx="9123680" cy="2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787964" y="5771575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87628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err="1"/>
              <a:t>Perbandingan</a:t>
            </a:r>
            <a:r>
              <a:rPr lang="en-US" sz="4000" b="1" dirty="0"/>
              <a:t> </a:t>
            </a:r>
            <a:r>
              <a:rPr lang="en-US" sz="4000" b="1" dirty="0" err="1"/>
              <a:t>Elgamal</a:t>
            </a:r>
            <a:r>
              <a:rPr lang="en-US" sz="4000" b="1" dirty="0"/>
              <a:t> </a:t>
            </a:r>
            <a:r>
              <a:rPr lang="en-US" sz="4000" b="1" dirty="0" err="1"/>
              <a:t>dengan</a:t>
            </a:r>
            <a:r>
              <a:rPr lang="en-US" sz="4000" b="1" dirty="0"/>
              <a:t> Elliptic Curve </a:t>
            </a:r>
            <a:r>
              <a:rPr lang="en-US" sz="4000" b="1" dirty="0" err="1"/>
              <a:t>Elgamal</a:t>
            </a:r>
            <a:endParaRPr lang="en-US" sz="4000" b="1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5480" y="1578928"/>
            <a:ext cx="11049000" cy="4720272"/>
          </a:xfrm>
        </p:spPr>
        <p:txBody>
          <a:bodyPr>
            <a:normAutofit/>
          </a:bodyPr>
          <a:lstStyle/>
          <a:p>
            <a:pPr lvl="1" eaLnBrk="1" hangingPunct="1"/>
            <a:r>
              <a:rPr lang="en-US" dirty="0" err="1"/>
              <a:t>Cipherteks</a:t>
            </a:r>
            <a:r>
              <a:rPr lang="en-US" dirty="0"/>
              <a:t> pada EC-</a:t>
            </a:r>
            <a:r>
              <a:rPr lang="en-US" dirty="0" err="1"/>
              <a:t>Elgamal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 </a:t>
            </a:r>
            <a:r>
              <a:rPr lang="en-US" dirty="0" err="1"/>
              <a:t>titik</a:t>
            </a:r>
            <a:r>
              <a:rPr lang="en-US" dirty="0"/>
              <a:t> </a:t>
            </a:r>
          </a:p>
          <a:p>
            <a:pPr lvl="2"/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= [ (kB), (P</a:t>
            </a:r>
            <a:r>
              <a:rPr lang="en-US" sz="2400" baseline="-25000" dirty="0"/>
              <a:t>M</a:t>
            </a:r>
            <a:r>
              <a:rPr lang="en-US" sz="2400" baseline="30000" dirty="0"/>
              <a:t> </a:t>
            </a:r>
            <a:r>
              <a:rPr lang="en-US" sz="2400" dirty="0"/>
              <a:t>+ </a:t>
            </a:r>
            <a:r>
              <a:rPr lang="en-US" sz="2400" dirty="0" err="1"/>
              <a:t>kP</a:t>
            </a:r>
            <a:r>
              <a:rPr lang="en-US" sz="2400" baseline="-25000" dirty="0" err="1"/>
              <a:t>B</a:t>
            </a:r>
            <a:r>
              <a:rPr lang="en-US" sz="2400" dirty="0"/>
              <a:t>) ]            (</a:t>
            </a:r>
            <a:r>
              <a:rPr lang="en-US" sz="2400" dirty="0" err="1"/>
              <a:t>ket</a:t>
            </a:r>
            <a:r>
              <a:rPr lang="en-US" sz="2400" dirty="0"/>
              <a:t>: P</a:t>
            </a:r>
            <a:r>
              <a:rPr lang="en-US" sz="2400" baseline="-25000" dirty="0"/>
              <a:t>b</a:t>
            </a:r>
            <a:r>
              <a:rPr lang="en-US" sz="2400" dirty="0"/>
              <a:t> =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Bob)</a:t>
            </a:r>
          </a:p>
          <a:p>
            <a:pPr lvl="1" eaLnBrk="1" hangingPunct="1">
              <a:spcBef>
                <a:spcPts val="1800"/>
              </a:spcBef>
            </a:pPr>
            <a:r>
              <a:rPr lang="en-US" dirty="0" err="1">
                <a:solidFill>
                  <a:srgbClr val="FF0000"/>
                </a:solidFill>
              </a:rPr>
              <a:t>Cipherteks</a:t>
            </a:r>
            <a:r>
              <a:rPr lang="en-US" dirty="0">
                <a:solidFill>
                  <a:srgbClr val="FF0000"/>
                </a:solidFill>
              </a:rPr>
              <a:t> pada </a:t>
            </a:r>
            <a:r>
              <a:rPr lang="en-US" dirty="0" err="1">
                <a:solidFill>
                  <a:srgbClr val="FF0000"/>
                </a:solidFill>
              </a:rPr>
              <a:t>Elgamal</a:t>
            </a:r>
            <a:r>
              <a:rPr lang="en-US" dirty="0">
                <a:solidFill>
                  <a:srgbClr val="FF0000"/>
                </a:solidFill>
              </a:rPr>
              <a:t> juga </a:t>
            </a:r>
            <a:r>
              <a:rPr lang="en-US" dirty="0" err="1">
                <a:solidFill>
                  <a:srgbClr val="FF0000"/>
                </a:solidFill>
              </a:rPr>
              <a:t>pasangan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lvl="2" eaLnBrk="1" hangingPunct="1"/>
            <a:r>
              <a:rPr lang="en-US" sz="2400" dirty="0">
                <a:solidFill>
                  <a:srgbClr val="FF0000"/>
                </a:solidFill>
              </a:rPr>
              <a:t>C = (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mod p, </a:t>
            </a:r>
            <a:r>
              <a:rPr lang="en-US" sz="2400" dirty="0" err="1">
                <a:solidFill>
                  <a:srgbClr val="FF0000"/>
                </a:solidFill>
              </a:rPr>
              <a:t>my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mod p)	   (</a:t>
            </a:r>
            <a:r>
              <a:rPr lang="en-US" sz="2400" dirty="0" err="1">
                <a:solidFill>
                  <a:srgbClr val="FF0000"/>
                </a:solidFill>
              </a:rPr>
              <a:t>ket</a:t>
            </a:r>
            <a:r>
              <a:rPr lang="en-US" sz="2400" dirty="0">
                <a:solidFill>
                  <a:srgbClr val="FF0000"/>
                </a:solidFill>
              </a:rPr>
              <a:t>: </a:t>
            </a:r>
            <a:r>
              <a:rPr lang="en-US" sz="2400" dirty="0" err="1">
                <a:solidFill>
                  <a:srgbClr val="FF0000"/>
                </a:solidFill>
              </a:rPr>
              <a:t>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kunci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publik</a:t>
            </a:r>
            <a:r>
              <a:rPr lang="en-US" sz="2400" dirty="0">
                <a:solidFill>
                  <a:srgbClr val="FF0000"/>
                </a:solidFill>
              </a:rPr>
              <a:t> Bob)</a:t>
            </a:r>
          </a:p>
          <a:p>
            <a:pPr lvl="1" eaLnBrk="1" hangingPunct="1">
              <a:buFontTx/>
              <a:buNone/>
            </a:pPr>
            <a:r>
              <a:rPr lang="en-US" dirty="0"/>
              <a:t>-----------------------------------------------------------------------------------------------------------</a:t>
            </a:r>
          </a:p>
          <a:p>
            <a:pPr lvl="1"/>
            <a:r>
              <a:rPr lang="en-US" dirty="0"/>
              <a:t>Pada </a:t>
            </a:r>
            <a:r>
              <a:rPr lang="en-US" dirty="0" err="1"/>
              <a:t>EC_Elgamal</a:t>
            </a:r>
            <a:r>
              <a:rPr lang="en-US" dirty="0"/>
              <a:t>, Bob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P</a:t>
            </a:r>
            <a:r>
              <a:rPr lang="en-US" baseline="-25000" dirty="0"/>
              <a:t>C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kali </a:t>
            </a:r>
            <a:r>
              <a:rPr lang="en-US" b="1" dirty="0"/>
              <a:t>b </a:t>
            </a:r>
            <a:r>
              <a:rPr lang="en-US" b="1" dirty="0">
                <a:sym typeface="Symbol"/>
              </a:rPr>
              <a:t></a:t>
            </a:r>
            <a:r>
              <a:rPr lang="en-US" b="1" dirty="0"/>
              <a:t> (kB)</a:t>
            </a:r>
            <a:endParaRPr lang="en-US" dirty="0"/>
          </a:p>
          <a:p>
            <a:pPr lvl="2" eaLnBrk="1" hangingPunct="1"/>
            <a:r>
              <a:rPr lang="en-US" sz="2400" dirty="0"/>
              <a:t>(P</a:t>
            </a:r>
            <a:r>
              <a:rPr lang="en-US" sz="2400" baseline="-25000" dirty="0"/>
              <a:t>M</a:t>
            </a:r>
            <a:r>
              <a:rPr lang="en-US" sz="2400" dirty="0"/>
              <a:t> + </a:t>
            </a:r>
            <a:r>
              <a:rPr lang="en-US" sz="2400" dirty="0" err="1"/>
              <a:t>kP</a:t>
            </a:r>
            <a:r>
              <a:rPr lang="en-US" sz="2400" baseline="-25000" dirty="0" err="1"/>
              <a:t>B</a:t>
            </a:r>
            <a:r>
              <a:rPr lang="en-US" sz="2400" dirty="0"/>
              <a:t>) – [b(</a:t>
            </a:r>
            <a:r>
              <a:rPr lang="en-US" sz="2400" dirty="0" err="1"/>
              <a:t>kB</a:t>
            </a:r>
            <a:r>
              <a:rPr lang="en-US" sz="2400" dirty="0"/>
              <a:t>)] = P</a:t>
            </a:r>
            <a:r>
              <a:rPr lang="en-US" sz="2400" baseline="-25000" dirty="0"/>
              <a:t>M</a:t>
            </a:r>
            <a:r>
              <a:rPr lang="en-US" sz="2400" dirty="0"/>
              <a:t> + k(</a:t>
            </a:r>
            <a:r>
              <a:rPr lang="en-US" sz="2400" dirty="0" err="1"/>
              <a:t>bB</a:t>
            </a:r>
            <a:r>
              <a:rPr lang="en-US" sz="2400" dirty="0"/>
              <a:t>) – b(</a:t>
            </a:r>
            <a:r>
              <a:rPr lang="en-US" sz="2400" dirty="0" err="1"/>
              <a:t>kB</a:t>
            </a:r>
            <a:r>
              <a:rPr lang="en-US" sz="2400" dirty="0"/>
              <a:t>) = P</a:t>
            </a:r>
            <a:r>
              <a:rPr lang="en-US" sz="2400" baseline="-25000" dirty="0"/>
              <a:t>M</a:t>
            </a:r>
          </a:p>
          <a:p>
            <a:pPr lvl="1" eaLnBrk="1" hangingPunct="1">
              <a:spcBef>
                <a:spcPts val="1800"/>
              </a:spcBef>
            </a:pPr>
            <a:r>
              <a:rPr lang="en-US" dirty="0">
                <a:solidFill>
                  <a:srgbClr val="FF0000"/>
                </a:solidFill>
              </a:rPr>
              <a:t>Pada El Gamal, Bob </a:t>
            </a:r>
            <a:r>
              <a:rPr lang="en-US" dirty="0" err="1">
                <a:solidFill>
                  <a:srgbClr val="FF0000"/>
                </a:solidFill>
              </a:rPr>
              <a:t>membagi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kedua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nilai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pertama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dipangkatkan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kunci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privat</a:t>
            </a:r>
            <a:r>
              <a:rPr lang="en-US" dirty="0">
                <a:solidFill>
                  <a:srgbClr val="FF0000"/>
                </a:solidFill>
              </a:rPr>
              <a:t> Bob</a:t>
            </a:r>
          </a:p>
          <a:p>
            <a:pPr lvl="2" eaLnBrk="1" hangingPunct="1"/>
            <a:r>
              <a:rPr lang="en-US" sz="2400" dirty="0" err="1">
                <a:solidFill>
                  <a:srgbClr val="FF0000"/>
                </a:solidFill>
              </a:rPr>
              <a:t>my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/ (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  <a:r>
              <a:rPr lang="en-US" sz="2400" baseline="30000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mg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baseline="30000" dirty="0">
                <a:solidFill>
                  <a:srgbClr val="FF0000"/>
                </a:solidFill>
              </a:rPr>
              <a:t>*b</a:t>
            </a:r>
            <a:r>
              <a:rPr lang="en-US" sz="2400" dirty="0">
                <a:solidFill>
                  <a:srgbClr val="FF0000"/>
                </a:solidFill>
              </a:rPr>
              <a:t> / </a:t>
            </a:r>
            <a:r>
              <a:rPr lang="en-US" sz="2400" dirty="0" err="1">
                <a:solidFill>
                  <a:srgbClr val="FF0000"/>
                </a:solidFill>
              </a:rPr>
              <a:t>g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baseline="30000" dirty="0">
                <a:solidFill>
                  <a:srgbClr val="FF0000"/>
                </a:solidFill>
              </a:rPr>
              <a:t>*b</a:t>
            </a:r>
            <a:r>
              <a:rPr lang="en-US" sz="2400" dirty="0">
                <a:solidFill>
                  <a:srgbClr val="FF0000"/>
                </a:solidFill>
              </a:rPr>
              <a:t> = 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46558" y="5714425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*) </a:t>
            </a:r>
            <a:r>
              <a:rPr lang="en-US" sz="1600" dirty="0" err="1">
                <a:solidFill>
                  <a:srgbClr val="0070C0"/>
                </a:solidFill>
              </a:rPr>
              <a:t>Sumber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bahan</a:t>
            </a:r>
            <a:r>
              <a:rPr lang="en-US" sz="1600" dirty="0">
                <a:solidFill>
                  <a:srgbClr val="0070C0"/>
                </a:solidFill>
              </a:rPr>
              <a:t>: </a:t>
            </a:r>
            <a:r>
              <a:rPr lang="en-US" sz="1600" b="1" dirty="0" err="1">
                <a:solidFill>
                  <a:srgbClr val="0070C0"/>
                </a:solidFill>
              </a:rPr>
              <a:t>Debdeep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Mukhopadhyay</a:t>
            </a:r>
            <a:r>
              <a:rPr lang="en-US" sz="1600" b="1" dirty="0">
                <a:solidFill>
                  <a:srgbClr val="0070C0"/>
                </a:solidFill>
              </a:rPr>
              <a:t>, Elliptic Curve Cryptography ,</a:t>
            </a:r>
          </a:p>
          <a:p>
            <a:r>
              <a:rPr lang="en-US" sz="1600" dirty="0">
                <a:solidFill>
                  <a:srgbClr val="0070C0"/>
                </a:solidFill>
              </a:rPr>
              <a:t> Dept of Computer Sc and </a:t>
            </a:r>
            <a:r>
              <a:rPr lang="en-US" sz="1600" dirty="0" err="1">
                <a:solidFill>
                  <a:srgbClr val="0070C0"/>
                </a:solidFill>
              </a:rPr>
              <a:t>Engg</a:t>
            </a:r>
            <a:r>
              <a:rPr lang="en-US" sz="1600" dirty="0">
                <a:solidFill>
                  <a:srgbClr val="0070C0"/>
                </a:solidFill>
              </a:rPr>
              <a:t> IIT Madras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A238CD8-580A-6F0C-9D83-D3B6D9807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75F37F-2E82-5510-C9E0-725EF362A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B4F4F-93D4-486F-8B0C-46B46570B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Encoding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di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Kurva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1DCA4-AE81-4218-9309-FAEBCA821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ECC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dikonversi</a:t>
            </a:r>
            <a:r>
              <a:rPr lang="en-US" sz="2400" dirty="0"/>
              <a:t> (</a:t>
            </a:r>
            <a:r>
              <a:rPr lang="en-US" sz="2400" i="1" dirty="0"/>
              <a:t>encoding</a:t>
            </a:r>
            <a:r>
              <a:rPr lang="en-US" sz="2400" dirty="0"/>
              <a:t>)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Metode</a:t>
            </a:r>
            <a:r>
              <a:rPr lang="en-US" sz="2400" dirty="0"/>
              <a:t> yang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memetakan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ASCII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Untuk</a:t>
            </a:r>
            <a:r>
              <a:rPr lang="en-US" sz="2400" dirty="0"/>
              <a:t> 256 </a:t>
            </a:r>
            <a:r>
              <a:rPr lang="en-US" sz="2400" dirty="0" err="1"/>
              <a:t>karakter</a:t>
            </a:r>
            <a:r>
              <a:rPr lang="en-US" sz="2400" dirty="0"/>
              <a:t> ASCII,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yang </a:t>
            </a:r>
            <a:r>
              <a:rPr lang="en-US" sz="2400" dirty="0" err="1"/>
              <a:t>berisi</a:t>
            </a:r>
            <a:r>
              <a:rPr lang="en-US" sz="2400" dirty="0"/>
              <a:t> minimal 256 </a:t>
            </a:r>
            <a:r>
              <a:rPr lang="en-US" sz="2400" dirty="0" err="1"/>
              <a:t>titik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M  = ‘ENCRYPT’,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ASCII </a:t>
            </a:r>
            <a:r>
              <a:rPr lang="en-US" sz="2400" dirty="0" err="1"/>
              <a:t>adalah</a:t>
            </a:r>
            <a:r>
              <a:rPr lang="en-US" sz="2400" dirty="0"/>
              <a:t> ‘69’ ‘78’, ‘67’, ‘82’, ‘89’, ‘80’, ‘84’.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dipetakan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978C3-F500-E33F-73FF-64EEC1667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E009F6-90A9-A474-BE04-E4ED385D6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264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BD4D7-DBD7-4849-A289-C59A214C8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679440"/>
          </a:xfrm>
        </p:spPr>
        <p:txBody>
          <a:bodyPr>
            <a:normAutofit/>
          </a:bodyPr>
          <a:lstStyle/>
          <a:p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Kolbitz</a:t>
            </a:r>
            <a:r>
              <a:rPr lang="en-US" sz="2400" dirty="0"/>
              <a:t>. </a:t>
            </a:r>
            <a:r>
              <a:rPr lang="en-US" sz="2400" dirty="0" err="1"/>
              <a:t>Langkah-langkahnya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568325" indent="-568325">
              <a:buNone/>
            </a:pPr>
            <a:r>
              <a:rPr lang="en-US" sz="2400" dirty="0"/>
              <a:t>   1. 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(mod p) </a:t>
            </a:r>
            <a:r>
              <a:rPr lang="en-US" sz="2400" dirty="0"/>
              <a:t>yang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2. 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karakter-karakter</a:t>
            </a:r>
            <a:r>
              <a:rPr lang="en-US" sz="2400" dirty="0"/>
              <a:t> </a:t>
            </a:r>
            <a:r>
              <a:rPr lang="en-US" sz="2400" dirty="0" err="1"/>
              <a:t>penyusun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angka</a:t>
            </a:r>
            <a:r>
              <a:rPr lang="en-US" sz="2400" dirty="0"/>
              <a:t> 0, 1, 2, …, 9 dan </a:t>
            </a:r>
            <a:r>
              <a:rPr lang="en-US" sz="2400" dirty="0" err="1"/>
              <a:t>huruf</a:t>
            </a:r>
            <a:r>
              <a:rPr lang="en-US" sz="2400" dirty="0"/>
              <a:t> A, B, C, … Z yang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10, 11, …, 35.</a:t>
            </a:r>
          </a:p>
          <a:p>
            <a:pPr marL="568325" indent="-568325">
              <a:buNone/>
            </a:pPr>
            <a:r>
              <a:rPr lang="en-US" sz="2400" dirty="0"/>
              <a:t>   3.  </a:t>
            </a:r>
            <a:r>
              <a:rPr lang="en-US" sz="2400" dirty="0" err="1"/>
              <a:t>Kodekan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karakater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di </a:t>
            </a:r>
            <a:r>
              <a:rPr lang="en-US" sz="2400" dirty="0" err="1"/>
              <a:t>antara</a:t>
            </a:r>
            <a:r>
              <a:rPr lang="en-US" sz="2400" dirty="0"/>
              <a:t> 0 dan 35.</a:t>
            </a:r>
          </a:p>
          <a:p>
            <a:pPr marL="568325" indent="-568325">
              <a:buNone/>
            </a:pPr>
            <a:r>
              <a:rPr lang="en-US" sz="2400" dirty="0"/>
              <a:t>   4. 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parameter basis (</a:t>
            </a:r>
            <a:r>
              <a:rPr lang="en-US" sz="2400" dirty="0" err="1"/>
              <a:t>disepakati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). </a:t>
            </a:r>
          </a:p>
          <a:p>
            <a:pPr marL="568325" indent="-568325">
              <a:buNone/>
            </a:pPr>
            <a:r>
              <a:rPr lang="en-US" sz="2400" dirty="0"/>
              <a:t>   5. 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 err="1"/>
              <a:t>mk</a:t>
            </a:r>
            <a:r>
              <a:rPr lang="en-US" sz="2400" dirty="0"/>
              <a:t>, </a:t>
            </a:r>
            <a:r>
              <a:rPr lang="en-US" sz="2400" dirty="0" err="1"/>
              <a:t>nyatakan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+ 1, </a:t>
            </a:r>
            <a:r>
              <a:rPr lang="en-US" sz="2400" dirty="0" err="1"/>
              <a:t>sulihkan</a:t>
            </a:r>
            <a:r>
              <a:rPr lang="en-US" sz="2400" dirty="0"/>
              <a:t> x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(mod p) </a:t>
            </a:r>
            <a:r>
              <a:rPr lang="en-US" sz="2400" dirty="0" err="1"/>
              <a:t>lalu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yang </a:t>
            </a:r>
            <a:r>
              <a:rPr lang="en-US" sz="2400" dirty="0" err="1"/>
              <a:t>memenuhi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6.  Jika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, </a:t>
            </a:r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 </a:t>
            </a:r>
            <a:r>
              <a:rPr lang="en-US" sz="2400" dirty="0"/>
              <a:t>= </a:t>
            </a:r>
            <a:r>
              <a:rPr lang="en-US" sz="2400" i="1" dirty="0" err="1"/>
              <a:t>mk</a:t>
            </a:r>
            <a:r>
              <a:rPr lang="en-US" sz="2400" dirty="0"/>
              <a:t> + 2,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+ 3, </a:t>
            </a:r>
            <a:r>
              <a:rPr lang="en-US" sz="2400" dirty="0" err="1"/>
              <a:t>dst</a:t>
            </a:r>
            <a:r>
              <a:rPr lang="en-US" sz="2400" dirty="0"/>
              <a:t>,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y</a:t>
            </a:r>
            <a:r>
              <a:rPr lang="en-US" sz="2400" b="1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 </a:t>
            </a:r>
            <a:r>
              <a:rPr lang="en-US" sz="2400" b="1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x</a:t>
            </a:r>
            <a:r>
              <a:rPr lang="en-US" sz="2400" b="1" baseline="30000" dirty="0">
                <a:solidFill>
                  <a:srgbClr val="FF0000"/>
                </a:solidFill>
              </a:rPr>
              <a:t>3</a:t>
            </a:r>
            <a:r>
              <a:rPr lang="en-US" sz="2400" b="1" dirty="0">
                <a:solidFill>
                  <a:srgbClr val="FF0000"/>
                </a:solidFill>
              </a:rPr>
              <a:t> + ax + b  (mod p)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.</a:t>
            </a:r>
          </a:p>
          <a:p>
            <a:pPr marL="568325" indent="-568325">
              <a:buNone/>
            </a:pPr>
            <a:r>
              <a:rPr lang="en-US" sz="2400" dirty="0"/>
              <a:t>   7 . Pada proses </a:t>
            </a:r>
            <a:r>
              <a:rPr lang="en-US" sz="2400" i="1" dirty="0"/>
              <a:t>decoding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(x, y),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m </a:t>
            </a:r>
            <a:r>
              <a:rPr lang="en-US" sz="2400" dirty="0" err="1"/>
              <a:t>terbesar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(x – 1)/k. </a:t>
            </a:r>
            <a:r>
              <a:rPr lang="en-US" sz="2400" dirty="0" err="1"/>
              <a:t>Kodekan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(x, y) </a:t>
            </a:r>
            <a:r>
              <a:rPr lang="en-US" sz="2400" dirty="0" err="1"/>
              <a:t>menjadi</a:t>
            </a:r>
            <a:r>
              <a:rPr lang="en-US" sz="2400" dirty="0"/>
              <a:t> symbol </a:t>
            </a:r>
            <a:r>
              <a:rPr lang="en-US" sz="2400" i="1" dirty="0"/>
              <a:t>m</a:t>
            </a:r>
            <a:r>
              <a:rPr lang="en-US" sz="2400" dirty="0"/>
              <a:t>.  </a:t>
            </a:r>
          </a:p>
          <a:p>
            <a:pPr marL="568325" indent="-568325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3FF177-0A77-3CB5-CC4A-9A29A54C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7A40DD-3453-A32B-8827-14B8D004B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9716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7CBD8-E4F8-4DBC-B75B-EFDCC7CF4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720"/>
            <a:ext cx="10795000" cy="5760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y</a:t>
            </a:r>
            <a:r>
              <a:rPr lang="en-US" sz="2400" baseline="30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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x</a:t>
            </a:r>
            <a:r>
              <a:rPr lang="en-US" sz="2400" baseline="30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– x  + 188  (mod 751) .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N = 727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huruf</a:t>
            </a:r>
            <a:r>
              <a:rPr lang="en-US" sz="2400" dirty="0"/>
              <a:t> ‘B’, yang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11. </a:t>
            </a:r>
          </a:p>
          <a:p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= 20,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i="1" dirty="0"/>
              <a:t> </a:t>
            </a:r>
            <a:r>
              <a:rPr lang="en-US" sz="2400" dirty="0"/>
              <a:t>+ 1 = (11)(20) + 1 = 221.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221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 </a:t>
            </a:r>
            <a:r>
              <a:rPr lang="en-US" sz="2400" dirty="0">
                <a:sym typeface="Symbol" panose="05050102010706020507" pitchFamily="18" charset="2"/>
              </a:rPr>
              <a:t></a:t>
            </a:r>
            <a:r>
              <a:rPr lang="en-US" sz="2400" dirty="0"/>
              <a:t> 456 (mod 751).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 </a:t>
            </a:r>
            <a:r>
              <a:rPr lang="en-US" sz="2400" dirty="0"/>
              <a:t>= </a:t>
            </a:r>
            <a:r>
              <a:rPr lang="en-US" sz="2400" i="1" dirty="0" err="1"/>
              <a:t>mk</a:t>
            </a:r>
            <a:r>
              <a:rPr lang="en-US" sz="2400" dirty="0"/>
              <a:t> + 2 = (11)(20) + 2 = 222.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222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 . Juga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+ 3 = (11)(20) + 3 = 223.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223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 . Juga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yang </a:t>
            </a:r>
            <a:r>
              <a:rPr lang="en-US" sz="2400" dirty="0" err="1"/>
              <a:t>memenuhi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Coba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 err="1"/>
              <a:t>mk</a:t>
            </a:r>
            <a:r>
              <a:rPr lang="en-US" sz="2400" dirty="0"/>
              <a:t> + 4 = (11)(20) + 4 = 224. </a:t>
            </a:r>
            <a:r>
              <a:rPr lang="en-US" sz="2400" dirty="0" err="1"/>
              <a:t>Sulihkan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224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 y</a:t>
            </a:r>
            <a:r>
              <a:rPr lang="en-US" sz="2400" baseline="30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 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– x  + 188  (mod 751). </a:t>
            </a:r>
            <a:r>
              <a:rPr lang="en-US" sz="2400" dirty="0" err="1"/>
              <a:t>Diperoleh</a:t>
            </a:r>
            <a:r>
              <a:rPr lang="en-US" sz="2400" dirty="0"/>
              <a:t> y =  248. </a:t>
            </a:r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dirty="0" err="1"/>
              <a:t>karakter</a:t>
            </a:r>
            <a:r>
              <a:rPr lang="en-US" sz="2400" dirty="0"/>
              <a:t> ‘B’ </a:t>
            </a:r>
            <a:r>
              <a:rPr lang="en-US" sz="2400" dirty="0" err="1"/>
              <a:t>dikodekan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(224, 248) pada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eliptik</a:t>
            </a:r>
            <a:r>
              <a:rPr lang="en-US" sz="2400" dirty="0"/>
              <a:t>. </a:t>
            </a:r>
          </a:p>
          <a:p>
            <a:r>
              <a:rPr lang="en-US" sz="2400" dirty="0"/>
              <a:t>Pada proses </a:t>
            </a:r>
            <a:r>
              <a:rPr lang="en-US" sz="2400" i="1" dirty="0"/>
              <a:t>decoding</a:t>
            </a:r>
            <a:r>
              <a:rPr lang="en-US" sz="2400" dirty="0"/>
              <a:t>,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= </a:t>
            </a:r>
            <a:r>
              <a:rPr lang="en-US" sz="2400" dirty="0">
                <a:sym typeface="Symbol" panose="05050102010706020507" pitchFamily="18" charset="2"/>
              </a:rPr>
              <a:t></a:t>
            </a:r>
            <a:r>
              <a:rPr lang="en-US" sz="2400" dirty="0"/>
              <a:t>(x – 1)/k</a:t>
            </a:r>
            <a:r>
              <a:rPr lang="en-US" sz="2400" dirty="0">
                <a:sym typeface="Symbol" panose="05050102010706020507" pitchFamily="18" charset="2"/>
              </a:rPr>
              <a:t> </a:t>
            </a:r>
            <a:r>
              <a:rPr lang="en-US" sz="2400" dirty="0"/>
              <a:t>= </a:t>
            </a:r>
            <a:r>
              <a:rPr lang="en-US" sz="2400" dirty="0">
                <a:sym typeface="Symbol" panose="05050102010706020507" pitchFamily="18" charset="2"/>
              </a:rPr>
              <a:t></a:t>
            </a:r>
            <a:r>
              <a:rPr lang="en-US" sz="2400" dirty="0"/>
              <a:t>(224 – 1)/20</a:t>
            </a:r>
            <a:r>
              <a:rPr lang="en-US" sz="2400" dirty="0">
                <a:sym typeface="Symbol" panose="05050102010706020507" pitchFamily="18" charset="2"/>
              </a:rPr>
              <a:t></a:t>
            </a:r>
            <a:r>
              <a:rPr lang="en-US" sz="2400" dirty="0"/>
              <a:t> = </a:t>
            </a:r>
            <a:r>
              <a:rPr lang="en-US" sz="2400" dirty="0">
                <a:sym typeface="Symbol" panose="05050102010706020507" pitchFamily="18" charset="2"/>
              </a:rPr>
              <a:t> 1</a:t>
            </a:r>
            <a:r>
              <a:rPr lang="en-US" sz="2400" dirty="0"/>
              <a:t>1.15</a:t>
            </a:r>
            <a:r>
              <a:rPr lang="en-US" sz="2400" dirty="0">
                <a:sym typeface="Symbol" panose="05050102010706020507" pitchFamily="18" charset="2"/>
              </a:rPr>
              <a:t> = 11. </a:t>
            </a:r>
            <a:r>
              <a:rPr lang="en-US" sz="2400" dirty="0" err="1">
                <a:sym typeface="Symbol" panose="05050102010706020507" pitchFamily="18" charset="2"/>
              </a:rPr>
              <a:t>Jadi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pesan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semula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huruf</a:t>
            </a:r>
            <a:r>
              <a:rPr lang="en-US" sz="2400" dirty="0">
                <a:sym typeface="Symbol" panose="05050102010706020507" pitchFamily="18" charset="2"/>
              </a:rPr>
              <a:t> ‘B’.</a:t>
            </a:r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ED58585-8615-FA22-9975-C915C59D9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E95C31-7963-2B4C-6D0A-8F9AF9B9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38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8880" y="609601"/>
            <a:ext cx="10048240" cy="5516563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:  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– 4x </a:t>
            </a:r>
          </a:p>
          <a:p>
            <a:pPr lvl="2">
              <a:buNone/>
            </a:pPr>
            <a:r>
              <a:rPr lang="en-US" sz="2800" dirty="0"/>
              <a:t>		  = x(x – 2)(x + 2)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7961" y="1712914"/>
            <a:ext cx="441377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429000" y="5943600"/>
            <a:ext cx="592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/>
              <a:t>Keamanan</a:t>
            </a:r>
            <a:r>
              <a:rPr lang="en-US" b="1" dirty="0"/>
              <a:t> ECC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73760" y="1295401"/>
            <a:ext cx="5323840" cy="4800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mengenkripsi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AES-128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public, </a:t>
            </a:r>
            <a:r>
              <a:rPr lang="en-US" sz="2400" dirty="0" err="1"/>
              <a:t>maka</a:t>
            </a:r>
            <a:r>
              <a:rPr lang="en-US" sz="2400" dirty="0"/>
              <a:t>:</a:t>
            </a:r>
          </a:p>
          <a:p>
            <a:pPr lvl="1" eaLnBrk="1" hangingPunct="1"/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RSA: 3072 bit</a:t>
            </a:r>
          </a:p>
          <a:p>
            <a:pPr lvl="1" eaLnBrk="1" hangingPunct="1"/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ECC </a:t>
            </a:r>
            <a:r>
              <a:rPr lang="en-US" dirty="0" err="1"/>
              <a:t>cuku</a:t>
            </a:r>
            <a:r>
              <a:rPr lang="en-US" dirty="0"/>
              <a:t> 256 bit </a:t>
            </a:r>
            <a:r>
              <a:rPr lang="en-US" dirty="0" err="1"/>
              <a:t>saja</a:t>
            </a:r>
            <a:endParaRPr lang="en-US" dirty="0"/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keamanan</a:t>
            </a:r>
            <a:r>
              <a:rPr lang="en-US" sz="2400" dirty="0"/>
              <a:t> RSA?</a:t>
            </a:r>
          </a:p>
          <a:p>
            <a:pPr lvl="1" eaLnBrk="1" hangingPunct="1"/>
            <a:r>
              <a:rPr lang="en-US" dirty="0" err="1"/>
              <a:t>Tingkatkan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kunci</a:t>
            </a:r>
            <a:endParaRPr lang="en-US" dirty="0"/>
          </a:p>
          <a:p>
            <a:pPr marL="520700" indent="-57150" eaLnBrk="1" hangingPunct="1"/>
            <a:r>
              <a:rPr lang="en-US" sz="2400" b="1" dirty="0">
                <a:solidFill>
                  <a:srgbClr val="FF3300"/>
                </a:solidFill>
              </a:rPr>
              <a:t>  </a:t>
            </a:r>
            <a:r>
              <a:rPr lang="en-US" sz="2400" b="1" dirty="0" err="1">
                <a:solidFill>
                  <a:srgbClr val="FF3300"/>
                </a:solidFill>
              </a:rPr>
              <a:t>Tidak</a:t>
            </a:r>
            <a:r>
              <a:rPr lang="en-US" sz="2400" b="1" dirty="0">
                <a:solidFill>
                  <a:srgbClr val="FF3300"/>
                </a:solidFill>
              </a:rPr>
              <a:t> </a:t>
            </a:r>
            <a:r>
              <a:rPr lang="en-US" sz="2400" b="1" dirty="0" err="1">
                <a:solidFill>
                  <a:srgbClr val="FF3300"/>
                </a:solidFill>
              </a:rPr>
              <a:t>Praktis</a:t>
            </a:r>
            <a:r>
              <a:rPr lang="en-US" sz="2400" b="1" dirty="0">
                <a:solidFill>
                  <a:srgbClr val="FF3300"/>
                </a:solidFill>
              </a:rPr>
              <a:t>?</a:t>
            </a:r>
            <a:r>
              <a:rPr lang="en-US" sz="2400" dirty="0"/>
              <a:t> </a:t>
            </a:r>
          </a:p>
          <a:p>
            <a:pPr marL="280988" indent="-280988" eaLnBrk="1" hangingPunct="1"/>
            <a:endParaRPr lang="en-US" sz="2400" dirty="0"/>
          </a:p>
          <a:p>
            <a:pPr marL="280988" indent="-280988" eaLnBrk="1" hangingPunct="1"/>
            <a:r>
              <a:rPr lang="en-US" sz="2400" dirty="0" err="1"/>
              <a:t>Dengan</a:t>
            </a:r>
            <a:r>
              <a:rPr lang="en-US" sz="2400" dirty="0"/>
              <a:t> ECC, </a:t>
            </a:r>
            <a:r>
              <a:rPr lang="en-US" sz="2400" dirty="0" err="1"/>
              <a:t>pertambahan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signifikan</a:t>
            </a:r>
            <a:r>
              <a:rPr lang="en-US" sz="2400" dirty="0"/>
              <a:t> </a:t>
            </a:r>
            <a:r>
              <a:rPr lang="en-US" sz="2400" dirty="0" err="1"/>
              <a:t>dibandingkan</a:t>
            </a:r>
            <a:r>
              <a:rPr lang="en-US" sz="2400" dirty="0"/>
              <a:t> RSA</a:t>
            </a:r>
          </a:p>
        </p:txBody>
      </p:sp>
      <p:pic>
        <p:nvPicPr>
          <p:cNvPr id="6451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453250" y="2004097"/>
            <a:ext cx="5186593" cy="3213736"/>
          </a:xfrm>
        </p:spPr>
      </p:pic>
      <p:sp>
        <p:nvSpPr>
          <p:cNvPr id="5" name="TextBox 4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309472-C816-FD19-79AF-FE8F70A18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CD2691-EBC2-4D13-BBE3-5DAE01B455F3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8F78DE-3F60-3F39-342C-C4038C351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>
                <a:latin typeface="+mn-lt"/>
              </a:rPr>
              <a:t>Aplikasi</a:t>
            </a:r>
            <a:r>
              <a:rPr lang="en-US" b="1" dirty="0">
                <a:latin typeface="+mn-lt"/>
              </a:rPr>
              <a:t> ECC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piranti</a:t>
            </a:r>
            <a:r>
              <a:rPr lang="en-US" dirty="0"/>
              <a:t> yang </a:t>
            </a:r>
            <a:r>
              <a:rPr lang="en-US" dirty="0" err="1"/>
              <a:t>berukuran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pemrosesan</a:t>
            </a:r>
            <a:r>
              <a:rPr lang="en-US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Di mana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ECC?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/>
              <a:t>Piranti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nirkabel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i="1" dirty="0"/>
              <a:t>Smart cards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Web server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penangangan</a:t>
            </a:r>
            <a:r>
              <a:rPr lang="en-US" dirty="0"/>
              <a:t> 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sesi</a:t>
            </a:r>
            <a:r>
              <a:rPr lang="en-US" dirty="0"/>
              <a:t> </a:t>
            </a:r>
            <a:r>
              <a:rPr lang="en-US" dirty="0" err="1"/>
              <a:t>enkripsi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FF3300"/>
                </a:solidFill>
              </a:rPr>
              <a:t>Sembarang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aplikasi</a:t>
            </a:r>
            <a:r>
              <a:rPr lang="en-US" b="1" dirty="0">
                <a:solidFill>
                  <a:srgbClr val="FF3300"/>
                </a:solidFill>
              </a:rPr>
              <a:t> yang </a:t>
            </a:r>
            <a:r>
              <a:rPr lang="en-US" b="1" dirty="0" err="1">
                <a:solidFill>
                  <a:srgbClr val="FF3300"/>
                </a:solidFill>
              </a:rPr>
              <a:t>membutuhkan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keamanan</a:t>
            </a:r>
            <a:r>
              <a:rPr lang="en-US" b="1" dirty="0">
                <a:solidFill>
                  <a:srgbClr val="FF3300"/>
                </a:solidFill>
              </a:rPr>
              <a:t>  </a:t>
            </a:r>
            <a:r>
              <a:rPr lang="en-US" b="1" dirty="0" err="1">
                <a:solidFill>
                  <a:srgbClr val="FF3300"/>
                </a:solidFill>
              </a:rPr>
              <a:t>tetapi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memiliki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kekurangan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dalam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i="1" dirty="0">
                <a:solidFill>
                  <a:srgbClr val="FF3300"/>
                </a:solidFill>
              </a:rPr>
              <a:t>power</a:t>
            </a:r>
            <a:r>
              <a:rPr lang="en-US" b="1" dirty="0">
                <a:solidFill>
                  <a:srgbClr val="FF3300"/>
                </a:solidFill>
              </a:rPr>
              <a:t>, </a:t>
            </a:r>
            <a:r>
              <a:rPr lang="en-US" b="1" i="1" dirty="0">
                <a:solidFill>
                  <a:srgbClr val="FF3300"/>
                </a:solidFill>
              </a:rPr>
              <a:t>storage</a:t>
            </a:r>
            <a:r>
              <a:rPr lang="en-US" b="1" dirty="0">
                <a:solidFill>
                  <a:srgbClr val="FF3300"/>
                </a:solidFill>
              </a:rPr>
              <a:t> and </a:t>
            </a:r>
            <a:r>
              <a:rPr lang="en-US" b="1" dirty="0" err="1">
                <a:solidFill>
                  <a:srgbClr val="FF3300"/>
                </a:solidFill>
              </a:rPr>
              <a:t>kemampuan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komputasi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adalah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potensial</a:t>
            </a:r>
            <a:r>
              <a:rPr lang="en-US" b="1" dirty="0">
                <a:solidFill>
                  <a:srgbClr val="FF3300"/>
                </a:solidFill>
              </a:rPr>
              <a:t> </a:t>
            </a:r>
            <a:r>
              <a:rPr lang="en-US" b="1" dirty="0" err="1">
                <a:solidFill>
                  <a:srgbClr val="FF3300"/>
                </a:solidFill>
              </a:rPr>
              <a:t>memerlukan</a:t>
            </a:r>
            <a:r>
              <a:rPr lang="en-US" b="1" dirty="0">
                <a:solidFill>
                  <a:srgbClr val="FF3300"/>
                </a:solidFill>
              </a:rPr>
              <a:t> ECC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1D3224-2A56-900B-52C9-F22054E0C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51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5674C-61FA-4C70-D7CE-7C1BC9730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>
                <a:latin typeface="+mn-lt"/>
              </a:rPr>
              <a:t>Keuntungan</a:t>
            </a:r>
            <a:r>
              <a:rPr lang="en-US" b="1" dirty="0">
                <a:latin typeface="+mn-lt"/>
              </a:rPr>
              <a:t> ECC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Keuntungan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kriptografi</a:t>
            </a:r>
            <a:r>
              <a:rPr lang="en-US" dirty="0"/>
              <a:t> lain:  </a:t>
            </a:r>
            <a:r>
              <a:rPr lang="en-US" i="1" dirty="0"/>
              <a:t>confidentiality</a:t>
            </a:r>
            <a:r>
              <a:rPr lang="en-US" dirty="0"/>
              <a:t>, </a:t>
            </a:r>
            <a:r>
              <a:rPr lang="en-US" i="1" dirty="0"/>
              <a:t>integrity</a:t>
            </a:r>
            <a:r>
              <a:rPr lang="en-US" dirty="0"/>
              <a:t>, </a:t>
            </a:r>
            <a:r>
              <a:rPr lang="en-US" i="1" dirty="0"/>
              <a:t>authentication</a:t>
            </a:r>
            <a:r>
              <a:rPr lang="en-US" dirty="0"/>
              <a:t> and </a:t>
            </a:r>
            <a:r>
              <a:rPr lang="en-US" i="1" dirty="0"/>
              <a:t>non-repudiation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…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Panjang </a:t>
            </a:r>
            <a:r>
              <a:rPr lang="en-US" dirty="0" err="1"/>
              <a:t>kuncinya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pendek</a:t>
            </a:r>
            <a:endParaRPr lang="en-US" dirty="0"/>
          </a:p>
          <a:p>
            <a:pPr lvl="1" eaLnBrk="1" hangingPunct="1"/>
            <a:r>
              <a:rPr lang="en-US" dirty="0" err="1"/>
              <a:t>Mempercepat</a:t>
            </a:r>
            <a:r>
              <a:rPr lang="en-US" dirty="0"/>
              <a:t> 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i="1" dirty="0"/>
              <a:t>encryption</a:t>
            </a:r>
            <a:r>
              <a:rPr lang="en-US" dirty="0"/>
              <a:t>, </a:t>
            </a:r>
            <a:r>
              <a:rPr lang="en-US" i="1" dirty="0"/>
              <a:t>decryption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signature verification</a:t>
            </a:r>
          </a:p>
          <a:p>
            <a:pPr lvl="1" eaLnBrk="1" hangingPunct="1"/>
            <a:r>
              <a:rPr lang="en-US" dirty="0" err="1"/>
              <a:t>Penghematan</a:t>
            </a:r>
            <a:r>
              <a:rPr lang="en-US" dirty="0"/>
              <a:t> </a:t>
            </a:r>
            <a:r>
              <a:rPr lang="en-US" i="1" dirty="0"/>
              <a:t>storage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bandwidth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2164" y="6096001"/>
            <a:ext cx="65658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*) </a:t>
            </a:r>
            <a:r>
              <a:rPr lang="en-US" sz="1600" dirty="0" err="1">
                <a:solidFill>
                  <a:srgbClr val="FF0000"/>
                </a:solidFill>
              </a:rPr>
              <a:t>Sumber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bahan</a:t>
            </a:r>
            <a:r>
              <a:rPr lang="en-US" sz="1600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Debdeep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Mukhopadhyay</a:t>
            </a:r>
            <a:r>
              <a:rPr lang="en-US" sz="1600" b="1" dirty="0"/>
              <a:t>, </a:t>
            </a:r>
            <a:r>
              <a:rPr lang="en-US" sz="1600" b="1" dirty="0">
                <a:solidFill>
                  <a:srgbClr val="FF3300"/>
                </a:solidFill>
              </a:rPr>
              <a:t>Elliptic Curve Cryptography</a:t>
            </a:r>
            <a:r>
              <a:rPr lang="en-US" sz="1600" b="1" dirty="0"/>
              <a:t> ,</a:t>
            </a:r>
          </a:p>
          <a:p>
            <a:r>
              <a:rPr lang="en-US" sz="1600" dirty="0">
                <a:solidFill>
                  <a:srgbClr val="FF0000"/>
                </a:solidFill>
              </a:rPr>
              <a:t> Dept of Computer Sc and </a:t>
            </a:r>
            <a:r>
              <a:rPr lang="en-US" sz="1600" dirty="0" err="1">
                <a:solidFill>
                  <a:srgbClr val="FF0000"/>
                </a:solidFill>
              </a:rPr>
              <a:t>Engg</a:t>
            </a:r>
            <a:r>
              <a:rPr lang="en-US" sz="1600" dirty="0">
                <a:solidFill>
                  <a:srgbClr val="FF0000"/>
                </a:solidFill>
              </a:rPr>
              <a:t> IIT Madras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4E9AF8-0813-1ECA-C73F-3FCF52209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52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C2FAD-7B9E-25E1-E353-C17E428A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16182-30C5-44BC-9C45-E2222FC5C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C9581-4E87-4F8D-B4F6-533E5963EE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B15662-B566-336A-D136-3E18ACABF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5001C1-E458-8AE6-E15D-BECD63C6A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EE93-FA6F-4740-8CA5-FDA2A95C74F2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919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762000"/>
            <a:ext cx="4724400" cy="4963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09801" y="5943600"/>
            <a:ext cx="775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Kevin </a:t>
            </a:r>
            <a:r>
              <a:rPr lang="en-US" dirty="0" err="1">
                <a:solidFill>
                  <a:srgbClr val="FF0000"/>
                </a:solidFill>
              </a:rPr>
              <a:t>Tirtawinata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Studi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Analisis</a:t>
            </a:r>
            <a:r>
              <a:rPr lang="en-US" dirty="0">
                <a:solidFill>
                  <a:srgbClr val="FF0000"/>
                </a:solidFill>
              </a:rPr>
              <a:t> Elliptic Curve Cryptography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1" y="381000"/>
            <a:ext cx="3590925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09801" y="5943600"/>
            <a:ext cx="775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Kevin </a:t>
            </a:r>
            <a:r>
              <a:rPr lang="en-US" dirty="0" err="1">
                <a:solidFill>
                  <a:srgbClr val="FF0000"/>
                </a:solidFill>
              </a:rPr>
              <a:t>Tirtawinata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Studi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Analisis</a:t>
            </a:r>
            <a:r>
              <a:rPr lang="en-US" dirty="0">
                <a:solidFill>
                  <a:srgbClr val="FF0000"/>
                </a:solidFill>
              </a:rPr>
              <a:t> Elliptic Curve Cryptography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905000" y="1295400"/>
            <a:ext cx="8534400" cy="2514600"/>
            <a:chOff x="528" y="2448"/>
            <a:chExt cx="4800" cy="1248"/>
          </a:xfrm>
        </p:grpSpPr>
        <p:pic>
          <p:nvPicPr>
            <p:cNvPr id="7" name="Picture 6" descr="EllipticCurves"/>
            <p:cNvPicPr>
              <a:picLocks noChangeAspect="1" noChangeArrowheads="1"/>
            </p:cNvPicPr>
            <p:nvPr/>
          </p:nvPicPr>
          <p:blipFill>
            <a:blip r:embed="rId3" cstate="print">
              <a:lum bright="-12000" contrast="-12000"/>
            </a:blip>
            <a:srcRect/>
            <a:stretch>
              <a:fillRect/>
            </a:stretch>
          </p:blipFill>
          <p:spPr bwMode="auto">
            <a:xfrm>
              <a:off x="528" y="2880"/>
              <a:ext cx="4800" cy="816"/>
            </a:xfrm>
            <a:prstGeom prst="rect">
              <a:avLst/>
            </a:prstGeom>
            <a:solidFill>
              <a:schemeClr val="tx1">
                <a:alpha val="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624" y="2448"/>
              <a:ext cx="115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/>
              <a:endParaRPr lang="en-US" sz="2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362200" y="4800601"/>
            <a:ext cx="6988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Debdeep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Mukhopadhyay</a:t>
            </a:r>
            <a:r>
              <a:rPr lang="en-US" b="1" dirty="0"/>
              <a:t>, </a:t>
            </a:r>
            <a:r>
              <a:rPr lang="en-US" b="1" dirty="0">
                <a:solidFill>
                  <a:srgbClr val="FF3300"/>
                </a:solidFill>
              </a:rPr>
              <a:t>Elliptic Curve Cryptography</a:t>
            </a:r>
            <a:r>
              <a:rPr lang="en-US" b="1" dirty="0"/>
              <a:t> ,</a:t>
            </a:r>
          </a:p>
          <a:p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7120" y="609601"/>
            <a:ext cx="10414000" cy="55165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eliptik</a:t>
            </a:r>
            <a:r>
              <a:rPr lang="en-US" dirty="0"/>
              <a:t> y</a:t>
            </a:r>
            <a:r>
              <a:rPr lang="en-US" baseline="30000" dirty="0"/>
              <a:t>2</a:t>
            </a:r>
            <a:r>
              <a:rPr lang="en-US" dirty="0"/>
              <a:t> = x</a:t>
            </a:r>
            <a:r>
              <a:rPr lang="en-US" baseline="30000" dirty="0"/>
              <a:t>3</a:t>
            </a:r>
            <a:r>
              <a:rPr lang="en-US" dirty="0"/>
              <a:t> + ax + b </a:t>
            </a:r>
            <a:r>
              <a:rPr lang="en-US" dirty="0" err="1"/>
              <a:t>terdefinisi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x,y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 R</a:t>
            </a:r>
          </a:p>
          <a:p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Didefinisikan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bernama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O(x, ), </a:t>
            </a:r>
            <a:r>
              <a:rPr lang="en-US" dirty="0" err="1">
                <a:sym typeface="Symbol"/>
              </a:rPr>
              <a:t>yaitu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titik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i="1" dirty="0">
                <a:sym typeface="Symbol"/>
              </a:rPr>
              <a:t>infinity.</a:t>
            </a:r>
          </a:p>
          <a:p>
            <a:endParaRPr lang="en-US" i="1" dirty="0">
              <a:sym typeface="Symbol"/>
            </a:endParaRPr>
          </a:p>
          <a:p>
            <a:r>
              <a:rPr lang="en-US" dirty="0" err="1">
                <a:sym typeface="Symbol"/>
              </a:rPr>
              <a:t>Titik-titik</a:t>
            </a:r>
            <a:r>
              <a:rPr lang="en-US" dirty="0">
                <a:sym typeface="Symbol"/>
              </a:rPr>
              <a:t> P(x, y)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bersama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operasi</a:t>
            </a:r>
            <a:r>
              <a:rPr lang="en-US" dirty="0">
                <a:sym typeface="Symbol"/>
              </a:rPr>
              <a:t> + </a:t>
            </a:r>
            <a:r>
              <a:rPr lang="en-US" dirty="0" err="1">
                <a:sym typeface="Symbol"/>
              </a:rPr>
              <a:t>membentuk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grup</a:t>
            </a:r>
            <a:r>
              <a:rPr lang="en-US" dirty="0">
                <a:sym typeface="Symbol"/>
              </a:rPr>
              <a:t>.</a:t>
            </a:r>
          </a:p>
          <a:p>
            <a:pPr>
              <a:buNone/>
            </a:pPr>
            <a:r>
              <a:rPr lang="en-US" dirty="0">
                <a:sym typeface="Symbol"/>
              </a:rPr>
              <a:t>		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G      : </a:t>
            </a:r>
            <a:r>
              <a:rPr lang="en-US" sz="2400" dirty="0" err="1">
                <a:sym typeface="Symbol"/>
              </a:rPr>
              <a:t>semua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titik</a:t>
            </a:r>
            <a:r>
              <a:rPr lang="en-US" sz="2400" dirty="0">
                <a:sym typeface="Symbol"/>
              </a:rPr>
              <a:t> P(x, y) pada </a:t>
            </a:r>
            <a:r>
              <a:rPr lang="en-US" sz="2400" dirty="0" err="1">
                <a:sym typeface="Symbol"/>
              </a:rPr>
              <a:t>kurva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eliptik</a:t>
            </a: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biner</a:t>
            </a:r>
            <a:r>
              <a:rPr lang="en-US" sz="2400" dirty="0">
                <a:sym typeface="Symbol"/>
              </a:rPr>
              <a:t>	  : +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r>
              <a:rPr lang="en-US" dirty="0" err="1">
                <a:sym typeface="Symbol"/>
              </a:rPr>
              <a:t>Penjelasan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kenapa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kurva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eliptik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membentuk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sebuah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grup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dijelaskan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pada</a:t>
            </a:r>
            <a:r>
              <a:rPr lang="en-US" dirty="0">
                <a:sym typeface="Symbol"/>
              </a:rPr>
              <a:t> </a:t>
            </a:r>
            <a:r>
              <a:rPr lang="en-US" i="1" dirty="0">
                <a:sym typeface="Symbol"/>
              </a:rPr>
              <a:t>slide-slide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berikut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ini</a:t>
            </a:r>
            <a:r>
              <a:rPr lang="en-US" dirty="0">
                <a:sym typeface="Symbol"/>
              </a:rPr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7|14.5|1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</TotalTime>
  <Words>5274</Words>
  <Application>Microsoft Office PowerPoint</Application>
  <PresentationFormat>Widescreen</PresentationFormat>
  <Paragraphs>582</Paragraphs>
  <Slides>53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4" baseType="lpstr">
      <vt:lpstr>ＭＳ Ｐゴシック</vt:lpstr>
      <vt:lpstr>Arial</vt:lpstr>
      <vt:lpstr>Calibri</vt:lpstr>
      <vt:lpstr>Calibri Light</vt:lpstr>
      <vt:lpstr>Cambria Math</vt:lpstr>
      <vt:lpstr>Comic Sans MS</vt:lpstr>
      <vt:lpstr>Courier</vt:lpstr>
      <vt:lpstr>Symbol</vt:lpstr>
      <vt:lpstr>Times-Roman</vt:lpstr>
      <vt:lpstr>Wingdings</vt:lpstr>
      <vt:lpstr>Office Theme</vt:lpstr>
      <vt:lpstr>Elliptic Curve Cryptography (ECC) (Bagian 2)</vt:lpstr>
      <vt:lpstr>Pendahuluan</vt:lpstr>
      <vt:lpstr>PowerPoint Presentation</vt:lpstr>
      <vt:lpstr>Kurva Eliptik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Penjumlahan Titik pada Kurva Eliptik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Penggandaan Titik</vt:lpstr>
      <vt:lpstr>PowerPoint Presentation</vt:lpstr>
      <vt:lpstr>PowerPoint Presentation</vt:lpstr>
      <vt:lpstr>PowerPoint Presentation</vt:lpstr>
      <vt:lpstr>Pelelaran Titik</vt:lpstr>
      <vt:lpstr>Jelaslah Kurva Eliptik membentuk Grup &lt;G, +&gt;</vt:lpstr>
      <vt:lpstr>Perkalian Titik</vt:lpstr>
      <vt:lpstr>Elliptic Curve Discrete Logarithm Problem (ECDLP)</vt:lpstr>
      <vt:lpstr>Kurva Eliptik pada Galois Field</vt:lpstr>
      <vt:lpstr>Kurva Eliptik pada GF(p)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Elliptic Curve Cryptography (ECC) *)</vt:lpstr>
      <vt:lpstr>Penggunaan Kurva Eliptik di dalam Kriptografi</vt:lpstr>
      <vt:lpstr>PowerPoint Presentation</vt:lpstr>
      <vt:lpstr>Elliptic Curve Diffie-Hellman (ECDH)</vt:lpstr>
      <vt:lpstr>Elliptic Curve Diffie-Hellman (ECDH)</vt:lpstr>
      <vt:lpstr>PowerPoint Presentation</vt:lpstr>
      <vt:lpstr>PowerPoint Presentation</vt:lpstr>
      <vt:lpstr>Elliptic Curve Elgamal (ECEG)</vt:lpstr>
      <vt:lpstr>PowerPoint Presentation</vt:lpstr>
      <vt:lpstr>Perbandingan Elgamal dengan Elliptic Curve Elgamal</vt:lpstr>
      <vt:lpstr>Encoding Pesan menjadi Titik di dalam Kurva</vt:lpstr>
      <vt:lpstr>PowerPoint Presentation</vt:lpstr>
      <vt:lpstr>PowerPoint Presentation</vt:lpstr>
      <vt:lpstr>Keamanan ECC</vt:lpstr>
      <vt:lpstr>Aplikasi ECC</vt:lpstr>
      <vt:lpstr>Keuntungan ECC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45</cp:revision>
  <dcterms:created xsi:type="dcterms:W3CDTF">2020-10-31T03:03:11Z</dcterms:created>
  <dcterms:modified xsi:type="dcterms:W3CDTF">2025-04-19T10:19:34Z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2024-03-30T05:01:14Z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0cef668e-7411-49f9-bc0c-d0589d560d6a</vt:lpwstr>
  </property>
  <property fmtid="{D5CDD505-2E9C-101B-9397-08002B2CF9AE}" pid="8" name="MSIP_Label_38b525e5-f3da-4501-8f1e-526b6769fc56_ContentBits">
    <vt:lpwstr>0</vt:lpwstr>
  </property>
</Properties>
</file>