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8"/>
  </p:notesMasterIdLst>
  <p:sldIdLst>
    <p:sldId id="366" r:id="rId2"/>
    <p:sldId id="367" r:id="rId3"/>
    <p:sldId id="300" r:id="rId4"/>
    <p:sldId id="301" r:id="rId5"/>
    <p:sldId id="303" r:id="rId6"/>
    <p:sldId id="304" r:id="rId7"/>
    <p:sldId id="305" r:id="rId8"/>
    <p:sldId id="306" r:id="rId9"/>
    <p:sldId id="307" r:id="rId10"/>
    <p:sldId id="373" r:id="rId11"/>
    <p:sldId id="308" r:id="rId12"/>
    <p:sldId id="309" r:id="rId13"/>
    <p:sldId id="370" r:id="rId14"/>
    <p:sldId id="349" r:id="rId15"/>
    <p:sldId id="351" r:id="rId16"/>
    <p:sldId id="352" r:id="rId17"/>
    <p:sldId id="353" r:id="rId18"/>
    <p:sldId id="354" r:id="rId19"/>
    <p:sldId id="355" r:id="rId20"/>
    <p:sldId id="357" r:id="rId21"/>
    <p:sldId id="356" r:id="rId22"/>
    <p:sldId id="374" r:id="rId23"/>
    <p:sldId id="375" r:id="rId24"/>
    <p:sldId id="376" r:id="rId25"/>
    <p:sldId id="378" r:id="rId26"/>
    <p:sldId id="379" r:id="rId27"/>
    <p:sldId id="380" r:id="rId28"/>
    <p:sldId id="381" r:id="rId29"/>
    <p:sldId id="388" r:id="rId30"/>
    <p:sldId id="389" r:id="rId31"/>
    <p:sldId id="382" r:id="rId32"/>
    <p:sldId id="383" r:id="rId33"/>
    <p:sldId id="384" r:id="rId34"/>
    <p:sldId id="385" r:id="rId35"/>
    <p:sldId id="386" r:id="rId36"/>
    <p:sldId id="387" r:id="rId3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814" autoAdjust="0"/>
    <p:restoredTop sz="94660"/>
  </p:normalViewPr>
  <p:slideViewPr>
    <p:cSldViewPr snapToGrid="0">
      <p:cViewPr varScale="1">
        <p:scale>
          <a:sx n="66" d="100"/>
          <a:sy n="66" d="100"/>
        </p:scale>
        <p:origin x="78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2A24685-3C88-4D73-979F-E4A763059457}" type="datetimeFigureOut">
              <a:rPr lang="en-US" smtClean="0"/>
              <a:t>3/15/2025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72419AA-A2FD-4781-815E-B89C93EF1F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6329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lide Image Placeholder 1">
            <a:extLst>
              <a:ext uri="{FF2B5EF4-FFF2-40B4-BE49-F238E27FC236}">
                <a16:creationId xmlns:a16="http://schemas.microsoft.com/office/drawing/2014/main" id="{AD5F5D82-2F7F-4EA0-ACE9-AA11C7C201C1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147" name="Notes Placeholder 2">
            <a:extLst>
              <a:ext uri="{FF2B5EF4-FFF2-40B4-BE49-F238E27FC236}">
                <a16:creationId xmlns:a16="http://schemas.microsoft.com/office/drawing/2014/main" id="{5C08EE78-D643-44AF-883F-690FB76F1CC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  <p:sp>
        <p:nvSpPr>
          <p:cNvPr id="6148" name="Slide Number Placeholder 3">
            <a:extLst>
              <a:ext uri="{FF2B5EF4-FFF2-40B4-BE49-F238E27FC236}">
                <a16:creationId xmlns:a16="http://schemas.microsoft.com/office/drawing/2014/main" id="{BDBAF9CF-3C27-4EB7-9CC8-FE75A2FB726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fld id="{03B3CDA0-D419-4C73-94EE-D93D865A542F}" type="slidenum">
              <a:rPr lang="en-GB" altLang="en-US" sz="1200">
                <a:latin typeface="Arial" panose="020B0604020202020204" pitchFamily="34" charset="0"/>
              </a:rPr>
              <a:pPr/>
              <a:t>1</a:t>
            </a:fld>
            <a:endParaRPr lang="en-GB" altLang="en-US" sz="120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4ECB9D-4D1F-48C2-B24C-728EB37FFAC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C5A6A0F-AEDF-4DCE-B2A3-8524B67722F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DB45775-54D3-4CCC-A4AF-BE3795347A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5D88E3-8449-4283-B188-1869AC244A06}" type="datetime1">
              <a:rPr lang="en-US" smtClean="0"/>
              <a:t>3/15/2025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1A4A18D-44C5-4B6E-99B1-21BA99D784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BFC2B3C-01B0-4EF6-A8B9-F92DA3C51E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C3728-147E-499B-B1A3-49B92C8254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15256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7AD9B5-F38F-4E24-9EEE-4B6CD24775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311F1CE-B2E2-4D14-908D-EDB5210CD38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9C0E06F-410E-4041-9F91-D713134727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39AED3-17C6-4F82-9D1C-14847FEF0B86}" type="datetime1">
              <a:rPr lang="en-US" smtClean="0"/>
              <a:t>3/15/2025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C0EE20C-2C95-462D-97FF-7379402D70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14782EC-9011-4DC3-8BC4-03EB3D5896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C3728-147E-499B-B1A3-49B92C8254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2702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BD2DE2B-362F-447E-B5AB-09D317C3BED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9DC6E73-CE7E-4BBC-95EC-7878D780A26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1C1087B-5CC6-4F93-A6C7-ED6A87398C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00A2BC-C7EC-4F11-B87E-A330D2C58571}" type="datetime1">
              <a:rPr lang="en-US" smtClean="0"/>
              <a:t>3/15/2025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BEB47C3-3CED-4B1D-830B-1EE7D256EA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B9073B1-DEEE-4035-9CA8-804661D200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C3728-147E-499B-B1A3-49B92C8254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21629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89003D-8AB9-4328-88AE-8CC1FC60B6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0AD873-A450-483F-A604-DE7A0380A1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ACA9D65-97C6-4976-8DA0-B6FC74FC0F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41C3F2-9B24-45B3-A120-B843A8FB0447}" type="datetime1">
              <a:rPr lang="en-US" smtClean="0"/>
              <a:t>3/15/2025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9F907FC-B4B7-4EE2-BDC8-182E676E7F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D9882FD-B9D0-42A9-8A34-B371B9AB8B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C3728-147E-499B-B1A3-49B92C8254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14319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0B0CDC-1B5D-4388-B8EF-69CFE49BCB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D4CF5DA-F567-45DD-9448-FF2A5CD6137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9783A69-4C9A-4B7B-BD66-F71411C1C3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21C374-99D6-4700-8948-37096B943DB4}" type="datetime1">
              <a:rPr lang="en-US" smtClean="0"/>
              <a:t>3/15/2025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8CF68CE-8553-447F-B2B8-A6B3377A84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0431C2-EA5F-464F-B3AC-1F45674ED2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C3728-147E-499B-B1A3-49B92C8254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1064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F7E4E9-C464-42AA-ACE5-EF687775EF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2CEA62-FF87-42DE-B3D9-1D0A5616D5D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286F094-7117-4B7A-822D-B1650164941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12B45D8-CD30-4BDD-B3C6-311F48811B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396224-F326-45A3-932F-692ABD0BFEEC}" type="datetime1">
              <a:rPr lang="en-US" smtClean="0"/>
              <a:t>3/15/2025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4A8855F-9C9A-4271-B378-790488F6EC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D946883-ED7E-4EA2-A2BC-D8DC03E3D2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C3728-147E-499B-B1A3-49B92C8254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48243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E4B703-A87D-4B11-88A0-9FFC3ED5A7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4A23045-9895-4E1A-996D-CE06F68BF1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6D397E9-3D29-4FD8-AF74-420C1B809D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A4FBE2F-D975-4EE5-9CC7-98ED861CFD5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9BDC2FD-BCFB-4F50-833A-C5478422690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E8B6D3F-48B7-4767-AF8D-95D0A9DBE3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68C851-5233-4B60-A098-8D401CBD8FC3}" type="datetime1">
              <a:rPr lang="en-US" smtClean="0"/>
              <a:t>3/15/2025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29B0729-2ECC-4D46-861C-1AC1A6E9C9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AF4E123-F652-471C-8EF2-C4B6B8332E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C3728-147E-499B-B1A3-49B92C8254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31144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AD4D83-E358-48F0-B81C-E43D5B4208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32355D5-FFF6-4724-B02E-2D23CD140B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DAAF2-306A-4B28-AE7C-F55B835E133B}" type="datetime1">
              <a:rPr lang="en-US" smtClean="0"/>
              <a:t>3/15/2025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690D109-05DD-47D7-B64B-0D7638A9E9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BEF0C97-22EF-4A1F-85A1-0B48FF7EA0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C3728-147E-499B-B1A3-49B92C8254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110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4D97F35-615D-4171-A332-10CE20DAF4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22CEFD-0719-49AF-9D92-E419DA1BB8D1}" type="datetime1">
              <a:rPr lang="en-US" smtClean="0"/>
              <a:t>3/15/2025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DDEA7C0-7DD4-4100-B206-7147AD80B2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516C79D-5ACB-4AC9-9D11-BE73C06113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C3728-147E-499B-B1A3-49B92C8254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67844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F539E0-1D86-4468-814A-62A26E1835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5EA638-03D3-4CF6-80DA-E3C48E1975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25E69D4-F22F-4FBD-B792-603A67AA579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C6121ED-DFAC-4D4D-A9CE-39775BA039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07D83-176A-4024-92AA-073BEE34B953}" type="datetime1">
              <a:rPr lang="en-US" smtClean="0"/>
              <a:t>3/15/2025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C20F806-1380-428C-9DC4-C85C8C636B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8418AB2-B280-4AF4-B95F-5E9637B4DF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C3728-147E-499B-B1A3-49B92C8254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01105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5AC7CE-543F-4874-A614-0236D4C083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0FFBC8F-1E6E-40D9-B0BF-878801AC934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72BD045-49AB-409E-BA0C-91AE637C175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E9AD96D-AFE5-470D-B74C-0146669AC0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463AA-AB91-44FA-841F-B396A65FF93A}" type="datetime1">
              <a:rPr lang="en-US" smtClean="0"/>
              <a:t>3/15/2025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27C7721-05AC-4B34-A53B-D601157CD1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ED212D5-0B8F-4C3E-9EA6-A20EC9AC4E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C3728-147E-499B-B1A3-49B92C8254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5432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FF86C47-1A32-429D-8998-97C12E8154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D953DD1-3903-480F-9AC8-16CDA0E268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9E417CC-F495-4F52-BC47-F9F927B587D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24C21A-5682-4EF9-A096-B8953E65EF28}" type="datetime1">
              <a:rPr lang="en-US" smtClean="0"/>
              <a:t>3/15/2025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B653910-348E-4C58-8D74-A481705A579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096E7E-0628-4A63-BF51-346B126728E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AC3728-147E-499B-B1A3-49B92C8254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14373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oleObject" Target="../embeddings/oleObject2.bin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oleObject" Target="../embeddings/oleObject4.bin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oleObject" Target="../embeddings/oleObject4.bin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oleObject" Target="../embeddings/oleObject4.bin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oleObject" Target="../embeddings/oleObject5.bin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oleObject" Target="../embeddings/oleObject6.bin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oleObject" Target="../embeddings/oleObject7.bin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oleObject" Target="../embeddings/oleObject2.bin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oleObject" Target="../embeddings/oleObject2.bin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oleObject" Target="../embeddings/oleObject3.bin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71">
            <a:extLst>
              <a:ext uri="{FF2B5EF4-FFF2-40B4-BE49-F238E27FC236}">
                <a16:creationId xmlns:a16="http://schemas.microsoft.com/office/drawing/2014/main" id="{64169A1B-0068-4A13-8FC1-F7C6009D161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1CA52BAF-79FF-490E-8593-4422967CF4FE}" type="slidenum">
              <a:rPr lang="en-US" altLang="en-US" sz="1400"/>
              <a:pPr>
                <a:spcBef>
                  <a:spcPct val="0"/>
                </a:spcBef>
                <a:buClrTx/>
                <a:buSzTx/>
                <a:buFontTx/>
                <a:buNone/>
              </a:pPr>
              <a:t>1</a:t>
            </a:fld>
            <a:endParaRPr lang="en-US" altLang="en-US" sz="1400"/>
          </a:p>
        </p:txBody>
      </p:sp>
      <p:sp>
        <p:nvSpPr>
          <p:cNvPr id="5124" name="Rectangle 2">
            <a:extLst>
              <a:ext uri="{FF2B5EF4-FFF2-40B4-BE49-F238E27FC236}">
                <a16:creationId xmlns:a16="http://schemas.microsoft.com/office/drawing/2014/main" id="{BC614DA9-0422-48CE-BA22-25DF1A34F1B3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2034222" y="936613"/>
            <a:ext cx="8694738" cy="1865473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altLang="en-US" b="1" dirty="0">
                <a:solidFill>
                  <a:srgbClr val="FF0000"/>
                </a:solidFill>
                <a:cs typeface="Times New Roman" panose="02020603050405020304" pitchFamily="18" charset="0"/>
              </a:rPr>
              <a:t>Review </a:t>
            </a:r>
            <a:r>
              <a:rPr lang="en-US" altLang="en-US" b="1" dirty="0" err="1">
                <a:solidFill>
                  <a:srgbClr val="FF0000"/>
                </a:solidFill>
                <a:cs typeface="Times New Roman" panose="02020603050405020304" pitchFamily="18" charset="0"/>
              </a:rPr>
              <a:t>Beberapa</a:t>
            </a:r>
            <a:r>
              <a:rPr lang="en-US" altLang="en-US" b="1" dirty="0">
                <a:solidFill>
                  <a:srgbClr val="FF0000"/>
                </a:solidFill>
                <a:cs typeface="Times New Roman" panose="02020603050405020304" pitchFamily="18" charset="0"/>
              </a:rPr>
              <a:t> Block Cipher </a:t>
            </a:r>
            <a:br>
              <a:rPr lang="en-US" altLang="en-US" b="1" dirty="0">
                <a:solidFill>
                  <a:srgbClr val="FF0000"/>
                </a:solidFill>
                <a:cs typeface="Times New Roman" panose="02020603050405020304" pitchFamily="18" charset="0"/>
              </a:rPr>
            </a:br>
            <a:r>
              <a:rPr lang="en-US" altLang="en-US" sz="4000" b="1" dirty="0">
                <a:solidFill>
                  <a:srgbClr val="FF0000"/>
                </a:solidFill>
                <a:cs typeface="Times New Roman" panose="02020603050405020304" pitchFamily="18" charset="0"/>
              </a:rPr>
              <a:t>(Bagian 3: GOST, RC5, </a:t>
            </a:r>
            <a:r>
              <a:rPr lang="en-US" altLang="en-US" sz="4000" b="1" dirty="0" err="1">
                <a:solidFill>
                  <a:srgbClr val="FF0000"/>
                </a:solidFill>
                <a:cs typeface="Times New Roman" panose="02020603050405020304" pitchFamily="18" charset="0"/>
              </a:rPr>
              <a:t>dll</a:t>
            </a:r>
            <a:r>
              <a:rPr lang="en-US" altLang="en-US" sz="4000" b="1" dirty="0">
                <a:solidFill>
                  <a:srgbClr val="FF0000"/>
                </a:solidFill>
                <a:cs typeface="Times New Roman" panose="02020603050405020304" pitchFamily="18" charset="0"/>
              </a:rPr>
              <a:t>)</a:t>
            </a:r>
            <a:endParaRPr lang="en-GB" altLang="en-US" sz="4000" dirty="0">
              <a:cs typeface="Times New Roman" panose="02020603050405020304" pitchFamily="18" charset="0"/>
            </a:endParaRPr>
          </a:p>
        </p:txBody>
      </p:sp>
      <p:sp>
        <p:nvSpPr>
          <p:cNvPr id="5125" name="Rectangle 3">
            <a:extLst>
              <a:ext uri="{FF2B5EF4-FFF2-40B4-BE49-F238E27FC236}">
                <a16:creationId xmlns:a16="http://schemas.microsoft.com/office/drawing/2014/main" id="{8D58D451-035C-4C27-B883-BBA83C6479FC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752600" y="865186"/>
            <a:ext cx="8001000" cy="644525"/>
          </a:xfrm>
        </p:spPr>
        <p:txBody>
          <a:bodyPr/>
          <a:lstStyle/>
          <a:p>
            <a:pPr eaLnBrk="1" hangingPunct="1"/>
            <a:r>
              <a:rPr lang="en-US" altLang="en-US" dirty="0">
                <a:solidFill>
                  <a:srgbClr val="000000"/>
                </a:solidFill>
              </a:rPr>
              <a:t>Bahan </a:t>
            </a:r>
            <a:r>
              <a:rPr lang="en-US" altLang="en-US" dirty="0" err="1">
                <a:solidFill>
                  <a:srgbClr val="000000"/>
                </a:solidFill>
              </a:rPr>
              <a:t>kuliah</a:t>
            </a:r>
            <a:r>
              <a:rPr lang="en-US" altLang="en-US" dirty="0">
                <a:solidFill>
                  <a:srgbClr val="000000"/>
                </a:solidFill>
              </a:rPr>
              <a:t> II4020 </a:t>
            </a:r>
            <a:r>
              <a:rPr lang="en-US" altLang="en-US" dirty="0" err="1">
                <a:solidFill>
                  <a:srgbClr val="000000"/>
                </a:solidFill>
              </a:rPr>
              <a:t>Kriptografi</a:t>
            </a:r>
            <a:endParaRPr lang="en-GB" altLang="en-US" dirty="0">
              <a:solidFill>
                <a:srgbClr val="000000"/>
              </a:solidFill>
            </a:endParaRPr>
          </a:p>
        </p:txBody>
      </p:sp>
      <p:sp>
        <p:nvSpPr>
          <p:cNvPr id="2" name="Subtitle 2">
            <a:extLst>
              <a:ext uri="{FF2B5EF4-FFF2-40B4-BE49-F238E27FC236}">
                <a16:creationId xmlns:a16="http://schemas.microsoft.com/office/drawing/2014/main" id="{B0D9637A-9D37-95C5-9586-720B6B5D6117}"/>
              </a:ext>
            </a:extLst>
          </p:cNvPr>
          <p:cNvSpPr txBox="1">
            <a:spLocks/>
          </p:cNvSpPr>
          <p:nvPr/>
        </p:nvSpPr>
        <p:spPr bwMode="auto">
          <a:xfrm>
            <a:off x="1752600" y="4598987"/>
            <a:ext cx="7924800" cy="2106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normAutofit fontScale="62500" lnSpcReduction="20000"/>
          </a:bodyPr>
          <a:lstStyle>
            <a:lvl1pPr marL="0" indent="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5000"/>
              <a:buFont typeface="Wingdings" panose="05000000000000000000" pitchFamily="2" charset="2"/>
              <a:buNone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algn="ctr">
              <a:defRPr/>
            </a:pPr>
            <a:r>
              <a:rPr lang="en-US" sz="4500" kern="0" dirty="0"/>
              <a:t>Oleh: Rinaldi Munir</a:t>
            </a:r>
          </a:p>
          <a:p>
            <a:pPr algn="ctr">
              <a:defRPr/>
            </a:pPr>
            <a:endParaRPr lang="en-US" sz="4500" kern="0" dirty="0"/>
          </a:p>
          <a:p>
            <a:pPr algn="ctr">
              <a:defRPr/>
            </a:pPr>
            <a:r>
              <a:rPr lang="en-US" kern="0" dirty="0"/>
              <a:t>Program Studi </a:t>
            </a:r>
            <a:r>
              <a:rPr lang="en-US" kern="0" dirty="0" err="1"/>
              <a:t>Sistem</a:t>
            </a:r>
            <a:r>
              <a:rPr lang="en-US" kern="0" dirty="0"/>
              <a:t> dan </a:t>
            </a:r>
            <a:r>
              <a:rPr lang="en-US" kern="0" dirty="0" err="1"/>
              <a:t>Teknologi</a:t>
            </a:r>
            <a:r>
              <a:rPr lang="en-US" kern="0" dirty="0"/>
              <a:t> </a:t>
            </a:r>
            <a:r>
              <a:rPr lang="en-US" kern="0" dirty="0" err="1"/>
              <a:t>Informasi</a:t>
            </a:r>
            <a:endParaRPr lang="en-US" kern="0" dirty="0"/>
          </a:p>
          <a:p>
            <a:pPr algn="ctr">
              <a:defRPr/>
            </a:pPr>
            <a:r>
              <a:rPr lang="en-US" kern="0" dirty="0" err="1"/>
              <a:t>Sekolah</a:t>
            </a:r>
            <a:r>
              <a:rPr lang="en-US" kern="0" dirty="0"/>
              <a:t> Teknik </a:t>
            </a:r>
            <a:r>
              <a:rPr lang="en-US" kern="0" dirty="0" err="1"/>
              <a:t>Elektro</a:t>
            </a:r>
            <a:r>
              <a:rPr lang="en-US" kern="0" dirty="0"/>
              <a:t> dan </a:t>
            </a:r>
            <a:r>
              <a:rPr lang="en-US" kern="0" dirty="0" err="1"/>
              <a:t>Informatika</a:t>
            </a:r>
            <a:endParaRPr lang="en-US" kern="0" dirty="0"/>
          </a:p>
          <a:p>
            <a:pPr algn="ctr">
              <a:defRPr/>
            </a:pPr>
            <a:r>
              <a:rPr lang="en-US" kern="0" dirty="0" err="1"/>
              <a:t>Institut</a:t>
            </a:r>
            <a:r>
              <a:rPr lang="en-US" kern="0" dirty="0"/>
              <a:t> </a:t>
            </a:r>
            <a:r>
              <a:rPr lang="en-US" kern="0" dirty="0" err="1"/>
              <a:t>Teknologi</a:t>
            </a:r>
            <a:r>
              <a:rPr lang="en-US" kern="0" dirty="0"/>
              <a:t> Bandung</a:t>
            </a:r>
          </a:p>
          <a:p>
            <a:pPr algn="ctr">
              <a:defRPr/>
            </a:pPr>
            <a:r>
              <a:rPr lang="en-US" kern="0" dirty="0"/>
              <a:t>2025</a:t>
            </a:r>
          </a:p>
          <a:p>
            <a:pPr algn="ctr">
              <a:defRPr/>
            </a:pPr>
            <a:endParaRPr lang="en-US" kern="0" dirty="0"/>
          </a:p>
        </p:txBody>
      </p:sp>
      <p:pic>
        <p:nvPicPr>
          <p:cNvPr id="3" name="Picture 2" descr="Download Logo ITB - Direktorat Sistem dan Teknologi Informasi Institut  Teknologi Bandung">
            <a:extLst>
              <a:ext uri="{FF2B5EF4-FFF2-40B4-BE49-F238E27FC236}">
                <a16:creationId xmlns:a16="http://schemas.microsoft.com/office/drawing/2014/main" id="{2BE9E567-93E9-F5C0-6DC0-F5D9CD23D1F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19889" y="2873513"/>
            <a:ext cx="1590222" cy="15902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897DC1-D81D-4E4F-BC58-68681B711B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833120"/>
            <a:ext cx="6111240" cy="5343843"/>
          </a:xfrm>
        </p:spPr>
        <p:txBody>
          <a:bodyPr/>
          <a:lstStyle/>
          <a:p>
            <a:pPr algn="just"/>
            <a:r>
              <a:rPr lang="en-US" altLang="en-US" dirty="0" err="1">
                <a:solidFill>
                  <a:srgbClr val="000000"/>
                </a:solidFill>
                <a:cs typeface="Times New Roman" panose="02020603050405020304" pitchFamily="18" charset="0"/>
              </a:rPr>
              <a:t>Kemudian</a:t>
            </a:r>
            <a:r>
              <a:rPr lang="en-US" altLang="en-US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00"/>
                </a:solidFill>
                <a:cs typeface="Times New Roman" panose="02020603050405020304" pitchFamily="18" charset="0"/>
              </a:rPr>
              <a:t>pesan</a:t>
            </a:r>
            <a:r>
              <a:rPr lang="en-US" altLang="en-US" dirty="0">
                <a:solidFill>
                  <a:srgbClr val="000000"/>
                </a:solidFill>
                <a:cs typeface="Times New Roman" panose="02020603050405020304" pitchFamily="18" charset="0"/>
              </a:rPr>
              <a:t> 32-bit </a:t>
            </a:r>
            <a:r>
              <a:rPr lang="en-US" altLang="en-US" dirty="0" err="1">
                <a:solidFill>
                  <a:srgbClr val="000000"/>
                </a:solidFill>
                <a:cs typeface="Times New Roman" panose="02020603050405020304" pitchFamily="18" charset="0"/>
              </a:rPr>
              <a:t>ini</a:t>
            </a:r>
            <a:r>
              <a:rPr lang="en-US" altLang="en-US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00"/>
                </a:solidFill>
                <a:cs typeface="Times New Roman" panose="02020603050405020304" pitchFamily="18" charset="0"/>
              </a:rPr>
              <a:t>digeser</a:t>
            </a:r>
            <a:r>
              <a:rPr lang="en-US" altLang="en-US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00"/>
                </a:solidFill>
                <a:cs typeface="Times New Roman" panose="02020603050405020304" pitchFamily="18" charset="0"/>
              </a:rPr>
              <a:t>ke</a:t>
            </a:r>
            <a:r>
              <a:rPr lang="en-US" altLang="en-US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00"/>
                </a:solidFill>
                <a:cs typeface="Times New Roman" panose="02020603050405020304" pitchFamily="18" charset="0"/>
              </a:rPr>
              <a:t>kiri</a:t>
            </a:r>
            <a:r>
              <a:rPr lang="en-US" altLang="en-US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00"/>
                </a:solidFill>
                <a:cs typeface="Times New Roman" panose="02020603050405020304" pitchFamily="18" charset="0"/>
              </a:rPr>
              <a:t>sejauh</a:t>
            </a:r>
            <a:r>
              <a:rPr lang="en-US" altLang="en-US" dirty="0">
                <a:solidFill>
                  <a:srgbClr val="000000"/>
                </a:solidFill>
                <a:cs typeface="Times New Roman" panose="02020603050405020304" pitchFamily="18" charset="0"/>
              </a:rPr>
              <a:t> 11 bit </a:t>
            </a:r>
            <a:r>
              <a:rPr lang="en-US" altLang="en-US" dirty="0" err="1">
                <a:solidFill>
                  <a:srgbClr val="000000"/>
                </a:solidFill>
                <a:cs typeface="Times New Roman" panose="02020603050405020304" pitchFamily="18" charset="0"/>
              </a:rPr>
              <a:t>secara</a:t>
            </a:r>
            <a:r>
              <a:rPr lang="en-US" altLang="en-US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00"/>
                </a:solidFill>
                <a:cs typeface="Times New Roman" panose="02020603050405020304" pitchFamily="18" charset="0"/>
              </a:rPr>
              <a:t>sirkuler</a:t>
            </a:r>
            <a:r>
              <a:rPr lang="en-US" altLang="en-US" dirty="0">
                <a:solidFill>
                  <a:srgbClr val="000000"/>
                </a:solidFill>
                <a:cs typeface="Times New Roman" panose="02020603050405020304" pitchFamily="18" charset="0"/>
              </a:rPr>
              <a:t>. </a:t>
            </a:r>
          </a:p>
          <a:p>
            <a:pPr algn="just"/>
            <a:endParaRPr lang="en-US" altLang="en-US" dirty="0">
              <a:solidFill>
                <a:srgbClr val="000000"/>
              </a:solidFill>
              <a:cs typeface="Times New Roman" panose="02020603050405020304" pitchFamily="18" charset="0"/>
            </a:endParaRPr>
          </a:p>
          <a:p>
            <a:pPr algn="just"/>
            <a:r>
              <a:rPr lang="en-US" altLang="en-US" dirty="0" err="1">
                <a:solidFill>
                  <a:srgbClr val="000000"/>
                </a:solidFill>
                <a:cs typeface="Times New Roman" panose="02020603050405020304" pitchFamily="18" charset="0"/>
              </a:rPr>
              <a:t>Hasilnya</a:t>
            </a:r>
            <a:r>
              <a:rPr lang="en-US" altLang="en-US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00"/>
                </a:solidFill>
                <a:cs typeface="Times New Roman" panose="02020603050405020304" pitchFamily="18" charset="0"/>
              </a:rPr>
              <a:t>kemudian</a:t>
            </a:r>
            <a:r>
              <a:rPr lang="en-US" altLang="en-US" dirty="0">
                <a:solidFill>
                  <a:srgbClr val="000000"/>
                </a:solidFill>
                <a:cs typeface="Times New Roman" panose="02020603050405020304" pitchFamily="18" charset="0"/>
              </a:rPr>
              <a:t> di-</a:t>
            </a:r>
            <a:r>
              <a:rPr lang="en-US" altLang="en-US" i="1" dirty="0">
                <a:solidFill>
                  <a:srgbClr val="000000"/>
                </a:solidFill>
                <a:cs typeface="Times New Roman" panose="02020603050405020304" pitchFamily="18" charset="0"/>
              </a:rPr>
              <a:t>XOR</a:t>
            </a:r>
            <a:r>
              <a:rPr lang="en-US" altLang="en-US" dirty="0">
                <a:solidFill>
                  <a:srgbClr val="000000"/>
                </a:solidFill>
                <a:cs typeface="Times New Roman" panose="02020603050405020304" pitchFamily="18" charset="0"/>
              </a:rPr>
              <a:t>-</a:t>
            </a:r>
            <a:r>
              <a:rPr lang="en-US" altLang="en-US" dirty="0" err="1">
                <a:solidFill>
                  <a:srgbClr val="000000"/>
                </a:solidFill>
                <a:cs typeface="Times New Roman" panose="02020603050405020304" pitchFamily="18" charset="0"/>
              </a:rPr>
              <a:t>kan</a:t>
            </a:r>
            <a:r>
              <a:rPr lang="en-US" altLang="en-US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00"/>
                </a:solidFill>
                <a:cs typeface="Times New Roman" panose="02020603050405020304" pitchFamily="18" charset="0"/>
              </a:rPr>
              <a:t>dengan</a:t>
            </a:r>
            <a:r>
              <a:rPr lang="en-US" altLang="en-US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i="1" dirty="0">
                <a:solidFill>
                  <a:srgbClr val="000000"/>
                </a:solidFill>
                <a:cs typeface="Times New Roman" panose="02020603050405020304" pitchFamily="18" charset="0"/>
              </a:rPr>
              <a:t>L</a:t>
            </a:r>
            <a:r>
              <a:rPr lang="en-US" altLang="en-US" i="1" baseline="-30000" dirty="0">
                <a:solidFill>
                  <a:srgbClr val="000000"/>
                </a:solidFill>
                <a:cs typeface="Times New Roman" panose="02020603050405020304" pitchFamily="18" charset="0"/>
              </a:rPr>
              <a:t>i </a:t>
            </a:r>
            <a:r>
              <a:rPr lang="en-US" altLang="en-US" baseline="-30000" dirty="0">
                <a:solidFill>
                  <a:srgbClr val="000000"/>
                </a:solidFill>
                <a:cs typeface="Times New Roman" panose="02020603050405020304" pitchFamily="18" charset="0"/>
              </a:rPr>
              <a:t>– 1  </a:t>
            </a:r>
            <a:r>
              <a:rPr lang="en-US" altLang="en-US" dirty="0" err="1">
                <a:solidFill>
                  <a:srgbClr val="000000"/>
                </a:solidFill>
                <a:cs typeface="Times New Roman" panose="02020603050405020304" pitchFamily="18" charset="0"/>
              </a:rPr>
              <a:t>untuk</a:t>
            </a:r>
            <a:r>
              <a:rPr lang="en-US" altLang="en-US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00"/>
                </a:solidFill>
                <a:cs typeface="Times New Roman" panose="02020603050405020304" pitchFamily="18" charset="0"/>
              </a:rPr>
              <a:t>kemudian</a:t>
            </a:r>
            <a:r>
              <a:rPr lang="en-US" altLang="en-US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00"/>
                </a:solidFill>
                <a:cs typeface="Times New Roman" panose="02020603050405020304" pitchFamily="18" charset="0"/>
              </a:rPr>
              <a:t>memberikan</a:t>
            </a:r>
            <a:r>
              <a:rPr lang="en-US" altLang="en-US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00"/>
                </a:solidFill>
                <a:cs typeface="Times New Roman" panose="02020603050405020304" pitchFamily="18" charset="0"/>
              </a:rPr>
              <a:t>bagian</a:t>
            </a:r>
            <a:r>
              <a:rPr lang="en-US" altLang="en-US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00"/>
                </a:solidFill>
                <a:cs typeface="Times New Roman" panose="02020603050405020304" pitchFamily="18" charset="0"/>
              </a:rPr>
              <a:t>cipherteks</a:t>
            </a:r>
            <a:r>
              <a:rPr lang="en-US" altLang="en-US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00"/>
                </a:solidFill>
                <a:cs typeface="Times New Roman" panose="02020603050405020304" pitchFamily="18" charset="0"/>
              </a:rPr>
              <a:t>kanan</a:t>
            </a:r>
            <a:r>
              <a:rPr lang="en-US" altLang="en-US" dirty="0">
                <a:solidFill>
                  <a:srgbClr val="000000"/>
                </a:solidFill>
                <a:cs typeface="Times New Roman" panose="02020603050405020304" pitchFamily="18" charset="0"/>
              </a:rPr>
              <a:t> yang </a:t>
            </a:r>
            <a:r>
              <a:rPr lang="en-US" altLang="en-US" dirty="0" err="1">
                <a:solidFill>
                  <a:srgbClr val="000000"/>
                </a:solidFill>
                <a:cs typeface="Times New Roman" panose="02020603050405020304" pitchFamily="18" charset="0"/>
              </a:rPr>
              <a:t>baru</a:t>
            </a:r>
            <a:r>
              <a:rPr lang="en-US" altLang="en-US" dirty="0">
                <a:solidFill>
                  <a:srgbClr val="000000"/>
                </a:solidFill>
                <a:cs typeface="Times New Roman" panose="02020603050405020304" pitchFamily="18" charset="0"/>
              </a:rPr>
              <a:t>, </a:t>
            </a:r>
            <a:r>
              <a:rPr lang="en-US" altLang="en-US" i="1" dirty="0">
                <a:solidFill>
                  <a:srgbClr val="000000"/>
                </a:solidFill>
                <a:cs typeface="Times New Roman" panose="02020603050405020304" pitchFamily="18" charset="0"/>
              </a:rPr>
              <a:t>R</a:t>
            </a:r>
            <a:r>
              <a:rPr lang="en-US" altLang="en-US" i="1" baseline="-30000" dirty="0">
                <a:solidFill>
                  <a:srgbClr val="000000"/>
                </a:solidFill>
                <a:cs typeface="Times New Roman" panose="02020603050405020304" pitchFamily="18" charset="0"/>
              </a:rPr>
              <a:t>i</a:t>
            </a:r>
            <a:r>
              <a:rPr lang="en-US" altLang="en-US" i="1" dirty="0">
                <a:solidFill>
                  <a:srgbClr val="000000"/>
                </a:solidFill>
                <a:cs typeface="Times New Roman" panose="02020603050405020304" pitchFamily="18" charset="0"/>
              </a:rPr>
              <a:t>.</a:t>
            </a:r>
            <a:r>
              <a:rPr lang="en-US" altLang="en-US" dirty="0">
                <a:solidFill>
                  <a:srgbClr val="000000"/>
                </a:solidFill>
                <a:cs typeface="Times New Roman" panose="02020603050405020304" pitchFamily="18" charset="0"/>
              </a:rPr>
              <a:t> Proses </a:t>
            </a:r>
            <a:r>
              <a:rPr lang="en-US" altLang="en-US" dirty="0" err="1">
                <a:solidFill>
                  <a:srgbClr val="000000"/>
                </a:solidFill>
                <a:cs typeface="Times New Roman" panose="02020603050405020304" pitchFamily="18" charset="0"/>
              </a:rPr>
              <a:t>ini</a:t>
            </a:r>
            <a:r>
              <a:rPr lang="en-US" altLang="en-US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00"/>
                </a:solidFill>
                <a:cs typeface="Times New Roman" panose="02020603050405020304" pitchFamily="18" charset="0"/>
              </a:rPr>
              <a:t>diulang</a:t>
            </a:r>
            <a:r>
              <a:rPr lang="en-US" altLang="en-US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00"/>
                </a:solidFill>
                <a:cs typeface="Times New Roman" panose="02020603050405020304" pitchFamily="18" charset="0"/>
              </a:rPr>
              <a:t>sebanyak</a:t>
            </a:r>
            <a:r>
              <a:rPr lang="en-US" altLang="en-US" dirty="0">
                <a:solidFill>
                  <a:srgbClr val="000000"/>
                </a:solidFill>
                <a:cs typeface="Times New Roman" panose="02020603050405020304" pitchFamily="18" charset="0"/>
              </a:rPr>
              <a:t> 32 kali. </a:t>
            </a:r>
          </a:p>
          <a:p>
            <a:pPr algn="just"/>
            <a:endParaRPr lang="en-US" altLang="en-US" dirty="0">
              <a:solidFill>
                <a:srgbClr val="000000"/>
              </a:solidFill>
              <a:cs typeface="Times New Roman" panose="02020603050405020304" pitchFamily="18" charset="0"/>
            </a:endParaRPr>
          </a:p>
          <a:p>
            <a:pPr algn="just"/>
            <a:r>
              <a:rPr lang="en-US" altLang="en-US" dirty="0" err="1">
                <a:solidFill>
                  <a:srgbClr val="000000"/>
                </a:solidFill>
                <a:cs typeface="Times New Roman" panose="02020603050405020304" pitchFamily="18" charset="0"/>
              </a:rPr>
              <a:t>Dekripsi</a:t>
            </a:r>
            <a:r>
              <a:rPr lang="en-US" altLang="en-US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00"/>
                </a:solidFill>
                <a:cs typeface="Times New Roman" panose="02020603050405020304" pitchFamily="18" charset="0"/>
              </a:rPr>
              <a:t>merupakan</a:t>
            </a:r>
            <a:r>
              <a:rPr lang="en-US" altLang="en-US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00"/>
                </a:solidFill>
                <a:cs typeface="Times New Roman" panose="02020603050405020304" pitchFamily="18" charset="0"/>
              </a:rPr>
              <a:t>kebalikan</a:t>
            </a:r>
            <a:r>
              <a:rPr lang="en-US" altLang="en-US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00"/>
                </a:solidFill>
                <a:cs typeface="Times New Roman" panose="02020603050405020304" pitchFamily="18" charset="0"/>
              </a:rPr>
              <a:t>dari</a:t>
            </a:r>
            <a:r>
              <a:rPr lang="en-US" altLang="en-US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00"/>
                </a:solidFill>
                <a:cs typeface="Times New Roman" panose="02020603050405020304" pitchFamily="18" charset="0"/>
              </a:rPr>
              <a:t>enkripsi</a:t>
            </a:r>
            <a:r>
              <a:rPr lang="en-US" altLang="en-US" dirty="0">
                <a:solidFill>
                  <a:srgbClr val="000000"/>
                </a:solidFill>
                <a:cs typeface="Times New Roman" panose="02020603050405020304" pitchFamily="18" charset="0"/>
              </a:rPr>
              <a:t>. Dari “</a:t>
            </a:r>
            <a:r>
              <a:rPr lang="en-US" altLang="en-US" dirty="0" err="1">
                <a:solidFill>
                  <a:srgbClr val="000000"/>
                </a:solidFill>
                <a:cs typeface="Times New Roman" panose="02020603050405020304" pitchFamily="18" charset="0"/>
              </a:rPr>
              <a:t>bawah</a:t>
            </a:r>
            <a:r>
              <a:rPr lang="en-US" altLang="en-US" dirty="0">
                <a:solidFill>
                  <a:srgbClr val="000000"/>
                </a:solidFill>
                <a:cs typeface="Times New Roman" panose="02020603050405020304" pitchFamily="18" charset="0"/>
              </a:rPr>
              <a:t>” </a:t>
            </a:r>
            <a:r>
              <a:rPr lang="en-US" altLang="en-US" dirty="0" err="1">
                <a:solidFill>
                  <a:srgbClr val="000000"/>
                </a:solidFill>
                <a:cs typeface="Times New Roman" panose="02020603050405020304" pitchFamily="18" charset="0"/>
              </a:rPr>
              <a:t>ke</a:t>
            </a:r>
            <a:r>
              <a:rPr lang="en-US" altLang="en-US" dirty="0">
                <a:solidFill>
                  <a:srgbClr val="000000"/>
                </a:solidFill>
                <a:cs typeface="Times New Roman" panose="02020603050405020304" pitchFamily="18" charset="0"/>
              </a:rPr>
              <a:t> “</a:t>
            </a:r>
            <a:r>
              <a:rPr lang="en-US" altLang="en-US" dirty="0" err="1">
                <a:solidFill>
                  <a:srgbClr val="000000"/>
                </a:solidFill>
                <a:cs typeface="Times New Roman" panose="02020603050405020304" pitchFamily="18" charset="0"/>
              </a:rPr>
              <a:t>atas</a:t>
            </a:r>
            <a:r>
              <a:rPr lang="en-US" altLang="en-US" dirty="0">
                <a:solidFill>
                  <a:srgbClr val="000000"/>
                </a:solidFill>
                <a:cs typeface="Times New Roman" panose="02020603050405020304" pitchFamily="18" charset="0"/>
              </a:rPr>
              <a:t>” </a:t>
            </a:r>
            <a:r>
              <a:rPr lang="en-US" altLang="en-US" dirty="0" err="1">
                <a:solidFill>
                  <a:srgbClr val="000000"/>
                </a:solidFill>
                <a:cs typeface="Times New Roman" panose="02020603050405020304" pitchFamily="18" charset="0"/>
              </a:rPr>
              <a:t>mengikuti</a:t>
            </a:r>
            <a:r>
              <a:rPr lang="en-US" altLang="en-US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00"/>
                </a:solidFill>
                <a:cs typeface="Times New Roman" panose="02020603050405020304" pitchFamily="18" charset="0"/>
              </a:rPr>
              <a:t>jaringan</a:t>
            </a:r>
            <a:r>
              <a:rPr lang="en-US" altLang="en-US">
                <a:solidFill>
                  <a:srgbClr val="000000"/>
                </a:solidFill>
                <a:cs typeface="Times New Roman" panose="02020603050405020304" pitchFamily="18" charset="0"/>
              </a:rPr>
              <a:t> Feistel. </a:t>
            </a:r>
            <a:endParaRPr lang="en-US" altLang="en-US" dirty="0">
              <a:solidFill>
                <a:srgbClr val="000000"/>
              </a:solidFill>
            </a:endParaRPr>
          </a:p>
          <a:p>
            <a:endParaRPr lang="en-US" dirty="0"/>
          </a:p>
        </p:txBody>
      </p:sp>
      <p:graphicFrame>
        <p:nvGraphicFramePr>
          <p:cNvPr id="4" name="Object 2">
            <a:extLst>
              <a:ext uri="{FF2B5EF4-FFF2-40B4-BE49-F238E27FC236}">
                <a16:creationId xmlns:a16="http://schemas.microsoft.com/office/drawing/2014/main" id="{8E60B823-3AAD-4715-8344-D5F534566ED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482180" y="914690"/>
          <a:ext cx="4567580" cy="518070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2" imgW="4144605" imgH="4838559" progId="Visio.Drawing.6">
                  <p:embed/>
                </p:oleObj>
              </mc:Choice>
              <mc:Fallback>
                <p:oleObj r:id="rId2" imgW="4144605" imgH="4838559" progId="Visio.Drawing.6">
                  <p:embed/>
                  <p:pic>
                    <p:nvPicPr>
                      <p:cNvPr id="4" name="Object 2">
                        <a:extLst>
                          <a:ext uri="{FF2B5EF4-FFF2-40B4-BE49-F238E27FC236}">
                            <a16:creationId xmlns:a16="http://schemas.microsoft.com/office/drawing/2014/main" id="{8E60B823-3AAD-4715-8344-D5F534566ED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82180" y="914690"/>
                        <a:ext cx="4567580" cy="518070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Rectangle 4">
            <a:extLst>
              <a:ext uri="{FF2B5EF4-FFF2-40B4-BE49-F238E27FC236}">
                <a16:creationId xmlns:a16="http://schemas.microsoft.com/office/drawing/2014/main" id="{4083F793-5EB9-4719-9348-DFE8E4562C10}"/>
              </a:ext>
            </a:extLst>
          </p:cNvPr>
          <p:cNvSpPr/>
          <p:nvPr/>
        </p:nvSpPr>
        <p:spPr>
          <a:xfrm>
            <a:off x="9906000" y="1604930"/>
            <a:ext cx="1639614" cy="2522482"/>
          </a:xfrm>
          <a:prstGeom prst="rect">
            <a:avLst/>
          </a:prstGeom>
          <a:noFill/>
          <a:ln>
            <a:solidFill>
              <a:srgbClr val="FF0000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45A1966-0B10-4FCF-A552-C2B020D94D70}"/>
              </a:ext>
            </a:extLst>
          </p:cNvPr>
          <p:cNvSpPr txBox="1"/>
          <p:nvPr/>
        </p:nvSpPr>
        <p:spPr>
          <a:xfrm>
            <a:off x="9989732" y="1726850"/>
            <a:ext cx="2551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f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2078922C-6B25-8CC3-F85D-E6704F17B8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C3728-147E-499B-B1A3-49B92C8254F5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759416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3">
            <a:extLst>
              <a:ext uri="{FF2B5EF4-FFF2-40B4-BE49-F238E27FC236}">
                <a16:creationId xmlns:a16="http://schemas.microsoft.com/office/drawing/2014/main" id="{4184C49F-8329-47FC-B6C6-AD16518F745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44880" y="381000"/>
            <a:ext cx="9936480" cy="6096000"/>
          </a:xfrm>
        </p:spPr>
        <p:txBody>
          <a:bodyPr/>
          <a:lstStyle/>
          <a:p>
            <a:pPr marL="609600" indent="-609600">
              <a:buNone/>
            </a:pPr>
            <a:r>
              <a:rPr lang="en-US" altLang="en-US" sz="2000" dirty="0" err="1">
                <a:solidFill>
                  <a:srgbClr val="000000"/>
                </a:solidFill>
              </a:rPr>
              <a:t>Perbedaan</a:t>
            </a:r>
            <a:r>
              <a:rPr lang="en-US" altLang="en-US" sz="2000" dirty="0">
                <a:solidFill>
                  <a:srgbClr val="000000"/>
                </a:solidFill>
              </a:rPr>
              <a:t> GOST </a:t>
            </a:r>
            <a:r>
              <a:rPr lang="en-US" altLang="en-US" sz="2000" dirty="0" err="1">
                <a:solidFill>
                  <a:srgbClr val="000000"/>
                </a:solidFill>
              </a:rPr>
              <a:t>dengan</a:t>
            </a:r>
            <a:r>
              <a:rPr lang="en-US" altLang="en-US" sz="2000" dirty="0">
                <a:solidFill>
                  <a:srgbClr val="000000"/>
                </a:solidFill>
              </a:rPr>
              <a:t> DES:</a:t>
            </a:r>
          </a:p>
          <a:p>
            <a:pPr marL="609600" indent="-609600">
              <a:buFont typeface="Wingdings" panose="05000000000000000000" pitchFamily="2" charset="2"/>
              <a:buAutoNum type="arabicPeriod"/>
            </a:pPr>
            <a:r>
              <a:rPr lang="en-US" altLang="en-US" sz="20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Kunci</a:t>
            </a:r>
            <a:r>
              <a:rPr lang="en-US" altLang="en-US" sz="2000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000" i="1" dirty="0">
                <a:solidFill>
                  <a:srgbClr val="000000"/>
                </a:solidFill>
                <a:cs typeface="Times New Roman" panose="02020603050405020304" pitchFamily="18" charset="0"/>
              </a:rPr>
              <a:t>DES</a:t>
            </a:r>
            <a:r>
              <a:rPr lang="en-US" altLang="en-US" sz="2000" dirty="0">
                <a:solidFill>
                  <a:srgbClr val="000000"/>
                </a:solidFill>
                <a:cs typeface="Times New Roman" panose="02020603050405020304" pitchFamily="18" charset="0"/>
              </a:rPr>
              <a:t> 56 bit, </a:t>
            </a:r>
            <a:r>
              <a:rPr lang="en-US" altLang="en-US" sz="20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sedangkan</a:t>
            </a:r>
            <a:r>
              <a:rPr lang="en-US" altLang="en-US" sz="2000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kunci</a:t>
            </a:r>
            <a:r>
              <a:rPr lang="en-US" altLang="en-US" sz="2000" dirty="0">
                <a:solidFill>
                  <a:srgbClr val="000000"/>
                </a:solidFill>
                <a:cs typeface="Times New Roman" panose="02020603050405020304" pitchFamily="18" charset="0"/>
              </a:rPr>
              <a:t> GOST </a:t>
            </a:r>
            <a:r>
              <a:rPr lang="en-US" altLang="en-US" sz="20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lebih</a:t>
            </a:r>
            <a:r>
              <a:rPr lang="en-US" altLang="en-US" sz="2000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panjang</a:t>
            </a:r>
            <a:r>
              <a:rPr lang="en-US" altLang="en-US" sz="2000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yaitu</a:t>
            </a:r>
            <a:r>
              <a:rPr lang="en-US" altLang="en-US" sz="2000" dirty="0">
                <a:solidFill>
                  <a:srgbClr val="000000"/>
                </a:solidFill>
                <a:cs typeface="Times New Roman" panose="02020603050405020304" pitchFamily="18" charset="0"/>
              </a:rPr>
              <a:t> 256 bit. </a:t>
            </a:r>
            <a:r>
              <a:rPr lang="en-US" altLang="en-US" sz="20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Ini</a:t>
            </a:r>
            <a:r>
              <a:rPr lang="en-US" altLang="en-US" sz="2000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menyebabkan</a:t>
            </a:r>
            <a:r>
              <a:rPr lang="en-US" altLang="en-US" sz="2000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000" i="1" dirty="0">
                <a:solidFill>
                  <a:srgbClr val="000000"/>
                </a:solidFill>
                <a:cs typeface="Times New Roman" panose="02020603050405020304" pitchFamily="18" charset="0"/>
              </a:rPr>
              <a:t>exhaustive key search</a:t>
            </a:r>
            <a:r>
              <a:rPr lang="en-US" altLang="en-US" sz="2000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terhadap</a:t>
            </a:r>
            <a:r>
              <a:rPr lang="en-US" altLang="en-US" sz="2000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000" i="1" dirty="0">
                <a:solidFill>
                  <a:srgbClr val="000000"/>
                </a:solidFill>
                <a:cs typeface="Times New Roman" panose="02020603050405020304" pitchFamily="18" charset="0"/>
              </a:rPr>
              <a:t>GOST</a:t>
            </a:r>
            <a:r>
              <a:rPr lang="en-US" altLang="en-US" sz="2000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lebih</a:t>
            </a:r>
            <a:r>
              <a:rPr lang="en-US" altLang="en-US" sz="2000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sukar</a:t>
            </a:r>
            <a:r>
              <a:rPr lang="en-US" altLang="en-US" sz="2000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dibandingkan</a:t>
            </a:r>
            <a:r>
              <a:rPr lang="en-US" altLang="en-US" sz="2000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dengan</a:t>
            </a:r>
            <a:r>
              <a:rPr lang="en-US" altLang="en-US" sz="2000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000" i="1" dirty="0">
                <a:solidFill>
                  <a:srgbClr val="000000"/>
                </a:solidFill>
                <a:cs typeface="Times New Roman" panose="02020603050405020304" pitchFamily="18" charset="0"/>
              </a:rPr>
              <a:t>DES</a:t>
            </a:r>
            <a:r>
              <a:rPr lang="en-US" altLang="en-US" sz="2000" dirty="0">
                <a:solidFill>
                  <a:srgbClr val="000000"/>
                </a:solidFill>
              </a:rPr>
              <a:t>.</a:t>
            </a:r>
          </a:p>
          <a:p>
            <a:pPr marL="609600" indent="-609600">
              <a:buFont typeface="Wingdings" panose="05000000000000000000" pitchFamily="2" charset="2"/>
              <a:buAutoNum type="arabicPeriod"/>
            </a:pPr>
            <a:endParaRPr lang="en-US" altLang="en-US" sz="2000" dirty="0">
              <a:solidFill>
                <a:srgbClr val="000000"/>
              </a:solidFill>
              <a:cs typeface="Times New Roman" panose="02020603050405020304" pitchFamily="18" charset="0"/>
            </a:endParaRPr>
          </a:p>
          <a:p>
            <a:pPr marL="609600" indent="-609600">
              <a:buFont typeface="Wingdings" panose="05000000000000000000" pitchFamily="2" charset="2"/>
              <a:buAutoNum type="arabicPeriod"/>
            </a:pPr>
            <a:r>
              <a:rPr lang="en-US" altLang="en-US" sz="20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Jumlah</a:t>
            </a:r>
            <a:r>
              <a:rPr lang="en-US" altLang="en-US" sz="2000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putaran</a:t>
            </a:r>
            <a:r>
              <a:rPr lang="en-US" altLang="en-US" sz="2000" dirty="0">
                <a:solidFill>
                  <a:srgbClr val="000000"/>
                </a:solidFill>
                <a:cs typeface="Times New Roman" panose="02020603050405020304" pitchFamily="18" charset="0"/>
              </a:rPr>
              <a:t> DES 16 kali, </a:t>
            </a:r>
            <a:r>
              <a:rPr lang="en-US" altLang="en-US" sz="20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sedangkan</a:t>
            </a:r>
            <a:r>
              <a:rPr lang="en-US" altLang="en-US" sz="2000" dirty="0">
                <a:solidFill>
                  <a:srgbClr val="000000"/>
                </a:solidFill>
                <a:cs typeface="Times New Roman" panose="02020603050405020304" pitchFamily="18" charset="0"/>
              </a:rPr>
              <a:t> GOST </a:t>
            </a:r>
            <a:r>
              <a:rPr lang="en-US" altLang="en-US" sz="20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lebih</a:t>
            </a:r>
            <a:r>
              <a:rPr lang="en-US" altLang="en-US" sz="2000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banyak</a:t>
            </a:r>
            <a:r>
              <a:rPr lang="en-US" altLang="en-US" sz="2000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yaitu</a:t>
            </a:r>
            <a:r>
              <a:rPr lang="en-US" altLang="en-US" sz="2000" dirty="0">
                <a:solidFill>
                  <a:srgbClr val="000000"/>
                </a:solidFill>
                <a:cs typeface="Times New Roman" panose="02020603050405020304" pitchFamily="18" charset="0"/>
              </a:rPr>
              <a:t> 32 kali </a:t>
            </a:r>
            <a:r>
              <a:rPr lang="en-US" altLang="en-US" sz="20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sehingga</a:t>
            </a:r>
            <a:r>
              <a:rPr lang="en-US" altLang="en-US" sz="2000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membuat</a:t>
            </a:r>
            <a:r>
              <a:rPr lang="en-US" altLang="en-US" sz="2000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kriptanalisis</a:t>
            </a:r>
            <a:r>
              <a:rPr lang="en-US" altLang="en-US" sz="2000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menjadi</a:t>
            </a:r>
            <a:r>
              <a:rPr lang="en-US" altLang="en-US" sz="2000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sangat</a:t>
            </a:r>
            <a:r>
              <a:rPr lang="en-US" altLang="en-US" sz="2000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sulit</a:t>
            </a:r>
            <a:r>
              <a:rPr lang="en-US" altLang="en-US" sz="2000" dirty="0">
                <a:solidFill>
                  <a:srgbClr val="000000"/>
                </a:solidFill>
              </a:rPr>
              <a:t> </a:t>
            </a:r>
          </a:p>
          <a:p>
            <a:pPr marL="609600" indent="-609600">
              <a:buFont typeface="Wingdings" panose="05000000000000000000" pitchFamily="2" charset="2"/>
              <a:buAutoNum type="arabicPeriod"/>
            </a:pPr>
            <a:endParaRPr lang="en-US" altLang="en-US" sz="2000" dirty="0">
              <a:solidFill>
                <a:srgbClr val="000000"/>
              </a:solidFill>
              <a:cs typeface="Times New Roman" panose="02020603050405020304" pitchFamily="18" charset="0"/>
            </a:endParaRPr>
          </a:p>
          <a:p>
            <a:pPr marL="609600" indent="-609600">
              <a:buFont typeface="Wingdings" panose="05000000000000000000" pitchFamily="2" charset="2"/>
              <a:buAutoNum type="arabicPeriod"/>
            </a:pPr>
            <a:r>
              <a:rPr lang="en-US" altLang="en-US" sz="2000" dirty="0">
                <a:solidFill>
                  <a:srgbClr val="000000"/>
                </a:solidFill>
                <a:cs typeface="Times New Roman" panose="02020603050405020304" pitchFamily="18" charset="0"/>
              </a:rPr>
              <a:t>Kotak </a:t>
            </a:r>
            <a:r>
              <a:rPr lang="en-US" altLang="en-US" sz="2000" i="1" dirty="0">
                <a:solidFill>
                  <a:srgbClr val="000000"/>
                </a:solidFill>
                <a:cs typeface="Times New Roman" panose="02020603050405020304" pitchFamily="18" charset="0"/>
              </a:rPr>
              <a:t>S</a:t>
            </a:r>
            <a:r>
              <a:rPr lang="en-US" altLang="en-US" sz="2000" dirty="0">
                <a:solidFill>
                  <a:srgbClr val="000000"/>
                </a:solidFill>
                <a:cs typeface="Times New Roman" panose="02020603050405020304" pitchFamily="18" charset="0"/>
              </a:rPr>
              <a:t> di </a:t>
            </a:r>
            <a:r>
              <a:rPr lang="en-US" altLang="en-US" sz="20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dalam</a:t>
            </a:r>
            <a:r>
              <a:rPr lang="en-US" altLang="en-US" sz="2000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000" i="1" dirty="0">
                <a:solidFill>
                  <a:srgbClr val="000000"/>
                </a:solidFill>
                <a:cs typeface="Times New Roman" panose="02020603050405020304" pitchFamily="18" charset="0"/>
              </a:rPr>
              <a:t>DES</a:t>
            </a:r>
            <a:r>
              <a:rPr lang="en-US" altLang="en-US" sz="2000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menerima</a:t>
            </a:r>
            <a:r>
              <a:rPr lang="en-US" altLang="en-US" sz="2000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masukan</a:t>
            </a:r>
            <a:r>
              <a:rPr lang="en-US" altLang="en-US" sz="2000" dirty="0">
                <a:solidFill>
                  <a:srgbClr val="000000"/>
                </a:solidFill>
                <a:cs typeface="Times New Roman" panose="02020603050405020304" pitchFamily="18" charset="0"/>
              </a:rPr>
              <a:t> 6 bit dan </a:t>
            </a:r>
            <a:r>
              <a:rPr lang="en-US" altLang="en-US" sz="20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luaran</a:t>
            </a:r>
            <a:r>
              <a:rPr lang="en-US" altLang="en-US" sz="2000" dirty="0">
                <a:solidFill>
                  <a:srgbClr val="000000"/>
                </a:solidFill>
                <a:cs typeface="Times New Roman" panose="02020603050405020304" pitchFamily="18" charset="0"/>
              </a:rPr>
              <a:t> 4 bit (</a:t>
            </a:r>
            <a:r>
              <a:rPr lang="en-US" altLang="en-US" sz="20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berukuran</a:t>
            </a:r>
            <a:r>
              <a:rPr lang="en-US" altLang="en-US" sz="2000" dirty="0">
                <a:solidFill>
                  <a:srgbClr val="000000"/>
                </a:solidFill>
                <a:cs typeface="Times New Roman" panose="02020603050405020304" pitchFamily="18" charset="0"/>
              </a:rPr>
              <a:t> 6 </a:t>
            </a:r>
            <a:r>
              <a:rPr lang="en-US" altLang="en-US" sz="2000" dirty="0">
                <a:solidFill>
                  <a:srgbClr val="000000"/>
                </a:solidFill>
                <a:cs typeface="Times New Roman" panose="02020603050405020304" pitchFamily="18" charset="0"/>
                <a:sym typeface="Symbol" panose="05050102010706020507" pitchFamily="18" charset="2"/>
              </a:rPr>
              <a:t></a:t>
            </a:r>
            <a:r>
              <a:rPr lang="en-US" altLang="en-US" sz="2000" dirty="0">
                <a:solidFill>
                  <a:srgbClr val="000000"/>
                </a:solidFill>
                <a:cs typeface="Times New Roman" panose="02020603050405020304" pitchFamily="18" charset="0"/>
              </a:rPr>
              <a:t> 4), </a:t>
            </a:r>
            <a:r>
              <a:rPr lang="en-US" altLang="en-US" sz="20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sedangkan</a:t>
            </a:r>
            <a:r>
              <a:rPr lang="en-US" altLang="en-US" sz="2000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kotak</a:t>
            </a:r>
            <a:r>
              <a:rPr lang="en-US" altLang="en-US" sz="2000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000" i="1" dirty="0">
                <a:solidFill>
                  <a:srgbClr val="000000"/>
                </a:solidFill>
                <a:cs typeface="Times New Roman" panose="02020603050405020304" pitchFamily="18" charset="0"/>
              </a:rPr>
              <a:t>S</a:t>
            </a:r>
            <a:r>
              <a:rPr lang="en-US" altLang="en-US" sz="2000" dirty="0">
                <a:solidFill>
                  <a:srgbClr val="000000"/>
                </a:solidFill>
                <a:cs typeface="Times New Roman" panose="02020603050405020304" pitchFamily="18" charset="0"/>
              </a:rPr>
              <a:t> di </a:t>
            </a:r>
            <a:r>
              <a:rPr lang="en-US" altLang="en-US" sz="20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dalam</a:t>
            </a:r>
            <a:r>
              <a:rPr lang="en-US" altLang="en-US" sz="2000" dirty="0">
                <a:solidFill>
                  <a:srgbClr val="000000"/>
                </a:solidFill>
                <a:cs typeface="Times New Roman" panose="02020603050405020304" pitchFamily="18" charset="0"/>
              </a:rPr>
              <a:t> GOST </a:t>
            </a:r>
            <a:r>
              <a:rPr lang="en-US" altLang="en-US" sz="20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menerima</a:t>
            </a:r>
            <a:r>
              <a:rPr lang="en-US" altLang="en-US" sz="2000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masukan</a:t>
            </a:r>
            <a:r>
              <a:rPr lang="en-US" altLang="en-US" sz="2000" dirty="0">
                <a:solidFill>
                  <a:srgbClr val="000000"/>
                </a:solidFill>
                <a:cs typeface="Times New Roman" panose="02020603050405020304" pitchFamily="18" charset="0"/>
              </a:rPr>
              <a:t> 4 bit dan </a:t>
            </a:r>
            <a:r>
              <a:rPr lang="en-US" altLang="en-US" sz="20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luaran</a:t>
            </a:r>
            <a:r>
              <a:rPr lang="en-US" altLang="en-US" sz="2000" dirty="0">
                <a:solidFill>
                  <a:srgbClr val="000000"/>
                </a:solidFill>
                <a:cs typeface="Times New Roman" panose="02020603050405020304" pitchFamily="18" charset="0"/>
              </a:rPr>
              <a:t> 4 bit (</a:t>
            </a:r>
            <a:r>
              <a:rPr lang="en-US" altLang="en-US" sz="20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berukuran</a:t>
            </a:r>
            <a:r>
              <a:rPr lang="en-US" altLang="en-US" sz="2000" dirty="0">
                <a:solidFill>
                  <a:srgbClr val="000000"/>
                </a:solidFill>
                <a:cs typeface="Times New Roman" panose="02020603050405020304" pitchFamily="18" charset="0"/>
              </a:rPr>
              <a:t> 4 </a:t>
            </a:r>
            <a:r>
              <a:rPr lang="en-US" altLang="en-US" sz="2000" dirty="0">
                <a:solidFill>
                  <a:srgbClr val="000000"/>
                </a:solidFill>
                <a:cs typeface="Times New Roman" panose="02020603050405020304" pitchFamily="18" charset="0"/>
                <a:sym typeface="Symbol" panose="05050102010706020507" pitchFamily="18" charset="2"/>
              </a:rPr>
              <a:t></a:t>
            </a:r>
            <a:r>
              <a:rPr lang="en-US" altLang="en-US" sz="2000" dirty="0">
                <a:solidFill>
                  <a:srgbClr val="000000"/>
                </a:solidFill>
                <a:cs typeface="Times New Roman" panose="02020603050405020304" pitchFamily="18" charset="0"/>
              </a:rPr>
              <a:t> 4)</a:t>
            </a:r>
            <a:r>
              <a:rPr lang="en-US" altLang="en-US" sz="2000" dirty="0">
                <a:solidFill>
                  <a:srgbClr val="000000"/>
                </a:solidFill>
              </a:rPr>
              <a:t> </a:t>
            </a:r>
          </a:p>
          <a:p>
            <a:pPr marL="609600" indent="-609600">
              <a:buFont typeface="Wingdings" panose="05000000000000000000" pitchFamily="2" charset="2"/>
              <a:buAutoNum type="arabicPeriod"/>
            </a:pPr>
            <a:endParaRPr lang="en-US" altLang="en-US" sz="2000" dirty="0">
              <a:solidFill>
                <a:srgbClr val="000000"/>
              </a:solidFill>
              <a:cs typeface="Times New Roman" panose="02020603050405020304" pitchFamily="18" charset="0"/>
            </a:endParaRPr>
          </a:p>
          <a:p>
            <a:pPr marL="609600" indent="-609600">
              <a:buFont typeface="Wingdings" panose="05000000000000000000" pitchFamily="2" charset="2"/>
              <a:buAutoNum type="arabicPeriod"/>
            </a:pPr>
            <a:r>
              <a:rPr lang="en-US" altLang="en-US" sz="20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Pembangkitan</a:t>
            </a:r>
            <a:r>
              <a:rPr lang="en-US" altLang="en-US" sz="2000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kunci</a:t>
            </a:r>
            <a:r>
              <a:rPr lang="en-US" altLang="en-US" sz="2000" dirty="0">
                <a:solidFill>
                  <a:srgbClr val="000000"/>
                </a:solidFill>
                <a:cs typeface="Times New Roman" panose="02020603050405020304" pitchFamily="18" charset="0"/>
              </a:rPr>
              <a:t> internal </a:t>
            </a:r>
            <a:r>
              <a:rPr lang="en-US" altLang="en-US" sz="2000" i="1" dirty="0">
                <a:solidFill>
                  <a:srgbClr val="000000"/>
                </a:solidFill>
                <a:cs typeface="Times New Roman" panose="02020603050405020304" pitchFamily="18" charset="0"/>
              </a:rPr>
              <a:t>DES</a:t>
            </a:r>
            <a:r>
              <a:rPr lang="en-US" altLang="en-US" sz="2000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rumit</a:t>
            </a:r>
            <a:r>
              <a:rPr lang="en-US" altLang="en-US" sz="2000" dirty="0">
                <a:solidFill>
                  <a:srgbClr val="000000"/>
                </a:solidFill>
                <a:cs typeface="Times New Roman" panose="02020603050405020304" pitchFamily="18" charset="0"/>
              </a:rPr>
              <a:t>, </a:t>
            </a:r>
            <a:r>
              <a:rPr lang="en-US" altLang="en-US" sz="20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sedangkan</a:t>
            </a:r>
            <a:r>
              <a:rPr lang="en-US" altLang="en-US" sz="2000" dirty="0">
                <a:solidFill>
                  <a:srgbClr val="000000"/>
                </a:solidFill>
                <a:cs typeface="Times New Roman" panose="02020603050405020304" pitchFamily="18" charset="0"/>
              </a:rPr>
              <a:t> di </a:t>
            </a:r>
            <a:r>
              <a:rPr lang="en-US" altLang="en-US" sz="20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dalam</a:t>
            </a:r>
            <a:r>
              <a:rPr lang="en-US" altLang="en-US" sz="2000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000" i="1" dirty="0">
                <a:solidFill>
                  <a:srgbClr val="000000"/>
                </a:solidFill>
                <a:cs typeface="Times New Roman" panose="02020603050405020304" pitchFamily="18" charset="0"/>
              </a:rPr>
              <a:t>GOST</a:t>
            </a:r>
            <a:r>
              <a:rPr lang="en-US" altLang="en-US" sz="2000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pembangkitan</a:t>
            </a:r>
            <a:r>
              <a:rPr lang="en-US" altLang="en-US" sz="2000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kunci</a:t>
            </a:r>
            <a:r>
              <a:rPr lang="en-US" altLang="en-US" sz="2000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internalnya</a:t>
            </a:r>
            <a:r>
              <a:rPr lang="en-US" altLang="en-US" sz="2000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sederhana</a:t>
            </a:r>
            <a:r>
              <a:rPr lang="en-US" altLang="en-US" sz="2000" dirty="0">
                <a:solidFill>
                  <a:srgbClr val="000000"/>
                </a:solidFill>
              </a:rPr>
              <a:t> </a:t>
            </a:r>
          </a:p>
          <a:p>
            <a:pPr marL="609600" indent="-609600">
              <a:buFont typeface="Wingdings" panose="05000000000000000000" pitchFamily="2" charset="2"/>
              <a:buAutoNum type="arabicPeriod"/>
            </a:pPr>
            <a:endParaRPr lang="en-US" altLang="en-US" sz="2000" dirty="0">
              <a:solidFill>
                <a:srgbClr val="000000"/>
              </a:solidFill>
              <a:cs typeface="Times New Roman" panose="02020603050405020304" pitchFamily="18" charset="0"/>
            </a:endParaRPr>
          </a:p>
          <a:p>
            <a:pPr marL="609600" indent="-609600">
              <a:buFont typeface="Wingdings" panose="05000000000000000000" pitchFamily="2" charset="2"/>
              <a:buAutoNum type="arabicPeriod"/>
            </a:pPr>
            <a:r>
              <a:rPr lang="en-US" altLang="en-US" sz="2000" dirty="0">
                <a:solidFill>
                  <a:srgbClr val="000000"/>
                </a:solidFill>
                <a:cs typeface="Times New Roman" panose="02020603050405020304" pitchFamily="18" charset="0"/>
              </a:rPr>
              <a:t>DES </a:t>
            </a:r>
            <a:r>
              <a:rPr lang="en-US" altLang="en-US" sz="20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mempunyai</a:t>
            </a:r>
            <a:r>
              <a:rPr lang="en-US" altLang="en-US" sz="2000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permutasi</a:t>
            </a:r>
            <a:r>
              <a:rPr lang="en-US" altLang="en-US" sz="2000" dirty="0">
                <a:solidFill>
                  <a:srgbClr val="000000"/>
                </a:solidFill>
                <a:cs typeface="Times New Roman" panose="02020603050405020304" pitchFamily="18" charset="0"/>
              </a:rPr>
              <a:t> yang </a:t>
            </a:r>
            <a:r>
              <a:rPr lang="en-US" altLang="en-US" sz="20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tidak</a:t>
            </a:r>
            <a:r>
              <a:rPr lang="en-US" altLang="en-US" sz="2000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teratur</a:t>
            </a:r>
            <a:r>
              <a:rPr lang="en-US" altLang="en-US" sz="2000" dirty="0">
                <a:solidFill>
                  <a:srgbClr val="000000"/>
                </a:solidFill>
                <a:cs typeface="Times New Roman" panose="02020603050405020304" pitchFamily="18" charset="0"/>
              </a:rPr>
              <a:t>, </a:t>
            </a:r>
            <a:r>
              <a:rPr lang="en-US" altLang="en-US" sz="20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sedangkan</a:t>
            </a:r>
            <a:r>
              <a:rPr lang="en-US" altLang="en-US" sz="2000" dirty="0">
                <a:solidFill>
                  <a:srgbClr val="000000"/>
                </a:solidFill>
                <a:cs typeface="Times New Roman" panose="02020603050405020304" pitchFamily="18" charset="0"/>
              </a:rPr>
              <a:t> GOST </a:t>
            </a:r>
            <a:r>
              <a:rPr lang="en-US" altLang="en-US" sz="20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hanya</a:t>
            </a:r>
            <a:r>
              <a:rPr lang="en-US" altLang="en-US" sz="2000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menggunakan</a:t>
            </a:r>
            <a:r>
              <a:rPr lang="en-US" altLang="en-US" sz="2000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pergeseran</a:t>
            </a:r>
            <a:r>
              <a:rPr lang="en-US" altLang="en-US" sz="2000" dirty="0">
                <a:solidFill>
                  <a:srgbClr val="000000"/>
                </a:solidFill>
                <a:cs typeface="Times New Roman" panose="02020603050405020304" pitchFamily="18" charset="0"/>
              </a:rPr>
              <a:t> 11-bit </a:t>
            </a:r>
            <a:r>
              <a:rPr lang="en-US" altLang="en-US" sz="20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secara</a:t>
            </a:r>
            <a:r>
              <a:rPr lang="en-US" altLang="en-US" sz="2000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sirkuler</a:t>
            </a:r>
            <a:r>
              <a:rPr lang="en-US" altLang="en-US" sz="2000" dirty="0">
                <a:solidFill>
                  <a:srgbClr val="000000"/>
                </a:solidFill>
              </a:rPr>
              <a:t> </a:t>
            </a:r>
          </a:p>
        </p:txBody>
      </p:sp>
      <p:sp>
        <p:nvSpPr>
          <p:cNvPr id="48132" name="Slide Number Placeholder 3">
            <a:extLst>
              <a:ext uri="{FF2B5EF4-FFF2-40B4-BE49-F238E27FC236}">
                <a16:creationId xmlns:a16="http://schemas.microsoft.com/office/drawing/2014/main" id="{F0612B3D-649A-420E-BA18-A83052835D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544BBAA8-A2B5-4935-9665-087ADEB0EFB6}" type="slidenum">
              <a:rPr lang="en-GB" altLang="en-US" sz="1400"/>
              <a:pPr>
                <a:spcBef>
                  <a:spcPct val="0"/>
                </a:spcBef>
                <a:buFontTx/>
                <a:buNone/>
              </a:pPr>
              <a:t>11</a:t>
            </a:fld>
            <a:endParaRPr lang="en-GB" altLang="en-US" sz="140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7" name="Slide Number Placeholder 4">
            <a:extLst>
              <a:ext uri="{FF2B5EF4-FFF2-40B4-BE49-F238E27FC236}">
                <a16:creationId xmlns:a16="http://schemas.microsoft.com/office/drawing/2014/main" id="{FA27D2F7-D857-4206-90D2-08E7A2E150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9A526FF1-26AB-4D3A-8FDF-C94AF89E81C3}" type="slidenum">
              <a:rPr lang="en-GB" altLang="en-US" sz="1400"/>
              <a:pPr>
                <a:spcBef>
                  <a:spcPct val="0"/>
                </a:spcBef>
                <a:buFontTx/>
                <a:buNone/>
              </a:pPr>
              <a:t>12</a:t>
            </a:fld>
            <a:endParaRPr lang="en-GB" altLang="en-US" sz="140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23EE8BE-1129-86B0-3E69-6156FD16122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200" y="965540"/>
            <a:ext cx="12039600" cy="492692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906EAB12-68A4-DE93-DE2A-546B651D25FD}"/>
              </a:ext>
            </a:extLst>
          </p:cNvPr>
          <p:cNvSpPr txBox="1"/>
          <p:nvPr/>
        </p:nvSpPr>
        <p:spPr>
          <a:xfrm>
            <a:off x="8859520" y="5755073"/>
            <a:ext cx="19672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rgbClr val="FF0000"/>
                </a:solidFill>
              </a:rPr>
              <a:t>Sumber</a:t>
            </a:r>
            <a:r>
              <a:rPr lang="en-US" dirty="0">
                <a:solidFill>
                  <a:srgbClr val="FF0000"/>
                </a:solidFill>
              </a:rPr>
              <a:t>: Wikipedia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>
            <a:extLst>
              <a:ext uri="{FF2B5EF4-FFF2-40B4-BE49-F238E27FC236}">
                <a16:creationId xmlns:a16="http://schemas.microsoft.com/office/drawing/2014/main" id="{57EEF048-A3DE-4168-B731-AED4A745C2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09240" y="3429000"/>
            <a:ext cx="7772400" cy="1143000"/>
          </a:xfrm>
        </p:spPr>
        <p:txBody>
          <a:bodyPr>
            <a:noAutofit/>
          </a:bodyPr>
          <a:lstStyle/>
          <a:p>
            <a:pPr algn="r" eaLnBrk="1" hangingPunct="1"/>
            <a:r>
              <a:rPr lang="en-US" altLang="en-US" sz="5400" b="1" dirty="0">
                <a:solidFill>
                  <a:srgbClr val="FF0000"/>
                </a:solidFill>
              </a:rPr>
              <a:t>RC5</a:t>
            </a:r>
          </a:p>
        </p:txBody>
      </p:sp>
      <p:sp>
        <p:nvSpPr>
          <p:cNvPr id="7172" name="Slide Number Placeholder 4">
            <a:extLst>
              <a:ext uri="{FF2B5EF4-FFF2-40B4-BE49-F238E27FC236}">
                <a16:creationId xmlns:a16="http://schemas.microsoft.com/office/drawing/2014/main" id="{67E0F969-7BD9-4079-B47C-E139398BCD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909F8ECD-B1FF-4C2E-871C-54CA93BDC4B3}" type="slidenum">
              <a:rPr lang="en-GB" altLang="en-US" sz="1400"/>
              <a:pPr>
                <a:spcBef>
                  <a:spcPct val="0"/>
                </a:spcBef>
                <a:buFontTx/>
                <a:buNone/>
              </a:pPr>
              <a:t>13</a:t>
            </a:fld>
            <a:endParaRPr lang="en-GB" altLang="en-US" sz="1400"/>
          </a:p>
        </p:txBody>
      </p:sp>
    </p:spTree>
    <p:extLst>
      <p:ext uri="{BB962C8B-B14F-4D97-AF65-F5344CB8AC3E}">
        <p14:creationId xmlns:p14="http://schemas.microsoft.com/office/powerpoint/2010/main" val="343092215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Content Placeholder 2">
            <a:extLst>
              <a:ext uri="{FF2B5EF4-FFF2-40B4-BE49-F238E27FC236}">
                <a16:creationId xmlns:a16="http://schemas.microsoft.com/office/drawing/2014/main" id="{2AA92FE8-9CDA-4FFA-AA6C-DFDBE1DAA3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99674"/>
            <a:ext cx="10850880" cy="5394960"/>
          </a:xfrm>
        </p:spPr>
        <p:txBody>
          <a:bodyPr>
            <a:normAutofit/>
          </a:bodyPr>
          <a:lstStyle/>
          <a:p>
            <a:r>
              <a:rPr lang="en-US" altLang="en-US" sz="2400" i="1" dirty="0"/>
              <a:t>RC5</a:t>
            </a:r>
            <a:r>
              <a:rPr lang="en-US" altLang="en-US" sz="2400" dirty="0"/>
              <a:t> </a:t>
            </a:r>
            <a:r>
              <a:rPr lang="en-US" altLang="en-US" sz="2400" dirty="0" err="1"/>
              <a:t>dibuat</a:t>
            </a:r>
            <a:r>
              <a:rPr lang="en-US" altLang="en-US" sz="2400" dirty="0"/>
              <a:t> oleh Ronald Rivest </a:t>
            </a:r>
            <a:r>
              <a:rPr lang="en-US" altLang="en-US" sz="2400" dirty="0" err="1"/>
              <a:t>dari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Laboratorium</a:t>
            </a:r>
            <a:r>
              <a:rPr lang="en-US" altLang="en-US" sz="2400" dirty="0"/>
              <a:t> </a:t>
            </a:r>
            <a:r>
              <a:rPr lang="en-US" altLang="en-US" sz="2400" i="1" dirty="0"/>
              <a:t>RSA  </a:t>
            </a:r>
            <a:r>
              <a:rPr lang="en-US" altLang="en-US" sz="2400" dirty="0"/>
              <a:t>pada </a:t>
            </a:r>
            <a:r>
              <a:rPr lang="en-US" altLang="en-US" sz="2400" dirty="0" err="1"/>
              <a:t>tahun</a:t>
            </a:r>
            <a:r>
              <a:rPr lang="en-US" altLang="en-US" sz="2400" dirty="0"/>
              <a:t> 1994.</a:t>
            </a:r>
          </a:p>
          <a:p>
            <a:r>
              <a:rPr lang="en-US" altLang="en-US" sz="2400" dirty="0"/>
              <a:t>Salah </a:t>
            </a:r>
            <a:r>
              <a:rPr lang="en-US" altLang="en-US" sz="2400" dirty="0" err="1"/>
              <a:t>satu</a:t>
            </a:r>
            <a:r>
              <a:rPr lang="en-US" altLang="en-US" sz="2400" dirty="0"/>
              <a:t> </a:t>
            </a:r>
            <a:r>
              <a:rPr lang="en-US" altLang="en-US" sz="2400" dirty="0" err="1"/>
              <a:t>finalis</a:t>
            </a:r>
            <a:r>
              <a:rPr lang="en-US" altLang="en-US" sz="2400" dirty="0"/>
              <a:t> AES, </a:t>
            </a:r>
            <a:r>
              <a:rPr lang="en-US" altLang="en-US" sz="2400" dirty="0" err="1"/>
              <a:t>yaitu</a:t>
            </a:r>
            <a:r>
              <a:rPr lang="en-US" altLang="en-US" sz="2400" dirty="0"/>
              <a:t> RC6, </a:t>
            </a:r>
            <a:r>
              <a:rPr lang="en-US" altLang="en-US" sz="2400" dirty="0" err="1"/>
              <a:t>dikembangkan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dari</a:t>
            </a:r>
            <a:r>
              <a:rPr lang="en-US" altLang="en-US" sz="2400" dirty="0"/>
              <a:t> RC5 </a:t>
            </a:r>
          </a:p>
          <a:p>
            <a:endParaRPr lang="en-US" altLang="en-US" sz="2400" dirty="0"/>
          </a:p>
          <a:p>
            <a:r>
              <a:rPr lang="en-US" altLang="en-US" sz="2400" dirty="0" err="1"/>
              <a:t>Tidak</a:t>
            </a:r>
            <a:r>
              <a:rPr lang="en-US" altLang="en-US" sz="2400" dirty="0"/>
              <a:t> </a:t>
            </a:r>
            <a:r>
              <a:rPr lang="en-US" altLang="en-US" sz="2400" dirty="0" err="1"/>
              <a:t>seperti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algoritma</a:t>
            </a:r>
            <a:r>
              <a:rPr lang="en-US" altLang="en-US" sz="2400" dirty="0"/>
              <a:t> </a:t>
            </a:r>
            <a:r>
              <a:rPr lang="en-US" altLang="en-US" sz="2400" i="1" dirty="0"/>
              <a:t>cipher</a:t>
            </a:r>
            <a:r>
              <a:rPr lang="en-US" altLang="en-US" sz="2400" dirty="0"/>
              <a:t> </a:t>
            </a:r>
            <a:r>
              <a:rPr lang="en-US" altLang="en-US" sz="2400" dirty="0" err="1"/>
              <a:t>blok</a:t>
            </a:r>
            <a:r>
              <a:rPr lang="en-US" altLang="en-US" sz="2400" dirty="0"/>
              <a:t> </a:t>
            </a:r>
            <a:r>
              <a:rPr lang="en-US" altLang="en-US" sz="2400" dirty="0" err="1"/>
              <a:t>lainnya</a:t>
            </a:r>
            <a:r>
              <a:rPr lang="en-US" altLang="en-US" sz="2400" dirty="0"/>
              <a:t>, </a:t>
            </a:r>
            <a:r>
              <a:rPr lang="en-US" altLang="en-US" sz="2400" i="1" dirty="0"/>
              <a:t>RC5</a:t>
            </a:r>
            <a:r>
              <a:rPr lang="en-US" altLang="en-US" sz="2400" dirty="0"/>
              <a:t> </a:t>
            </a:r>
            <a:r>
              <a:rPr lang="en-US" altLang="en-US" sz="2400" dirty="0" err="1"/>
              <a:t>mempunyai</a:t>
            </a:r>
            <a:r>
              <a:rPr lang="en-US" altLang="en-US" sz="2400" dirty="0"/>
              <a:t>:</a:t>
            </a:r>
          </a:p>
          <a:p>
            <a:pPr>
              <a:buFontTx/>
              <a:buNone/>
            </a:pPr>
            <a:r>
              <a:rPr lang="en-US" altLang="en-US" sz="2400" dirty="0"/>
              <a:t>	- </a:t>
            </a:r>
            <a:r>
              <a:rPr lang="en-US" altLang="en-US" sz="2400" dirty="0" err="1"/>
              <a:t>ukuran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blok</a:t>
            </a:r>
            <a:r>
              <a:rPr lang="en-US" altLang="en-US" sz="2400" dirty="0"/>
              <a:t> yang </a:t>
            </a:r>
            <a:r>
              <a:rPr lang="en-US" altLang="en-US" sz="2400" dirty="0" err="1"/>
              <a:t>variabel</a:t>
            </a:r>
            <a:r>
              <a:rPr lang="en-US" altLang="en-US" sz="2400" dirty="0"/>
              <a:t> (16, 32, 64)</a:t>
            </a:r>
          </a:p>
          <a:p>
            <a:pPr>
              <a:buFontTx/>
              <a:buNone/>
            </a:pPr>
            <a:r>
              <a:rPr lang="en-US" altLang="en-US" sz="2400" dirty="0"/>
              <a:t>	- </a:t>
            </a:r>
            <a:r>
              <a:rPr lang="en-US" altLang="en-US" sz="2400" dirty="0" err="1"/>
              <a:t>panjang</a:t>
            </a:r>
            <a:r>
              <a:rPr lang="en-US" altLang="en-US" sz="2400" dirty="0"/>
              <a:t> </a:t>
            </a:r>
            <a:r>
              <a:rPr lang="en-US" altLang="en-US" sz="2400" dirty="0" err="1"/>
              <a:t>kunci</a:t>
            </a:r>
            <a:r>
              <a:rPr lang="en-US" altLang="en-US" sz="2400" dirty="0"/>
              <a:t> yang </a:t>
            </a:r>
            <a:r>
              <a:rPr lang="en-US" altLang="en-US" sz="2400" dirty="0" err="1"/>
              <a:t>variabel</a:t>
            </a:r>
            <a:r>
              <a:rPr lang="en-US" altLang="en-US" sz="2400" dirty="0"/>
              <a:t> (0 </a:t>
            </a:r>
            <a:r>
              <a:rPr lang="en-US" altLang="en-US" sz="2400" dirty="0" err="1"/>
              <a:t>sampai</a:t>
            </a:r>
            <a:r>
              <a:rPr lang="en-US" altLang="en-US" sz="2400" dirty="0"/>
              <a:t> 2040 bit)</a:t>
            </a:r>
          </a:p>
          <a:p>
            <a:pPr>
              <a:buFontTx/>
              <a:buNone/>
            </a:pPr>
            <a:r>
              <a:rPr lang="en-US" altLang="en-US" sz="2400" dirty="0"/>
              <a:t>	- dan </a:t>
            </a:r>
            <a:r>
              <a:rPr lang="en-US" altLang="en-US" sz="2400" dirty="0" err="1"/>
              <a:t>jumlah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putaran</a:t>
            </a:r>
            <a:r>
              <a:rPr lang="en-US" altLang="en-US" sz="2400" dirty="0"/>
              <a:t> yang </a:t>
            </a:r>
            <a:r>
              <a:rPr lang="en-US" altLang="en-US" sz="2400" dirty="0" err="1"/>
              <a:t>variabel</a:t>
            </a:r>
            <a:r>
              <a:rPr lang="en-US" altLang="en-US" sz="2400" dirty="0"/>
              <a:t> (0 </a:t>
            </a:r>
            <a:r>
              <a:rPr lang="en-US" altLang="en-US" sz="2400" dirty="0" err="1"/>
              <a:t>sampai</a:t>
            </a:r>
            <a:r>
              <a:rPr lang="en-US" altLang="en-US" sz="2400" dirty="0"/>
              <a:t> 255). </a:t>
            </a:r>
          </a:p>
        </p:txBody>
      </p:sp>
      <p:sp>
        <p:nvSpPr>
          <p:cNvPr id="61444" name="Slide Number Placeholder 4">
            <a:extLst>
              <a:ext uri="{FF2B5EF4-FFF2-40B4-BE49-F238E27FC236}">
                <a16:creationId xmlns:a16="http://schemas.microsoft.com/office/drawing/2014/main" id="{63EA9AEA-EF7A-4017-97D7-D75B9536C3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6FE38DC3-3421-4A49-967D-1B7B2C9DDC18}" type="slidenum">
              <a:rPr lang="en-GB" altLang="en-US" sz="1400"/>
              <a:pPr>
                <a:spcBef>
                  <a:spcPct val="0"/>
                </a:spcBef>
                <a:buFontTx/>
                <a:buNone/>
              </a:pPr>
              <a:t>14</a:t>
            </a:fld>
            <a:endParaRPr lang="en-GB" altLang="en-US" sz="1400"/>
          </a:p>
        </p:txBody>
      </p:sp>
      <p:graphicFrame>
        <p:nvGraphicFramePr>
          <p:cNvPr id="5" name="Object 2">
            <a:extLst>
              <a:ext uri="{FF2B5EF4-FFF2-40B4-BE49-F238E27FC236}">
                <a16:creationId xmlns:a16="http://schemas.microsoft.com/office/drawing/2014/main" id="{530BA912-80BF-4F57-B74B-6DAF3861E63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28749755"/>
              </p:ext>
            </p:extLst>
          </p:nvPr>
        </p:nvGraphicFramePr>
        <p:xfrm>
          <a:off x="1244076" y="4557712"/>
          <a:ext cx="9045575" cy="1981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" r:id="rId2" imgW="4819934" imgH="1055138" progId="Word.Document.12">
                  <p:embed/>
                </p:oleObj>
              </mc:Choice>
              <mc:Fallback>
                <p:oleObj name="Document" r:id="rId2" imgW="4819934" imgH="1055138" progId="Word.Document.12">
                  <p:embed/>
                  <p:pic>
                    <p:nvPicPr>
                      <p:cNvPr id="5" name="Object 2">
                        <a:extLst>
                          <a:ext uri="{FF2B5EF4-FFF2-40B4-BE49-F238E27FC236}">
                            <a16:creationId xmlns:a16="http://schemas.microsoft.com/office/drawing/2014/main" id="{530BA912-80BF-4F57-B74B-6DAF3861E63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44076" y="4557712"/>
                        <a:ext cx="9045575" cy="1981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itle 1">
            <a:extLst>
              <a:ext uri="{FF2B5EF4-FFF2-40B4-BE49-F238E27FC236}">
                <a16:creationId xmlns:a16="http://schemas.microsoft.com/office/drawing/2014/main" id="{2726730D-108D-19A7-013B-9639E1E655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b="1" dirty="0">
                <a:latin typeface="+mn-lt"/>
              </a:rPr>
              <a:t>RC5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648E69-7DB2-4F41-B4D8-CBEEE5D9BB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31240" y="680720"/>
            <a:ext cx="9352280" cy="5029200"/>
          </a:xfrm>
        </p:spPr>
        <p:txBody>
          <a:bodyPr/>
          <a:lstStyle/>
          <a:p>
            <a:pPr>
              <a:buFontTx/>
              <a:buNone/>
              <a:defRPr/>
            </a:pPr>
            <a:r>
              <a:rPr lang="en-US" b="1" dirty="0" err="1"/>
              <a:t>Pembentukan</a:t>
            </a:r>
            <a:r>
              <a:rPr lang="en-US" b="1" dirty="0"/>
              <a:t> </a:t>
            </a:r>
            <a:r>
              <a:rPr lang="en-US" b="1" dirty="0" err="1"/>
              <a:t>Kunci</a:t>
            </a:r>
            <a:r>
              <a:rPr lang="en-US" b="1" dirty="0"/>
              <a:t> </a:t>
            </a:r>
            <a:r>
              <a:rPr lang="en-US" b="1" dirty="0" err="1"/>
              <a:t>Putaran</a:t>
            </a:r>
            <a:endParaRPr lang="en-US" b="1" dirty="0"/>
          </a:p>
          <a:p>
            <a:pPr>
              <a:buFontTx/>
              <a:buNone/>
              <a:defRPr/>
            </a:pPr>
            <a:endParaRPr lang="en-US" dirty="0"/>
          </a:p>
          <a:p>
            <a:pPr marL="173038" indent="-173038">
              <a:defRPr/>
            </a:pPr>
            <a:r>
              <a:rPr lang="en-US" sz="2400" dirty="0"/>
              <a:t> </a:t>
            </a:r>
            <a:r>
              <a:rPr lang="en-US" dirty="0" err="1"/>
              <a:t>Kunci</a:t>
            </a:r>
            <a:r>
              <a:rPr lang="en-US" dirty="0"/>
              <a:t> </a:t>
            </a:r>
            <a:r>
              <a:rPr lang="en-US" dirty="0" err="1"/>
              <a:t>putaran</a:t>
            </a:r>
            <a:r>
              <a:rPr lang="en-US" dirty="0"/>
              <a:t> </a:t>
            </a:r>
            <a:r>
              <a:rPr lang="en-US" dirty="0" err="1"/>
              <a:t>ada</a:t>
            </a:r>
            <a:r>
              <a:rPr lang="en-US" dirty="0"/>
              <a:t> </a:t>
            </a:r>
            <a:r>
              <a:rPr lang="en-US" dirty="0" err="1"/>
              <a:t>sebanyak</a:t>
            </a:r>
            <a:r>
              <a:rPr lang="en-US" dirty="0"/>
              <a:t> 2</a:t>
            </a:r>
            <a:r>
              <a:rPr lang="en-US" i="1" dirty="0"/>
              <a:t>r</a:t>
            </a:r>
            <a:r>
              <a:rPr lang="en-US" dirty="0"/>
              <a:t> + 2 </a:t>
            </a:r>
            <a:r>
              <a:rPr lang="en-US" dirty="0" err="1"/>
              <a:t>buah</a:t>
            </a:r>
            <a:r>
              <a:rPr lang="en-US" dirty="0"/>
              <a:t> yang masing-masing </a:t>
            </a:r>
            <a:r>
              <a:rPr lang="en-US" dirty="0" err="1"/>
              <a:t>disimpan</a:t>
            </a:r>
            <a:r>
              <a:rPr lang="en-US" dirty="0"/>
              <a:t> di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elemen-elemen</a:t>
            </a:r>
            <a:r>
              <a:rPr lang="en-US" dirty="0"/>
              <a:t> </a:t>
            </a:r>
            <a:r>
              <a:rPr lang="en-US" dirty="0" err="1"/>
              <a:t>larik</a:t>
            </a:r>
            <a:r>
              <a:rPr lang="en-US" dirty="0"/>
              <a:t> yang </a:t>
            </a:r>
            <a:r>
              <a:rPr lang="en-US" dirty="0" err="1"/>
              <a:t>dilabeli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i="1" dirty="0"/>
              <a:t>S</a:t>
            </a:r>
            <a:r>
              <a:rPr lang="en-US" dirty="0"/>
              <a:t>[0], </a:t>
            </a:r>
            <a:r>
              <a:rPr lang="en-US" i="1" dirty="0"/>
              <a:t>S</a:t>
            </a:r>
            <a:r>
              <a:rPr lang="en-US" dirty="0"/>
              <a:t>[1], …, </a:t>
            </a:r>
            <a:r>
              <a:rPr lang="en-US" i="1" dirty="0"/>
              <a:t>S</a:t>
            </a:r>
            <a:r>
              <a:rPr lang="en-US" dirty="0"/>
              <a:t>[</a:t>
            </a:r>
            <a:r>
              <a:rPr lang="en-US" i="1" dirty="0"/>
              <a:t>t </a:t>
            </a:r>
            <a:r>
              <a:rPr lang="en-US" dirty="0"/>
              <a:t>– 1]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i="1" dirty="0"/>
              <a:t>t </a:t>
            </a:r>
            <a:r>
              <a:rPr lang="en-US" dirty="0"/>
              <a:t>= 2</a:t>
            </a:r>
            <a:r>
              <a:rPr lang="en-US" i="1" dirty="0"/>
              <a:t>r</a:t>
            </a:r>
            <a:r>
              <a:rPr lang="en-US" dirty="0"/>
              <a:t> + 2. </a:t>
            </a:r>
          </a:p>
          <a:p>
            <a:pPr marL="0" indent="0">
              <a:defRPr/>
            </a:pPr>
            <a:endParaRPr lang="en-US" dirty="0"/>
          </a:p>
          <a:p>
            <a:pPr marL="173038" indent="-173038">
              <a:defRPr/>
            </a:pPr>
            <a:r>
              <a:rPr lang="en-US" dirty="0"/>
              <a:t> </a:t>
            </a:r>
            <a:r>
              <a:rPr lang="en-US" dirty="0" err="1"/>
              <a:t>Setiap</a:t>
            </a:r>
            <a:r>
              <a:rPr lang="en-US" dirty="0"/>
              <a:t> </a:t>
            </a:r>
            <a:r>
              <a:rPr lang="en-US" dirty="0" err="1"/>
              <a:t>elemen</a:t>
            </a:r>
            <a:r>
              <a:rPr lang="en-US" dirty="0"/>
              <a:t> </a:t>
            </a:r>
            <a:r>
              <a:rPr lang="en-US" dirty="0" err="1"/>
              <a:t>larik</a:t>
            </a:r>
            <a:r>
              <a:rPr lang="en-US" dirty="0"/>
              <a:t> </a:t>
            </a:r>
            <a:r>
              <a:rPr lang="en-US" dirty="0" err="1"/>
              <a:t>panjangnya</a:t>
            </a:r>
            <a:r>
              <a:rPr lang="en-US" dirty="0"/>
              <a:t> </a:t>
            </a:r>
            <a:r>
              <a:rPr lang="en-US" dirty="0" err="1"/>
              <a:t>satu</a:t>
            </a:r>
            <a:r>
              <a:rPr lang="en-US" dirty="0"/>
              <a:t> </a:t>
            </a:r>
            <a:r>
              <a:rPr lang="en-US" i="1" dirty="0"/>
              <a:t>word</a:t>
            </a:r>
            <a:r>
              <a:rPr lang="en-US" dirty="0"/>
              <a:t> (1 </a:t>
            </a:r>
            <a:r>
              <a:rPr lang="en-US" i="1" dirty="0"/>
              <a:t>word</a:t>
            </a:r>
            <a:r>
              <a:rPr lang="en-US" dirty="0"/>
              <a:t> = </a:t>
            </a:r>
            <a:r>
              <a:rPr lang="en-US" i="1" dirty="0"/>
              <a:t>w </a:t>
            </a:r>
            <a:r>
              <a:rPr lang="en-US" dirty="0"/>
              <a:t>bit)</a:t>
            </a:r>
          </a:p>
        </p:txBody>
      </p:sp>
      <p:sp>
        <p:nvSpPr>
          <p:cNvPr id="63492" name="Slide Number Placeholder 4">
            <a:extLst>
              <a:ext uri="{FF2B5EF4-FFF2-40B4-BE49-F238E27FC236}">
                <a16:creationId xmlns:a16="http://schemas.microsoft.com/office/drawing/2014/main" id="{BCD78CF1-18FB-4C4D-B734-C5F8A834CC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7278F74C-F7A8-4B62-A53D-45303E142C0C}" type="slidenum">
              <a:rPr lang="en-GB" altLang="en-US" sz="1400"/>
              <a:pPr>
                <a:spcBef>
                  <a:spcPct val="0"/>
                </a:spcBef>
                <a:buFontTx/>
                <a:buNone/>
              </a:pPr>
              <a:t>15</a:t>
            </a:fld>
            <a:endParaRPr lang="en-GB" altLang="en-US" sz="1400"/>
          </a:p>
        </p:txBody>
      </p:sp>
      <p:graphicFrame>
        <p:nvGraphicFramePr>
          <p:cNvPr id="11" name="Object 2">
            <a:extLst>
              <a:ext uri="{FF2B5EF4-FFF2-40B4-BE49-F238E27FC236}">
                <a16:creationId xmlns:a16="http://schemas.microsoft.com/office/drawing/2014/main" id="{3C39F8AA-8233-4E5F-A62A-29896384C9D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39058990"/>
              </p:ext>
            </p:extLst>
          </p:nvPr>
        </p:nvGraphicFramePr>
        <p:xfrm>
          <a:off x="1109894" y="4051935"/>
          <a:ext cx="9045575" cy="1981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" r:id="rId2" imgW="4819934" imgH="1055138" progId="Word.Document.12">
                  <p:embed/>
                </p:oleObj>
              </mc:Choice>
              <mc:Fallback>
                <p:oleObj name="Document" r:id="rId2" imgW="4819934" imgH="1055138" progId="Word.Document.12">
                  <p:embed/>
                  <p:pic>
                    <p:nvPicPr>
                      <p:cNvPr id="11" name="Object 2">
                        <a:extLst>
                          <a:ext uri="{FF2B5EF4-FFF2-40B4-BE49-F238E27FC236}">
                            <a16:creationId xmlns:a16="http://schemas.microsoft.com/office/drawing/2014/main" id="{3C39F8AA-8233-4E5F-A62A-29896384C9D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09894" y="4051935"/>
                        <a:ext cx="9045575" cy="1981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Content Placeholder 2">
            <a:extLst>
              <a:ext uri="{FF2B5EF4-FFF2-40B4-BE49-F238E27FC236}">
                <a16:creationId xmlns:a16="http://schemas.microsoft.com/office/drawing/2014/main" id="{F3444552-E851-4C0B-99D2-119D84AEF8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3120" y="990600"/>
            <a:ext cx="10891520" cy="5365750"/>
          </a:xfrm>
        </p:spPr>
        <p:txBody>
          <a:bodyPr>
            <a:normAutofit/>
          </a:bodyPr>
          <a:lstStyle/>
          <a:p>
            <a:r>
              <a:rPr lang="en-US" altLang="en-US" sz="2400" dirty="0" err="1"/>
              <a:t>Mula-mula</a:t>
            </a:r>
            <a:r>
              <a:rPr lang="en-US" altLang="en-US" sz="2400" dirty="0"/>
              <a:t>, </a:t>
            </a:r>
            <a:r>
              <a:rPr lang="en-US" altLang="en-US" sz="2400" dirty="0" err="1"/>
              <a:t>semua</a:t>
            </a:r>
            <a:r>
              <a:rPr lang="en-US" altLang="en-US" sz="2400" dirty="0"/>
              <a:t> </a:t>
            </a:r>
            <a:r>
              <a:rPr lang="en-US" altLang="en-US" sz="2400" i="1" dirty="0"/>
              <a:t>byte</a:t>
            </a:r>
            <a:r>
              <a:rPr lang="en-US" altLang="en-US" sz="2400" dirty="0"/>
              <a:t> </a:t>
            </a:r>
            <a:r>
              <a:rPr lang="en-US" altLang="en-US" sz="2400" dirty="0" err="1"/>
              <a:t>dari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kunci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eksternal</a:t>
            </a:r>
            <a:r>
              <a:rPr lang="en-US" altLang="en-US" sz="2400" dirty="0"/>
              <a:t>, </a:t>
            </a:r>
            <a:r>
              <a:rPr lang="en-US" altLang="en-US" sz="2400" i="1" dirty="0"/>
              <a:t>K</a:t>
            </a:r>
            <a:r>
              <a:rPr lang="en-US" altLang="en-US" sz="2400" dirty="0"/>
              <a:t>[0..</a:t>
            </a:r>
            <a:r>
              <a:rPr lang="en-US" altLang="en-US" sz="2400" i="1" dirty="0"/>
              <a:t>b</a:t>
            </a:r>
            <a:r>
              <a:rPr lang="en-US" altLang="en-US" sz="2400" dirty="0"/>
              <a:t> – 1], </a:t>
            </a:r>
            <a:r>
              <a:rPr lang="en-US" altLang="en-US" sz="2400" dirty="0" err="1"/>
              <a:t>disalin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ke</a:t>
            </a:r>
            <a:r>
              <a:rPr lang="en-US" altLang="en-US" sz="2400" dirty="0"/>
              <a:t> </a:t>
            </a:r>
            <a:r>
              <a:rPr lang="en-US" altLang="en-US" sz="2400" dirty="0" err="1"/>
              <a:t>dalam</a:t>
            </a:r>
            <a:r>
              <a:rPr lang="en-US" altLang="en-US" sz="2400" dirty="0"/>
              <a:t> </a:t>
            </a:r>
            <a:r>
              <a:rPr lang="en-US" altLang="en-US" sz="2400" dirty="0" err="1"/>
              <a:t>larik</a:t>
            </a:r>
            <a:r>
              <a:rPr lang="en-US" altLang="en-US" sz="2400" dirty="0"/>
              <a:t> </a:t>
            </a:r>
            <a:r>
              <a:rPr lang="en-US" altLang="en-US" sz="2400" i="1" dirty="0"/>
              <a:t>L</a:t>
            </a:r>
            <a:r>
              <a:rPr lang="en-US" altLang="en-US" sz="2400" dirty="0"/>
              <a:t> yang </a:t>
            </a:r>
            <a:r>
              <a:rPr lang="en-US" altLang="en-US" sz="2400" dirty="0" err="1"/>
              <a:t>berukuran</a:t>
            </a:r>
            <a:r>
              <a:rPr lang="en-US" altLang="en-US" sz="2400" dirty="0"/>
              <a:t> </a:t>
            </a:r>
            <a:r>
              <a:rPr lang="en-US" altLang="en-US" sz="2400" i="1" dirty="0"/>
              <a:t>c word</a:t>
            </a:r>
            <a:r>
              <a:rPr lang="en-US" altLang="en-US" sz="2400" dirty="0"/>
              <a:t>, </a:t>
            </a:r>
            <a:r>
              <a:rPr lang="en-US" altLang="en-US" sz="2400" i="1" dirty="0"/>
              <a:t>L</a:t>
            </a:r>
            <a:r>
              <a:rPr lang="en-US" altLang="en-US" sz="2400" dirty="0"/>
              <a:t>[0.. </a:t>
            </a:r>
            <a:r>
              <a:rPr lang="en-US" altLang="en-US" sz="2400" i="1" dirty="0"/>
              <a:t>c</a:t>
            </a:r>
            <a:r>
              <a:rPr lang="en-US" altLang="en-US" sz="2400" dirty="0"/>
              <a:t> – 1] .  (</a:t>
            </a:r>
            <a:r>
              <a:rPr lang="en-US" altLang="en-US" sz="2400" dirty="0" err="1"/>
              <a:t>ingat</a:t>
            </a:r>
            <a:r>
              <a:rPr lang="en-US" altLang="en-US" sz="2400" dirty="0"/>
              <a:t>: </a:t>
            </a:r>
            <a:r>
              <a:rPr lang="en-US" altLang="en-US" sz="2400" i="1" dirty="0"/>
              <a:t>b</a:t>
            </a:r>
            <a:r>
              <a:rPr lang="en-US" altLang="en-US" sz="2400" dirty="0"/>
              <a:t> </a:t>
            </a:r>
            <a:r>
              <a:rPr lang="en-US" altLang="en-US" sz="2400" dirty="0" err="1"/>
              <a:t>dalam</a:t>
            </a:r>
            <a:r>
              <a:rPr lang="en-US" altLang="en-US" sz="2400" dirty="0"/>
              <a:t> byte, </a:t>
            </a:r>
            <a:r>
              <a:rPr lang="en-US" altLang="en-US" sz="2400" i="1" dirty="0"/>
              <a:t>c</a:t>
            </a:r>
            <a:r>
              <a:rPr lang="en-US" altLang="en-US" sz="2400" dirty="0"/>
              <a:t> </a:t>
            </a:r>
            <a:r>
              <a:rPr lang="en-US" altLang="en-US" sz="2400" dirty="0" err="1"/>
              <a:t>dalam</a:t>
            </a:r>
            <a:r>
              <a:rPr lang="en-US" altLang="en-US" sz="2400" dirty="0"/>
              <a:t> word, </a:t>
            </a:r>
            <a:r>
              <a:rPr lang="en-US" altLang="en-US" sz="2400" i="1" dirty="0"/>
              <a:t>c</a:t>
            </a:r>
            <a:r>
              <a:rPr lang="en-US" altLang="en-US" sz="2400" dirty="0"/>
              <a:t> &lt; </a:t>
            </a:r>
            <a:r>
              <a:rPr lang="en-US" altLang="en-US" sz="2400" i="1" dirty="0"/>
              <a:t>b</a:t>
            </a:r>
            <a:r>
              <a:rPr lang="en-US" altLang="en-US" sz="2400" dirty="0"/>
              <a:t>)</a:t>
            </a:r>
          </a:p>
          <a:p>
            <a:endParaRPr lang="en-US" altLang="en-US" sz="2400" dirty="0"/>
          </a:p>
          <a:p>
            <a:r>
              <a:rPr lang="en-US" altLang="en-US" sz="2400" dirty="0" err="1"/>
              <a:t>lalu</a:t>
            </a:r>
            <a:r>
              <a:rPr lang="en-US" altLang="en-US" sz="2400" dirty="0"/>
              <a:t> </a:t>
            </a:r>
            <a:r>
              <a:rPr lang="en-US" altLang="en-US" sz="2400" i="1" dirty="0"/>
              <a:t>padding</a:t>
            </a:r>
            <a:r>
              <a:rPr lang="en-US" altLang="en-US" sz="2400" dirty="0"/>
              <a:t> </a:t>
            </a:r>
            <a:r>
              <a:rPr lang="en-US" altLang="en-US" sz="2400" dirty="0" err="1"/>
              <a:t>dengan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sejumlah</a:t>
            </a:r>
            <a:r>
              <a:rPr lang="en-US" altLang="en-US" sz="2400" dirty="0"/>
              <a:t> 0 </a:t>
            </a:r>
            <a:r>
              <a:rPr lang="en-US" altLang="en-US" sz="2400" dirty="0" err="1"/>
              <a:t>jika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perlu</a:t>
            </a:r>
            <a:r>
              <a:rPr lang="en-US" altLang="en-US" sz="2400" dirty="0"/>
              <a:t> (</a:t>
            </a:r>
            <a:r>
              <a:rPr lang="en-US" altLang="en-US" sz="2400" i="1" dirty="0"/>
              <a:t>padding</a:t>
            </a:r>
            <a:r>
              <a:rPr lang="en-US" altLang="en-US" sz="2400" dirty="0"/>
              <a:t> </a:t>
            </a:r>
            <a:r>
              <a:rPr lang="en-US" altLang="en-US" sz="2400" dirty="0" err="1"/>
              <a:t>terjadi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jika</a:t>
            </a:r>
            <a:r>
              <a:rPr lang="en-US" altLang="en-US" sz="2400" dirty="0"/>
              <a:t> </a:t>
            </a:r>
            <a:r>
              <a:rPr lang="en-US" altLang="en-US" sz="2400" i="1" dirty="0"/>
              <a:t>b</a:t>
            </a:r>
            <a:r>
              <a:rPr lang="en-US" altLang="en-US" sz="2400" dirty="0"/>
              <a:t> </a:t>
            </a:r>
            <a:r>
              <a:rPr lang="en-US" altLang="en-US" sz="2400" dirty="0" err="1"/>
              <a:t>bukan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kelipatan</a:t>
            </a:r>
            <a:r>
              <a:rPr lang="en-US" altLang="en-US" sz="2400" dirty="0"/>
              <a:t> </a:t>
            </a:r>
            <a:r>
              <a:rPr lang="en-US" altLang="en-US" sz="2400" i="1" dirty="0"/>
              <a:t>w</a:t>
            </a:r>
            <a:r>
              <a:rPr lang="en-US" altLang="en-US" sz="2400" dirty="0"/>
              <a:t>). </a:t>
            </a:r>
          </a:p>
          <a:p>
            <a:endParaRPr lang="en-US" altLang="en-US" sz="2400" dirty="0"/>
          </a:p>
          <a:p>
            <a:r>
              <a:rPr lang="en-US" altLang="en-US" sz="2400" dirty="0" err="1"/>
              <a:t>Kemudian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inisialisasi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larik</a:t>
            </a:r>
            <a:r>
              <a:rPr lang="en-US" altLang="en-US" sz="2400" dirty="0"/>
              <a:t> </a:t>
            </a:r>
            <a:r>
              <a:rPr lang="en-US" altLang="en-US" sz="2400" i="1" dirty="0"/>
              <a:t>S</a:t>
            </a:r>
            <a:r>
              <a:rPr lang="en-US" altLang="en-US" sz="2400" dirty="0"/>
              <a:t> </a:t>
            </a:r>
            <a:r>
              <a:rPr lang="en-US" altLang="en-US" sz="2400" dirty="0" err="1"/>
              <a:t>sebagai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berikut</a:t>
            </a:r>
            <a:r>
              <a:rPr lang="en-US" altLang="en-US" sz="2400" dirty="0"/>
              <a:t>:</a:t>
            </a:r>
          </a:p>
          <a:p>
            <a:pPr>
              <a:buFontTx/>
              <a:buNone/>
            </a:pPr>
            <a:endParaRPr lang="en-US" altLang="en-US" sz="2400" dirty="0"/>
          </a:p>
          <a:p>
            <a:pPr>
              <a:buFontTx/>
              <a:buNone/>
            </a:pPr>
            <a:r>
              <a:rPr lang="en-US" altLang="en-US" sz="2400" dirty="0"/>
              <a:t>	S[0] </a:t>
            </a:r>
            <a:r>
              <a:rPr lang="en-US" altLang="en-US" sz="2400" dirty="0">
                <a:sym typeface="Symbol" panose="05050102010706020507" pitchFamily="18" charset="2"/>
              </a:rPr>
              <a:t></a:t>
            </a:r>
            <a:r>
              <a:rPr lang="en-US" altLang="en-US" sz="2400" dirty="0"/>
              <a:t> P</a:t>
            </a:r>
            <a:r>
              <a:rPr lang="en-US" altLang="en-US" sz="2400" baseline="-25000" dirty="0"/>
              <a:t>w</a:t>
            </a:r>
            <a:endParaRPr lang="en-US" altLang="en-US" sz="2400" dirty="0"/>
          </a:p>
          <a:p>
            <a:pPr>
              <a:buFontTx/>
              <a:buNone/>
            </a:pPr>
            <a:r>
              <a:rPr lang="en-US" altLang="en-US" sz="2400" b="1" dirty="0"/>
              <a:t>	for</a:t>
            </a:r>
            <a:r>
              <a:rPr lang="en-US" altLang="en-US" sz="2400" dirty="0"/>
              <a:t> </a:t>
            </a:r>
            <a:r>
              <a:rPr lang="en-US" altLang="en-US" sz="2400" dirty="0" err="1"/>
              <a:t>i</a:t>
            </a:r>
            <a:r>
              <a:rPr lang="en-US" altLang="en-US" sz="2400" dirty="0"/>
              <a:t> </a:t>
            </a:r>
            <a:r>
              <a:rPr lang="en-US" altLang="en-US" sz="2400" dirty="0">
                <a:sym typeface="Symbol" panose="05050102010706020507" pitchFamily="18" charset="2"/>
              </a:rPr>
              <a:t></a:t>
            </a:r>
            <a:r>
              <a:rPr lang="en-US" altLang="en-US" sz="2400" dirty="0"/>
              <a:t> 1 </a:t>
            </a:r>
            <a:r>
              <a:rPr lang="en-US" altLang="en-US" sz="2400" b="1" dirty="0"/>
              <a:t>to</a:t>
            </a:r>
            <a:r>
              <a:rPr lang="en-US" altLang="en-US" sz="2400" dirty="0"/>
              <a:t> t – 1  </a:t>
            </a:r>
            <a:r>
              <a:rPr lang="en-US" altLang="en-US" sz="2400" b="1" dirty="0"/>
              <a:t>do</a:t>
            </a:r>
            <a:endParaRPr lang="en-US" altLang="en-US" sz="2400" dirty="0"/>
          </a:p>
          <a:p>
            <a:pPr>
              <a:buFontTx/>
              <a:buNone/>
            </a:pPr>
            <a:r>
              <a:rPr lang="en-US" altLang="en-US" sz="2400" dirty="0"/>
              <a:t>	    S[</a:t>
            </a:r>
            <a:r>
              <a:rPr lang="en-US" altLang="en-US" sz="2400" dirty="0" err="1"/>
              <a:t>i</a:t>
            </a:r>
            <a:r>
              <a:rPr lang="en-US" altLang="en-US" sz="2400" dirty="0"/>
              <a:t>] </a:t>
            </a:r>
            <a:r>
              <a:rPr lang="en-US" altLang="en-US" sz="2400" dirty="0">
                <a:sym typeface="Symbol" panose="05050102010706020507" pitchFamily="18" charset="2"/>
              </a:rPr>
              <a:t></a:t>
            </a:r>
            <a:r>
              <a:rPr lang="en-US" altLang="en-US" sz="2400" dirty="0"/>
              <a:t> S[</a:t>
            </a:r>
            <a:r>
              <a:rPr lang="en-US" altLang="en-US" sz="2400" dirty="0" err="1"/>
              <a:t>i</a:t>
            </a:r>
            <a:r>
              <a:rPr lang="en-US" altLang="en-US" sz="2400" dirty="0"/>
              <a:t> – 1] + </a:t>
            </a:r>
            <a:r>
              <a:rPr lang="en-US" altLang="en-US" sz="2400" dirty="0" err="1"/>
              <a:t>Q</a:t>
            </a:r>
            <a:r>
              <a:rPr lang="en-US" altLang="en-US" sz="2400" baseline="-25000" dirty="0" err="1"/>
              <a:t>w</a:t>
            </a:r>
            <a:endParaRPr lang="en-US" altLang="en-US" sz="2400" dirty="0"/>
          </a:p>
          <a:p>
            <a:pPr>
              <a:buFontTx/>
              <a:buNone/>
            </a:pPr>
            <a:r>
              <a:rPr lang="en-US" altLang="en-US" sz="2400" dirty="0"/>
              <a:t>	</a:t>
            </a:r>
            <a:r>
              <a:rPr lang="en-US" altLang="en-US" sz="2400" b="1" dirty="0" err="1"/>
              <a:t>endfor</a:t>
            </a:r>
            <a:endParaRPr lang="en-US" altLang="en-US" sz="2400" dirty="0"/>
          </a:p>
          <a:p>
            <a:pPr>
              <a:buFontTx/>
              <a:buNone/>
            </a:pPr>
            <a:endParaRPr lang="en-US" altLang="en-US" dirty="0"/>
          </a:p>
        </p:txBody>
      </p:sp>
      <p:sp>
        <p:nvSpPr>
          <p:cNvPr id="64516" name="Slide Number Placeholder 4">
            <a:extLst>
              <a:ext uri="{FF2B5EF4-FFF2-40B4-BE49-F238E27FC236}">
                <a16:creationId xmlns:a16="http://schemas.microsoft.com/office/drawing/2014/main" id="{90795123-DCDB-4AD9-BECE-AFD6199FA0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C6ADE4D9-6662-4183-88B5-78C0C81E4594}" type="slidenum">
              <a:rPr lang="en-GB" altLang="en-US" sz="1400"/>
              <a:pPr>
                <a:spcBef>
                  <a:spcPct val="0"/>
                </a:spcBef>
                <a:buFontTx/>
                <a:buNone/>
              </a:pPr>
              <a:t>16</a:t>
            </a:fld>
            <a:endParaRPr lang="en-GB" altLang="en-US" sz="1400"/>
          </a:p>
        </p:txBody>
      </p:sp>
      <p:graphicFrame>
        <p:nvGraphicFramePr>
          <p:cNvPr id="6" name="Object 2">
            <a:extLst>
              <a:ext uri="{FF2B5EF4-FFF2-40B4-BE49-F238E27FC236}">
                <a16:creationId xmlns:a16="http://schemas.microsoft.com/office/drawing/2014/main" id="{B545BE56-F4C7-4C60-BCE6-889A13510BA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246179" y="3847929"/>
          <a:ext cx="8387278" cy="183701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" r:id="rId2" imgW="4819934" imgH="1055138" progId="Word.Document.12">
                  <p:embed/>
                </p:oleObj>
              </mc:Choice>
              <mc:Fallback>
                <p:oleObj name="Document" r:id="rId2" imgW="4819934" imgH="1055138" progId="Word.Document.12">
                  <p:embed/>
                  <p:pic>
                    <p:nvPicPr>
                      <p:cNvPr id="6" name="Object 2">
                        <a:extLst>
                          <a:ext uri="{FF2B5EF4-FFF2-40B4-BE49-F238E27FC236}">
                            <a16:creationId xmlns:a16="http://schemas.microsoft.com/office/drawing/2014/main" id="{B545BE56-F4C7-4C60-BCE6-889A13510BA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46179" y="3847929"/>
                        <a:ext cx="8387278" cy="183701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9" name="Slide Number Placeholder 4">
            <a:extLst>
              <a:ext uri="{FF2B5EF4-FFF2-40B4-BE49-F238E27FC236}">
                <a16:creationId xmlns:a16="http://schemas.microsoft.com/office/drawing/2014/main" id="{06854B2F-9456-4E8B-AAC4-273AF6EC26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EF2FA705-A9E3-4A43-BBFF-1D9882AFF0C0}" type="slidenum">
              <a:rPr lang="en-GB" altLang="en-US" sz="1400"/>
              <a:pPr>
                <a:spcBef>
                  <a:spcPct val="0"/>
                </a:spcBef>
                <a:buFontTx/>
                <a:buNone/>
              </a:pPr>
              <a:t>17</a:t>
            </a:fld>
            <a:endParaRPr lang="en-GB" altLang="en-US" sz="1400"/>
          </a:p>
        </p:txBody>
      </p:sp>
      <p:graphicFrame>
        <p:nvGraphicFramePr>
          <p:cNvPr id="65540" name="Object 2">
            <a:extLst>
              <a:ext uri="{FF2B5EF4-FFF2-40B4-BE49-F238E27FC236}">
                <a16:creationId xmlns:a16="http://schemas.microsoft.com/office/drawing/2014/main" id="{6E38606A-86EB-4B9F-8DC6-A0D99981BE5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290276" y="955040"/>
          <a:ext cx="9611447" cy="52628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" r:id="rId2" imgW="6024466" imgH="3299468" progId="Word.Document.12">
                  <p:embed/>
                </p:oleObj>
              </mc:Choice>
              <mc:Fallback>
                <p:oleObj name="Document" r:id="rId2" imgW="6024466" imgH="3299468" progId="Word.Document.12">
                  <p:embed/>
                  <p:pic>
                    <p:nvPicPr>
                      <p:cNvPr id="65540" name="Object 2">
                        <a:extLst>
                          <a:ext uri="{FF2B5EF4-FFF2-40B4-BE49-F238E27FC236}">
                            <a16:creationId xmlns:a16="http://schemas.microsoft.com/office/drawing/2014/main" id="{6E38606A-86EB-4B9F-8DC6-A0D99981BE5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0276" y="955040"/>
                        <a:ext cx="9611447" cy="526288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765F87C3-B680-1D5B-C5F3-4013DEA7320E}"/>
              </a:ext>
            </a:extLst>
          </p:cNvPr>
          <p:cNvSpPr txBox="1"/>
          <p:nvPr/>
        </p:nvSpPr>
        <p:spPr>
          <a:xfrm>
            <a:off x="4960882" y="3909113"/>
            <a:ext cx="60960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Odd </a:t>
            </a:r>
            <a:r>
              <a:rPr lang="en-US" dirty="0" err="1">
                <a:solidFill>
                  <a:srgbClr val="FF0000"/>
                </a:solidFill>
              </a:rPr>
              <a:t>adalah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fungsi</a:t>
            </a:r>
            <a:r>
              <a:rPr lang="en-US" dirty="0">
                <a:solidFill>
                  <a:srgbClr val="FF0000"/>
                </a:solidFill>
              </a:rPr>
              <a:t> yang </a:t>
            </a:r>
            <a:r>
              <a:rPr lang="en-US" dirty="0" err="1">
                <a:solidFill>
                  <a:srgbClr val="FF0000"/>
                </a:solidFill>
              </a:rPr>
              <a:t>memberikan</a:t>
            </a:r>
            <a:r>
              <a:rPr lang="en-US" dirty="0">
                <a:solidFill>
                  <a:srgbClr val="FF0000"/>
                </a:solidFill>
              </a:rPr>
              <a:t> integer </a:t>
            </a:r>
            <a:r>
              <a:rPr lang="en-US" dirty="0" err="1">
                <a:solidFill>
                  <a:srgbClr val="FF0000"/>
                </a:solidFill>
              </a:rPr>
              <a:t>ganjil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terkecil</a:t>
            </a:r>
            <a:r>
              <a:rPr lang="en-US" dirty="0">
                <a:solidFill>
                  <a:srgbClr val="FF0000"/>
                </a:solidFill>
              </a:rPr>
              <a:t> yang </a:t>
            </a:r>
            <a:r>
              <a:rPr lang="en-US" dirty="0" err="1">
                <a:solidFill>
                  <a:srgbClr val="FF0000"/>
                </a:solidFill>
              </a:rPr>
              <a:t>dekat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dengan</a:t>
            </a:r>
            <a:r>
              <a:rPr lang="en-US" dirty="0">
                <a:solidFill>
                  <a:srgbClr val="FF0000"/>
                </a:solidFill>
              </a:rPr>
              <a:t> input yang </a:t>
            </a:r>
            <a:r>
              <a:rPr lang="en-US" dirty="0" err="1">
                <a:solidFill>
                  <a:srgbClr val="FF0000"/>
                </a:solidFill>
              </a:rPr>
              <a:t>diberikan</a:t>
            </a:r>
            <a:endParaRPr 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3" name="Slide Number Placeholder 4">
            <a:extLst>
              <a:ext uri="{FF2B5EF4-FFF2-40B4-BE49-F238E27FC236}">
                <a16:creationId xmlns:a16="http://schemas.microsoft.com/office/drawing/2014/main" id="{3F6D0F80-D4A5-486D-9A88-B9E629883C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573E0DF5-E8A0-4FDD-84DE-B3530D2FB935}" type="slidenum">
              <a:rPr lang="en-GB" altLang="en-US" sz="1400"/>
              <a:pPr>
                <a:spcBef>
                  <a:spcPct val="0"/>
                </a:spcBef>
                <a:buFontTx/>
                <a:buNone/>
              </a:pPr>
              <a:t>18</a:t>
            </a:fld>
            <a:endParaRPr lang="en-GB" altLang="en-US" sz="1400"/>
          </a:p>
        </p:txBody>
      </p:sp>
      <p:graphicFrame>
        <p:nvGraphicFramePr>
          <p:cNvPr id="66564" name="Object 2">
            <a:extLst>
              <a:ext uri="{FF2B5EF4-FFF2-40B4-BE49-F238E27FC236}">
                <a16:creationId xmlns:a16="http://schemas.microsoft.com/office/drawing/2014/main" id="{52896CC5-687F-41F6-A7B6-9DB9949DC39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141739" y="1320800"/>
          <a:ext cx="10212061" cy="421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" r:id="rId2" imgW="4675866" imgH="1931176" progId="Word.Document.12">
                  <p:embed/>
                </p:oleObj>
              </mc:Choice>
              <mc:Fallback>
                <p:oleObj name="Document" r:id="rId2" imgW="4675866" imgH="1931176" progId="Word.Document.12">
                  <p:embed/>
                  <p:pic>
                    <p:nvPicPr>
                      <p:cNvPr id="66564" name="Object 2">
                        <a:extLst>
                          <a:ext uri="{FF2B5EF4-FFF2-40B4-BE49-F238E27FC236}">
                            <a16:creationId xmlns:a16="http://schemas.microsoft.com/office/drawing/2014/main" id="{52896CC5-687F-41F6-A7B6-9DB9949DC39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1739" y="1320800"/>
                        <a:ext cx="10212061" cy="421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Content Placeholder 2">
            <a:extLst>
              <a:ext uri="{FF2B5EF4-FFF2-40B4-BE49-F238E27FC236}">
                <a16:creationId xmlns:a16="http://schemas.microsoft.com/office/drawing/2014/main" id="{60644ACF-3A3B-4E00-9726-1874272CC9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25261" y="588579"/>
            <a:ext cx="10535920" cy="5680841"/>
          </a:xfrm>
        </p:spPr>
        <p:txBody>
          <a:bodyPr>
            <a:normAutofit lnSpcReduction="10000"/>
          </a:bodyPr>
          <a:lstStyle/>
          <a:p>
            <a:pPr>
              <a:buFontTx/>
              <a:buNone/>
            </a:pPr>
            <a:r>
              <a:rPr lang="en-US" altLang="en-US" b="1" dirty="0" err="1"/>
              <a:t>Enkripsi</a:t>
            </a:r>
            <a:endParaRPr lang="en-US" altLang="en-US" b="1" dirty="0"/>
          </a:p>
          <a:p>
            <a:r>
              <a:rPr lang="en-US" altLang="en-US" sz="2400" dirty="0" err="1"/>
              <a:t>Tinjau</a:t>
            </a:r>
            <a:r>
              <a:rPr lang="en-US" altLang="en-US" sz="2400" dirty="0"/>
              <a:t> </a:t>
            </a:r>
            <a:r>
              <a:rPr lang="en-US" altLang="en-US" sz="2400" i="1" dirty="0"/>
              <a:t>RC5</a:t>
            </a:r>
            <a:r>
              <a:rPr lang="en-US" altLang="en-US" sz="2400" dirty="0"/>
              <a:t> </a:t>
            </a:r>
            <a:r>
              <a:rPr lang="en-US" altLang="en-US" sz="2400" dirty="0" err="1"/>
              <a:t>dengan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ukuran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blok</a:t>
            </a:r>
            <a:r>
              <a:rPr lang="en-US" altLang="en-US" sz="2400" dirty="0"/>
              <a:t> 64 bit dan </a:t>
            </a:r>
            <a:r>
              <a:rPr lang="en-US" altLang="en-US" sz="2400" dirty="0" err="1"/>
              <a:t>jumlah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putaran</a:t>
            </a:r>
            <a:r>
              <a:rPr lang="en-US" altLang="en-US" sz="2400" dirty="0"/>
              <a:t> </a:t>
            </a:r>
            <a:r>
              <a:rPr lang="en-US" altLang="en-US" sz="2400" i="1" dirty="0"/>
              <a:t>r</a:t>
            </a:r>
            <a:r>
              <a:rPr lang="en-US" altLang="en-US" sz="2400" dirty="0"/>
              <a:t>. </a:t>
            </a:r>
          </a:p>
          <a:p>
            <a:endParaRPr lang="en-US" altLang="en-US" sz="2400" dirty="0"/>
          </a:p>
          <a:p>
            <a:r>
              <a:rPr lang="en-US" altLang="en-US" sz="2400" dirty="0" err="1"/>
              <a:t>Enkripsi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menggunakan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kunci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putaran</a:t>
            </a:r>
            <a:r>
              <a:rPr lang="en-US" altLang="en-US" sz="2400" dirty="0"/>
              <a:t> </a:t>
            </a:r>
            <a:r>
              <a:rPr lang="en-US" altLang="en-US" sz="2400" i="1" dirty="0"/>
              <a:t>S</a:t>
            </a:r>
            <a:r>
              <a:rPr lang="en-US" altLang="en-US" sz="2400" baseline="-25000" dirty="0"/>
              <a:t>0</a:t>
            </a:r>
            <a:r>
              <a:rPr lang="en-US" altLang="en-US" sz="2400" dirty="0"/>
              <a:t>, </a:t>
            </a:r>
            <a:r>
              <a:rPr lang="en-US" altLang="en-US" sz="2400" i="1" dirty="0"/>
              <a:t>S</a:t>
            </a:r>
            <a:r>
              <a:rPr lang="en-US" altLang="en-US" sz="2400" baseline="-25000" dirty="0"/>
              <a:t>1</a:t>
            </a:r>
            <a:r>
              <a:rPr lang="en-US" altLang="en-US" sz="2400" dirty="0"/>
              <a:t>, …, </a:t>
            </a:r>
            <a:r>
              <a:rPr lang="en-US" altLang="en-US" sz="2400" i="1" dirty="0"/>
              <a:t>S</a:t>
            </a:r>
            <a:r>
              <a:rPr lang="en-US" altLang="en-US" sz="2400" baseline="-25000" dirty="0"/>
              <a:t>2</a:t>
            </a:r>
            <a:r>
              <a:rPr lang="en-US" altLang="en-US" sz="2400" i="1" baseline="-25000" dirty="0"/>
              <a:t>r</a:t>
            </a:r>
            <a:r>
              <a:rPr lang="en-US" altLang="en-US" sz="2400" baseline="-25000" dirty="0"/>
              <a:t> + 2</a:t>
            </a:r>
            <a:r>
              <a:rPr lang="en-US" altLang="en-US" sz="2400" dirty="0"/>
              <a:t> yang masing-masing </a:t>
            </a:r>
            <a:r>
              <a:rPr lang="en-US" altLang="en-US" sz="2400" dirty="0" err="1"/>
              <a:t>panjangnya</a:t>
            </a:r>
            <a:r>
              <a:rPr lang="en-US" altLang="en-US" sz="2400" dirty="0"/>
              <a:t> 32-bit. </a:t>
            </a:r>
          </a:p>
          <a:p>
            <a:endParaRPr lang="en-US" altLang="en-US" sz="2400" dirty="0"/>
          </a:p>
          <a:p>
            <a:r>
              <a:rPr lang="en-US" altLang="en-US" sz="2400" dirty="0"/>
              <a:t>Dua </a:t>
            </a:r>
            <a:r>
              <a:rPr lang="en-US" altLang="en-US" sz="2400" dirty="0" err="1"/>
              <a:t>kunci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putaran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digunakan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untuk</a:t>
            </a:r>
            <a:r>
              <a:rPr lang="en-US" altLang="en-US" sz="2400" dirty="0"/>
              <a:t> </a:t>
            </a:r>
            <a:r>
              <a:rPr lang="en-US" altLang="en-US" sz="2400" dirty="0" err="1"/>
              <a:t>setiap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putaran</a:t>
            </a:r>
            <a:r>
              <a:rPr lang="en-US" altLang="en-US" sz="2400" dirty="0"/>
              <a:t> </a:t>
            </a:r>
            <a:r>
              <a:rPr lang="en-US" altLang="en-US" sz="2400" i="1" dirty="0" err="1"/>
              <a:t>i</a:t>
            </a:r>
            <a:r>
              <a:rPr lang="en-US" altLang="en-US" sz="2400" dirty="0"/>
              <a:t> = 1, 2, .. </a:t>
            </a:r>
            <a:r>
              <a:rPr lang="en-US" altLang="en-US" sz="2400" i="1" dirty="0"/>
              <a:t>r</a:t>
            </a:r>
            <a:r>
              <a:rPr lang="en-US" altLang="en-US" sz="2400" dirty="0"/>
              <a:t> dan dua </a:t>
            </a:r>
            <a:r>
              <a:rPr lang="en-US" altLang="en-US" sz="2400" dirty="0" err="1"/>
              <a:t>buah</a:t>
            </a:r>
            <a:r>
              <a:rPr lang="en-US" altLang="en-US" sz="2400" dirty="0"/>
              <a:t> </a:t>
            </a:r>
            <a:r>
              <a:rPr lang="en-US" altLang="en-US" sz="2400" dirty="0" err="1"/>
              <a:t>kunci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putaran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tambahan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sebelum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putaran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pertama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jadi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seluruhnya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ada</a:t>
            </a:r>
            <a:r>
              <a:rPr lang="en-US" altLang="en-US" sz="2400" dirty="0"/>
              <a:t> 2</a:t>
            </a:r>
            <a:r>
              <a:rPr lang="en-US" altLang="en-US" sz="2400" i="1" dirty="0"/>
              <a:t>r</a:t>
            </a:r>
            <a:r>
              <a:rPr lang="en-US" altLang="en-US" sz="2400" dirty="0"/>
              <a:t> + 2 </a:t>
            </a:r>
            <a:r>
              <a:rPr lang="en-US" altLang="en-US" sz="2400" dirty="0" err="1"/>
              <a:t>buah</a:t>
            </a:r>
            <a:r>
              <a:rPr lang="en-US" altLang="en-US" sz="2400" dirty="0"/>
              <a:t> </a:t>
            </a:r>
            <a:r>
              <a:rPr lang="en-US" altLang="en-US" sz="2400" dirty="0" err="1"/>
              <a:t>kunci</a:t>
            </a:r>
            <a:r>
              <a:rPr lang="en-US" altLang="en-US" sz="2400" dirty="0"/>
              <a:t> internal). </a:t>
            </a:r>
          </a:p>
          <a:p>
            <a:endParaRPr lang="en-US" altLang="en-US" sz="2400" dirty="0"/>
          </a:p>
          <a:p>
            <a:r>
              <a:rPr lang="en-US" altLang="en-US" sz="2400" dirty="0" err="1"/>
              <a:t>Untuk</a:t>
            </a:r>
            <a:r>
              <a:rPr lang="en-US" altLang="en-US" sz="2400" dirty="0"/>
              <a:t> </a:t>
            </a:r>
            <a:r>
              <a:rPr lang="en-US" altLang="en-US" sz="2400" dirty="0" err="1"/>
              <a:t>melakukan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enkripsi</a:t>
            </a:r>
            <a:r>
              <a:rPr lang="en-US" altLang="en-US" sz="2400" dirty="0"/>
              <a:t>, </a:t>
            </a:r>
            <a:r>
              <a:rPr lang="en-US" altLang="en-US" sz="2400" dirty="0" err="1"/>
              <a:t>mula-mula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blok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plainteks</a:t>
            </a:r>
            <a:r>
              <a:rPr lang="en-US" altLang="en-US" sz="2400" dirty="0"/>
              <a:t> </a:t>
            </a:r>
            <a:r>
              <a:rPr lang="en-US" altLang="en-US" sz="2400" dirty="0" err="1"/>
              <a:t>dibagi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menjadi</a:t>
            </a:r>
            <a:r>
              <a:rPr lang="en-US" altLang="en-US" sz="2400" dirty="0"/>
              <a:t> 2 </a:t>
            </a:r>
            <a:r>
              <a:rPr lang="en-US" altLang="en-US" sz="2400" dirty="0" err="1"/>
              <a:t>bagian</a:t>
            </a:r>
            <a:r>
              <a:rPr lang="en-US" altLang="en-US" sz="2400" dirty="0"/>
              <a:t>, </a:t>
            </a:r>
            <a:r>
              <a:rPr lang="en-US" altLang="en-US" sz="2400" i="1" dirty="0"/>
              <a:t>A</a:t>
            </a:r>
            <a:r>
              <a:rPr lang="en-US" altLang="en-US" sz="2400" dirty="0"/>
              <a:t> dan </a:t>
            </a:r>
            <a:r>
              <a:rPr lang="en-US" altLang="en-US" sz="2400" i="1" dirty="0"/>
              <a:t>B</a:t>
            </a:r>
            <a:r>
              <a:rPr lang="en-US" altLang="en-US" sz="2400" dirty="0"/>
              <a:t>, yang </a:t>
            </a:r>
            <a:r>
              <a:rPr lang="en-US" altLang="en-US" sz="2400" dirty="0" err="1"/>
              <a:t>masing-masing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panjangnya</a:t>
            </a:r>
            <a:r>
              <a:rPr lang="en-US" altLang="en-US" sz="2400" dirty="0"/>
              <a:t> 32 bit. </a:t>
            </a:r>
            <a:r>
              <a:rPr lang="en-US" altLang="en-US" sz="2400" dirty="0" err="1"/>
              <a:t>Kemudian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masing-masing</a:t>
            </a:r>
            <a:r>
              <a:rPr lang="en-US" altLang="en-US" sz="2400" dirty="0"/>
              <a:t> </a:t>
            </a:r>
            <a:r>
              <a:rPr lang="en-US" altLang="en-US" sz="2400" dirty="0" err="1"/>
              <a:t>bagian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dijumlahkan</a:t>
            </a:r>
            <a:r>
              <a:rPr lang="en-US" altLang="en-US" sz="2400" dirty="0"/>
              <a:t> (</a:t>
            </a:r>
            <a:r>
              <a:rPr lang="en-US" altLang="en-US" sz="2400" dirty="0" err="1"/>
              <a:t>dalam</a:t>
            </a:r>
            <a:r>
              <a:rPr lang="en-US" altLang="en-US" sz="2400" dirty="0"/>
              <a:t> modulo 2</a:t>
            </a:r>
            <a:r>
              <a:rPr lang="en-US" altLang="en-US" sz="2400" baseline="30000" dirty="0"/>
              <a:t>32</a:t>
            </a:r>
            <a:r>
              <a:rPr lang="en-US" altLang="en-US" sz="2400" dirty="0"/>
              <a:t>) </a:t>
            </a:r>
            <a:r>
              <a:rPr lang="en-US" altLang="en-US" sz="2400" dirty="0" err="1"/>
              <a:t>dengan</a:t>
            </a:r>
            <a:r>
              <a:rPr lang="en-US" altLang="en-US" sz="2400" dirty="0"/>
              <a:t> </a:t>
            </a:r>
            <a:r>
              <a:rPr lang="en-US" altLang="en-US" sz="2400" i="1" dirty="0"/>
              <a:t>S</a:t>
            </a:r>
            <a:r>
              <a:rPr lang="en-US" altLang="en-US" sz="2400" baseline="-25000" dirty="0"/>
              <a:t>0</a:t>
            </a:r>
            <a:r>
              <a:rPr lang="en-US" altLang="en-US" sz="2400" dirty="0"/>
              <a:t> dan </a:t>
            </a:r>
            <a:r>
              <a:rPr lang="en-US" altLang="en-US" sz="2400" i="1" dirty="0"/>
              <a:t>S</a:t>
            </a:r>
            <a:r>
              <a:rPr lang="en-US" altLang="en-US" sz="2400" baseline="-25000" dirty="0"/>
              <a:t>1</a:t>
            </a:r>
            <a:r>
              <a:rPr lang="en-US" altLang="en-US" sz="2400" dirty="0"/>
              <a:t>:</a:t>
            </a:r>
          </a:p>
          <a:p>
            <a:pPr>
              <a:buFontTx/>
              <a:buNone/>
            </a:pPr>
            <a:r>
              <a:rPr lang="en-US" altLang="en-US" sz="2400" dirty="0"/>
              <a:t>			A </a:t>
            </a:r>
            <a:r>
              <a:rPr lang="en-US" altLang="en-US" sz="2400" dirty="0">
                <a:sym typeface="Symbol" panose="05050102010706020507" pitchFamily="18" charset="2"/>
              </a:rPr>
              <a:t></a:t>
            </a:r>
            <a:r>
              <a:rPr lang="en-US" altLang="en-US" sz="2400" dirty="0"/>
              <a:t> A + S[0]</a:t>
            </a:r>
            <a:endParaRPr lang="en-US" altLang="en-US" sz="2400" b="1" dirty="0"/>
          </a:p>
          <a:p>
            <a:pPr>
              <a:buFontTx/>
              <a:buNone/>
            </a:pPr>
            <a:r>
              <a:rPr lang="en-US" altLang="en-US" sz="2400" dirty="0"/>
              <a:t>			B </a:t>
            </a:r>
            <a:r>
              <a:rPr lang="en-US" altLang="en-US" sz="2400" dirty="0">
                <a:sym typeface="Symbol" panose="05050102010706020507" pitchFamily="18" charset="2"/>
              </a:rPr>
              <a:t></a:t>
            </a:r>
            <a:r>
              <a:rPr lang="en-US" altLang="en-US" sz="2400" dirty="0"/>
              <a:t> B + S[1]</a:t>
            </a:r>
            <a:endParaRPr lang="en-US" altLang="en-US" sz="2400" b="1" dirty="0"/>
          </a:p>
          <a:p>
            <a:endParaRPr lang="en-US" altLang="en-US" sz="2400" dirty="0"/>
          </a:p>
          <a:p>
            <a:pPr>
              <a:buFontTx/>
              <a:buNone/>
            </a:pPr>
            <a:endParaRPr lang="en-US" altLang="en-US" dirty="0"/>
          </a:p>
        </p:txBody>
      </p:sp>
      <p:sp>
        <p:nvSpPr>
          <p:cNvPr id="67588" name="Slide Number Placeholder 4">
            <a:extLst>
              <a:ext uri="{FF2B5EF4-FFF2-40B4-BE49-F238E27FC236}">
                <a16:creationId xmlns:a16="http://schemas.microsoft.com/office/drawing/2014/main" id="{9A97CF5D-364A-4637-B5FB-788E648F95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0D0A17BB-B95D-456B-984C-386C3EFA481A}" type="slidenum">
              <a:rPr lang="en-GB" altLang="en-US" sz="1400"/>
              <a:pPr>
                <a:spcBef>
                  <a:spcPct val="0"/>
                </a:spcBef>
                <a:buFontTx/>
                <a:buNone/>
              </a:pPr>
              <a:t>19</a:t>
            </a:fld>
            <a:endParaRPr lang="en-GB" altLang="en-US" sz="1400"/>
          </a:p>
        </p:txBody>
      </p:sp>
      <p:sp>
        <p:nvSpPr>
          <p:cNvPr id="67589" name="Rectangle 2">
            <a:extLst>
              <a:ext uri="{FF2B5EF4-FFF2-40B4-BE49-F238E27FC236}">
                <a16:creationId xmlns:a16="http://schemas.microsoft.com/office/drawing/2014/main" id="{CBA78F3A-6E85-47E6-81FC-DE753D84809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-230832"/>
            <a:ext cx="184731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>
            <a:extLst>
              <a:ext uri="{FF2B5EF4-FFF2-40B4-BE49-F238E27FC236}">
                <a16:creationId xmlns:a16="http://schemas.microsoft.com/office/drawing/2014/main" id="{57EEF048-A3DE-4168-B731-AED4A745C2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09240" y="3429000"/>
            <a:ext cx="7772400" cy="1143000"/>
          </a:xfrm>
        </p:spPr>
        <p:txBody>
          <a:bodyPr>
            <a:noAutofit/>
          </a:bodyPr>
          <a:lstStyle/>
          <a:p>
            <a:pPr algn="r" eaLnBrk="1" hangingPunct="1"/>
            <a:r>
              <a:rPr lang="en-US" altLang="en-US" sz="5400" b="1" dirty="0">
                <a:solidFill>
                  <a:srgbClr val="FF0000"/>
                </a:solidFill>
              </a:rPr>
              <a:t>GOST</a:t>
            </a:r>
          </a:p>
        </p:txBody>
      </p:sp>
      <p:sp>
        <p:nvSpPr>
          <p:cNvPr id="7172" name="Slide Number Placeholder 4">
            <a:extLst>
              <a:ext uri="{FF2B5EF4-FFF2-40B4-BE49-F238E27FC236}">
                <a16:creationId xmlns:a16="http://schemas.microsoft.com/office/drawing/2014/main" id="{67E0F969-7BD9-4079-B47C-E139398BCD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909F8ECD-B1FF-4C2E-871C-54CA93BDC4B3}" type="slidenum">
              <a:rPr lang="en-GB" altLang="en-US" sz="1400"/>
              <a:pPr>
                <a:spcBef>
                  <a:spcPct val="0"/>
                </a:spcBef>
                <a:buFontTx/>
                <a:buNone/>
              </a:pPr>
              <a:t>2</a:t>
            </a:fld>
            <a:endParaRPr lang="en-GB" altLang="en-US" sz="1400"/>
          </a:p>
        </p:txBody>
      </p:sp>
    </p:spTree>
    <p:extLst>
      <p:ext uri="{BB962C8B-B14F-4D97-AF65-F5344CB8AC3E}">
        <p14:creationId xmlns:p14="http://schemas.microsoft.com/office/powerpoint/2010/main" val="396562934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Content Placeholder 2">
            <a:extLst>
              <a:ext uri="{FF2B5EF4-FFF2-40B4-BE49-F238E27FC236}">
                <a16:creationId xmlns:a16="http://schemas.microsoft.com/office/drawing/2014/main" id="{4B459BD5-7B68-48A6-992F-E06F223AB7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68400" y="1066800"/>
            <a:ext cx="9601200" cy="5029200"/>
          </a:xfrm>
        </p:spPr>
        <p:txBody>
          <a:bodyPr>
            <a:normAutofit/>
          </a:bodyPr>
          <a:lstStyle/>
          <a:p>
            <a:pPr>
              <a:buFontTx/>
              <a:buNone/>
            </a:pPr>
            <a:r>
              <a:rPr lang="en-US" altLang="en-US" sz="2400" dirty="0"/>
              <a:t>	</a:t>
            </a:r>
            <a:r>
              <a:rPr lang="en-US" altLang="en-US" dirty="0" err="1"/>
              <a:t>Selanjutnya</a:t>
            </a:r>
            <a:r>
              <a:rPr lang="en-US" altLang="en-US" dirty="0"/>
              <a:t> </a:t>
            </a:r>
            <a:r>
              <a:rPr lang="en-US" altLang="en-US" dirty="0" err="1"/>
              <a:t>untuk</a:t>
            </a:r>
            <a:r>
              <a:rPr lang="en-US" altLang="en-US" dirty="0"/>
              <a:t> </a:t>
            </a:r>
            <a:r>
              <a:rPr lang="en-US" altLang="en-US" dirty="0" err="1"/>
              <a:t>setiap</a:t>
            </a:r>
            <a:r>
              <a:rPr lang="en-US" altLang="en-US" dirty="0"/>
              <a:t> </a:t>
            </a:r>
            <a:r>
              <a:rPr lang="en-US" altLang="en-US" dirty="0" err="1"/>
              <a:t>putaran</a:t>
            </a:r>
            <a:r>
              <a:rPr lang="en-US" altLang="en-US" dirty="0"/>
              <a:t> 1 </a:t>
            </a:r>
            <a:r>
              <a:rPr lang="en-US" altLang="en-US" dirty="0" err="1"/>
              <a:t>sampai</a:t>
            </a:r>
            <a:r>
              <a:rPr lang="en-US" altLang="en-US" dirty="0"/>
              <a:t> </a:t>
            </a:r>
            <a:r>
              <a:rPr lang="en-US" altLang="en-US" i="1" dirty="0"/>
              <a:t>r </a:t>
            </a:r>
            <a:r>
              <a:rPr lang="en-US" altLang="en-US" dirty="0" err="1"/>
              <a:t>dilakukan</a:t>
            </a:r>
            <a:r>
              <a:rPr lang="en-US" altLang="en-US" dirty="0"/>
              <a:t> </a:t>
            </a:r>
            <a:r>
              <a:rPr lang="en-US" altLang="en-US" dirty="0" err="1"/>
              <a:t>operasi</a:t>
            </a:r>
            <a:r>
              <a:rPr lang="en-US" altLang="en-US" dirty="0"/>
              <a:t> </a:t>
            </a:r>
            <a:r>
              <a:rPr lang="en-US" altLang="en-US" i="1" dirty="0"/>
              <a:t>XOR,</a:t>
            </a:r>
            <a:r>
              <a:rPr lang="en-US" altLang="en-US" dirty="0"/>
              <a:t> </a:t>
            </a:r>
            <a:r>
              <a:rPr lang="en-US" altLang="en-US" dirty="0" err="1"/>
              <a:t>pergeseran</a:t>
            </a:r>
            <a:r>
              <a:rPr lang="en-US" altLang="en-US" dirty="0"/>
              <a:t> </a:t>
            </a:r>
            <a:r>
              <a:rPr lang="en-US" altLang="en-US" dirty="0" err="1"/>
              <a:t>ke</a:t>
            </a:r>
            <a:r>
              <a:rPr lang="en-US" altLang="en-US" dirty="0"/>
              <a:t> </a:t>
            </a:r>
            <a:r>
              <a:rPr lang="en-US" altLang="en-US" dirty="0" err="1"/>
              <a:t>kiri</a:t>
            </a:r>
            <a:r>
              <a:rPr lang="en-US" altLang="en-US" dirty="0"/>
              <a:t> </a:t>
            </a:r>
            <a:r>
              <a:rPr lang="en-US" altLang="en-US" dirty="0" err="1"/>
              <a:t>secara</a:t>
            </a:r>
            <a:r>
              <a:rPr lang="en-US" altLang="en-US" dirty="0"/>
              <a:t> </a:t>
            </a:r>
            <a:r>
              <a:rPr lang="en-US" altLang="en-US" dirty="0" err="1"/>
              <a:t>sirkuler</a:t>
            </a:r>
            <a:r>
              <a:rPr lang="en-US" altLang="en-US" dirty="0"/>
              <a:t>, dan </a:t>
            </a:r>
            <a:r>
              <a:rPr lang="en-US" altLang="en-US" dirty="0" err="1"/>
              <a:t>penjumlahan</a:t>
            </a:r>
            <a:r>
              <a:rPr lang="en-US" altLang="en-US" dirty="0"/>
              <a:t> </a:t>
            </a:r>
            <a:r>
              <a:rPr lang="en-US" altLang="en-US" dirty="0" err="1"/>
              <a:t>dalam</a:t>
            </a:r>
            <a:r>
              <a:rPr lang="en-US" altLang="en-US" dirty="0"/>
              <a:t> modulo 2</a:t>
            </a:r>
            <a:r>
              <a:rPr lang="en-US" altLang="en-US" baseline="30000" dirty="0"/>
              <a:t>32</a:t>
            </a:r>
            <a:r>
              <a:rPr lang="en-US" altLang="en-US" dirty="0"/>
              <a:t> </a:t>
            </a:r>
            <a:r>
              <a:rPr lang="en-US" altLang="en-US" dirty="0" err="1"/>
              <a:t>dengan</a:t>
            </a:r>
            <a:r>
              <a:rPr lang="en-US" altLang="en-US" dirty="0"/>
              <a:t> </a:t>
            </a:r>
            <a:r>
              <a:rPr lang="en-US" altLang="en-US" dirty="0" err="1"/>
              <a:t>kunci</a:t>
            </a:r>
            <a:r>
              <a:rPr lang="en-US" altLang="en-US" dirty="0"/>
              <a:t> </a:t>
            </a:r>
            <a:r>
              <a:rPr lang="en-US" altLang="en-US" dirty="0" err="1"/>
              <a:t>putaran</a:t>
            </a:r>
            <a:r>
              <a:rPr lang="en-US" altLang="en-US" dirty="0"/>
              <a:t> </a:t>
            </a:r>
            <a:r>
              <a:rPr lang="en-US" altLang="en-US" dirty="0" err="1"/>
              <a:t>sebagai</a:t>
            </a:r>
            <a:r>
              <a:rPr lang="en-US" altLang="en-US" dirty="0"/>
              <a:t> </a:t>
            </a:r>
            <a:r>
              <a:rPr lang="en-US" altLang="en-US" dirty="0" err="1"/>
              <a:t>berikut</a:t>
            </a:r>
            <a:r>
              <a:rPr lang="en-US" altLang="en-US" dirty="0"/>
              <a:t>:</a:t>
            </a:r>
          </a:p>
          <a:p>
            <a:pPr>
              <a:buFontTx/>
              <a:buNone/>
            </a:pPr>
            <a:endParaRPr lang="en-US" altLang="en-US" dirty="0"/>
          </a:p>
          <a:p>
            <a:pPr>
              <a:buFontTx/>
              <a:buNone/>
            </a:pPr>
            <a:r>
              <a:rPr lang="en-US" altLang="en-US" dirty="0"/>
              <a:t>		</a:t>
            </a:r>
            <a:r>
              <a:rPr lang="en-US" altLang="en-US" b="1" dirty="0"/>
              <a:t>for</a:t>
            </a:r>
            <a:r>
              <a:rPr lang="en-US" altLang="en-US" dirty="0"/>
              <a:t> </a:t>
            </a:r>
            <a:r>
              <a:rPr lang="en-US" altLang="en-US" dirty="0" err="1"/>
              <a:t>i</a:t>
            </a:r>
            <a:r>
              <a:rPr lang="en-US" altLang="en-US" dirty="0"/>
              <a:t> </a:t>
            </a:r>
            <a:r>
              <a:rPr lang="en-US" altLang="en-US" dirty="0">
                <a:sym typeface="Symbol" panose="05050102010706020507" pitchFamily="18" charset="2"/>
              </a:rPr>
              <a:t></a:t>
            </a:r>
            <a:r>
              <a:rPr lang="en-US" altLang="en-US" dirty="0"/>
              <a:t> 1 </a:t>
            </a:r>
            <a:r>
              <a:rPr lang="en-US" altLang="en-US" b="1" dirty="0"/>
              <a:t>to</a:t>
            </a:r>
            <a:r>
              <a:rPr lang="en-US" altLang="en-US" dirty="0"/>
              <a:t> r </a:t>
            </a:r>
            <a:r>
              <a:rPr lang="en-US" altLang="en-US" b="1" dirty="0"/>
              <a:t>do</a:t>
            </a:r>
            <a:endParaRPr lang="en-US" altLang="en-US" dirty="0"/>
          </a:p>
          <a:p>
            <a:pPr>
              <a:buFontTx/>
              <a:buNone/>
            </a:pPr>
            <a:r>
              <a:rPr lang="en-US" altLang="en-US" dirty="0"/>
              <a:t>	   	      A </a:t>
            </a:r>
            <a:r>
              <a:rPr lang="en-US" altLang="en-US" dirty="0">
                <a:sym typeface="Symbol" panose="05050102010706020507" pitchFamily="18" charset="2"/>
              </a:rPr>
              <a:t></a:t>
            </a:r>
            <a:r>
              <a:rPr lang="en-US" altLang="en-US" dirty="0"/>
              <a:t> ((A </a:t>
            </a:r>
            <a:r>
              <a:rPr lang="en-US" altLang="en-US" dirty="0">
                <a:sym typeface="Symbol" panose="05050102010706020507" pitchFamily="18" charset="2"/>
              </a:rPr>
              <a:t></a:t>
            </a:r>
            <a:r>
              <a:rPr lang="en-US" altLang="en-US" dirty="0"/>
              <a:t> B) &lt;&lt;&lt; B) + S[2i]</a:t>
            </a:r>
          </a:p>
          <a:p>
            <a:pPr>
              <a:buFontTx/>
              <a:buNone/>
            </a:pPr>
            <a:r>
              <a:rPr lang="en-US" altLang="en-US" dirty="0"/>
              <a:t>   	      B </a:t>
            </a:r>
            <a:r>
              <a:rPr lang="en-US" altLang="en-US" dirty="0">
                <a:sym typeface="Symbol" panose="05050102010706020507" pitchFamily="18" charset="2"/>
              </a:rPr>
              <a:t></a:t>
            </a:r>
            <a:r>
              <a:rPr lang="en-US" altLang="en-US" dirty="0"/>
              <a:t> ((B </a:t>
            </a:r>
            <a:r>
              <a:rPr lang="en-US" altLang="en-US" dirty="0">
                <a:sym typeface="Symbol" panose="05050102010706020507" pitchFamily="18" charset="2"/>
              </a:rPr>
              <a:t></a:t>
            </a:r>
            <a:r>
              <a:rPr lang="en-US" altLang="en-US" dirty="0"/>
              <a:t> A) &lt;&lt;&lt; A) + S[2i+1]</a:t>
            </a:r>
          </a:p>
          <a:p>
            <a:pPr>
              <a:buFontTx/>
              <a:buNone/>
            </a:pPr>
            <a:r>
              <a:rPr lang="en-US" altLang="en-US" dirty="0"/>
              <a:t>		</a:t>
            </a:r>
            <a:r>
              <a:rPr lang="en-US" altLang="en-US" b="1" dirty="0" err="1"/>
              <a:t>endfor</a:t>
            </a:r>
            <a:endParaRPr lang="en-US" altLang="en-US" dirty="0"/>
          </a:p>
          <a:p>
            <a:pPr>
              <a:buFontTx/>
              <a:buNone/>
            </a:pPr>
            <a:r>
              <a:rPr lang="en-US" altLang="en-US" sz="2400" dirty="0"/>
              <a:t> </a:t>
            </a:r>
          </a:p>
        </p:txBody>
      </p:sp>
      <p:sp>
        <p:nvSpPr>
          <p:cNvPr id="68612" name="Slide Number Placeholder 4">
            <a:extLst>
              <a:ext uri="{FF2B5EF4-FFF2-40B4-BE49-F238E27FC236}">
                <a16:creationId xmlns:a16="http://schemas.microsoft.com/office/drawing/2014/main" id="{7800C37C-B8A9-465C-8447-4523C686D2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69F90308-992D-45CC-89FB-562453BC6705}" type="slidenum">
              <a:rPr lang="en-GB" altLang="en-US" sz="1400"/>
              <a:pPr>
                <a:spcBef>
                  <a:spcPct val="0"/>
                </a:spcBef>
                <a:buFontTx/>
                <a:buNone/>
              </a:pPr>
              <a:t>20</a:t>
            </a:fld>
            <a:endParaRPr lang="en-GB" altLang="en-US" sz="140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5" name="Slide Number Placeholder 4">
            <a:extLst>
              <a:ext uri="{FF2B5EF4-FFF2-40B4-BE49-F238E27FC236}">
                <a16:creationId xmlns:a16="http://schemas.microsoft.com/office/drawing/2014/main" id="{00C322FE-927B-488E-951A-32C0BF1FC0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B14E5C44-0F3D-45F9-AB37-830E3DF919A0}" type="slidenum">
              <a:rPr lang="en-GB" altLang="en-US" sz="1400"/>
              <a:pPr>
                <a:spcBef>
                  <a:spcPct val="0"/>
                </a:spcBef>
                <a:buFontTx/>
                <a:buNone/>
              </a:pPr>
              <a:t>21</a:t>
            </a:fld>
            <a:endParaRPr lang="en-GB" altLang="en-US" sz="1400"/>
          </a:p>
        </p:txBody>
      </p:sp>
      <p:sp>
        <p:nvSpPr>
          <p:cNvPr id="69636" name="Rectangle 6">
            <a:extLst>
              <a:ext uri="{FF2B5EF4-FFF2-40B4-BE49-F238E27FC236}">
                <a16:creationId xmlns:a16="http://schemas.microsoft.com/office/drawing/2014/main" id="{D46D39DF-371D-4F16-AD57-F4541DFD195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34090" y="2920397"/>
            <a:ext cx="4572000" cy="23083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 dirty="0" err="1">
                <a:latin typeface="+mn-lt"/>
              </a:rPr>
              <a:t>Cipherteks</a:t>
            </a:r>
            <a:r>
              <a:rPr lang="en-US" altLang="en-US" sz="2400" dirty="0">
                <a:latin typeface="+mn-lt"/>
              </a:rPr>
              <a:t> pada </a:t>
            </a:r>
            <a:r>
              <a:rPr lang="en-US" altLang="en-US" sz="2400" dirty="0" err="1">
                <a:latin typeface="+mn-lt"/>
              </a:rPr>
              <a:t>putaran</a:t>
            </a:r>
            <a:r>
              <a:rPr lang="en-US" altLang="en-US" sz="2400" dirty="0">
                <a:latin typeface="+mn-lt"/>
              </a:rPr>
              <a:t> </a:t>
            </a:r>
            <a:r>
              <a:rPr lang="en-US" altLang="en-US" sz="2400" dirty="0" err="1">
                <a:latin typeface="+mn-lt"/>
              </a:rPr>
              <a:t>terakhir</a:t>
            </a:r>
            <a:r>
              <a:rPr lang="en-US" altLang="en-US" sz="2400" dirty="0">
                <a:latin typeface="+mn-lt"/>
              </a:rPr>
              <a:t> </a:t>
            </a:r>
            <a:r>
              <a:rPr lang="en-US" altLang="en-US" sz="2400" dirty="0" err="1">
                <a:latin typeface="+mn-lt"/>
              </a:rPr>
              <a:t>disimpan</a:t>
            </a:r>
            <a:r>
              <a:rPr lang="en-US" altLang="en-US" sz="2400" dirty="0">
                <a:latin typeface="+mn-lt"/>
              </a:rPr>
              <a:t> di </a:t>
            </a:r>
            <a:r>
              <a:rPr lang="en-US" altLang="en-US" sz="2400" dirty="0" err="1">
                <a:latin typeface="+mn-lt"/>
              </a:rPr>
              <a:t>dalam</a:t>
            </a:r>
            <a:r>
              <a:rPr lang="en-US" altLang="en-US" sz="2400" dirty="0">
                <a:latin typeface="+mn-lt"/>
              </a:rPr>
              <a:t> </a:t>
            </a:r>
            <a:r>
              <a:rPr lang="en-US" altLang="en-US" sz="2400" i="1" dirty="0">
                <a:latin typeface="+mn-lt"/>
              </a:rPr>
              <a:t>A</a:t>
            </a:r>
            <a:r>
              <a:rPr lang="en-US" altLang="en-US" sz="2400" dirty="0">
                <a:latin typeface="+mn-lt"/>
              </a:rPr>
              <a:t> dan </a:t>
            </a:r>
            <a:r>
              <a:rPr lang="en-US" altLang="en-US" sz="2400" i="1" dirty="0">
                <a:latin typeface="+mn-lt"/>
              </a:rPr>
              <a:t>B</a:t>
            </a:r>
            <a:r>
              <a:rPr lang="en-US" altLang="en-US" sz="2400" dirty="0">
                <a:latin typeface="+mn-lt"/>
              </a:rPr>
              <a:t>.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 dirty="0">
              <a:latin typeface="+mn-lt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 dirty="0" err="1">
                <a:latin typeface="+mn-lt"/>
              </a:rPr>
              <a:t>Gabungan</a:t>
            </a:r>
            <a:r>
              <a:rPr lang="en-US" altLang="en-US" sz="2400" dirty="0">
                <a:latin typeface="+mn-lt"/>
              </a:rPr>
              <a:t> </a:t>
            </a:r>
            <a:r>
              <a:rPr lang="en-US" altLang="en-US" sz="2400" dirty="0" err="1">
                <a:latin typeface="+mn-lt"/>
              </a:rPr>
              <a:t>keduanya</a:t>
            </a:r>
            <a:r>
              <a:rPr lang="en-US" altLang="en-US" sz="2400" dirty="0">
                <a:latin typeface="+mn-lt"/>
              </a:rPr>
              <a:t> </a:t>
            </a:r>
            <a:r>
              <a:rPr lang="en-US" altLang="en-US" sz="2400" dirty="0" err="1">
                <a:latin typeface="+mn-lt"/>
              </a:rPr>
              <a:t>adalah</a:t>
            </a:r>
            <a:r>
              <a:rPr lang="en-US" altLang="en-US" sz="2400" dirty="0">
                <a:latin typeface="+mn-lt"/>
              </a:rPr>
              <a:t> </a:t>
            </a:r>
            <a:r>
              <a:rPr lang="en-US" altLang="en-US" sz="2400" dirty="0" err="1">
                <a:latin typeface="+mn-lt"/>
              </a:rPr>
              <a:t>blok</a:t>
            </a:r>
            <a:r>
              <a:rPr lang="en-US" altLang="en-US" sz="2400" dirty="0">
                <a:latin typeface="+mn-lt"/>
              </a:rPr>
              <a:t> </a:t>
            </a:r>
            <a:r>
              <a:rPr lang="en-US" altLang="en-US" sz="2400" dirty="0" err="1">
                <a:latin typeface="+mn-lt"/>
              </a:rPr>
              <a:t>cipherteks</a:t>
            </a:r>
            <a:r>
              <a:rPr lang="en-US" altLang="en-US" sz="2400" dirty="0">
                <a:latin typeface="+mn-lt"/>
              </a:rPr>
              <a:t> yang </a:t>
            </a:r>
            <a:r>
              <a:rPr lang="en-US" altLang="en-US" sz="2400" dirty="0" err="1">
                <a:latin typeface="+mn-lt"/>
              </a:rPr>
              <a:t>berukuran</a:t>
            </a:r>
            <a:r>
              <a:rPr lang="en-US" altLang="en-US" sz="2400" dirty="0">
                <a:latin typeface="+mn-lt"/>
              </a:rPr>
              <a:t> 64 bit.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 dirty="0"/>
          </a:p>
        </p:txBody>
      </p:sp>
      <p:sp>
        <p:nvSpPr>
          <p:cNvPr id="69637" name="Rectangle 11">
            <a:extLst>
              <a:ext uri="{FF2B5EF4-FFF2-40B4-BE49-F238E27FC236}">
                <a16:creationId xmlns:a16="http://schemas.microsoft.com/office/drawing/2014/main" id="{9E0AEFD1-04BE-41A6-97BA-45CFE8A27AE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04001" y="84288"/>
            <a:ext cx="14285913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/>
          </a:p>
        </p:txBody>
      </p:sp>
      <p:graphicFrame>
        <p:nvGraphicFramePr>
          <p:cNvPr id="69638" name="Object 4">
            <a:extLst>
              <a:ext uri="{FF2B5EF4-FFF2-40B4-BE49-F238E27FC236}">
                <a16:creationId xmlns:a16="http://schemas.microsoft.com/office/drawing/2014/main" id="{2DD23145-7464-41FC-9A46-D05CC64DA2B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781800" y="90303"/>
          <a:ext cx="3378200" cy="6413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2" imgW="1888410" imgH="4102990" progId="Visio.Drawing.6">
                  <p:embed/>
                </p:oleObj>
              </mc:Choice>
              <mc:Fallback>
                <p:oleObj r:id="rId2" imgW="1888410" imgH="4102990" progId="Visio.Drawing.6">
                  <p:embed/>
                  <p:pic>
                    <p:nvPicPr>
                      <p:cNvPr id="69638" name="Object 4">
                        <a:extLst>
                          <a:ext uri="{FF2B5EF4-FFF2-40B4-BE49-F238E27FC236}">
                            <a16:creationId xmlns:a16="http://schemas.microsoft.com/office/drawing/2014/main" id="{2DD23145-7464-41FC-9A46-D05CC64DA2B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81800" y="90303"/>
                        <a:ext cx="3378200" cy="6413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>
            <a:extLst>
              <a:ext uri="{FF2B5EF4-FFF2-40B4-BE49-F238E27FC236}">
                <a16:creationId xmlns:a16="http://schemas.microsoft.com/office/drawing/2014/main" id="{2EEB7327-4F3F-42D5-AE94-77B895744B97}"/>
              </a:ext>
            </a:extLst>
          </p:cNvPr>
          <p:cNvSpPr/>
          <p:nvPr/>
        </p:nvSpPr>
        <p:spPr>
          <a:xfrm>
            <a:off x="1234090" y="904226"/>
            <a:ext cx="5369911" cy="18774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Tx/>
              <a:buNone/>
            </a:pPr>
            <a:r>
              <a:rPr lang="en-US" altLang="en-US" sz="2400" b="1" dirty="0">
                <a:solidFill>
                  <a:srgbClr val="FF0000"/>
                </a:solidFill>
              </a:rPr>
              <a:t>for</a:t>
            </a:r>
            <a:r>
              <a:rPr lang="en-US" altLang="en-US" sz="2400" dirty="0">
                <a:solidFill>
                  <a:srgbClr val="FF0000"/>
                </a:solidFill>
              </a:rPr>
              <a:t> </a:t>
            </a:r>
            <a:r>
              <a:rPr lang="en-US" altLang="en-US" sz="2400" dirty="0" err="1">
                <a:solidFill>
                  <a:srgbClr val="FF0000"/>
                </a:solidFill>
              </a:rPr>
              <a:t>i</a:t>
            </a:r>
            <a:r>
              <a:rPr lang="en-US" altLang="en-US" sz="2400" dirty="0">
                <a:solidFill>
                  <a:srgbClr val="FF0000"/>
                </a:solidFill>
              </a:rPr>
              <a:t> </a:t>
            </a:r>
            <a:r>
              <a:rPr lang="en-US" altLang="en-US" sz="2400" dirty="0">
                <a:solidFill>
                  <a:srgbClr val="FF0000"/>
                </a:solidFill>
                <a:sym typeface="Symbol" panose="05050102010706020507" pitchFamily="18" charset="2"/>
              </a:rPr>
              <a:t></a:t>
            </a:r>
            <a:r>
              <a:rPr lang="en-US" altLang="en-US" sz="2400" dirty="0">
                <a:solidFill>
                  <a:srgbClr val="FF0000"/>
                </a:solidFill>
              </a:rPr>
              <a:t> 1 </a:t>
            </a:r>
            <a:r>
              <a:rPr lang="en-US" altLang="en-US" sz="2400" b="1" dirty="0">
                <a:solidFill>
                  <a:srgbClr val="FF0000"/>
                </a:solidFill>
              </a:rPr>
              <a:t>to</a:t>
            </a:r>
            <a:r>
              <a:rPr lang="en-US" altLang="en-US" sz="2400" dirty="0">
                <a:solidFill>
                  <a:srgbClr val="FF0000"/>
                </a:solidFill>
              </a:rPr>
              <a:t> r </a:t>
            </a:r>
            <a:r>
              <a:rPr lang="en-US" altLang="en-US" sz="2400" b="1" dirty="0">
                <a:solidFill>
                  <a:srgbClr val="FF0000"/>
                </a:solidFill>
              </a:rPr>
              <a:t>do</a:t>
            </a:r>
            <a:endParaRPr lang="en-US" altLang="en-US" sz="2400" dirty="0">
              <a:solidFill>
                <a:srgbClr val="FF0000"/>
              </a:solidFill>
            </a:endParaRPr>
          </a:p>
          <a:p>
            <a:pPr>
              <a:buFontTx/>
              <a:buNone/>
            </a:pPr>
            <a:r>
              <a:rPr lang="en-US" altLang="en-US" sz="2400" dirty="0">
                <a:solidFill>
                  <a:srgbClr val="FF0000"/>
                </a:solidFill>
              </a:rPr>
              <a:t>       A </a:t>
            </a:r>
            <a:r>
              <a:rPr lang="en-US" altLang="en-US" sz="2400" dirty="0">
                <a:solidFill>
                  <a:srgbClr val="FF0000"/>
                </a:solidFill>
                <a:sym typeface="Symbol" panose="05050102010706020507" pitchFamily="18" charset="2"/>
              </a:rPr>
              <a:t></a:t>
            </a:r>
            <a:r>
              <a:rPr lang="en-US" altLang="en-US" sz="2400" dirty="0">
                <a:solidFill>
                  <a:srgbClr val="FF0000"/>
                </a:solidFill>
              </a:rPr>
              <a:t> ((A </a:t>
            </a:r>
            <a:r>
              <a:rPr lang="en-US" altLang="en-US" sz="2400" dirty="0">
                <a:solidFill>
                  <a:srgbClr val="FF0000"/>
                </a:solidFill>
                <a:sym typeface="Symbol" panose="05050102010706020507" pitchFamily="18" charset="2"/>
              </a:rPr>
              <a:t></a:t>
            </a:r>
            <a:r>
              <a:rPr lang="en-US" altLang="en-US" sz="2400" dirty="0">
                <a:solidFill>
                  <a:srgbClr val="FF0000"/>
                </a:solidFill>
              </a:rPr>
              <a:t> B) &lt;&lt;&lt; B) + S[2i]</a:t>
            </a:r>
          </a:p>
          <a:p>
            <a:pPr>
              <a:buFontTx/>
              <a:buNone/>
            </a:pPr>
            <a:r>
              <a:rPr lang="en-US" altLang="en-US" sz="2400" dirty="0">
                <a:solidFill>
                  <a:srgbClr val="FF0000"/>
                </a:solidFill>
              </a:rPr>
              <a:t>       B </a:t>
            </a:r>
            <a:r>
              <a:rPr lang="en-US" altLang="en-US" sz="2400" dirty="0">
                <a:solidFill>
                  <a:srgbClr val="FF0000"/>
                </a:solidFill>
                <a:sym typeface="Symbol" panose="05050102010706020507" pitchFamily="18" charset="2"/>
              </a:rPr>
              <a:t></a:t>
            </a:r>
            <a:r>
              <a:rPr lang="en-US" altLang="en-US" sz="2400" dirty="0">
                <a:solidFill>
                  <a:srgbClr val="FF0000"/>
                </a:solidFill>
              </a:rPr>
              <a:t> ((B </a:t>
            </a:r>
            <a:r>
              <a:rPr lang="en-US" altLang="en-US" sz="2400" dirty="0">
                <a:solidFill>
                  <a:srgbClr val="FF0000"/>
                </a:solidFill>
                <a:sym typeface="Symbol" panose="05050102010706020507" pitchFamily="18" charset="2"/>
              </a:rPr>
              <a:t></a:t>
            </a:r>
            <a:r>
              <a:rPr lang="en-US" altLang="en-US" sz="2400" dirty="0">
                <a:solidFill>
                  <a:srgbClr val="FF0000"/>
                </a:solidFill>
              </a:rPr>
              <a:t> A) &lt;&lt;&lt; A) + S[2i+1]</a:t>
            </a:r>
          </a:p>
          <a:p>
            <a:pPr>
              <a:buFontTx/>
              <a:buNone/>
            </a:pPr>
            <a:r>
              <a:rPr lang="en-US" altLang="en-US" sz="2400" b="1" dirty="0" err="1">
                <a:solidFill>
                  <a:srgbClr val="FF0000"/>
                </a:solidFill>
              </a:rPr>
              <a:t>endfor</a:t>
            </a:r>
            <a:endParaRPr lang="en-US" altLang="en-US" sz="2400" dirty="0">
              <a:solidFill>
                <a:srgbClr val="FF0000"/>
              </a:solidFill>
            </a:endParaRPr>
          </a:p>
          <a:p>
            <a:pPr>
              <a:buFontTx/>
              <a:buNone/>
            </a:pPr>
            <a:r>
              <a:rPr lang="en-US" altLang="en-US" sz="2000" dirty="0"/>
              <a:t> </a:t>
            </a:r>
            <a:endParaRPr lang="en-US" altLang="en-US" sz="2400" dirty="0">
              <a:solidFill>
                <a:srgbClr val="FF0000"/>
              </a:solidFill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215EB03E-852E-4DA9-9267-E44CFE0060DB}"/>
              </a:ext>
            </a:extLst>
          </p:cNvPr>
          <p:cNvSpPr/>
          <p:nvPr/>
        </p:nvSpPr>
        <p:spPr>
          <a:xfrm>
            <a:off x="4945888" y="5799345"/>
            <a:ext cx="288880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ct val="0"/>
              </a:spcBef>
            </a:pPr>
            <a:r>
              <a:rPr lang="en-US" altLang="en-US" dirty="0"/>
              <a:t>Proses </a:t>
            </a:r>
            <a:r>
              <a:rPr lang="en-US" altLang="en-US" dirty="0" err="1"/>
              <a:t>enkripsi</a:t>
            </a:r>
            <a:r>
              <a:rPr lang="en-US" altLang="en-US" dirty="0"/>
              <a:t> </a:t>
            </a:r>
            <a:r>
              <a:rPr lang="en-US" altLang="en-US" dirty="0" err="1"/>
              <a:t>satu</a:t>
            </a:r>
            <a:r>
              <a:rPr lang="en-US" altLang="en-US" dirty="0"/>
              <a:t> </a:t>
            </a:r>
            <a:r>
              <a:rPr lang="en-US" altLang="en-US" dirty="0" err="1"/>
              <a:t>putaran</a:t>
            </a:r>
            <a:r>
              <a:rPr lang="en-US" altLang="en-US" dirty="0"/>
              <a:t>: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>
            <a:extLst>
              <a:ext uri="{FF2B5EF4-FFF2-40B4-BE49-F238E27FC236}">
                <a16:creationId xmlns:a16="http://schemas.microsoft.com/office/drawing/2014/main" id="{57EEF048-A3DE-4168-B731-AED4A745C2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09240" y="3429000"/>
            <a:ext cx="7772400" cy="1143000"/>
          </a:xfrm>
        </p:spPr>
        <p:txBody>
          <a:bodyPr>
            <a:noAutofit/>
          </a:bodyPr>
          <a:lstStyle/>
          <a:p>
            <a:pPr algn="r" eaLnBrk="1" hangingPunct="1"/>
            <a:r>
              <a:rPr lang="en-US" altLang="en-US" sz="5400" b="1" dirty="0">
                <a:solidFill>
                  <a:srgbClr val="FF0000"/>
                </a:solidFill>
              </a:rPr>
              <a:t>RC6</a:t>
            </a:r>
          </a:p>
        </p:txBody>
      </p:sp>
      <p:sp>
        <p:nvSpPr>
          <p:cNvPr id="7172" name="Slide Number Placeholder 4">
            <a:extLst>
              <a:ext uri="{FF2B5EF4-FFF2-40B4-BE49-F238E27FC236}">
                <a16:creationId xmlns:a16="http://schemas.microsoft.com/office/drawing/2014/main" id="{67E0F969-7BD9-4079-B47C-E139398BCD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909F8ECD-B1FF-4C2E-871C-54CA93BDC4B3}" type="slidenum">
              <a:rPr lang="en-GB" altLang="en-US" sz="1400"/>
              <a:pPr>
                <a:spcBef>
                  <a:spcPct val="0"/>
                </a:spcBef>
                <a:buFontTx/>
                <a:buNone/>
              </a:pPr>
              <a:t>22</a:t>
            </a:fld>
            <a:endParaRPr lang="en-GB" altLang="en-US" sz="1400"/>
          </a:p>
        </p:txBody>
      </p:sp>
    </p:spTree>
    <p:extLst>
      <p:ext uri="{BB962C8B-B14F-4D97-AF65-F5344CB8AC3E}">
        <p14:creationId xmlns:p14="http://schemas.microsoft.com/office/powerpoint/2010/main" val="135153307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F38D31-E89E-181A-FBDC-09BD2ADF34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053772"/>
          </a:xfrm>
        </p:spPr>
        <p:txBody>
          <a:bodyPr/>
          <a:lstStyle/>
          <a:p>
            <a:r>
              <a:rPr lang="en-US" b="1" dirty="0">
                <a:latin typeface="+mn-lt"/>
              </a:rPr>
              <a:t>RC6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5E0C68-93CC-0059-767E-48BFB48021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18897"/>
            <a:ext cx="10870324" cy="4960881"/>
          </a:xfrm>
        </p:spPr>
        <p:txBody>
          <a:bodyPr>
            <a:normAutofit/>
          </a:bodyPr>
          <a:lstStyle/>
          <a:p>
            <a:r>
              <a:rPr lang="en-US" sz="2400" dirty="0"/>
              <a:t>RC6 juga </a:t>
            </a:r>
            <a:r>
              <a:rPr lang="en-US" sz="2400" dirty="0" err="1"/>
              <a:t>dibuat</a:t>
            </a:r>
            <a:r>
              <a:rPr lang="en-US" sz="2400" dirty="0"/>
              <a:t> oleh Ronald Rivest, Matt Robshaw, Ray Sidney, dan </a:t>
            </a:r>
            <a:r>
              <a:rPr lang="en-US" sz="2400" dirty="0" err="1"/>
              <a:t>Yiqun</a:t>
            </a:r>
            <a:r>
              <a:rPr lang="en-US" sz="2400" dirty="0"/>
              <a:t> Lisa Yin </a:t>
            </a:r>
            <a:r>
              <a:rPr lang="en-US" sz="2400" dirty="0" err="1"/>
              <a:t>dari</a:t>
            </a:r>
            <a:r>
              <a:rPr lang="en-US" sz="2400" dirty="0"/>
              <a:t> </a:t>
            </a:r>
            <a:r>
              <a:rPr lang="en-US" sz="2400" dirty="0" err="1"/>
              <a:t>Laboratorium</a:t>
            </a:r>
            <a:r>
              <a:rPr lang="en-US" sz="2400" dirty="0"/>
              <a:t> RSA (Rivest, 1998). </a:t>
            </a:r>
          </a:p>
          <a:p>
            <a:r>
              <a:rPr lang="en-US" sz="2400" dirty="0"/>
              <a:t>RC6 </a:t>
            </a:r>
            <a:r>
              <a:rPr lang="en-US" sz="2400" dirty="0" err="1"/>
              <a:t>merupakan</a:t>
            </a:r>
            <a:r>
              <a:rPr lang="en-US" sz="2400" dirty="0"/>
              <a:t> </a:t>
            </a:r>
            <a:r>
              <a:rPr lang="en-US" sz="2400" dirty="0" err="1"/>
              <a:t>pengembangan</a:t>
            </a:r>
            <a:r>
              <a:rPr lang="en-US" sz="2400" dirty="0"/>
              <a:t> RC5. RC6 </a:t>
            </a:r>
            <a:r>
              <a:rPr lang="en-US" sz="2400" dirty="0" err="1"/>
              <a:t>dibuat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mengikuti</a:t>
            </a:r>
            <a:r>
              <a:rPr lang="en-US" sz="2400" dirty="0"/>
              <a:t> </a:t>
            </a:r>
            <a:r>
              <a:rPr lang="en-US" sz="2400" dirty="0" err="1"/>
              <a:t>kompetisi</a:t>
            </a:r>
            <a:r>
              <a:rPr lang="en-US" sz="2400" dirty="0"/>
              <a:t> </a:t>
            </a:r>
            <a:r>
              <a:rPr lang="en-US" sz="2400" dirty="0" err="1"/>
              <a:t>Advanvced</a:t>
            </a:r>
            <a:r>
              <a:rPr lang="en-US" sz="2400" dirty="0"/>
              <a:t> Encryption Standard  </a:t>
            </a:r>
            <a:r>
              <a:rPr lang="en-US" sz="2400" dirty="0" err="1"/>
              <a:t>atau</a:t>
            </a:r>
            <a:r>
              <a:rPr lang="en-US" sz="2400" dirty="0"/>
              <a:t> AES (</a:t>
            </a:r>
            <a:r>
              <a:rPr lang="en-US" sz="2400" dirty="0" err="1"/>
              <a:t>akan</a:t>
            </a:r>
            <a:r>
              <a:rPr lang="en-US" sz="2400" dirty="0"/>
              <a:t> </a:t>
            </a:r>
            <a:r>
              <a:rPr lang="en-US" sz="2400" dirty="0" err="1"/>
              <a:t>dijelaskan</a:t>
            </a:r>
            <a:r>
              <a:rPr lang="en-US" sz="2400" dirty="0"/>
              <a:t> pada </a:t>
            </a:r>
            <a:r>
              <a:rPr lang="en-US" sz="2400" dirty="0" err="1"/>
              <a:t>materi</a:t>
            </a:r>
            <a:r>
              <a:rPr lang="en-US" sz="2400" dirty="0"/>
              <a:t> </a:t>
            </a:r>
            <a:r>
              <a:rPr lang="en-US" sz="2400" dirty="0" err="1"/>
              <a:t>selanjutnya</a:t>
            </a:r>
            <a:r>
              <a:rPr lang="en-US" sz="2400" dirty="0"/>
              <a:t>.</a:t>
            </a:r>
          </a:p>
          <a:p>
            <a:endParaRPr lang="en-US" sz="2400" dirty="0"/>
          </a:p>
          <a:p>
            <a:r>
              <a:rPr lang="en-US" sz="2400" dirty="0"/>
              <a:t>RC6 </a:t>
            </a:r>
            <a:r>
              <a:rPr lang="en-US" sz="2400" dirty="0" err="1"/>
              <a:t>melakukan</a:t>
            </a:r>
            <a:r>
              <a:rPr lang="en-US" sz="2400" dirty="0"/>
              <a:t> </a:t>
            </a:r>
            <a:r>
              <a:rPr lang="en-US" sz="2400" dirty="0" err="1"/>
              <a:t>enkripsi</a:t>
            </a:r>
            <a:r>
              <a:rPr lang="en-US" sz="2400" dirty="0"/>
              <a:t> </a:t>
            </a:r>
            <a:r>
              <a:rPr lang="en-US" sz="2400" dirty="0" err="1"/>
              <a:t>terhadap</a:t>
            </a:r>
            <a:r>
              <a:rPr lang="en-US" sz="2400" dirty="0"/>
              <a:t> </a:t>
            </a:r>
            <a:r>
              <a:rPr lang="en-US" sz="2400" dirty="0" err="1"/>
              <a:t>blok</a:t>
            </a:r>
            <a:r>
              <a:rPr lang="en-US" sz="2400" dirty="0"/>
              <a:t> data </a:t>
            </a:r>
            <a:r>
              <a:rPr lang="en-US" sz="2400" dirty="0" err="1"/>
              <a:t>berukuran</a:t>
            </a:r>
            <a:r>
              <a:rPr lang="en-US" sz="2400" dirty="0"/>
              <a:t> 128 bit, </a:t>
            </a:r>
            <a:r>
              <a:rPr lang="en-US" sz="2400" dirty="0" err="1"/>
              <a:t>sedangkan</a:t>
            </a:r>
            <a:r>
              <a:rPr lang="en-US" sz="2400" dirty="0"/>
              <a:t> </a:t>
            </a:r>
            <a:r>
              <a:rPr lang="en-US" sz="2400" dirty="0" err="1"/>
              <a:t>ukuran</a:t>
            </a:r>
            <a:r>
              <a:rPr lang="en-US" sz="2400" dirty="0"/>
              <a:t> </a:t>
            </a:r>
            <a:r>
              <a:rPr lang="en-US" sz="2400" dirty="0" err="1"/>
              <a:t>kuncinya</a:t>
            </a:r>
            <a:r>
              <a:rPr lang="en-US" sz="2400" dirty="0"/>
              <a:t> </a:t>
            </a:r>
            <a:r>
              <a:rPr lang="en-US" sz="2400" dirty="0" err="1"/>
              <a:t>bervariasi</a:t>
            </a:r>
            <a:r>
              <a:rPr lang="en-US" sz="2400" dirty="0"/>
              <a:t> 128, 192, 256 </a:t>
            </a:r>
            <a:r>
              <a:rPr lang="en-US" sz="2400" dirty="0" err="1"/>
              <a:t>sampai</a:t>
            </a:r>
            <a:r>
              <a:rPr lang="en-US" sz="2400" dirty="0"/>
              <a:t> 2040 bit. Cara </a:t>
            </a:r>
            <a:r>
              <a:rPr lang="en-US" sz="2400" dirty="0" err="1"/>
              <a:t>pembangkitan</a:t>
            </a:r>
            <a:r>
              <a:rPr lang="en-US" sz="2400" dirty="0"/>
              <a:t> </a:t>
            </a:r>
            <a:r>
              <a:rPr lang="en-US" sz="2400" dirty="0" err="1"/>
              <a:t>kunci</a:t>
            </a:r>
            <a:r>
              <a:rPr lang="en-US" sz="2400" dirty="0"/>
              <a:t> </a:t>
            </a:r>
            <a:r>
              <a:rPr lang="en-US" sz="2400" dirty="0" err="1"/>
              <a:t>internalnya</a:t>
            </a:r>
            <a:r>
              <a:rPr lang="en-US" sz="2400" dirty="0"/>
              <a:t> </a:t>
            </a:r>
            <a:r>
              <a:rPr lang="en-US" sz="2400" dirty="0" err="1"/>
              <a:t>identik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RC5. </a:t>
            </a:r>
          </a:p>
          <a:p>
            <a:endParaRPr lang="en-US" sz="2400" dirty="0"/>
          </a:p>
          <a:p>
            <a:r>
              <a:rPr lang="en-US" sz="2400" dirty="0" err="1"/>
              <a:t>Secara</a:t>
            </a:r>
            <a:r>
              <a:rPr lang="en-US" sz="2400" dirty="0"/>
              <a:t> </a:t>
            </a:r>
            <a:r>
              <a:rPr lang="en-US" sz="2400" dirty="0" err="1"/>
              <a:t>struktur</a:t>
            </a:r>
            <a:r>
              <a:rPr lang="en-US" sz="2400" dirty="0"/>
              <a:t>, RC6 </a:t>
            </a:r>
            <a:r>
              <a:rPr lang="en-US" sz="2400" dirty="0" err="1"/>
              <a:t>mirip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RC5, </a:t>
            </a:r>
            <a:r>
              <a:rPr lang="en-US" sz="2400" dirty="0" err="1"/>
              <a:t>begitu</a:t>
            </a:r>
            <a:r>
              <a:rPr lang="en-US" sz="2400" dirty="0"/>
              <a:t> juga </a:t>
            </a:r>
            <a:r>
              <a:rPr lang="en-US" sz="2400" dirty="0" err="1"/>
              <a:t>operasi-operasinya</a:t>
            </a:r>
            <a:r>
              <a:rPr lang="en-US" sz="2400" dirty="0"/>
              <a:t> </a:t>
            </a:r>
            <a:r>
              <a:rPr lang="en-US" sz="2400" dirty="0" err="1"/>
              <a:t>seperti</a:t>
            </a:r>
            <a:r>
              <a:rPr lang="en-US" sz="2400" dirty="0"/>
              <a:t> XOR, </a:t>
            </a:r>
            <a:r>
              <a:rPr lang="en-US" sz="2400" dirty="0" err="1"/>
              <a:t>penjumlahan</a:t>
            </a:r>
            <a:r>
              <a:rPr lang="en-US" sz="2400" dirty="0"/>
              <a:t>, dan </a:t>
            </a:r>
            <a:r>
              <a:rPr lang="en-US" sz="2400" dirty="0" err="1"/>
              <a:t>rotasi</a:t>
            </a:r>
            <a:r>
              <a:rPr lang="en-US" sz="2400" dirty="0"/>
              <a:t>.  RC6 </a:t>
            </a:r>
            <a:r>
              <a:rPr lang="en-US" sz="2400" dirty="0" err="1"/>
              <a:t>mempunyai</a:t>
            </a:r>
            <a:r>
              <a:rPr lang="en-US" sz="2400" dirty="0"/>
              <a:t> </a:t>
            </a:r>
            <a:r>
              <a:rPr lang="en-US" sz="2400" dirty="0" err="1"/>
              <a:t>operasi</a:t>
            </a:r>
            <a:r>
              <a:rPr lang="en-US" sz="2400" dirty="0"/>
              <a:t> </a:t>
            </a:r>
            <a:r>
              <a:rPr lang="en-US" sz="2400" dirty="0" err="1"/>
              <a:t>tambahan</a:t>
            </a:r>
            <a:r>
              <a:rPr lang="en-US" sz="2400" dirty="0"/>
              <a:t> </a:t>
            </a:r>
            <a:r>
              <a:rPr lang="en-US" sz="2400" dirty="0" err="1"/>
              <a:t>yaitu</a:t>
            </a:r>
            <a:r>
              <a:rPr lang="en-US" sz="2400" dirty="0"/>
              <a:t> </a:t>
            </a:r>
            <a:r>
              <a:rPr lang="en-US" sz="2400" dirty="0" err="1"/>
              <a:t>perkalian</a:t>
            </a:r>
            <a:r>
              <a:rPr lang="en-US" sz="2400" dirty="0"/>
              <a:t>. </a:t>
            </a:r>
          </a:p>
          <a:p>
            <a:r>
              <a:rPr lang="en-US" sz="2400" dirty="0"/>
              <a:t>RC6 </a:t>
            </a:r>
            <a:r>
              <a:rPr lang="en-US" sz="2400" dirty="0" err="1"/>
              <a:t>dapat</a:t>
            </a:r>
            <a:r>
              <a:rPr lang="en-US" sz="2400" dirty="0"/>
              <a:t> </a:t>
            </a:r>
            <a:r>
              <a:rPr lang="en-US" sz="2400" dirty="0" err="1"/>
              <a:t>dipandang</a:t>
            </a:r>
            <a:r>
              <a:rPr lang="en-US" sz="2400" dirty="0"/>
              <a:t> </a:t>
            </a:r>
            <a:r>
              <a:rPr lang="en-US" sz="2400" dirty="0" err="1"/>
              <a:t>sebagai</a:t>
            </a:r>
            <a:r>
              <a:rPr lang="en-US" sz="2400" dirty="0"/>
              <a:t> dua </a:t>
            </a:r>
            <a:r>
              <a:rPr lang="en-US" sz="2400" dirty="0" err="1"/>
              <a:t>buah</a:t>
            </a:r>
            <a:r>
              <a:rPr lang="en-US" sz="2400" dirty="0"/>
              <a:t> RC5 yang </a:t>
            </a:r>
            <a:r>
              <a:rPr lang="en-US" sz="2400" dirty="0" err="1"/>
              <a:t>dioperasikan</a:t>
            </a:r>
            <a:r>
              <a:rPr lang="en-US" sz="2400" dirty="0"/>
              <a:t> </a:t>
            </a:r>
            <a:r>
              <a:rPr lang="en-US" sz="2400" dirty="0" err="1"/>
              <a:t>secara</a:t>
            </a:r>
            <a:r>
              <a:rPr lang="en-US" sz="2400" dirty="0"/>
              <a:t> parallel.</a:t>
            </a:r>
          </a:p>
          <a:p>
            <a:endParaRPr lang="en-US" sz="2400" dirty="0"/>
          </a:p>
          <a:p>
            <a:endParaRPr lang="en-US" sz="2400" dirty="0"/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ACB78C5-FBDB-E92B-2728-0E69D90D3A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C3728-147E-499B-B1A3-49B92C8254F5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732140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>
            <a:extLst>
              <a:ext uri="{FF2B5EF4-FFF2-40B4-BE49-F238E27FC236}">
                <a16:creationId xmlns:a16="http://schemas.microsoft.com/office/drawing/2014/main" id="{B025F01C-30A5-219A-3393-8964E51DDA5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0217" y="168166"/>
            <a:ext cx="5725663" cy="64750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CA4B7571-EC83-D291-0F49-4087DDF50CEE}"/>
              </a:ext>
            </a:extLst>
          </p:cNvPr>
          <p:cNvSpPr txBox="1"/>
          <p:nvPr/>
        </p:nvSpPr>
        <p:spPr>
          <a:xfrm>
            <a:off x="6915807" y="5872601"/>
            <a:ext cx="4740165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Bef>
                <a:spcPts val="300"/>
              </a:spcBef>
            </a:pPr>
            <a:r>
              <a:rPr lang="en-US" sz="20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Gambar </a:t>
            </a:r>
            <a:r>
              <a:rPr lang="en-US" sz="20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Jaringan</a:t>
            </a:r>
            <a:r>
              <a:rPr lang="en-US" sz="20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Feistel di </a:t>
            </a:r>
            <a:r>
              <a:rPr lang="en-US" sz="20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US" sz="20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RC6. </a:t>
            </a:r>
            <a:r>
              <a:rPr lang="en-US" sz="20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Fungsi</a:t>
            </a:r>
            <a:r>
              <a:rPr lang="en-US" sz="20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i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en-US" sz="20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adalah</a:t>
            </a:r>
            <a:r>
              <a:rPr lang="en-US" sz="20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i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en-US" sz="20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000" i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20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) = </a:t>
            </a:r>
            <a:r>
              <a:rPr lang="en-US" sz="2000" i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20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(2</a:t>
            </a:r>
            <a:r>
              <a:rPr lang="en-US" sz="2000" i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20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+ 1) (Rivest, 1998)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586DB34F-2E11-91E2-473C-22ACC7011C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C3728-147E-499B-B1A3-49B92C8254F5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766813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5BB3119A-9F00-EC13-425B-77D016BB7A3F}"/>
              </a:ext>
            </a:extLst>
          </p:cNvPr>
          <p:cNvSpPr txBox="1"/>
          <p:nvPr/>
        </p:nvSpPr>
        <p:spPr>
          <a:xfrm>
            <a:off x="1087821" y="263903"/>
            <a:ext cx="10016358" cy="633019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26695" algn="just">
              <a:lnSpc>
                <a:spcPct val="115000"/>
              </a:lnSpc>
            </a:pPr>
            <a:r>
              <a:rPr lang="fi-FI" sz="1800" i="1" dirty="0">
                <a:effectLst/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{   Enkripsi RC6-w/r/b</a:t>
            </a:r>
            <a:endParaRPr lang="en-US" sz="2400" dirty="0">
              <a:effectLst/>
              <a:latin typeface="Georgia" panose="02040502050405020303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226695" algn="just">
              <a:lnSpc>
                <a:spcPct val="115000"/>
              </a:lnSpc>
            </a:pPr>
            <a:r>
              <a:rPr lang="fi-FI" sz="1800" i="1" dirty="0">
                <a:effectLst/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    Masukan:   Plainteks disimpan di dalam empat register berukuran </a:t>
            </a:r>
            <a:endParaRPr lang="en-US" sz="2400" dirty="0">
              <a:effectLst/>
              <a:latin typeface="Georgia" panose="02040502050405020303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226695" algn="just">
              <a:lnSpc>
                <a:spcPct val="115000"/>
              </a:lnSpc>
            </a:pPr>
            <a:r>
              <a:rPr lang="fi-FI" sz="1800" i="1" dirty="0">
                <a:effectLst/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                          w bit:  A, B, C dan D</a:t>
            </a:r>
            <a:endParaRPr lang="en-US" sz="2400" dirty="0">
              <a:effectLst/>
              <a:latin typeface="Georgia" panose="02040502050405020303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226695" algn="just">
              <a:lnSpc>
                <a:spcPct val="115000"/>
              </a:lnSpc>
            </a:pPr>
            <a:r>
              <a:rPr lang="fi-FI" sz="1800" i="1" dirty="0">
                <a:effectLst/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	                   r adalah jumlah putaran</a:t>
            </a:r>
            <a:endParaRPr lang="en-US" sz="2400" dirty="0">
              <a:effectLst/>
              <a:latin typeface="Georgia" panose="02040502050405020303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226695" algn="just">
              <a:lnSpc>
                <a:spcPct val="115000"/>
              </a:lnSpc>
            </a:pPr>
            <a:r>
              <a:rPr lang="fi-FI" sz="1800" i="1" dirty="0">
                <a:effectLst/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	                   S[0, ... , 2r + 3] adalah kunci internal, panjangnya w bit</a:t>
            </a:r>
            <a:endParaRPr lang="en-US" sz="2400" dirty="0">
              <a:effectLst/>
              <a:latin typeface="Georgia" panose="02040502050405020303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226695" algn="just">
              <a:lnSpc>
                <a:spcPct val="115000"/>
              </a:lnSpc>
            </a:pPr>
            <a:r>
              <a:rPr lang="fi-FI" sz="1800" i="1" dirty="0">
                <a:effectLst/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    Luaran: Cipherteks disimpan di dalam A, B, C, D</a:t>
            </a:r>
            <a:endParaRPr lang="en-US" sz="2400" dirty="0">
              <a:effectLst/>
              <a:latin typeface="Georgia" panose="02040502050405020303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226695" algn="just">
              <a:lnSpc>
                <a:spcPct val="115000"/>
              </a:lnSpc>
            </a:pPr>
            <a:r>
              <a:rPr lang="fi-FI" sz="1800" i="1" dirty="0">
                <a:effectLst/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}</a:t>
            </a:r>
            <a:endParaRPr lang="en-US" sz="2400" dirty="0">
              <a:effectLst/>
              <a:latin typeface="Georgia" panose="02040502050405020303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226695" algn="just">
              <a:lnSpc>
                <a:spcPct val="115000"/>
              </a:lnSpc>
            </a:pPr>
            <a:r>
              <a:rPr lang="fi-FI" sz="1800" i="1" dirty="0">
                <a:effectLst/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Algoritma:</a:t>
            </a:r>
            <a:endParaRPr lang="en-US" sz="2400" dirty="0">
              <a:effectLst/>
              <a:latin typeface="Georgia" panose="02040502050405020303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226695" algn="just">
              <a:lnSpc>
                <a:spcPct val="115000"/>
              </a:lnSpc>
            </a:pPr>
            <a:r>
              <a:rPr lang="fi-FI" sz="1800" i="1" dirty="0">
                <a:effectLst/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	B </a:t>
            </a:r>
            <a:r>
              <a:rPr lang="fi-FI" sz="1800" i="1" dirty="0">
                <a:effectLst/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</a:t>
            </a:r>
            <a:r>
              <a:rPr lang="fi-FI" sz="1800" i="1" dirty="0">
                <a:effectLst/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B + S[0]</a:t>
            </a:r>
            <a:endParaRPr lang="en-US" sz="2400" dirty="0">
              <a:effectLst/>
              <a:latin typeface="Georgia" panose="02040502050405020303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226695" algn="just">
              <a:lnSpc>
                <a:spcPct val="115000"/>
              </a:lnSpc>
            </a:pPr>
            <a:r>
              <a:rPr lang="fi-FI" sz="1800" i="1" dirty="0">
                <a:effectLst/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	D </a:t>
            </a:r>
            <a:r>
              <a:rPr lang="fi-FI" sz="1800" i="1" dirty="0">
                <a:effectLst/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</a:t>
            </a:r>
            <a:r>
              <a:rPr lang="fi-FI" sz="1800" i="1" dirty="0">
                <a:effectLst/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D + S[1]</a:t>
            </a:r>
            <a:endParaRPr lang="en-US" sz="2400" dirty="0">
              <a:effectLst/>
              <a:latin typeface="Georgia" panose="02040502050405020303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226695" algn="just">
              <a:lnSpc>
                <a:spcPct val="115000"/>
              </a:lnSpc>
            </a:pPr>
            <a:r>
              <a:rPr lang="fi-FI" sz="1800" i="1" dirty="0">
                <a:effectLst/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	for i </a:t>
            </a:r>
            <a:r>
              <a:rPr lang="fi-FI" sz="1800" i="1" dirty="0">
                <a:effectLst/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</a:t>
            </a:r>
            <a:r>
              <a:rPr lang="fi-FI" sz="1800" i="1" dirty="0">
                <a:effectLst/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1 to r do</a:t>
            </a:r>
            <a:endParaRPr lang="en-US" sz="2400" dirty="0">
              <a:effectLst/>
              <a:latin typeface="Georgia" panose="02040502050405020303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226695" algn="just">
              <a:lnSpc>
                <a:spcPct val="115000"/>
              </a:lnSpc>
            </a:pPr>
            <a:r>
              <a:rPr lang="fi-FI" sz="1800" i="1" dirty="0">
                <a:effectLst/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	      t </a:t>
            </a:r>
            <a:r>
              <a:rPr lang="fi-FI" sz="1800" i="1" dirty="0">
                <a:effectLst/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</a:t>
            </a:r>
            <a:r>
              <a:rPr lang="fi-FI" sz="1800" i="1" dirty="0">
                <a:effectLst/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(B*(2B + 1)) &lt;&lt;&lt; lg w</a:t>
            </a:r>
            <a:endParaRPr lang="en-US" sz="2400" dirty="0">
              <a:effectLst/>
              <a:latin typeface="Georgia" panose="02040502050405020303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226695" algn="just">
              <a:lnSpc>
                <a:spcPct val="115000"/>
              </a:lnSpc>
            </a:pPr>
            <a:r>
              <a:rPr lang="fi-FI" sz="1800" i="1" dirty="0">
                <a:effectLst/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	      u </a:t>
            </a:r>
            <a:r>
              <a:rPr lang="fi-FI" sz="1800" i="1" dirty="0">
                <a:effectLst/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</a:t>
            </a:r>
            <a:r>
              <a:rPr lang="fi-FI" sz="1800" i="1" dirty="0">
                <a:effectLst/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(D*(2D + 1)) &lt;&lt;&lt; lg w</a:t>
            </a:r>
            <a:endParaRPr lang="en-US" sz="2400" dirty="0">
              <a:effectLst/>
              <a:latin typeface="Georgia" panose="02040502050405020303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226695" algn="just">
              <a:lnSpc>
                <a:spcPct val="115000"/>
              </a:lnSpc>
            </a:pPr>
            <a:r>
              <a:rPr lang="fi-FI" sz="1800" i="1" dirty="0">
                <a:effectLst/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	      A </a:t>
            </a:r>
            <a:r>
              <a:rPr lang="fi-FI" sz="1800" i="1" dirty="0">
                <a:effectLst/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</a:t>
            </a:r>
            <a:r>
              <a:rPr lang="fi-FI" sz="1800" i="1" dirty="0">
                <a:effectLst/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((A </a:t>
            </a:r>
            <a:r>
              <a:rPr lang="fi-FI" sz="2400" dirty="0">
                <a:effectLst/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</a:t>
            </a:r>
            <a:r>
              <a:rPr lang="fi-FI" sz="1800" i="1" dirty="0">
                <a:effectLst/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t) &lt;&lt;&lt; u) + S[2i]</a:t>
            </a:r>
            <a:endParaRPr lang="en-US" sz="2400" dirty="0">
              <a:effectLst/>
              <a:latin typeface="Georgia" panose="02040502050405020303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226695" algn="just">
              <a:lnSpc>
                <a:spcPct val="115000"/>
              </a:lnSpc>
            </a:pPr>
            <a:r>
              <a:rPr lang="fi-FI" sz="1800" i="1" dirty="0">
                <a:effectLst/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	      C </a:t>
            </a:r>
            <a:r>
              <a:rPr lang="fi-FI" sz="1800" i="1" dirty="0">
                <a:effectLst/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</a:t>
            </a:r>
            <a:r>
              <a:rPr lang="fi-FI" sz="1800" i="1" dirty="0">
                <a:effectLst/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((C </a:t>
            </a:r>
            <a:r>
              <a:rPr lang="fi-FI" sz="2400" dirty="0">
                <a:effectLst/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</a:t>
            </a:r>
            <a:r>
              <a:rPr lang="fi-FI" sz="1800" i="1" dirty="0">
                <a:effectLst/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u) &lt;&lt;&lt; t) + S[2i + 1] </a:t>
            </a:r>
            <a:endParaRPr lang="en-US" sz="2400" dirty="0">
              <a:effectLst/>
              <a:latin typeface="Georgia" panose="02040502050405020303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226695" algn="just">
              <a:lnSpc>
                <a:spcPct val="115000"/>
              </a:lnSpc>
            </a:pPr>
            <a:r>
              <a:rPr lang="fi-FI" sz="1800" i="1" dirty="0">
                <a:effectLst/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                       (A, B, C, D)  =  (B, C, D, A)</a:t>
            </a:r>
            <a:endParaRPr lang="en-US" sz="2400" dirty="0">
              <a:effectLst/>
              <a:latin typeface="Georgia" panose="02040502050405020303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226695" algn="just">
              <a:lnSpc>
                <a:spcPct val="115000"/>
              </a:lnSpc>
            </a:pPr>
            <a:r>
              <a:rPr lang="fi-FI" sz="1800" i="1" dirty="0">
                <a:effectLst/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       end</a:t>
            </a:r>
            <a:endParaRPr lang="en-US" sz="2400" dirty="0">
              <a:effectLst/>
              <a:latin typeface="Georgia" panose="02040502050405020303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226695" algn="just">
              <a:lnSpc>
                <a:spcPct val="115000"/>
              </a:lnSpc>
            </a:pPr>
            <a:r>
              <a:rPr lang="fi-FI" sz="1800" i="1" dirty="0">
                <a:effectLst/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	A </a:t>
            </a:r>
            <a:r>
              <a:rPr lang="fi-FI" sz="1800" i="1" dirty="0">
                <a:effectLst/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</a:t>
            </a:r>
            <a:r>
              <a:rPr lang="fi-FI" sz="1800" i="1" dirty="0">
                <a:effectLst/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A + S[2r + 2]</a:t>
            </a:r>
            <a:endParaRPr lang="en-US" sz="2400" dirty="0">
              <a:effectLst/>
              <a:latin typeface="Georgia" panose="02040502050405020303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226695" algn="just">
              <a:lnSpc>
                <a:spcPct val="115000"/>
              </a:lnSpc>
            </a:pPr>
            <a:r>
              <a:rPr lang="fi-FI" sz="1800" i="1" dirty="0">
                <a:effectLst/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	C </a:t>
            </a:r>
            <a:r>
              <a:rPr lang="fi-FI" sz="1800" i="1" dirty="0">
                <a:effectLst/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</a:t>
            </a:r>
            <a:r>
              <a:rPr lang="fi-FI" sz="1800" i="1" dirty="0">
                <a:effectLst/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C + S[2r + 3]</a:t>
            </a:r>
            <a:endParaRPr lang="en-US" sz="2400" dirty="0">
              <a:effectLst/>
              <a:latin typeface="Georgia" panose="02040502050405020303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BFCAF594-82A2-65E1-E15A-1D7487389E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C3728-147E-499B-B1A3-49B92C8254F5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710368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D6DE0F29-80AE-C440-52E4-3D821EEADEE3}"/>
              </a:ext>
            </a:extLst>
          </p:cNvPr>
          <p:cNvSpPr txBox="1"/>
          <p:nvPr/>
        </p:nvSpPr>
        <p:spPr>
          <a:xfrm>
            <a:off x="1229710" y="263903"/>
            <a:ext cx="10110952" cy="633019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26695" algn="just">
              <a:lnSpc>
                <a:spcPct val="115000"/>
              </a:lnSpc>
            </a:pPr>
            <a:r>
              <a:rPr lang="fi-FI" sz="1800" i="1" dirty="0">
                <a:effectLst/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{   Dekripsi RC6-w/r/b</a:t>
            </a:r>
            <a:endParaRPr lang="en-US" sz="2400" dirty="0">
              <a:effectLst/>
              <a:latin typeface="Georgia" panose="02040502050405020303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226695" algn="just">
              <a:lnSpc>
                <a:spcPct val="115000"/>
              </a:lnSpc>
            </a:pPr>
            <a:r>
              <a:rPr lang="fi-FI" sz="1800" i="1" dirty="0">
                <a:effectLst/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    Masukan: Cipherteks disimpan di dalam empat register berukuran   </a:t>
            </a:r>
            <a:endParaRPr lang="en-US" sz="2400" dirty="0">
              <a:effectLst/>
              <a:latin typeface="Georgia" panose="02040502050405020303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226695" algn="just">
              <a:lnSpc>
                <a:spcPct val="115000"/>
              </a:lnSpc>
            </a:pPr>
            <a:r>
              <a:rPr lang="fi-FI" sz="1800" i="1" dirty="0">
                <a:effectLst/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                       w bit:  A, B, C dan D  r adalah jumlah putaran</a:t>
            </a:r>
            <a:endParaRPr lang="en-US" sz="2400" dirty="0">
              <a:effectLst/>
              <a:latin typeface="Georgia" panose="02040502050405020303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226695" algn="just">
              <a:lnSpc>
                <a:spcPct val="115000"/>
              </a:lnSpc>
            </a:pPr>
            <a:r>
              <a:rPr lang="fi-FI" sz="1800" i="1" dirty="0">
                <a:effectLst/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                       S[0, ... , 2r + 3] adalah kunci internal, panjangnya w bit</a:t>
            </a:r>
            <a:endParaRPr lang="en-US" sz="2400" dirty="0">
              <a:effectLst/>
              <a:latin typeface="Georgia" panose="02040502050405020303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226695" algn="just">
              <a:lnSpc>
                <a:spcPct val="115000"/>
              </a:lnSpc>
            </a:pPr>
            <a:r>
              <a:rPr lang="fi-FI" sz="1800" i="1" dirty="0">
                <a:effectLst/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     Luaran: Plainteks disimpan di dalam A, B, C, D</a:t>
            </a:r>
            <a:endParaRPr lang="en-US" sz="2400" dirty="0">
              <a:effectLst/>
              <a:latin typeface="Georgia" panose="02040502050405020303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226695" algn="just">
              <a:lnSpc>
                <a:spcPct val="115000"/>
              </a:lnSpc>
            </a:pPr>
            <a:r>
              <a:rPr lang="fi-FI" sz="1800" i="1" dirty="0">
                <a:effectLst/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}</a:t>
            </a:r>
            <a:endParaRPr lang="en-US" sz="2400" dirty="0">
              <a:effectLst/>
              <a:latin typeface="Georgia" panose="02040502050405020303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226695" algn="just">
              <a:lnSpc>
                <a:spcPct val="115000"/>
              </a:lnSpc>
            </a:pPr>
            <a:r>
              <a:rPr lang="fi-FI" sz="1800" i="1" dirty="0"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Algoritma:</a:t>
            </a:r>
            <a:endParaRPr lang="en-US" sz="2400" dirty="0">
              <a:effectLst/>
              <a:latin typeface="Georgia" panose="02040502050405020303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226695" algn="just">
              <a:lnSpc>
                <a:spcPct val="115000"/>
              </a:lnSpc>
            </a:pPr>
            <a:r>
              <a:rPr lang="fi-FI" sz="1800" i="1" dirty="0"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	C </a:t>
            </a:r>
            <a:r>
              <a:rPr lang="fi-FI" sz="1800" i="1" dirty="0"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</a:t>
            </a:r>
            <a:r>
              <a:rPr lang="fi-FI" sz="1800" i="1" dirty="0"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C – S[2r + 3]</a:t>
            </a:r>
            <a:endParaRPr lang="en-US" sz="2400" dirty="0">
              <a:effectLst/>
              <a:latin typeface="Georgia" panose="02040502050405020303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226695" algn="just">
              <a:lnSpc>
                <a:spcPct val="115000"/>
              </a:lnSpc>
            </a:pPr>
            <a:r>
              <a:rPr lang="fi-FI" sz="1800" i="1" dirty="0">
                <a:effectLst/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	A </a:t>
            </a:r>
            <a:r>
              <a:rPr lang="fi-FI" sz="1800" i="1" dirty="0">
                <a:effectLst/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</a:t>
            </a:r>
            <a:r>
              <a:rPr lang="fi-FI" sz="1800" i="1" dirty="0">
                <a:effectLst/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A – S[2r + 2]</a:t>
            </a:r>
            <a:endParaRPr lang="en-US" sz="2400" dirty="0">
              <a:effectLst/>
              <a:latin typeface="Georgia" panose="02040502050405020303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226695" algn="just">
              <a:lnSpc>
                <a:spcPct val="115000"/>
              </a:lnSpc>
            </a:pPr>
            <a:r>
              <a:rPr lang="fi-FI" sz="1800" i="1" dirty="0">
                <a:effectLst/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 </a:t>
            </a:r>
            <a:endParaRPr lang="en-US" sz="2400" dirty="0">
              <a:effectLst/>
              <a:latin typeface="Georgia" panose="02040502050405020303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226695" algn="just">
              <a:lnSpc>
                <a:spcPct val="115000"/>
              </a:lnSpc>
            </a:pPr>
            <a:r>
              <a:rPr lang="fi-FI" sz="1800" i="1" dirty="0">
                <a:effectLst/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	for i </a:t>
            </a:r>
            <a:r>
              <a:rPr lang="fi-FI" sz="1800" i="1" dirty="0">
                <a:effectLst/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</a:t>
            </a:r>
            <a:r>
              <a:rPr lang="fi-FI" sz="1800" i="1" dirty="0">
                <a:effectLst/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r downto 1 do</a:t>
            </a:r>
            <a:endParaRPr lang="en-US" sz="2400" dirty="0">
              <a:effectLst/>
              <a:latin typeface="Georgia" panose="02040502050405020303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226695" algn="just">
              <a:lnSpc>
                <a:spcPct val="115000"/>
              </a:lnSpc>
            </a:pPr>
            <a:r>
              <a:rPr lang="fi-FI" sz="1800" i="1" dirty="0">
                <a:effectLst/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	      (A, B, C, D) </a:t>
            </a:r>
            <a:r>
              <a:rPr lang="fi-FI" sz="1800" i="1" dirty="0">
                <a:effectLst/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</a:t>
            </a:r>
            <a:r>
              <a:rPr lang="fi-FI" sz="1800" i="1" dirty="0">
                <a:effectLst/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(D, A, B, C)</a:t>
            </a:r>
            <a:endParaRPr lang="en-US" sz="2400" dirty="0">
              <a:effectLst/>
              <a:latin typeface="Georgia" panose="02040502050405020303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226695" algn="just">
              <a:lnSpc>
                <a:spcPct val="115000"/>
              </a:lnSpc>
            </a:pPr>
            <a:r>
              <a:rPr lang="fi-FI" sz="1800" i="1" dirty="0">
                <a:effectLst/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	      u </a:t>
            </a:r>
            <a:r>
              <a:rPr lang="fi-FI" sz="1800" i="1" dirty="0">
                <a:effectLst/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</a:t>
            </a:r>
            <a:r>
              <a:rPr lang="fi-FI" sz="1800" i="1" dirty="0">
                <a:effectLst/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(D*(2D + 1)) &lt;&lt;&lt; lg w</a:t>
            </a:r>
            <a:endParaRPr lang="en-US" sz="2400" dirty="0">
              <a:effectLst/>
              <a:latin typeface="Georgia" panose="02040502050405020303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226695" algn="just">
              <a:lnSpc>
                <a:spcPct val="115000"/>
              </a:lnSpc>
            </a:pPr>
            <a:r>
              <a:rPr lang="fi-FI" sz="1800" i="1" dirty="0">
                <a:effectLst/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	      t </a:t>
            </a:r>
            <a:r>
              <a:rPr lang="fi-FI" sz="1800" i="1" dirty="0">
                <a:effectLst/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</a:t>
            </a:r>
            <a:r>
              <a:rPr lang="fi-FI" sz="1800" i="1" dirty="0">
                <a:effectLst/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(B*(2B + 1)) &lt;&lt;&lt; lg w </a:t>
            </a:r>
            <a:endParaRPr lang="en-US" sz="2400" dirty="0">
              <a:effectLst/>
              <a:latin typeface="Georgia" panose="02040502050405020303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226695" algn="just">
              <a:lnSpc>
                <a:spcPct val="115000"/>
              </a:lnSpc>
            </a:pPr>
            <a:r>
              <a:rPr lang="fi-FI" sz="1800" i="1" dirty="0">
                <a:effectLst/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	      C </a:t>
            </a:r>
            <a:r>
              <a:rPr lang="fi-FI" sz="1800" i="1" dirty="0">
                <a:effectLst/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</a:t>
            </a:r>
            <a:r>
              <a:rPr lang="fi-FI" sz="1800" i="1" dirty="0">
                <a:effectLst/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((C – S[2i + 1]) &gt;&gt;&gt; t) </a:t>
            </a:r>
            <a:r>
              <a:rPr lang="fi-FI" sz="2400" dirty="0">
                <a:effectLst/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</a:t>
            </a:r>
            <a:r>
              <a:rPr lang="fi-FI" sz="1800" i="1" dirty="0">
                <a:effectLst/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u</a:t>
            </a:r>
            <a:endParaRPr lang="en-US" sz="2400" dirty="0">
              <a:effectLst/>
              <a:latin typeface="Georgia" panose="02040502050405020303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n-US" sz="2400" dirty="0">
                <a:effectLst/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	      A </a:t>
            </a:r>
            <a:r>
              <a:rPr lang="en-US" sz="2400" dirty="0">
                <a:effectLst/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</a:t>
            </a:r>
            <a:r>
              <a:rPr lang="en-US" sz="2400" dirty="0">
                <a:effectLst/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((A – S[2i]) &gt;&gt;&gt; u) </a:t>
            </a:r>
            <a:r>
              <a:rPr lang="en-US" sz="2400" dirty="0">
                <a:effectLst/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</a:t>
            </a:r>
            <a:r>
              <a:rPr lang="en-US" sz="2400" dirty="0">
                <a:effectLst/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t</a:t>
            </a:r>
          </a:p>
          <a:p>
            <a:pPr marL="226695" algn="just">
              <a:lnSpc>
                <a:spcPct val="115000"/>
              </a:lnSpc>
            </a:pPr>
            <a:r>
              <a:rPr lang="fi-FI" sz="1800" i="1" dirty="0">
                <a:effectLst/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	end</a:t>
            </a:r>
            <a:endParaRPr lang="en-US" sz="2400" dirty="0">
              <a:effectLst/>
              <a:latin typeface="Georgia" panose="02040502050405020303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226695" algn="just">
              <a:lnSpc>
                <a:spcPct val="115000"/>
              </a:lnSpc>
            </a:pPr>
            <a:r>
              <a:rPr lang="fi-FI" sz="1800" i="1" dirty="0">
                <a:effectLst/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	D </a:t>
            </a:r>
            <a:r>
              <a:rPr lang="fi-FI" sz="1800" i="1" dirty="0">
                <a:effectLst/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</a:t>
            </a:r>
            <a:r>
              <a:rPr lang="fi-FI" sz="1800" i="1" dirty="0">
                <a:effectLst/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D – S[1]</a:t>
            </a:r>
            <a:endParaRPr lang="en-US" sz="2400" dirty="0">
              <a:effectLst/>
              <a:latin typeface="Georgia" panose="02040502050405020303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226695" algn="just">
              <a:lnSpc>
                <a:spcPct val="115000"/>
              </a:lnSpc>
            </a:pPr>
            <a:r>
              <a:rPr lang="fi-FI" sz="1800" i="1" dirty="0">
                <a:effectLst/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	B </a:t>
            </a:r>
            <a:r>
              <a:rPr lang="fi-FI" sz="1800" i="1" dirty="0">
                <a:effectLst/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</a:t>
            </a:r>
            <a:r>
              <a:rPr lang="fi-FI" sz="1800" i="1" dirty="0">
                <a:effectLst/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B – S[0]</a:t>
            </a:r>
            <a:endParaRPr lang="en-US" sz="2400" dirty="0">
              <a:effectLst/>
              <a:latin typeface="Georgia" panose="02040502050405020303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22441291-B378-D6B4-B7A6-955F061902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C3728-147E-499B-B1A3-49B92C8254F5}" type="slidenum">
              <a:rPr lang="en-US" smtClean="0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183475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1FE131E3-FD31-DF27-24CA-AEE9AF35FC08}"/>
              </a:ext>
            </a:extLst>
          </p:cNvPr>
          <p:cNvSpPr txBox="1"/>
          <p:nvPr/>
        </p:nvSpPr>
        <p:spPr>
          <a:xfrm>
            <a:off x="914400" y="998947"/>
            <a:ext cx="10646979" cy="4739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</a:pPr>
            <a:r>
              <a:rPr lang="en-US" sz="2400" b="1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Keterangan</a:t>
            </a:r>
            <a:r>
              <a:rPr lang="en-US" sz="2400" b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:</a:t>
            </a:r>
            <a:endParaRPr lang="en-US" sz="2400" dirty="0"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226695" algn="just">
              <a:lnSpc>
                <a:spcPct val="115000"/>
              </a:lnSpc>
            </a:pP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a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+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b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 adalah penjumlahan dalam modulo 2</a:t>
            </a:r>
            <a:r>
              <a:rPr lang="fi-FI" sz="2400" i="1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w</a:t>
            </a:r>
            <a:endParaRPr lang="en-US" sz="2400" dirty="0"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226695" algn="just">
              <a:lnSpc>
                <a:spcPct val="115000"/>
              </a:lnSpc>
            </a:pP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a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–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b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 adalah pengurangan dalam modulo 2</a:t>
            </a:r>
            <a:r>
              <a:rPr lang="fi-FI" sz="2400" i="1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w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endParaRPr lang="en-US" sz="2400" dirty="0"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226695" algn="just">
              <a:lnSpc>
                <a:spcPct val="115000"/>
              </a:lnSpc>
            </a:pP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a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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b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adalah operasi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bitwise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XOR dari word yang panjangnya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w 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bit</a:t>
            </a:r>
            <a:endParaRPr lang="en-US" sz="2400" dirty="0"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226695" algn="just">
              <a:lnSpc>
                <a:spcPct val="115000"/>
              </a:lnSpc>
            </a:pP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a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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b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 adalah perkalian dalam modulo 2</a:t>
            </a:r>
            <a:r>
              <a:rPr lang="fi-FI" sz="2400" i="1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w</a:t>
            </a:r>
          </a:p>
          <a:p>
            <a:pPr marL="226695" algn="just">
              <a:lnSpc>
                <a:spcPct val="115000"/>
              </a:lnSpc>
            </a:pPr>
            <a:endParaRPr lang="en-US" sz="2400" dirty="0"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226695" algn="just">
              <a:lnSpc>
                <a:spcPct val="115000"/>
              </a:lnSpc>
            </a:pP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a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&lt;&lt;&lt;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b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 adalah operasi pergeseran 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a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(yang panjangnya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w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bit)  ke kiri secara sirkular sejauh log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w least significant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bit dari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b 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 </a:t>
            </a:r>
          </a:p>
          <a:p>
            <a:pPr marL="226695" algn="just">
              <a:lnSpc>
                <a:spcPct val="115000"/>
              </a:lnSpc>
            </a:pPr>
            <a:r>
              <a:rPr lang="fi-FI" sz="2400" dirty="0"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endParaRPr lang="en-US" sz="2400" dirty="0"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226695" algn="just">
              <a:lnSpc>
                <a:spcPct val="115000"/>
              </a:lnSpc>
            </a:pP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a 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&gt;&gt;&gt; b  adalah operasi pergeseran 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a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(yang panjangnya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w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bit)  ke  kanan secara sirkular sejauh log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w least significant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bit dari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b 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 </a:t>
            </a:r>
            <a:endParaRPr lang="en-US" sz="2400" dirty="0"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FFD498E-CD85-D407-530C-EA61614263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C3728-147E-499B-B1A3-49B92C8254F5}" type="slidenum">
              <a:rPr lang="en-US" smtClean="0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139029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>
            <a:extLst>
              <a:ext uri="{FF2B5EF4-FFF2-40B4-BE49-F238E27FC236}">
                <a16:creationId xmlns:a16="http://schemas.microsoft.com/office/drawing/2014/main" id="{57EEF048-A3DE-4168-B731-AED4A745C2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09240" y="3429000"/>
            <a:ext cx="7772400" cy="1143000"/>
          </a:xfrm>
        </p:spPr>
        <p:txBody>
          <a:bodyPr>
            <a:noAutofit/>
          </a:bodyPr>
          <a:lstStyle/>
          <a:p>
            <a:pPr algn="r" eaLnBrk="1" hangingPunct="1"/>
            <a:r>
              <a:rPr lang="en-US" altLang="en-US" sz="5400" b="1" dirty="0">
                <a:solidFill>
                  <a:srgbClr val="FF0000"/>
                </a:solidFill>
              </a:rPr>
              <a:t>Cipher </a:t>
            </a:r>
            <a:r>
              <a:rPr lang="en-US" altLang="en-US" sz="5400" b="1" dirty="0" err="1">
                <a:solidFill>
                  <a:srgbClr val="FF0000"/>
                </a:solidFill>
              </a:rPr>
              <a:t>blok</a:t>
            </a:r>
            <a:r>
              <a:rPr lang="en-US" altLang="en-US" sz="5400" b="1" dirty="0">
                <a:solidFill>
                  <a:srgbClr val="FF0000"/>
                </a:solidFill>
              </a:rPr>
              <a:t> </a:t>
            </a:r>
            <a:r>
              <a:rPr lang="en-US" altLang="en-US" sz="5400" b="1" dirty="0" err="1">
                <a:solidFill>
                  <a:srgbClr val="FF0000"/>
                </a:solidFill>
              </a:rPr>
              <a:t>lainnya</a:t>
            </a:r>
            <a:endParaRPr lang="en-US" altLang="en-US" sz="5400" b="1" dirty="0">
              <a:solidFill>
                <a:srgbClr val="FF0000"/>
              </a:solidFill>
            </a:endParaRPr>
          </a:p>
        </p:txBody>
      </p:sp>
      <p:sp>
        <p:nvSpPr>
          <p:cNvPr id="7172" name="Slide Number Placeholder 4">
            <a:extLst>
              <a:ext uri="{FF2B5EF4-FFF2-40B4-BE49-F238E27FC236}">
                <a16:creationId xmlns:a16="http://schemas.microsoft.com/office/drawing/2014/main" id="{67E0F969-7BD9-4079-B47C-E139398BCD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909F8ECD-B1FF-4C2E-871C-54CA93BDC4B3}" type="slidenum">
              <a:rPr lang="en-GB" altLang="en-US" sz="1400"/>
              <a:pPr>
                <a:spcBef>
                  <a:spcPct val="0"/>
                </a:spcBef>
                <a:buFontTx/>
                <a:buNone/>
              </a:pPr>
              <a:t>28</a:t>
            </a:fld>
            <a:endParaRPr lang="en-GB" altLang="en-US" sz="1400"/>
          </a:p>
        </p:txBody>
      </p:sp>
    </p:spTree>
    <p:extLst>
      <p:ext uri="{BB962C8B-B14F-4D97-AF65-F5344CB8AC3E}">
        <p14:creationId xmlns:p14="http://schemas.microsoft.com/office/powerpoint/2010/main" val="291299732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28C129-097B-B0FB-01CE-C97B4A4F02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Blowfish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5D9427-9B60-C4FE-B295-6B267D0D0E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Dirancang</a:t>
            </a:r>
            <a:r>
              <a:rPr lang="en-US" dirty="0"/>
              <a:t> oleh Bruce </a:t>
            </a:r>
            <a:r>
              <a:rPr lang="en-US" dirty="0" err="1"/>
              <a:t>Schneier</a:t>
            </a:r>
            <a:r>
              <a:rPr lang="en-US" dirty="0"/>
              <a:t> </a:t>
            </a:r>
            <a:r>
              <a:rPr lang="en-US" dirty="0" err="1"/>
              <a:t>tahun</a:t>
            </a:r>
            <a:r>
              <a:rPr lang="en-US" dirty="0"/>
              <a:t> 1993</a:t>
            </a:r>
            <a:r>
              <a:rPr lang="sv-SE" dirty="0"/>
              <a:t>.</a:t>
            </a:r>
          </a:p>
          <a:p>
            <a:r>
              <a:rPr lang="en-US" dirty="0" err="1"/>
              <a:t>Ukuran</a:t>
            </a:r>
            <a:r>
              <a:rPr lang="en-US" dirty="0"/>
              <a:t> </a:t>
            </a:r>
            <a:r>
              <a:rPr lang="en-US" dirty="0" err="1"/>
              <a:t>blok</a:t>
            </a:r>
            <a:r>
              <a:rPr lang="en-US" dirty="0"/>
              <a:t> </a:t>
            </a:r>
            <a:r>
              <a:rPr lang="en-US" dirty="0" err="1"/>
              <a:t>plainteks</a:t>
            </a:r>
            <a:r>
              <a:rPr lang="en-US" dirty="0"/>
              <a:t> dan </a:t>
            </a:r>
            <a:r>
              <a:rPr lang="en-US" dirty="0" err="1"/>
              <a:t>cipherteks</a:t>
            </a:r>
            <a:r>
              <a:rPr lang="en-US" dirty="0"/>
              <a:t> di </a:t>
            </a:r>
            <a:r>
              <a:rPr lang="en-US" dirty="0" err="1"/>
              <a:t>dalam</a:t>
            </a:r>
            <a:r>
              <a:rPr lang="en-US" dirty="0"/>
              <a:t> Blowfish </a:t>
            </a:r>
            <a:r>
              <a:rPr lang="en-US" dirty="0" err="1"/>
              <a:t>adalah</a:t>
            </a:r>
            <a:r>
              <a:rPr lang="en-US" dirty="0"/>
              <a:t> 64 bit</a:t>
            </a:r>
          </a:p>
          <a:p>
            <a:r>
              <a:rPr lang="en-US" dirty="0"/>
              <a:t>Panjang </a:t>
            </a:r>
            <a:r>
              <a:rPr lang="en-US" dirty="0" err="1"/>
              <a:t>kunci</a:t>
            </a:r>
            <a:r>
              <a:rPr lang="en-US" dirty="0"/>
              <a:t> 32 </a:t>
            </a:r>
            <a:r>
              <a:rPr lang="en-US" dirty="0" err="1"/>
              <a:t>sampai</a:t>
            </a:r>
            <a:r>
              <a:rPr lang="en-US" dirty="0"/>
              <a:t> 448 bit</a:t>
            </a:r>
          </a:p>
          <a:p>
            <a:r>
              <a:rPr lang="en-US" dirty="0" err="1"/>
              <a:t>Jumlah</a:t>
            </a:r>
            <a:r>
              <a:rPr lang="en-US" dirty="0"/>
              <a:t> </a:t>
            </a:r>
            <a:r>
              <a:rPr lang="en-US" dirty="0" err="1"/>
              <a:t>putaran</a:t>
            </a:r>
            <a:r>
              <a:rPr lang="en-US" dirty="0"/>
              <a:t> 16 kali, </a:t>
            </a:r>
            <a:r>
              <a:rPr lang="en-US" dirty="0" err="1"/>
              <a:t>setiap</a:t>
            </a:r>
            <a:r>
              <a:rPr lang="en-US" dirty="0"/>
              <a:t> </a:t>
            </a:r>
            <a:r>
              <a:rPr lang="en-US" dirty="0" err="1"/>
              <a:t>putaran</a:t>
            </a:r>
            <a:r>
              <a:rPr lang="en-US" dirty="0"/>
              <a:t> </a:t>
            </a:r>
            <a:r>
              <a:rPr lang="en-US" dirty="0" err="1"/>
              <a:t>melakukan</a:t>
            </a:r>
            <a:r>
              <a:rPr lang="en-US" dirty="0"/>
              <a:t> </a:t>
            </a:r>
            <a:r>
              <a:rPr lang="en-US" dirty="0" err="1"/>
              <a:t>operasi</a:t>
            </a:r>
            <a:r>
              <a:rPr lang="en-US" dirty="0"/>
              <a:t> </a:t>
            </a:r>
            <a:r>
              <a:rPr lang="en-US" dirty="0" err="1"/>
              <a:t>substitusi-permutasi</a:t>
            </a:r>
            <a:endParaRPr lang="en-US" dirty="0"/>
          </a:p>
          <a:p>
            <a:r>
              <a:rPr lang="en-US" dirty="0" err="1"/>
              <a:t>Jumlah</a:t>
            </a:r>
            <a:r>
              <a:rPr lang="en-US" dirty="0"/>
              <a:t> </a:t>
            </a:r>
            <a:r>
              <a:rPr lang="en-US" dirty="0" err="1"/>
              <a:t>kotak</a:t>
            </a:r>
            <a:r>
              <a:rPr lang="en-US" dirty="0"/>
              <a:t> S-box </a:t>
            </a:r>
            <a:r>
              <a:rPr lang="en-US" dirty="0" err="1"/>
              <a:t>adalah</a:t>
            </a:r>
            <a:r>
              <a:rPr lang="en-US" dirty="0"/>
              <a:t> 4 </a:t>
            </a:r>
            <a:r>
              <a:rPr lang="en-US" dirty="0" err="1"/>
              <a:t>buah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655387F-5AD9-B8E9-EA3C-B697585545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C3728-147E-499B-B1A3-49B92C8254F5}" type="slidenum">
              <a:rPr lang="en-US" smtClean="0"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70805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>
            <a:extLst>
              <a:ext uri="{FF2B5EF4-FFF2-40B4-BE49-F238E27FC236}">
                <a16:creationId xmlns:a16="http://schemas.microsoft.com/office/drawing/2014/main" id="{7BAEBE28-205B-4340-8515-2D3C58EBF80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b="1" dirty="0" err="1"/>
              <a:t>Tinjauan</a:t>
            </a:r>
            <a:r>
              <a:rPr lang="en-US" altLang="en-US" b="1" dirty="0"/>
              <a:t> </a:t>
            </a:r>
            <a:r>
              <a:rPr lang="en-US" altLang="en-US" b="1" dirty="0" err="1"/>
              <a:t>Umum</a:t>
            </a:r>
            <a:r>
              <a:rPr lang="en-US" altLang="en-US" b="1" dirty="0"/>
              <a:t> GOST (Magma)</a:t>
            </a:r>
          </a:p>
        </p:txBody>
      </p:sp>
      <p:sp>
        <p:nvSpPr>
          <p:cNvPr id="39939" name="Rectangle 3">
            <a:extLst>
              <a:ext uri="{FF2B5EF4-FFF2-40B4-BE49-F238E27FC236}">
                <a16:creationId xmlns:a16="http://schemas.microsoft.com/office/drawing/2014/main" id="{B640FA4C-F1BC-4738-88E1-4BC6EB8F475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838200" y="1571624"/>
            <a:ext cx="10515600" cy="4473575"/>
          </a:xfrm>
        </p:spPr>
        <p:txBody>
          <a:bodyPr>
            <a:noAutofit/>
          </a:bodyPr>
          <a:lstStyle/>
          <a:p>
            <a:pPr eaLnBrk="1" hangingPunct="1"/>
            <a:r>
              <a:rPr lang="en-US" altLang="en-US" sz="2400" i="1" dirty="0">
                <a:solidFill>
                  <a:srgbClr val="000000"/>
                </a:solidFill>
                <a:cs typeface="Times New Roman" panose="02020603050405020304" pitchFamily="18" charset="0"/>
              </a:rPr>
              <a:t>GOST</a:t>
            </a:r>
            <a:r>
              <a:rPr lang="en-US" altLang="en-US" sz="2400" dirty="0">
                <a:solidFill>
                  <a:srgbClr val="000000"/>
                </a:solidFill>
                <a:cs typeface="Times New Roman" panose="02020603050405020304" pitchFamily="18" charset="0"/>
              </a:rPr>
              <a:t> = </a:t>
            </a:r>
            <a:r>
              <a:rPr lang="en-US" altLang="en-US" sz="2400" i="1" dirty="0" err="1">
                <a:solidFill>
                  <a:srgbClr val="000000"/>
                </a:solidFill>
                <a:cs typeface="Times New Roman" panose="02020603050405020304" pitchFamily="18" charset="0"/>
              </a:rPr>
              <a:t>Gosudarstvenny</a:t>
            </a:r>
            <a:r>
              <a:rPr lang="en-US" altLang="en-US" sz="2400" i="1" dirty="0">
                <a:solidFill>
                  <a:srgbClr val="000000"/>
                </a:solidFill>
                <a:cs typeface="Times New Roman" panose="02020603050405020304" pitchFamily="18" charset="0"/>
              </a:rPr>
              <a:t> Standard</a:t>
            </a:r>
            <a:r>
              <a:rPr lang="en-US" altLang="en-US" sz="2400" dirty="0">
                <a:solidFill>
                  <a:srgbClr val="000000"/>
                </a:solidFill>
                <a:cs typeface="Times New Roman" panose="02020603050405020304" pitchFamily="18" charset="0"/>
              </a:rPr>
              <a:t>, </a:t>
            </a:r>
            <a:r>
              <a:rPr lang="en-US" altLang="en-US" sz="24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artinya</a:t>
            </a:r>
            <a:r>
              <a:rPr lang="en-US" altLang="en-US" sz="2400" dirty="0">
                <a:solidFill>
                  <a:srgbClr val="000000"/>
                </a:solidFill>
                <a:cs typeface="Times New Roman" panose="02020603050405020304" pitchFamily="18" charset="0"/>
              </a:rPr>
              <a:t> standard </a:t>
            </a:r>
            <a:r>
              <a:rPr lang="en-US" altLang="en-US" sz="24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pemerintah</a:t>
            </a:r>
            <a:r>
              <a:rPr lang="en-US" altLang="en-US" sz="2400" dirty="0">
                <a:solidFill>
                  <a:srgbClr val="000000"/>
                </a:solidFill>
                <a:cs typeface="Times New Roman" panose="02020603050405020304" pitchFamily="18" charset="0"/>
              </a:rPr>
              <a:t>, </a:t>
            </a:r>
            <a:r>
              <a:rPr lang="en-US" altLang="en-US" sz="24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disebutkan</a:t>
            </a:r>
            <a:r>
              <a:rPr lang="en-US" altLang="en-US" sz="2400" dirty="0">
                <a:solidFill>
                  <a:srgbClr val="000000"/>
                </a:solidFill>
                <a:cs typeface="Times New Roman" panose="02020603050405020304" pitchFamily="18" charset="0"/>
              </a:rPr>
              <a:t> di </a:t>
            </a:r>
            <a:r>
              <a:rPr lang="en-US" altLang="en-US" sz="24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dalam</a:t>
            </a:r>
            <a:r>
              <a:rPr lang="en-US" altLang="en-US" sz="2400" dirty="0">
                <a:solidFill>
                  <a:srgbClr val="000000"/>
                </a:solidFill>
                <a:cs typeface="Times New Roman" panose="02020603050405020304" pitchFamily="18" charset="0"/>
              </a:rPr>
              <a:t> standard GOST 28147-89 (RFC 5830).</a:t>
            </a:r>
          </a:p>
          <a:p>
            <a:pPr eaLnBrk="1" hangingPunct="1"/>
            <a:r>
              <a:rPr lang="en-US" altLang="en-US" sz="24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Merupakan</a:t>
            </a:r>
            <a:r>
              <a:rPr lang="en-US" altLang="en-US" sz="2400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algoritma</a:t>
            </a:r>
            <a:r>
              <a:rPr lang="en-US" altLang="en-US" sz="2400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enkripsi</a:t>
            </a:r>
            <a:r>
              <a:rPr lang="en-US" altLang="en-US" sz="2400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i="1" dirty="0">
                <a:solidFill>
                  <a:srgbClr val="000000"/>
                </a:solidFill>
                <a:cs typeface="Times New Roman" panose="02020603050405020304" pitchFamily="18" charset="0"/>
              </a:rPr>
              <a:t>cipher</a:t>
            </a:r>
            <a:r>
              <a:rPr lang="en-US" altLang="en-US" sz="2400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blok</a:t>
            </a:r>
            <a:r>
              <a:rPr lang="en-US" altLang="en-US" sz="2400" dirty="0">
                <a:solidFill>
                  <a:srgbClr val="000000"/>
                </a:solidFill>
                <a:cs typeface="Times New Roman" panose="02020603050405020304" pitchFamily="18" charset="0"/>
              </a:rPr>
              <a:t> standard </a:t>
            </a:r>
            <a:r>
              <a:rPr lang="en-US" altLang="en-US" sz="24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dari</a:t>
            </a:r>
            <a:r>
              <a:rPr lang="en-US" altLang="en-US" sz="2400" dirty="0">
                <a:solidFill>
                  <a:srgbClr val="000000"/>
                </a:solidFill>
                <a:cs typeface="Times New Roman" panose="02020603050405020304" pitchFamily="18" charset="0"/>
              </a:rPr>
              <a:t> negara Uni Soviet </a:t>
            </a:r>
            <a:r>
              <a:rPr lang="en-US" altLang="en-US" sz="24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dulu</a:t>
            </a:r>
            <a:r>
              <a:rPr lang="en-US" altLang="en-US" sz="2400" dirty="0">
                <a:solidFill>
                  <a:srgbClr val="000000"/>
                </a:solidFill>
                <a:cs typeface="Times New Roman" panose="02020603050405020304" pitchFamily="18" charset="0"/>
              </a:rPr>
              <a:t> (USSR).</a:t>
            </a:r>
          </a:p>
          <a:p>
            <a:pPr eaLnBrk="1" hangingPunct="1"/>
            <a:r>
              <a:rPr lang="en-US" altLang="en-US" sz="2400" dirty="0">
                <a:solidFill>
                  <a:srgbClr val="000000"/>
                </a:solidFill>
                <a:cs typeface="Times New Roman" panose="02020603050405020304" pitchFamily="18" charset="0"/>
              </a:rPr>
              <a:t>Pada </a:t>
            </a:r>
            <a:r>
              <a:rPr lang="en-US" altLang="en-US" sz="24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mulanya</a:t>
            </a:r>
            <a:r>
              <a:rPr lang="en-US" altLang="en-US" sz="2400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i="1" dirty="0">
                <a:solidFill>
                  <a:srgbClr val="000000"/>
                </a:solidFill>
                <a:cs typeface="Times New Roman" panose="02020603050405020304" pitchFamily="18" charset="0"/>
              </a:rPr>
              <a:t>cipher</a:t>
            </a:r>
            <a:r>
              <a:rPr lang="en-US" altLang="en-US" sz="2400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blok</a:t>
            </a:r>
            <a:r>
              <a:rPr lang="en-US" altLang="en-US" sz="2400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ini</a:t>
            </a:r>
            <a:r>
              <a:rPr lang="en-US" altLang="en-US" sz="2400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tidak</a:t>
            </a:r>
            <a:r>
              <a:rPr lang="en-US" altLang="en-US" sz="2400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mempunyai</a:t>
            </a:r>
            <a:r>
              <a:rPr lang="en-US" altLang="en-US" sz="2400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nama</a:t>
            </a:r>
            <a:r>
              <a:rPr lang="en-US" altLang="en-US" sz="2400" dirty="0">
                <a:solidFill>
                  <a:srgbClr val="000000"/>
                </a:solidFill>
                <a:cs typeface="Times New Roman" panose="02020603050405020304" pitchFamily="18" charset="0"/>
              </a:rPr>
              <a:t>, </a:t>
            </a:r>
            <a:r>
              <a:rPr lang="en-US" altLang="en-US" sz="24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tetapi</a:t>
            </a:r>
            <a:r>
              <a:rPr lang="en-US" altLang="en-US" sz="2400" dirty="0">
                <a:solidFill>
                  <a:srgbClr val="000000"/>
                </a:solidFill>
                <a:cs typeface="Times New Roman" panose="02020603050405020304" pitchFamily="18" charset="0"/>
              </a:rPr>
              <a:t> di </a:t>
            </a:r>
            <a:r>
              <a:rPr lang="en-US" altLang="en-US" sz="24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dalam</a:t>
            </a:r>
            <a:r>
              <a:rPr lang="en-US" altLang="en-US" sz="2400" dirty="0">
                <a:solidFill>
                  <a:srgbClr val="000000"/>
                </a:solidFill>
                <a:cs typeface="Times New Roman" panose="02020603050405020304" pitchFamily="18" charset="0"/>
              </a:rPr>
              <a:t> standard yang </a:t>
            </a:r>
            <a:r>
              <a:rPr lang="en-US" altLang="en-US" sz="24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baru</a:t>
            </a:r>
            <a:r>
              <a:rPr lang="en-US" altLang="en-US" sz="2400" dirty="0">
                <a:solidFill>
                  <a:srgbClr val="000000"/>
                </a:solidFill>
                <a:cs typeface="Times New Roman" panose="02020603050405020304" pitchFamily="18" charset="0"/>
              </a:rPr>
              <a:t>, </a:t>
            </a:r>
            <a:r>
              <a:rPr lang="pt-BR" altLang="en-US" sz="2400" dirty="0">
                <a:solidFill>
                  <a:srgbClr val="000000"/>
                </a:solidFill>
                <a:cs typeface="Times New Roman" panose="02020603050405020304" pitchFamily="18" charset="0"/>
              </a:rPr>
              <a:t>GOST R 34.12-2015 (RFC 7801, RFC 8891), </a:t>
            </a:r>
            <a:r>
              <a:rPr lang="pt-BR" altLang="en-US" sz="2400" i="1" dirty="0">
                <a:solidFill>
                  <a:srgbClr val="000000"/>
                </a:solidFill>
                <a:cs typeface="Times New Roman" panose="02020603050405020304" pitchFamily="18" charset="0"/>
              </a:rPr>
              <a:t>cipher</a:t>
            </a:r>
            <a:r>
              <a:rPr lang="pt-BR" altLang="en-US" sz="2400" dirty="0">
                <a:solidFill>
                  <a:srgbClr val="000000"/>
                </a:solidFill>
                <a:cs typeface="Times New Roman" panose="02020603050405020304" pitchFamily="18" charset="0"/>
              </a:rPr>
              <a:t> blok ini dinamakan </a:t>
            </a:r>
            <a:r>
              <a:rPr lang="pt-BR" altLang="en-US" sz="2400" i="1" dirty="0">
                <a:solidFill>
                  <a:srgbClr val="000000"/>
                </a:solidFill>
                <a:cs typeface="Times New Roman" panose="02020603050405020304" pitchFamily="18" charset="0"/>
              </a:rPr>
              <a:t>Magma</a:t>
            </a:r>
            <a:r>
              <a:rPr lang="pt-BR" altLang="en-US" sz="2400" dirty="0">
                <a:solidFill>
                  <a:srgbClr val="000000"/>
                </a:solidFill>
                <a:cs typeface="Times New Roman" panose="02020603050405020304" pitchFamily="18" charset="0"/>
              </a:rPr>
              <a:t>.</a:t>
            </a:r>
            <a:endParaRPr lang="en-US" altLang="en-US" sz="2400" dirty="0">
              <a:solidFill>
                <a:srgbClr val="000000"/>
              </a:solidFill>
              <a:cs typeface="Times New Roman" panose="02020603050405020304" pitchFamily="18" charset="0"/>
            </a:endParaRPr>
          </a:p>
          <a:p>
            <a:pPr eaLnBrk="1" hangingPunct="1"/>
            <a:r>
              <a:rPr lang="en-US" altLang="en-US" sz="2400" dirty="0">
                <a:solidFill>
                  <a:srgbClr val="000000"/>
                </a:solidFill>
                <a:cs typeface="Times New Roman" panose="02020603050405020304" pitchFamily="18" charset="0"/>
              </a:rPr>
              <a:t>GOST </a:t>
            </a:r>
            <a:r>
              <a:rPr lang="en-US" altLang="en-US" sz="24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dikembangkan</a:t>
            </a:r>
            <a:r>
              <a:rPr lang="en-US" altLang="en-US" sz="2400" dirty="0">
                <a:solidFill>
                  <a:srgbClr val="000000"/>
                </a:solidFill>
                <a:cs typeface="Times New Roman" panose="02020603050405020304" pitchFamily="18" charset="0"/>
              </a:rPr>
              <a:t> pada </a:t>
            </a:r>
            <a:r>
              <a:rPr lang="en-US" altLang="en-US" sz="24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tahun</a:t>
            </a:r>
            <a:r>
              <a:rPr lang="en-US" altLang="en-US" sz="2400" dirty="0">
                <a:solidFill>
                  <a:srgbClr val="000000"/>
                </a:solidFill>
                <a:cs typeface="Times New Roman" panose="02020603050405020304" pitchFamily="18" charset="0"/>
              </a:rPr>
              <a:t> 1970 </a:t>
            </a:r>
            <a:r>
              <a:rPr lang="en-US" altLang="en-US" sz="24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namun</a:t>
            </a:r>
            <a:r>
              <a:rPr lang="en-US" altLang="en-US" sz="2400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baru</a:t>
            </a:r>
            <a:r>
              <a:rPr lang="en-US" altLang="en-US" sz="2400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dirilis</a:t>
            </a:r>
            <a:r>
              <a:rPr lang="en-US" altLang="en-US" sz="2400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kepada</a:t>
            </a:r>
            <a:r>
              <a:rPr lang="en-US" altLang="en-US" sz="2400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publik</a:t>
            </a:r>
            <a:r>
              <a:rPr lang="en-US" altLang="en-US" sz="2400" dirty="0">
                <a:solidFill>
                  <a:srgbClr val="000000"/>
                </a:solidFill>
                <a:cs typeface="Times New Roman" panose="02020603050405020304" pitchFamily="18" charset="0"/>
              </a:rPr>
              <a:t> pada </a:t>
            </a:r>
            <a:r>
              <a:rPr lang="en-US" altLang="en-US" sz="24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tahun</a:t>
            </a:r>
            <a:r>
              <a:rPr lang="en-US" altLang="en-US" sz="2400" dirty="0">
                <a:solidFill>
                  <a:srgbClr val="000000"/>
                </a:solidFill>
                <a:cs typeface="Times New Roman" panose="02020603050405020304" pitchFamily="18" charset="0"/>
              </a:rPr>
              <a:t> 1990 </a:t>
            </a:r>
            <a:r>
              <a:rPr lang="en-US" altLang="en-US" sz="24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setelah</a:t>
            </a:r>
            <a:r>
              <a:rPr lang="en-US" altLang="en-US" sz="2400" dirty="0">
                <a:solidFill>
                  <a:srgbClr val="000000"/>
                </a:solidFill>
                <a:cs typeface="Times New Roman" panose="02020603050405020304" pitchFamily="18" charset="0"/>
              </a:rPr>
              <a:t> Uni Soviet </a:t>
            </a:r>
            <a:r>
              <a:rPr lang="en-US" altLang="en-US" sz="24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bubar</a:t>
            </a:r>
            <a:r>
              <a:rPr lang="en-US" altLang="en-US" sz="2400" dirty="0">
                <a:solidFill>
                  <a:srgbClr val="000000"/>
                </a:solidFill>
                <a:cs typeface="Times New Roman" panose="02020603050405020304" pitchFamily="18" charset="0"/>
              </a:rPr>
              <a:t>. </a:t>
            </a:r>
          </a:p>
          <a:p>
            <a:pPr eaLnBrk="1" hangingPunct="1"/>
            <a:r>
              <a:rPr lang="en-US" altLang="en-US" sz="24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Dibuat</a:t>
            </a:r>
            <a:r>
              <a:rPr lang="en-US" altLang="en-US" sz="2400" dirty="0">
                <a:solidFill>
                  <a:srgbClr val="000000"/>
                </a:solidFill>
                <a:cs typeface="Times New Roman" panose="02020603050405020304" pitchFamily="18" charset="0"/>
              </a:rPr>
              <a:t> oleh Soviet </a:t>
            </a:r>
            <a:r>
              <a:rPr lang="en-US" altLang="en-US" sz="24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sebagai</a:t>
            </a:r>
            <a:r>
              <a:rPr lang="en-US" altLang="en-US" sz="2400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alternatif</a:t>
            </a:r>
            <a:r>
              <a:rPr lang="en-US" altLang="en-US" sz="2400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terhadap</a:t>
            </a:r>
            <a:r>
              <a:rPr lang="en-US" altLang="en-US" sz="2400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algoritma</a:t>
            </a:r>
            <a:r>
              <a:rPr lang="en-US" altLang="en-US" sz="2400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enkripsi</a:t>
            </a:r>
            <a:r>
              <a:rPr lang="en-US" altLang="en-US" sz="2400" dirty="0">
                <a:solidFill>
                  <a:srgbClr val="000000"/>
                </a:solidFill>
                <a:cs typeface="Times New Roman" panose="02020603050405020304" pitchFamily="18" charset="0"/>
              </a:rPr>
              <a:t> standard Amerika </a:t>
            </a:r>
            <a:r>
              <a:rPr lang="en-US" altLang="en-US" sz="24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Serikat</a:t>
            </a:r>
            <a:r>
              <a:rPr lang="en-US" altLang="en-US" sz="2400" dirty="0">
                <a:solidFill>
                  <a:srgbClr val="000000"/>
                </a:solidFill>
                <a:cs typeface="Times New Roman" panose="02020603050405020304" pitchFamily="18" charset="0"/>
              </a:rPr>
              <a:t>, </a:t>
            </a:r>
            <a:r>
              <a:rPr lang="en-US" altLang="en-US" sz="2400" i="1" dirty="0">
                <a:solidFill>
                  <a:srgbClr val="000000"/>
                </a:solidFill>
                <a:cs typeface="Times New Roman" panose="02020603050405020304" pitchFamily="18" charset="0"/>
              </a:rPr>
              <a:t>DES</a:t>
            </a:r>
            <a:r>
              <a:rPr lang="en-US" altLang="en-US" sz="2400" dirty="0">
                <a:solidFill>
                  <a:srgbClr val="000000"/>
                </a:solidFill>
                <a:cs typeface="Times New Roman" panose="02020603050405020304" pitchFamily="18" charset="0"/>
              </a:rPr>
              <a:t>. </a:t>
            </a:r>
          </a:p>
          <a:p>
            <a:pPr eaLnBrk="1" hangingPunct="1"/>
            <a:r>
              <a:rPr lang="en-US" altLang="en-US" sz="2400" i="1" dirty="0">
                <a:solidFill>
                  <a:srgbClr val="000000"/>
                </a:solidFill>
                <a:cs typeface="Times New Roman" panose="02020603050405020304" pitchFamily="18" charset="0"/>
              </a:rPr>
              <a:t>GOST</a:t>
            </a:r>
            <a:r>
              <a:rPr lang="en-US" altLang="en-US" sz="2400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secara</a:t>
            </a:r>
            <a:r>
              <a:rPr lang="en-US" altLang="en-US" sz="2400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struktural</a:t>
            </a:r>
            <a:r>
              <a:rPr lang="en-US" altLang="en-US" sz="2400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mirip</a:t>
            </a:r>
            <a:r>
              <a:rPr lang="en-US" altLang="en-US" sz="2400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dengan</a:t>
            </a:r>
            <a:r>
              <a:rPr lang="en-US" altLang="en-US" sz="2400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i="1" dirty="0">
                <a:solidFill>
                  <a:srgbClr val="000000"/>
                </a:solidFill>
                <a:cs typeface="Times New Roman" panose="02020603050405020304" pitchFamily="18" charset="0"/>
              </a:rPr>
              <a:t>DES</a:t>
            </a:r>
            <a:r>
              <a:rPr lang="en-US" altLang="en-US" sz="2400" dirty="0">
                <a:solidFill>
                  <a:srgbClr val="000000"/>
                </a:solidFill>
              </a:rPr>
              <a:t>  (</a:t>
            </a:r>
            <a:r>
              <a:rPr lang="en-US" altLang="en-US" sz="2400" dirty="0" err="1">
                <a:solidFill>
                  <a:srgbClr val="000000"/>
                </a:solidFill>
              </a:rPr>
              <a:t>menggunakan</a:t>
            </a:r>
            <a:r>
              <a:rPr lang="en-US" altLang="en-US" sz="2400" dirty="0">
                <a:solidFill>
                  <a:srgbClr val="000000"/>
                </a:solidFill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</a:rPr>
              <a:t>jaringan</a:t>
            </a:r>
            <a:r>
              <a:rPr lang="en-US" altLang="en-US" sz="2400" dirty="0">
                <a:solidFill>
                  <a:srgbClr val="000000"/>
                </a:solidFill>
              </a:rPr>
              <a:t> Feistel)</a:t>
            </a:r>
          </a:p>
        </p:txBody>
      </p:sp>
      <p:sp>
        <p:nvSpPr>
          <p:cNvPr id="39941" name="Slide Number Placeholder 4">
            <a:extLst>
              <a:ext uri="{FF2B5EF4-FFF2-40B4-BE49-F238E27FC236}">
                <a16:creationId xmlns:a16="http://schemas.microsoft.com/office/drawing/2014/main" id="{2F469FDC-DA54-4D7B-AC25-A9E1192F92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9C7ABA17-6B8D-4B57-B336-569E418CB8CB}" type="slidenum">
              <a:rPr lang="en-GB" altLang="en-US" sz="1400"/>
              <a:pPr>
                <a:spcBef>
                  <a:spcPct val="0"/>
                </a:spcBef>
                <a:buFontTx/>
                <a:buNone/>
              </a:pPr>
              <a:t>3</a:t>
            </a:fld>
            <a:endParaRPr lang="en-GB" altLang="en-US" sz="140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Text&#10;&#10;Description automatically generated">
            <a:extLst>
              <a:ext uri="{FF2B5EF4-FFF2-40B4-BE49-F238E27FC236}">
                <a16:creationId xmlns:a16="http://schemas.microsoft.com/office/drawing/2014/main" id="{8B6BC49F-AA58-2771-1351-29F79FF4FBF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27890" y="218483"/>
            <a:ext cx="6653920" cy="6421033"/>
          </a:xfrm>
          <a:prstGeom prst="rect">
            <a:avLst/>
          </a:prstGeom>
        </p:spPr>
      </p:pic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D7A65272-C719-20DB-ABD4-023BAA18D6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C3728-147E-499B-B1A3-49B92C8254F5}" type="slidenum">
              <a:rPr lang="en-US" smtClean="0"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4125389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A29AED-A0B4-B445-BCFB-4ABCDCE6DC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Serpent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CC29AD-7F5E-1E62-3FEA-DDA49A8C017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Salah </a:t>
            </a:r>
            <a:r>
              <a:rPr lang="en-US" dirty="0" err="1"/>
              <a:t>satu</a:t>
            </a:r>
            <a:r>
              <a:rPr lang="en-US" dirty="0"/>
              <a:t> </a:t>
            </a:r>
            <a:r>
              <a:rPr lang="en-US" dirty="0" err="1"/>
              <a:t>finalis</a:t>
            </a:r>
            <a:r>
              <a:rPr lang="en-US" dirty="0"/>
              <a:t> AES (Advanced Encryption Standard)</a:t>
            </a:r>
          </a:p>
          <a:p>
            <a:r>
              <a:rPr lang="en-US" dirty="0" err="1"/>
              <a:t>Dirancang</a:t>
            </a:r>
            <a:r>
              <a:rPr lang="en-US" dirty="0"/>
              <a:t> oleh </a:t>
            </a:r>
            <a:r>
              <a:rPr lang="sv-SE" dirty="0"/>
              <a:t>Ross Anderson, Eli Biham, dan Lars Knudsen.</a:t>
            </a:r>
          </a:p>
          <a:p>
            <a:r>
              <a:rPr lang="en-US" dirty="0" err="1"/>
              <a:t>Ukuran</a:t>
            </a:r>
            <a:r>
              <a:rPr lang="en-US" dirty="0"/>
              <a:t> </a:t>
            </a:r>
            <a:r>
              <a:rPr lang="en-US" dirty="0" err="1"/>
              <a:t>blok</a:t>
            </a:r>
            <a:r>
              <a:rPr lang="en-US" dirty="0"/>
              <a:t> </a:t>
            </a:r>
            <a:r>
              <a:rPr lang="en-US" dirty="0" err="1"/>
              <a:t>plainteks</a:t>
            </a:r>
            <a:r>
              <a:rPr lang="en-US" dirty="0"/>
              <a:t> dan </a:t>
            </a:r>
            <a:r>
              <a:rPr lang="en-US" dirty="0" err="1"/>
              <a:t>cipherteks</a:t>
            </a:r>
            <a:r>
              <a:rPr lang="en-US" dirty="0"/>
              <a:t> di </a:t>
            </a:r>
            <a:r>
              <a:rPr lang="en-US" dirty="0" err="1"/>
              <a:t>dalam</a:t>
            </a:r>
            <a:r>
              <a:rPr lang="en-US" dirty="0"/>
              <a:t> Serpent </a:t>
            </a:r>
            <a:r>
              <a:rPr lang="en-US" dirty="0" err="1"/>
              <a:t>adalah</a:t>
            </a:r>
            <a:r>
              <a:rPr lang="en-US" dirty="0"/>
              <a:t> 128 bit</a:t>
            </a:r>
          </a:p>
          <a:p>
            <a:r>
              <a:rPr lang="en-US" dirty="0"/>
              <a:t>Panjang </a:t>
            </a:r>
            <a:r>
              <a:rPr lang="en-US" dirty="0" err="1"/>
              <a:t>kunci</a:t>
            </a:r>
            <a:r>
              <a:rPr lang="en-US" dirty="0"/>
              <a:t> 128, 192, dan 256 bit</a:t>
            </a:r>
          </a:p>
          <a:p>
            <a:r>
              <a:rPr lang="en-US" dirty="0" err="1"/>
              <a:t>Jumlah</a:t>
            </a:r>
            <a:r>
              <a:rPr lang="en-US" dirty="0"/>
              <a:t> </a:t>
            </a:r>
            <a:r>
              <a:rPr lang="en-US" dirty="0" err="1"/>
              <a:t>putaran</a:t>
            </a:r>
            <a:r>
              <a:rPr lang="en-US" dirty="0"/>
              <a:t> 32 kali, </a:t>
            </a:r>
            <a:r>
              <a:rPr lang="en-US" dirty="0" err="1"/>
              <a:t>setiap</a:t>
            </a:r>
            <a:r>
              <a:rPr lang="en-US" dirty="0"/>
              <a:t> </a:t>
            </a:r>
            <a:r>
              <a:rPr lang="en-US" dirty="0" err="1"/>
              <a:t>putaran</a:t>
            </a:r>
            <a:r>
              <a:rPr lang="en-US" dirty="0"/>
              <a:t> </a:t>
            </a:r>
            <a:r>
              <a:rPr lang="en-US" dirty="0" err="1"/>
              <a:t>melakukan</a:t>
            </a:r>
            <a:r>
              <a:rPr lang="en-US" dirty="0"/>
              <a:t> </a:t>
            </a:r>
            <a:r>
              <a:rPr lang="en-US" dirty="0" err="1"/>
              <a:t>operasi</a:t>
            </a:r>
            <a:r>
              <a:rPr lang="en-US" dirty="0"/>
              <a:t> </a:t>
            </a:r>
            <a:r>
              <a:rPr lang="en-US" dirty="0" err="1"/>
              <a:t>substitusi-permutasi</a:t>
            </a:r>
            <a:endParaRPr lang="en-US" dirty="0"/>
          </a:p>
          <a:p>
            <a:r>
              <a:rPr lang="en-US" dirty="0" err="1"/>
              <a:t>Jumlah</a:t>
            </a:r>
            <a:r>
              <a:rPr lang="en-US" dirty="0"/>
              <a:t> </a:t>
            </a:r>
            <a:r>
              <a:rPr lang="en-US" dirty="0" err="1"/>
              <a:t>kotak</a:t>
            </a:r>
            <a:r>
              <a:rPr lang="en-US" dirty="0"/>
              <a:t> S-box </a:t>
            </a:r>
            <a:r>
              <a:rPr lang="en-US" dirty="0" err="1"/>
              <a:t>adalah</a:t>
            </a:r>
            <a:r>
              <a:rPr lang="en-US" dirty="0"/>
              <a:t> 8 </a:t>
            </a:r>
            <a:r>
              <a:rPr lang="en-US" dirty="0" err="1"/>
              <a:t>buah</a:t>
            </a:r>
            <a:r>
              <a:rPr lang="en-US" dirty="0"/>
              <a:t>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96E522A-0F3D-622A-B2CE-E3A6BFC8ED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C3728-147E-499B-B1A3-49B92C8254F5}" type="slidenum">
              <a:rPr lang="en-US" smtClean="0"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3745498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>
            <a:extLst>
              <a:ext uri="{FF2B5EF4-FFF2-40B4-BE49-F238E27FC236}">
                <a16:creationId xmlns:a16="http://schemas.microsoft.com/office/drawing/2014/main" id="{86D8ED19-1801-3A74-57AE-F02FD07510E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53093" y="1036320"/>
            <a:ext cx="2286000" cy="228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sz="2000">
                <a:latin typeface="Times New Roman" panose="02020603050405020304" pitchFamily="18" charset="0"/>
              </a:rPr>
              <a:t>IP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440898FB-C3F5-D955-35D0-4A4265AEF82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53093" y="5074920"/>
            <a:ext cx="2286000" cy="228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sz="2000">
                <a:latin typeface="Times New Roman" panose="02020603050405020304" pitchFamily="18" charset="0"/>
              </a:rPr>
              <a:t>IP</a:t>
            </a:r>
            <a:r>
              <a:rPr lang="en-US" altLang="en-US" sz="2000" baseline="30000">
                <a:latin typeface="Times New Roman" panose="02020603050405020304" pitchFamily="18" charset="0"/>
              </a:rPr>
              <a:t>-1</a:t>
            </a:r>
            <a:r>
              <a:rPr lang="en-US" altLang="en-US" sz="2000">
                <a:latin typeface="Times New Roman" panose="02020603050405020304" pitchFamily="18" charset="0"/>
              </a:rPr>
              <a:t> </a:t>
            </a:r>
            <a:endParaRPr lang="en-US" altLang="en-US" sz="2400">
              <a:latin typeface="Times New Roman" panose="02020603050405020304" pitchFamily="18" charset="0"/>
            </a:endParaRPr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51D8A787-8F50-F7C9-50EB-756B0F6D8EA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53093" y="1569720"/>
            <a:ext cx="2286000" cy="2438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" name="AutoShape 6">
            <a:extLst>
              <a:ext uri="{FF2B5EF4-FFF2-40B4-BE49-F238E27FC236}">
                <a16:creationId xmlns:a16="http://schemas.microsoft.com/office/drawing/2014/main" id="{B607D7D0-A7B4-6592-A29B-B7F29266658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67493" y="1874520"/>
            <a:ext cx="304800" cy="228600"/>
          </a:xfrm>
          <a:prstGeom prst="flowChartOr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Text Box 7">
            <a:extLst>
              <a:ext uri="{FF2B5EF4-FFF2-40B4-BE49-F238E27FC236}">
                <a16:creationId xmlns:a16="http://schemas.microsoft.com/office/drawing/2014/main" id="{C7BC32E5-F849-085F-01C8-FFF59EEF660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72293" y="1771333"/>
            <a:ext cx="47783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000">
                <a:latin typeface="Times New Roman" panose="02020603050405020304" pitchFamily="18" charset="0"/>
              </a:rPr>
              <a:t>K</a:t>
            </a:r>
            <a:r>
              <a:rPr lang="en-US" altLang="en-US" sz="2000" baseline="-25000">
                <a:latin typeface="Times New Roman" panose="02020603050405020304" pitchFamily="18" charset="0"/>
              </a:rPr>
              <a:t>i</a:t>
            </a:r>
            <a:r>
              <a:rPr lang="en-US" altLang="en-US" sz="2000">
                <a:latin typeface="Times New Roman" panose="02020603050405020304" pitchFamily="18" charset="0"/>
              </a:rPr>
              <a:t> </a:t>
            </a:r>
          </a:p>
        </p:txBody>
      </p:sp>
      <p:sp>
        <p:nvSpPr>
          <p:cNvPr id="7" name="Rectangle 8">
            <a:extLst>
              <a:ext uri="{FF2B5EF4-FFF2-40B4-BE49-F238E27FC236}">
                <a16:creationId xmlns:a16="http://schemas.microsoft.com/office/drawing/2014/main" id="{1F87D8E4-95C5-6C9C-2935-AAD86EF52A3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86493" y="1798320"/>
            <a:ext cx="12954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Rectangle 9">
            <a:extLst>
              <a:ext uri="{FF2B5EF4-FFF2-40B4-BE49-F238E27FC236}">
                <a16:creationId xmlns:a16="http://schemas.microsoft.com/office/drawing/2014/main" id="{927446F1-2FE2-3273-5549-051A181075B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86493" y="2560320"/>
            <a:ext cx="12954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Text Box 10">
            <a:extLst>
              <a:ext uri="{FF2B5EF4-FFF2-40B4-BE49-F238E27FC236}">
                <a16:creationId xmlns:a16="http://schemas.microsoft.com/office/drawing/2014/main" id="{399FCC91-2AB4-8588-357C-352573EDA0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91293" y="2560320"/>
            <a:ext cx="893762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000">
                <a:latin typeface="Times New Roman" panose="02020603050405020304" pitchFamily="18" charset="0"/>
              </a:rPr>
              <a:t>S</a:t>
            </a:r>
            <a:r>
              <a:rPr lang="en-US" altLang="en-US" sz="2000" baseline="-25000">
                <a:latin typeface="Times New Roman" panose="02020603050405020304" pitchFamily="18" charset="0"/>
              </a:rPr>
              <a:t>i mod 8</a:t>
            </a:r>
            <a:r>
              <a:rPr lang="en-US" altLang="en-US" sz="2000">
                <a:latin typeface="Times New Roman" panose="02020603050405020304" pitchFamily="18" charset="0"/>
              </a:rPr>
              <a:t> </a:t>
            </a:r>
          </a:p>
        </p:txBody>
      </p:sp>
      <p:sp>
        <p:nvSpPr>
          <p:cNvPr id="10" name="Rectangle 11">
            <a:extLst>
              <a:ext uri="{FF2B5EF4-FFF2-40B4-BE49-F238E27FC236}">
                <a16:creationId xmlns:a16="http://schemas.microsoft.com/office/drawing/2014/main" id="{33F2BD7F-7431-4FA6-14EE-17A62F68BAF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86493" y="3322320"/>
            <a:ext cx="12954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" name="Text Box 12">
            <a:extLst>
              <a:ext uri="{FF2B5EF4-FFF2-40B4-BE49-F238E27FC236}">
                <a16:creationId xmlns:a16="http://schemas.microsoft.com/office/drawing/2014/main" id="{4132D5AA-F5D5-534C-9792-1D983A1BC85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86493" y="3398520"/>
            <a:ext cx="134143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altLang="en-US" sz="1000">
                <a:latin typeface="Times New Roman" panose="02020603050405020304" pitchFamily="18" charset="0"/>
              </a:rPr>
              <a:t>Linear Transformation</a:t>
            </a:r>
          </a:p>
          <a:p>
            <a:pPr algn="ctr"/>
            <a:r>
              <a:rPr lang="en-US" altLang="en-US" sz="1000">
                <a:latin typeface="Times New Roman" panose="02020603050405020304" pitchFamily="18" charset="0"/>
              </a:rPr>
              <a:t>(except last round)</a:t>
            </a:r>
          </a:p>
        </p:txBody>
      </p:sp>
      <p:sp>
        <p:nvSpPr>
          <p:cNvPr id="12" name="AutoShape 13">
            <a:extLst>
              <a:ext uri="{FF2B5EF4-FFF2-40B4-BE49-F238E27FC236}">
                <a16:creationId xmlns:a16="http://schemas.microsoft.com/office/drawing/2014/main" id="{09B9851B-B8F9-1A20-B623-197752B800C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91293" y="4389120"/>
            <a:ext cx="304800" cy="228600"/>
          </a:xfrm>
          <a:prstGeom prst="flowChartOr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" name="Text Box 14">
            <a:extLst>
              <a:ext uri="{FF2B5EF4-FFF2-40B4-BE49-F238E27FC236}">
                <a16:creationId xmlns:a16="http://schemas.microsoft.com/office/drawing/2014/main" id="{C5EB3CD4-8212-2FF5-A772-D797EE4B29E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96093" y="4236720"/>
            <a:ext cx="6842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400">
                <a:latin typeface="Times New Roman" panose="02020603050405020304" pitchFamily="18" charset="0"/>
              </a:rPr>
              <a:t>K</a:t>
            </a:r>
            <a:r>
              <a:rPr lang="en-US" altLang="en-US" sz="2400" baseline="-25000">
                <a:latin typeface="Times New Roman" panose="02020603050405020304" pitchFamily="18" charset="0"/>
              </a:rPr>
              <a:t>32</a:t>
            </a:r>
            <a:r>
              <a:rPr lang="en-US" altLang="en-US" sz="2400">
                <a:latin typeface="Times New Roman" panose="02020603050405020304" pitchFamily="18" charset="0"/>
              </a:rPr>
              <a:t> </a:t>
            </a:r>
          </a:p>
        </p:txBody>
      </p:sp>
      <p:sp>
        <p:nvSpPr>
          <p:cNvPr id="14" name="Rectangle 15">
            <a:extLst>
              <a:ext uri="{FF2B5EF4-FFF2-40B4-BE49-F238E27FC236}">
                <a16:creationId xmlns:a16="http://schemas.microsoft.com/office/drawing/2014/main" id="{76D81668-045C-0CC0-B1D1-F7A3ED2CCDE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10293" y="4312920"/>
            <a:ext cx="12954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" name="Line 16">
            <a:extLst>
              <a:ext uri="{FF2B5EF4-FFF2-40B4-BE49-F238E27FC236}">
                <a16:creationId xmlns:a16="http://schemas.microsoft.com/office/drawing/2014/main" id="{989082F7-7A1F-9990-2331-333D73E1F72E}"/>
              </a:ext>
            </a:extLst>
          </p:cNvPr>
          <p:cNvSpPr>
            <a:spLocks noChangeShapeType="1"/>
          </p:cNvSpPr>
          <p:nvPr/>
        </p:nvSpPr>
        <p:spPr bwMode="auto">
          <a:xfrm>
            <a:off x="4296093" y="126492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" name="Line 17">
            <a:extLst>
              <a:ext uri="{FF2B5EF4-FFF2-40B4-BE49-F238E27FC236}">
                <a16:creationId xmlns:a16="http://schemas.microsoft.com/office/drawing/2014/main" id="{F412D4CD-426A-7BCB-5ECF-A782C6C51F4D}"/>
              </a:ext>
            </a:extLst>
          </p:cNvPr>
          <p:cNvSpPr>
            <a:spLocks noChangeShapeType="1"/>
          </p:cNvSpPr>
          <p:nvPr/>
        </p:nvSpPr>
        <p:spPr bwMode="auto">
          <a:xfrm>
            <a:off x="4296093" y="477012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" name="Line 18">
            <a:extLst>
              <a:ext uri="{FF2B5EF4-FFF2-40B4-BE49-F238E27FC236}">
                <a16:creationId xmlns:a16="http://schemas.microsoft.com/office/drawing/2014/main" id="{3D1CE806-15EE-58A1-E206-50A8D77643B6}"/>
              </a:ext>
            </a:extLst>
          </p:cNvPr>
          <p:cNvSpPr>
            <a:spLocks noChangeShapeType="1"/>
          </p:cNvSpPr>
          <p:nvPr/>
        </p:nvSpPr>
        <p:spPr bwMode="auto">
          <a:xfrm>
            <a:off x="4296093" y="400812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" name="Line 19">
            <a:extLst>
              <a:ext uri="{FF2B5EF4-FFF2-40B4-BE49-F238E27FC236}">
                <a16:creationId xmlns:a16="http://schemas.microsoft.com/office/drawing/2014/main" id="{8E51C19C-89D4-20D4-9766-94AA58E71913}"/>
              </a:ext>
            </a:extLst>
          </p:cNvPr>
          <p:cNvSpPr>
            <a:spLocks noChangeShapeType="1"/>
          </p:cNvSpPr>
          <p:nvPr/>
        </p:nvSpPr>
        <p:spPr bwMode="auto">
          <a:xfrm>
            <a:off x="4296093" y="301752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" name="Line 20">
            <a:extLst>
              <a:ext uri="{FF2B5EF4-FFF2-40B4-BE49-F238E27FC236}">
                <a16:creationId xmlns:a16="http://schemas.microsoft.com/office/drawing/2014/main" id="{E6CB076A-2652-2D74-43CA-F30A77E4A214}"/>
              </a:ext>
            </a:extLst>
          </p:cNvPr>
          <p:cNvSpPr>
            <a:spLocks noChangeShapeType="1"/>
          </p:cNvSpPr>
          <p:nvPr/>
        </p:nvSpPr>
        <p:spPr bwMode="auto">
          <a:xfrm>
            <a:off x="4296093" y="225552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" name="Line 21">
            <a:extLst>
              <a:ext uri="{FF2B5EF4-FFF2-40B4-BE49-F238E27FC236}">
                <a16:creationId xmlns:a16="http://schemas.microsoft.com/office/drawing/2014/main" id="{B875B988-544A-451F-8EDB-8A1A22D65629}"/>
              </a:ext>
            </a:extLst>
          </p:cNvPr>
          <p:cNvSpPr>
            <a:spLocks noChangeShapeType="1"/>
          </p:cNvSpPr>
          <p:nvPr/>
        </p:nvSpPr>
        <p:spPr bwMode="auto">
          <a:xfrm>
            <a:off x="4067493" y="3779520"/>
            <a:ext cx="0" cy="152400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" name="Line 22">
            <a:extLst>
              <a:ext uri="{FF2B5EF4-FFF2-40B4-BE49-F238E27FC236}">
                <a16:creationId xmlns:a16="http://schemas.microsoft.com/office/drawing/2014/main" id="{74954093-1F0B-322F-235F-CFF9400DC74D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305493" y="3931920"/>
            <a:ext cx="762000" cy="0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" name="Line 23">
            <a:extLst>
              <a:ext uri="{FF2B5EF4-FFF2-40B4-BE49-F238E27FC236}">
                <a16:creationId xmlns:a16="http://schemas.microsoft.com/office/drawing/2014/main" id="{370906D8-D210-6511-6FAB-54EEF9EB0557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305493" y="2026920"/>
            <a:ext cx="0" cy="1905000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" name="Line 24">
            <a:extLst>
              <a:ext uri="{FF2B5EF4-FFF2-40B4-BE49-F238E27FC236}">
                <a16:creationId xmlns:a16="http://schemas.microsoft.com/office/drawing/2014/main" id="{87D658BF-E34A-ECA7-9CBC-17B4107C4FC0}"/>
              </a:ext>
            </a:extLst>
          </p:cNvPr>
          <p:cNvSpPr>
            <a:spLocks noChangeShapeType="1"/>
          </p:cNvSpPr>
          <p:nvPr/>
        </p:nvSpPr>
        <p:spPr bwMode="auto">
          <a:xfrm>
            <a:off x="3305493" y="2026920"/>
            <a:ext cx="381000" cy="0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" name="Text Box 25">
            <a:extLst>
              <a:ext uri="{FF2B5EF4-FFF2-40B4-BE49-F238E27FC236}">
                <a16:creationId xmlns:a16="http://schemas.microsoft.com/office/drawing/2014/main" id="{6CB5C6E5-2AF4-37A1-DDCC-022A238EA04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53093" y="1569720"/>
            <a:ext cx="946150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1000">
                <a:latin typeface="Times New Roman" panose="02020603050405020304" pitchFamily="18" charset="0"/>
              </a:rPr>
              <a:t>For i = 0 to 31 </a:t>
            </a:r>
          </a:p>
        </p:txBody>
      </p:sp>
      <p:sp>
        <p:nvSpPr>
          <p:cNvPr id="25" name="Text Box 26">
            <a:extLst>
              <a:ext uri="{FF2B5EF4-FFF2-40B4-BE49-F238E27FC236}">
                <a16:creationId xmlns:a16="http://schemas.microsoft.com/office/drawing/2014/main" id="{54996C84-6ADD-5768-CAF0-22FAAAA65A5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91480" y="2560320"/>
            <a:ext cx="17129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1200">
                <a:latin typeface="Times New Roman" panose="02020603050405020304" pitchFamily="18" charset="0"/>
              </a:rPr>
              <a:t>32 copies of S-Box used.</a:t>
            </a:r>
          </a:p>
          <a:p>
            <a:r>
              <a:rPr lang="en-US" altLang="en-US" sz="1200">
                <a:latin typeface="Times New Roman" panose="02020603050405020304" pitchFamily="18" charset="0"/>
              </a:rPr>
              <a:t>4 bit input to each.</a:t>
            </a:r>
          </a:p>
        </p:txBody>
      </p:sp>
      <p:sp>
        <p:nvSpPr>
          <p:cNvPr id="26" name="Text Box 27">
            <a:extLst>
              <a:ext uri="{FF2B5EF4-FFF2-40B4-BE49-F238E27FC236}">
                <a16:creationId xmlns:a16="http://schemas.microsoft.com/office/drawing/2014/main" id="{06CB02EE-E39B-87CA-5DF7-DC4C03A75C3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72680" y="2941320"/>
            <a:ext cx="1981200" cy="1311275"/>
          </a:xfrm>
          <a:prstGeom prst="rect">
            <a:avLst/>
          </a:prstGeom>
          <a:solidFill>
            <a:srgbClr val="CCFFC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en-US" sz="2000" b="1">
                <a:latin typeface="Times New Roman" panose="02020603050405020304" pitchFamily="18" charset="0"/>
              </a:rPr>
              <a:t>Linear Transformation</a:t>
            </a:r>
          </a:p>
          <a:p>
            <a:r>
              <a:rPr lang="en-US" altLang="en-US" sz="2000" b="1">
                <a:latin typeface="Times New Roman" panose="02020603050405020304" pitchFamily="18" charset="0"/>
              </a:rPr>
              <a:t>Output bits = </a:t>
            </a:r>
          </a:p>
          <a:p>
            <a:pPr>
              <a:buFont typeface="Symbol" panose="05050102010706020507" pitchFamily="18" charset="2"/>
              <a:buChar char="Å"/>
            </a:pPr>
            <a:r>
              <a:rPr lang="en-US" altLang="en-US" sz="2000" b="1">
                <a:latin typeface="Times New Roman" panose="02020603050405020304" pitchFamily="18" charset="0"/>
              </a:rPr>
              <a:t> of input bits</a:t>
            </a:r>
          </a:p>
        </p:txBody>
      </p:sp>
      <p:sp>
        <p:nvSpPr>
          <p:cNvPr id="27" name="Text Box 28">
            <a:extLst>
              <a:ext uri="{FF2B5EF4-FFF2-40B4-BE49-F238E27FC236}">
                <a16:creationId xmlns:a16="http://schemas.microsoft.com/office/drawing/2014/main" id="{491FC18B-E33D-96D1-35E8-FB1AB12BB34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91493" y="3246120"/>
            <a:ext cx="1519237" cy="6397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1200">
                <a:latin typeface="Times New Roman" panose="02020603050405020304" pitchFamily="18" charset="0"/>
              </a:rPr>
              <a:t>Bit j = 0 to 127:</a:t>
            </a:r>
          </a:p>
          <a:p>
            <a:r>
              <a:rPr lang="en-US" altLang="en-US" sz="1200">
                <a:latin typeface="Times New Roman" panose="02020603050405020304" pitchFamily="18" charset="0"/>
              </a:rPr>
              <a:t>Odd j: XOR of 3 bits</a:t>
            </a:r>
          </a:p>
          <a:p>
            <a:r>
              <a:rPr lang="en-US" altLang="en-US" sz="1200">
                <a:latin typeface="Times New Roman" panose="02020603050405020304" pitchFamily="18" charset="0"/>
              </a:rPr>
              <a:t>Even j: XOR of 7 bits</a:t>
            </a:r>
          </a:p>
        </p:txBody>
      </p:sp>
      <p:sp>
        <p:nvSpPr>
          <p:cNvPr id="28" name="Line 29">
            <a:extLst>
              <a:ext uri="{FF2B5EF4-FFF2-40B4-BE49-F238E27FC236}">
                <a16:creationId xmlns:a16="http://schemas.microsoft.com/office/drawing/2014/main" id="{F07DCC7D-4339-E338-3A8D-30A2C39BB5BB}"/>
              </a:ext>
            </a:extLst>
          </p:cNvPr>
          <p:cNvSpPr>
            <a:spLocks noChangeShapeType="1"/>
          </p:cNvSpPr>
          <p:nvPr/>
        </p:nvSpPr>
        <p:spPr bwMode="auto">
          <a:xfrm>
            <a:off x="4981893" y="3550920"/>
            <a:ext cx="533400" cy="0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" name="Text Box 30">
            <a:extLst>
              <a:ext uri="{FF2B5EF4-FFF2-40B4-BE49-F238E27FC236}">
                <a16:creationId xmlns:a16="http://schemas.microsoft.com/office/drawing/2014/main" id="{E97929F3-5FFA-AE89-1EBA-B349FBC3CDE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62693" y="426720"/>
            <a:ext cx="1084262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000" dirty="0">
                <a:latin typeface="Times New Roman" panose="02020603050405020304" pitchFamily="18" charset="0"/>
              </a:rPr>
              <a:t>Plaintext</a:t>
            </a:r>
          </a:p>
        </p:txBody>
      </p:sp>
      <p:sp>
        <p:nvSpPr>
          <p:cNvPr id="30" name="Line 31">
            <a:extLst>
              <a:ext uri="{FF2B5EF4-FFF2-40B4-BE49-F238E27FC236}">
                <a16:creationId xmlns:a16="http://schemas.microsoft.com/office/drawing/2014/main" id="{89C50B50-1405-7D35-A382-D92DA8EFD67E}"/>
              </a:ext>
            </a:extLst>
          </p:cNvPr>
          <p:cNvSpPr>
            <a:spLocks noChangeShapeType="1"/>
          </p:cNvSpPr>
          <p:nvPr/>
        </p:nvSpPr>
        <p:spPr bwMode="auto">
          <a:xfrm>
            <a:off x="4296093" y="80772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" name="Text Box 32">
            <a:extLst>
              <a:ext uri="{FF2B5EF4-FFF2-40B4-BE49-F238E27FC236}">
                <a16:creationId xmlns:a16="http://schemas.microsoft.com/office/drawing/2014/main" id="{D841A7DC-C312-C553-07A3-567657E17B3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86480" y="5516245"/>
            <a:ext cx="125412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000">
                <a:latin typeface="Times New Roman" panose="02020603050405020304" pitchFamily="18" charset="0"/>
              </a:rPr>
              <a:t>Ciphertext</a:t>
            </a:r>
          </a:p>
        </p:txBody>
      </p:sp>
      <p:sp>
        <p:nvSpPr>
          <p:cNvPr id="32" name="Line 33">
            <a:extLst>
              <a:ext uri="{FF2B5EF4-FFF2-40B4-BE49-F238E27FC236}">
                <a16:creationId xmlns:a16="http://schemas.microsoft.com/office/drawing/2014/main" id="{14EF8955-CF53-5D2C-D35C-E4D6F853F7F3}"/>
              </a:ext>
            </a:extLst>
          </p:cNvPr>
          <p:cNvSpPr>
            <a:spLocks noChangeShapeType="1"/>
          </p:cNvSpPr>
          <p:nvPr/>
        </p:nvSpPr>
        <p:spPr bwMode="auto">
          <a:xfrm>
            <a:off x="4296093" y="530352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" name="Rectangle 34">
            <a:extLst>
              <a:ext uri="{FF2B5EF4-FFF2-40B4-BE49-F238E27FC236}">
                <a16:creationId xmlns:a16="http://schemas.microsoft.com/office/drawing/2014/main" id="{BC12AE95-73BA-488D-2453-C8AF4C06C58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86480" y="5608320"/>
            <a:ext cx="1295400" cy="304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4" name="Rectangle 35">
            <a:extLst>
              <a:ext uri="{FF2B5EF4-FFF2-40B4-BE49-F238E27FC236}">
                <a16:creationId xmlns:a16="http://schemas.microsoft.com/office/drawing/2014/main" id="{AE1633EA-0D7E-A99F-936C-8BB8B0195C8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86493" y="502920"/>
            <a:ext cx="1295400" cy="304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" name="Text Box 36">
            <a:extLst>
              <a:ext uri="{FF2B5EF4-FFF2-40B4-BE49-F238E27FC236}">
                <a16:creationId xmlns:a16="http://schemas.microsoft.com/office/drawing/2014/main" id="{585CEE94-E7D4-604B-C4F7-9F333614DE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64480" y="563245"/>
            <a:ext cx="2122488" cy="396875"/>
          </a:xfrm>
          <a:prstGeom prst="rect">
            <a:avLst/>
          </a:prstGeom>
          <a:solidFill>
            <a:srgbClr val="CCFFC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000" b="1">
                <a:latin typeface="Times New Roman" panose="02020603050405020304" pitchFamily="18" charset="0"/>
              </a:rPr>
              <a:t>128 bit data block</a:t>
            </a:r>
          </a:p>
        </p:txBody>
      </p:sp>
      <p:sp>
        <p:nvSpPr>
          <p:cNvPr id="36" name="Text Box 37">
            <a:extLst>
              <a:ext uri="{FF2B5EF4-FFF2-40B4-BE49-F238E27FC236}">
                <a16:creationId xmlns:a16="http://schemas.microsoft.com/office/drawing/2014/main" id="{1E8B990F-6225-014C-2172-B15C3B22685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57680" y="1645920"/>
            <a:ext cx="1295400" cy="396875"/>
          </a:xfrm>
          <a:prstGeom prst="rect">
            <a:avLst/>
          </a:prstGeom>
          <a:solidFill>
            <a:srgbClr val="CCFFC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en-US" sz="2000" b="1">
                <a:latin typeface="Times New Roman" panose="02020603050405020304" pitchFamily="18" charset="0"/>
              </a:rPr>
              <a:t>32 rounds</a:t>
            </a:r>
          </a:p>
        </p:txBody>
      </p:sp>
      <p:sp>
        <p:nvSpPr>
          <p:cNvPr id="37" name="Text Box 38">
            <a:extLst>
              <a:ext uri="{FF2B5EF4-FFF2-40B4-BE49-F238E27FC236}">
                <a16:creationId xmlns:a16="http://schemas.microsoft.com/office/drawing/2014/main" id="{8499FB5E-A3CD-04B0-92C1-EB41B7B3D56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96480" y="1341120"/>
            <a:ext cx="2286000" cy="701675"/>
          </a:xfrm>
          <a:prstGeom prst="rect">
            <a:avLst/>
          </a:prstGeom>
          <a:solidFill>
            <a:srgbClr val="CCFFC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en-US" sz="2000" b="1">
                <a:latin typeface="Times New Roman" panose="02020603050405020304" pitchFamily="18" charset="0"/>
              </a:rPr>
              <a:t>256 bit keys, </a:t>
            </a:r>
          </a:p>
          <a:p>
            <a:r>
              <a:rPr lang="en-US" altLang="en-US" sz="2000">
                <a:latin typeface="Times New Roman" panose="02020603050405020304" pitchFamily="18" charset="0"/>
              </a:rPr>
              <a:t>pads shorter keys</a:t>
            </a:r>
            <a:r>
              <a:rPr lang="en-US" altLang="en-US" sz="2000" b="1">
                <a:latin typeface="Times New Roman" panose="02020603050405020304" pitchFamily="18" charset="0"/>
              </a:rPr>
              <a:t> </a:t>
            </a:r>
          </a:p>
        </p:txBody>
      </p:sp>
      <p:sp>
        <p:nvSpPr>
          <p:cNvPr id="38" name="Text Box 39">
            <a:extLst>
              <a:ext uri="{FF2B5EF4-FFF2-40B4-BE49-F238E27FC236}">
                <a16:creationId xmlns:a16="http://schemas.microsoft.com/office/drawing/2014/main" id="{BC04F2BD-CB53-9ECB-ACA7-815EC569DF6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05880" y="5440045"/>
            <a:ext cx="3962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en-US" sz="2000">
                <a:latin typeface="Times New Roman" panose="02020603050405020304" pitchFamily="18" charset="0"/>
              </a:rPr>
              <a:t>Decryption differs from encryption</a:t>
            </a:r>
          </a:p>
        </p:txBody>
      </p:sp>
      <p:sp>
        <p:nvSpPr>
          <p:cNvPr id="39" name="AutoShape 40">
            <a:extLst>
              <a:ext uri="{FF2B5EF4-FFF2-40B4-BE49-F238E27FC236}">
                <a16:creationId xmlns:a16="http://schemas.microsoft.com/office/drawing/2014/main" id="{D71E88CD-1052-B4C9-B915-FF57888D1BE6}"/>
              </a:ext>
            </a:extLst>
          </p:cNvPr>
          <p:cNvSpPr>
            <a:spLocks/>
          </p:cNvSpPr>
          <p:nvPr/>
        </p:nvSpPr>
        <p:spPr bwMode="auto">
          <a:xfrm>
            <a:off x="7015480" y="3169920"/>
            <a:ext cx="381000" cy="838200"/>
          </a:xfrm>
          <a:prstGeom prst="rightBrace">
            <a:avLst>
              <a:gd name="adj1" fmla="val 18333"/>
              <a:gd name="adj2" fmla="val 50000"/>
            </a:avLst>
          </a:prstGeom>
          <a:noFill/>
          <a:ln w="9525">
            <a:solidFill>
              <a:srgbClr val="008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" name="Text Box 41">
            <a:extLst>
              <a:ext uri="{FF2B5EF4-FFF2-40B4-BE49-F238E27FC236}">
                <a16:creationId xmlns:a16="http://schemas.microsoft.com/office/drawing/2014/main" id="{BFCC9E1C-891E-A514-1F0C-BCA2E3BDD97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10080" y="4312920"/>
            <a:ext cx="1255713" cy="396875"/>
          </a:xfrm>
          <a:prstGeom prst="rect">
            <a:avLst/>
          </a:prstGeom>
          <a:solidFill>
            <a:srgbClr val="CCFFC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000" b="1">
                <a:latin typeface="Times New Roman" panose="02020603050405020304" pitchFamily="18" charset="0"/>
              </a:rPr>
              <a:t>whitening</a:t>
            </a:r>
          </a:p>
        </p:txBody>
      </p:sp>
      <p:sp>
        <p:nvSpPr>
          <p:cNvPr id="41" name="Text Box 42">
            <a:extLst>
              <a:ext uri="{FF2B5EF4-FFF2-40B4-BE49-F238E27FC236}">
                <a16:creationId xmlns:a16="http://schemas.microsoft.com/office/drawing/2014/main" id="{4BFCBB73-A08A-67AD-5958-47DC7D8BB8B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67680" y="1798320"/>
            <a:ext cx="1255713" cy="396875"/>
          </a:xfrm>
          <a:prstGeom prst="rect">
            <a:avLst/>
          </a:prstGeom>
          <a:solidFill>
            <a:srgbClr val="CCFFC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000" b="1">
                <a:latin typeface="Times New Roman" panose="02020603050405020304" pitchFamily="18" charset="0"/>
              </a:rPr>
              <a:t>whitening</a:t>
            </a:r>
          </a:p>
        </p:txBody>
      </p:sp>
      <p:sp>
        <p:nvSpPr>
          <p:cNvPr id="42" name="Line 43">
            <a:extLst>
              <a:ext uri="{FF2B5EF4-FFF2-40B4-BE49-F238E27FC236}">
                <a16:creationId xmlns:a16="http://schemas.microsoft.com/office/drawing/2014/main" id="{B20012BF-41DC-0EE8-7354-9FCBD8689D48}"/>
              </a:ext>
            </a:extLst>
          </p:cNvPr>
          <p:cNvSpPr>
            <a:spLocks noChangeShapeType="1"/>
          </p:cNvSpPr>
          <p:nvPr/>
        </p:nvSpPr>
        <p:spPr bwMode="auto">
          <a:xfrm>
            <a:off x="3129280" y="4541520"/>
            <a:ext cx="457200" cy="0"/>
          </a:xfrm>
          <a:prstGeom prst="line">
            <a:avLst/>
          </a:prstGeom>
          <a:noFill/>
          <a:ln w="9525">
            <a:solidFill>
              <a:srgbClr val="008000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43" name="Line 44">
            <a:extLst>
              <a:ext uri="{FF2B5EF4-FFF2-40B4-BE49-F238E27FC236}">
                <a16:creationId xmlns:a16="http://schemas.microsoft.com/office/drawing/2014/main" id="{8CA9C413-09C5-4A9E-45F4-EFCCA4EF2928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110480" y="2026920"/>
            <a:ext cx="457200" cy="0"/>
          </a:xfrm>
          <a:prstGeom prst="line">
            <a:avLst/>
          </a:prstGeom>
          <a:noFill/>
          <a:ln w="9525">
            <a:solidFill>
              <a:srgbClr val="008000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178ABA4F-C264-B819-1D3A-49ACAA45C0CC}"/>
              </a:ext>
            </a:extLst>
          </p:cNvPr>
          <p:cNvSpPr txBox="1"/>
          <p:nvPr/>
        </p:nvSpPr>
        <p:spPr>
          <a:xfrm>
            <a:off x="597853" y="6294120"/>
            <a:ext cx="886968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 err="1"/>
              <a:t>Sumber</a:t>
            </a:r>
            <a:r>
              <a:rPr lang="en-US" dirty="0"/>
              <a:t>: Introduction to Practical Cryptography, Lecture 3 Block Ciphers </a:t>
            </a:r>
          </a:p>
        </p:txBody>
      </p:sp>
      <p:sp>
        <p:nvSpPr>
          <p:cNvPr id="44" name="Slide Number Placeholder 43">
            <a:extLst>
              <a:ext uri="{FF2B5EF4-FFF2-40B4-BE49-F238E27FC236}">
                <a16:creationId xmlns:a16="http://schemas.microsoft.com/office/drawing/2014/main" id="{0DFD0A5A-12FA-57CC-468C-70DBD61351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C3728-147E-499B-B1A3-49B92C8254F5}" type="slidenum">
              <a:rPr lang="en-US" smtClean="0"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6467465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61260B-819F-1A15-6F19-A8B8782C51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latin typeface="+mn-lt"/>
              </a:rPr>
              <a:t>Twofish</a:t>
            </a:r>
            <a:endParaRPr lang="en-US" dirty="0"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CD62B2-7107-D4CC-D769-2EDCB9FA34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Salah </a:t>
            </a:r>
            <a:r>
              <a:rPr lang="en-US" dirty="0" err="1"/>
              <a:t>satu</a:t>
            </a:r>
            <a:r>
              <a:rPr lang="en-US" dirty="0"/>
              <a:t> </a:t>
            </a:r>
            <a:r>
              <a:rPr lang="en-US" dirty="0" err="1"/>
              <a:t>finalis</a:t>
            </a:r>
            <a:r>
              <a:rPr lang="en-US" dirty="0"/>
              <a:t> AES (</a:t>
            </a:r>
            <a:r>
              <a:rPr lang="en-US" i="1" dirty="0"/>
              <a:t>Advanced Encryption Standard</a:t>
            </a:r>
            <a:r>
              <a:rPr lang="en-US" dirty="0"/>
              <a:t>)</a:t>
            </a:r>
          </a:p>
          <a:p>
            <a:r>
              <a:rPr lang="en-US" dirty="0" err="1"/>
              <a:t>Dirancang</a:t>
            </a:r>
            <a:r>
              <a:rPr lang="en-US" dirty="0"/>
              <a:t> oleh Bruce </a:t>
            </a:r>
            <a:r>
              <a:rPr lang="en-US" dirty="0" err="1"/>
              <a:t>Schneier</a:t>
            </a:r>
            <a:r>
              <a:rPr lang="sv-SE" dirty="0"/>
              <a:t>.</a:t>
            </a:r>
          </a:p>
          <a:p>
            <a:r>
              <a:rPr lang="sv-SE" dirty="0"/>
              <a:t>Twofish dapat dianggap sebagai kelanjutan dari Blowfish</a:t>
            </a:r>
          </a:p>
          <a:p>
            <a:r>
              <a:rPr lang="en-US" dirty="0" err="1"/>
              <a:t>Ukuran</a:t>
            </a:r>
            <a:r>
              <a:rPr lang="en-US" dirty="0"/>
              <a:t> </a:t>
            </a:r>
            <a:r>
              <a:rPr lang="en-US" dirty="0" err="1"/>
              <a:t>blok</a:t>
            </a:r>
            <a:r>
              <a:rPr lang="en-US" dirty="0"/>
              <a:t> </a:t>
            </a:r>
            <a:r>
              <a:rPr lang="en-US" dirty="0" err="1"/>
              <a:t>plainteks</a:t>
            </a:r>
            <a:r>
              <a:rPr lang="en-US" dirty="0"/>
              <a:t> dan </a:t>
            </a:r>
            <a:r>
              <a:rPr lang="en-US" dirty="0" err="1"/>
              <a:t>cipherteks</a:t>
            </a:r>
            <a:r>
              <a:rPr lang="en-US" dirty="0"/>
              <a:t> di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Twofish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128 bit</a:t>
            </a:r>
          </a:p>
          <a:p>
            <a:r>
              <a:rPr lang="en-US" dirty="0"/>
              <a:t>Panjang </a:t>
            </a:r>
            <a:r>
              <a:rPr lang="en-US" dirty="0" err="1"/>
              <a:t>kunci</a:t>
            </a:r>
            <a:r>
              <a:rPr lang="en-US" dirty="0"/>
              <a:t> </a:t>
            </a:r>
            <a:r>
              <a:rPr lang="en-US" dirty="0" err="1"/>
              <a:t>sampai</a:t>
            </a:r>
            <a:r>
              <a:rPr lang="en-US" dirty="0"/>
              <a:t> 256 bit</a:t>
            </a:r>
          </a:p>
          <a:p>
            <a:r>
              <a:rPr lang="en-US" dirty="0" err="1"/>
              <a:t>Jumlah</a:t>
            </a:r>
            <a:r>
              <a:rPr lang="en-US" dirty="0"/>
              <a:t> </a:t>
            </a:r>
            <a:r>
              <a:rPr lang="en-US" dirty="0" err="1"/>
              <a:t>putaran</a:t>
            </a:r>
            <a:r>
              <a:rPr lang="en-US" dirty="0"/>
              <a:t> 16 kali, </a:t>
            </a:r>
            <a:r>
              <a:rPr lang="en-US" dirty="0" err="1"/>
              <a:t>setiap</a:t>
            </a:r>
            <a:r>
              <a:rPr lang="en-US" dirty="0"/>
              <a:t> </a:t>
            </a:r>
            <a:r>
              <a:rPr lang="en-US" dirty="0" err="1"/>
              <a:t>putaran</a:t>
            </a:r>
            <a:r>
              <a:rPr lang="en-US" dirty="0"/>
              <a:t> </a:t>
            </a:r>
            <a:r>
              <a:rPr lang="en-US" dirty="0" err="1"/>
              <a:t>melakukan</a:t>
            </a:r>
            <a:r>
              <a:rPr lang="en-US" dirty="0"/>
              <a:t> </a:t>
            </a:r>
            <a:r>
              <a:rPr lang="en-US" dirty="0" err="1"/>
              <a:t>operasi</a:t>
            </a:r>
            <a:r>
              <a:rPr lang="en-US" dirty="0"/>
              <a:t> </a:t>
            </a:r>
            <a:r>
              <a:rPr lang="en-US" dirty="0" err="1"/>
              <a:t>substitusi-permutasi</a:t>
            </a:r>
            <a:endParaRPr lang="en-US" dirty="0"/>
          </a:p>
          <a:p>
            <a:r>
              <a:rPr lang="en-US" dirty="0" err="1"/>
              <a:t>Jumlah</a:t>
            </a:r>
            <a:r>
              <a:rPr lang="en-US" dirty="0"/>
              <a:t> </a:t>
            </a:r>
            <a:r>
              <a:rPr lang="en-US" dirty="0" err="1"/>
              <a:t>kotak</a:t>
            </a:r>
            <a:r>
              <a:rPr lang="en-US" dirty="0"/>
              <a:t> S-box </a:t>
            </a:r>
            <a:r>
              <a:rPr lang="en-US" dirty="0" err="1"/>
              <a:t>adalah</a:t>
            </a:r>
            <a:r>
              <a:rPr lang="en-US" dirty="0"/>
              <a:t> 5 </a:t>
            </a:r>
            <a:r>
              <a:rPr lang="en-US" dirty="0" err="1"/>
              <a:t>buah</a:t>
            </a:r>
            <a:r>
              <a:rPr lang="en-US" dirty="0"/>
              <a:t> 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6908749-37A7-D522-0754-9BF45E4E03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C3728-147E-499B-B1A3-49B92C8254F5}" type="slidenum">
              <a:rPr lang="en-US" smtClean="0"/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3911691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Shape&#10;&#10;Description automatically generated with medium confidence">
            <a:extLst>
              <a:ext uri="{FF2B5EF4-FFF2-40B4-BE49-F238E27FC236}">
                <a16:creationId xmlns:a16="http://schemas.microsoft.com/office/drawing/2014/main" id="{E63A3D89-73F7-1298-0C8D-5EB0EE39DB6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40000" y="95606"/>
            <a:ext cx="6204031" cy="6762394"/>
          </a:xfrm>
          <a:prstGeom prst="rect">
            <a:avLst/>
          </a:prstGeom>
        </p:spPr>
      </p:pic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182279BD-5616-7CAF-25C8-60D52A5EF2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C3728-147E-499B-B1A3-49B92C8254F5}" type="slidenum">
              <a:rPr lang="en-US" smtClean="0"/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9177882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BA1DC9-4EA0-EA3A-7FD6-1A3F58AED6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F2F902-FFE9-F4FD-9C38-2867BFE7B5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Salah </a:t>
            </a:r>
            <a:r>
              <a:rPr lang="en-US" dirty="0" err="1"/>
              <a:t>satu</a:t>
            </a:r>
            <a:r>
              <a:rPr lang="en-US" dirty="0"/>
              <a:t> </a:t>
            </a:r>
            <a:r>
              <a:rPr lang="en-US" dirty="0" err="1"/>
              <a:t>finalis</a:t>
            </a:r>
            <a:r>
              <a:rPr lang="en-US" dirty="0"/>
              <a:t> AES (</a:t>
            </a:r>
            <a:r>
              <a:rPr lang="en-US" i="1" dirty="0"/>
              <a:t>Advanced Encryption Standard</a:t>
            </a:r>
            <a:r>
              <a:rPr lang="en-US" dirty="0"/>
              <a:t>)</a:t>
            </a:r>
          </a:p>
          <a:p>
            <a:r>
              <a:rPr lang="en-US" dirty="0" err="1"/>
              <a:t>Dirancang</a:t>
            </a:r>
            <a:r>
              <a:rPr lang="en-US" dirty="0"/>
              <a:t> oleh IBM</a:t>
            </a:r>
            <a:r>
              <a:rPr lang="sv-SE" dirty="0"/>
              <a:t>.</a:t>
            </a:r>
          </a:p>
          <a:p>
            <a:r>
              <a:rPr lang="en-US" dirty="0" err="1"/>
              <a:t>Ukuran</a:t>
            </a:r>
            <a:r>
              <a:rPr lang="en-US" dirty="0"/>
              <a:t> </a:t>
            </a:r>
            <a:r>
              <a:rPr lang="en-US" dirty="0" err="1"/>
              <a:t>blok</a:t>
            </a:r>
            <a:r>
              <a:rPr lang="en-US" dirty="0"/>
              <a:t> </a:t>
            </a:r>
            <a:r>
              <a:rPr lang="en-US" dirty="0" err="1"/>
              <a:t>plainteks</a:t>
            </a:r>
            <a:r>
              <a:rPr lang="en-US" dirty="0"/>
              <a:t> dan </a:t>
            </a:r>
            <a:r>
              <a:rPr lang="en-US" dirty="0" err="1"/>
              <a:t>cipherteks</a:t>
            </a:r>
            <a:r>
              <a:rPr lang="en-US" dirty="0"/>
              <a:t> di </a:t>
            </a:r>
            <a:r>
              <a:rPr lang="en-US" dirty="0" err="1"/>
              <a:t>dalam</a:t>
            </a:r>
            <a:r>
              <a:rPr lang="en-US" dirty="0"/>
              <a:t> MARS </a:t>
            </a:r>
            <a:r>
              <a:rPr lang="en-US" dirty="0" err="1"/>
              <a:t>adalah</a:t>
            </a:r>
            <a:r>
              <a:rPr lang="en-US" dirty="0"/>
              <a:t> 128 bit</a:t>
            </a:r>
          </a:p>
          <a:p>
            <a:r>
              <a:rPr lang="en-US" dirty="0"/>
              <a:t>Panjang </a:t>
            </a:r>
            <a:r>
              <a:rPr lang="en-US" dirty="0" err="1"/>
              <a:t>kunci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128 </a:t>
            </a:r>
            <a:r>
              <a:rPr lang="en-US" dirty="0" err="1"/>
              <a:t>sampai</a:t>
            </a:r>
            <a:r>
              <a:rPr lang="en-US" dirty="0"/>
              <a:t> 448 bit (</a:t>
            </a:r>
            <a:r>
              <a:rPr lang="en-US" dirty="0" err="1"/>
              <a:t>pertambahan</a:t>
            </a:r>
            <a:r>
              <a:rPr lang="en-US" dirty="0"/>
              <a:t> 32 bit)</a:t>
            </a:r>
          </a:p>
          <a:p>
            <a:r>
              <a:rPr lang="en-US" dirty="0" err="1"/>
              <a:t>Jumlah</a:t>
            </a:r>
            <a:r>
              <a:rPr lang="en-US" dirty="0"/>
              <a:t> </a:t>
            </a:r>
            <a:r>
              <a:rPr lang="en-US" dirty="0" err="1"/>
              <a:t>putaran</a:t>
            </a:r>
            <a:r>
              <a:rPr lang="en-US" dirty="0"/>
              <a:t> 32 kali, </a:t>
            </a:r>
            <a:r>
              <a:rPr lang="en-US" dirty="0" err="1"/>
              <a:t>setiap</a:t>
            </a:r>
            <a:r>
              <a:rPr lang="en-US" dirty="0"/>
              <a:t> </a:t>
            </a:r>
            <a:r>
              <a:rPr lang="en-US" dirty="0" err="1"/>
              <a:t>putaran</a:t>
            </a:r>
            <a:r>
              <a:rPr lang="en-US" dirty="0"/>
              <a:t> </a:t>
            </a:r>
            <a:r>
              <a:rPr lang="en-US" dirty="0" err="1"/>
              <a:t>melakukan</a:t>
            </a:r>
            <a:r>
              <a:rPr lang="en-US" dirty="0"/>
              <a:t> </a:t>
            </a:r>
            <a:r>
              <a:rPr lang="en-US" dirty="0" err="1"/>
              <a:t>operasi</a:t>
            </a:r>
            <a:r>
              <a:rPr lang="en-US" dirty="0"/>
              <a:t> </a:t>
            </a:r>
            <a:r>
              <a:rPr lang="en-US" dirty="0" err="1"/>
              <a:t>substitusi-permutasi</a:t>
            </a: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FE8C9A6-E828-8ED8-EAB2-F668F8E6AD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C3728-147E-499B-B1A3-49B92C8254F5}" type="slidenum">
              <a:rPr lang="en-US" smtClean="0"/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774629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>
            <a:extLst>
              <a:ext uri="{FF2B5EF4-FFF2-40B4-BE49-F238E27FC236}">
                <a16:creationId xmlns:a16="http://schemas.microsoft.com/office/drawing/2014/main" id="{78B83AC7-5EEF-F63D-BCEB-A72FDE137BE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06600" y="1229360"/>
            <a:ext cx="3886200" cy="47434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4">
            <a:extLst>
              <a:ext uri="{FF2B5EF4-FFF2-40B4-BE49-F238E27FC236}">
                <a16:creationId xmlns:a16="http://schemas.microsoft.com/office/drawing/2014/main" id="{41FD0AE7-00DC-2CCD-A5B4-D605E5198B9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83325" y="1305560"/>
            <a:ext cx="4029075" cy="46529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 Box 5">
            <a:extLst>
              <a:ext uri="{FF2B5EF4-FFF2-40B4-BE49-F238E27FC236}">
                <a16:creationId xmlns:a16="http://schemas.microsoft.com/office/drawing/2014/main" id="{E1B4DE96-494B-EED9-A59A-99A55F173C7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92400" y="568960"/>
            <a:ext cx="235426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400" b="1">
                <a:latin typeface="Times New Roman" panose="02020603050405020304" pitchFamily="18" charset="0"/>
              </a:rPr>
              <a:t>Forward</a:t>
            </a:r>
            <a:r>
              <a:rPr lang="en-US" altLang="en-US" sz="2800" b="1">
                <a:latin typeface="Times New Roman" panose="02020603050405020304" pitchFamily="18" charset="0"/>
              </a:rPr>
              <a:t> </a:t>
            </a:r>
            <a:r>
              <a:rPr lang="en-US" altLang="en-US" sz="2400" b="1">
                <a:latin typeface="Times New Roman" panose="02020603050405020304" pitchFamily="18" charset="0"/>
              </a:rPr>
              <a:t>Mixing</a:t>
            </a:r>
          </a:p>
        </p:txBody>
      </p:sp>
      <p:sp>
        <p:nvSpPr>
          <p:cNvPr id="5" name="Text Box 6">
            <a:extLst>
              <a:ext uri="{FF2B5EF4-FFF2-40B4-BE49-F238E27FC236}">
                <a16:creationId xmlns:a16="http://schemas.microsoft.com/office/drawing/2014/main" id="{B6F95D78-78F2-AAF3-588C-CF6E108841F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75488" y="568960"/>
            <a:ext cx="2541587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400" b="1">
                <a:latin typeface="Times New Roman" panose="02020603050405020304" pitchFamily="18" charset="0"/>
              </a:rPr>
              <a:t>Backward</a:t>
            </a:r>
            <a:r>
              <a:rPr lang="en-US" altLang="en-US" sz="2800" b="1">
                <a:latin typeface="Times New Roman" panose="02020603050405020304" pitchFamily="18" charset="0"/>
              </a:rPr>
              <a:t> </a:t>
            </a:r>
            <a:r>
              <a:rPr lang="en-US" altLang="en-US" sz="2400" b="1">
                <a:latin typeface="Times New Roman" panose="02020603050405020304" pitchFamily="18" charset="0"/>
              </a:rPr>
              <a:t>Mixing</a:t>
            </a:r>
          </a:p>
        </p:txBody>
      </p:sp>
      <p:sp>
        <p:nvSpPr>
          <p:cNvPr id="6" name="Text Box 7">
            <a:extLst>
              <a:ext uri="{FF2B5EF4-FFF2-40B4-BE49-F238E27FC236}">
                <a16:creationId xmlns:a16="http://schemas.microsoft.com/office/drawing/2014/main" id="{52A982A3-5622-3150-BEEB-50960EB47CF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59400" y="772160"/>
            <a:ext cx="1198563" cy="396875"/>
          </a:xfrm>
          <a:prstGeom prst="rect">
            <a:avLst/>
          </a:prstGeom>
          <a:solidFill>
            <a:srgbClr val="CCFFC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000">
                <a:latin typeface="Times New Roman" panose="02020603050405020304" pitchFamily="18" charset="0"/>
              </a:rPr>
              <a:t>whitening</a:t>
            </a:r>
          </a:p>
        </p:txBody>
      </p:sp>
      <p:sp>
        <p:nvSpPr>
          <p:cNvPr id="7" name="Line 8">
            <a:extLst>
              <a:ext uri="{FF2B5EF4-FFF2-40B4-BE49-F238E27FC236}">
                <a16:creationId xmlns:a16="http://schemas.microsoft.com/office/drawing/2014/main" id="{B7F702AB-3FF7-8A76-DAB7-BE9824CF1AC8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359400" y="1153160"/>
            <a:ext cx="609600" cy="304800"/>
          </a:xfrm>
          <a:prstGeom prst="line">
            <a:avLst/>
          </a:prstGeom>
          <a:noFill/>
          <a:ln w="9525">
            <a:solidFill>
              <a:srgbClr val="008000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8" name="Text Box 9">
            <a:extLst>
              <a:ext uri="{FF2B5EF4-FFF2-40B4-BE49-F238E27FC236}">
                <a16:creationId xmlns:a16="http://schemas.microsoft.com/office/drawing/2014/main" id="{6F658AD7-6E8F-ACFE-F064-72F2C50C82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78400" y="5572760"/>
            <a:ext cx="1198563" cy="396875"/>
          </a:xfrm>
          <a:prstGeom prst="rect">
            <a:avLst/>
          </a:prstGeom>
          <a:solidFill>
            <a:srgbClr val="CCFFC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000">
                <a:latin typeface="Times New Roman" panose="02020603050405020304" pitchFamily="18" charset="0"/>
              </a:rPr>
              <a:t>whitening</a:t>
            </a:r>
          </a:p>
        </p:txBody>
      </p:sp>
      <p:sp>
        <p:nvSpPr>
          <p:cNvPr id="9" name="Line 10">
            <a:extLst>
              <a:ext uri="{FF2B5EF4-FFF2-40B4-BE49-F238E27FC236}">
                <a16:creationId xmlns:a16="http://schemas.microsoft.com/office/drawing/2014/main" id="{26248688-CE05-205C-8E28-B587CC543F2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892800" y="5191760"/>
            <a:ext cx="533400" cy="381000"/>
          </a:xfrm>
          <a:prstGeom prst="line">
            <a:avLst/>
          </a:prstGeom>
          <a:noFill/>
          <a:ln w="9525">
            <a:solidFill>
              <a:srgbClr val="008000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3A7D9F3B-CFAB-6FC2-5E00-85C215C383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C3728-147E-499B-B1A3-49B92C8254F5}" type="slidenum">
              <a:rPr lang="en-US" smtClean="0"/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20070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3">
            <a:extLst>
              <a:ext uri="{FF2B5EF4-FFF2-40B4-BE49-F238E27FC236}">
                <a16:creationId xmlns:a16="http://schemas.microsoft.com/office/drawing/2014/main" id="{5776BA4E-F331-49AA-8CD6-72D53DDAB6B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91956" y="416560"/>
            <a:ext cx="10361844" cy="5939790"/>
          </a:xfrm>
        </p:spPr>
        <p:txBody>
          <a:bodyPr>
            <a:normAutofit lnSpcReduction="10000"/>
          </a:bodyPr>
          <a:lstStyle/>
          <a:p>
            <a:pPr eaLnBrk="1" hangingPunct="1"/>
            <a:r>
              <a:rPr lang="en-US" altLang="en-US" sz="2400" dirty="0" err="1">
                <a:cs typeface="Times New Roman" panose="02020603050405020304" pitchFamily="18" charset="0"/>
              </a:rPr>
              <a:t>Ukuran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blok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pesan</a:t>
            </a:r>
            <a:r>
              <a:rPr lang="en-US" altLang="en-US" sz="2400" dirty="0">
                <a:cs typeface="Times New Roman" panose="02020603050405020304" pitchFamily="18" charset="0"/>
              </a:rPr>
              <a:t> = 64 bit</a:t>
            </a:r>
          </a:p>
          <a:p>
            <a:pPr eaLnBrk="1" hangingPunct="1"/>
            <a:r>
              <a:rPr lang="en-US" altLang="en-US" sz="2400" dirty="0">
                <a:cs typeface="Times New Roman" panose="02020603050405020304" pitchFamily="18" charset="0"/>
              </a:rPr>
              <a:t>Panjang </a:t>
            </a:r>
            <a:r>
              <a:rPr lang="en-US" altLang="en-US" sz="2400" dirty="0" err="1">
                <a:cs typeface="Times New Roman" panose="02020603050405020304" pitchFamily="18" charset="0"/>
              </a:rPr>
              <a:t>kunci</a:t>
            </a:r>
            <a:r>
              <a:rPr lang="en-US" altLang="en-US" sz="2400" dirty="0">
                <a:cs typeface="Times New Roman" panose="02020603050405020304" pitchFamily="18" charset="0"/>
              </a:rPr>
              <a:t> = 256 bit</a:t>
            </a:r>
          </a:p>
          <a:p>
            <a:pPr eaLnBrk="1" hangingPunct="1"/>
            <a:r>
              <a:rPr lang="en-US" altLang="en-US" sz="2400" dirty="0" err="1">
                <a:cs typeface="Times New Roman" panose="02020603050405020304" pitchFamily="18" charset="0"/>
              </a:rPr>
              <a:t>Jumlah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putaran</a:t>
            </a:r>
            <a:r>
              <a:rPr lang="en-US" altLang="en-US" sz="2400" dirty="0">
                <a:cs typeface="Times New Roman" panose="02020603050405020304" pitchFamily="18" charset="0"/>
              </a:rPr>
              <a:t> = 32 </a:t>
            </a:r>
            <a:r>
              <a:rPr lang="en-US" altLang="en-US" sz="2400" dirty="0" err="1">
                <a:cs typeface="Times New Roman" panose="02020603050405020304" pitchFamily="18" charset="0"/>
              </a:rPr>
              <a:t>putaran</a:t>
            </a:r>
            <a:endParaRPr lang="en-US" altLang="en-US" sz="2400" dirty="0">
              <a:cs typeface="Times New Roman" panose="02020603050405020304" pitchFamily="18" charset="0"/>
            </a:endParaRPr>
          </a:p>
          <a:p>
            <a:pPr eaLnBrk="1" hangingPunct="1"/>
            <a:r>
              <a:rPr lang="en-US" altLang="en-US" sz="2400" dirty="0" err="1">
                <a:cs typeface="Times New Roman" panose="02020603050405020304" pitchFamily="18" charset="0"/>
              </a:rPr>
              <a:t>Setiap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putaran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menggunakan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kunci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putaran</a:t>
            </a:r>
            <a:r>
              <a:rPr lang="en-US" altLang="en-US" sz="2400" dirty="0">
                <a:cs typeface="Times New Roman" panose="02020603050405020304" pitchFamily="18" charset="0"/>
              </a:rPr>
              <a:t>. </a:t>
            </a:r>
          </a:p>
          <a:p>
            <a:pPr eaLnBrk="1" hangingPunct="1"/>
            <a:r>
              <a:rPr lang="en-US" altLang="en-US" sz="2400" dirty="0" err="1">
                <a:cs typeface="Times New Roman" panose="02020603050405020304" pitchFamily="18" charset="0"/>
              </a:rPr>
              <a:t>Kunci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putaran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sebenarnya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hanya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ada</a:t>
            </a:r>
            <a:r>
              <a:rPr lang="en-US" altLang="en-US" sz="2400" dirty="0">
                <a:cs typeface="Times New Roman" panose="02020603050405020304" pitchFamily="18" charset="0"/>
              </a:rPr>
              <a:t> 8 </a:t>
            </a:r>
            <a:r>
              <a:rPr lang="en-US" altLang="en-US" sz="2400" dirty="0" err="1">
                <a:cs typeface="Times New Roman" panose="02020603050405020304" pitchFamily="18" charset="0"/>
              </a:rPr>
              <a:t>buah</a:t>
            </a:r>
            <a:r>
              <a:rPr lang="en-US" altLang="en-US" sz="2400" dirty="0">
                <a:cs typeface="Times New Roman" panose="02020603050405020304" pitchFamily="18" charset="0"/>
              </a:rPr>
              <a:t>, </a:t>
            </a:r>
            <a:r>
              <a:rPr lang="en-US" altLang="en-US" sz="2400" i="1" dirty="0">
                <a:cs typeface="Times New Roman" panose="02020603050405020304" pitchFamily="18" charset="0"/>
              </a:rPr>
              <a:t>K</a:t>
            </a:r>
            <a:r>
              <a:rPr lang="en-US" altLang="en-US" sz="2400" baseline="-30000" dirty="0">
                <a:cs typeface="Times New Roman" panose="02020603050405020304" pitchFamily="18" charset="0"/>
              </a:rPr>
              <a:t>1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sampai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i="1" dirty="0">
                <a:cs typeface="Times New Roman" panose="02020603050405020304" pitchFamily="18" charset="0"/>
              </a:rPr>
              <a:t>K</a:t>
            </a:r>
            <a:r>
              <a:rPr lang="en-US" altLang="en-US" sz="2400" baseline="-30000" dirty="0">
                <a:cs typeface="Times New Roman" panose="02020603050405020304" pitchFamily="18" charset="0"/>
              </a:rPr>
              <a:t>8</a:t>
            </a:r>
            <a:r>
              <a:rPr lang="en-US" altLang="en-US" sz="2400" dirty="0">
                <a:cs typeface="Times New Roman" panose="02020603050405020304" pitchFamily="18" charset="0"/>
              </a:rPr>
              <a:t>,  </a:t>
            </a:r>
            <a:r>
              <a:rPr lang="en-US" altLang="en-US" sz="2400" dirty="0" err="1">
                <a:cs typeface="Times New Roman" panose="02020603050405020304" pitchFamily="18" charset="0"/>
              </a:rPr>
              <a:t>namun</a:t>
            </a:r>
            <a:r>
              <a:rPr lang="en-US" altLang="en-US" sz="2400" dirty="0">
                <a:cs typeface="Times New Roman" panose="02020603050405020304" pitchFamily="18" charset="0"/>
              </a:rPr>
              <a:t>  </a:t>
            </a:r>
            <a:r>
              <a:rPr lang="en-US" altLang="en-US" sz="2400" dirty="0" err="1">
                <a:cs typeface="Times New Roman" panose="02020603050405020304" pitchFamily="18" charset="0"/>
              </a:rPr>
              <a:t>karena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ada</a:t>
            </a:r>
            <a:r>
              <a:rPr lang="en-US" altLang="en-US" sz="2400" dirty="0">
                <a:cs typeface="Times New Roman" panose="02020603050405020304" pitchFamily="18" charset="0"/>
              </a:rPr>
              <a:t> 32 </a:t>
            </a:r>
            <a:r>
              <a:rPr lang="en-US" altLang="en-US" sz="2400" dirty="0" err="1">
                <a:cs typeface="Times New Roman" panose="02020603050405020304" pitchFamily="18" charset="0"/>
              </a:rPr>
              <a:t>putaran</a:t>
            </a:r>
            <a:r>
              <a:rPr lang="en-US" altLang="en-US" sz="2400" dirty="0">
                <a:cs typeface="Times New Roman" panose="02020603050405020304" pitchFamily="18" charset="0"/>
              </a:rPr>
              <a:t>, </a:t>
            </a:r>
            <a:r>
              <a:rPr lang="en-US" altLang="en-US" sz="2400" dirty="0" err="1">
                <a:cs typeface="Times New Roman" panose="02020603050405020304" pitchFamily="18" charset="0"/>
              </a:rPr>
              <a:t>maka</a:t>
            </a:r>
            <a:r>
              <a:rPr lang="en-US" altLang="en-US" sz="2400" dirty="0">
                <a:cs typeface="Times New Roman" panose="02020603050405020304" pitchFamily="18" charset="0"/>
              </a:rPr>
              <a:t> 8 </a:t>
            </a:r>
            <a:r>
              <a:rPr lang="en-US" altLang="en-US" sz="2400" dirty="0" err="1">
                <a:cs typeface="Times New Roman" panose="02020603050405020304" pitchFamily="18" charset="0"/>
              </a:rPr>
              <a:t>buah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kunci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putaran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ini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dijadwalkan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penggunaannya</a:t>
            </a:r>
            <a:r>
              <a:rPr lang="en-US" altLang="en-US" sz="2400" dirty="0">
                <a:cs typeface="Times New Roman" panose="02020603050405020304" pitchFamily="18" charset="0"/>
              </a:rPr>
              <a:t>. </a:t>
            </a:r>
          </a:p>
          <a:p>
            <a:pPr eaLnBrk="1" hangingPunct="1"/>
            <a:endParaRPr lang="en-US" altLang="en-US" sz="2400" dirty="0">
              <a:cs typeface="Times New Roman" panose="02020603050405020304" pitchFamily="18" charset="0"/>
            </a:endParaRPr>
          </a:p>
          <a:p>
            <a:pPr eaLnBrk="1" hangingPunct="1"/>
            <a:endParaRPr lang="en-US" altLang="en-US" sz="2400" dirty="0">
              <a:cs typeface="Times New Roman" panose="02020603050405020304" pitchFamily="18" charset="0"/>
            </a:endParaRPr>
          </a:p>
          <a:p>
            <a:pPr eaLnBrk="1" hangingPunct="1"/>
            <a:endParaRPr lang="en-US" altLang="en-US" sz="2400" dirty="0">
              <a:cs typeface="Times New Roman" panose="02020603050405020304" pitchFamily="18" charset="0"/>
            </a:endParaRPr>
          </a:p>
          <a:p>
            <a:pPr eaLnBrk="1" hangingPunct="1"/>
            <a:endParaRPr lang="en-US" altLang="en-US" sz="2400" dirty="0">
              <a:cs typeface="Times New Roman" panose="02020603050405020304" pitchFamily="18" charset="0"/>
            </a:endParaRPr>
          </a:p>
          <a:p>
            <a:pPr eaLnBrk="1" hangingPunct="1"/>
            <a:endParaRPr lang="en-US" altLang="en-US" sz="2400" dirty="0">
              <a:cs typeface="Times New Roman" panose="02020603050405020304" pitchFamily="18" charset="0"/>
            </a:endParaRPr>
          </a:p>
          <a:p>
            <a:pPr eaLnBrk="1" hangingPunct="1"/>
            <a:endParaRPr lang="en-US" altLang="en-US" sz="2400" dirty="0">
              <a:cs typeface="Times New Roman" panose="02020603050405020304" pitchFamily="18" charset="0"/>
            </a:endParaRPr>
          </a:p>
          <a:p>
            <a:pPr eaLnBrk="1" hangingPunct="1"/>
            <a:r>
              <a:rPr lang="en-US" altLang="en-US" sz="2400" dirty="0">
                <a:cs typeface="Times New Roman" panose="02020603050405020304" pitchFamily="18" charset="0"/>
              </a:rPr>
              <a:t>Standard GOST yang </a:t>
            </a:r>
            <a:r>
              <a:rPr lang="en-US" altLang="en-US" sz="2400" dirty="0" err="1">
                <a:cs typeface="Times New Roman" panose="02020603050405020304" pitchFamily="18" charset="0"/>
              </a:rPr>
              <a:t>baru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menspesifikasikan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i="1" dirty="0">
                <a:cs typeface="Times New Roman" panose="02020603050405020304" pitchFamily="18" charset="0"/>
              </a:rPr>
              <a:t>cipher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blok</a:t>
            </a:r>
            <a:r>
              <a:rPr lang="en-US" altLang="en-US" sz="2400" dirty="0">
                <a:cs typeface="Times New Roman" panose="02020603050405020304" pitchFamily="18" charset="0"/>
              </a:rPr>
              <a:t> 128-bit yang </a:t>
            </a:r>
            <a:r>
              <a:rPr lang="en-US" altLang="en-US" sz="2400" dirty="0" err="1">
                <a:cs typeface="Times New Roman" panose="02020603050405020304" pitchFamily="18" charset="0"/>
              </a:rPr>
              <a:t>diberi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nama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i="1" dirty="0" err="1">
                <a:cs typeface="Times New Roman" panose="02020603050405020304" pitchFamily="18" charset="0"/>
              </a:rPr>
              <a:t>Kuznyechik</a:t>
            </a:r>
            <a:r>
              <a:rPr lang="en-US" altLang="en-US" sz="2400" dirty="0">
                <a:cs typeface="Times New Roman" panose="02020603050405020304" pitchFamily="18" charset="0"/>
              </a:rPr>
              <a:t>. </a:t>
            </a:r>
          </a:p>
          <a:p>
            <a:pPr eaLnBrk="1" hangingPunct="1"/>
            <a:endParaRPr lang="en-US" altLang="en-US" dirty="0"/>
          </a:p>
        </p:txBody>
      </p:sp>
      <p:sp>
        <p:nvSpPr>
          <p:cNvPr id="40964" name="Slide Number Placeholder 3">
            <a:extLst>
              <a:ext uri="{FF2B5EF4-FFF2-40B4-BE49-F238E27FC236}">
                <a16:creationId xmlns:a16="http://schemas.microsoft.com/office/drawing/2014/main" id="{1AF4AF6D-B598-4AC2-B139-9B97D5A83F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4CEC9367-A150-4C57-8CDC-F94690824E42}" type="slidenum">
              <a:rPr lang="en-GB" altLang="en-US" sz="1400"/>
              <a:pPr>
                <a:spcBef>
                  <a:spcPct val="0"/>
                </a:spcBef>
                <a:buFontTx/>
                <a:buNone/>
              </a:pPr>
              <a:t>4</a:t>
            </a:fld>
            <a:endParaRPr lang="en-GB" altLang="en-US" sz="1400"/>
          </a:p>
        </p:txBody>
      </p:sp>
      <p:graphicFrame>
        <p:nvGraphicFramePr>
          <p:cNvPr id="2" name="Object 2">
            <a:extLst>
              <a:ext uri="{FF2B5EF4-FFF2-40B4-BE49-F238E27FC236}">
                <a16:creationId xmlns:a16="http://schemas.microsoft.com/office/drawing/2014/main" id="{058CC31B-461A-1096-22B9-C0B31140D55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5005947"/>
              </p:ext>
            </p:extLst>
          </p:nvPr>
        </p:nvGraphicFramePr>
        <p:xfrm>
          <a:off x="1281516" y="3031173"/>
          <a:ext cx="9918528" cy="22301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" r:id="rId2" imgW="5629656" imgH="1264920" progId="Word.Document.8">
                  <p:embed/>
                </p:oleObj>
              </mc:Choice>
              <mc:Fallback>
                <p:oleObj name="Document" r:id="rId2" imgW="5629656" imgH="1264920" progId="Word.Document.8">
                  <p:embed/>
                  <p:pic>
                    <p:nvPicPr>
                      <p:cNvPr id="41986" name="Object 2">
                        <a:extLst>
                          <a:ext uri="{FF2B5EF4-FFF2-40B4-BE49-F238E27FC236}">
                            <a16:creationId xmlns:a16="http://schemas.microsoft.com/office/drawing/2014/main" id="{DDAB7DDE-9B73-4754-8665-786668F503A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81516" y="3031173"/>
                        <a:ext cx="9918528" cy="223012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3">
            <a:extLst>
              <a:ext uri="{FF2B5EF4-FFF2-40B4-BE49-F238E27FC236}">
                <a16:creationId xmlns:a16="http://schemas.microsoft.com/office/drawing/2014/main" id="{AD1C5245-BFE7-405A-ADED-C1E9EA13EA6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127760" y="871220"/>
            <a:ext cx="10408919" cy="5621020"/>
          </a:xfrm>
        </p:spPr>
        <p:txBody>
          <a:bodyPr>
            <a:normAutofit/>
          </a:bodyPr>
          <a:lstStyle/>
          <a:p>
            <a:pPr eaLnBrk="1" hangingPunct="1"/>
            <a:r>
              <a:rPr lang="en-US" altLang="en-US" sz="2400" dirty="0" err="1">
                <a:cs typeface="Times New Roman" panose="02020603050405020304" pitchFamily="18" charset="0"/>
              </a:rPr>
              <a:t>Pembangkitan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kunci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putaran</a:t>
            </a:r>
            <a:r>
              <a:rPr lang="en-US" altLang="en-US" sz="2400" dirty="0">
                <a:cs typeface="Times New Roman" panose="02020603050405020304" pitchFamily="18" charset="0"/>
              </a:rPr>
              <a:t> sangat </a:t>
            </a:r>
            <a:r>
              <a:rPr lang="en-US" altLang="en-US" sz="2400" dirty="0" err="1">
                <a:cs typeface="Times New Roman" panose="02020603050405020304" pitchFamily="18" charset="0"/>
              </a:rPr>
              <a:t>sederhana</a:t>
            </a:r>
            <a:r>
              <a:rPr lang="en-US" altLang="en-US" sz="2400" dirty="0">
                <a:cs typeface="Times New Roman" panose="02020603050405020304" pitchFamily="18" charset="0"/>
              </a:rPr>
              <a:t>. </a:t>
            </a:r>
          </a:p>
          <a:p>
            <a:pPr eaLnBrk="1" hangingPunct="1"/>
            <a:endParaRPr lang="en-US" altLang="en-US" sz="2400" dirty="0">
              <a:cs typeface="Times New Roman" panose="02020603050405020304" pitchFamily="18" charset="0"/>
            </a:endParaRPr>
          </a:p>
          <a:p>
            <a:pPr eaLnBrk="1" hangingPunct="1"/>
            <a:r>
              <a:rPr lang="en-US" altLang="en-US" sz="2400" dirty="0" err="1">
                <a:cs typeface="Times New Roman" panose="02020603050405020304" pitchFamily="18" charset="0"/>
              </a:rPr>
              <a:t>Kunci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eksternal</a:t>
            </a:r>
            <a:r>
              <a:rPr lang="en-US" altLang="en-US" sz="2400" dirty="0">
                <a:cs typeface="Times New Roman" panose="02020603050405020304" pitchFamily="18" charset="0"/>
              </a:rPr>
              <a:t> yang </a:t>
            </a:r>
            <a:r>
              <a:rPr lang="en-US" altLang="en-US" sz="2400" dirty="0" err="1">
                <a:cs typeface="Times New Roman" panose="02020603050405020304" pitchFamily="18" charset="0"/>
              </a:rPr>
              <a:t>panjangnya</a:t>
            </a:r>
            <a:r>
              <a:rPr lang="en-US" altLang="en-US" sz="2400" dirty="0">
                <a:cs typeface="Times New Roman" panose="02020603050405020304" pitchFamily="18" charset="0"/>
              </a:rPr>
              <a:t> 256 bit </a:t>
            </a:r>
            <a:r>
              <a:rPr lang="en-US" altLang="en-US" sz="2400" dirty="0" err="1">
                <a:cs typeface="Times New Roman" panose="02020603050405020304" pitchFamily="18" charset="0"/>
              </a:rPr>
              <a:t>dibagi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ke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dalam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delapan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bagian</a:t>
            </a:r>
            <a:r>
              <a:rPr lang="en-US" altLang="en-US" sz="2400" dirty="0">
                <a:cs typeface="Times New Roman" panose="02020603050405020304" pitchFamily="18" charset="0"/>
              </a:rPr>
              <a:t> yang </a:t>
            </a:r>
            <a:r>
              <a:rPr lang="en-US" altLang="en-US" sz="2400" dirty="0" err="1">
                <a:cs typeface="Times New Roman" panose="02020603050405020304" pitchFamily="18" charset="0"/>
              </a:rPr>
              <a:t>masing-masing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panjangnya</a:t>
            </a:r>
            <a:r>
              <a:rPr lang="en-US" altLang="en-US" sz="2400" dirty="0">
                <a:cs typeface="Times New Roman" panose="02020603050405020304" pitchFamily="18" charset="0"/>
              </a:rPr>
              <a:t> 32 bit. </a:t>
            </a:r>
          </a:p>
          <a:p>
            <a:pPr eaLnBrk="1" hangingPunct="1"/>
            <a:endParaRPr lang="en-US" altLang="en-US" sz="2400" dirty="0">
              <a:cs typeface="Times New Roman" panose="02020603050405020304" pitchFamily="18" charset="0"/>
            </a:endParaRPr>
          </a:p>
          <a:p>
            <a:pPr eaLnBrk="1" hangingPunct="1"/>
            <a:r>
              <a:rPr lang="en-US" altLang="en-US" sz="2400" dirty="0" err="1">
                <a:cs typeface="Times New Roman" panose="02020603050405020304" pitchFamily="18" charset="0"/>
              </a:rPr>
              <a:t>Delapan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bagian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ini</a:t>
            </a:r>
            <a:r>
              <a:rPr lang="en-US" altLang="en-US" sz="2400" dirty="0">
                <a:cs typeface="Times New Roman" panose="02020603050405020304" pitchFamily="18" charset="0"/>
              </a:rPr>
              <a:t> yang </a:t>
            </a:r>
            <a:r>
              <a:rPr lang="en-US" altLang="en-US" sz="2400" dirty="0" err="1">
                <a:cs typeface="Times New Roman" panose="02020603050405020304" pitchFamily="18" charset="0"/>
              </a:rPr>
              <a:t>dinamakan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i="1" dirty="0">
                <a:cs typeface="Times New Roman" panose="02020603050405020304" pitchFamily="18" charset="0"/>
              </a:rPr>
              <a:t>K</a:t>
            </a:r>
            <a:r>
              <a:rPr lang="en-US" altLang="en-US" sz="2400" baseline="-30000" dirty="0">
                <a:cs typeface="Times New Roman" panose="02020603050405020304" pitchFamily="18" charset="0"/>
              </a:rPr>
              <a:t>1</a:t>
            </a:r>
            <a:r>
              <a:rPr lang="en-US" altLang="en-US" sz="2400" dirty="0">
                <a:cs typeface="Times New Roman" panose="02020603050405020304" pitchFamily="18" charset="0"/>
              </a:rPr>
              <a:t>, </a:t>
            </a:r>
            <a:r>
              <a:rPr lang="en-US" altLang="en-US" sz="2400" i="1" dirty="0">
                <a:cs typeface="Times New Roman" panose="02020603050405020304" pitchFamily="18" charset="0"/>
              </a:rPr>
              <a:t>K</a:t>
            </a:r>
            <a:r>
              <a:rPr lang="en-US" altLang="en-US" sz="2400" baseline="-30000" dirty="0">
                <a:cs typeface="Times New Roman" panose="02020603050405020304" pitchFamily="18" charset="0"/>
              </a:rPr>
              <a:t>2</a:t>
            </a:r>
            <a:r>
              <a:rPr lang="en-US" altLang="en-US" sz="2400" dirty="0">
                <a:cs typeface="Times New Roman" panose="02020603050405020304" pitchFamily="18" charset="0"/>
              </a:rPr>
              <a:t>, …, </a:t>
            </a:r>
            <a:r>
              <a:rPr lang="en-US" altLang="en-US" sz="2400" i="1" dirty="0">
                <a:cs typeface="Times New Roman" panose="02020603050405020304" pitchFamily="18" charset="0"/>
              </a:rPr>
              <a:t>K</a:t>
            </a:r>
            <a:r>
              <a:rPr lang="en-US" altLang="en-US" sz="2400" baseline="-30000" dirty="0">
                <a:cs typeface="Times New Roman" panose="02020603050405020304" pitchFamily="18" charset="0"/>
              </a:rPr>
              <a:t>8</a:t>
            </a:r>
            <a:r>
              <a:rPr lang="en-US" altLang="en-US" sz="2400" dirty="0">
                <a:cs typeface="Times New Roman" panose="02020603050405020304" pitchFamily="18" charset="0"/>
              </a:rPr>
              <a:t>. </a:t>
            </a:r>
          </a:p>
          <a:p>
            <a:pPr eaLnBrk="1" hangingPunct="1"/>
            <a:endParaRPr lang="en-US" altLang="en-US" sz="2400" dirty="0">
              <a:cs typeface="Times New Roman" panose="02020603050405020304" pitchFamily="18" charset="0"/>
            </a:endParaRPr>
          </a:p>
          <a:p>
            <a:pPr eaLnBrk="1" hangingPunct="1"/>
            <a:r>
              <a:rPr lang="en-US" altLang="en-US" sz="2400" dirty="0" err="1">
                <a:cs typeface="Times New Roman" panose="02020603050405020304" pitchFamily="18" charset="0"/>
              </a:rPr>
              <a:t>Contoh</a:t>
            </a:r>
            <a:r>
              <a:rPr lang="en-US" altLang="en-US" sz="2400" dirty="0">
                <a:cs typeface="Times New Roman" panose="02020603050405020304" pitchFamily="18" charset="0"/>
              </a:rPr>
              <a:t>: K = ‘abcdefghijklmnopqrstuvwxyz123456’       (32 x 8 bit = 256 bit)</a:t>
            </a:r>
          </a:p>
          <a:p>
            <a:pPr marL="457200" lvl="1" indent="0">
              <a:buNone/>
            </a:pPr>
            <a:r>
              <a:rPr lang="en-US" altLang="en-US" sz="2000" dirty="0">
                <a:cs typeface="Times New Roman" panose="02020603050405020304" pitchFamily="18" charset="0"/>
              </a:rPr>
              <a:t>		</a:t>
            </a:r>
          </a:p>
          <a:p>
            <a:pPr marL="457200" lvl="1" indent="0">
              <a:buNone/>
            </a:pPr>
            <a:r>
              <a:rPr lang="en-US" altLang="en-US" sz="2000" dirty="0">
                <a:cs typeface="Times New Roman" panose="02020603050405020304" pitchFamily="18" charset="0"/>
              </a:rPr>
              <a:t>        </a:t>
            </a:r>
            <a:r>
              <a:rPr lang="en-US" altLang="en-US" dirty="0" err="1">
                <a:cs typeface="Times New Roman" panose="02020603050405020304" pitchFamily="18" charset="0"/>
              </a:rPr>
              <a:t>maka</a:t>
            </a:r>
            <a:r>
              <a:rPr lang="en-US" altLang="en-US" dirty="0">
                <a:cs typeface="Times New Roman" panose="02020603050405020304" pitchFamily="18" charset="0"/>
              </a:rPr>
              <a:t>	K1 = ‘</a:t>
            </a:r>
            <a:r>
              <a:rPr lang="en-US" altLang="en-US" dirty="0" err="1">
                <a:cs typeface="Times New Roman" panose="02020603050405020304" pitchFamily="18" charset="0"/>
              </a:rPr>
              <a:t>abcd</a:t>
            </a:r>
            <a:r>
              <a:rPr lang="en-US" altLang="en-US" dirty="0">
                <a:cs typeface="Times New Roman" panose="02020603050405020304" pitchFamily="18" charset="0"/>
              </a:rPr>
              <a:t>’		K5 = ‘</a:t>
            </a:r>
            <a:r>
              <a:rPr lang="en-US" altLang="en-US" dirty="0" err="1">
                <a:cs typeface="Times New Roman" panose="02020603050405020304" pitchFamily="18" charset="0"/>
              </a:rPr>
              <a:t>qrst</a:t>
            </a:r>
            <a:r>
              <a:rPr lang="en-US" altLang="en-US" dirty="0">
                <a:cs typeface="Times New Roman" panose="02020603050405020304" pitchFamily="18" charset="0"/>
              </a:rPr>
              <a:t>’</a:t>
            </a:r>
          </a:p>
          <a:p>
            <a:pPr marL="457200" lvl="1" indent="0">
              <a:buNone/>
            </a:pPr>
            <a:r>
              <a:rPr lang="en-US" altLang="en-US" dirty="0">
                <a:cs typeface="Times New Roman" panose="02020603050405020304" pitchFamily="18" charset="0"/>
              </a:rPr>
              <a:t>	   	K2 = ‘</a:t>
            </a:r>
            <a:r>
              <a:rPr lang="en-US" altLang="en-US" dirty="0" err="1">
                <a:cs typeface="Times New Roman" panose="02020603050405020304" pitchFamily="18" charset="0"/>
              </a:rPr>
              <a:t>efgh</a:t>
            </a:r>
            <a:r>
              <a:rPr lang="en-US" altLang="en-US" dirty="0">
                <a:cs typeface="Times New Roman" panose="02020603050405020304" pitchFamily="18" charset="0"/>
              </a:rPr>
              <a:t>’		K6 = ‘</a:t>
            </a:r>
            <a:r>
              <a:rPr lang="en-US" altLang="en-US" dirty="0" err="1">
                <a:cs typeface="Times New Roman" panose="02020603050405020304" pitchFamily="18" charset="0"/>
              </a:rPr>
              <a:t>uvwx</a:t>
            </a:r>
            <a:r>
              <a:rPr lang="en-US" altLang="en-US" dirty="0">
                <a:cs typeface="Times New Roman" panose="02020603050405020304" pitchFamily="18" charset="0"/>
              </a:rPr>
              <a:t>’</a:t>
            </a:r>
          </a:p>
          <a:p>
            <a:pPr marL="457200" lvl="1" indent="0">
              <a:buNone/>
            </a:pPr>
            <a:r>
              <a:rPr lang="en-US" altLang="en-US" dirty="0">
                <a:cs typeface="Times New Roman" panose="02020603050405020304" pitchFamily="18" charset="0"/>
              </a:rPr>
              <a:t>		K3 = ‘</a:t>
            </a:r>
            <a:r>
              <a:rPr lang="en-US" altLang="en-US" dirty="0" err="1">
                <a:cs typeface="Times New Roman" panose="02020603050405020304" pitchFamily="18" charset="0"/>
              </a:rPr>
              <a:t>ijkl</a:t>
            </a:r>
            <a:r>
              <a:rPr lang="en-US" altLang="en-US" dirty="0">
                <a:cs typeface="Times New Roman" panose="02020603050405020304" pitchFamily="18" charset="0"/>
              </a:rPr>
              <a:t>’		K7 = ‘yz12’</a:t>
            </a:r>
          </a:p>
          <a:p>
            <a:pPr marL="457200" lvl="1" indent="0">
              <a:buNone/>
            </a:pPr>
            <a:r>
              <a:rPr lang="en-US" altLang="en-US" dirty="0">
                <a:cs typeface="Times New Roman" panose="02020603050405020304" pitchFamily="18" charset="0"/>
              </a:rPr>
              <a:t>		K4 = ‘</a:t>
            </a:r>
            <a:r>
              <a:rPr lang="en-US" altLang="en-US" dirty="0" err="1">
                <a:cs typeface="Times New Roman" panose="02020603050405020304" pitchFamily="18" charset="0"/>
              </a:rPr>
              <a:t>mnop</a:t>
            </a:r>
            <a:r>
              <a:rPr lang="en-US" altLang="en-US" dirty="0">
                <a:cs typeface="Times New Roman" panose="02020603050405020304" pitchFamily="18" charset="0"/>
              </a:rPr>
              <a:t>’		K8 = ‘3456’</a:t>
            </a:r>
          </a:p>
          <a:p>
            <a:pPr marL="457200" lvl="1" indent="0">
              <a:buNone/>
            </a:pPr>
            <a:endParaRPr lang="en-US" altLang="en-US" sz="2000" dirty="0">
              <a:cs typeface="Times New Roman" panose="02020603050405020304" pitchFamily="18" charset="0"/>
            </a:endParaRPr>
          </a:p>
          <a:p>
            <a:pPr eaLnBrk="1" hangingPunct="1"/>
            <a:endParaRPr lang="en-US" altLang="en-US" dirty="0">
              <a:cs typeface="Times New Roman" panose="02020603050405020304" pitchFamily="18" charset="0"/>
            </a:endParaRPr>
          </a:p>
        </p:txBody>
      </p:sp>
      <p:sp>
        <p:nvSpPr>
          <p:cNvPr id="43012" name="Slide Number Placeholder 3">
            <a:extLst>
              <a:ext uri="{FF2B5EF4-FFF2-40B4-BE49-F238E27FC236}">
                <a16:creationId xmlns:a16="http://schemas.microsoft.com/office/drawing/2014/main" id="{12F70B30-0F01-453E-BFC3-814E365C6C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8339B72F-B673-4438-94B2-18B22183891A}" type="slidenum">
              <a:rPr lang="en-GB" altLang="en-US" sz="1400"/>
              <a:pPr>
                <a:spcBef>
                  <a:spcPct val="0"/>
                </a:spcBef>
                <a:buFontTx/>
                <a:buNone/>
              </a:pPr>
              <a:t>5</a:t>
            </a:fld>
            <a:endParaRPr lang="en-GB" altLang="en-US" sz="140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3">
            <a:extLst>
              <a:ext uri="{FF2B5EF4-FFF2-40B4-BE49-F238E27FC236}">
                <a16:creationId xmlns:a16="http://schemas.microsoft.com/office/drawing/2014/main" id="{8E4635FB-5BF1-4D3D-B210-5B3C41DAA16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24911" y="838890"/>
            <a:ext cx="8623904" cy="5409510"/>
          </a:xfrm>
        </p:spPr>
        <p:txBody>
          <a:bodyPr/>
          <a:lstStyle/>
          <a:p>
            <a:pPr eaLnBrk="1" hangingPunct="1"/>
            <a:r>
              <a:rPr lang="en-US" altLang="en-US" i="1" dirty="0">
                <a:cs typeface="Times New Roman" panose="02020603050405020304" pitchFamily="18" charset="0"/>
              </a:rPr>
              <a:t>GOST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menggunakan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Jaringan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i="1" dirty="0">
                <a:cs typeface="Times New Roman" panose="02020603050405020304" pitchFamily="18" charset="0"/>
              </a:rPr>
              <a:t>Feistel</a:t>
            </a:r>
            <a:r>
              <a:rPr lang="en-US" altLang="en-US" dirty="0"/>
              <a:t> </a:t>
            </a:r>
          </a:p>
          <a:p>
            <a:pPr eaLnBrk="1" hangingPunct="1"/>
            <a:r>
              <a:rPr lang="en-US" altLang="en-US" dirty="0">
                <a:cs typeface="Times New Roman" panose="02020603050405020304" pitchFamily="18" charset="0"/>
              </a:rPr>
              <a:t>Satu </a:t>
            </a:r>
            <a:r>
              <a:rPr lang="en-US" altLang="en-US" dirty="0" err="1">
                <a:cs typeface="Times New Roman" panose="02020603050405020304" pitchFamily="18" charset="0"/>
              </a:rPr>
              <a:t>putaran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i="1" dirty="0">
                <a:cs typeface="Times New Roman" panose="02020603050405020304" pitchFamily="18" charset="0"/>
              </a:rPr>
              <a:t>GOST: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i="1" dirty="0">
                <a:cs typeface="Times New Roman" panose="02020603050405020304" pitchFamily="18" charset="0"/>
              </a:rPr>
              <a:t>	 L</a:t>
            </a:r>
            <a:r>
              <a:rPr lang="en-US" altLang="en-US" i="1" baseline="-30000" dirty="0">
                <a:cs typeface="Times New Roman" panose="02020603050405020304" pitchFamily="18" charset="0"/>
              </a:rPr>
              <a:t>i</a:t>
            </a:r>
            <a:r>
              <a:rPr lang="en-US" altLang="en-US" i="1" dirty="0">
                <a:cs typeface="Times New Roman" panose="02020603050405020304" pitchFamily="18" charset="0"/>
              </a:rPr>
              <a:t> </a:t>
            </a:r>
            <a:r>
              <a:rPr lang="en-US" altLang="en-US" dirty="0">
                <a:cs typeface="Times New Roman" panose="02020603050405020304" pitchFamily="18" charset="0"/>
              </a:rPr>
              <a:t>= </a:t>
            </a:r>
            <a:r>
              <a:rPr lang="en-US" altLang="en-US" i="1" dirty="0">
                <a:cs typeface="Times New Roman" panose="02020603050405020304" pitchFamily="18" charset="0"/>
              </a:rPr>
              <a:t>R</a:t>
            </a:r>
            <a:r>
              <a:rPr lang="en-US" altLang="en-US" i="1" baseline="-30000" dirty="0">
                <a:cs typeface="Times New Roman" panose="02020603050405020304" pitchFamily="18" charset="0"/>
              </a:rPr>
              <a:t>i </a:t>
            </a:r>
            <a:r>
              <a:rPr lang="en-US" altLang="en-US" baseline="-30000" dirty="0">
                <a:cs typeface="Times New Roman" panose="02020603050405020304" pitchFamily="18" charset="0"/>
              </a:rPr>
              <a:t>– 1 </a:t>
            </a:r>
            <a:r>
              <a:rPr lang="en-US" altLang="en-US" dirty="0">
                <a:cs typeface="Times New Roman" panose="02020603050405020304" pitchFamily="18" charset="0"/>
              </a:rPr>
              <a:t>	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dirty="0">
                <a:cs typeface="Times New Roman" panose="02020603050405020304" pitchFamily="18" charset="0"/>
              </a:rPr>
              <a:t>	 </a:t>
            </a:r>
            <a:r>
              <a:rPr lang="en-US" altLang="en-US" i="1" dirty="0">
                <a:cs typeface="Times New Roman" panose="02020603050405020304" pitchFamily="18" charset="0"/>
              </a:rPr>
              <a:t>R</a:t>
            </a:r>
            <a:r>
              <a:rPr lang="en-US" altLang="en-US" i="1" baseline="-30000" dirty="0">
                <a:cs typeface="Times New Roman" panose="02020603050405020304" pitchFamily="18" charset="0"/>
              </a:rPr>
              <a:t>i</a:t>
            </a:r>
            <a:r>
              <a:rPr lang="en-US" altLang="en-US" i="1" dirty="0">
                <a:cs typeface="Times New Roman" panose="02020603050405020304" pitchFamily="18" charset="0"/>
              </a:rPr>
              <a:t> </a:t>
            </a:r>
            <a:r>
              <a:rPr lang="en-US" altLang="en-US" dirty="0">
                <a:cs typeface="Times New Roman" panose="02020603050405020304" pitchFamily="18" charset="0"/>
              </a:rPr>
              <a:t>= </a:t>
            </a:r>
            <a:r>
              <a:rPr lang="en-US" altLang="en-US" i="1" dirty="0">
                <a:cs typeface="Times New Roman" panose="02020603050405020304" pitchFamily="18" charset="0"/>
              </a:rPr>
              <a:t>L</a:t>
            </a:r>
            <a:r>
              <a:rPr lang="en-US" altLang="en-US" i="1" baseline="-30000" dirty="0">
                <a:cs typeface="Times New Roman" panose="02020603050405020304" pitchFamily="18" charset="0"/>
              </a:rPr>
              <a:t>i </a:t>
            </a:r>
            <a:r>
              <a:rPr lang="en-US" altLang="en-US" baseline="-30000" dirty="0">
                <a:cs typeface="Times New Roman" panose="02020603050405020304" pitchFamily="18" charset="0"/>
              </a:rPr>
              <a:t>– 1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>
                <a:cs typeface="Times New Roman" panose="02020603050405020304" pitchFamily="18" charset="0"/>
                <a:sym typeface="Symbol" panose="05050102010706020507" pitchFamily="18" charset="2"/>
              </a:rPr>
              <a:t>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i="1" dirty="0">
                <a:cs typeface="Times New Roman" panose="02020603050405020304" pitchFamily="18" charset="0"/>
              </a:rPr>
              <a:t>f</a:t>
            </a:r>
            <a:r>
              <a:rPr lang="en-US" altLang="en-US" dirty="0">
                <a:cs typeface="Times New Roman" panose="02020603050405020304" pitchFamily="18" charset="0"/>
              </a:rPr>
              <a:t>(</a:t>
            </a:r>
            <a:r>
              <a:rPr lang="en-US" altLang="en-US" i="1" dirty="0">
                <a:cs typeface="Times New Roman" panose="02020603050405020304" pitchFamily="18" charset="0"/>
              </a:rPr>
              <a:t>R</a:t>
            </a:r>
            <a:r>
              <a:rPr lang="en-US" altLang="en-US" i="1" baseline="-30000" dirty="0">
                <a:cs typeface="Times New Roman" panose="02020603050405020304" pitchFamily="18" charset="0"/>
              </a:rPr>
              <a:t>i </a:t>
            </a:r>
            <a:r>
              <a:rPr lang="en-US" altLang="en-US" baseline="-30000" dirty="0">
                <a:cs typeface="Times New Roman" panose="02020603050405020304" pitchFamily="18" charset="0"/>
              </a:rPr>
              <a:t>– 1</a:t>
            </a:r>
            <a:r>
              <a:rPr lang="en-US" altLang="en-US" dirty="0">
                <a:cs typeface="Times New Roman" panose="02020603050405020304" pitchFamily="18" charset="0"/>
              </a:rPr>
              <a:t>, </a:t>
            </a:r>
            <a:r>
              <a:rPr lang="en-US" altLang="en-US" i="1" dirty="0">
                <a:cs typeface="Times New Roman" panose="02020603050405020304" pitchFamily="18" charset="0"/>
              </a:rPr>
              <a:t>K</a:t>
            </a:r>
            <a:r>
              <a:rPr lang="en-US" altLang="en-US" i="1" baseline="-30000" dirty="0">
                <a:cs typeface="Times New Roman" panose="02020603050405020304" pitchFamily="18" charset="0"/>
              </a:rPr>
              <a:t>i</a:t>
            </a:r>
            <a:r>
              <a:rPr lang="en-US" altLang="en-US" dirty="0">
                <a:cs typeface="Times New Roman" panose="02020603050405020304" pitchFamily="18" charset="0"/>
              </a:rPr>
              <a:t>) </a:t>
            </a:r>
          </a:p>
          <a:p>
            <a:pPr eaLnBrk="1" hangingPunct="1"/>
            <a:endParaRPr lang="en-US" altLang="en-US" dirty="0">
              <a:cs typeface="Times New Roman" panose="02020603050405020304" pitchFamily="18" charset="0"/>
            </a:endParaRPr>
          </a:p>
          <a:p>
            <a:pPr eaLnBrk="1" hangingPunct="1"/>
            <a:r>
              <a:rPr lang="en-US" altLang="en-US" dirty="0" err="1">
                <a:cs typeface="Times New Roman" panose="02020603050405020304" pitchFamily="18" charset="0"/>
              </a:rPr>
              <a:t>Fungsi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i="1" dirty="0">
                <a:cs typeface="Times New Roman" panose="02020603050405020304" pitchFamily="18" charset="0"/>
              </a:rPr>
              <a:t>f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terdiri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dari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dirty="0">
                <a:cs typeface="Times New Roman" panose="02020603050405020304" pitchFamily="18" charset="0"/>
              </a:rPr>
              <a:t>	- </a:t>
            </a:r>
            <a:r>
              <a:rPr lang="en-US" altLang="en-US" dirty="0" err="1">
                <a:cs typeface="Times New Roman" panose="02020603050405020304" pitchFamily="18" charset="0"/>
              </a:rPr>
              <a:t>penjumlahan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dalam</a:t>
            </a:r>
            <a:r>
              <a:rPr lang="en-US" altLang="en-US" dirty="0">
                <a:cs typeface="Times New Roman" panose="02020603050405020304" pitchFamily="18" charset="0"/>
              </a:rPr>
              <a:t> modulus 2</a:t>
            </a:r>
            <a:r>
              <a:rPr lang="en-US" altLang="en-US" baseline="30000" dirty="0">
                <a:cs typeface="Times New Roman" panose="02020603050405020304" pitchFamily="18" charset="0"/>
              </a:rPr>
              <a:t>32</a:t>
            </a:r>
            <a:endParaRPr lang="en-US" altLang="en-US" dirty="0">
              <a:cs typeface="Times New Roman" panose="02020603050405020304" pitchFamily="18" charset="0"/>
            </a:endParaRP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dirty="0">
                <a:cs typeface="Times New Roman" panose="02020603050405020304" pitchFamily="18" charset="0"/>
              </a:rPr>
              <a:t>	- </a:t>
            </a:r>
            <a:r>
              <a:rPr lang="en-US" altLang="en-US" dirty="0" err="1">
                <a:cs typeface="Times New Roman" panose="02020603050405020304" pitchFamily="18" charset="0"/>
              </a:rPr>
              <a:t>substitusi</a:t>
            </a:r>
            <a:endParaRPr lang="en-US" altLang="en-US" dirty="0">
              <a:cs typeface="Times New Roman" panose="02020603050405020304" pitchFamily="18" charset="0"/>
            </a:endParaRP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dirty="0">
                <a:cs typeface="Times New Roman" panose="02020603050405020304" pitchFamily="18" charset="0"/>
              </a:rPr>
              <a:t>	- </a:t>
            </a:r>
            <a:r>
              <a:rPr lang="en-US" altLang="en-US" dirty="0" err="1">
                <a:cs typeface="Times New Roman" panose="02020603050405020304" pitchFamily="18" charset="0"/>
              </a:rPr>
              <a:t>pergeseran</a:t>
            </a:r>
            <a:endParaRPr lang="en-US" altLang="en-US" dirty="0">
              <a:cs typeface="Times New Roman" panose="02020603050405020304" pitchFamily="18" charset="0"/>
            </a:endParaRPr>
          </a:p>
        </p:txBody>
      </p:sp>
      <p:sp>
        <p:nvSpPr>
          <p:cNvPr id="44035" name="Rectangle 5">
            <a:extLst>
              <a:ext uri="{FF2B5EF4-FFF2-40B4-BE49-F238E27FC236}">
                <a16:creationId xmlns:a16="http://schemas.microsoft.com/office/drawing/2014/main" id="{D350339F-FB23-4B36-8AEE-DA9F45616DF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24313" y="1009651"/>
            <a:ext cx="91440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44037" name="Slide Number Placeholder 5">
            <a:extLst>
              <a:ext uri="{FF2B5EF4-FFF2-40B4-BE49-F238E27FC236}">
                <a16:creationId xmlns:a16="http://schemas.microsoft.com/office/drawing/2014/main" id="{623BDBDB-AB93-4FF4-8D9D-849D55D6BA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1A7DB576-A6B3-45AA-8C63-16F672D0127B}" type="slidenum">
              <a:rPr lang="en-GB" altLang="en-US" sz="1400"/>
              <a:pPr>
                <a:spcBef>
                  <a:spcPct val="0"/>
                </a:spcBef>
                <a:buFontTx/>
                <a:buNone/>
              </a:pPr>
              <a:t>6</a:t>
            </a:fld>
            <a:endParaRPr lang="en-GB" altLang="en-US" sz="1400"/>
          </a:p>
        </p:txBody>
      </p:sp>
      <p:sp>
        <p:nvSpPr>
          <p:cNvPr id="44038" name="Rectangle 9">
            <a:extLst>
              <a:ext uri="{FF2B5EF4-FFF2-40B4-BE49-F238E27FC236}">
                <a16:creationId xmlns:a16="http://schemas.microsoft.com/office/drawing/2014/main" id="{93587EC2-0B9B-4252-A67F-40C179E3AF6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29338" y="1201094"/>
            <a:ext cx="993775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/>
          </a:p>
        </p:txBody>
      </p:sp>
      <p:graphicFrame>
        <p:nvGraphicFramePr>
          <p:cNvPr id="44039" name="Object 2">
            <a:extLst>
              <a:ext uri="{FF2B5EF4-FFF2-40B4-BE49-F238E27FC236}">
                <a16:creationId xmlns:a16="http://schemas.microsoft.com/office/drawing/2014/main" id="{CB79B3BD-679E-436B-A8C2-679921C27DF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602303" y="1021453"/>
          <a:ext cx="4864483" cy="551745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2" imgW="4144605" imgH="4838559" progId="Visio.Drawing.6">
                  <p:embed/>
                </p:oleObj>
              </mc:Choice>
              <mc:Fallback>
                <p:oleObj r:id="rId2" imgW="4144605" imgH="4838559" progId="Visio.Drawing.6">
                  <p:embed/>
                  <p:pic>
                    <p:nvPicPr>
                      <p:cNvPr id="44039" name="Object 2">
                        <a:extLst>
                          <a:ext uri="{FF2B5EF4-FFF2-40B4-BE49-F238E27FC236}">
                            <a16:creationId xmlns:a16="http://schemas.microsoft.com/office/drawing/2014/main" id="{CB79B3BD-679E-436B-A8C2-679921C27DF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02303" y="1021453"/>
                        <a:ext cx="4864483" cy="551745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Rectangle 8">
            <a:extLst>
              <a:ext uri="{FF2B5EF4-FFF2-40B4-BE49-F238E27FC236}">
                <a16:creationId xmlns:a16="http://schemas.microsoft.com/office/drawing/2014/main" id="{C71D61D1-BAFC-4914-8FDA-9549E911EB0C}"/>
              </a:ext>
            </a:extLst>
          </p:cNvPr>
          <p:cNvSpPr/>
          <p:nvPr/>
        </p:nvSpPr>
        <p:spPr>
          <a:xfrm>
            <a:off x="9162392" y="1698671"/>
            <a:ext cx="1926021" cy="2831288"/>
          </a:xfrm>
          <a:prstGeom prst="rect">
            <a:avLst/>
          </a:prstGeom>
          <a:noFill/>
          <a:ln>
            <a:solidFill>
              <a:srgbClr val="FF0000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B45825E-E138-45CF-859C-EE2993705A2D}"/>
              </a:ext>
            </a:extLst>
          </p:cNvPr>
          <p:cNvSpPr txBox="1"/>
          <p:nvPr/>
        </p:nvSpPr>
        <p:spPr>
          <a:xfrm>
            <a:off x="9224185" y="1776538"/>
            <a:ext cx="2551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f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3">
            <a:extLst>
              <a:ext uri="{FF2B5EF4-FFF2-40B4-BE49-F238E27FC236}">
                <a16:creationId xmlns:a16="http://schemas.microsoft.com/office/drawing/2014/main" id="{8E0BFB26-7C60-47CF-A925-2DCD0F8C930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79231" y="666531"/>
            <a:ext cx="6718738" cy="5954985"/>
          </a:xfrm>
        </p:spPr>
        <p:txBody>
          <a:bodyPr>
            <a:normAutofit/>
          </a:bodyPr>
          <a:lstStyle/>
          <a:p>
            <a:pPr algn="just" eaLnBrk="1" hangingPunct="1">
              <a:lnSpc>
                <a:spcPct val="90000"/>
              </a:lnSpc>
            </a:pPr>
            <a:r>
              <a:rPr lang="en-US" altLang="en-US" sz="2400" dirty="0">
                <a:solidFill>
                  <a:srgbClr val="000000"/>
                </a:solidFill>
                <a:cs typeface="Times New Roman" panose="02020603050405020304" pitchFamily="18" charset="0"/>
              </a:rPr>
              <a:t>Hasil </a:t>
            </a:r>
            <a:r>
              <a:rPr lang="en-US" altLang="en-US" sz="24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penjumlahan</a:t>
            </a:r>
            <a:r>
              <a:rPr lang="en-US" altLang="en-US" sz="2400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i="1" dirty="0">
                <a:solidFill>
                  <a:srgbClr val="000000"/>
                </a:solidFill>
                <a:cs typeface="Times New Roman" panose="02020603050405020304" pitchFamily="18" charset="0"/>
              </a:rPr>
              <a:t>R</a:t>
            </a:r>
            <a:r>
              <a:rPr lang="en-US" altLang="en-US" sz="2400" i="1" baseline="-30000" dirty="0">
                <a:solidFill>
                  <a:srgbClr val="000000"/>
                </a:solidFill>
                <a:cs typeface="Times New Roman" panose="02020603050405020304" pitchFamily="18" charset="0"/>
              </a:rPr>
              <a:t>i</a:t>
            </a:r>
            <a:r>
              <a:rPr lang="en-US" altLang="en-US" sz="2400" baseline="-30000" dirty="0">
                <a:solidFill>
                  <a:srgbClr val="000000"/>
                </a:solidFill>
                <a:cs typeface="Times New Roman" panose="02020603050405020304" pitchFamily="18" charset="0"/>
              </a:rPr>
              <a:t>–1 </a:t>
            </a:r>
            <a:r>
              <a:rPr lang="en-US" altLang="en-US" sz="24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dengan</a:t>
            </a:r>
            <a:r>
              <a:rPr lang="en-US" altLang="en-US" sz="2400" dirty="0">
                <a:solidFill>
                  <a:srgbClr val="000000"/>
                </a:solidFill>
                <a:cs typeface="Times New Roman" panose="02020603050405020304" pitchFamily="18" charset="0"/>
              </a:rPr>
              <a:t> K</a:t>
            </a:r>
            <a:r>
              <a:rPr lang="en-US" altLang="en-US" sz="2400" baseline="-25000" dirty="0">
                <a:solidFill>
                  <a:srgbClr val="000000"/>
                </a:solidFill>
                <a:cs typeface="Times New Roman" panose="02020603050405020304" pitchFamily="18" charset="0"/>
              </a:rPr>
              <a:t>i</a:t>
            </a:r>
            <a:r>
              <a:rPr lang="en-US" altLang="en-US" sz="2400" i="1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menghasilkan</a:t>
            </a:r>
            <a:r>
              <a:rPr lang="en-US" altLang="en-US" sz="2400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luaran</a:t>
            </a:r>
            <a:r>
              <a:rPr lang="en-US" altLang="en-US" sz="2400" dirty="0">
                <a:solidFill>
                  <a:srgbClr val="000000"/>
                </a:solidFill>
                <a:cs typeface="Times New Roman" panose="02020603050405020304" pitchFamily="18" charset="0"/>
              </a:rPr>
              <a:t> yang </a:t>
            </a:r>
            <a:r>
              <a:rPr lang="en-US" altLang="en-US" sz="24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panjangnya</a:t>
            </a:r>
            <a:r>
              <a:rPr lang="en-US" altLang="en-US" sz="2400" dirty="0">
                <a:solidFill>
                  <a:srgbClr val="000000"/>
                </a:solidFill>
                <a:cs typeface="Times New Roman" panose="02020603050405020304" pitchFamily="18" charset="0"/>
              </a:rPr>
              <a:t> 32 bit. </a:t>
            </a:r>
          </a:p>
          <a:p>
            <a:pPr algn="just" eaLnBrk="1" hangingPunct="1">
              <a:lnSpc>
                <a:spcPct val="90000"/>
              </a:lnSpc>
            </a:pPr>
            <a:endParaRPr lang="en-US" altLang="en-US" sz="2400" dirty="0">
              <a:solidFill>
                <a:srgbClr val="000000"/>
              </a:solidFill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90000"/>
              </a:lnSpc>
            </a:pPr>
            <a:r>
              <a:rPr lang="en-US" altLang="en-US" sz="24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Luaran</a:t>
            </a:r>
            <a:r>
              <a:rPr lang="en-US" altLang="en-US" sz="2400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ini</a:t>
            </a:r>
            <a:r>
              <a:rPr lang="en-US" altLang="en-US" sz="2400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dibagi</a:t>
            </a:r>
            <a:r>
              <a:rPr lang="en-US" altLang="en-US" sz="2400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mejadi</a:t>
            </a:r>
            <a:r>
              <a:rPr lang="en-US" altLang="en-US" sz="2400" dirty="0">
                <a:solidFill>
                  <a:srgbClr val="000000"/>
                </a:solidFill>
                <a:cs typeface="Times New Roman" panose="02020603050405020304" pitchFamily="18" charset="0"/>
              </a:rPr>
              <a:t> 8 </a:t>
            </a:r>
            <a:r>
              <a:rPr lang="en-US" altLang="en-US" sz="24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bagian</a:t>
            </a:r>
            <a:r>
              <a:rPr lang="en-US" altLang="en-US" sz="2400" dirty="0">
                <a:solidFill>
                  <a:srgbClr val="000000"/>
                </a:solidFill>
                <a:cs typeface="Times New Roman" panose="02020603050405020304" pitchFamily="18" charset="0"/>
              </a:rPr>
              <a:t> yang </a:t>
            </a:r>
            <a:r>
              <a:rPr lang="en-US" altLang="en-US" sz="24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masing-masing</a:t>
            </a:r>
            <a:r>
              <a:rPr lang="en-US" altLang="en-US" sz="2400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panjangnya</a:t>
            </a:r>
            <a:r>
              <a:rPr lang="en-US" altLang="en-US" sz="2400" dirty="0">
                <a:solidFill>
                  <a:srgbClr val="000000"/>
                </a:solidFill>
                <a:cs typeface="Times New Roman" panose="02020603050405020304" pitchFamily="18" charset="0"/>
              </a:rPr>
              <a:t> 4 bit. </a:t>
            </a:r>
          </a:p>
          <a:p>
            <a:pPr algn="just" eaLnBrk="1" hangingPunct="1">
              <a:lnSpc>
                <a:spcPct val="90000"/>
              </a:lnSpc>
            </a:pPr>
            <a:endParaRPr lang="en-US" altLang="en-US" sz="2400" dirty="0">
              <a:solidFill>
                <a:srgbClr val="000000"/>
              </a:solidFill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90000"/>
              </a:lnSpc>
            </a:pPr>
            <a:r>
              <a:rPr lang="en-US" altLang="en-US" sz="24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Setiap</a:t>
            </a:r>
            <a:r>
              <a:rPr lang="en-US" altLang="en-US" sz="2400" dirty="0">
                <a:solidFill>
                  <a:srgbClr val="000000"/>
                </a:solidFill>
                <a:cs typeface="Times New Roman" panose="02020603050405020304" pitchFamily="18" charset="0"/>
              </a:rPr>
              <a:t> 4 bit </a:t>
            </a:r>
            <a:r>
              <a:rPr lang="en-US" altLang="en-US" sz="24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masuk</a:t>
            </a:r>
            <a:r>
              <a:rPr lang="en-US" altLang="en-US" sz="2400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ke</a:t>
            </a:r>
            <a:r>
              <a:rPr lang="en-US" altLang="en-US" sz="2400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dalam</a:t>
            </a:r>
            <a:r>
              <a:rPr lang="en-US" altLang="en-US" sz="2400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kotak</a:t>
            </a:r>
            <a:r>
              <a:rPr lang="en-US" altLang="en-US" sz="2400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i="1" dirty="0">
                <a:solidFill>
                  <a:srgbClr val="000000"/>
                </a:solidFill>
                <a:cs typeface="Times New Roman" panose="02020603050405020304" pitchFamily="18" charset="0"/>
              </a:rPr>
              <a:t>S</a:t>
            </a:r>
            <a:r>
              <a:rPr lang="en-US" altLang="en-US" sz="2400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untuk</a:t>
            </a:r>
            <a:r>
              <a:rPr lang="en-US" altLang="en-US" sz="2400" dirty="0">
                <a:solidFill>
                  <a:srgbClr val="000000"/>
                </a:solidFill>
                <a:cs typeface="Times New Roman" panose="02020603050405020304" pitchFamily="18" charset="0"/>
              </a:rPr>
              <a:t> proses </a:t>
            </a:r>
            <a:r>
              <a:rPr lang="en-US" altLang="en-US" sz="24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substitusi</a:t>
            </a:r>
            <a:r>
              <a:rPr lang="en-US" altLang="en-US" sz="2400" dirty="0">
                <a:solidFill>
                  <a:srgbClr val="000000"/>
                </a:solidFill>
                <a:cs typeface="Times New Roman" panose="02020603050405020304" pitchFamily="18" charset="0"/>
              </a:rPr>
              <a:t>. </a:t>
            </a:r>
            <a:r>
              <a:rPr lang="en-US" altLang="en-US" sz="24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Empat</a:t>
            </a:r>
            <a:r>
              <a:rPr lang="en-US" altLang="en-US" sz="2400" dirty="0">
                <a:solidFill>
                  <a:srgbClr val="000000"/>
                </a:solidFill>
                <a:cs typeface="Times New Roman" panose="02020603050405020304" pitchFamily="18" charset="0"/>
              </a:rPr>
              <a:t> bit </a:t>
            </a:r>
            <a:r>
              <a:rPr lang="en-US" altLang="en-US" sz="24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pertama</a:t>
            </a:r>
            <a:r>
              <a:rPr lang="en-US" altLang="en-US" sz="2400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masuk</a:t>
            </a:r>
            <a:r>
              <a:rPr lang="en-US" altLang="en-US" sz="2400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ke</a:t>
            </a:r>
            <a:r>
              <a:rPr lang="en-US" altLang="en-US" sz="2400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dalam</a:t>
            </a:r>
            <a:r>
              <a:rPr lang="en-US" altLang="en-US" sz="2400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kotak</a:t>
            </a:r>
            <a:r>
              <a:rPr lang="en-US" altLang="en-US" sz="2400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i="1" dirty="0">
                <a:solidFill>
                  <a:srgbClr val="000000"/>
                </a:solidFill>
                <a:cs typeface="Times New Roman" panose="02020603050405020304" pitchFamily="18" charset="0"/>
              </a:rPr>
              <a:t>S</a:t>
            </a:r>
            <a:r>
              <a:rPr lang="en-US" altLang="en-US" sz="2400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pertama</a:t>
            </a:r>
            <a:r>
              <a:rPr lang="en-US" altLang="en-US" sz="2400" dirty="0">
                <a:solidFill>
                  <a:srgbClr val="000000"/>
                </a:solidFill>
                <a:cs typeface="Times New Roman" panose="02020603050405020304" pitchFamily="18" charset="0"/>
              </a:rPr>
              <a:t>, 4 bit </a:t>
            </a:r>
            <a:r>
              <a:rPr lang="en-US" altLang="en-US" sz="24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kedua</a:t>
            </a:r>
            <a:r>
              <a:rPr lang="en-US" altLang="en-US" sz="2400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masuk</a:t>
            </a:r>
            <a:r>
              <a:rPr lang="en-US" altLang="en-US" sz="2400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ke</a:t>
            </a:r>
            <a:r>
              <a:rPr lang="en-US" altLang="en-US" sz="2400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dalam</a:t>
            </a:r>
            <a:r>
              <a:rPr lang="en-US" altLang="en-US" sz="2400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kotak</a:t>
            </a:r>
            <a:r>
              <a:rPr lang="en-US" altLang="en-US" sz="2400" dirty="0">
                <a:solidFill>
                  <a:srgbClr val="000000"/>
                </a:solidFill>
                <a:cs typeface="Times New Roman" panose="02020603050405020304" pitchFamily="18" charset="0"/>
              </a:rPr>
              <a:t> S </a:t>
            </a:r>
            <a:r>
              <a:rPr lang="en-US" altLang="en-US" sz="24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kedua</a:t>
            </a:r>
            <a:r>
              <a:rPr lang="en-US" altLang="en-US" sz="2400" dirty="0">
                <a:solidFill>
                  <a:srgbClr val="000000"/>
                </a:solidFill>
                <a:cs typeface="Times New Roman" panose="02020603050405020304" pitchFamily="18" charset="0"/>
              </a:rPr>
              <a:t>, </a:t>
            </a:r>
            <a:r>
              <a:rPr lang="en-US" altLang="en-US" sz="24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demikian</a:t>
            </a:r>
            <a:r>
              <a:rPr lang="en-US" altLang="en-US" sz="2400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seterusnya</a:t>
            </a:r>
            <a:r>
              <a:rPr lang="en-US" altLang="en-US" sz="2400" dirty="0">
                <a:solidFill>
                  <a:srgbClr val="000000"/>
                </a:solidFill>
                <a:cs typeface="Times New Roman" panose="02020603050405020304" pitchFamily="18" charset="0"/>
              </a:rPr>
              <a:t>. </a:t>
            </a:r>
          </a:p>
          <a:p>
            <a:pPr algn="just" eaLnBrk="1" hangingPunct="1">
              <a:lnSpc>
                <a:spcPct val="90000"/>
              </a:lnSpc>
            </a:pPr>
            <a:endParaRPr lang="en-US" altLang="en-US" sz="2400" dirty="0">
              <a:solidFill>
                <a:srgbClr val="000000"/>
              </a:solidFill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90000"/>
              </a:lnSpc>
            </a:pPr>
            <a:r>
              <a:rPr lang="en-US" altLang="en-US" sz="2400" dirty="0">
                <a:solidFill>
                  <a:srgbClr val="000000"/>
                </a:solidFill>
                <a:cs typeface="Times New Roman" panose="02020603050405020304" pitchFamily="18" charset="0"/>
              </a:rPr>
              <a:t>Hasil </a:t>
            </a:r>
            <a:r>
              <a:rPr lang="en-US" altLang="en-US" sz="24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substitusi</a:t>
            </a:r>
            <a:r>
              <a:rPr lang="en-US" altLang="en-US" sz="2400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setiap</a:t>
            </a:r>
            <a:r>
              <a:rPr lang="en-US" altLang="en-US" sz="2400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kotak</a:t>
            </a:r>
            <a:r>
              <a:rPr lang="en-US" altLang="en-US" sz="2400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i="1" dirty="0">
                <a:solidFill>
                  <a:srgbClr val="000000"/>
                </a:solidFill>
                <a:cs typeface="Times New Roman" panose="02020603050405020304" pitchFamily="18" charset="0"/>
              </a:rPr>
              <a:t>S</a:t>
            </a:r>
            <a:r>
              <a:rPr lang="en-US" altLang="en-US" sz="2400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adalah</a:t>
            </a:r>
            <a:r>
              <a:rPr lang="en-US" altLang="en-US" sz="2400" dirty="0">
                <a:solidFill>
                  <a:srgbClr val="000000"/>
                </a:solidFill>
                <a:cs typeface="Times New Roman" panose="02020603050405020304" pitchFamily="18" charset="0"/>
              </a:rPr>
              <a:t> 4 bit. </a:t>
            </a:r>
            <a:r>
              <a:rPr lang="en-US" altLang="en-US" sz="2400" i="1" dirty="0">
                <a:solidFill>
                  <a:srgbClr val="000000"/>
                </a:solidFill>
                <a:cs typeface="Times New Roman" panose="02020603050405020304" pitchFamily="18" charset="0"/>
              </a:rPr>
              <a:t>GOST</a:t>
            </a:r>
            <a:r>
              <a:rPr lang="en-US" altLang="en-US" sz="2400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memiliki</a:t>
            </a:r>
            <a:r>
              <a:rPr lang="en-US" altLang="en-US" sz="2400" dirty="0">
                <a:solidFill>
                  <a:srgbClr val="000000"/>
                </a:solidFill>
                <a:cs typeface="Times New Roman" panose="02020603050405020304" pitchFamily="18" charset="0"/>
              </a:rPr>
              <a:t> 8 </a:t>
            </a:r>
            <a:r>
              <a:rPr lang="en-US" altLang="en-US" sz="24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buah</a:t>
            </a:r>
            <a:r>
              <a:rPr lang="en-US" altLang="en-US" sz="2400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kotak</a:t>
            </a:r>
            <a:r>
              <a:rPr lang="en-US" altLang="en-US" sz="2400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i="1" dirty="0">
                <a:solidFill>
                  <a:srgbClr val="000000"/>
                </a:solidFill>
                <a:cs typeface="Times New Roman" panose="02020603050405020304" pitchFamily="18" charset="0"/>
              </a:rPr>
              <a:t>S</a:t>
            </a:r>
            <a:r>
              <a:rPr lang="en-US" altLang="en-US" sz="2400" dirty="0">
                <a:solidFill>
                  <a:srgbClr val="000000"/>
                </a:solidFill>
                <a:cs typeface="Times New Roman" panose="02020603050405020304" pitchFamily="18" charset="0"/>
              </a:rPr>
              <a:t>, </a:t>
            </a:r>
            <a:r>
              <a:rPr lang="en-US" altLang="en-US" sz="24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setiap</a:t>
            </a:r>
            <a:r>
              <a:rPr lang="en-US" altLang="en-US" sz="2400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kotak</a:t>
            </a:r>
            <a:r>
              <a:rPr lang="en-US" altLang="en-US" sz="2400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berisi</a:t>
            </a:r>
            <a:r>
              <a:rPr lang="en-US" altLang="en-US" sz="2400" dirty="0">
                <a:solidFill>
                  <a:srgbClr val="000000"/>
                </a:solidFill>
                <a:cs typeface="Times New Roman" panose="02020603050405020304" pitchFamily="18" charset="0"/>
              </a:rPr>
              <a:t> 16 </a:t>
            </a:r>
            <a:r>
              <a:rPr lang="en-US" altLang="en-US" sz="24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buah</a:t>
            </a:r>
            <a:r>
              <a:rPr lang="en-US" altLang="en-US" sz="2400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elemen</a:t>
            </a:r>
            <a:r>
              <a:rPr lang="en-US" altLang="en-US" sz="2400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nilai</a:t>
            </a:r>
            <a:r>
              <a:rPr lang="en-US" altLang="en-US" sz="2400" dirty="0">
                <a:solidFill>
                  <a:srgbClr val="000000"/>
                </a:solidFill>
                <a:cs typeface="Times New Roman" panose="02020603050405020304" pitchFamily="18" charset="0"/>
              </a:rPr>
              <a:t>. </a:t>
            </a:r>
            <a:r>
              <a:rPr lang="en-US" altLang="en-US" sz="24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Setiap</a:t>
            </a:r>
            <a:r>
              <a:rPr lang="en-US" altLang="en-US" sz="2400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kotak</a:t>
            </a:r>
            <a:r>
              <a:rPr lang="en-US" altLang="en-US" sz="2400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berisi</a:t>
            </a:r>
            <a:r>
              <a:rPr lang="en-US" altLang="en-US" sz="2400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permutasi</a:t>
            </a:r>
            <a:r>
              <a:rPr lang="en-US" altLang="en-US" sz="2400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angka</a:t>
            </a:r>
            <a:r>
              <a:rPr lang="en-US" altLang="en-US" sz="2400" dirty="0">
                <a:solidFill>
                  <a:srgbClr val="000000"/>
                </a:solidFill>
                <a:cs typeface="Times New Roman" panose="02020603050405020304" pitchFamily="18" charset="0"/>
              </a:rPr>
              <a:t> 0 </a:t>
            </a:r>
            <a:r>
              <a:rPr lang="en-US" altLang="en-US" sz="24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sampai</a:t>
            </a:r>
            <a:r>
              <a:rPr lang="en-US" altLang="en-US" sz="2400" dirty="0">
                <a:solidFill>
                  <a:srgbClr val="000000"/>
                </a:solidFill>
                <a:cs typeface="Times New Roman" panose="02020603050405020304" pitchFamily="18" charset="0"/>
              </a:rPr>
              <a:t> 15. </a:t>
            </a:r>
            <a:endParaRPr lang="en-US" altLang="en-US" sz="2400" dirty="0">
              <a:solidFill>
                <a:srgbClr val="000000"/>
              </a:solidFill>
            </a:endParaRPr>
          </a:p>
        </p:txBody>
      </p:sp>
      <p:sp>
        <p:nvSpPr>
          <p:cNvPr id="45060" name="Slide Number Placeholder 3">
            <a:extLst>
              <a:ext uri="{FF2B5EF4-FFF2-40B4-BE49-F238E27FC236}">
                <a16:creationId xmlns:a16="http://schemas.microsoft.com/office/drawing/2014/main" id="{76165FA3-B426-4F5A-B0E0-798DF1CDE0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695180AF-A1B6-46A9-8B94-F7DBDBB605F1}" type="slidenum">
              <a:rPr lang="en-GB" altLang="en-US" sz="1400"/>
              <a:pPr>
                <a:spcBef>
                  <a:spcPct val="0"/>
                </a:spcBef>
                <a:buFontTx/>
                <a:buNone/>
              </a:pPr>
              <a:t>7</a:t>
            </a:fld>
            <a:endParaRPr lang="en-GB" altLang="en-US" sz="1400"/>
          </a:p>
        </p:txBody>
      </p:sp>
      <p:graphicFrame>
        <p:nvGraphicFramePr>
          <p:cNvPr id="7" name="Object 2">
            <a:extLst>
              <a:ext uri="{FF2B5EF4-FFF2-40B4-BE49-F238E27FC236}">
                <a16:creationId xmlns:a16="http://schemas.microsoft.com/office/drawing/2014/main" id="{E6E84048-8FAC-4696-BFC9-DCF1982EBDF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756500" y="1156138"/>
          <a:ext cx="4292959" cy="486921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2" imgW="4144605" imgH="4838559" progId="Visio.Drawing.6">
                  <p:embed/>
                </p:oleObj>
              </mc:Choice>
              <mc:Fallback>
                <p:oleObj r:id="rId2" imgW="4144605" imgH="4838559" progId="Visio.Drawing.6">
                  <p:embed/>
                  <p:pic>
                    <p:nvPicPr>
                      <p:cNvPr id="7" name="Object 2">
                        <a:extLst>
                          <a:ext uri="{FF2B5EF4-FFF2-40B4-BE49-F238E27FC236}">
                            <a16:creationId xmlns:a16="http://schemas.microsoft.com/office/drawing/2014/main" id="{E6E84048-8FAC-4696-BFC9-DCF1982EBDF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56500" y="1156138"/>
                        <a:ext cx="4292959" cy="486921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Rectangle 3">
            <a:extLst>
              <a:ext uri="{FF2B5EF4-FFF2-40B4-BE49-F238E27FC236}">
                <a16:creationId xmlns:a16="http://schemas.microsoft.com/office/drawing/2014/main" id="{9C261721-5118-4201-9130-D9346D259424}"/>
              </a:ext>
            </a:extLst>
          </p:cNvPr>
          <p:cNvSpPr/>
          <p:nvPr/>
        </p:nvSpPr>
        <p:spPr>
          <a:xfrm>
            <a:off x="10058400" y="1818290"/>
            <a:ext cx="1639614" cy="2522482"/>
          </a:xfrm>
          <a:prstGeom prst="rect">
            <a:avLst/>
          </a:prstGeom>
          <a:noFill/>
          <a:ln>
            <a:solidFill>
              <a:srgbClr val="FF0000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51B8917-6C5B-46BC-A2B8-A8B01F28990F}"/>
              </a:ext>
            </a:extLst>
          </p:cNvPr>
          <p:cNvSpPr txBox="1"/>
          <p:nvPr/>
        </p:nvSpPr>
        <p:spPr>
          <a:xfrm>
            <a:off x="10131972" y="1818290"/>
            <a:ext cx="2551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f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6082" name="Object 2">
            <a:extLst>
              <a:ext uri="{FF2B5EF4-FFF2-40B4-BE49-F238E27FC236}">
                <a16:creationId xmlns:a16="http://schemas.microsoft.com/office/drawing/2014/main" id="{9FCB0A69-E05C-46FB-9E8B-04DC72B2AF0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905001" y="457200"/>
          <a:ext cx="8316913" cy="594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" r:id="rId2" imgW="5629656" imgH="4021836" progId="Word.Document.8">
                  <p:embed/>
                </p:oleObj>
              </mc:Choice>
              <mc:Fallback>
                <p:oleObj name="Document" r:id="rId2" imgW="5629656" imgH="4021836" progId="Word.Document.8">
                  <p:embed/>
                  <p:pic>
                    <p:nvPicPr>
                      <p:cNvPr id="46082" name="Object 2">
                        <a:extLst>
                          <a:ext uri="{FF2B5EF4-FFF2-40B4-BE49-F238E27FC236}">
                            <a16:creationId xmlns:a16="http://schemas.microsoft.com/office/drawing/2014/main" id="{9FCB0A69-E05C-46FB-9E8B-04DC72B2AF0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1" y="457200"/>
                        <a:ext cx="8316913" cy="5943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 cap="sq">
                            <a:solidFill>
                              <a:schemeClr val="tx1"/>
                            </a:solidFill>
                            <a:miter lim="800000"/>
                            <a:headEnd type="none" w="sm" len="sm"/>
                            <a:tailEnd type="none" w="sm" len="sm"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6084" name="Slide Number Placeholder 3">
            <a:extLst>
              <a:ext uri="{FF2B5EF4-FFF2-40B4-BE49-F238E27FC236}">
                <a16:creationId xmlns:a16="http://schemas.microsoft.com/office/drawing/2014/main" id="{ED5E3BD7-79A3-4BE6-AD2E-4C54C2D49E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5D372113-2C2D-4130-B9C5-E911B2DD5687}" type="slidenum">
              <a:rPr lang="en-GB" altLang="en-US" sz="1400"/>
              <a:pPr>
                <a:spcBef>
                  <a:spcPct val="0"/>
                </a:spcBef>
                <a:buFontTx/>
                <a:buNone/>
              </a:pPr>
              <a:t>8</a:t>
            </a:fld>
            <a:endParaRPr lang="en-GB" altLang="en-US" sz="140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3">
            <a:extLst>
              <a:ext uri="{FF2B5EF4-FFF2-40B4-BE49-F238E27FC236}">
                <a16:creationId xmlns:a16="http://schemas.microsoft.com/office/drawing/2014/main" id="{293E039A-5AB6-4E58-8858-04BDA5E3C9D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838200" y="894080"/>
            <a:ext cx="10515600" cy="5659120"/>
          </a:xfrm>
        </p:spPr>
        <p:txBody>
          <a:bodyPr>
            <a:normAutofit/>
          </a:bodyPr>
          <a:lstStyle/>
          <a:p>
            <a:pPr algn="just" eaLnBrk="1" hangingPunct="1">
              <a:lnSpc>
                <a:spcPct val="90000"/>
              </a:lnSpc>
            </a:pPr>
            <a:r>
              <a:rPr lang="en-US" altLang="en-US" sz="24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Misalnya</a:t>
            </a:r>
            <a:r>
              <a:rPr lang="en-US" altLang="en-US" sz="2400" dirty="0">
                <a:solidFill>
                  <a:srgbClr val="000000"/>
                </a:solidFill>
                <a:cs typeface="Times New Roman" panose="02020603050405020304" pitchFamily="18" charset="0"/>
              </a:rPr>
              <a:t> pada </a:t>
            </a:r>
            <a:r>
              <a:rPr lang="en-US" altLang="en-US" sz="24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kotak</a:t>
            </a:r>
            <a:r>
              <a:rPr lang="en-US" altLang="en-US" sz="2400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i="1" dirty="0">
                <a:solidFill>
                  <a:srgbClr val="000000"/>
                </a:solidFill>
                <a:cs typeface="Times New Roman" panose="02020603050405020304" pitchFamily="18" charset="0"/>
              </a:rPr>
              <a:t>S</a:t>
            </a:r>
            <a:r>
              <a:rPr lang="en-US" altLang="en-US" sz="2400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pertama</a:t>
            </a:r>
            <a:r>
              <a:rPr lang="en-US" altLang="en-US" sz="2400" dirty="0">
                <a:solidFill>
                  <a:srgbClr val="000000"/>
                </a:solidFill>
                <a:cs typeface="Times New Roman" panose="02020603050405020304" pitchFamily="18" charset="0"/>
              </a:rPr>
              <a:t>, </a:t>
            </a:r>
            <a:r>
              <a:rPr lang="en-US" altLang="en-US" sz="24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masukannya</a:t>
            </a:r>
            <a:r>
              <a:rPr lang="en-US" altLang="en-US" sz="2400" dirty="0">
                <a:solidFill>
                  <a:srgbClr val="000000"/>
                </a:solidFill>
                <a:cs typeface="Times New Roman" panose="02020603050405020304" pitchFamily="18" charset="0"/>
              </a:rPr>
              <a:t>:  </a:t>
            </a:r>
          </a:p>
          <a:p>
            <a:pPr algn="just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sz="2400" dirty="0">
                <a:solidFill>
                  <a:srgbClr val="000000"/>
                </a:solidFill>
                <a:cs typeface="Times New Roman" panose="02020603050405020304" pitchFamily="18" charset="0"/>
              </a:rPr>
              <a:t>	</a:t>
            </a:r>
          </a:p>
          <a:p>
            <a:pPr algn="just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sz="2400" dirty="0">
                <a:solidFill>
                  <a:srgbClr val="000000"/>
                </a:solidFill>
                <a:cs typeface="Times New Roman" panose="02020603050405020304" pitchFamily="18" charset="0"/>
              </a:rPr>
              <a:t>		</a:t>
            </a:r>
            <a:r>
              <a:rPr lang="en-US" altLang="en-US" sz="2400" dirty="0">
                <a:solidFill>
                  <a:srgbClr val="000000"/>
                </a:solidFill>
                <a:latin typeface="Courier" pitchFamily="49" charset="0"/>
                <a:cs typeface="Times New Roman" panose="02020603050405020304" pitchFamily="18" charset="0"/>
              </a:rPr>
              <a:t>0010		</a:t>
            </a:r>
            <a:r>
              <a:rPr lang="en-US" altLang="en-US" sz="2400" dirty="0">
                <a:solidFill>
                  <a:srgbClr val="000000"/>
                </a:solidFill>
                <a:cs typeface="Times New Roman" panose="02020603050405020304" pitchFamily="18" charset="0"/>
              </a:rPr>
              <a:t>(</a:t>
            </a:r>
            <a:r>
              <a:rPr lang="en-US" altLang="en-US" sz="24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nilai</a:t>
            </a:r>
            <a:r>
              <a:rPr lang="en-US" altLang="en-US" sz="2400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desimal</a:t>
            </a:r>
            <a:r>
              <a:rPr lang="en-US" altLang="en-US" sz="2400" dirty="0">
                <a:solidFill>
                  <a:srgbClr val="000000"/>
                </a:solidFill>
                <a:cs typeface="Times New Roman" panose="02020603050405020304" pitchFamily="18" charset="0"/>
              </a:rPr>
              <a:t> 2)</a:t>
            </a:r>
          </a:p>
          <a:p>
            <a:pPr algn="just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sz="2400" dirty="0">
                <a:solidFill>
                  <a:srgbClr val="000000"/>
                </a:solidFill>
                <a:cs typeface="Times New Roman" panose="02020603050405020304" pitchFamily="18" charset="0"/>
              </a:rPr>
              <a:t>	</a:t>
            </a:r>
          </a:p>
          <a:p>
            <a:pPr algn="just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sz="2400" dirty="0">
                <a:solidFill>
                  <a:srgbClr val="000000"/>
                </a:solidFill>
                <a:cs typeface="Times New Roman" panose="02020603050405020304" pitchFamily="18" charset="0"/>
              </a:rPr>
              <a:t>	</a:t>
            </a:r>
            <a:r>
              <a:rPr lang="en-US" altLang="en-US" sz="24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maka</a:t>
            </a:r>
            <a:r>
              <a:rPr lang="en-US" altLang="en-US" sz="2400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luarannya</a:t>
            </a:r>
            <a:r>
              <a:rPr lang="en-US" altLang="en-US" sz="2400" dirty="0">
                <a:solidFill>
                  <a:srgbClr val="000000"/>
                </a:solidFill>
                <a:cs typeface="Times New Roman" panose="02020603050405020304" pitchFamily="18" charset="0"/>
              </a:rPr>
              <a:t>: </a:t>
            </a:r>
            <a:r>
              <a:rPr lang="en-US" altLang="en-US" sz="24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nilai</a:t>
            </a:r>
            <a:r>
              <a:rPr lang="en-US" altLang="en-US" sz="2400" dirty="0">
                <a:solidFill>
                  <a:srgbClr val="000000"/>
                </a:solidFill>
                <a:cs typeface="Times New Roman" panose="02020603050405020304" pitchFamily="18" charset="0"/>
              </a:rPr>
              <a:t> di </a:t>
            </a:r>
            <a:r>
              <a:rPr lang="en-US" altLang="en-US" sz="24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dalam</a:t>
            </a:r>
            <a:r>
              <a:rPr lang="en-US" altLang="en-US" sz="2400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elemen</a:t>
            </a:r>
            <a:r>
              <a:rPr lang="en-US" altLang="en-US" sz="2400" dirty="0">
                <a:solidFill>
                  <a:srgbClr val="000000"/>
                </a:solidFill>
                <a:cs typeface="Times New Roman" panose="02020603050405020304" pitchFamily="18" charset="0"/>
              </a:rPr>
              <a:t> ke-2:</a:t>
            </a:r>
          </a:p>
          <a:p>
            <a:pPr algn="just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sz="2400" dirty="0">
                <a:solidFill>
                  <a:srgbClr val="000000"/>
                </a:solidFill>
                <a:cs typeface="Times New Roman" panose="02020603050405020304" pitchFamily="18" charset="0"/>
              </a:rPr>
              <a:t> 		9   </a:t>
            </a:r>
            <a:r>
              <a:rPr lang="en-US" altLang="en-US" sz="24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atau</a:t>
            </a:r>
            <a:r>
              <a:rPr lang="en-US" altLang="en-US" sz="2400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0000"/>
                </a:solidFill>
                <a:latin typeface="Courier" pitchFamily="49" charset="0"/>
                <a:cs typeface="Times New Roman" panose="02020603050405020304" pitchFamily="18" charset="0"/>
              </a:rPr>
              <a:t>1001	</a:t>
            </a:r>
            <a:endParaRPr lang="en-US" altLang="en-US" sz="2400" dirty="0">
              <a:solidFill>
                <a:srgbClr val="000000"/>
              </a:solidFill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90000"/>
              </a:lnSpc>
            </a:pPr>
            <a:endParaRPr lang="en-US" altLang="en-US" sz="2400" dirty="0">
              <a:solidFill>
                <a:srgbClr val="000000"/>
              </a:solidFill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90000"/>
              </a:lnSpc>
            </a:pPr>
            <a:endParaRPr lang="en-US" altLang="en-US" sz="2400" dirty="0">
              <a:solidFill>
                <a:srgbClr val="000000"/>
              </a:solidFill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90000"/>
              </a:lnSpc>
            </a:pPr>
            <a:endParaRPr lang="en-US" altLang="en-US" sz="2400" dirty="0">
              <a:solidFill>
                <a:srgbClr val="000000"/>
              </a:solidFill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90000"/>
              </a:lnSpc>
            </a:pPr>
            <a:endParaRPr lang="en-US" altLang="en-US" sz="2400" dirty="0">
              <a:solidFill>
                <a:srgbClr val="000000"/>
              </a:solidFill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90000"/>
              </a:lnSpc>
            </a:pPr>
            <a:r>
              <a:rPr lang="en-US" altLang="en-US" sz="2400" dirty="0">
                <a:solidFill>
                  <a:srgbClr val="000000"/>
                </a:solidFill>
                <a:cs typeface="Times New Roman" panose="02020603050405020304" pitchFamily="18" charset="0"/>
              </a:rPr>
              <a:t>Hasil </a:t>
            </a:r>
            <a:r>
              <a:rPr lang="en-US" altLang="en-US" sz="24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substitusi</a:t>
            </a:r>
            <a:r>
              <a:rPr lang="en-US" altLang="en-US" sz="2400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dari</a:t>
            </a:r>
            <a:r>
              <a:rPr lang="en-US" altLang="en-US" sz="2400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semua</a:t>
            </a:r>
            <a:r>
              <a:rPr lang="en-US" altLang="en-US" sz="2400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kotak</a:t>
            </a:r>
            <a:r>
              <a:rPr lang="en-US" altLang="en-US" sz="2400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i="1" dirty="0">
                <a:solidFill>
                  <a:srgbClr val="000000"/>
                </a:solidFill>
                <a:cs typeface="Times New Roman" panose="02020603050405020304" pitchFamily="18" charset="0"/>
              </a:rPr>
              <a:t>S</a:t>
            </a:r>
            <a:r>
              <a:rPr lang="en-US" altLang="en-US" sz="2400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ini</a:t>
            </a:r>
            <a:r>
              <a:rPr lang="en-US" altLang="en-US" sz="2400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digabung</a:t>
            </a:r>
            <a:r>
              <a:rPr lang="en-US" altLang="en-US" sz="2400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menjadi</a:t>
            </a:r>
            <a:r>
              <a:rPr lang="en-US" altLang="en-US" sz="2400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pesan</a:t>
            </a:r>
            <a:r>
              <a:rPr lang="en-US" altLang="en-US" sz="2400" dirty="0">
                <a:solidFill>
                  <a:srgbClr val="000000"/>
                </a:solidFill>
                <a:cs typeface="Times New Roman" panose="02020603050405020304" pitchFamily="18" charset="0"/>
              </a:rPr>
              <a:t> 32-bit. </a:t>
            </a:r>
            <a:endParaRPr lang="en-US" altLang="en-US" sz="2400" dirty="0">
              <a:solidFill>
                <a:srgbClr val="000000"/>
              </a:solidFill>
            </a:endParaRPr>
          </a:p>
        </p:txBody>
      </p:sp>
      <p:sp>
        <p:nvSpPr>
          <p:cNvPr id="47108" name="Slide Number Placeholder 3">
            <a:extLst>
              <a:ext uri="{FF2B5EF4-FFF2-40B4-BE49-F238E27FC236}">
                <a16:creationId xmlns:a16="http://schemas.microsoft.com/office/drawing/2014/main" id="{AA748DE4-1EF6-4EE8-8E6B-5F47717B9B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FC530B1D-40FC-4AA3-B3F9-DEDA7023A4B0}" type="slidenum">
              <a:rPr lang="en-GB" altLang="en-US" sz="1400"/>
              <a:pPr>
                <a:spcBef>
                  <a:spcPct val="0"/>
                </a:spcBef>
                <a:buFontTx/>
                <a:buNone/>
              </a:pPr>
              <a:t>9</a:t>
            </a:fld>
            <a:endParaRPr lang="en-GB" altLang="en-US" sz="140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F9744AA8-ECA6-41A6-A4AD-FF4975D488C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3885" y="3906520"/>
            <a:ext cx="11115739" cy="98044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2011</TotalTime>
  <Words>2204</Words>
  <Application>Microsoft Office PowerPoint</Application>
  <PresentationFormat>Widescreen</PresentationFormat>
  <Paragraphs>290</Paragraphs>
  <Slides>36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36</vt:i4>
      </vt:variant>
    </vt:vector>
  </HeadingPairs>
  <TitlesOfParts>
    <vt:vector size="48" baseType="lpstr">
      <vt:lpstr>MS Mincho</vt:lpstr>
      <vt:lpstr>Arial</vt:lpstr>
      <vt:lpstr>Calibri</vt:lpstr>
      <vt:lpstr>Calibri Light</vt:lpstr>
      <vt:lpstr>Courier</vt:lpstr>
      <vt:lpstr>Georgia</vt:lpstr>
      <vt:lpstr>Symbol</vt:lpstr>
      <vt:lpstr>Times New Roman</vt:lpstr>
      <vt:lpstr>Wingdings</vt:lpstr>
      <vt:lpstr>Office Theme</vt:lpstr>
      <vt:lpstr>Document</vt:lpstr>
      <vt:lpstr>Visio.Drawing.6</vt:lpstr>
      <vt:lpstr>Review Beberapa Block Cipher  (Bagian 3: GOST, RC5, dll)</vt:lpstr>
      <vt:lpstr>GOST</vt:lpstr>
      <vt:lpstr>Tinjauan Umum GOST (Magma)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RC5</vt:lpstr>
      <vt:lpstr>RC5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RC6</vt:lpstr>
      <vt:lpstr>RC6</vt:lpstr>
      <vt:lpstr>PowerPoint Presentation</vt:lpstr>
      <vt:lpstr>PowerPoint Presentation</vt:lpstr>
      <vt:lpstr>PowerPoint Presentation</vt:lpstr>
      <vt:lpstr>PowerPoint Presentation</vt:lpstr>
      <vt:lpstr>Cipher blok lainnya</vt:lpstr>
      <vt:lpstr>Blowfish</vt:lpstr>
      <vt:lpstr>PowerPoint Presentation</vt:lpstr>
      <vt:lpstr>Serpent</vt:lpstr>
      <vt:lpstr>PowerPoint Presentation</vt:lpstr>
      <vt:lpstr>Twofish</vt:lpstr>
      <vt:lpstr>PowerPoint Presentation</vt:lpstr>
      <vt:lpstr>MARS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Rinaldi Munir</dc:creator>
  <cp:lastModifiedBy>Dr. Ir. Rinaldi, M.T.</cp:lastModifiedBy>
  <cp:revision>47</cp:revision>
  <dcterms:created xsi:type="dcterms:W3CDTF">2020-09-30T03:32:34Z</dcterms:created>
  <dcterms:modified xsi:type="dcterms:W3CDTF">2025-03-15T05:50:45Z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38b525e5-f3da-4501-8f1e-526b6769fc56_Enabled">
    <vt:lpwstr>true</vt:lpwstr>
  </property>
  <property fmtid="{D5CDD505-2E9C-101B-9397-08002B2CF9AE}" pid="3" name="MSIP_Label_38b525e5-f3da-4501-8f1e-526b6769fc56_SetDate">
    <vt:lpwstr>2024-03-06T09:13:19Z</vt:lpwstr>
  </property>
  <property fmtid="{D5CDD505-2E9C-101B-9397-08002B2CF9AE}" pid="4" name="MSIP_Label_38b525e5-f3da-4501-8f1e-526b6769fc56_Method">
    <vt:lpwstr>Standard</vt:lpwstr>
  </property>
  <property fmtid="{D5CDD505-2E9C-101B-9397-08002B2CF9AE}" pid="5" name="MSIP_Label_38b525e5-f3da-4501-8f1e-526b6769fc56_Name">
    <vt:lpwstr>defa4170-0d19-0005-0004-bc88714345d2</vt:lpwstr>
  </property>
  <property fmtid="{D5CDD505-2E9C-101B-9397-08002B2CF9AE}" pid="6" name="MSIP_Label_38b525e5-f3da-4501-8f1e-526b6769fc56_SiteId">
    <vt:lpwstr>db6e1183-4c65-405c-82ce-7cd53fa6e9dc</vt:lpwstr>
  </property>
  <property fmtid="{D5CDD505-2E9C-101B-9397-08002B2CF9AE}" pid="7" name="MSIP_Label_38b525e5-f3da-4501-8f1e-526b6769fc56_ActionId">
    <vt:lpwstr>afc6a69c-ba34-4fb5-9f4e-14518ed56d6a</vt:lpwstr>
  </property>
  <property fmtid="{D5CDD505-2E9C-101B-9397-08002B2CF9AE}" pid="8" name="MSIP_Label_38b525e5-f3da-4501-8f1e-526b6769fc56_ContentBits">
    <vt:lpwstr>0</vt:lpwstr>
  </property>
</Properties>
</file>