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6" r:id="rId2"/>
    <p:sldId id="348" r:id="rId3"/>
    <p:sldId id="349" r:id="rId4"/>
    <p:sldId id="368" r:id="rId5"/>
    <p:sldId id="350" r:id="rId6"/>
    <p:sldId id="351" r:id="rId7"/>
    <p:sldId id="352" r:id="rId8"/>
    <p:sldId id="372" r:id="rId9"/>
    <p:sldId id="353" r:id="rId10"/>
    <p:sldId id="371" r:id="rId11"/>
    <p:sldId id="356" r:id="rId12"/>
    <p:sldId id="373" r:id="rId13"/>
    <p:sldId id="357" r:id="rId14"/>
    <p:sldId id="358" r:id="rId15"/>
    <p:sldId id="359" r:id="rId16"/>
    <p:sldId id="360" r:id="rId17"/>
    <p:sldId id="370" r:id="rId18"/>
    <p:sldId id="452" r:id="rId19"/>
    <p:sldId id="374" r:id="rId20"/>
    <p:sldId id="375" r:id="rId21"/>
    <p:sldId id="377" r:id="rId22"/>
    <p:sldId id="369" r:id="rId23"/>
    <p:sldId id="451" r:id="rId24"/>
    <p:sldId id="354" r:id="rId25"/>
    <p:sldId id="355" r:id="rId26"/>
    <p:sldId id="367" r:id="rId27"/>
    <p:sldId id="376" r:id="rId28"/>
    <p:sldId id="262" r:id="rId29"/>
    <p:sldId id="45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ACE09-D36E-400C-9729-60A3E6348E6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AD2F-48F1-49CD-83E6-A155EE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8FD0-98E6-43C3-BEE5-E68885DD0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A6D29-3FF1-4EA2-A038-D0812F721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E617-5B1A-495A-BD0D-F592E037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450E-BCFA-40CB-AE51-F39DA3999305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11A1-3738-4F4A-A77A-BD7E3D37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41078-9C26-4E47-B8E2-011E5DF6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F8A-D2C0-4CF5-A338-0300F5AB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EAC75-2A91-4306-A778-8895C2865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BEF9-9D23-4F7B-94FB-CB2A20CF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50DB-CF86-4001-9C3E-637EC03C5356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A988-DD48-4E40-A4F8-CCB85348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0CEC-B1BE-4895-8A4D-5148059E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E8F5B-CC9F-4B11-9F47-92EA96AA1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7B0D5-A49B-4439-935E-01394734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E16D-0054-42EB-8F5E-B8E3A705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F956-B21C-4F06-933B-1161FF205FD1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09B67-9DBE-48C3-A6E3-F71CCAE7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A905-2C77-4D96-9A71-4D75FB6A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D7D5-A2A5-4D93-AF29-956B936E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EB9B-77D7-401C-A1CA-FDB764292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CEB-646F-4815-AB03-4A71C7B2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ABC-214A-4DED-A69A-62C59CE1B819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F4995-7462-4FCF-A42A-ADE84F93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67EF5-846D-4AF8-AD48-5DDF7078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DF5B-C97F-4791-BBED-082CDC4C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B3F8A-5634-446A-8662-2C26A174C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2D45E-AC96-4AAD-A20D-AA06CFB6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4BD2-48EE-4A0F-A1DF-8F37816E7E50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B81F-2EEE-44FA-8565-E3D0208E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66A81-F967-40BE-83CE-F8F13032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3C40-5C85-4ECA-9059-35C32FB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2ACC-60B6-4040-BCBD-0701C86CF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9F97-40BC-4FDB-8540-CD41CED81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BA491-115F-4547-96BB-87DA239E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1F7-0073-44D8-A6BA-458137C2A8CE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34F90-159B-408F-BCDA-4889D256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47991-8098-4BD6-BD32-AA859611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5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A865-9CC7-4E91-9B85-147F0AD1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3A896-098C-48C7-B2B5-9AA3EF663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5C260-CD60-4762-83FA-FCA243A9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74EEE-20DF-49A9-A9D3-1FD5497E0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4DCBB-CED0-4C5E-9606-A327F7E0B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97F79-49C6-4B4D-B7FB-E1F593CB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CD6-8DA1-4139-8299-4E878CB28DB0}" type="datetime1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3F90D-B06E-4DB7-892C-8A60B11C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C7783-A883-41FB-BCFF-3BA1C524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8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AECB-06A8-4FF1-885C-66735E58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73383-D2F6-494E-8AA6-CA7BF27A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F9B4-3D83-4556-96E4-255809FD189E}" type="datetime1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D975E-9DA4-4199-AE6E-814CCF0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4AD3F-5032-4E51-AB8D-F6FE798E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300F6-9D92-49C4-A71D-5AE384FD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3295-967A-482B-B43B-8245586B4450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F29D5-66D6-4D8A-B013-4723509F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AC960-28AF-4BE2-9DCF-873BD600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F6E8-03F6-4382-B494-E36532E3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EF132-4264-4A52-83E5-AFACBAF7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2D607-34B2-4CC1-8221-71F1AB774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5FE4B-EC30-43FC-B753-845ABDBF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12-15B2-48D4-A9B5-FB14C9E286C2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668D7-755C-4663-AA2B-BF54D499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6F8B5-12CF-4C5F-AAD7-9B74A205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8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6978-443F-4C44-B1B1-17557057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86047-A086-4ECA-BFB5-B72CEB122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9D7DA-0676-4489-93B8-EB07CB886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6B172-6C89-4607-BA7C-5C4DF5E6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DBA6-4C12-447E-BEF9-F7ADD026215C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33DC8-FEE4-4805-BE1C-EBB26ED0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F409-E3A2-446B-9391-53D5C808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521DD-1B32-4166-9749-E557CF8E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6EE9B-2B09-44ED-ABEE-2E8B843A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D2774-0790-4A0D-9C87-ADB0B5B40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4DFF2-D8B6-4EE5-A0F1-98ABABF95F89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1C463-4D71-4A78-99CE-825457E37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E7BE-1E10-4A86-BB1C-056FE354E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56142" y="1395331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Block Cipher</a:t>
            </a:r>
            <a:b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865186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II4021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Munir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2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11D99082-7A12-3026-03DE-BAB30EC6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89" y="2802086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66FA3-1FCA-A7C0-AF7E-6C23F19B51B2}"/>
              </a:ext>
            </a:extLst>
          </p:cNvPr>
          <p:cNvSpPr txBox="1"/>
          <p:nvPr/>
        </p:nvSpPr>
        <p:spPr>
          <a:xfrm>
            <a:off x="7369044" y="268039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88903-8668-B324-2257-E1FAF45C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8A1DD-B90A-ABC2-FF20-958E51E3F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53440"/>
                <a:ext cx="10515600" cy="53235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Biasanya, </a:t>
                </a:r>
                <a:r>
                  <a:rPr lang="en-US" sz="2400" dirty="0" err="1"/>
                  <a:t>plainteks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dimanipulasi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umumnya</a:t>
                </a:r>
                <a:r>
                  <a:rPr lang="en-US" sz="2400" dirty="0"/>
                  <a:t> di-XOR-</a:t>
                </a:r>
                <a:r>
                  <a:rPr lang="en-US" sz="2400" dirty="0" err="1"/>
                  <a:t>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eksternal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putaran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pertama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lalu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ditransformasikan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</a:t>
                </a:r>
                <a:r>
                  <a:rPr lang="en-US" sz="2400" i="1" dirty="0"/>
                  <a:t>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berulang</a:t>
                </a:r>
                <a:r>
                  <a:rPr lang="en-US" sz="2400" dirty="0"/>
                  <a:t> kali.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  </a:t>
                </a:r>
                <a:r>
                  <a:rPr lang="en-US" altLang="en-US" sz="2400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2400" baseline="-25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2, …,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altLang="en-US" sz="2400" b="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2400" i="1" dirty="0"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en-US" sz="24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 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</m:sSub>
                  </m:oMath>
                </a14:m>
                <a:endParaRPr lang="en-US" altLang="en-US" sz="2400" b="0" dirty="0"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Semakin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banyak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efek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diffusi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semakin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bertambah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namun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yang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besar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dapat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mempuat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komputasi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menajdi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tidak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sangkil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efisien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altLang="en-US" sz="2400" i="1" dirty="0"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harus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dipertimbangkan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untuk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mempertemukan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kriteria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keamanan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dan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efisiensi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.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8A1DD-B90A-ABC2-FF20-958E51E3F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53440"/>
                <a:ext cx="10515600" cy="5323523"/>
              </a:xfrm>
              <a:blipFill>
                <a:blip r:embed="rId2"/>
                <a:stretch>
                  <a:fillRect l="-812" t="-2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DF2AE3-00C4-A92A-24C8-25D05488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A35D8-B2A9-2433-1310-FD639D26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21DDCCA-1E7C-428B-A728-E9F265F2D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9" y="476568"/>
            <a:ext cx="8162925" cy="1179512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Teknik </a:t>
            </a:r>
            <a:r>
              <a:rPr lang="en-US" altLang="en-US" b="1" dirty="0" err="1">
                <a:cs typeface="Times New Roman" panose="02020603050405020304" pitchFamily="18" charset="0"/>
              </a:rPr>
              <a:t>Substitusi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BF03315E-C08B-4467-9F6F-8EC70C83C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9" y="1828799"/>
            <a:ext cx="10380661" cy="4710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400" dirty="0">
                <a:cs typeface="Times New Roman" panose="02020603050405020304" pitchFamily="18" charset="0"/>
              </a:rPr>
              <a:t> input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(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byte)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  (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Biasanya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cs typeface="Times New Roman" panose="02020603050405020304" pitchFamily="18" charset="0"/>
              </a:rPr>
              <a:t> S (S-box).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Kotak-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matriks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memetakan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105477" name="Slide Number Placeholder 2">
            <a:extLst>
              <a:ext uri="{FF2B5EF4-FFF2-40B4-BE49-F238E27FC236}">
                <a16:creationId xmlns:a16="http://schemas.microsoft.com/office/drawing/2014/main" id="{812F3025-EDFF-4F27-A826-C305EBB9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677223-C3DF-41E5-9C48-BEA209086C4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E2908-52EA-237F-43E9-4267DC12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87" y="5222875"/>
            <a:ext cx="4391025" cy="10763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50B0B3-195F-2E0D-2BAE-898A8D66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243204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4819-996D-156E-5D18-7BD4512D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Kotak-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satu-satunya</a:t>
            </a:r>
            <a:r>
              <a:rPr lang="en-US" altLang="en-US" sz="2800" dirty="0">
                <a:cs typeface="Times New Roman" panose="02020603050405020304" pitchFamily="18" charset="0"/>
              </a:rPr>
              <a:t> proses </a:t>
            </a:r>
            <a:r>
              <a:rPr lang="en-US" altLang="en-US" sz="2800" dirty="0" err="1">
                <a:cs typeface="Times New Roman" panose="02020603050405020304" pitchFamily="18" charset="0"/>
              </a:rPr>
              <a:t>nirlanjar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cipher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operasinya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look-up table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look-up table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dijadikan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indeks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kotak</a:t>
            </a:r>
            <a:r>
              <a:rPr lang="en-US" altLang="en-US" sz="2800" dirty="0">
                <a:cs typeface="Times New Roman" panose="02020603050405020304" pitchFamily="18" charset="0"/>
              </a:rPr>
              <a:t>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,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luarannya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entry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kotak</a:t>
            </a:r>
            <a:r>
              <a:rPr lang="en-US" altLang="en-US" sz="2800" dirty="0">
                <a:cs typeface="Times New Roman" panose="02020603050405020304" pitchFamily="18" charset="0"/>
              </a:rPr>
              <a:t>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Kotak S yang </a:t>
            </a:r>
            <a:r>
              <a:rPr lang="en-US" altLang="en-US" sz="28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800" dirty="0">
                <a:cs typeface="Times New Roman" panose="02020603050405020304" pitchFamily="18" charset="0"/>
              </a:rPr>
              <a:t> input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 bit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800" dirty="0">
                <a:cs typeface="Times New Roman" panose="02020603050405020304" pitchFamily="18" charset="0"/>
              </a:rPr>
              <a:t> output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 bit </a:t>
            </a:r>
            <a:r>
              <a:rPr lang="en-US" altLang="en-US" sz="2800" dirty="0" err="1">
                <a:cs typeface="Times New Roman" panose="02020603050405020304" pitchFamily="18" charset="0"/>
              </a:rPr>
              <a:t>dinyatakan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i="1" dirty="0">
                <a:cs typeface="Times New Roman" panose="02020603050405020304" pitchFamily="18" charset="0"/>
              </a:rPr>
              <a:t> x 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i="1" dirty="0">
                <a:cs typeface="Times New Roman" panose="02020603050405020304" pitchFamily="18" charset="0"/>
              </a:rPr>
              <a:t> S-box.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Nilai-</a:t>
            </a:r>
            <a:r>
              <a:rPr lang="en-US" altLang="en-US" sz="2800" dirty="0" err="1">
                <a:cs typeface="Times New Roman" panose="02020603050405020304" pitchFamily="18" charset="0"/>
              </a:rPr>
              <a:t>nilai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S-box </a:t>
            </a:r>
            <a:r>
              <a:rPr lang="en-US" altLang="en-US" sz="2800" dirty="0" err="1">
                <a:cs typeface="Times New Roman" panose="02020603050405020304" pitchFamily="18" charset="0"/>
              </a:rPr>
              <a:t>dibangkitkan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suatu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perhitungan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jadi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bukan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berupa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acak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D4C31C-691A-A9D1-C285-E1F02F48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3C655-9A8A-902F-47C2-A7CC735E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2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>
            <a:extLst>
              <a:ext uri="{FF2B5EF4-FFF2-40B4-BE49-F238E27FC236}">
                <a16:creationId xmlns:a16="http://schemas.microsoft.com/office/drawing/2014/main" id="{78A57A3B-7C85-492C-B8EE-D83474E61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3800" y="649286"/>
          <a:ext cx="81534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1808988" progId="Word.Document.8">
                  <p:embed/>
                </p:oleObj>
              </mc:Choice>
              <mc:Fallback>
                <p:oleObj name="Document" r:id="rId2" imgW="5629656" imgH="1808988" progId="Word.Document.8">
                  <p:embed/>
                  <p:pic>
                    <p:nvPicPr>
                      <p:cNvPr id="106498" name="Object 2">
                        <a:extLst>
                          <a:ext uri="{FF2B5EF4-FFF2-40B4-BE49-F238E27FC236}">
                            <a16:creationId xmlns:a16="http://schemas.microsoft.com/office/drawing/2014/main" id="{78A57A3B-7C85-492C-B8EE-D83474E61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49286"/>
                        <a:ext cx="81534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274B746E-5AD1-4127-8901-106E7DD25F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3040" y="3728243"/>
          <a:ext cx="8229600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1445514" progId="Word.Document.8">
                  <p:embed/>
                </p:oleObj>
              </mc:Choice>
              <mc:Fallback>
                <p:oleObj name="Document" r:id="rId4" imgW="5486400" imgH="1445514" progId="Word.Document.8">
                  <p:embed/>
                  <p:pic>
                    <p:nvPicPr>
                      <p:cNvPr id="106499" name="Object 3">
                        <a:extLst>
                          <a:ext uri="{FF2B5EF4-FFF2-40B4-BE49-F238E27FC236}">
                            <a16:creationId xmlns:a16="http://schemas.microsoft.com/office/drawing/2014/main" id="{274B746E-5AD1-4127-8901-106E7DD25F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" y="3728243"/>
                        <a:ext cx="8229600" cy="217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Footer Placeholder 1">
            <a:extLst>
              <a:ext uri="{FF2B5EF4-FFF2-40B4-BE49-F238E27FC236}">
                <a16:creationId xmlns:a16="http://schemas.microsoft.com/office/drawing/2014/main" id="{D9CD58CF-1373-4B65-B223-53345EB2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106501" name="Slide Number Placeholder 2">
            <a:extLst>
              <a:ext uri="{FF2B5EF4-FFF2-40B4-BE49-F238E27FC236}">
                <a16:creationId xmlns:a16="http://schemas.microsoft.com/office/drawing/2014/main" id="{C437B956-53BE-4514-BA89-A89C5F8F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6DDBA7-7E4E-471F-A147-EB7E9ED63F9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6879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6D4E7A88-F63B-4148-90DE-3844471C7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1" y="568960"/>
            <a:ext cx="10058399" cy="599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6-bit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110100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tabel</a:t>
            </a:r>
            <a:r>
              <a:rPr lang="en-US" altLang="en-US" dirty="0">
                <a:cs typeface="Times New Roman" panose="02020603050405020304" pitchFamily="18" charset="0"/>
              </a:rPr>
              <a:t> = 10 (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2)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tabel</a:t>
            </a:r>
            <a:r>
              <a:rPr lang="en-US" altLang="en-US" dirty="0">
                <a:cs typeface="Times New Roman" panose="02020603050405020304" pitchFamily="18" charset="0"/>
              </a:rPr>
              <a:t> = 1010 (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10)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110100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entry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2 dan 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10,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0100 (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cs typeface="Times New Roman" panose="02020603050405020304" pitchFamily="18" charset="0"/>
              </a:rPr>
              <a:t>desimal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DES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kotak</a:t>
            </a:r>
            <a:r>
              <a:rPr lang="en-US" altLang="en-US" dirty="0">
                <a:cs typeface="Times New Roman" panose="02020603050405020304" pitchFamily="18" charset="0"/>
              </a:rPr>
              <a:t>-S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107523" name="Footer Placeholder 1">
            <a:extLst>
              <a:ext uri="{FF2B5EF4-FFF2-40B4-BE49-F238E27FC236}">
                <a16:creationId xmlns:a16="http://schemas.microsoft.com/office/drawing/2014/main" id="{A04512A9-2395-4211-A0D2-55BAED21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107524" name="Slide Number Placeholder 2">
            <a:extLst>
              <a:ext uri="{FF2B5EF4-FFF2-40B4-BE49-F238E27FC236}">
                <a16:creationId xmlns:a16="http://schemas.microsoft.com/office/drawing/2014/main" id="{761346FD-0CB5-4074-A991-AE538F12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A67A8-113A-494C-A101-53B779B0CA1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02DD1-B90F-491D-8ACC-0830734E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30" y="2528887"/>
            <a:ext cx="9728656" cy="13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>
            <a:extLst>
              <a:ext uri="{FF2B5EF4-FFF2-40B4-BE49-F238E27FC236}">
                <a16:creationId xmlns:a16="http://schemas.microsoft.com/office/drawing/2014/main" id="{DFE99315-86D5-4AD0-8794-87ABA8F8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519631"/>
            <a:ext cx="7772400" cy="5410200"/>
          </a:xfrm>
        </p:spPr>
        <p:txBody>
          <a:bodyPr/>
          <a:lstStyle/>
          <a:p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AES </a:t>
            </a:r>
            <a:r>
              <a:rPr lang="en-US" altLang="en-US" dirty="0" err="1"/>
              <a:t>kotak</a:t>
            </a:r>
            <a:r>
              <a:rPr lang="en-US" altLang="en-US" dirty="0"/>
              <a:t> S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:</a:t>
            </a:r>
          </a:p>
        </p:txBody>
      </p:sp>
      <p:sp>
        <p:nvSpPr>
          <p:cNvPr id="108547" name="Footer Placeholder 3">
            <a:extLst>
              <a:ext uri="{FF2B5EF4-FFF2-40B4-BE49-F238E27FC236}">
                <a16:creationId xmlns:a16="http://schemas.microsoft.com/office/drawing/2014/main" id="{7EA90E2B-2BD4-4FCC-B9DE-8B24BF04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M/II4021 Kriptografi</a:t>
            </a:r>
          </a:p>
        </p:txBody>
      </p:sp>
      <p:sp>
        <p:nvSpPr>
          <p:cNvPr id="108548" name="Slide Number Placeholder 4">
            <a:extLst>
              <a:ext uri="{FF2B5EF4-FFF2-40B4-BE49-F238E27FC236}">
                <a16:creationId xmlns:a16="http://schemas.microsoft.com/office/drawing/2014/main" id="{0340C9A7-79B3-4339-ABED-5D1115B3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7C2F52-97E2-4079-B75F-464EA992DC98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E2658-C40B-BAAC-CDC6-E79ACA116BAF}"/>
              </a:ext>
            </a:extLst>
          </p:cNvPr>
          <p:cNvSpPr txBox="1"/>
          <p:nvPr/>
        </p:nvSpPr>
        <p:spPr>
          <a:xfrm>
            <a:off x="8493760" y="2209068"/>
            <a:ext cx="30996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 32</a:t>
            </a:r>
          </a:p>
          <a:p>
            <a:r>
              <a:rPr lang="en-US" sz="2000" dirty="0"/>
              <a:t>Output: 26</a:t>
            </a:r>
          </a:p>
          <a:p>
            <a:endParaRPr lang="en-US" sz="2000" dirty="0"/>
          </a:p>
          <a:p>
            <a:r>
              <a:rPr lang="en-US" sz="2000" dirty="0"/>
              <a:t>Cara </a:t>
            </a:r>
            <a:r>
              <a:rPr lang="en-US" sz="2000" dirty="0" err="1"/>
              <a:t>substitusi</a:t>
            </a:r>
            <a:r>
              <a:rPr lang="en-US" sz="2000" dirty="0"/>
              <a:t>;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Cari </a:t>
            </a:r>
            <a:r>
              <a:rPr lang="en-US" sz="2000" dirty="0" err="1"/>
              <a:t>perpotongan</a:t>
            </a:r>
            <a:r>
              <a:rPr lang="en-US" sz="2000" dirty="0"/>
              <a:t> baris 2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3</a:t>
            </a:r>
          </a:p>
          <a:p>
            <a:r>
              <a:rPr lang="en-US" sz="2000" dirty="0"/>
              <a:t>-    </a:t>
            </a:r>
            <a:r>
              <a:rPr lang="en-US" sz="2000" dirty="0" err="1"/>
              <a:t>hasilnya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6CF3B-B5CC-ED90-9A8F-B93B7647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1694581"/>
            <a:ext cx="75533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>
            <a:extLst>
              <a:ext uri="{FF2B5EF4-FFF2-40B4-BE49-F238E27FC236}">
                <a16:creationId xmlns:a16="http://schemas.microsoft.com/office/drawing/2014/main" id="{D363DE5A-F92E-40F3-95E7-B25ADD4E5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9571" name="Picture 4">
            <a:extLst>
              <a:ext uri="{FF2B5EF4-FFF2-40B4-BE49-F238E27FC236}">
                <a16:creationId xmlns:a16="http://schemas.microsoft.com/office/drawing/2014/main" id="{C8364F54-85D9-40AA-B0DB-23095098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1921"/>
            <a:ext cx="7010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7">
            <a:extLst>
              <a:ext uri="{FF2B5EF4-FFF2-40B4-BE49-F238E27FC236}">
                <a16:creationId xmlns:a16="http://schemas.microsoft.com/office/drawing/2014/main" id="{DF2A4508-A167-4242-BA49-295FBF7E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9574" name="Footer Placeholder 8">
            <a:extLst>
              <a:ext uri="{FF2B5EF4-FFF2-40B4-BE49-F238E27FC236}">
                <a16:creationId xmlns:a16="http://schemas.microsoft.com/office/drawing/2014/main" id="{1DDCA94E-974B-4F73-8ED6-49E7858A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40909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M/II4021 Kriptografi</a:t>
            </a:r>
          </a:p>
        </p:txBody>
      </p:sp>
      <p:sp>
        <p:nvSpPr>
          <p:cNvPr id="109575" name="Slide Number Placeholder 1">
            <a:extLst>
              <a:ext uri="{FF2B5EF4-FFF2-40B4-BE49-F238E27FC236}">
                <a16:creationId xmlns:a16="http://schemas.microsoft.com/office/drawing/2014/main" id="{ABDBF756-F469-4389-8369-719DA765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BE44B8-5A0D-4896-8A2A-8BA1BF7E9E3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E09BF-6ABD-48FF-A426-28AD2C2B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905273"/>
            <a:ext cx="71628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7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340B-58BB-42D1-FDEA-2B76180B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Permutasi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74D76-2FC4-A296-E179-CF1F69272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58178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mengacak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bit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bit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Pada </a:t>
            </a:r>
            <a:r>
              <a:rPr lang="en-US" sz="2400" dirty="0" err="1"/>
              <a:t>gambar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posisi</a:t>
            </a:r>
            <a:r>
              <a:rPr lang="en-US" sz="2400" dirty="0"/>
              <a:t> bit-bit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input 32-bit </a:t>
            </a:r>
            <a:r>
              <a:rPr lang="en-US" sz="2400" dirty="0" err="1"/>
              <a:t>dipermutasi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534F5-9F0E-BA97-C9A7-63BCE917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45" y="2697764"/>
            <a:ext cx="9365616" cy="22319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D1AA9-E752-E3BF-9301-47F9E0F0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7C458-FFAF-7B94-B58C-E48F2805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D5DF-F277-87D7-3A94-FFCC0D17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669280"/>
          </a:xfrm>
        </p:spPr>
        <p:txBody>
          <a:bodyPr>
            <a:norm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cipher </a:t>
            </a:r>
            <a:r>
              <a:rPr lang="en-US" sz="2400" dirty="0" err="1"/>
              <a:t>blok</a:t>
            </a:r>
            <a:r>
              <a:rPr lang="en-US" sz="2400" dirty="0"/>
              <a:t>,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direalisasikan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P-box. </a:t>
            </a:r>
            <a:r>
              <a:rPr lang="en-US" sz="2400" dirty="0" err="1"/>
              <a:t>Entri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P-box </a:t>
            </a:r>
            <a:r>
              <a:rPr lang="en-US" sz="2400" dirty="0" err="1"/>
              <a:t>menyatakan</a:t>
            </a:r>
            <a:r>
              <a:rPr lang="en-US" sz="2400" dirty="0"/>
              <a:t> bit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P-box di </a:t>
            </a:r>
            <a:r>
              <a:rPr lang="en-US" sz="2400" dirty="0" err="1"/>
              <a:t>dalam</a:t>
            </a:r>
            <a:r>
              <a:rPr lang="en-US" sz="2400" dirty="0"/>
              <a:t> DES: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skema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juga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kompresi</a:t>
            </a:r>
            <a:r>
              <a:rPr lang="en-US" sz="2400" dirty="0"/>
              <a:t> (</a:t>
            </a:r>
            <a:r>
              <a:rPr lang="en-US" sz="2400" dirty="0" err="1"/>
              <a:t>mengurangi</a:t>
            </a:r>
            <a:r>
              <a:rPr lang="en-US" sz="2400" dirty="0"/>
              <a:t> bit-bit input)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ekspansi</a:t>
            </a:r>
            <a:r>
              <a:rPr lang="en-US" sz="2400" dirty="0"/>
              <a:t> (</a:t>
            </a:r>
            <a:r>
              <a:rPr lang="en-US" sz="2400" dirty="0" err="1"/>
              <a:t>memperbanyak</a:t>
            </a:r>
            <a:r>
              <a:rPr lang="en-US" sz="2400" dirty="0"/>
              <a:t> bit-bit) pada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0D8D3D76-EF80-01DF-014D-62E3013A9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381553"/>
              </p:ext>
            </p:extLst>
          </p:nvPr>
        </p:nvGraphicFramePr>
        <p:xfrm>
          <a:off x="1185250" y="1789011"/>
          <a:ext cx="10527371" cy="199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1068324" progId="Word.Document.8">
                  <p:embed/>
                </p:oleObj>
              </mc:Choice>
              <mc:Fallback>
                <p:oleObj name="Document" r:id="rId2" imgW="5629656" imgH="1068324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D8363065-D48E-7283-BDAE-66E04D88E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250" y="1789011"/>
                        <a:ext cx="10527371" cy="1998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087A7D-8DDF-C407-179A-9FD48006CF4A}"/>
              </a:ext>
            </a:extLst>
          </p:cNvPr>
          <p:cNvSpPr txBox="1"/>
          <p:nvPr/>
        </p:nvSpPr>
        <p:spPr>
          <a:xfrm>
            <a:off x="1197021" y="3543041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Artinya</a:t>
            </a:r>
            <a:r>
              <a:rPr lang="en-US" sz="2000" dirty="0"/>
              <a:t>, bit </a:t>
            </a:r>
            <a:r>
              <a:rPr lang="en-US" sz="2000" dirty="0" err="1"/>
              <a:t>ke</a:t>
            </a:r>
            <a:r>
              <a:rPr lang="en-US" sz="2000" dirty="0"/>
              <a:t> 58 </a:t>
            </a:r>
            <a:r>
              <a:rPr lang="en-US" sz="2000" dirty="0" err="1"/>
              <a:t>dari</a:t>
            </a:r>
            <a:r>
              <a:rPr lang="en-US" sz="2000" dirty="0"/>
              <a:t> bit-bit input </a:t>
            </a:r>
            <a:r>
              <a:rPr lang="en-US" sz="2000" dirty="0" err="1"/>
              <a:t>dipindahkan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, bit ke-50 pada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, </a:t>
            </a:r>
            <a:r>
              <a:rPr lang="en-US" sz="2000" dirty="0" err="1"/>
              <a:t>dst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B634D-0525-30C2-3C73-7D00C9A00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36" y="5345331"/>
            <a:ext cx="10713085" cy="9554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4FF916-4578-8B45-117E-182953D7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8CDCC-5474-F7F9-5A8E-12342EC2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EA494-F615-9CA7-9968-DC73243F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en-US" sz="2400" dirty="0" err="1"/>
              <a:t>Sedangkan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yang lain,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P-box,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bit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k bit.</a:t>
            </a:r>
          </a:p>
          <a:p>
            <a:endParaRPr lang="en-US" sz="2400" dirty="0"/>
          </a:p>
          <a:p>
            <a:r>
              <a:rPr lang="en-US" sz="2400" dirty="0" err="1"/>
              <a:t>Pergeseraran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siklik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bit yang paling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pada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yag</a:t>
            </a:r>
            <a:r>
              <a:rPr lang="en-US" sz="2400" dirty="0"/>
              <a:t> lain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byte di </a:t>
            </a:r>
            <a:r>
              <a:rPr lang="en-US" sz="2400" dirty="0" err="1"/>
              <a:t>dalam</a:t>
            </a:r>
            <a:r>
              <a:rPr lang="en-US" sz="2400" dirty="0"/>
              <a:t> AES: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37F7B9B-19C9-7FC5-F871-C78197D2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894644"/>
            <a:ext cx="9156879" cy="24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43018F-217A-465E-7F3E-109EB093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A54FB-01C9-535D-79D1-A7B096B4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9633856-508C-424A-B173-AFCE5C5CE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Perancangan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Cipher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Blok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9D49075-7719-4B50-B1D1-FDCC7C19E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Desain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seharusnya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memperhatikan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konsep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Confusion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Diffusion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Shannon.</a:t>
            </a:r>
            <a:r>
              <a:rPr lang="en-GB" altLang="en-US" dirty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 err="1"/>
              <a:t>Substitusi</a:t>
            </a:r>
            <a:r>
              <a:rPr lang="en-GB" altLang="en-US" dirty="0"/>
              <a:t> dan </a:t>
            </a:r>
            <a:r>
              <a:rPr lang="en-GB" altLang="en-US" dirty="0" err="1"/>
              <a:t>permutasi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berulang</a:t>
            </a:r>
            <a:r>
              <a:rPr lang="en-US" altLang="en-US" dirty="0"/>
              <a:t> (</a:t>
            </a:r>
            <a:r>
              <a:rPr lang="en-US" altLang="en-US" i="1" dirty="0"/>
              <a:t>iterated cipher</a:t>
            </a:r>
            <a:r>
              <a:rPr lang="en-US" altLang="en-US" dirty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Pembangkitan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cs typeface="Times New Roman" panose="02020603050405020304" pitchFamily="18" charset="0"/>
              </a:rPr>
              <a:t> Feistel (</a:t>
            </a:r>
            <a:r>
              <a:rPr lang="en-US" altLang="en-US" i="1" dirty="0">
                <a:cs typeface="Times New Roman" panose="02020603050405020304" pitchFamily="18" charset="0"/>
              </a:rPr>
              <a:t>Feistel Network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96260" name="Footer Placeholder 1">
            <a:extLst>
              <a:ext uri="{FF2B5EF4-FFF2-40B4-BE49-F238E27FC236}">
                <a16:creationId xmlns:a16="http://schemas.microsoft.com/office/drawing/2014/main" id="{FDAD3589-5ACC-4483-959A-9E34FDBF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96261" name="Slide Number Placeholder 2">
            <a:extLst>
              <a:ext uri="{FF2B5EF4-FFF2-40B4-BE49-F238E27FC236}">
                <a16:creationId xmlns:a16="http://schemas.microsoft.com/office/drawing/2014/main" id="{6365E63B-0DD1-48A8-9E15-70CBA353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649727-D70C-42C6-AD8F-842097F6902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0727-18A3-7250-8E08-C7E9502B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4841240" cy="5618163"/>
          </a:xfrm>
        </p:spPr>
        <p:txBody>
          <a:bodyPr>
            <a:norm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,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substitusi-permutasi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confusion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diffusion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dan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6BF274E-11E8-75DF-B41B-A8ED1947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04" y="157817"/>
            <a:ext cx="4890034" cy="6263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B743EE-CFC6-BC91-5EF6-E9A126E082D6}"/>
              </a:ext>
            </a:extLst>
          </p:cNvPr>
          <p:cNvSpPr txBox="1"/>
          <p:nvPr/>
        </p:nvSpPr>
        <p:spPr>
          <a:xfrm>
            <a:off x="6634704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https://commons.wikimedia.org/w/index.php?curid=6420152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129E6E-3A66-DB39-1F5E-AA5507D1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61059-2D0A-4E74-4C41-CC133F5B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EF160A-AA9A-4CF3-2EA9-0232564F92DE}"/>
              </a:ext>
            </a:extLst>
          </p:cNvPr>
          <p:cNvSpPr txBox="1"/>
          <p:nvPr/>
        </p:nvSpPr>
        <p:spPr>
          <a:xfrm>
            <a:off x="1097280" y="538917"/>
            <a:ext cx="560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substitusi-permutasi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DES: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EB765-861D-54C6-3115-BAC6EA50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436" y="1401901"/>
            <a:ext cx="6592888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01A427-F6C6-636D-D3B2-A75044FC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C236-FDF4-C495-4090-262C815E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176C-9DA5-F430-8FC7-5DC5FA1D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Jaringan</a:t>
            </a:r>
            <a:r>
              <a:rPr lang="en-US" dirty="0"/>
              <a:t> Feistel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D966-5181-1DE0-73D4-F10FC1376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Beberapa</a:t>
            </a:r>
            <a:r>
              <a:rPr lang="en-US" sz="2400" dirty="0"/>
              <a:t> cipher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DES, GOST, Feal, Lucifer, RC5, RC6, dan lain-lain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i="1" dirty="0"/>
              <a:t>enciphering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jaringan</a:t>
            </a:r>
            <a:r>
              <a:rPr lang="en-US" sz="2400" b="1" dirty="0"/>
              <a:t> Feistel </a:t>
            </a:r>
            <a:r>
              <a:rPr lang="en-US" sz="2400" dirty="0"/>
              <a:t>(</a:t>
            </a:r>
            <a:r>
              <a:rPr lang="en-US" sz="2400" i="1" dirty="0"/>
              <a:t>Feistel Network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plainteks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dua </a:t>
            </a:r>
            <a:r>
              <a:rPr lang="en-US" sz="2400" dirty="0" err="1"/>
              <a:t>bagian</a:t>
            </a:r>
            <a:r>
              <a:rPr lang="en-US" sz="2400" dirty="0"/>
              <a:t>, dan pada masing-masing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proses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upa-bagian</a:t>
            </a:r>
            <a:r>
              <a:rPr lang="en-US" sz="2400" dirty="0"/>
              <a:t> pada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i="1" dirty="0"/>
              <a:t>reversible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Feistel </a:t>
            </a:r>
            <a:r>
              <a:rPr lang="en-US" sz="2400" dirty="0" err="1"/>
              <a:t>dieksekusi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“</a:t>
            </a:r>
            <a:r>
              <a:rPr lang="en-US" sz="2400" dirty="0" err="1"/>
              <a:t>bawah</a:t>
            </a:r>
            <a:r>
              <a:rPr lang="en-US" sz="2400" dirty="0"/>
              <a:t>” </a:t>
            </a:r>
            <a:r>
              <a:rPr lang="en-US" sz="2400" dirty="0" err="1"/>
              <a:t>ke</a:t>
            </a:r>
            <a:r>
              <a:rPr lang="en-US" sz="2400" dirty="0"/>
              <a:t> “</a:t>
            </a:r>
            <a:r>
              <a:rPr lang="en-US" sz="2400" dirty="0" err="1"/>
              <a:t>atas</a:t>
            </a:r>
            <a:r>
              <a:rPr lang="en-US" sz="2400" dirty="0"/>
              <a:t>”.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AED08-AD2E-AD9B-B323-461CDF60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BFD2D-8B33-4DFF-6000-132E26AA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4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63F2726A-5575-0BA7-48C5-E34F4E91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23D1CD-F310-4D1F-92DD-00E9E0C31D7D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5" name="Text Box 2">
            <a:extLst>
              <a:ext uri="{FF2B5EF4-FFF2-40B4-BE49-F238E27FC236}">
                <a16:creationId xmlns:a16="http://schemas.microsoft.com/office/drawing/2014/main" id="{610BC732-CAA8-E65E-5769-A997F2B54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716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</a:t>
            </a:r>
            <a:r>
              <a:rPr lang="en-US" altLang="en-US" baseline="-25000"/>
              <a:t>0</a:t>
            </a:r>
          </a:p>
        </p:txBody>
      </p:sp>
      <p:sp>
        <p:nvSpPr>
          <p:cNvPr id="25606" name="Text Box 3">
            <a:extLst>
              <a:ext uri="{FF2B5EF4-FFF2-40B4-BE49-F238E27FC236}">
                <a16:creationId xmlns:a16="http://schemas.microsoft.com/office/drawing/2014/main" id="{DDF3A563-161A-FC66-3A0F-371FC78F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716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-25000"/>
              <a:t>0</a:t>
            </a:r>
          </a:p>
        </p:txBody>
      </p:sp>
      <p:sp>
        <p:nvSpPr>
          <p:cNvPr id="25607" name="Line 4">
            <a:extLst>
              <a:ext uri="{FF2B5EF4-FFF2-40B4-BE49-F238E27FC236}">
                <a16:creationId xmlns:a16="http://schemas.microsoft.com/office/drawing/2014/main" id="{F3589405-2738-4D65-5098-46FB541BA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8" name="Line 5">
            <a:extLst>
              <a:ext uri="{FF2B5EF4-FFF2-40B4-BE49-F238E27FC236}">
                <a16:creationId xmlns:a16="http://schemas.microsoft.com/office/drawing/2014/main" id="{13450BA3-0827-E0B9-1949-A4DAF81BB1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Line 6">
            <a:extLst>
              <a:ext uri="{FF2B5EF4-FFF2-40B4-BE49-F238E27FC236}">
                <a16:creationId xmlns:a16="http://schemas.microsoft.com/office/drawing/2014/main" id="{588E7921-D3BC-17A1-70A3-E4F7837B2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2098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0" name="Line 7">
            <a:extLst>
              <a:ext uri="{FF2B5EF4-FFF2-40B4-BE49-F238E27FC236}">
                <a16:creationId xmlns:a16="http://schemas.microsoft.com/office/drawing/2014/main" id="{A31191D9-D522-FFD3-9725-90E1ED64C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1" name="Oval 8">
            <a:extLst>
              <a:ext uri="{FF2B5EF4-FFF2-40B4-BE49-F238E27FC236}">
                <a16:creationId xmlns:a16="http://schemas.microsoft.com/office/drawing/2014/main" id="{5E29F280-3455-2305-D049-ABD7FF2DF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050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Text Box 9">
            <a:extLst>
              <a:ext uri="{FF2B5EF4-FFF2-40B4-BE49-F238E27FC236}">
                <a16:creationId xmlns:a16="http://schemas.microsoft.com/office/drawing/2014/main" id="{9D6F2FFA-1B5E-88C5-B816-8C2325ACB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1</a:t>
            </a:r>
          </a:p>
        </p:txBody>
      </p:sp>
      <p:sp>
        <p:nvSpPr>
          <p:cNvPr id="25613" name="Text Box 10">
            <a:extLst>
              <a:ext uri="{FF2B5EF4-FFF2-40B4-BE49-F238E27FC236}">
                <a16:creationId xmlns:a16="http://schemas.microsoft.com/office/drawing/2014/main" id="{E8F5A865-8FC7-7EE5-F79D-A6A37CC8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14" name="Line 11">
            <a:extLst>
              <a:ext uri="{FF2B5EF4-FFF2-40B4-BE49-F238E27FC236}">
                <a16:creationId xmlns:a16="http://schemas.microsoft.com/office/drawing/2014/main" id="{43F3A947-E2E0-73D1-9A49-98F6698DA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2">
            <a:extLst>
              <a:ext uri="{FF2B5EF4-FFF2-40B4-BE49-F238E27FC236}">
                <a16:creationId xmlns:a16="http://schemas.microsoft.com/office/drawing/2014/main" id="{D40906AC-B131-B461-AD4D-F50908B53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3">
            <a:extLst>
              <a:ext uri="{FF2B5EF4-FFF2-40B4-BE49-F238E27FC236}">
                <a16:creationId xmlns:a16="http://schemas.microsoft.com/office/drawing/2014/main" id="{47F856D2-B6FD-583E-10E4-023C920C9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286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4">
            <a:extLst>
              <a:ext uri="{FF2B5EF4-FFF2-40B4-BE49-F238E27FC236}">
                <a16:creationId xmlns:a16="http://schemas.microsoft.com/office/drawing/2014/main" id="{EF995613-E64A-290B-9312-751C04108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5">
            <a:extLst>
              <a:ext uri="{FF2B5EF4-FFF2-40B4-BE49-F238E27FC236}">
                <a16:creationId xmlns:a16="http://schemas.microsoft.com/office/drawing/2014/main" id="{4B33F538-9FAD-FFB4-4458-C6A52F5CA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9" name="Text Box 16">
            <a:extLst>
              <a:ext uri="{FF2B5EF4-FFF2-40B4-BE49-F238E27FC236}">
                <a16:creationId xmlns:a16="http://schemas.microsoft.com/office/drawing/2014/main" id="{2EF3723B-B346-A8CD-9756-7A8C615C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</a:t>
            </a:r>
            <a:r>
              <a:rPr lang="en-US" altLang="en-US" baseline="-25000"/>
              <a:t>1</a:t>
            </a:r>
          </a:p>
        </p:txBody>
      </p:sp>
      <p:sp>
        <p:nvSpPr>
          <p:cNvPr id="25620" name="Text Box 17">
            <a:extLst>
              <a:ext uri="{FF2B5EF4-FFF2-40B4-BE49-F238E27FC236}">
                <a16:creationId xmlns:a16="http://schemas.microsoft.com/office/drawing/2014/main" id="{EFC03CD7-ED74-8433-A619-72423F8D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90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-25000"/>
              <a:t>1</a:t>
            </a:r>
          </a:p>
        </p:txBody>
      </p:sp>
      <p:sp>
        <p:nvSpPr>
          <p:cNvPr id="25621" name="Line 18">
            <a:extLst>
              <a:ext uri="{FF2B5EF4-FFF2-40B4-BE49-F238E27FC236}">
                <a16:creationId xmlns:a16="http://schemas.microsoft.com/office/drawing/2014/main" id="{78CCF7FD-B572-0A00-2F55-D0924E82D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2" name="Line 19">
            <a:extLst>
              <a:ext uri="{FF2B5EF4-FFF2-40B4-BE49-F238E27FC236}">
                <a16:creationId xmlns:a16="http://schemas.microsoft.com/office/drawing/2014/main" id="{1900188A-C81C-4373-6548-59A43B4EB5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3" name="Line 20">
            <a:extLst>
              <a:ext uri="{FF2B5EF4-FFF2-40B4-BE49-F238E27FC236}">
                <a16:creationId xmlns:a16="http://schemas.microsoft.com/office/drawing/2014/main" id="{B0BA2CF1-3235-D6F0-01E5-33934034AD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4290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4" name="Line 21">
            <a:extLst>
              <a:ext uri="{FF2B5EF4-FFF2-40B4-BE49-F238E27FC236}">
                <a16:creationId xmlns:a16="http://schemas.microsoft.com/office/drawing/2014/main" id="{BB4F2630-D441-C310-AD1F-0931714AC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5" name="Oval 22">
            <a:extLst>
              <a:ext uri="{FF2B5EF4-FFF2-40B4-BE49-F238E27FC236}">
                <a16:creationId xmlns:a16="http://schemas.microsoft.com/office/drawing/2014/main" id="{7CDCDE57-FA75-B2CA-57A8-A300D1042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24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6" name="Text Box 23">
            <a:extLst>
              <a:ext uri="{FF2B5EF4-FFF2-40B4-BE49-F238E27FC236}">
                <a16:creationId xmlns:a16="http://schemas.microsoft.com/office/drawing/2014/main" id="{04701167-F05D-61E8-6DAA-530B62FF4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2</a:t>
            </a:r>
          </a:p>
        </p:txBody>
      </p:sp>
      <p:sp>
        <p:nvSpPr>
          <p:cNvPr id="25627" name="Text Box 24">
            <a:extLst>
              <a:ext uri="{FF2B5EF4-FFF2-40B4-BE49-F238E27FC236}">
                <a16:creationId xmlns:a16="http://schemas.microsoft.com/office/drawing/2014/main" id="{E0E4267D-09A8-BC28-6E0B-FEF7D747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28" name="Line 25">
            <a:extLst>
              <a:ext uri="{FF2B5EF4-FFF2-40B4-BE49-F238E27FC236}">
                <a16:creationId xmlns:a16="http://schemas.microsoft.com/office/drawing/2014/main" id="{6493F1D8-59BF-E340-D50F-E695977B7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26">
            <a:extLst>
              <a:ext uri="{FF2B5EF4-FFF2-40B4-BE49-F238E27FC236}">
                <a16:creationId xmlns:a16="http://schemas.microsoft.com/office/drawing/2014/main" id="{2957DB23-7869-39B0-62C6-6C30B6CA5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27">
            <a:extLst>
              <a:ext uri="{FF2B5EF4-FFF2-40B4-BE49-F238E27FC236}">
                <a16:creationId xmlns:a16="http://schemas.microsoft.com/office/drawing/2014/main" id="{42401D9F-E4D6-ECCF-A193-81D635F44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052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28">
            <a:extLst>
              <a:ext uri="{FF2B5EF4-FFF2-40B4-BE49-F238E27FC236}">
                <a16:creationId xmlns:a16="http://schemas.microsoft.com/office/drawing/2014/main" id="{414341E5-B54A-0B43-79C8-CEE20B360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29">
            <a:extLst>
              <a:ext uri="{FF2B5EF4-FFF2-40B4-BE49-F238E27FC236}">
                <a16:creationId xmlns:a16="http://schemas.microsoft.com/office/drawing/2014/main" id="{1E7C90EA-6BF1-151A-68FD-41BFEAC25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3" name="Text Box 30">
            <a:extLst>
              <a:ext uri="{FF2B5EF4-FFF2-40B4-BE49-F238E27FC236}">
                <a16:creationId xmlns:a16="http://schemas.microsoft.com/office/drawing/2014/main" id="{2E4E1820-A43E-6480-2480-90C868A95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519" y="1182548"/>
            <a:ext cx="549656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Encryption: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L</a:t>
            </a:r>
            <a:r>
              <a:rPr lang="en-US" altLang="en-US" baseline="-25000" dirty="0"/>
              <a:t>1</a:t>
            </a:r>
            <a:r>
              <a:rPr lang="en-US" altLang="en-US" dirty="0"/>
              <a:t>=R</a:t>
            </a:r>
            <a:r>
              <a:rPr lang="en-US" altLang="en-US" baseline="-25000" dirty="0"/>
              <a:t>0      </a:t>
            </a:r>
            <a:r>
              <a:rPr lang="en-US" altLang="en-US" dirty="0"/>
              <a:t>    R</a:t>
            </a:r>
            <a:r>
              <a:rPr lang="en-US" altLang="en-US" baseline="-25000" dirty="0"/>
              <a:t>1</a:t>
            </a:r>
            <a:r>
              <a:rPr lang="en-US" altLang="en-US" dirty="0"/>
              <a:t>= L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L</a:t>
            </a:r>
            <a:r>
              <a:rPr lang="en-US" altLang="en-US" baseline="-25000" dirty="0"/>
              <a:t>2</a:t>
            </a:r>
            <a:r>
              <a:rPr lang="en-US" altLang="en-US" dirty="0"/>
              <a:t>=R</a:t>
            </a:r>
            <a:r>
              <a:rPr lang="en-US" altLang="en-US" baseline="-25000" dirty="0"/>
              <a:t>1         </a:t>
            </a:r>
            <a:r>
              <a:rPr lang="en-US" altLang="en-US" dirty="0"/>
              <a:t>   R</a:t>
            </a:r>
            <a:r>
              <a:rPr lang="en-US" altLang="en-US" baseline="-25000" dirty="0"/>
              <a:t>2</a:t>
            </a:r>
            <a:r>
              <a:rPr lang="en-US" altLang="en-US" dirty="0"/>
              <a:t>= L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)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           …		                   	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   L</a:t>
            </a:r>
            <a:r>
              <a:rPr lang="en-US" altLang="en-US" baseline="-25000" dirty="0"/>
              <a:t>i </a:t>
            </a:r>
            <a:r>
              <a:rPr lang="en-US" altLang="en-US" dirty="0"/>
              <a:t>=R</a:t>
            </a:r>
            <a:r>
              <a:rPr lang="en-US" altLang="en-US" baseline="-25000" dirty="0"/>
              <a:t>i – 1          </a:t>
            </a:r>
            <a:r>
              <a:rPr lang="en-US" altLang="en-US" dirty="0"/>
              <a:t>R</a:t>
            </a:r>
            <a:r>
              <a:rPr lang="en-US" altLang="en-US" baseline="-25000" dirty="0"/>
              <a:t>i </a:t>
            </a:r>
            <a:r>
              <a:rPr lang="en-US" altLang="en-US" dirty="0"/>
              <a:t>=L</a:t>
            </a:r>
            <a:r>
              <a:rPr lang="en-US" altLang="en-US" baseline="-25000" dirty="0"/>
              <a:t>i-1</a:t>
            </a:r>
            <a:r>
              <a:rPr lang="en-US" altLang="en-US" dirty="0">
                <a:sym typeface="Symbol" panose="05050102010706020507" pitchFamily="18" charset="2"/>
              </a:rPr>
              <a:t>f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i-1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5634" name="Text Box 31">
            <a:extLst>
              <a:ext uri="{FF2B5EF4-FFF2-40B4-BE49-F238E27FC236}">
                <a16:creationId xmlns:a16="http://schemas.microsoft.com/office/drawing/2014/main" id="{3307635C-E79C-E976-6229-23AD08E12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76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L</a:t>
            </a:r>
            <a:r>
              <a:rPr lang="en-US" altLang="en-US" baseline="-25000" dirty="0"/>
              <a:t>i-1</a:t>
            </a:r>
          </a:p>
        </p:txBody>
      </p:sp>
      <p:sp>
        <p:nvSpPr>
          <p:cNvPr id="25635" name="Text Box 32">
            <a:extLst>
              <a:ext uri="{FF2B5EF4-FFF2-40B4-BE49-F238E27FC236}">
                <a16:creationId xmlns:a16="http://schemas.microsoft.com/office/drawing/2014/main" id="{3E3268D2-C90D-9BA5-47A7-CE13A5B00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76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</a:t>
            </a:r>
            <a:r>
              <a:rPr lang="en-US" altLang="en-US" baseline="-25000" dirty="0"/>
              <a:t>i-1</a:t>
            </a:r>
          </a:p>
        </p:txBody>
      </p:sp>
      <p:sp>
        <p:nvSpPr>
          <p:cNvPr id="25636" name="Line 33">
            <a:extLst>
              <a:ext uri="{FF2B5EF4-FFF2-40B4-BE49-F238E27FC236}">
                <a16:creationId xmlns:a16="http://schemas.microsoft.com/office/drawing/2014/main" id="{A7E40169-D366-C51F-B417-8CC84632F9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799" y="5334000"/>
            <a:ext cx="1" cy="447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7" name="Line 34">
            <a:extLst>
              <a:ext uri="{FF2B5EF4-FFF2-40B4-BE49-F238E27FC236}">
                <a16:creationId xmlns:a16="http://schemas.microsoft.com/office/drawing/2014/main" id="{1F45BF4A-D972-E2D2-FE65-574F50CF6E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8" name="Oval 35">
            <a:extLst>
              <a:ext uri="{FF2B5EF4-FFF2-40B4-BE49-F238E27FC236}">
                <a16:creationId xmlns:a16="http://schemas.microsoft.com/office/drawing/2014/main" id="{A5BB82C1-3353-41B4-DDA6-E52C370DC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10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9" name="Text Box 36">
            <a:extLst>
              <a:ext uri="{FF2B5EF4-FFF2-40B4-BE49-F238E27FC236}">
                <a16:creationId xmlns:a16="http://schemas.microsoft.com/office/drawing/2014/main" id="{2328B617-BAC8-8DAC-15AC-511E586C4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d</a:t>
            </a:r>
          </a:p>
        </p:txBody>
      </p:sp>
      <p:sp>
        <p:nvSpPr>
          <p:cNvPr id="25640" name="Text Box 37">
            <a:extLst>
              <a:ext uri="{FF2B5EF4-FFF2-40B4-BE49-F238E27FC236}">
                <a16:creationId xmlns:a16="http://schemas.microsoft.com/office/drawing/2014/main" id="{3BB0A339-D6E1-730F-54C8-553E0E29F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41" name="Line 38">
            <a:extLst>
              <a:ext uri="{FF2B5EF4-FFF2-40B4-BE49-F238E27FC236}">
                <a16:creationId xmlns:a16="http://schemas.microsoft.com/office/drawing/2014/main" id="{F7111F7B-F900-4655-9C22-CD180B90D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Line 39">
            <a:extLst>
              <a:ext uri="{FF2B5EF4-FFF2-40B4-BE49-F238E27FC236}">
                <a16:creationId xmlns:a16="http://schemas.microsoft.com/office/drawing/2014/main" id="{2968B8C7-2F9C-CF72-7F65-0653C0897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Line 40">
            <a:extLst>
              <a:ext uri="{FF2B5EF4-FFF2-40B4-BE49-F238E27FC236}">
                <a16:creationId xmlns:a16="http://schemas.microsoft.com/office/drawing/2014/main" id="{41FB90E7-077E-FBE9-A593-4DF3F8958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Text Box 41">
            <a:extLst>
              <a:ext uri="{FF2B5EF4-FFF2-40B4-BE49-F238E27FC236}">
                <a16:creationId xmlns:a16="http://schemas.microsoft.com/office/drawing/2014/main" id="{D2EC4712-5EE1-A918-5616-EDA8D6D94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81676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L</a:t>
            </a:r>
            <a:r>
              <a:rPr lang="en-US" altLang="en-US" baseline="-25000" dirty="0"/>
              <a:t>i</a:t>
            </a:r>
          </a:p>
        </p:txBody>
      </p:sp>
      <p:sp>
        <p:nvSpPr>
          <p:cNvPr id="25645" name="Text Box 42">
            <a:extLst>
              <a:ext uri="{FF2B5EF4-FFF2-40B4-BE49-F238E27FC236}">
                <a16:creationId xmlns:a16="http://schemas.microsoft.com/office/drawing/2014/main" id="{24FD8304-D0C5-770E-A090-FE08BD1D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912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</a:t>
            </a:r>
            <a:r>
              <a:rPr lang="en-US" altLang="en-US" baseline="-25000" dirty="0"/>
              <a:t>i</a:t>
            </a:r>
          </a:p>
        </p:txBody>
      </p:sp>
      <p:sp>
        <p:nvSpPr>
          <p:cNvPr id="25646" name="Line 43">
            <a:extLst>
              <a:ext uri="{FF2B5EF4-FFF2-40B4-BE49-F238E27FC236}">
                <a16:creationId xmlns:a16="http://schemas.microsoft.com/office/drawing/2014/main" id="{9976C311-DC96-CCA0-810D-AC939B5DF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7" name="Line 44">
            <a:extLst>
              <a:ext uri="{FF2B5EF4-FFF2-40B4-BE49-F238E27FC236}">
                <a16:creationId xmlns:a16="http://schemas.microsoft.com/office/drawing/2014/main" id="{5364F7EF-D59C-CCE6-1C9B-DDF06AE0A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8" name="Text Box 45">
            <a:extLst>
              <a:ext uri="{FF2B5EF4-FFF2-40B4-BE49-F238E27FC236}">
                <a16:creationId xmlns:a16="http://schemas.microsoft.com/office/drawing/2014/main" id="{14D9E304-7FDD-B8C3-8B98-1CBACB1B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9" y="4158514"/>
            <a:ext cx="457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Decryption: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 R</a:t>
            </a:r>
            <a:r>
              <a:rPr lang="en-US" altLang="en-US" baseline="-25000" dirty="0"/>
              <a:t>i -1 </a:t>
            </a:r>
            <a:r>
              <a:rPr lang="en-US" altLang="en-US" dirty="0"/>
              <a:t>= L</a:t>
            </a:r>
            <a:r>
              <a:rPr lang="en-US" altLang="en-US" baseline="-25000" dirty="0"/>
              <a:t>i</a:t>
            </a:r>
            <a:r>
              <a:rPr lang="en-US" altLang="en-US" dirty="0"/>
              <a:t>      </a:t>
            </a:r>
            <a:r>
              <a:rPr lang="en-US" altLang="en-US" dirty="0" err="1"/>
              <a:t>L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 -1 </a:t>
            </a:r>
            <a:r>
              <a:rPr lang="en-US" altLang="en-US" dirty="0"/>
              <a:t>= R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(L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		… 		            R</a:t>
            </a:r>
            <a:r>
              <a:rPr lang="en-US" altLang="en-US" baseline="-25000" dirty="0">
                <a:sym typeface="Symbol" panose="05050102010706020507" pitchFamily="18" charset="2"/>
              </a:rPr>
              <a:t>0 </a:t>
            </a:r>
            <a:r>
              <a:rPr lang="en-US" altLang="en-US" dirty="0">
                <a:sym typeface="Symbol" panose="05050102010706020507" pitchFamily="18" charset="2"/>
              </a:rPr>
              <a:t>= 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;        L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= 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 f 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(L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5649" name="Text Box 46">
            <a:extLst>
              <a:ext uri="{FF2B5EF4-FFF2-40B4-BE49-F238E27FC236}">
                <a16:creationId xmlns:a16="http://schemas.microsoft.com/office/drawing/2014/main" id="{E35544C2-7186-11D6-D8B3-430C8851B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/>
              <a:t>Feistel Network</a:t>
            </a:r>
          </a:p>
        </p:txBody>
      </p:sp>
      <p:sp>
        <p:nvSpPr>
          <p:cNvPr id="25650" name="Text Box 47">
            <a:extLst>
              <a:ext uri="{FF2B5EF4-FFF2-40B4-BE49-F238E27FC236}">
                <a16:creationId xmlns:a16="http://schemas.microsoft.com/office/drawing/2014/main" id="{9F1DD6CF-795C-3874-C635-7BA50508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906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w</a:t>
            </a:r>
            <a:r>
              <a:rPr lang="en-US" altLang="en-US" sz="2000"/>
              <a:t> bits</a:t>
            </a:r>
          </a:p>
        </p:txBody>
      </p:sp>
      <p:sp>
        <p:nvSpPr>
          <p:cNvPr id="25651" name="Text Box 48">
            <a:extLst>
              <a:ext uri="{FF2B5EF4-FFF2-40B4-BE49-F238E27FC236}">
                <a16:creationId xmlns:a16="http://schemas.microsoft.com/office/drawing/2014/main" id="{C8996B72-3947-9137-BDF9-A899B5724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w</a:t>
            </a:r>
            <a:r>
              <a:rPr lang="en-US" altLang="en-US" sz="2000"/>
              <a:t> bits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7E0A2-4700-BF63-7914-29904D5160C7}"/>
              </a:ext>
            </a:extLst>
          </p:cNvPr>
          <p:cNvSpPr txBox="1"/>
          <p:nvPr/>
        </p:nvSpPr>
        <p:spPr>
          <a:xfrm>
            <a:off x="172720" y="6412468"/>
            <a:ext cx="318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Cryptography CS 555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8CBFF1A-F155-93FC-3B7C-D83E0139B1CD}"/>
              </a:ext>
            </a:extLst>
          </p:cNvPr>
          <p:cNvSpPr/>
          <p:nvPr/>
        </p:nvSpPr>
        <p:spPr>
          <a:xfrm>
            <a:off x="1770384" y="1280160"/>
            <a:ext cx="248918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E300EBE-EA54-95AC-93A8-7B5FF0D6C6FF}"/>
              </a:ext>
            </a:extLst>
          </p:cNvPr>
          <p:cNvSpPr/>
          <p:nvPr/>
        </p:nvSpPr>
        <p:spPr>
          <a:xfrm flipH="1" flipV="1">
            <a:off x="1808484" y="4647762"/>
            <a:ext cx="248917" cy="160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1C432-0656-A94A-6A4B-E4A8258C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411622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55156C5-FF14-486E-A913-CC3C42C44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jaringan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Feistel di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DES:</a:t>
            </a:r>
            <a:endParaRPr lang="en-GB" alt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8FDC7A13-D92E-498E-A543-46575D5B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5898992"/>
            <a:ext cx="4724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1,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	</a:t>
            </a:r>
          </a:p>
        </p:txBody>
      </p:sp>
      <p:sp>
        <p:nvSpPr>
          <p:cNvPr id="102404" name="Slide Number Placeholder 2">
            <a:extLst>
              <a:ext uri="{FF2B5EF4-FFF2-40B4-BE49-F238E27FC236}">
                <a16:creationId xmlns:a16="http://schemas.microsoft.com/office/drawing/2014/main" id="{33112E8A-E77F-40D9-B29D-3BB502B3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951F80-D6E0-4580-809A-826061E1FDA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02405" name="Rectangle 9">
            <a:extLst>
              <a:ext uri="{FF2B5EF4-FFF2-40B4-BE49-F238E27FC236}">
                <a16:creationId xmlns:a16="http://schemas.microsoft.com/office/drawing/2014/main" id="{AD6A0E1A-E038-49DE-8E53-2A698D99A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18646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06" name="Picture 8">
            <a:extLst>
              <a:ext uri="{FF2B5EF4-FFF2-40B4-BE49-F238E27FC236}">
                <a16:creationId xmlns:a16="http://schemas.microsoft.com/office/drawing/2014/main" id="{090D9D6E-9738-4B59-83A4-A4478BF4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4" y="1603376"/>
            <a:ext cx="7989888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Rectangle 2">
            <a:extLst>
              <a:ext uri="{FF2B5EF4-FFF2-40B4-BE49-F238E27FC236}">
                <a16:creationId xmlns:a16="http://schemas.microsoft.com/office/drawing/2014/main" id="{8F5EBB39-CE50-40A0-901D-15F954A1B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566" y="5469732"/>
            <a:ext cx="704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Feistel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96234-C6A8-8FD1-6C6F-669EB7A7B657}"/>
              </a:ext>
            </a:extLst>
          </p:cNvPr>
          <p:cNvSpPr txBox="1"/>
          <p:nvPr/>
        </p:nvSpPr>
        <p:spPr>
          <a:xfrm>
            <a:off x="944880" y="3838853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0FE2A-1E55-DC24-1237-F965DB3E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>
            <a:extLst>
              <a:ext uri="{FF2B5EF4-FFF2-40B4-BE49-F238E27FC236}">
                <a16:creationId xmlns:a16="http://schemas.microsoft.com/office/drawing/2014/main" id="{714FE037-0468-4C57-8267-E8D9C6BB0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9921" y="716280"/>
            <a:ext cx="10474959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urutan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komputasi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Feistel </a:t>
            </a:r>
            <a:r>
              <a:rPr lang="en-US" altLang="en-US" sz="2400" dirty="0" err="1">
                <a:cs typeface="Times New Roman" panose="02020603050405020304" pitchFamily="18" charset="0"/>
              </a:rPr>
              <a:t>dibalik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cs typeface="Times New Roman" panose="02020603050405020304" pitchFamily="18" charset="0"/>
              </a:rPr>
              <a:t>bawah</a:t>
            </a:r>
            <a:r>
              <a:rPr lang="en-US" altLang="en-US" sz="2400" dirty="0"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cs typeface="Times New Roman" panose="02020603050405020304" pitchFamily="18" charset="0"/>
              </a:rPr>
              <a:t>atas</a:t>
            </a:r>
            <a:r>
              <a:rPr lang="en-US" altLang="en-US" sz="2400" dirty="0">
                <a:cs typeface="Times New Roman" panose="02020603050405020304" pitchFamily="18" charset="0"/>
              </a:rPr>
              <a:t>”), </a:t>
            </a:r>
            <a:r>
              <a:rPr lang="en-US" altLang="en-US" sz="2400" dirty="0" err="1">
                <a:cs typeface="Times New Roman" panose="02020603050405020304" pitchFamily="18" charset="0"/>
              </a:rPr>
              <a:t>itulah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sebabnya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dinamakan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reversible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103428" name="Slide Number Placeholder 2">
            <a:extLst>
              <a:ext uri="{FF2B5EF4-FFF2-40B4-BE49-F238E27FC236}">
                <a16:creationId xmlns:a16="http://schemas.microsoft.com/office/drawing/2014/main" id="{D4985700-9E68-4A0D-BC3A-8CB3BB5E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809CFF-417E-4C81-A796-F705314CDC3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09D469C-DDE5-4C57-9904-C5C38ABA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3" y="1735326"/>
            <a:ext cx="7388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6C1D18-CF5C-4972-B14B-7F7AB3CB9572}"/>
              </a:ext>
            </a:extLst>
          </p:cNvPr>
          <p:cNvSpPr/>
          <p:nvPr/>
        </p:nvSpPr>
        <p:spPr>
          <a:xfrm>
            <a:off x="2767009" y="5850533"/>
            <a:ext cx="6657975" cy="8199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97000"/>
              </a:lnSpc>
              <a:spcBef>
                <a:spcPts val="600"/>
              </a:spcBef>
              <a:defRPr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BD49842-EA8B-B704-28E5-73CDFA06D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446" y="5380296"/>
            <a:ext cx="704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Feistel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605E1-C8F5-1A69-4778-8E449E689063}"/>
              </a:ext>
            </a:extLst>
          </p:cNvPr>
          <p:cNvSpPr txBox="1"/>
          <p:nvPr/>
        </p:nvSpPr>
        <p:spPr>
          <a:xfrm>
            <a:off x="1361440" y="2345333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F1CC9-408F-9903-ED58-F5BC5AAC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EA56-16FA-47BC-AE1C-6814B4ED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945"/>
            <a:ext cx="10515600" cy="4351338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Sifat </a:t>
            </a:r>
            <a:r>
              <a:rPr lang="en-US" altLang="en-US" i="1" dirty="0">
                <a:cs typeface="Times New Roman" panose="02020603050405020304" pitchFamily="18" charset="0"/>
              </a:rPr>
              <a:t>reversible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perancang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.  </a:t>
            </a:r>
          </a:p>
          <a:p>
            <a:pPr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  <a:r>
              <a:rPr lang="en-US" altLang="en-US" i="1" dirty="0">
                <a:cs typeface="Times New Roman" panose="02020603050405020304" pitchFamily="18" charset="0"/>
              </a:rPr>
              <a:t>	L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</a:t>
            </a:r>
            <a:r>
              <a:rPr lang="en-US" altLang="en-US" dirty="0">
                <a:cs typeface="Times New Roman" panose="02020603050405020304" pitchFamily="18" charset="0"/>
              </a:rPr>
              <a:t>,</a:t>
            </a:r>
            <a:r>
              <a:rPr lang="en-US" altLang="en-US" baseline="-30000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</a:t>
            </a:r>
            <a:r>
              <a:rPr lang="en-US" altLang="en-US" dirty="0">
                <a:cs typeface="Times New Roman" panose="02020603050405020304" pitchFamily="18" charset="0"/>
              </a:rPr>
              <a:t>,</a:t>
            </a:r>
            <a:r>
              <a:rPr lang="en-US" altLang="en-US" baseline="-30000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cs typeface="Times New Roman" panose="02020603050405020304" pitchFamily="18" charset="0"/>
              </a:rPr>
              <a:t>L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 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Sifat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reversible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serumit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C07F89-BB81-86E9-CF9A-2729D50F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A395-8802-AC4C-B204-9679804F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4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05D2-757B-CFC6-49CA-6990F51F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7147-D5A1-3957-2400-54179EB09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iterated cipher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internal (</a:t>
            </a:r>
            <a:r>
              <a:rPr lang="en-US" sz="2400" i="1" dirty="0"/>
              <a:t>subkey</a:t>
            </a:r>
            <a:r>
              <a:rPr lang="en-US" sz="2400" dirty="0"/>
              <a:t>)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(</a:t>
            </a:r>
            <a:r>
              <a:rPr lang="en-US" sz="2400" i="1" dirty="0"/>
              <a:t>round key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dibangkitkan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oleh </a:t>
            </a:r>
            <a:r>
              <a:rPr lang="en-US" sz="2400" i="1" dirty="0"/>
              <a:t>user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proses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key expansion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key scheduling</a:t>
            </a:r>
            <a:r>
              <a:rPr lang="en-US" sz="2400" dirty="0"/>
              <a:t>.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key expansion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yang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Panjang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43E98-3325-18A0-09AE-162AF05D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5E346-67EF-B509-B012-6CF3646C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157FD5B6-66CD-4B64-8CD1-59C3695F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5CA46B-D41E-4AE0-A2A3-E489EA481C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5EEF1475-76F0-4DB8-AA2F-3906D058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9" y="96988"/>
            <a:ext cx="11539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342" name="Object 2">
            <a:extLst>
              <a:ext uri="{FF2B5EF4-FFF2-40B4-BE49-F238E27FC236}">
                <a16:creationId xmlns:a16="http://schemas.microsoft.com/office/drawing/2014/main" id="{CA1BB8BB-2A29-4900-8F91-FC39EBE93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5149" y="193498"/>
          <a:ext cx="5238431" cy="64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68224" imgH="5145609" progId="Visio.Drawing.5">
                  <p:embed/>
                </p:oleObj>
              </mc:Choice>
              <mc:Fallback>
                <p:oleObj r:id="rId2" imgW="4168224" imgH="5145609" progId="Visio.Drawing.5">
                  <p:embed/>
                  <p:pic>
                    <p:nvPicPr>
                      <p:cNvPr id="14342" name="Object 2">
                        <a:extLst>
                          <a:ext uri="{FF2B5EF4-FFF2-40B4-BE49-F238E27FC236}">
                            <a16:creationId xmlns:a16="http://schemas.microsoft.com/office/drawing/2014/main" id="{CA1BB8BB-2A29-4900-8F91-FC39EBE93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149" y="193498"/>
                        <a:ext cx="5238431" cy="6471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577B7FF6-BF1B-43A4-8D57-EDDB520B9668}"/>
              </a:ext>
            </a:extLst>
          </p:cNvPr>
          <p:cNvSpPr txBox="1">
            <a:spLocks noChangeArrowheads="1"/>
          </p:cNvSpPr>
          <p:nvPr/>
        </p:nvSpPr>
        <p:spPr>
          <a:xfrm>
            <a:off x="7960360" y="5059680"/>
            <a:ext cx="404368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Gambar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pembangkitan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DES</a:t>
            </a:r>
            <a:endParaRPr lang="en-GB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D6B9A-A292-41F9-BA10-9DBF3046BE84}"/>
              </a:ext>
            </a:extLst>
          </p:cNvPr>
          <p:cNvSpPr txBox="1"/>
          <p:nvPr/>
        </p:nvSpPr>
        <p:spPr>
          <a:xfrm>
            <a:off x="4166300" y="19349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64 bit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FFB4F-3BF5-45D8-815A-55A4A596F0B1}"/>
              </a:ext>
            </a:extLst>
          </p:cNvPr>
          <p:cNvSpPr txBox="1"/>
          <p:nvPr/>
        </p:nvSpPr>
        <p:spPr>
          <a:xfrm>
            <a:off x="4980852" y="156509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28 bit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44CC9-2DB4-4265-BC08-F0FA09721013}"/>
              </a:ext>
            </a:extLst>
          </p:cNvPr>
          <p:cNvSpPr txBox="1"/>
          <p:nvPr/>
        </p:nvSpPr>
        <p:spPr>
          <a:xfrm>
            <a:off x="505175" y="156509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28 bit……..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37E4D-A323-4DB0-BD9A-A40E30AFAB41}"/>
              </a:ext>
            </a:extLst>
          </p:cNvPr>
          <p:cNvSpPr txBox="1"/>
          <p:nvPr/>
        </p:nvSpPr>
        <p:spPr>
          <a:xfrm>
            <a:off x="7053580" y="312118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48 bit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590DD5-0055-E32A-C74C-1D93DF47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</p:spTree>
    <p:extLst>
      <p:ext uri="{BB962C8B-B14F-4D97-AF65-F5344CB8AC3E}">
        <p14:creationId xmlns:p14="http://schemas.microsoft.com/office/powerpoint/2010/main" val="1163342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A908-0AEF-DF59-9164-D42AE51F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dan </a:t>
            </a:r>
            <a:r>
              <a:rPr lang="en-US" dirty="0" err="1"/>
              <a:t>kunci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9DBE0-50F6-2D53-5A51-F3F0CA7F0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(n) yang </a:t>
            </a:r>
            <a:r>
              <a:rPr lang="en-US" sz="2400" dirty="0" err="1"/>
              <a:t>diproses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/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DES (n = 64), AES (n = 128, 192, 256)</a:t>
            </a:r>
          </a:p>
          <a:p>
            <a:r>
              <a:rPr lang="en-US" sz="2400" dirty="0"/>
              <a:t>Makin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diffusion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(m)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DES (m = 56), AES (m = 128, 192, 256)</a:t>
            </a:r>
          </a:p>
          <a:p>
            <a:r>
              <a:rPr lang="en-US" sz="2400" dirty="0"/>
              <a:t>Makin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confusion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dan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brute force.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E696C-F408-EEE6-4D04-4EC4CF40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1047D-3BC1-2D3D-D47A-C8103EE5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3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4BA1B16-DFAF-4B7A-83DC-704D5DD9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Prinsip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cs typeface="Times New Roman" panose="02020603050405020304" pitchFamily="18" charset="0"/>
              </a:rPr>
              <a:t>Confusion</a:t>
            </a:r>
            <a:r>
              <a:rPr lang="en-US" altLang="en-US" sz="4000" b="1" dirty="0">
                <a:cs typeface="Times New Roman" panose="02020603050405020304" pitchFamily="18" charset="0"/>
              </a:rPr>
              <a:t> dan </a:t>
            </a:r>
            <a:r>
              <a:rPr lang="en-US" altLang="en-US" sz="4000" b="1" i="1" dirty="0">
                <a:cs typeface="Times New Roman" panose="02020603050405020304" pitchFamily="18" charset="0"/>
              </a:rPr>
              <a:t>Diffusion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dari</a:t>
            </a:r>
            <a:r>
              <a:rPr lang="en-US" altLang="en-US" sz="4000" b="1" dirty="0">
                <a:cs typeface="Times New Roman" panose="02020603050405020304" pitchFamily="18" charset="0"/>
              </a:rPr>
              <a:t> Shannon.</a:t>
            </a:r>
            <a:endParaRPr lang="en-GB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97283" name="Content Placeholder 3">
            <a:extLst>
              <a:ext uri="{FF2B5EF4-FFF2-40B4-BE49-F238E27FC236}">
                <a16:creationId xmlns:a16="http://schemas.microsoft.com/office/drawing/2014/main" id="{476060C1-9CE2-419A-A9DF-093C8B521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1676400"/>
            <a:ext cx="10515600" cy="4114800"/>
          </a:xfrm>
        </p:spPr>
        <p:txBody>
          <a:bodyPr>
            <a:noAutofit/>
          </a:bodyPr>
          <a:lstStyle/>
          <a:p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klasik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dipecahkan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hubungan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statistik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plainteks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cipherteks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diekspolitasi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mengkriptanalisis</a:t>
            </a:r>
            <a:r>
              <a:rPr lang="en-US" altLang="en-US" sz="2600" dirty="0"/>
              <a:t> cipher.</a:t>
            </a:r>
          </a:p>
          <a:p>
            <a:endParaRPr lang="en-US" altLang="en-US" sz="2600" dirty="0"/>
          </a:p>
          <a:p>
            <a:r>
              <a:rPr lang="en-US" altLang="en-US" sz="2600" dirty="0"/>
              <a:t>Claude Shannon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klasiknya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tahun</a:t>
            </a:r>
            <a:r>
              <a:rPr lang="en-US" altLang="en-US" sz="2600" dirty="0"/>
              <a:t> 1949, </a:t>
            </a:r>
            <a:r>
              <a:rPr lang="en-US" altLang="en-US" sz="2600" i="1" dirty="0"/>
              <a:t>Communication theory of secrecy systems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memperkenalkan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i="1" dirty="0"/>
              <a:t>confusion</a:t>
            </a:r>
            <a:r>
              <a:rPr lang="en-US" altLang="en-US" sz="2600" dirty="0"/>
              <a:t> dan </a:t>
            </a:r>
            <a:r>
              <a:rPr lang="en-US" altLang="en-US" sz="2600" i="1" dirty="0"/>
              <a:t>diffusion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membuat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serangan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berbasis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statistik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lebih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sulit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dilakukan</a:t>
            </a:r>
            <a:r>
              <a:rPr lang="en-US" altLang="en-US" sz="2600" dirty="0"/>
              <a:t>.</a:t>
            </a:r>
            <a:endParaRPr lang="en-US" altLang="en-US" sz="2600" i="1" dirty="0"/>
          </a:p>
          <a:p>
            <a:endParaRPr lang="en-US" altLang="en-US" sz="2600" dirty="0"/>
          </a:p>
          <a:p>
            <a:r>
              <a:rPr lang="en-US" altLang="en-US" sz="2600" dirty="0"/>
              <a:t>Dua  </a:t>
            </a: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tersebut</a:t>
            </a:r>
            <a:r>
              <a:rPr lang="en-US" altLang="en-US" sz="2600" dirty="0"/>
              <a:t>, </a:t>
            </a:r>
            <a:r>
              <a:rPr lang="en-US" altLang="en-US" sz="2600" i="1" dirty="0"/>
              <a:t>confusion</a:t>
            </a:r>
            <a:r>
              <a:rPr lang="en-US" altLang="en-US" sz="2600" dirty="0"/>
              <a:t> dan </a:t>
            </a:r>
            <a:r>
              <a:rPr lang="en-US" altLang="en-US" sz="2600" i="1" dirty="0"/>
              <a:t>diffusion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panduan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merancang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kriptografi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baik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alir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maupun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blok</a:t>
            </a:r>
            <a:r>
              <a:rPr lang="en-US" altLang="en-US" sz="2600" dirty="0"/>
              <a:t>.</a:t>
            </a:r>
          </a:p>
        </p:txBody>
      </p:sp>
      <p:sp>
        <p:nvSpPr>
          <p:cNvPr id="97284" name="Footer Placeholder 1">
            <a:extLst>
              <a:ext uri="{FF2B5EF4-FFF2-40B4-BE49-F238E27FC236}">
                <a16:creationId xmlns:a16="http://schemas.microsoft.com/office/drawing/2014/main" id="{A307F521-7BDA-438E-82CE-1D6B5E3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97285" name="Slide Number Placeholder 2">
            <a:extLst>
              <a:ext uri="{FF2B5EF4-FFF2-40B4-BE49-F238E27FC236}">
                <a16:creationId xmlns:a16="http://schemas.microsoft.com/office/drawing/2014/main" id="{4E203ADD-03D3-4A54-AE49-E557D991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B8126E-8BE3-423D-B66D-85696D3BA7E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3" name="Picture 2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78D82A3-8F10-5D29-D235-8E1D5B16C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74" y="103505"/>
            <a:ext cx="1603926" cy="1926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C931D93D-BF9C-F1CE-A823-29AFEC7DA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0" y="247765"/>
            <a:ext cx="8814503" cy="63624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7C6621-A61B-6132-E93C-9818555A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EC5FA-27D0-85D2-1A4A-592B8E39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1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>
            <a:extLst>
              <a:ext uri="{FF2B5EF4-FFF2-40B4-BE49-F238E27FC236}">
                <a16:creationId xmlns:a16="http://schemas.microsoft.com/office/drawing/2014/main" id="{9AD9F9E1-EE9A-488A-8D9B-6ED63F5F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M/II4021 Kriptografi</a:t>
            </a:r>
          </a:p>
        </p:txBody>
      </p:sp>
      <p:sp>
        <p:nvSpPr>
          <p:cNvPr id="98307" name="Slide Number Placeholder 4">
            <a:extLst>
              <a:ext uri="{FF2B5EF4-FFF2-40B4-BE49-F238E27FC236}">
                <a16:creationId xmlns:a16="http://schemas.microsoft.com/office/drawing/2014/main" id="{82B8DEFB-4FB4-4CF8-AD1D-69F51DB0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651DF9-5968-4020-921B-1D42A18F908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431E5B-AF92-4238-A952-D6169870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88987"/>
            <a:ext cx="105918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200" b="1" i="1" kern="0" dirty="0"/>
              <a:t>Confusion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kern="0" dirty="0"/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/>
              <a:t>Prinsip</a:t>
            </a:r>
            <a:r>
              <a:rPr lang="en-US" sz="2400" kern="0" dirty="0"/>
              <a:t> </a:t>
            </a:r>
            <a:r>
              <a:rPr lang="en-US" sz="2400" kern="0" dirty="0" err="1"/>
              <a:t>ini</a:t>
            </a:r>
            <a:r>
              <a:rPr lang="en-US" sz="2400" kern="0" dirty="0"/>
              <a:t> </a:t>
            </a:r>
            <a:r>
              <a:rPr lang="en-US" sz="2400" kern="0" dirty="0" err="1">
                <a:cs typeface="Times New Roman" pitchFamily="18" charset="0"/>
              </a:rPr>
              <a:t>menyembunyikan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hubungan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statistik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ada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diantara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plainteks</a:t>
            </a:r>
            <a:r>
              <a:rPr lang="en-US" sz="2400" kern="0" dirty="0">
                <a:cs typeface="Times New Roman" pitchFamily="18" charset="0"/>
              </a:rPr>
              <a:t>,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, dan </a:t>
            </a:r>
            <a:r>
              <a:rPr lang="en-US" sz="2400" kern="0" dirty="0" err="1">
                <a:cs typeface="Times New Roman" pitchFamily="18" charset="0"/>
              </a:rPr>
              <a:t>kunci</a:t>
            </a:r>
            <a:r>
              <a:rPr lang="en-US" sz="2400" kern="0" dirty="0">
                <a:cs typeface="Times New Roman" pitchFamily="18" charset="0"/>
              </a:rPr>
              <a:t>. </a:t>
            </a:r>
            <a:r>
              <a:rPr lang="en-GB" sz="2400" kern="0" dirty="0"/>
              <a:t> </a:t>
            </a:r>
            <a:endParaRPr lang="en-US" sz="2400" kern="0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>
                <a:cs typeface="Times New Roman" pitchFamily="18" charset="0"/>
              </a:rPr>
              <a:t>Prinsip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i="1" kern="0" dirty="0">
                <a:cs typeface="Times New Roman" pitchFamily="18" charset="0"/>
              </a:rPr>
              <a:t>confusion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membuat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kriptanalis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frustasi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untuk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mencari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pola-pola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statistik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muncul</a:t>
            </a:r>
            <a:r>
              <a:rPr lang="en-US" sz="2400" kern="0" dirty="0">
                <a:cs typeface="Times New Roman" pitchFamily="18" charset="0"/>
              </a:rPr>
              <a:t> di </a:t>
            </a:r>
            <a:r>
              <a:rPr lang="en-US" sz="2400" kern="0" dirty="0" err="1">
                <a:cs typeface="Times New Roman" pitchFamily="18" charset="0"/>
              </a:rPr>
              <a:t>dalam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. 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sz="2400" kern="0" dirty="0">
              <a:cs typeface="Times New Roman" pitchFamily="18" charset="0"/>
            </a:endParaRP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i="1" kern="0" dirty="0">
                <a:cs typeface="Times New Roman" pitchFamily="18" charset="0"/>
              </a:rPr>
              <a:t>One-Time Pad </a:t>
            </a:r>
            <a:r>
              <a:rPr lang="en-US" sz="2400" kern="0" dirty="0" err="1">
                <a:cs typeface="Times New Roman" pitchFamily="18" charset="0"/>
              </a:rPr>
              <a:t>adalah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contoh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algoritma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enkripsi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menerapkan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i="1" kern="0" dirty="0">
                <a:cs typeface="Times New Roman" pitchFamily="18" charset="0"/>
              </a:rPr>
              <a:t>confusing</a:t>
            </a:r>
            <a:r>
              <a:rPr lang="en-US" sz="2400" kern="0" dirty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sz="2400" kern="0" dirty="0">
              <a:cs typeface="Times New Roman" pitchFamily="18" charset="0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2400" i="1" dirty="0"/>
              <a:t>Confusion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direalisasikan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yang </a:t>
            </a:r>
            <a:r>
              <a:rPr lang="en-US" sz="2400" dirty="0" err="1"/>
              <a:t>nirlanjar</a:t>
            </a:r>
            <a:r>
              <a:rPr lang="en-US" sz="2400" dirty="0"/>
              <a:t> (</a:t>
            </a:r>
            <a:r>
              <a:rPr lang="en-US" sz="2400" i="1" dirty="0"/>
              <a:t>non-linear</a:t>
            </a:r>
            <a:r>
              <a:rPr lang="en-US" sz="2400" dirty="0"/>
              <a:t>),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i="1" dirty="0"/>
              <a:t>lookup table</a:t>
            </a:r>
            <a:r>
              <a:rPr lang="en-US" sz="2400" dirty="0"/>
              <a:t>. 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endParaRPr lang="en-US" sz="2400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  <a:endParaRPr lang="en-GB" sz="2400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E6112CE8-DF39-48F9-AE0A-B59EC5891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518160"/>
            <a:ext cx="10210800" cy="5781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200" b="1" i="1" dirty="0">
                <a:cs typeface="Times New Roman" pitchFamily="18" charset="0"/>
              </a:rPr>
              <a:t>Diffusion</a:t>
            </a:r>
            <a:endParaRPr lang="en-US" sz="3200" b="1" dirty="0">
              <a:cs typeface="Times New Roman" pitchFamily="18" charset="0"/>
            </a:endParaRPr>
          </a:p>
          <a:p>
            <a:pPr marL="233363" indent="-233363">
              <a:defRPr/>
            </a:pPr>
            <a:endParaRPr lang="en-US" sz="2400" dirty="0">
              <a:cs typeface="Times New Roman" pitchFamily="18" charset="0"/>
            </a:endParaRPr>
          </a:p>
          <a:p>
            <a:pPr marL="233363" indent="-233363">
              <a:defRPr/>
            </a:pPr>
            <a:r>
              <a:rPr lang="en-US" sz="2400" dirty="0" err="1">
                <a:cs typeface="Times New Roman" pitchFamily="18" charset="0"/>
              </a:rPr>
              <a:t>Prinsip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ini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menyebarkan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pengaruh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bit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kunci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mungkin</a:t>
            </a:r>
            <a:r>
              <a:rPr lang="en-US" sz="2400" dirty="0">
                <a:cs typeface="Times New Roman" pitchFamily="18" charset="0"/>
              </a:rPr>
              <a:t> bit-bit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609600" indent="-609600">
              <a:buNone/>
              <a:defRPr/>
            </a:pPr>
            <a:r>
              <a:rPr lang="en-US" sz="2400" dirty="0">
                <a:cs typeface="Times New Roman" pitchFamily="18" charset="0"/>
              </a:rPr>
              <a:t>    </a:t>
            </a:r>
            <a:r>
              <a:rPr lang="en-US" sz="2400" dirty="0" err="1">
                <a:cs typeface="Times New Roman" pitchFamily="18" charset="0"/>
              </a:rPr>
              <a:t>Contoh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huruf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mempengaruhi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nilai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huruf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endParaRPr lang="en-US" sz="2400" dirty="0"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233363" indent="-233363">
              <a:defRPr/>
            </a:pPr>
            <a:r>
              <a:rPr lang="en-US" sz="2400" dirty="0" err="1">
                <a:cs typeface="Times New Roman" pitchFamily="18" charset="0"/>
              </a:rPr>
              <a:t>Sebagai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efek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difusi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maka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pengubahan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kecil</a:t>
            </a:r>
            <a:r>
              <a:rPr lang="en-US" sz="2400" dirty="0">
                <a:cs typeface="Times New Roman" pitchFamily="18" charset="0"/>
              </a:rPr>
              <a:t> pada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dua bit </a:t>
            </a:r>
            <a:r>
              <a:rPr lang="en-US" sz="2400" dirty="0" err="1">
                <a:cs typeface="Times New Roman" pitchFamily="18" charset="0"/>
              </a:rPr>
              <a:t>menghasilkan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perubahan</a:t>
            </a:r>
            <a:r>
              <a:rPr lang="en-US" sz="2400" dirty="0">
                <a:cs typeface="Times New Roman" pitchFamily="18" charset="0"/>
              </a:rPr>
              <a:t> pada bit-bit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r>
              <a:rPr lang="en-US" sz="2400" dirty="0">
                <a:cs typeface="Times New Roman" pitchFamily="18" charset="0"/>
              </a:rPr>
              <a:t> yang </a:t>
            </a:r>
            <a:r>
              <a:rPr lang="en-US" sz="2400" dirty="0" err="1">
                <a:cs typeface="Times New Roman" pitchFamily="18" charset="0"/>
              </a:rPr>
              <a:t>tidak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dapat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diprediksi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233363" indent="-233363">
              <a:defRPr/>
            </a:pPr>
            <a:endParaRPr lang="en-US" sz="2400" dirty="0">
              <a:cs typeface="Times New Roman" pitchFamily="18" charset="0"/>
            </a:endParaRPr>
          </a:p>
          <a:p>
            <a:pPr marL="233363" indent="-233363">
              <a:defRPr/>
            </a:pPr>
            <a:r>
              <a:rPr lang="en-US" sz="2400" kern="0" dirty="0" err="1">
                <a:cs typeface="Times New Roman" pitchFamily="18" charset="0"/>
              </a:rPr>
              <a:t>Misalkan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mengenkripsi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plainteks</a:t>
            </a:r>
            <a:r>
              <a:rPr lang="en-US" sz="2400" kern="0" dirty="0">
                <a:cs typeface="Times New Roman" pitchFamily="18" charset="0"/>
              </a:rPr>
              <a:t> 1111111111111111 </a:t>
            </a:r>
            <a:r>
              <a:rPr lang="en-US" sz="2400" kern="0" dirty="0" err="1">
                <a:cs typeface="Times New Roman" pitchFamily="18" charset="0"/>
              </a:rPr>
              <a:t>menghasilkan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 0110110000101001. </a:t>
            </a:r>
            <a:r>
              <a:rPr lang="en-US" sz="2400" kern="0" dirty="0" err="1">
                <a:cs typeface="Times New Roman" pitchFamily="18" charset="0"/>
              </a:rPr>
              <a:t>Kemudian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enkripsi</a:t>
            </a:r>
            <a:r>
              <a:rPr lang="en-US" sz="2400" kern="0" dirty="0">
                <a:cs typeface="Times New Roman" pitchFamily="18" charset="0"/>
              </a:rPr>
              <a:t> 1111111011111111, </a:t>
            </a:r>
            <a:r>
              <a:rPr lang="en-US" sz="2400" kern="0" dirty="0" err="1">
                <a:cs typeface="Times New Roman" pitchFamily="18" charset="0"/>
              </a:rPr>
              <a:t>tidak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dapat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memprediksi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apapun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tentang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marL="282575" indent="-282575">
              <a:defRPr/>
            </a:pPr>
            <a:r>
              <a:rPr lang="en-US" sz="2400" i="1" dirty="0">
                <a:cs typeface="Times New Roman" pitchFamily="18" charset="0"/>
              </a:rPr>
              <a:t>Diffusion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dapat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direalisasikan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dengan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menggunakan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teknik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permutasi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transposisi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secara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berulang-ulang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 err="1">
                <a:cs typeface="Times New Roman" pitchFamily="18" charset="0"/>
              </a:rPr>
              <a:t>Permutasi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adalah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mengacak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susunan</a:t>
            </a:r>
            <a:r>
              <a:rPr lang="en-US" sz="2400" dirty="0">
                <a:cs typeface="Times New Roman" pitchFamily="18" charset="0"/>
              </a:rPr>
              <a:t> bit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byte</a:t>
            </a:r>
            <a:r>
              <a:rPr lang="en-US" sz="2400" dirty="0">
                <a:cs typeface="Times New Roman" pitchFamily="18" charset="0"/>
              </a:rPr>
              <a:t> di </a:t>
            </a:r>
            <a:r>
              <a:rPr lang="en-US" sz="2400" dirty="0" err="1">
                <a:cs typeface="Times New Roman" pitchFamily="18" charset="0"/>
              </a:rPr>
              <a:t>dalam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99331" name="Footer Placeholder 1">
            <a:extLst>
              <a:ext uri="{FF2B5EF4-FFF2-40B4-BE49-F238E27FC236}">
                <a16:creationId xmlns:a16="http://schemas.microsoft.com/office/drawing/2014/main" id="{D1F8C378-EFF6-4805-8E3B-FFF82162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99332" name="Slide Number Placeholder 2">
            <a:extLst>
              <a:ext uri="{FF2B5EF4-FFF2-40B4-BE49-F238E27FC236}">
                <a16:creationId xmlns:a16="http://schemas.microsoft.com/office/drawing/2014/main" id="{33C0DCFC-55BD-4E33-B77F-6344D238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353D89-8766-4547-AF17-B0343CC19D1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541FA6E-3819-42C9-A1E6-485F85964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dirty="0">
                <a:cs typeface="Times New Roman" panose="02020603050405020304" pitchFamily="18" charset="0"/>
              </a:rPr>
              <a:t>Cipher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Berulang</a:t>
            </a:r>
            <a:r>
              <a:rPr lang="en-US" altLang="en-US" sz="4000" b="1" dirty="0">
                <a:cs typeface="Times New Roman" panose="02020603050405020304" pitchFamily="18" charset="0"/>
              </a:rPr>
              <a:t> (</a:t>
            </a:r>
            <a:r>
              <a:rPr lang="en-US" altLang="en-US" sz="4000" b="1" i="1" dirty="0">
                <a:cs typeface="Times New Roman" panose="02020603050405020304" pitchFamily="18" charset="0"/>
              </a:rPr>
              <a:t>Iterated Cipher</a:t>
            </a:r>
            <a:r>
              <a:rPr lang="en-US" altLang="en-US" sz="4000" b="1" dirty="0">
                <a:cs typeface="Times New Roman" panose="02020603050405020304" pitchFamily="18" charset="0"/>
              </a:rPr>
              <a:t>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FCBBADB-A3F7-4892-9A12-A708FE8DB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kuat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enciphering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kali (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) .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Caranya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400" dirty="0"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f 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round function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mengubah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blokcipherteks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upa-kunci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subkey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round key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dikombinasikan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100357" name="Footer Placeholder 1">
            <a:extLst>
              <a:ext uri="{FF2B5EF4-FFF2-40B4-BE49-F238E27FC236}">
                <a16:creationId xmlns:a16="http://schemas.microsoft.com/office/drawing/2014/main" id="{F9D49398-30E7-463F-B352-713CEF36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100358" name="Slide Number Placeholder 2">
            <a:extLst>
              <a:ext uri="{FF2B5EF4-FFF2-40B4-BE49-F238E27FC236}">
                <a16:creationId xmlns:a16="http://schemas.microsoft.com/office/drawing/2014/main" id="{52C31D6F-59BE-47EE-804C-2A3BFCB9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BF5912-54E7-4CC1-8DED-32D3F80D2D0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DB949-FE27-874C-D45B-04E28494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305" y="4953000"/>
            <a:ext cx="31051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77BD75B-B7EF-95F6-C265-E20F78B9BF42}"/>
              </a:ext>
            </a:extLst>
          </p:cNvPr>
          <p:cNvSpPr txBox="1">
            <a:spLocks/>
          </p:cNvSpPr>
          <p:nvPr/>
        </p:nvSpPr>
        <p:spPr>
          <a:xfrm>
            <a:off x="9273969" y="5980592"/>
            <a:ext cx="2540000" cy="324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17254639-B21E-64A2-FA50-20BB3D9E9F14}"/>
                  </a:ext>
                </a:extLst>
              </p:cNvPr>
              <p:cNvSpPr/>
              <p:nvPr/>
            </p:nvSpPr>
            <p:spPr bwMode="auto">
              <a:xfrm>
                <a:off x="1794526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17254639-B21E-64A2-FA50-20BB3D9E9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4526" y="3659691"/>
                <a:ext cx="1162373" cy="10383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42235AB8-3125-5DDD-4C46-27158CFDF8F9}"/>
                  </a:ext>
                </a:extLst>
              </p:cNvPr>
              <p:cNvSpPr/>
              <p:nvPr/>
            </p:nvSpPr>
            <p:spPr bwMode="auto">
              <a:xfrm>
                <a:off x="3806723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42235AB8-3125-5DDD-4C46-27158CFDF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6723" y="3659691"/>
                <a:ext cx="1162373" cy="10383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FE8843-05A5-794F-8266-A58F6483619B}"/>
              </a:ext>
            </a:extLst>
          </p:cNvPr>
          <p:cNvCxnSpPr>
            <a:stCxn id="3" idx="3"/>
            <a:endCxn id="4" idx="1"/>
          </p:cNvCxnSpPr>
          <p:nvPr/>
        </p:nvCxnSpPr>
        <p:spPr bwMode="auto">
          <a:xfrm>
            <a:off x="2956899" y="41788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8F308D99-5B0F-6F05-6B2F-875A9EE87438}"/>
                  </a:ext>
                </a:extLst>
              </p:cNvPr>
              <p:cNvSpPr/>
              <p:nvPr/>
            </p:nvSpPr>
            <p:spPr bwMode="auto">
              <a:xfrm>
                <a:off x="5818920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8F308D99-5B0F-6F05-6B2F-875A9EE87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920" y="3659691"/>
                <a:ext cx="1162373" cy="10383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50D44D-E760-F69D-ACEA-61C5C8A59ABC}"/>
              </a:ext>
            </a:extLst>
          </p:cNvPr>
          <p:cNvCxnSpPr>
            <a:stCxn id="4" idx="3"/>
            <a:endCxn id="6" idx="1"/>
          </p:cNvCxnSpPr>
          <p:nvPr/>
        </p:nvCxnSpPr>
        <p:spPr bwMode="auto">
          <a:xfrm>
            <a:off x="4969096" y="41788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5">
                <a:extLst>
                  <a:ext uri="{FF2B5EF4-FFF2-40B4-BE49-F238E27FC236}">
                    <a16:creationId xmlns:a16="http://schemas.microsoft.com/office/drawing/2014/main" id="{B4E7252E-A807-9BC9-C453-947187D933A0}"/>
                  </a:ext>
                </a:extLst>
              </p:cNvPr>
              <p:cNvSpPr/>
              <p:nvPr/>
            </p:nvSpPr>
            <p:spPr bwMode="auto">
              <a:xfrm>
                <a:off x="9118984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15">
                <a:extLst>
                  <a:ext uri="{FF2B5EF4-FFF2-40B4-BE49-F238E27FC236}">
                    <a16:creationId xmlns:a16="http://schemas.microsoft.com/office/drawing/2014/main" id="{B4E7252E-A807-9BC9-C453-947187D93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8984" y="3659691"/>
                <a:ext cx="1162373" cy="10383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12E77C-2F39-06DA-E702-EF14AE431BD4}"/>
              </a:ext>
            </a:extLst>
          </p:cNvPr>
          <p:cNvCxnSpPr>
            <a:endCxn id="8" idx="1"/>
          </p:cNvCxnSpPr>
          <p:nvPr/>
        </p:nvCxnSpPr>
        <p:spPr bwMode="auto">
          <a:xfrm>
            <a:off x="8489797" y="4178884"/>
            <a:ext cx="6291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65390-83F9-4514-0BC2-956D7987E477}"/>
              </a:ext>
            </a:extLst>
          </p:cNvPr>
          <p:cNvCxnSpPr>
            <a:stCxn id="6" idx="3"/>
          </p:cNvCxnSpPr>
          <p:nvPr/>
        </p:nvCxnSpPr>
        <p:spPr bwMode="auto">
          <a:xfrm>
            <a:off x="6981293" y="4178884"/>
            <a:ext cx="7301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ECA0F-ACA8-319E-6CBE-F19A391F06CC}"/>
                  </a:ext>
                </a:extLst>
              </p:cNvPr>
              <p:cNvSpPr txBox="1"/>
              <p:nvPr/>
            </p:nvSpPr>
            <p:spPr>
              <a:xfrm>
                <a:off x="7896555" y="3932226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ECA0F-ACA8-319E-6CBE-F19A391F0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555" y="3932226"/>
                <a:ext cx="40716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323476-BB57-7ADE-3046-ADE0428C14CF}"/>
              </a:ext>
            </a:extLst>
          </p:cNvPr>
          <p:cNvCxnSpPr>
            <a:stCxn id="8" idx="3"/>
          </p:cNvCxnSpPr>
          <p:nvPr/>
        </p:nvCxnSpPr>
        <p:spPr bwMode="auto">
          <a:xfrm>
            <a:off x="10281357" y="4178884"/>
            <a:ext cx="8772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38976A-17B5-C17B-BFF5-F63E280268AD}"/>
              </a:ext>
            </a:extLst>
          </p:cNvPr>
          <p:cNvCxnSpPr>
            <a:endCxn id="3" idx="1"/>
          </p:cNvCxnSpPr>
          <p:nvPr/>
        </p:nvCxnSpPr>
        <p:spPr bwMode="auto">
          <a:xfrm>
            <a:off x="1066106" y="4178884"/>
            <a:ext cx="7284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17C7B-F254-188F-FB31-2685E996A0FD}"/>
                  </a:ext>
                </a:extLst>
              </p:cNvPr>
              <p:cNvSpPr txBox="1"/>
              <p:nvPr/>
            </p:nvSpPr>
            <p:spPr>
              <a:xfrm>
                <a:off x="549494" y="3932225"/>
                <a:ext cx="3133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17C7B-F254-188F-FB31-2685E996A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4" y="3932225"/>
                <a:ext cx="3133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1A5DEC-446C-F24E-1725-9629C52ED011}"/>
                  </a:ext>
                </a:extLst>
              </p:cNvPr>
              <p:cNvSpPr txBox="1"/>
              <p:nvPr/>
            </p:nvSpPr>
            <p:spPr>
              <a:xfrm>
                <a:off x="11360561" y="3963440"/>
                <a:ext cx="329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1A5DEC-446C-F24E-1725-9629C52ED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561" y="3963440"/>
                <a:ext cx="32996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rapezoid 15">
            <a:extLst>
              <a:ext uri="{FF2B5EF4-FFF2-40B4-BE49-F238E27FC236}">
                <a16:creationId xmlns:a16="http://schemas.microsoft.com/office/drawing/2014/main" id="{97158B80-9719-D756-61BC-3C5690F833A2}"/>
              </a:ext>
            </a:extLst>
          </p:cNvPr>
          <p:cNvSpPr/>
          <p:nvPr/>
        </p:nvSpPr>
        <p:spPr bwMode="auto">
          <a:xfrm>
            <a:off x="1794526" y="1582918"/>
            <a:ext cx="8338091" cy="635431"/>
          </a:xfrm>
          <a:prstGeom prst="trapezoid">
            <a:avLst>
              <a:gd name="adj" fmla="val 322048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Sub-key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5">
                <a:extLst>
                  <a:ext uri="{FF2B5EF4-FFF2-40B4-BE49-F238E27FC236}">
                    <a16:creationId xmlns:a16="http://schemas.microsoft.com/office/drawing/2014/main" id="{7F13ADFF-1001-F2E7-3B3E-6110C5C086BC}"/>
                  </a:ext>
                </a:extLst>
              </p:cNvPr>
              <p:cNvSpPr/>
              <p:nvPr/>
            </p:nvSpPr>
            <p:spPr bwMode="auto">
              <a:xfrm>
                <a:off x="2053474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ounded Rectangle 35">
                <a:extLst>
                  <a:ext uri="{FF2B5EF4-FFF2-40B4-BE49-F238E27FC236}">
                    <a16:creationId xmlns:a16="http://schemas.microsoft.com/office/drawing/2014/main" id="{7F13ADFF-1001-F2E7-3B3E-6110C5C08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474" y="2233847"/>
                <a:ext cx="644475" cy="50756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36">
                <a:extLst>
                  <a:ext uri="{FF2B5EF4-FFF2-40B4-BE49-F238E27FC236}">
                    <a16:creationId xmlns:a16="http://schemas.microsoft.com/office/drawing/2014/main" id="{8A2E9692-5A75-EF10-80F7-9BC57B882461}"/>
                  </a:ext>
                </a:extLst>
              </p:cNvPr>
              <p:cNvSpPr/>
              <p:nvPr/>
            </p:nvSpPr>
            <p:spPr bwMode="auto">
              <a:xfrm>
                <a:off x="4065671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ounded Rectangle 36">
                <a:extLst>
                  <a:ext uri="{FF2B5EF4-FFF2-40B4-BE49-F238E27FC236}">
                    <a16:creationId xmlns:a16="http://schemas.microsoft.com/office/drawing/2014/main" id="{8A2E9692-5A75-EF10-80F7-9BC57B882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5671" y="2233847"/>
                <a:ext cx="644475" cy="50756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0BC31C-60DD-B4F5-6496-E6DE0391401D}"/>
              </a:ext>
            </a:extLst>
          </p:cNvPr>
          <p:cNvCxnSpPr>
            <a:stCxn id="17" idx="2"/>
            <a:endCxn id="3" idx="0"/>
          </p:cNvCxnSpPr>
          <p:nvPr/>
        </p:nvCxnSpPr>
        <p:spPr bwMode="auto">
          <a:xfrm>
            <a:off x="2375712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1B719E-4521-5E4A-43E7-0D0E6E9FFCF6}"/>
              </a:ext>
            </a:extLst>
          </p:cNvPr>
          <p:cNvCxnSpPr>
            <a:stCxn id="18" idx="2"/>
            <a:endCxn id="4" idx="0"/>
          </p:cNvCxnSpPr>
          <p:nvPr/>
        </p:nvCxnSpPr>
        <p:spPr bwMode="auto">
          <a:xfrm>
            <a:off x="4387909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32509013-4726-110D-A67A-8903B6CE2814}"/>
                  </a:ext>
                </a:extLst>
              </p:cNvPr>
              <p:cNvSpPr/>
              <p:nvPr/>
            </p:nvSpPr>
            <p:spPr bwMode="auto">
              <a:xfrm>
                <a:off x="6077867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32509013-4726-110D-A67A-8903B6CE2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7867" y="2233847"/>
                <a:ext cx="644475" cy="50756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92A4F4-D2BB-D51A-FBC1-CD82AE59E78B}"/>
              </a:ext>
            </a:extLst>
          </p:cNvPr>
          <p:cNvCxnSpPr>
            <a:stCxn id="21" idx="2"/>
            <a:endCxn id="6" idx="0"/>
          </p:cNvCxnSpPr>
          <p:nvPr/>
        </p:nvCxnSpPr>
        <p:spPr bwMode="auto">
          <a:xfrm>
            <a:off x="6400105" y="2741415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49">
                <a:extLst>
                  <a:ext uri="{FF2B5EF4-FFF2-40B4-BE49-F238E27FC236}">
                    <a16:creationId xmlns:a16="http://schemas.microsoft.com/office/drawing/2014/main" id="{32E0302C-0ED7-6D8E-561E-52D2162CFA0D}"/>
                  </a:ext>
                </a:extLst>
              </p:cNvPr>
              <p:cNvSpPr/>
              <p:nvPr/>
            </p:nvSpPr>
            <p:spPr bwMode="auto">
              <a:xfrm>
                <a:off x="9377932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ounded Rectangle 49">
                <a:extLst>
                  <a:ext uri="{FF2B5EF4-FFF2-40B4-BE49-F238E27FC236}">
                    <a16:creationId xmlns:a16="http://schemas.microsoft.com/office/drawing/2014/main" id="{32E0302C-0ED7-6D8E-561E-52D2162CF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7932" y="2233847"/>
                <a:ext cx="644475" cy="50756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49E1EE-D0F6-0EE1-0886-E786BD9B4E69}"/>
              </a:ext>
            </a:extLst>
          </p:cNvPr>
          <p:cNvCxnSpPr>
            <a:stCxn id="23" idx="2"/>
            <a:endCxn id="8" idx="0"/>
          </p:cNvCxnSpPr>
          <p:nvPr/>
        </p:nvCxnSpPr>
        <p:spPr bwMode="auto">
          <a:xfrm>
            <a:off x="9700170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B751-9740-750B-27AB-A6D4EF5B7132}"/>
                  </a:ext>
                </a:extLst>
              </p:cNvPr>
              <p:cNvSpPr txBox="1"/>
              <p:nvPr/>
            </p:nvSpPr>
            <p:spPr>
              <a:xfrm>
                <a:off x="5779504" y="533884"/>
                <a:ext cx="4131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B751-9740-750B-27AB-A6D4EF5B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04" y="533884"/>
                <a:ext cx="41319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212D9B-7B86-BB46-B3F1-E6094A287D45}"/>
              </a:ext>
            </a:extLst>
          </p:cNvPr>
          <p:cNvCxnSpPr>
            <a:stCxn id="25" idx="2"/>
            <a:endCxn id="16" idx="0"/>
          </p:cNvCxnSpPr>
          <p:nvPr/>
        </p:nvCxnSpPr>
        <p:spPr bwMode="auto">
          <a:xfrm flipH="1">
            <a:off x="5963572" y="1026327"/>
            <a:ext cx="22527" cy="5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1010F6-5A37-A3C8-00B6-0574DD053737}"/>
                  </a:ext>
                </a:extLst>
              </p:cNvPr>
              <p:cNvSpPr txBox="1"/>
              <p:nvPr/>
            </p:nvSpPr>
            <p:spPr>
              <a:xfrm>
                <a:off x="1984792" y="5045899"/>
                <a:ext cx="8830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dinamakan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fungsi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putaran</a:t>
                </a:r>
                <a:r>
                  <a:rPr lang="en-US" sz="2800" dirty="0"/>
                  <a:t>, </a:t>
                </a:r>
                <a:r>
                  <a:rPr lang="en-US" sz="2800" i="1" dirty="0"/>
                  <a:t>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adalah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putaran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1010F6-5A37-A3C8-00B6-0574DD05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792" y="5045899"/>
                <a:ext cx="8830623" cy="430887"/>
              </a:xfrm>
              <a:prstGeom prst="rect">
                <a:avLst/>
              </a:prstGeom>
              <a:blipFill>
                <a:blip r:embed="rId14"/>
                <a:stretch>
                  <a:fillRect l="-69" t="-24286" r="-345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33D77E-625E-9D2E-CF36-7D0AC7F7C0AF}"/>
                  </a:ext>
                </a:extLst>
              </p:cNvPr>
              <p:cNvSpPr/>
              <p:nvPr/>
            </p:nvSpPr>
            <p:spPr>
              <a:xfrm>
                <a:off x="2956899" y="5565093"/>
                <a:ext cx="50597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b="1" dirty="0"/>
                  <a:t>DES: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nb-NO" sz="2400" b="0" dirty="0"/>
              </a:p>
              <a:p>
                <a:r>
                  <a:rPr lang="en-US" sz="2400" dirty="0"/>
                  <a:t> </a:t>
                </a:r>
                <a:r>
                  <a:rPr lang="en-US" sz="2400" b="1" dirty="0"/>
                  <a:t>AES-128/192/256: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33D77E-625E-9D2E-CF36-7D0AC7F7C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899" y="5565093"/>
                <a:ext cx="5059791" cy="830997"/>
              </a:xfrm>
              <a:prstGeom prst="rect">
                <a:avLst/>
              </a:prstGeom>
              <a:blipFill>
                <a:blip r:embed="rId15"/>
                <a:stretch>
                  <a:fillRect l="-48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A45E3958-0720-B361-D1EA-83246327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M/II4021 Kriptografi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9797AD5-9224-B527-4691-270133F5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378" name="Rectangle 3">
                <a:extLst>
                  <a:ext uri="{FF2B5EF4-FFF2-40B4-BE49-F238E27FC236}">
                    <a16:creationId xmlns:a16="http://schemas.microsoft.com/office/drawing/2014/main" id="{1E5F9930-ACE6-4B72-9C92-699B68EF8DC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34720" y="630555"/>
                <a:ext cx="10525760" cy="566864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400" i="1" dirty="0">
                    <a:cs typeface="Times New Roman" panose="02020603050405020304" pitchFamily="18" charset="0"/>
                  </a:rPr>
                  <a:t>Cipher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berulang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sebagai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 		</a:t>
                </a:r>
              </a:p>
              <a:p>
                <a:pPr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400" i="1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b="1" dirty="0">
                    <a:cs typeface="Times New Roman" panose="02020603050405020304" pitchFamily="18" charset="0"/>
                  </a:rPr>
                  <a:t> 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b="1" dirty="0">
                    <a:cs typeface="Times New Roman" panose="02020603050405020304" pitchFamily="18" charset="0"/>
                  </a:rPr>
                  <a:t>	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yang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dalam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hal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ini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b="1" i="1" dirty="0">
                    <a:cs typeface="Times New Roman" panose="02020603050405020304" pitchFamily="18" charset="0"/>
                  </a:rPr>
                  <a:t>    	</a:t>
                </a:r>
                <a:r>
                  <a:rPr lang="en-US" altLang="en-US" sz="2400" i="1" dirty="0" err="1"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= 1, 2, …,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  (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adalah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i="1" baseline="-30000" dirty="0"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upa-kunci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subkey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 pada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ke-</a:t>
                </a:r>
                <a:r>
                  <a:rPr lang="en-US" altLang="en-US" sz="2400" i="1" dirty="0" err="1">
                    <a:cs typeface="Times New Roman" panose="02020603050405020304" pitchFamily="18" charset="0"/>
                  </a:rPr>
                  <a:t>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fungsi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transformasi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(round function), di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dalamnya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terdapat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operasi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             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substitusi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permutasi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dan/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atau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ekspansi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kompresi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Plainteks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dengan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baseline="-30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dan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cipherteks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dengan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i="1" baseline="-30000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GB" altLang="en-US" dirty="0"/>
              </a:p>
            </p:txBody>
          </p:sp>
        </mc:Choice>
        <mc:Fallback xmlns="">
          <p:sp>
            <p:nvSpPr>
              <p:cNvPr id="101378" name="Rectangle 3">
                <a:extLst>
                  <a:ext uri="{FF2B5EF4-FFF2-40B4-BE49-F238E27FC236}">
                    <a16:creationId xmlns:a16="http://schemas.microsoft.com/office/drawing/2014/main" id="{1E5F9930-ACE6-4B72-9C92-699B68EF8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4720" y="630555"/>
                <a:ext cx="10525760" cy="5668645"/>
              </a:xfrm>
              <a:blipFill>
                <a:blip r:embed="rId2"/>
                <a:stretch>
                  <a:fillRect l="-753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379" name="Footer Placeholder 1">
            <a:extLst>
              <a:ext uri="{FF2B5EF4-FFF2-40B4-BE49-F238E27FC236}">
                <a16:creationId xmlns:a16="http://schemas.microsoft.com/office/drawing/2014/main" id="{3EED06BD-0EE8-4935-9EBE-26FF41A9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M/II4021 Kriptografi</a:t>
            </a:r>
          </a:p>
        </p:txBody>
      </p:sp>
      <p:sp>
        <p:nvSpPr>
          <p:cNvPr id="101380" name="Slide Number Placeholder 2">
            <a:extLst>
              <a:ext uri="{FF2B5EF4-FFF2-40B4-BE49-F238E27FC236}">
                <a16:creationId xmlns:a16="http://schemas.microsoft.com/office/drawing/2014/main" id="{5FEAEE07-D222-4BBB-B92E-F68AC7CE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98418D-0202-4E08-BB47-A546C1D3812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7304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1772</Words>
  <Application>Microsoft Office PowerPoint</Application>
  <PresentationFormat>Widescreen</PresentationFormat>
  <Paragraphs>281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Document</vt:lpstr>
      <vt:lpstr>Visio.Drawing.5</vt:lpstr>
      <vt:lpstr>Block Cipher </vt:lpstr>
      <vt:lpstr>Perancangan Cipher Blok</vt:lpstr>
      <vt:lpstr>Prinsip Confusion dan Diffusion dari Shannon.</vt:lpstr>
      <vt:lpstr>PowerPoint Presentation</vt:lpstr>
      <vt:lpstr>PowerPoint Presentation</vt:lpstr>
      <vt:lpstr>PowerPoint Presentation</vt:lpstr>
      <vt:lpstr>Cipher Berulang (Iterated Cipher)</vt:lpstr>
      <vt:lpstr>PowerPoint Presentation</vt:lpstr>
      <vt:lpstr>PowerPoint Presentation</vt:lpstr>
      <vt:lpstr>PowerPoint Presentation</vt:lpstr>
      <vt:lpstr>Teknik Substitusi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Permutasi</vt:lpstr>
      <vt:lpstr>PowerPoint Presentation</vt:lpstr>
      <vt:lpstr>PowerPoint Presentation</vt:lpstr>
      <vt:lpstr>PowerPoint Presentation</vt:lpstr>
      <vt:lpstr>PowerPoint Presentation</vt:lpstr>
      <vt:lpstr>Jaringan Feistel</vt:lpstr>
      <vt:lpstr>PowerPoint Presentation</vt:lpstr>
      <vt:lpstr>Contoh jaringan Feistel di dalam DES:</vt:lpstr>
      <vt:lpstr>PowerPoint Presentation</vt:lpstr>
      <vt:lpstr>PowerPoint Presentation</vt:lpstr>
      <vt:lpstr>Pembangkitan kunci putaran</vt:lpstr>
      <vt:lpstr>PowerPoint Presentation</vt:lpstr>
      <vt:lpstr>Ukuran blok dan kunci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Kriptografi Modern (Bagian 4: Prinsip Perancangan Block Cipher)</dc:title>
  <dc:creator>Rinaldi Munir</dc:creator>
  <cp:lastModifiedBy>Dr. Ir. Rinaldi, M.T.</cp:lastModifiedBy>
  <cp:revision>28</cp:revision>
  <dcterms:created xsi:type="dcterms:W3CDTF">2020-09-29T03:51:11Z</dcterms:created>
  <dcterms:modified xsi:type="dcterms:W3CDTF">2025-03-07T02:51:46Z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2025-03-07T02:51:45Z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c7030456-4df3-4ecf-ba84-8092df6762fa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