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76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397" r:id="rId20"/>
    <p:sldId id="302" r:id="rId21"/>
    <p:sldId id="303" r:id="rId22"/>
    <p:sldId id="304" r:id="rId23"/>
    <p:sldId id="305" r:id="rId24"/>
    <p:sldId id="404" r:id="rId25"/>
    <p:sldId id="405" r:id="rId26"/>
    <p:sldId id="406" r:id="rId27"/>
    <p:sldId id="322" r:id="rId28"/>
    <p:sldId id="400" r:id="rId29"/>
    <p:sldId id="324" r:id="rId30"/>
    <p:sldId id="325" r:id="rId31"/>
    <p:sldId id="326" r:id="rId32"/>
    <p:sldId id="327" r:id="rId33"/>
    <p:sldId id="328" r:id="rId34"/>
    <p:sldId id="398" r:id="rId35"/>
    <p:sldId id="373" r:id="rId36"/>
    <p:sldId id="392" r:id="rId37"/>
    <p:sldId id="393" r:id="rId38"/>
    <p:sldId id="394" r:id="rId39"/>
    <p:sldId id="395" r:id="rId40"/>
    <p:sldId id="499" r:id="rId41"/>
    <p:sldId id="500" r:id="rId42"/>
    <p:sldId id="493" r:id="rId43"/>
    <p:sldId id="496" r:id="rId44"/>
    <p:sldId id="497" r:id="rId45"/>
    <p:sldId id="494" r:id="rId46"/>
    <p:sldId id="495" r:id="rId47"/>
    <p:sldId id="512" r:id="rId48"/>
    <p:sldId id="513" r:id="rId49"/>
    <p:sldId id="514" r:id="rId50"/>
    <p:sldId id="337" r:id="rId51"/>
    <p:sldId id="338" r:id="rId52"/>
    <p:sldId id="339" r:id="rId53"/>
    <p:sldId id="340" r:id="rId54"/>
    <p:sldId id="374" r:id="rId55"/>
    <p:sldId id="375" r:id="rId56"/>
    <p:sldId id="376" r:id="rId57"/>
    <p:sldId id="377" r:id="rId58"/>
    <p:sldId id="344" r:id="rId59"/>
    <p:sldId id="378" r:id="rId60"/>
    <p:sldId id="396" r:id="rId61"/>
    <p:sldId id="498" r:id="rId62"/>
    <p:sldId id="401" r:id="rId63"/>
    <p:sldId id="280" r:id="rId64"/>
    <p:sldId id="40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B84C-3CE8-46E4-8C84-0FF94004A4A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B227-3C9E-4601-A6BA-DEF872E4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B45B-A703-4D99-BDE2-5514EDD1D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39FC2-8F11-4FCB-84EF-4477F2029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A463-C32A-47D3-901C-A37B00EC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5D96-853C-45E0-BE4F-0E9F1E795685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D5D5-AAE4-40D4-ADA4-2B389F27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E0EA-23ED-4A2D-81AF-0304C2C5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8B6-E5B0-4F2A-B6FC-4E31BC18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8873-D8AC-4A04-89AA-935F965AB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491E-9338-44F5-9FAD-75F8C09E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4CD4-EDEC-489C-8D2B-E0FFB98FBBCF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C379-2A58-42FB-A82E-BEDB5FB0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4C0C-2E4C-4D73-A43C-15AA1CD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8BBBA-909D-4AC5-B55A-A3641CAF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98499-13E7-400A-82CC-142E284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FD14-738B-470E-AA1A-CDBF2731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AF80-BD34-4114-9ABF-ED790B36ED2E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C3D2-9319-459B-9810-DC0AB82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A286-8E3E-4CF1-9D72-6AC5CF6F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0922-7182-493A-BE8E-E7371F72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D925-159D-4B47-8CE1-E87B47F2E24A}" type="datetime1">
              <a:rPr lang="en-US" smtClean="0"/>
              <a:t>3/7/2025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BC92-F036-4DB9-B8C0-4E461AFE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23F92-E353-408C-9239-B492CC8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EF3926-FB47-46FE-9601-DF7AC5ACA1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4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4AFC-1090-42AB-B65B-BE25B9C1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2E2D-E8AF-435E-9583-D3D7D0CA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66DB-A22C-4B84-94B8-988618EF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ED2-4A15-47C9-8F7E-FF78C6E60127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251F6-2F02-4361-863F-4D289601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B576-35DC-4FBE-8A44-33AAB337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3637-5ACF-4FA1-82A9-ACE0F929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19F0-B310-449D-871B-0286DC30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3DAA-5E87-4DA4-B5C3-B80B76A3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9EBC-324E-471E-AA88-18CFED6A7FB6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F6C2-8363-42C6-9338-6446C74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D63A-58E4-4989-AE58-58C47EC1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A39-D186-4804-A178-DC620213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FF03-47AD-43A6-9222-5ECF3AF6F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F529-571E-4A7A-B76A-D94A3CBA3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987FA-2CC0-4F48-B1B7-88B3DB24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F7D4-A69C-404D-AB0B-34279575C073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521D-B440-4B26-B056-07E2386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E332E-6331-4130-99FB-07B6B5C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5671-4F37-40B0-834B-32460EB5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2B21-0E66-4890-A4CF-058A2BC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FA133-E2EE-4690-AC44-30CF7D714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0DF68-3A87-420C-8779-DB4103514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AD931-69C0-418A-A117-E4F12B58D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53D39-4BEC-41C4-BF7D-8F7077CF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DDF-BC7B-4330-B4E8-04662EBC1918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D070C-F30F-4942-B869-2DB0AEC7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9E919-AA6E-4BD0-A6F6-1E3E007E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97EB-ED2D-492E-B4AF-FB5351D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938D7-1038-4B8C-BA7C-599DDC2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7431-AD07-417A-B7AD-19C5FEFEE265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D68B7-BB89-418F-B43B-C131A895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D0F4-4DD4-406D-BA21-54DF24F8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757B0-2D35-48A6-9C82-766752EB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0F2-8BBB-45E6-823C-F89BD66999B1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46EF0-9A47-4DBA-B84B-2485A811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EFD76-A837-49DD-B659-03FACE7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184-8090-4E23-A934-B17A652B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1A2C-0C1D-400F-99AB-33CF6977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4184A-5FC0-4100-9538-C669AAED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19A0-9D85-441C-9CD7-356F47F4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EC43-F7B8-4965-BCD4-507D5C806BE3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F9466-049A-4EDE-986D-BDE984CD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6877-7FFA-49C5-8FB0-5995C9C3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D0C-FAF5-4232-A347-B35D38BD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4A6F9-5B83-486D-B693-AAACEDC7E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5825E-03E6-4F95-B64A-8CF59E23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DF64-07F3-4316-8FCD-047436CA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FDCB-C24A-4339-B0DB-CD53027257A3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5C43-247C-4106-B18C-B5F53A10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ECC39-EFE9-4825-82AF-91C8D4AB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891C1-5D3E-4DE5-B0BD-4C32A216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4B619-47B7-46AB-8988-E4D11D34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32D3-C503-4240-8FC9-856112CEB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5419-C769-4EFD-83C8-0DF19DF59DE9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F8BC-5ABA-4972-8AC9-2C184AB03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14EC-0A7D-4B17-87A2-6ABAD6529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eam_ciph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46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hyperlink" Target="https://crypt-online.ru/en/crypts/rc4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-online.ru/en/crypts/rc4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crypto.org/api/2.6/Crypto.Cipher-module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733amir.github.io/a51-cipher-simulator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12 - Stream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18151" y="4632016"/>
            <a:ext cx="7924800" cy="22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396740" y="793607"/>
            <a:ext cx="33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II4021 </a:t>
            </a:r>
            <a:r>
              <a:rPr lang="en-US" sz="2800" b="1" dirty="0" err="1"/>
              <a:t>Kriptografi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63388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1A3144-F185-F728-5DEC-FDD6A3CA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1204E2DF-28BC-41D1-B316-2D0F897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21454CFE-B9E6-4B1E-AEEB-FD893FE1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ADAC0-EE4F-4E68-B157-4665B4C7BBC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CA27269-5950-4000-8BE3-996DBCDA0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Keystream Generator</a:t>
            </a:r>
            <a:endParaRPr lang="en-GB" altLang="en-US" b="1" i="1" dirty="0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F432928-401D-4622-A7BF-1BB864BF4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1690688"/>
            <a:ext cx="989584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prosedur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bit per bit 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per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true 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pseudorandom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seed</a:t>
            </a:r>
            <a:r>
              <a:rPr lang="en-US" altLang="en-US" dirty="0">
                <a:cs typeface="Times New Roman" panose="02020603050405020304" pitchFamily="18" charset="0"/>
              </a:rPr>
              <a:t>) U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E2C37C85-7E13-4E69-988C-DC18651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23F89-00E1-4BA3-8681-00C648BB63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D949EDB-CC71-4230-BC8B-057D50416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497840"/>
            <a:ext cx="11216640" cy="5102860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seed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prosedur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lihat</a:t>
            </a:r>
            <a:r>
              <a:rPr lang="en-US" altLang="en-US" sz="2400" dirty="0">
                <a:cs typeface="Times New Roman" panose="02020603050405020304" pitchFamily="18" charset="0"/>
              </a:rPr>
              <a:t> Gambar 2). 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kerahasiaanya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di-XOR-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GB" altLang="en-US" sz="24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F7B37D00-4372-40E9-98D1-0427D8291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62390"/>
              </p:ext>
            </p:extLst>
          </p:nvPr>
        </p:nvGraphicFramePr>
        <p:xfrm>
          <a:off x="1957547" y="2865015"/>
          <a:ext cx="8683305" cy="312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F7B37D00-4372-40E9-98D1-0427D829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547" y="2865015"/>
                        <a:ext cx="8683305" cy="312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7D6F84AF-71B7-4826-9EB3-C8CC630C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58" y="6065838"/>
            <a:ext cx="10982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cs typeface="Times New Roman" panose="02020603050405020304" pitchFamily="18" charset="0"/>
              </a:rPr>
              <a:t>Gambar 2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Cipher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aliran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dengan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pembangkit</a:t>
            </a:r>
            <a:r>
              <a:rPr lang="en-GB" altLang="en-US" sz="1600" dirty="0">
                <a:cs typeface="Times New Roman" panose="02020603050405020304" pitchFamily="18" charset="0"/>
              </a:rPr>
              <a:t> bit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kunci-alir</a:t>
            </a:r>
            <a:r>
              <a:rPr lang="en-GB" altLang="en-US" sz="1600" dirty="0">
                <a:cs typeface="Times New Roman" panose="02020603050405020304" pitchFamily="18" charset="0"/>
              </a:rPr>
              <a:t> yang </a:t>
            </a:r>
            <a:r>
              <a:rPr lang="en-GB" altLang="en-US" sz="1600" dirty="0" err="1">
                <a:cs typeface="Times New Roman" panose="02020603050405020304" pitchFamily="18" charset="0"/>
              </a:rPr>
              <a:t>bergantung</a:t>
            </a:r>
            <a:r>
              <a:rPr lang="en-GB" altLang="en-US" sz="1600" dirty="0">
                <a:cs typeface="Times New Roman" panose="02020603050405020304" pitchFamily="18" charset="0"/>
              </a:rPr>
              <a:t> pada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U</a:t>
            </a:r>
            <a:r>
              <a:rPr lang="en-GB" altLang="en-US" sz="1600" dirty="0">
                <a:cs typeface="Times New Roman" panose="02020603050405020304" pitchFamily="18" charset="0"/>
              </a:rPr>
              <a:t>  [MEY82].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F16C5E-7E2D-C4D9-25F0-597E7669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46A9E044-EC58-4C79-B134-6886CF9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4E339414-6D0A-4EF2-A7C1-D10ECE4E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4E9CA7-1A6B-46EE-9A72-C2B743D6BEE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195E5F8-5E31-4406-A588-A796D1885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457200"/>
            <a:ext cx="10922000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= 1111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ke-1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ke-4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11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01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01100</a:t>
            </a:r>
            <a:r>
              <a:rPr lang="en-US" altLang="en-US" dirty="0">
                <a:cs typeface="Times New Roman" panose="02020603050405020304" pitchFamily="18" charset="0"/>
              </a:rPr>
              <a:t>1000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dan </a:t>
            </a:r>
            <a:r>
              <a:rPr lang="en-US" altLang="en-US" sz="2800" dirty="0" err="1"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cs typeface="Times New Roman" panose="02020603050405020304" pitchFamily="18" charset="0"/>
              </a:rPr>
              <a:t> 15 bit.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– 1 bit.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589BA-BE8B-418B-AFAE-1C0A2681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7" y="3101489"/>
            <a:ext cx="2162175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28321-659B-4C04-8D1D-45286DBDD885}"/>
              </a:ext>
            </a:extLst>
          </p:cNvPr>
          <p:cNvSpPr txBox="1"/>
          <p:nvPr/>
        </p:nvSpPr>
        <p:spPr>
          <a:xfrm>
            <a:off x="6938961" y="3072825"/>
            <a:ext cx="14049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11101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B70C5006-A006-4AB6-9B6E-F313629C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B2DAC-1306-4319-8990-49661F77A86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96C559A-1B78-40F9-8938-CFC63450F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Feedback Shift Register (FSR)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8CC38EA-6029-4EC7-90D3-9FCEF20EC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28680" cy="4351338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 generator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diimplementasikan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hardware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: register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(n bit) dan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balik</a:t>
            </a:r>
            <a:r>
              <a:rPr lang="en-US" altLang="en-US" sz="24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</a:t>
            </a:r>
            <a:endParaRPr lang="en-US" altLang="en-US" sz="2000" dirty="0"/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74F2CC52-E7B5-467F-B429-4795E28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3665469"/>
            <a:ext cx="7193280" cy="17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06689-472A-7F9A-8C50-0C88E48F4C35}"/>
              </a:ext>
            </a:extLst>
          </p:cNvPr>
          <p:cNvSpPr txBox="1"/>
          <p:nvPr/>
        </p:nvSpPr>
        <p:spPr>
          <a:xfrm>
            <a:off x="3454400" y="3265359"/>
            <a:ext cx="2397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 </a:t>
            </a:r>
            <a:r>
              <a:rPr lang="en-US" altLang="en-US" sz="1800" dirty="0"/>
              <a:t>Register </a:t>
            </a:r>
            <a:r>
              <a:rPr lang="en-US" altLang="en-US" sz="1800" dirty="0" err="1"/>
              <a:t>geser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0DA0E-654F-329A-8141-1EFC1EF223FC}"/>
              </a:ext>
            </a:extLst>
          </p:cNvPr>
          <p:cNvSpPr txBox="1"/>
          <p:nvPr/>
        </p:nvSpPr>
        <p:spPr>
          <a:xfrm flipH="1">
            <a:off x="8884919" y="3816628"/>
            <a:ext cx="64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9364-1815-31F0-E53B-C15B81F0874B}"/>
              </a:ext>
            </a:extLst>
          </p:cNvPr>
          <p:cNvSpPr txBox="1"/>
          <p:nvPr/>
        </p:nvSpPr>
        <p:spPr>
          <a:xfrm>
            <a:off x="3088640" y="5607576"/>
            <a:ext cx="49311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umpan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: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 =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</a:rPr>
              <a:t> – 1 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05C0D7-18AA-30A5-0228-615BC2DF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02F25D80-A747-4875-B1CD-F18F0F78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3B15E8C4-0A77-45D3-B215-E3BD516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74CAD2-6902-44D0-B93D-42DB4C3FC9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C11AAD8-CF92-4B31-9806-DC12B503C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386" y="433953"/>
            <a:ext cx="10670628" cy="58494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 FSR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LFSR (</a:t>
            </a:r>
            <a:r>
              <a:rPr lang="en-US" altLang="en-US" sz="2400" i="1" dirty="0"/>
              <a:t>Linear Feedback Shift Register</a:t>
            </a:r>
            <a:r>
              <a:rPr lang="en-US" altLang="en-US" sz="2400" dirty="0"/>
              <a:t>)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altLang="en-US" sz="2400" dirty="0"/>
          </a:p>
          <a:p>
            <a:pPr eaLnBrk="1" hangingPunct="1"/>
            <a:r>
              <a:rPr lang="en-US" altLang="en-US" sz="2400" dirty="0"/>
              <a:t>Bit-bit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register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(= 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Bit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tempat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 </a:t>
            </a:r>
            <a:r>
              <a:rPr lang="en-US" altLang="en-US" sz="2400" baseline="-25000" dirty="0"/>
              <a:t>– 1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luar</a:t>
            </a:r>
            <a:endParaRPr lang="en-US" altLang="en-US" sz="2400" dirty="0"/>
          </a:p>
          <a:p>
            <a:r>
              <a:rPr lang="en-US" altLang="en-US" sz="2400" dirty="0"/>
              <a:t>Bit yang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keluar</a:t>
            </a:r>
            <a:r>
              <a:rPr lang="en-US" altLang="en-US" sz="2400" dirty="0"/>
              <a:t> (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LFSR</a:t>
            </a:r>
          </a:p>
          <a:p>
            <a:r>
              <a:rPr lang="en-US" altLang="en-US" sz="2400" dirty="0" err="1"/>
              <a:t>Selanjutnya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 =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…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endParaRPr lang="en-US" sz="2400" dirty="0"/>
          </a:p>
          <a:p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A19A869D-D784-4FBD-9A84-F2A709A0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2" y="889887"/>
            <a:ext cx="7879081" cy="23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D9B83-D4B2-8676-A7BA-CE5346250C66}"/>
              </a:ext>
            </a:extLst>
          </p:cNvPr>
          <p:cNvSpPr txBox="1"/>
          <p:nvPr/>
        </p:nvSpPr>
        <p:spPr>
          <a:xfrm>
            <a:off x="2618913" y="33586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 =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baseline="-25000" dirty="0"/>
              <a:t> – 1 </a:t>
            </a:r>
            <a:r>
              <a:rPr lang="en-US" sz="2000" dirty="0">
                <a:sym typeface="Symbol" panose="05050102010706020507" pitchFamily="18" charset="2"/>
              </a:rPr>
              <a:t></a:t>
            </a:r>
            <a:r>
              <a:rPr lang="en-US" sz="2000" dirty="0"/>
              <a:t> …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544DB-1EC4-7489-E56E-887D4AEDF155}"/>
              </a:ext>
            </a:extLst>
          </p:cNvPr>
          <p:cNvSpPr txBox="1"/>
          <p:nvPr/>
        </p:nvSpPr>
        <p:spPr>
          <a:xfrm flipH="1">
            <a:off x="8886671" y="1727171"/>
            <a:ext cx="64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DC3957BD-6F82-465B-AEA4-07F81C43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DA5157E5-2966-43D7-9195-9F7ED1B1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D8392D-925B-4650-887A-E904C9529C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801AFB-4137-47A8-80CA-397DF0CCD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2400" y="1054746"/>
            <a:ext cx="9408160" cy="48888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LFSR 4-bit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</a:t>
            </a:r>
            <a:r>
              <a:rPr lang="en-US" altLang="en-US" dirty="0" err="1"/>
              <a:t>balik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/>
              <a:t>		b</a:t>
            </a:r>
            <a:r>
              <a:rPr lang="en-US" altLang="en-US" baseline="-25000" dirty="0"/>
              <a:t>4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  <a:r>
              <a:rPr lang="en-US" altLang="en-US" dirty="0"/>
              <a:t>) =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B7BCE27-EF98-49AA-A9A6-E973FF2A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26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8918" name="Object 2">
            <a:extLst>
              <a:ext uri="{FF2B5EF4-FFF2-40B4-BE49-F238E27FC236}">
                <a16:creationId xmlns:a16="http://schemas.microsoft.com/office/drawing/2014/main" id="{058F190A-1B71-499F-BCD4-93633632D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1501" y="1851502"/>
          <a:ext cx="6119099" cy="19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34604" imgH="1025748" progId="Visio.Drawing.5">
                  <p:embed/>
                </p:oleObj>
              </mc:Choice>
              <mc:Fallback>
                <p:oleObj r:id="rId2" imgW="3134604" imgH="1025748" progId="Visio.Drawing.5">
                  <p:embed/>
                  <p:pic>
                    <p:nvPicPr>
                      <p:cNvPr id="38918" name="Object 2">
                        <a:extLst>
                          <a:ext uri="{FF2B5EF4-FFF2-40B4-BE49-F238E27FC236}">
                            <a16:creationId xmlns:a16="http://schemas.microsoft.com/office/drawing/2014/main" id="{058F190A-1B71-499F-BCD4-93633632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01" y="1851502"/>
                        <a:ext cx="6119099" cy="199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>
            <a:extLst>
              <a:ext uri="{FF2B5EF4-FFF2-40B4-BE49-F238E27FC236}">
                <a16:creationId xmlns:a16="http://schemas.microsoft.com/office/drawing/2014/main" id="{045279D7-F53D-450D-B56A-F2A90FC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757B26B1-FD14-43AC-9096-7B915CA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98ACF-9655-4EDB-AC04-A73B924D1F1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F1ECD9A-AE7D-4F4C-B873-29868F3CB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9040" y="518160"/>
            <a:ext cx="10241280" cy="6065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LFSR 4-bit </a:t>
            </a:r>
            <a:r>
              <a:rPr lang="en-US" altLang="en-US" sz="2400" dirty="0" err="1"/>
              <a:t>diinisialisasi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U = 1111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Barisan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: 1 1 1 1 0 1 0 1 1 0 0 1 0 0 0 …</a:t>
            </a:r>
          </a:p>
          <a:p>
            <a:pPr eaLnBrk="1" hangingPunct="1"/>
            <a:r>
              <a:rPr lang="en-US" altLang="en-US" sz="2400" dirty="0" err="1"/>
              <a:t>Periode</a:t>
            </a:r>
            <a:r>
              <a:rPr lang="en-US" altLang="en-US" sz="2400" dirty="0"/>
              <a:t> LFSR n-bit: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– 1 </a:t>
            </a: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B2BF1FB-032B-459A-94C8-C7D2CCB3367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85239" y="1114424"/>
          <a:ext cx="9007529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2741" imgH="2475831" progId="Word.Document.8">
                  <p:embed/>
                </p:oleObj>
              </mc:Choice>
              <mc:Fallback>
                <p:oleObj name="Document" r:id="rId2" imgW="5482741" imgH="2475831" progId="Word.Document.8">
                  <p:embed/>
                  <p:pic>
                    <p:nvPicPr>
                      <p:cNvPr id="39941" name="Object 2">
                        <a:extLst>
                          <a:ext uri="{FF2B5EF4-FFF2-40B4-BE49-F238E27FC236}">
                            <a16:creationId xmlns:a16="http://schemas.microsoft.com/office/drawing/2014/main" id="{6B2BF1FB-032B-459A-94C8-C7D2CCB33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239" y="1114424"/>
                        <a:ext cx="9007529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65D77021-390E-48EB-9D06-76A16E30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571E486C-FB4C-4E3B-8349-D614FDE4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C3F09F-4D10-4667-B2D0-23F7C87FEE0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DE2DC43-6A91-4D81-85DD-81B3F901A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81" y="574041"/>
            <a:ext cx="8162925" cy="6461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Serangan</a:t>
            </a:r>
            <a:r>
              <a:rPr lang="en-US" altLang="en-US" b="1" dirty="0"/>
              <a:t> pada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E539075-BE6C-4D48-8869-4FCB36D9F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i="1" dirty="0">
                <a:cs typeface="Times New Roman" panose="02020603050405020304" pitchFamily="18" charset="0"/>
              </a:rPr>
              <a:t>Known-plaintext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Kriptanalis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dan </a:t>
            </a:r>
            <a:r>
              <a:rPr lang="en-US" altLang="en-US" i="1" dirty="0"/>
              <a:t>C</a:t>
            </a:r>
            <a:r>
              <a:rPr lang="en-US" altLang="en-US" dirty="0"/>
              <a:t> yang </a:t>
            </a:r>
            <a:r>
              <a:rPr lang="en-US" altLang="en-US" dirty="0" err="1"/>
              <a:t>berkoresponden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Hasil: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	 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	</a:t>
            </a:r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3348F66E-5751-4DDE-AFDA-BCED6175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66D32556-BF97-44F7-BCA1-CE2FD2E2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2AE69D-D00D-43B3-8DD1-A2BB5CCD5C2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965D22CC-0ADC-4AFF-8DF0-59F0CE0F5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" y="1492250"/>
          <a:ext cx="10479198" cy="342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09366" imgH="1798254" progId="Word.Document.8">
                  <p:embed/>
                </p:oleObj>
              </mc:Choice>
              <mc:Fallback>
                <p:oleObj name="Document" r:id="rId2" imgW="5509366" imgH="1798254" progId="Word.Document.8">
                  <p:embed/>
                  <p:pic>
                    <p:nvPicPr>
                      <p:cNvPr id="41988" name="Object 2">
                        <a:extLst>
                          <a:ext uri="{FF2B5EF4-FFF2-40B4-BE49-F238E27FC236}">
                            <a16:creationId xmlns:a16="http://schemas.microsoft.com/office/drawing/2014/main" id="{965D22CC-0ADC-4AFF-8DF0-59F0CE0F5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492250"/>
                        <a:ext cx="10479198" cy="342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E296-3EA3-383E-CB04-BC1D319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8532E-0D45-2BFC-F779-04E10D8F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ED88E1-0B49-E0B5-AC20-63FD1B258062}"/>
              </a:ext>
            </a:extLst>
          </p:cNvPr>
          <p:cNvSpPr txBox="1">
            <a:spLocks noChangeArrowheads="1"/>
          </p:cNvSpPr>
          <p:nvPr/>
        </p:nvSpPr>
        <p:spPr>
          <a:xfrm>
            <a:off x="975360" y="782637"/>
            <a:ext cx="10378440" cy="5475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2.   </a:t>
            </a:r>
            <a:r>
              <a:rPr lang="en-US" altLang="en-US" b="1" i="1" dirty="0">
                <a:cs typeface="Times New Roman" panose="02020603050405020304" pitchFamily="18" charset="0"/>
              </a:rPr>
              <a:t>Ciphertext-only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914400" indent="-346075"/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kunci-alir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dua kali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(</a:t>
            </a:r>
            <a:r>
              <a:rPr lang="en-US" altLang="en-US" sz="2400" i="1" dirty="0"/>
              <a:t>keystream reuse attack</a:t>
            </a:r>
            <a:r>
              <a:rPr lang="en-US" altLang="en-US" sz="2400" dirty="0"/>
              <a:t>)</a:t>
            </a:r>
          </a:p>
          <a:p>
            <a:pPr marL="914400" indent="-346075"/>
            <a:r>
              <a:rPr lang="sv-SE" altLang="en-US" sz="2400" dirty="0"/>
              <a:t>Misalkan kriptanalis memiliki dua potongan cipherteks berbeda (C</a:t>
            </a:r>
            <a:r>
              <a:rPr lang="sv-SE" altLang="en-US" sz="2400" baseline="-25000" dirty="0"/>
              <a:t>1</a:t>
            </a:r>
            <a:r>
              <a:rPr lang="sv-SE" altLang="en-US" sz="2400" dirty="0"/>
              <a:t> dan C</a:t>
            </a:r>
            <a:r>
              <a:rPr lang="sv-SE" altLang="en-US" sz="2400" baseline="-25000" dirty="0"/>
              <a:t>2</a:t>
            </a:r>
            <a:r>
              <a:rPr lang="sv-SE" altLang="en-US" sz="2400" dirty="0"/>
              <a:t>) yang dienkripsi dengan </a:t>
            </a:r>
            <a:r>
              <a:rPr lang="sv-SE" altLang="en-US" sz="2400" i="1" dirty="0"/>
              <a:t>keystream</a:t>
            </a:r>
            <a:r>
              <a:rPr lang="sv-SE" altLang="en-US" sz="2400" dirty="0"/>
              <a:t> K yang sama</a:t>
            </a:r>
          </a:p>
          <a:p>
            <a:pPr marL="914400" indent="-346075"/>
            <a:r>
              <a:rPr lang="en-US" altLang="en-US" sz="2400" dirty="0"/>
              <a:t>XOR-</a:t>
            </a:r>
            <a:r>
              <a:rPr lang="en-US" altLang="en-US" sz="2400" dirty="0" err="1"/>
              <a:t>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cipherteks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1800" i="1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       		 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0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</a:t>
            </a:r>
          </a:p>
          <a:p>
            <a:pPr marL="914400" indent="-346075" algn="just">
              <a:lnSpc>
                <a:spcPct val="115000"/>
              </a:lnSpc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Jika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diterka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statistik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-XOR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lain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huruf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E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dsb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 	</a:t>
            </a:r>
          </a:p>
          <a:p>
            <a:pPr marL="568325" indent="0">
              <a:buNone/>
            </a:pPr>
            <a:endParaRPr lang="en-US" altLang="en-US" sz="2400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36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4F1A05B7-2D3A-482D-AA56-F727E3F4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9C249A65-6708-46DF-8B86-251BFB5B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6CC827-F2E4-452C-A2BF-229518885C9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789043B-FE8C-41A6-ACC2-A2D6A4C9D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483" y="578556"/>
            <a:ext cx="7772400" cy="769937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r>
              <a:rPr lang="en-US" altLang="en-US" b="1" dirty="0"/>
              <a:t> (</a:t>
            </a:r>
            <a:r>
              <a:rPr lang="en-US" altLang="en-US" b="1" i="1" dirty="0"/>
              <a:t>Stream Cipher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B443B135-ED6C-4CBF-8375-66504BBAA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1" y="1823978"/>
            <a:ext cx="5791200" cy="4351338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chiperteks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bit per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per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(1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Diperkenalkan</a:t>
            </a:r>
            <a:r>
              <a:rPr lang="en-US" altLang="en-US" sz="2400" dirty="0">
                <a:cs typeface="Times New Roman" panose="02020603050405020304" pitchFamily="18" charset="0"/>
              </a:rPr>
              <a:t> 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melalui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diadopsi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one-time pad cipher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(0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1). </a:t>
            </a:r>
            <a:endParaRPr lang="en-GB" altLang="en-US" sz="24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E1890A7-AAB7-4CEC-AF9E-0DE076F7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008306"/>
            <a:ext cx="5314632" cy="39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DD4E0281-6012-4F4D-A301-CBC9812E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E3ADC91A-A657-455D-848D-9E512DBC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2C1E79-65C4-4670-8124-6C4E08CD1A0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9ECA2E2-89EB-4474-B68F-8A4FCBF7E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360" y="1539240"/>
            <a:ext cx="973836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3.    Flip-bit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Tujuan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Pengubahan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membalikkan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flip</a:t>
            </a:r>
            <a:r>
              <a:rPr lang="en-US" altLang="en-US" dirty="0">
                <a:cs typeface="Times New Roman" panose="02020603050405020304" pitchFamily="18" charset="0"/>
              </a:rPr>
              <a:t>) bit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(0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0).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AD54140D-F860-4C54-ACAE-856420EB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3D5DB7D5-F423-44D6-97C8-3958F89E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5B891-C9A4-4844-A55E-F3A1C4D58D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258BE94B-B908-4E6C-9E4A-145440EF2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719" y="674687"/>
          <a:ext cx="8995445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121152" progId="Word.Document.8">
                  <p:embed/>
                </p:oleObj>
              </mc:Choice>
              <mc:Fallback>
                <p:oleObj name="Document" r:id="rId2" imgW="5486400" imgH="3121152" progId="Word.Document.8">
                  <p:embed/>
                  <p:pic>
                    <p:nvPicPr>
                      <p:cNvPr id="48132" name="Object 2">
                        <a:extLst>
                          <a:ext uri="{FF2B5EF4-FFF2-40B4-BE49-F238E27FC236}">
                            <a16:creationId xmlns:a16="http://schemas.microsoft.com/office/drawing/2014/main" id="{258BE94B-B908-4E6C-9E4A-145440EF2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19" y="674687"/>
                        <a:ext cx="8995445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CD0665A8-DCA5-41B2-A580-0D1F953B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C08DFD98-D49F-4F4E-B6B4-4EF65E1B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075674-C379-437C-8944-953A797E692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946D1F6-134A-415E-B3D6-07A1DE96D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Pengubah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diminati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semacam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memanfaatkan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4FA0B3C3-5E99-4D60-918A-B947CCC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6C14C655-DB8F-4775-8F0C-BB06F83D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E0AFA-ABE9-40EE-BCB8-4BB1C974442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5548A62-A565-42BC-B9D9-6DA44F1BA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819" y="650874"/>
            <a:ext cx="8162925" cy="769938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Aplikasi</a:t>
            </a:r>
            <a:r>
              <a:rPr lang="en-US" altLang="en-US" b="1" dirty="0"/>
              <a:t>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84E211B-9FF6-4527-8E94-C6FB9E9D9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data yang </a:t>
            </a:r>
            <a:r>
              <a:rPr lang="en-US" altLang="en-US" dirty="0" err="1">
                <a:cs typeface="Times New Roman" panose="02020603050405020304" pitchFamily="18" charset="0"/>
              </a:rPr>
              <a:t>terus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komunikasi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803275" indent="-8032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data pada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telepon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mobile</a:t>
            </a:r>
            <a:r>
              <a:rPr lang="en-US" altLang="en-US" dirty="0">
                <a:cs typeface="Times New Roman" panose="02020603050405020304" pitchFamily="18" charset="0"/>
              </a:rPr>
              <a:t> GSM.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Alasan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mengandung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alasannya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real-time processing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731F-C1FA-57CE-EFA7-09837C26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Beberapa</a:t>
            </a:r>
            <a:r>
              <a:rPr lang="en-US" dirty="0">
                <a:latin typeface="+mn-lt"/>
              </a:rPr>
              <a:t> cipher </a:t>
            </a:r>
            <a:r>
              <a:rPr lang="en-US" dirty="0" err="1">
                <a:latin typeface="+mn-lt"/>
              </a:rPr>
              <a:t>alir</a:t>
            </a:r>
            <a:r>
              <a:rPr lang="en-US" dirty="0">
                <a:latin typeface="+mn-lt"/>
              </a:rPr>
              <a:t> dan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pembuatan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AA20-F450-9D76-65A0-1913C05D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17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RC4 (1987)</a:t>
            </a:r>
          </a:p>
          <a:p>
            <a:r>
              <a:rPr lang="en-US" dirty="0"/>
              <a:t>A5 (1989)</a:t>
            </a:r>
          </a:p>
          <a:p>
            <a:r>
              <a:rPr lang="en-US" dirty="0"/>
              <a:t>Rabbit (2003)</a:t>
            </a:r>
          </a:p>
          <a:p>
            <a:r>
              <a:rPr lang="en-US" dirty="0"/>
              <a:t>Trivium (2004)</a:t>
            </a:r>
          </a:p>
          <a:p>
            <a:r>
              <a:rPr lang="en-US" dirty="0"/>
              <a:t>SEAL (1997)</a:t>
            </a:r>
          </a:p>
          <a:p>
            <a:r>
              <a:rPr lang="en-US" dirty="0"/>
              <a:t>Salsa20 (2004)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SOBER-128 (2003)</a:t>
            </a:r>
          </a:p>
          <a:p>
            <a:r>
              <a:rPr lang="en-US" dirty="0"/>
              <a:t>WAKE (2003)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E1EF6-684B-4063-C5B6-07D4727F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8AB9C-A45C-09ED-7D69-AAD19DE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8F3F19-ACE8-31DA-B83B-6ACDEB8C692C}"/>
              </a:ext>
            </a:extLst>
          </p:cNvPr>
          <p:cNvSpPr txBox="1">
            <a:spLocks/>
          </p:cNvSpPr>
          <p:nvPr/>
        </p:nvSpPr>
        <p:spPr>
          <a:xfrm>
            <a:off x="5826760" y="1758633"/>
            <a:ext cx="4871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Turing (2000-2003)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VEST (2005)</a:t>
            </a:r>
          </a:p>
          <a:p>
            <a:r>
              <a:rPr lang="en-US" dirty="0"/>
              <a:t>SNOW (2003)</a:t>
            </a:r>
          </a:p>
          <a:p>
            <a:r>
              <a:rPr lang="en-US" dirty="0" err="1"/>
              <a:t>CryptMT</a:t>
            </a:r>
            <a:r>
              <a:rPr lang="en-US" dirty="0"/>
              <a:t> (2005)</a:t>
            </a:r>
          </a:p>
          <a:p>
            <a:r>
              <a:rPr lang="en-US" dirty="0"/>
              <a:t>FISH (1993)</a:t>
            </a:r>
          </a:p>
          <a:p>
            <a:r>
              <a:rPr lang="en-US" dirty="0"/>
              <a:t>Grain (2004)</a:t>
            </a:r>
          </a:p>
          <a:p>
            <a:r>
              <a:rPr lang="en-US" dirty="0"/>
              <a:t>Isaac (1995)</a:t>
            </a:r>
          </a:p>
          <a:p>
            <a:r>
              <a:rPr lang="en-US" dirty="0"/>
              <a:t>MICKEY (2004)</a:t>
            </a:r>
          </a:p>
        </p:txBody>
      </p:sp>
    </p:spTree>
    <p:extLst>
      <p:ext uri="{BB962C8B-B14F-4D97-AF65-F5344CB8AC3E}">
        <p14:creationId xmlns:p14="http://schemas.microsoft.com/office/powerpoint/2010/main" val="396782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BF8C05-C584-3930-7FCF-0E5D33DE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D781C-BC3E-8C1B-A276-36F75907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D41F4-8923-9E58-A772-DC273F44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63165"/>
            <a:ext cx="9931584" cy="65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BC963-B8D5-4FBB-97A5-75F17FD2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C909F-B53F-94B4-F1DD-68148291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0" y="70356"/>
            <a:ext cx="9107489" cy="6166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50008-EABC-CDCD-BC3E-F57EE548EFD9}"/>
              </a:ext>
            </a:extLst>
          </p:cNvPr>
          <p:cNvSpPr txBox="1"/>
          <p:nvPr/>
        </p:nvSpPr>
        <p:spPr>
          <a:xfrm>
            <a:off x="3759200" y="6352143"/>
            <a:ext cx="541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https://en.wikipedia.org/wiki/Stream_cipher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D1D515-CEDC-14CD-DAC6-B68EB800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251625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B7859147-591B-4723-B251-ED7656B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FE2B142C-50C9-4159-B5F6-F5F72A6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85515-6B95-4A3A-847F-1A64FF3CE8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FED4B7F-99CB-4C92-B0D3-835C1C10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RC4</a:t>
            </a:r>
          </a:p>
        </p:txBody>
      </p:sp>
      <p:sp>
        <p:nvSpPr>
          <p:cNvPr id="7168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E84876-3BC2-4275-B5CC-EC347247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752600"/>
            <a:ext cx="1077976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paling </a:t>
            </a:r>
            <a:r>
              <a:rPr lang="en-US" altLang="en-US" dirty="0" err="1">
                <a:cs typeface="Times New Roman" panose="02020603050405020304" pitchFamily="18" charset="0"/>
              </a:rPr>
              <a:t>populer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Ronald Rivest (1987)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singkatan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Ron’s Code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Rivest</a:t>
            </a:r>
            <a:r>
              <a:rPr lang="en-US" altLang="en-US" i="1" dirty="0"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dirty="0">
                <a:cs typeface="Times New Roman" panose="02020603050405020304" pitchFamily="18" charset="0"/>
              </a:rPr>
              <a:t>) dan TLS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Standard 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IEEE 802.11 </a:t>
            </a:r>
            <a:r>
              <a:rPr lang="en-AU" altLang="en-US" sz="28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wireless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LAN: </a:t>
            </a:r>
            <a:r>
              <a:rPr lang="en-US" altLang="en-US" dirty="0">
                <a:cs typeface="Times New Roman" panose="02020603050405020304" pitchFamily="18" charset="0"/>
              </a:rPr>
              <a:t>WEP (</a:t>
            </a:r>
            <a:r>
              <a:rPr lang="en-US" altLang="en-US" i="1" dirty="0">
                <a:cs typeface="Times New Roman" panose="02020603050405020304" pitchFamily="18" charset="0"/>
              </a:rPr>
              <a:t>Wired Equivalent Privacy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WPA (</a:t>
            </a:r>
            <a:r>
              <a:rPr lang="en-US" altLang="en-US" i="1" dirty="0">
                <a:cs typeface="Times New Roman" panose="02020603050405020304" pitchFamily="18" charset="0"/>
              </a:rPr>
              <a:t>Wi-fi Protocol Access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nirkabel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6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40B965-E8BC-F980-AFFD-2D186E2A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47869-7D57-FBBD-2229-3B66D17F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CE01-30E4-6286-A380-3A2577D39CD2}"/>
              </a:ext>
            </a:extLst>
          </p:cNvPr>
          <p:cNvSpPr txBox="1"/>
          <p:nvPr/>
        </p:nvSpPr>
        <p:spPr>
          <a:xfrm>
            <a:off x="1010061" y="469911"/>
            <a:ext cx="285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Diagram Blok RC4: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EE0E0-51BD-2EBC-333B-E940C6FBFF16}"/>
              </a:ext>
            </a:extLst>
          </p:cNvPr>
          <p:cNvSpPr txBox="1"/>
          <p:nvPr/>
        </p:nvSpPr>
        <p:spPr>
          <a:xfrm>
            <a:off x="1010061" y="5231289"/>
            <a:ext cx="101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rahasia</a:t>
            </a:r>
            <a:r>
              <a:rPr lang="en-US" sz="2000" dirty="0"/>
              <a:t> (</a:t>
            </a:r>
            <a:r>
              <a:rPr lang="en-US" sz="2000" i="1" dirty="0"/>
              <a:t>secret key</a:t>
            </a:r>
            <a:r>
              <a:rPr lang="en-US" sz="2000" dirty="0"/>
              <a:t>)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256 </a:t>
            </a:r>
            <a:r>
              <a:rPr lang="en-US" sz="2000" dirty="0" err="1"/>
              <a:t>karakter</a:t>
            </a:r>
            <a:r>
              <a:rPr lang="en-US" sz="2000" dirty="0"/>
              <a:t> (1 </a:t>
            </a:r>
            <a:r>
              <a:rPr lang="en-US" sz="2000" dirty="0" err="1"/>
              <a:t>karakter</a:t>
            </a:r>
            <a:r>
              <a:rPr lang="en-US" sz="2000" dirty="0"/>
              <a:t> = 1</a:t>
            </a:r>
            <a:r>
              <a:rPr lang="en-US" sz="2000" i="1" dirty="0"/>
              <a:t>byte</a:t>
            </a:r>
            <a:r>
              <a:rPr lang="en-US" sz="2000" dirty="0"/>
              <a:t>). Jika 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256 </a:t>
            </a:r>
            <a:r>
              <a:rPr lang="en-US" sz="2000" i="1" dirty="0"/>
              <a:t>byte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karakter-karakter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diulang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RC4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luaran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kunci-alir</a:t>
            </a:r>
            <a:r>
              <a:rPr lang="en-US" sz="2000" dirty="0"/>
              <a:t> (</a:t>
            </a:r>
            <a:r>
              <a:rPr lang="en-US" sz="2000" i="1" dirty="0"/>
              <a:t>keystream</a:t>
            </a:r>
            <a:r>
              <a:rPr lang="en-US" sz="2000" dirty="0"/>
              <a:t>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endParaRPr lang="en-US" sz="20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35E2A5A5-F676-A76D-A652-E47C4C3F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40" y="4062721"/>
            <a:ext cx="1676400" cy="609600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99"/>
            </a:extrusionClr>
            <a:contourClr>
              <a:srgbClr val="CC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Plaintext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A32F3C7-C5D7-A9FB-4719-6D49943E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640" y="1395721"/>
            <a:ext cx="2057400" cy="304800"/>
          </a:xfrm>
          <a:prstGeom prst="rect">
            <a:avLst/>
          </a:prstGeom>
          <a:solidFill>
            <a:srgbClr val="CC66FF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  <a:contourClr>
              <a:srgbClr val="CC66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Secret Key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3234E5D-41EE-AD2A-E8C5-E9288248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2386321"/>
            <a:ext cx="914400" cy="685800"/>
          </a:xfrm>
          <a:prstGeom prst="rect">
            <a:avLst/>
          </a:prstGeom>
          <a:solidFill>
            <a:srgbClr val="FF66CC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CC"/>
            </a:extrusionClr>
            <a:contourClr>
              <a:srgbClr val="FF66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RC4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ECA5619-084B-19A0-4F72-7824CEFC3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840" y="4062721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ym typeface="Symbol" panose="05050102010706020507" pitchFamily="18" charset="2"/>
              </a:rPr>
              <a:t></a:t>
            </a:r>
            <a:endParaRPr lang="en-US" altLang="en-US" sz="3200" b="1" dirty="0"/>
          </a:p>
        </p:txBody>
      </p:sp>
      <p:sp>
        <p:nvSpPr>
          <p:cNvPr id="20" name="Rectangle 8" descr="Newsprint">
            <a:extLst>
              <a:ext uri="{FF2B5EF4-FFF2-40B4-BE49-F238E27FC236}">
                <a16:creationId xmlns:a16="http://schemas.microsoft.com/office/drawing/2014/main" id="{175971F9-E48C-3656-5D48-0FE0170E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0" y="3986521"/>
            <a:ext cx="15240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Ciphertext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CEE75531-4156-48AC-3AB7-7CAF9EB2F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6240" y="4367521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7768FE5-B0DD-74B5-4E1F-902CC9A6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240" y="1700521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35931E57-20F7-888D-C7F8-36C37CBBE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440" y="3072121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AC93F09F-74B5-63AF-8D69-65D5BEAB4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240" y="4291321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4F1F2E2-473B-5D20-853E-8901B1D39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3453121"/>
            <a:ext cx="1295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236890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AA3324A9-AD77-490A-9090-A2E0390D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69B4C9B2-268D-47A1-A354-EB7513A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5FC5-F1DC-49D2-A22F-4CD274BC71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E8BA636-C9FB-4693-8541-A4C6224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70560"/>
            <a:ext cx="10515600" cy="568579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bitwise</a:t>
            </a:r>
            <a:r>
              <a:rPr lang="en-US" altLang="en-US" dirty="0">
                <a:cs typeface="Times New Roman" panose="02020603050405020304" pitchFamily="18" charset="0"/>
              </a:rPr>
              <a:t> XOR)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status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255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pencacah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j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sub-proses: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i="1" dirty="0"/>
              <a:t>Key-Scheduling Algorithm</a:t>
            </a:r>
            <a:r>
              <a:rPr lang="en-US" dirty="0"/>
              <a:t> (</a:t>
            </a:r>
            <a:r>
              <a:rPr lang="en-US" i="1" dirty="0"/>
              <a:t>KSA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i="1" dirty="0"/>
              <a:t>Pseudo-random generation algorithm</a:t>
            </a:r>
            <a:r>
              <a:rPr lang="en-US" dirty="0"/>
              <a:t> (</a:t>
            </a:r>
            <a:r>
              <a:rPr lang="en-US" i="1" dirty="0"/>
              <a:t>PRGA</a:t>
            </a:r>
            <a:r>
              <a:rPr lang="en-US" dirty="0"/>
              <a:t>). </a:t>
            </a:r>
          </a:p>
          <a:p>
            <a:pPr marL="457200" lvl="1" indent="-457200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090A6A07-849B-452F-8CA5-B60DE504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E147E2F-C533-4534-B618-A2D2EAE9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7014E-8E88-4206-A5D9-1D9F6D8630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8C76961-B29A-4A47-9409-BF399E4D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2524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A77C4307-1BC8-40EA-A565-4770B3189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67679"/>
              </p:ext>
            </p:extLst>
          </p:nvPr>
        </p:nvGraphicFramePr>
        <p:xfrm>
          <a:off x="1524000" y="979889"/>
          <a:ext cx="8954868" cy="32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24581" name="Object 2">
                        <a:extLst>
                          <a:ext uri="{FF2B5EF4-FFF2-40B4-BE49-F238E27FC236}">
                            <a16:creationId xmlns:a16="http://schemas.microsoft.com/office/drawing/2014/main" id="{A77C4307-1BC8-40EA-A565-4770B3189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79889"/>
                        <a:ext cx="8954868" cy="32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7">
            <a:extLst>
              <a:ext uri="{FF2B5EF4-FFF2-40B4-BE49-F238E27FC236}">
                <a16:creationId xmlns:a16="http://schemas.microsoft.com/office/drawing/2014/main" id="{2DFE5DF8-7C69-4A41-88FD-C2CD1FD4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480" y="5053164"/>
            <a:ext cx="571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>
                <a:cs typeface="Times New Roman" panose="02020603050405020304" pitchFamily="18" charset="0"/>
              </a:rPr>
              <a:t>Gambar 1</a:t>
            </a:r>
            <a:r>
              <a:rPr lang="en-GB" altLang="en-US" sz="2000" dirty="0">
                <a:cs typeface="Times New Roman" panose="02020603050405020304" pitchFamily="18" charset="0"/>
              </a:rPr>
              <a:t>  Diagram </a:t>
            </a:r>
            <a:r>
              <a:rPr lang="en-GB" altLang="en-US" sz="2000" i="1" dirty="0">
                <a:cs typeface="Times New Roman" panose="02020603050405020304" pitchFamily="18" charset="0"/>
              </a:rPr>
              <a:t>cipher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cs typeface="Times New Roman" panose="02020603050405020304" pitchFamily="18" charset="0"/>
              </a:rPr>
              <a:t>alir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5ADE79-A4BB-46A9-C078-9F3A3174C04A}"/>
              </a:ext>
            </a:extLst>
          </p:cNvPr>
          <p:cNvCxnSpPr/>
          <p:nvPr/>
        </p:nvCxnSpPr>
        <p:spPr>
          <a:xfrm>
            <a:off x="1978748" y="2021840"/>
            <a:ext cx="7721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FE7C39-8BC4-AB41-3FCE-C69D7EBE1AB4}"/>
              </a:ext>
            </a:extLst>
          </p:cNvPr>
          <p:cNvCxnSpPr>
            <a:cxnSpLocks/>
          </p:cNvCxnSpPr>
          <p:nvPr/>
        </p:nvCxnSpPr>
        <p:spPr>
          <a:xfrm flipH="1">
            <a:off x="9312166" y="1990551"/>
            <a:ext cx="7437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1A9976-C7B0-8FF6-7E02-E6532C95379C}"/>
              </a:ext>
            </a:extLst>
          </p:cNvPr>
          <p:cNvSpPr txBox="1"/>
          <p:nvPr/>
        </p:nvSpPr>
        <p:spPr>
          <a:xfrm>
            <a:off x="1602972" y="182178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41E06-112B-8278-469E-4383D88B47B6}"/>
              </a:ext>
            </a:extLst>
          </p:cNvPr>
          <p:cNvSpPr txBox="1"/>
          <p:nvPr/>
        </p:nvSpPr>
        <p:spPr>
          <a:xfrm>
            <a:off x="10092520" y="179049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0826DC83-0F33-4FDF-B414-5EEB9245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9CF64DF1-1298-4E92-8FEC-BB15187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41124-3B31-497B-B4FA-F04A45A7A0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47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5BD78FB-2617-4E42-8A24-B225E5F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0" y="1859280"/>
            <a:ext cx="9433560" cy="416052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Inisialisasi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0,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1,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 = 255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to 255 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  S[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end</a:t>
            </a:r>
            <a:r>
              <a:rPr lang="en-US" altLang="en-US" sz="2400" dirty="0">
                <a:solidFill>
                  <a:srgbClr val="BF0D3C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7" name="Picture 1">
            <a:extLst>
              <a:ext uri="{FF2B5EF4-FFF2-40B4-BE49-F238E27FC236}">
                <a16:creationId xmlns:a16="http://schemas.microsoft.com/office/drawing/2014/main" id="{34B4F43D-E83C-4B09-A452-E2B1F6CB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95043"/>
            <a:ext cx="868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FD7A6A-7D74-49B6-BF87-C4FC71FC36BA}"/>
              </a:ext>
            </a:extLst>
          </p:cNvPr>
          <p:cNvSpPr/>
          <p:nvPr/>
        </p:nvSpPr>
        <p:spPr>
          <a:xfrm>
            <a:off x="628014" y="653534"/>
            <a:ext cx="683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ea typeface="Times New Roman" panose="02020603050405020304" pitchFamily="18" charset="0"/>
              </a:rPr>
              <a:t>Key-Scheduling Algorithm</a:t>
            </a:r>
            <a:r>
              <a:rPr lang="en-US" sz="4000" dirty="0">
                <a:ea typeface="Times New Roman" panose="02020603050405020304" pitchFamily="18" charset="0"/>
              </a:rPr>
              <a:t> (</a:t>
            </a:r>
            <a:r>
              <a:rPr lang="en-US" sz="4000" i="1" dirty="0">
                <a:ea typeface="Times New Roman" panose="02020603050405020304" pitchFamily="18" charset="0"/>
              </a:rPr>
              <a:t>KSA</a:t>
            </a:r>
            <a:r>
              <a:rPr lang="en-US" sz="4000" dirty="0">
                <a:ea typeface="Times New Roman" panose="02020603050405020304" pitchFamily="18" charset="0"/>
              </a:rPr>
              <a:t>) </a:t>
            </a:r>
            <a:endParaRPr 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A22DB911-ABB7-4BA5-B6BF-A38E5D14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6EF38564-B156-4B84-9A72-DFF20E5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E3E4B-D60F-416A-B66C-CC8DC16037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7E7E2D9-0414-40D2-B142-2CFC07B9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833120"/>
            <a:ext cx="10551160" cy="5523229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pengacakan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nilai-nilai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/>
              <a:t> 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K (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eksternal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pengguna</a:t>
            </a:r>
            <a:r>
              <a:rPr lang="en-US" altLang="en-US" dirty="0"/>
              <a:t>):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>
              <a:buNone/>
              <a:defRPr/>
            </a:pPr>
            <a:r>
              <a:rPr lang="en-US" sz="2000" i="1" dirty="0"/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255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  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(j + 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Length(K)])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256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swap(S[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S[j]) 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&amp; S[j] *}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end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buNone/>
              <a:defRPr/>
            </a:pPr>
            <a:endParaRPr lang="en-US" altLang="en-US" sz="2000" dirty="0">
              <a:solidFill>
                <a:srgbClr val="BF0D3C"/>
              </a:solidFill>
            </a:endParaRPr>
          </a:p>
          <a:p>
            <a:pPr>
              <a:defRPr/>
            </a:pP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teracak</a:t>
            </a:r>
            <a:r>
              <a:rPr lang="en-US" dirty="0"/>
              <a:t>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 </a:t>
            </a:r>
            <a:r>
              <a:rPr lang="en-US" dirty="0" err="1">
                <a:cs typeface="Courier New" panose="02070309020205020404" pitchFamily="49" charset="0"/>
              </a:rPr>
              <a:t>menyatakan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karakter-karakter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kunci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diulang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secara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periodik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jika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panjangnya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kurang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dari</a:t>
            </a:r>
            <a:r>
              <a:rPr lang="en-US" dirty="0">
                <a:cs typeface="Courier New" panose="02070309020205020404" pitchFamily="49" charset="0"/>
              </a:rPr>
              <a:t> 256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>
            <a:extLst>
              <a:ext uri="{FF2B5EF4-FFF2-40B4-BE49-F238E27FC236}">
                <a16:creationId xmlns:a16="http://schemas.microsoft.com/office/drawing/2014/main" id="{355B0058-422A-4324-9566-D458FC49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A725E1E2-1E0E-4A69-A87D-D5C9F76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65A24-8806-41CB-86FA-FC5F41D63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680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F8D1B8-ABD9-4FAE-91D0-9328FA70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013" y="1377950"/>
            <a:ext cx="10508747" cy="497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PRGA</a:t>
            </a:r>
            <a:r>
              <a:rPr lang="en-US" sz="2600" dirty="0"/>
              <a:t> </a:t>
            </a:r>
            <a:r>
              <a:rPr lang="en-US" sz="2600" dirty="0" err="1"/>
              <a:t>membangkitkan</a:t>
            </a:r>
            <a:r>
              <a:rPr lang="en-US" sz="2600" dirty="0"/>
              <a:t> </a:t>
            </a:r>
            <a:r>
              <a:rPr lang="en-US" sz="2600" dirty="0" err="1"/>
              <a:t>kunci-alir</a:t>
            </a:r>
            <a:r>
              <a:rPr lang="en-US" sz="2600" dirty="0"/>
              <a:t> (</a:t>
            </a:r>
            <a:r>
              <a:rPr lang="en-US" sz="2600" i="1" dirty="0"/>
              <a:t>keystream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 err="1"/>
              <a:t>i</a:t>
            </a:r>
            <a:r>
              <a:rPr lang="en-US" sz="2600" dirty="0"/>
              <a:t>] dan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/>
              <a:t>j</a:t>
            </a:r>
            <a:r>
              <a:rPr lang="en-US" sz="2600" dirty="0"/>
              <a:t>], </a:t>
            </a:r>
            <a:r>
              <a:rPr lang="en-US" sz="2600" dirty="0" err="1"/>
              <a:t>mempertukarkannya</a:t>
            </a:r>
            <a:r>
              <a:rPr lang="en-US" sz="2600" dirty="0"/>
              <a:t>, </a:t>
            </a:r>
            <a:r>
              <a:rPr lang="en-US" sz="2600" dirty="0" err="1"/>
              <a:t>lalu</a:t>
            </a:r>
            <a:r>
              <a:rPr lang="en-US" sz="2600" dirty="0"/>
              <a:t> </a:t>
            </a:r>
            <a:r>
              <a:rPr lang="en-US" sz="2600" dirty="0" err="1"/>
              <a:t>menjumlahkan</a:t>
            </a:r>
            <a:r>
              <a:rPr lang="en-US" sz="2600" dirty="0"/>
              <a:t> </a:t>
            </a:r>
            <a:r>
              <a:rPr lang="en-US" sz="2600" dirty="0" err="1"/>
              <a:t>keduanya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modulus 256. </a:t>
            </a:r>
          </a:p>
          <a:p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alir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kemudian</a:t>
            </a:r>
            <a:r>
              <a:rPr lang="en-US" sz="2600" dirty="0"/>
              <a:t> di-XOR-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karakter</a:t>
            </a:r>
            <a:r>
              <a:rPr lang="en-US" sz="2600" dirty="0"/>
              <a:t> </a:t>
            </a:r>
            <a:r>
              <a:rPr lang="en-US" sz="2600" dirty="0" err="1"/>
              <a:t>plainteks</a:t>
            </a:r>
            <a:r>
              <a:rPr lang="en-US" sz="2600" dirty="0"/>
              <a:t>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latin typeface="Courier" pitchFamily="49" charset="0"/>
                <a:cs typeface="Times New Roman" panose="02020603050405020304" pitchFamily="18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for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to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Length(P) – 1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+ 1)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(j + 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swap(S[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], S[j</a:t>
            </a:r>
            <a:r>
              <a:rPr lang="en-US" alt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   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dan S[j] *}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t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+ S[j])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S[t]      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(* keystream *)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c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P[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enkripsi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}</a:t>
            </a:r>
            <a:endParaRPr lang="en-US" altLang="en-US" sz="22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end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A06A70-3D46-4CF6-80CE-DE6E69A15E29}"/>
              </a:ext>
            </a:extLst>
          </p:cNvPr>
          <p:cNvSpPr/>
          <p:nvPr/>
        </p:nvSpPr>
        <p:spPr>
          <a:xfrm>
            <a:off x="1033013" y="551934"/>
            <a:ext cx="9863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Pseudo-random generation algorithm</a:t>
            </a:r>
            <a:r>
              <a:rPr lang="en-US" sz="4000" dirty="0"/>
              <a:t> (</a:t>
            </a:r>
            <a:r>
              <a:rPr lang="en-US" sz="4000" i="1" dirty="0"/>
              <a:t>PRGA</a:t>
            </a:r>
            <a:r>
              <a:rPr lang="en-US" sz="4000" dirty="0"/>
              <a:t>)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2FA7B4-52D5-4731-AF1B-59CA1C70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6" y="2517842"/>
            <a:ext cx="5548154" cy="1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10D9E711-BA05-456D-A626-D6F528BA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AAAA084-2675-4E3F-B6AC-C7435E4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3B5D-CEDD-4D47-B3E0-324B2453C2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D7A46B95-B62D-4E92-9EDD-79DC6D9E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86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64BDA35F-2A76-420F-A099-A9EA47A1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68588"/>
            <a:ext cx="1190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4CF2BF14-AF57-464D-A4E1-2D51577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699420"/>
            <a:ext cx="843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6AAC-9C62-5A32-8E95-0998411A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928"/>
            <a:ext cx="10515600" cy="547592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RC4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86515-56BC-BD99-8ABF-3D46C85E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D31CA-9085-BAB9-6305-2DE2EEAA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7A3B9-AF64-6ED8-0E7C-0BABC80A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8" y="1264397"/>
            <a:ext cx="7307946" cy="5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5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DA80-7838-4DE7-ADF1-4EFC292F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825480" cy="5848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RC4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byte-byte</a:t>
            </a:r>
            <a:r>
              <a:rPr lang="en-US" dirty="0"/>
              <a:t> pada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kunci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256 </a:t>
            </a:r>
            <a:r>
              <a:rPr lang="en-US" dirty="0" err="1"/>
              <a:t>sampai</a:t>
            </a:r>
            <a:r>
              <a:rPr lang="en-US" dirty="0"/>
              <a:t> 512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RC4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flip-bit attack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serangan-serangan</a:t>
            </a:r>
            <a:r>
              <a:rPr lang="en-US" dirty="0"/>
              <a:t> </a:t>
            </a:r>
            <a:r>
              <a:rPr lang="en-US" i="1" dirty="0"/>
              <a:t>stream attack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RC4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hitungan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2015, RC4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Transport Layer Security</a:t>
            </a:r>
            <a:r>
              <a:rPr lang="en-US" dirty="0"/>
              <a:t> (TLS)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RFC 7465 (</a:t>
            </a:r>
            <a:r>
              <a:rPr lang="en-US" u="sng" dirty="0">
                <a:hlinkClick r:id="rId2"/>
              </a:rPr>
              <a:t>https://tools.ietf.org/html/rfc7465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RC4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Spritz, RC4A, VMPC, dan RC4+.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4781F0-E30D-497D-8077-E6F441A2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D319-35E3-423C-9C43-FAAE21F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3C4D-32B7-4EC0-ABEE-817FCF0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Kode Program RC4 (</a:t>
            </a:r>
            <a:r>
              <a:rPr lang="en-US" dirty="0" err="1"/>
              <a:t>dalam</a:t>
            </a:r>
            <a:r>
              <a:rPr lang="en-US" dirty="0"/>
              <a:t> Bahasa C++)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8BF3-850E-4E65-8E82-55116C1A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5244"/>
            <a:ext cx="10515600" cy="4351338"/>
          </a:xfrm>
        </p:spPr>
        <p:txBody>
          <a:bodyPr/>
          <a:lstStyle/>
          <a:p>
            <a:r>
              <a:rPr lang="en-US" dirty="0" err="1"/>
              <a:t>Enkripsi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D3178-DE6E-4B93-8D9D-B0101479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5277D-9627-4B38-ADFF-323CE90D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8D3-0A90-4A5A-BA82-713004842736}"/>
              </a:ext>
            </a:extLst>
          </p:cNvPr>
          <p:cNvSpPr txBox="1"/>
          <p:nvPr/>
        </p:nvSpPr>
        <p:spPr>
          <a:xfrm>
            <a:off x="838200" y="233368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RC4.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0A5CD-62F1-4881-A0E7-560E1E534AD9}"/>
              </a:ext>
            </a:extLst>
          </p:cNvPr>
          <p:cNvSpPr txBox="1"/>
          <p:nvPr/>
        </p:nvSpPr>
        <p:spPr>
          <a:xfrm>
            <a:off x="6096000" y="228518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Enkripsi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F131C-2589-4198-965B-796F539D1266}"/>
              </a:ext>
            </a:extLst>
          </p:cNvPr>
          <p:cNvSpPr/>
          <p:nvPr/>
        </p:nvSpPr>
        <p:spPr>
          <a:xfrm>
            <a:off x="762000" y="2285186"/>
            <a:ext cx="5130800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94D8B-0975-4233-BB0B-F5BB852B5947}"/>
              </a:ext>
            </a:extLst>
          </p:cNvPr>
          <p:cNvSpPr/>
          <p:nvPr/>
        </p:nvSpPr>
        <p:spPr>
          <a:xfrm>
            <a:off x="6096000" y="2285186"/>
            <a:ext cx="5969876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6B170-0613-4B75-86F3-EBA3A49B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A5F3E-A8EF-4B98-8339-155C306E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7AECA-9048-4201-934F-79262D0FE18E}"/>
              </a:ext>
            </a:extLst>
          </p:cNvPr>
          <p:cNvSpPr txBox="1"/>
          <p:nvPr/>
        </p:nvSpPr>
        <p:spPr>
          <a:xfrm>
            <a:off x="2514600" y="394127"/>
            <a:ext cx="74523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p = </a:t>
            </a:r>
            <a:r>
              <a:rPr lang="en-US" dirty="0" err="1"/>
              <a:t>fgetc</a:t>
            </a:r>
            <a:r>
              <a:rPr lang="en-US" dirty="0"/>
              <a:t>(Fin);</a:t>
            </a:r>
          </a:p>
          <a:p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u = S[t];   // keystream </a:t>
            </a:r>
          </a:p>
          <a:p>
            <a:r>
              <a:rPr lang="en-US" dirty="0"/>
              <a:t>    c = u ^ p;           </a:t>
            </a:r>
          </a:p>
          <a:p>
            <a:r>
              <a:rPr lang="en-US" dirty="0"/>
              <a:t>    </a:t>
            </a:r>
            <a:r>
              <a:rPr lang="en-US" dirty="0" err="1"/>
              <a:t>fputc</a:t>
            </a:r>
            <a:r>
              <a:rPr lang="en-US" dirty="0"/>
              <a:t>(c,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02ADB-3C9C-4B40-97CE-3F961606F285}"/>
              </a:ext>
            </a:extLst>
          </p:cNvPr>
          <p:cNvSpPr/>
          <p:nvPr/>
        </p:nvSpPr>
        <p:spPr>
          <a:xfrm>
            <a:off x="2238703" y="394128"/>
            <a:ext cx="5914697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2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22A1-6763-4807-B74F-61698005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3" y="523512"/>
            <a:ext cx="10515600" cy="5504301"/>
          </a:xfrm>
        </p:spPr>
        <p:txBody>
          <a:bodyPr/>
          <a:lstStyle/>
          <a:p>
            <a:r>
              <a:rPr lang="en-US" dirty="0" err="1"/>
              <a:t>Dekripsi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68D9A-F4C4-4156-81D3-F44D2D04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3F7C3-4491-49B8-807F-89466E4B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6B85A-ED2C-45C5-9EA1-7E223920D9CE}"/>
              </a:ext>
            </a:extLst>
          </p:cNvPr>
          <p:cNvSpPr txBox="1"/>
          <p:nvPr/>
        </p:nvSpPr>
        <p:spPr>
          <a:xfrm>
            <a:off x="596463" y="130925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D8D7-9EC1-4464-A754-3F1BEC472FE6}"/>
              </a:ext>
            </a:extLst>
          </p:cNvPr>
          <p:cNvSpPr txBox="1"/>
          <p:nvPr/>
        </p:nvSpPr>
        <p:spPr>
          <a:xfrm>
            <a:off x="6096000" y="129050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Dekripsi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22FC4-C2C2-4AEA-9001-626D3DDDDAF8}"/>
              </a:ext>
            </a:extLst>
          </p:cNvPr>
          <p:cNvSpPr/>
          <p:nvPr/>
        </p:nvSpPr>
        <p:spPr>
          <a:xfrm>
            <a:off x="504497" y="1290504"/>
            <a:ext cx="5129048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C9917-1A42-4CC2-A865-A259EA8650A9}"/>
              </a:ext>
            </a:extLst>
          </p:cNvPr>
          <p:cNvSpPr/>
          <p:nvPr/>
        </p:nvSpPr>
        <p:spPr>
          <a:xfrm>
            <a:off x="6096000" y="1290504"/>
            <a:ext cx="6001407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8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184CB3-9E30-4E98-AA5F-264542C8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D55DB-318C-4050-B881-F6B4238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1D74-C51D-40CB-9652-DDB8EDFE1986}"/>
              </a:ext>
            </a:extLst>
          </p:cNvPr>
          <p:cNvSpPr txBox="1"/>
          <p:nvPr/>
        </p:nvSpPr>
        <p:spPr>
          <a:xfrm>
            <a:off x="2669627" y="535166"/>
            <a:ext cx="80088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 c = </a:t>
            </a:r>
            <a:r>
              <a:rPr lang="en-US" dirty="0" err="1"/>
              <a:t>fgetc</a:t>
            </a:r>
            <a:r>
              <a:rPr lang="en-US" dirty="0"/>
              <a:t>(Fin); </a:t>
            </a:r>
          </a:p>
          <a:p>
            <a:r>
              <a:rPr lang="en-US" dirty="0"/>
              <a:t> 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 u = S[t];   // keystream </a:t>
            </a:r>
          </a:p>
          <a:p>
            <a:r>
              <a:rPr lang="en-US" dirty="0"/>
              <a:t>     p = u ^ c;       </a:t>
            </a:r>
          </a:p>
          <a:p>
            <a:r>
              <a:rPr lang="en-US" dirty="0"/>
              <a:t>     </a:t>
            </a:r>
            <a:r>
              <a:rPr lang="en-US" dirty="0" err="1"/>
              <a:t>fputc</a:t>
            </a:r>
            <a:r>
              <a:rPr lang="en-US" dirty="0"/>
              <a:t>(p,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1174D-BF38-444C-99FB-FC43C10804B8}"/>
              </a:ext>
            </a:extLst>
          </p:cNvPr>
          <p:cNvSpPr/>
          <p:nvPr/>
        </p:nvSpPr>
        <p:spPr>
          <a:xfrm>
            <a:off x="2333297" y="535167"/>
            <a:ext cx="6863255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CD44E155-10AC-4896-AF0B-23C3A7D2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C3005100-69FC-49AE-BA18-825707C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B44AA-FABB-4322-99F8-C1F8D90724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407EC3-0BCB-4802-95DE-03894D3FC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762000"/>
            <a:ext cx="10185400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Bit-bit </a:t>
            </a:r>
            <a:r>
              <a:rPr lang="en-US" altLang="en-US" dirty="0" err="1"/>
              <a:t>aliran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oleh </a:t>
            </a:r>
            <a:r>
              <a:rPr lang="en-US" altLang="en-US" i="1" dirty="0"/>
              <a:t>keystream generator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(</a:t>
            </a:r>
            <a:r>
              <a:rPr lang="en-US" altLang="en-US" i="1" dirty="0"/>
              <a:t>seed</a:t>
            </a:r>
            <a:r>
              <a:rPr lang="en-US" altLang="en-US" dirty="0"/>
              <a:t>) U.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 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 di-XOR-</a:t>
            </a:r>
            <a:r>
              <a:rPr lang="en-US" altLang="en-US" dirty="0" err="1"/>
              <a:t>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plainteks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penerima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mendekripsi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cipherteks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42F-DC7D-9059-48C3-78C1C53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RC4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83AD-C196-03A9-6F7D-2063F9F0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RC4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file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</a:t>
            </a:r>
            <a:r>
              <a:rPr lang="en-US" dirty="0"/>
              <a:t>)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header </a:t>
            </a:r>
            <a:r>
              <a:rPr lang="en-US" dirty="0" err="1"/>
              <a:t>filenya</a:t>
            </a:r>
            <a:r>
              <a:rPr lang="en-US" dirty="0"/>
              <a:t>, 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pixel </a:t>
            </a:r>
            <a:r>
              <a:rPr lang="en-US" dirty="0" err="1"/>
              <a:t>berukuran</a:t>
            </a:r>
            <a:r>
              <a:rPr lang="en-US" dirty="0"/>
              <a:t> 1 byte (</a:t>
            </a:r>
            <a:r>
              <a:rPr lang="en-US" i="1" dirty="0"/>
              <a:t>grayscale image</a:t>
            </a:r>
            <a:r>
              <a:rPr lang="en-US" dirty="0"/>
              <a:t>) </a:t>
            </a:r>
            <a:r>
              <a:rPr lang="en-US" dirty="0" err="1"/>
              <a:t>sampai</a:t>
            </a:r>
            <a:r>
              <a:rPr lang="en-US" dirty="0"/>
              <a:t> 3 byte (</a:t>
            </a:r>
            <a:r>
              <a:rPr lang="en-US" i="1" dirty="0"/>
              <a:t>color image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Ingatlah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RC4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i="1" dirty="0"/>
              <a:t>byte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pixel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keystream</a:t>
            </a:r>
            <a:r>
              <a:rPr lang="en-US" dirty="0"/>
              <a:t>, pixel-pixel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terenkripsi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A3AD9-FE6E-90CD-3FD0-C387A20F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D951-2743-58CA-0A70-E69691D7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C5A41E-4B82-7C94-BF65-11A9FA72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477BE-0512-9FD6-8B5B-A2BD4AF9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A picture containing boat, outdoor, sky, ship&#10;&#10;Description automatically generated">
            <a:extLst>
              <a:ext uri="{FF2B5EF4-FFF2-40B4-BE49-F238E27FC236}">
                <a16:creationId xmlns:a16="http://schemas.microsoft.com/office/drawing/2014/main" id="{EC547F71-B631-3B98-C40B-75723278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" y="838403"/>
            <a:ext cx="4788769" cy="4788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EF9C-79F6-D88C-E0A4-3C38FB91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11" y="453284"/>
            <a:ext cx="6895789" cy="6085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80B75-F6C3-D95D-97C5-B6F6FCE01AAD}"/>
              </a:ext>
            </a:extLst>
          </p:cNvPr>
          <p:cNvSpPr txBox="1"/>
          <p:nvPr/>
        </p:nvSpPr>
        <p:spPr>
          <a:xfrm>
            <a:off x="2306320" y="5809735"/>
            <a:ext cx="14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Plain-image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5167E-E743-BEF6-F5D5-8A3157297CA5}"/>
              </a:ext>
            </a:extLst>
          </p:cNvPr>
          <p:cNvSpPr txBox="1"/>
          <p:nvPr/>
        </p:nvSpPr>
        <p:spPr>
          <a:xfrm>
            <a:off x="8259032" y="5809735"/>
            <a:ext cx="193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Encrypted image</a:t>
            </a:r>
          </a:p>
        </p:txBody>
      </p:sp>
    </p:spTree>
    <p:extLst>
      <p:ext uri="{BB962C8B-B14F-4D97-AF65-F5344CB8AC3E}">
        <p14:creationId xmlns:p14="http://schemas.microsoft.com/office/powerpoint/2010/main" val="784573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F439-20AB-9842-74C4-2873BD14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RC4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54BD-F3DD-5C59-D427-0D7F2BFA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https://crypt-online.ru/en/crypts/rc4/</a:t>
            </a:r>
            <a:r>
              <a:rPr lang="en-US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hlinkClick r:id="rId3"/>
              </a:rPr>
              <a:t>https://www.lddgo.net/en/encrypt/rc4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5F7B9-7658-43B3-12D5-04D4FF73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346B-3FB2-19A9-30BC-7885E245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85544-42B9-4F3E-1A3B-34575436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C4966-6C98-4DD8-711D-814BE57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D0836-2121-85A5-39A1-404F02E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0717"/>
            <a:ext cx="10774680" cy="606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F90AB-2D86-1623-C3EF-F11BC92514FA}"/>
              </a:ext>
            </a:extLst>
          </p:cNvPr>
          <p:cNvSpPr txBox="1"/>
          <p:nvPr/>
        </p:nvSpPr>
        <p:spPr>
          <a:xfrm>
            <a:off x="624840" y="1365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https://crypt-online.ru/en/crypts/rc4/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B8E71-56EB-CFA3-3EFD-DEED300F6577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4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C92148-7F5B-C75F-12D3-F084E4AC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BD47B-8B1E-42DB-6A8D-CBA36FA7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18AE2-1A3A-A2EF-D043-CC02F8FC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2125"/>
            <a:ext cx="11074400" cy="62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D319A-6BD4-7847-7088-5E8490B422F7}"/>
              </a:ext>
            </a:extLst>
          </p:cNvPr>
          <p:cNvSpPr txBox="1"/>
          <p:nvPr/>
        </p:nvSpPr>
        <p:spPr>
          <a:xfrm>
            <a:off x="5459091" y="56396"/>
            <a:ext cx="99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373FD-F86B-4D5C-F840-5911C19C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278CF-18B4-707A-7108-AECE5726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DD00-FA68-0721-FEB8-0EDE033F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82123"/>
            <a:ext cx="11092180" cy="6239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03B86-6F0E-E06F-49D8-C324DDD64D99}"/>
              </a:ext>
            </a:extLst>
          </p:cNvPr>
          <p:cNvSpPr txBox="1"/>
          <p:nvPr/>
        </p:nvSpPr>
        <p:spPr>
          <a:xfrm>
            <a:off x="33528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https://www.lddgo.net/en/encrypt/rc4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27E03-0CBE-7DFF-2F09-B36A1F5524F2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439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D1D2E-33DE-CD19-1034-E0F6A838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3F2C0-CDA6-EFC1-7467-E2AB7ED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0774A-105D-885C-20B2-40CAC1DC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282"/>
            <a:ext cx="10866120" cy="611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5EB94-8E92-476D-9F10-03168FB95097}"/>
              </a:ext>
            </a:extLst>
          </p:cNvPr>
          <p:cNvSpPr txBox="1"/>
          <p:nvPr/>
        </p:nvSpPr>
        <p:spPr>
          <a:xfrm>
            <a:off x="5459091" y="56396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3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0FAE-E6B2-9E3F-F085-5BC764F2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Library </a:t>
            </a:r>
            <a:r>
              <a:rPr lang="en-US" b="1" dirty="0" err="1">
                <a:latin typeface="+mn-lt"/>
              </a:rPr>
              <a:t>Crypto.Cipher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8996-4298-19AC-FF0F-5ABD3775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Pustaka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package cipher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Python.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hlinkClick r:id="rId2"/>
              </a:rPr>
              <a:t>https://www.pycrypto.org/api/2.6/Crypto.Cipher-module.html</a:t>
            </a:r>
            <a:r>
              <a:rPr lang="en-US" sz="2400" dirty="0"/>
              <a:t> </a:t>
            </a:r>
          </a:p>
          <a:p>
            <a:r>
              <a:rPr lang="en-US" sz="2400" dirty="0"/>
              <a:t>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cipher, salah </a:t>
            </a:r>
            <a:r>
              <a:rPr lang="en-US" sz="2400" dirty="0" err="1"/>
              <a:t>satunya</a:t>
            </a:r>
            <a:r>
              <a:rPr lang="en-US" sz="2400" dirty="0"/>
              <a:t> RC4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Crypto.Cipher.ARC4</a:t>
            </a:r>
          </a:p>
          <a:p>
            <a:r>
              <a:rPr lang="en-US" sz="2400" dirty="0"/>
              <a:t>Cara </a:t>
            </a:r>
            <a:r>
              <a:rPr lang="en-US" sz="2400" dirty="0" err="1"/>
              <a:t>memanggil</a:t>
            </a:r>
            <a:r>
              <a:rPr lang="en-US" sz="2400" dirty="0"/>
              <a:t> Pustaka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  <a:p>
            <a:pPr marL="174625" indent="-174625">
              <a:buNone/>
            </a:pPr>
            <a:r>
              <a:rPr lang="en-US" sz="2400" dirty="0"/>
              <a:t>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meng-</a:t>
            </a:r>
            <a:r>
              <a:rPr lang="en-US" sz="2400" dirty="0" err="1"/>
              <a:t>intall</a:t>
            </a:r>
            <a:r>
              <a:rPr lang="en-US" sz="2400" dirty="0"/>
              <a:t> </a:t>
            </a:r>
            <a:r>
              <a:rPr lang="en-US" sz="2400" i="1" dirty="0" err="1"/>
              <a:t>pycryptodome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i="1" dirty="0"/>
              <a:t>pip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pycryptodome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/>
              <a:t>Contoh</a:t>
            </a:r>
            <a:r>
              <a:rPr lang="en-US" sz="2400" dirty="0"/>
              <a:t> program Python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RC4 pada slide </a:t>
            </a:r>
            <a:r>
              <a:rPr lang="en-US" sz="2400" dirty="0" err="1"/>
              <a:t>berikut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87D93-BF06-27E9-907D-6A2E629A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AD1AC-9FA0-0935-9A02-F57F95870FF1}"/>
              </a:ext>
            </a:extLst>
          </p:cNvPr>
          <p:cNvSpPr txBox="1"/>
          <p:nvPr/>
        </p:nvSpPr>
        <p:spPr>
          <a:xfrm>
            <a:off x="2220686" y="3884827"/>
            <a:ext cx="795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from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ARC4</a:t>
            </a:r>
          </a:p>
        </p:txBody>
      </p:sp>
    </p:spTree>
    <p:extLst>
      <p:ext uri="{BB962C8B-B14F-4D97-AF65-F5344CB8AC3E}">
        <p14:creationId xmlns:p14="http://schemas.microsoft.com/office/powerpoint/2010/main" val="383543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DFED-D1F7-C393-F144-E6BE7B9F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F78CE-CC00-50B2-D5DA-869A7BF9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20" y="136525"/>
            <a:ext cx="6812797" cy="65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5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F134-1C27-2FDD-8949-D2C0AAB5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37DF-825C-5D2A-67DB-F28B7805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Ubahlah</a:t>
            </a:r>
            <a:r>
              <a:rPr lang="en-US" dirty="0"/>
              <a:t> program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dan </a:t>
            </a:r>
            <a:r>
              <a:rPr lang="en-US" dirty="0" err="1"/>
              <a:t>dekripsi</a:t>
            </a:r>
            <a:r>
              <a:rPr lang="en-US" dirty="0"/>
              <a:t> file </a:t>
            </a:r>
            <a:r>
              <a:rPr lang="en-US" dirty="0" err="1"/>
              <a:t>sembarang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400A-EF89-C065-2218-991093E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39839D97-BAED-4002-8CD4-C30629C4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  <a:endParaRPr lang="en-GB" altLang="en-US" sz="1400" dirty="0"/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4924DE81-9AAE-425A-B0A4-00F300F3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45A762-D629-4BFC-884F-EB785C5D0AC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35F3936-69BF-4060-9491-01C1A836A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760" y="538480"/>
            <a:ext cx="11267440" cy="581787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:	0100011010001111100</a:t>
            </a:r>
          </a:p>
          <a:p>
            <a:pPr marL="0" indent="0">
              <a:buNone/>
            </a:pPr>
            <a:r>
              <a:rPr lang="en-US" altLang="en-US" i="1" dirty="0"/>
              <a:t>	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Keamanan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1.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2.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perodik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3.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benar-benar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trully</a:t>
            </a:r>
            <a:r>
              <a:rPr lang="en-US" altLang="en-US" sz="2400" i="1" dirty="0">
                <a:cs typeface="Times New Roman" panose="02020603050405020304" pitchFamily="18" charset="0"/>
              </a:rPr>
              <a:t> random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</p:txBody>
      </p:sp>
      <p:cxnSp>
        <p:nvCxnSpPr>
          <p:cNvPr id="26629" name="Straight Connector 5">
            <a:extLst>
              <a:ext uri="{FF2B5EF4-FFF2-40B4-BE49-F238E27FC236}">
                <a16:creationId xmlns:a16="http://schemas.microsoft.com/office/drawing/2014/main" id="{8050FC6A-4520-4A5F-BF17-83A20100A9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2006600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B5BFB8FF-5621-45D0-A925-E7FC8DD89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3006725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3AF9C2-7C38-446E-B6D3-DF1BE3D7CBDF}"/>
              </a:ext>
            </a:extLst>
          </p:cNvPr>
          <p:cNvSpPr txBox="1"/>
          <p:nvPr/>
        </p:nvSpPr>
        <p:spPr>
          <a:xfrm>
            <a:off x="7867650" y="1200150"/>
            <a:ext cx="132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Enkripsi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FB399-1F9E-42A7-9CAF-DD05F7D50EA3}"/>
              </a:ext>
            </a:extLst>
          </p:cNvPr>
          <p:cNvSpPr txBox="1"/>
          <p:nvPr/>
        </p:nvSpPr>
        <p:spPr>
          <a:xfrm>
            <a:off x="7867650" y="2286000"/>
            <a:ext cx="13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Dekripsi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D9EE207-517B-4B4F-A89D-1AB90C64E58C}"/>
              </a:ext>
            </a:extLst>
          </p:cNvPr>
          <p:cNvSpPr/>
          <p:nvPr/>
        </p:nvSpPr>
        <p:spPr>
          <a:xfrm>
            <a:off x="7362824" y="1200150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5C95CAC-8987-41D1-98FD-4677C0C1B2CC}"/>
              </a:ext>
            </a:extLst>
          </p:cNvPr>
          <p:cNvSpPr/>
          <p:nvPr/>
        </p:nvSpPr>
        <p:spPr>
          <a:xfrm>
            <a:off x="7448549" y="2144389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EEE2A289-12A6-4F44-BCD9-DE075086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25573354-CF0A-4B28-AEC1-92AAC201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9B6B4-68F7-4C2D-ACF4-8C539C1982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819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DC971CE-50D0-4CC5-9629-0D7564EC3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899920"/>
            <a:ext cx="10099040" cy="41859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cipher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alir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percakapan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telepon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seluler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Group Special Mobile</a:t>
            </a:r>
            <a:r>
              <a:rPr lang="en-US" altLang="en-US" sz="26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sz="26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barisan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. Satu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228 bit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600" dirty="0">
                <a:cs typeface="Times New Roman" panose="02020603050405020304" pitchFamily="18" charset="0"/>
              </a:rPr>
              <a:t> 4,6 </a:t>
            </a:r>
            <a:r>
              <a:rPr lang="en-US" altLang="en-US" sz="2600" dirty="0" err="1">
                <a:cs typeface="Times New Roman" panose="02020603050405020304" pitchFamily="18" charset="0"/>
              </a:rPr>
              <a:t>milidetik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kunci-alir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228-bit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kemudian</a:t>
            </a:r>
            <a:r>
              <a:rPr lang="en-US" altLang="en-US" sz="2600" dirty="0">
                <a:cs typeface="Times New Roman" panose="02020603050405020304" pitchFamily="18" charset="0"/>
              </a:rPr>
              <a:t> bit-</a:t>
            </a:r>
            <a:r>
              <a:rPr lang="en-US" altLang="en-US" sz="2600" dirty="0" err="1">
                <a:cs typeface="Times New Roman" panose="02020603050405020304" pitchFamily="18" charset="0"/>
              </a:rPr>
              <a:t>bitnya</a:t>
            </a:r>
            <a:r>
              <a:rPr lang="en-US" altLang="en-US" sz="2600" dirty="0">
                <a:cs typeface="Times New Roman" panose="02020603050405020304" pitchFamily="18" charset="0"/>
              </a:rPr>
              <a:t> di-</a:t>
            </a:r>
            <a:r>
              <a:rPr lang="en-US" altLang="en-US" sz="2600" i="1" dirty="0">
                <a:cs typeface="Times New Roman" panose="02020603050405020304" pitchFamily="18" charset="0"/>
              </a:rPr>
              <a:t>XOR</a:t>
            </a:r>
            <a:r>
              <a:rPr lang="en-US" altLang="en-US" sz="2600" dirty="0">
                <a:cs typeface="Times New Roman" panose="02020603050405020304" pitchFamily="18" charset="0"/>
              </a:rPr>
              <a:t>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 bit.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session key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64 bit.</a:t>
            </a:r>
            <a:endParaRPr lang="en-US" altLang="en-US" sz="2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1F277C-2E41-28B7-0377-4DCDDDF26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A5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C2485D46-741C-40F8-A04C-74707EBA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4F203ECD-DFAD-4C3C-A71D-D78A970C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C68D0-3F83-4120-B54C-3D7E0B3DA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8294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83C05E4-C007-4B53-A795-973B8325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960" y="793750"/>
            <a:ext cx="1029208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GSM </a:t>
            </a:r>
            <a:r>
              <a:rPr lang="en-US" altLang="en-US" dirty="0" err="1"/>
              <a:t>merupakan</a:t>
            </a:r>
            <a:r>
              <a:rPr lang="en-US" altLang="en-US" dirty="0"/>
              <a:t> standard </a:t>
            </a:r>
            <a:r>
              <a:rPr lang="en-US" altLang="en-US" dirty="0" err="1"/>
              <a:t>telepon</a:t>
            </a:r>
            <a:r>
              <a:rPr lang="en-US" altLang="en-US" dirty="0"/>
              <a:t> </a:t>
            </a:r>
            <a:r>
              <a:rPr lang="en-US" altLang="en-US" dirty="0" err="1"/>
              <a:t>seluler</a:t>
            </a:r>
            <a:r>
              <a:rPr lang="en-US" altLang="en-US" dirty="0"/>
              <a:t> </a:t>
            </a:r>
            <a:r>
              <a:rPr lang="en-US" altLang="en-US" dirty="0" err="1"/>
              <a:t>Eropa</a:t>
            </a:r>
            <a:r>
              <a:rPr lang="en-US" altLang="en-US" dirty="0"/>
              <a:t>. A5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dirty="0" err="1"/>
              <a:t>Perancis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operator GSM </a:t>
            </a:r>
            <a:r>
              <a:rPr lang="en-US" altLang="en-US" dirty="0" err="1"/>
              <a:t>mengimplementasikan</a:t>
            </a:r>
            <a:r>
              <a:rPr lang="en-US" altLang="en-US" dirty="0"/>
              <a:t>  </a:t>
            </a:r>
            <a:r>
              <a:rPr lang="en-US" altLang="en-US" dirty="0" err="1"/>
              <a:t>enkripsi</a:t>
            </a:r>
            <a:r>
              <a:rPr lang="en-US" altLang="en-US" dirty="0"/>
              <a:t>, </a:t>
            </a:r>
            <a:r>
              <a:rPr lang="en-US" altLang="en-US" dirty="0" err="1"/>
              <a:t>bergantung</a:t>
            </a:r>
            <a:r>
              <a:rPr lang="en-US" altLang="en-US" dirty="0"/>
              <a:t> </a:t>
            </a:r>
            <a:r>
              <a:rPr lang="en-US" altLang="en-US" dirty="0" err="1"/>
              <a:t>regulasi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di Indonesia)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1. A5/1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A5, </a:t>
            </a:r>
            <a:r>
              <a:rPr lang="en-US" altLang="en-US" dirty="0" err="1"/>
              <a:t>digunakan</a:t>
            </a:r>
            <a:r>
              <a:rPr lang="en-US" altLang="en-US" dirty="0"/>
              <a:t> di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2. A5/2 (Kasumi)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ekspor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A5/1 pada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pada </a:t>
            </a:r>
            <a:r>
              <a:rPr lang="en-US" altLang="en-US" dirty="0" err="1"/>
              <a:t>tahun</a:t>
            </a:r>
            <a:r>
              <a:rPr lang="en-US" altLang="en-US" dirty="0"/>
              <a:t> 1994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reverse engineering</a:t>
            </a:r>
            <a:r>
              <a:rPr lang="en-US" altLang="en-US" dirty="0"/>
              <a:t>, </a:t>
            </a:r>
            <a:r>
              <a:rPr lang="en-US" altLang="en-US" dirty="0" err="1"/>
              <a:t>algoritmanya</a:t>
            </a:r>
            <a:r>
              <a:rPr lang="en-US" altLang="en-US" dirty="0"/>
              <a:t> </a:t>
            </a:r>
            <a:r>
              <a:rPr lang="en-US" altLang="en-US" dirty="0" err="1"/>
              <a:t>terbongkar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8900D7D4-7F0F-40C2-AA55-504B5167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DCF82B4F-3953-4E48-8723-7BC0E62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C143-92C1-4416-AE32-1EB80731DC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849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A15FEA2-3CE5-4B6D-89FC-81BE7E2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685800"/>
            <a:ext cx="1004824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19, 22, dan 23 bit (total = 19 + 22 + 23 = 64).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dimana</a:t>
            </a:r>
            <a:r>
              <a:rPr lang="en-US" altLang="en-US" dirty="0">
                <a:cs typeface="Times New Roman" panose="02020603050405020304" pitchFamily="18" charset="0"/>
              </a:rPr>
              <a:t> bit paling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penting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LSB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(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kanan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Luaran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output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- </a:t>
            </a:r>
            <a:r>
              <a:rPr lang="en-US" altLang="en-US" sz="2400" dirty="0">
                <a:cs typeface="Times New Roman" panose="02020603050405020304" pitchFamily="18" charset="0"/>
              </a:rPr>
              <a:t>Bit ke-8 pada register 1. </a:t>
            </a:r>
            <a:r>
              <a:rPr lang="en-US" sz="2400" dirty="0"/>
              <a:t>Bit-bit </a:t>
            </a:r>
            <a:r>
              <a:rPr lang="en-US" sz="2400" dirty="0" err="1"/>
              <a:t>detak</a:t>
            </a:r>
            <a:r>
              <a:rPr lang="en-US" sz="2400" dirty="0"/>
              <a:t> pada bit 13, 16, 17, dan 18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2. 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20 dan 21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3. 	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7, 20, 21, dan 22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75B1815F-E247-483A-9023-7FE2A681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Munir/II4021 Kriptografi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9070AD6B-001C-4EF2-B925-474A528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B8AD1-5BD0-403C-8996-D2000659A2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96D02DAE-AC51-41D6-9929-C7CB248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013769"/>
            <a:ext cx="1528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351760DB-525A-4B1E-8C55-03BA1417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13769"/>
            <a:ext cx="839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4D1A-4A60-46E5-9799-8F387B27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56533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:  </a:t>
            </a:r>
          </a:p>
          <a:p>
            <a:endParaRPr lang="en-US" dirty="0"/>
          </a:p>
          <a:p>
            <a:pPr marL="690563" indent="-690563">
              <a:buNone/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“Pada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=1..64), bit-bit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diperiksa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(50% + 1)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didetak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r>
              <a:rPr lang="en-US" dirty="0" err="1"/>
              <a:t>Biasanya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.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register </a:t>
            </a:r>
            <a:r>
              <a:rPr lang="en-US" altLang="en-US" dirty="0" err="1"/>
              <a:t>didetak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¾. </a:t>
            </a:r>
          </a:p>
          <a:p>
            <a:endParaRPr lang="en-US" dirty="0"/>
          </a:p>
          <a:p>
            <a:r>
              <a:rPr lang="en-US" dirty="0"/>
              <a:t>Ketika </a:t>
            </a:r>
            <a:r>
              <a:rPr lang="en-US" dirty="0" err="1"/>
              <a:t>sebuah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bit </a:t>
            </a:r>
            <a:r>
              <a:rPr lang="en-US" dirty="0" err="1"/>
              <a:t>detaknya</a:t>
            </a:r>
            <a:r>
              <a:rPr lang="en-US" dirty="0"/>
              <a:t> di-XOR-</a:t>
            </a:r>
            <a:r>
              <a:rPr lang="en-US" dirty="0" err="1"/>
              <a:t>kan</a:t>
            </a:r>
            <a:r>
              <a:rPr lang="en-US" dirty="0"/>
              <a:t> dan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LSB (</a:t>
            </a:r>
            <a:r>
              <a:rPr lang="en-US" dirty="0" err="1"/>
              <a:t>posisi</a:t>
            </a:r>
            <a:r>
              <a:rPr lang="en-US" dirty="0"/>
              <a:t> ke-0)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bit-bit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Bit paling </a:t>
            </a:r>
            <a:r>
              <a:rPr lang="en-US" dirty="0" err="1"/>
              <a:t>kiri</a:t>
            </a:r>
            <a:r>
              <a:rPr lang="en-US" dirty="0"/>
              <a:t> (MSB)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Bit yang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di-XOR-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tadi</a:t>
            </a:r>
            <a:r>
              <a:rPr lang="en-US" dirty="0"/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B901C-B0CA-4DE8-8B88-D6F8946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5B64-ECF3-48EE-BF70-6BAC7EB5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1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49B1-0EC3-4A47-A8D4-D69450F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A5/1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Ketiga</a:t>
            </a:r>
            <a:r>
              <a:rPr lang="en-US" dirty="0"/>
              <a:t> register pada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diinisialisasi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bitnya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64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64 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64, </a:t>
            </a:r>
          </a:p>
          <a:p>
            <a:pPr marL="1547813" lvl="0" indent="-1547813">
              <a:buNone/>
            </a:pPr>
            <a:r>
              <a:rPr lang="en-US" dirty="0"/>
              <a:t>                 - bit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B1570-D9AF-4E8F-9051-DFE1FE36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307CB-F8A3-463D-BA08-B700CC33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7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914F-28D5-46B7-9AD1-BA45AE25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22-bit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(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22, </a:t>
            </a:r>
          </a:p>
          <a:p>
            <a:pPr marL="1490663" lvl="0" indent="-1490663">
              <a:buNone/>
            </a:pPr>
            <a:r>
              <a:rPr lang="en-US" dirty="0"/>
              <a:t>                - bit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Isi register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228-bit. 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A2ACA9-34BB-471C-8B20-93B9779F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706F-CF35-4D9F-87ED-F09CBE4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9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1E0-4296-4190-B3AF-09B4B01F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100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bit-bit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228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bit-bit </a:t>
            </a:r>
            <a:r>
              <a:rPr lang="en-US" dirty="0" err="1"/>
              <a:t>kunci-alir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 </a:t>
            </a:r>
          </a:p>
          <a:p>
            <a:pPr marL="0" lvl="0" indent="0">
              <a:buNone/>
            </a:pPr>
            <a:endParaRPr lang="en-US" dirty="0"/>
          </a:p>
          <a:p>
            <a:pPr marL="517525" lvl="0" indent="0">
              <a:buNone/>
            </a:pPr>
            <a:r>
              <a:rPr lang="en-US" dirty="0"/>
              <a:t>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1 bit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</a:t>
            </a:r>
            <a:r>
              <a:rPr lang="en-US" dirty="0"/>
              <a:t>-XOR-an bit-bit MSB yang </a:t>
            </a:r>
            <a:r>
              <a:rPr lang="en-US" dirty="0" err="1"/>
              <a:t>terlempar</a:t>
            </a:r>
            <a:r>
              <a:rPr lang="en-US" dirty="0"/>
              <a:t>. </a:t>
            </a:r>
          </a:p>
          <a:p>
            <a:pPr marL="517525" lvl="0" indent="0">
              <a:buNone/>
            </a:pPr>
            <a:r>
              <a:rPr lang="en-US" dirty="0" err="1"/>
              <a:t>Kunci-alir</a:t>
            </a:r>
            <a:r>
              <a:rPr lang="en-US" dirty="0"/>
              <a:t> 228-bit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7CAEA9-5889-4758-A49A-0E6CEA7E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21C7-A91A-4355-B0B7-F04E3981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B515302-4E5E-4FC7-A347-A8A15DED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838200"/>
            <a:ext cx="10068560" cy="4942840"/>
          </a:xfrm>
        </p:spPr>
        <p:txBody>
          <a:bodyPr>
            <a:norm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A5/1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GSM di </a:t>
            </a:r>
            <a:r>
              <a:rPr lang="en-US" dirty="0" err="1"/>
              <a:t>Eropa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Program A5/1 </a:t>
            </a:r>
            <a:r>
              <a:rPr lang="en-US" dirty="0" err="1"/>
              <a:t>ditanam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chip</a:t>
            </a:r>
            <a:r>
              <a:rPr lang="en-US" dirty="0"/>
              <a:t>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i="1" dirty="0" err="1"/>
              <a:t>Simcard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Di negara-negara di mana operator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 Indonesia, </a:t>
            </a:r>
            <a:r>
              <a:rPr lang="en-US" dirty="0" err="1"/>
              <a:t>maka</a:t>
            </a:r>
            <a:r>
              <a:rPr lang="en-US" dirty="0"/>
              <a:t> program </a:t>
            </a:r>
            <a:r>
              <a:rPr lang="en-US" dirty="0" err="1"/>
              <a:t>algoritma</a:t>
            </a:r>
            <a:r>
              <a:rPr lang="en-US" dirty="0"/>
              <a:t> A5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(</a:t>
            </a:r>
            <a:r>
              <a:rPr lang="en-US" i="1" dirty="0"/>
              <a:t>disabled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8D943237-716D-4181-AF27-BF182F1D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E204E51A-319F-433C-8076-9F83000A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1AC1C-8D78-4753-919E-B9B7FC9A8F7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9A25-3914-4E61-8E38-08FDF3A9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27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A5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Keamanan</a:t>
            </a:r>
            <a:r>
              <a:rPr lang="en-US" dirty="0"/>
              <a:t> A5/1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LFSR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kriptanalisis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penyerang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A5/1 pada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A96366-DA5F-4716-B8A7-084C6676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3FC6-8D69-45A6-BF4E-7E6A771A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1DDB7BFF-8B22-4856-9DA0-94B4E6E4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205BD90-1F99-4BD3-B5E6-0B03904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57F7C0-3C8B-4A88-959A-411B81A6745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48FC683-E46A-49F0-B15C-BC7BB7E2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3631"/>
            <a:ext cx="105156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1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seluruhnya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0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dan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tak-berarti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266FE-4975-4E98-8DD8-0B7106DB7381}"/>
              </a:ext>
            </a:extLst>
          </p:cNvPr>
          <p:cNvSpPr txBox="1"/>
          <p:nvPr/>
        </p:nvSpPr>
        <p:spPr>
          <a:xfrm>
            <a:off x="2752725" y="216217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00000000000000000000000000000…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1913-9B67-4637-AE48-4E29D614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568960"/>
            <a:ext cx="105156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Serangan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known-plaintext attack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dilakukan</a:t>
            </a:r>
            <a:r>
              <a:rPr lang="en-US" dirty="0"/>
              <a:t> oleh Ross Anderson pada </a:t>
            </a:r>
            <a:r>
              <a:rPr lang="en-US" dirty="0" err="1"/>
              <a:t>tahun</a:t>
            </a:r>
            <a:r>
              <a:rPr lang="en-US" dirty="0"/>
              <a:t> 1994. </a:t>
            </a:r>
          </a:p>
          <a:p>
            <a:endParaRPr lang="en-US" dirty="0"/>
          </a:p>
          <a:p>
            <a:r>
              <a:rPr lang="en-US" dirty="0"/>
              <a:t>Ross Anderson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menerka</a:t>
            </a:r>
            <a:r>
              <a:rPr lang="en-US" dirty="0"/>
              <a:t> 42 bit </a:t>
            </a:r>
            <a:r>
              <a:rPr lang="en-US" dirty="0" err="1"/>
              <a:t>isi</a:t>
            </a:r>
            <a:r>
              <a:rPr lang="en-US" dirty="0"/>
              <a:t> register R1 dan R2, dan </a:t>
            </a:r>
            <a:r>
              <a:rPr lang="en-US" dirty="0" err="1"/>
              <a:t>menurunkan</a:t>
            </a:r>
            <a:r>
              <a:rPr lang="en-US" dirty="0"/>
              <a:t> 23 bit R3 </a:t>
            </a:r>
            <a:r>
              <a:rPr lang="en-US" dirty="0" err="1"/>
              <a:t>dari</a:t>
            </a:r>
            <a:r>
              <a:rPr lang="en-US" dirty="0"/>
              <a:t> 42 bit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komputer</a:t>
            </a:r>
            <a:r>
              <a:rPr lang="en-US" dirty="0"/>
              <a:t> PC dan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para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A5/1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80B83-A680-4157-A870-4F2C37B0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800CB-6735-438F-9C89-C344CBA3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C2BACF-3E37-B5FB-CD3F-D04B3807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6790A-00C4-215D-B9D3-9DC01EE1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1904F-8A64-C8D7-E9EC-C77CAB577ED9}"/>
              </a:ext>
            </a:extLst>
          </p:cNvPr>
          <p:cNvSpPr txBox="1"/>
          <p:nvPr/>
        </p:nvSpPr>
        <p:spPr>
          <a:xfrm>
            <a:off x="325120" y="287774"/>
            <a:ext cx="1136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Interactive Online Simulation of the A5/1 Cipher (</a:t>
            </a:r>
            <a:r>
              <a:rPr lang="en-US" sz="2000" b="1" dirty="0">
                <a:hlinkClick r:id="rId2"/>
              </a:rPr>
              <a:t>https://733amir.github.io/a51-cipher-simulator/</a:t>
            </a:r>
            <a:r>
              <a:rPr lang="en-US" sz="2000" b="1" dirty="0"/>
              <a:t>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0C8D2-2FE9-6D6E-ABA1-1848BA22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8" y="705454"/>
            <a:ext cx="10695149" cy="60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0828-8DCF-CE73-7DD3-776A3EC8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Trivium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CDC98-755E-AFC2-6535-3A451CB2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6135B-0190-02B6-5E7F-530D1ABC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97DF7C-1677-A0AE-EA63-E5473EB3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690688"/>
            <a:ext cx="10515600" cy="488283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Trivium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cipher-</a:t>
            </a:r>
            <a:r>
              <a:rPr lang="en-US" sz="2400" i="1" dirty="0" err="1"/>
              <a:t>alir</a:t>
            </a:r>
            <a:r>
              <a:rPr lang="en-US" sz="2400" dirty="0"/>
              <a:t> modern,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cipher </a:t>
            </a:r>
            <a:r>
              <a:rPr lang="en-US" sz="2400" dirty="0" err="1"/>
              <a:t>alir</a:t>
            </a:r>
            <a:r>
              <a:rPr lang="en-US" sz="2400" dirty="0"/>
              <a:t> yang di-submit pada </a:t>
            </a:r>
            <a:r>
              <a:rPr lang="en-US" sz="2400" dirty="0" err="1"/>
              <a:t>kompetisi</a:t>
            </a:r>
            <a:r>
              <a:rPr lang="en-US" sz="2400" dirty="0"/>
              <a:t> </a:t>
            </a:r>
            <a:r>
              <a:rPr lang="en-US" sz="2400" i="1" dirty="0"/>
              <a:t>stream cipher </a:t>
            </a:r>
            <a:r>
              <a:rPr lang="en-US" sz="2400" dirty="0" err="1"/>
              <a:t>eSTREAM</a:t>
            </a:r>
            <a:r>
              <a:rPr lang="en-US" sz="2400" dirty="0"/>
              <a:t> pada </a:t>
            </a:r>
            <a:r>
              <a:rPr lang="en-US" sz="2400" dirty="0" err="1"/>
              <a:t>tahun</a:t>
            </a:r>
            <a:r>
              <a:rPr lang="en-US" sz="2400" dirty="0"/>
              <a:t> 2004  - 2008.  </a:t>
            </a:r>
          </a:p>
          <a:p>
            <a:endParaRPr lang="en-US" sz="2400" dirty="0"/>
          </a:p>
          <a:p>
            <a:r>
              <a:rPr lang="en-US" sz="2400" dirty="0" err="1"/>
              <a:t>Dibuat</a:t>
            </a:r>
            <a:r>
              <a:rPr lang="en-US" sz="2400" dirty="0"/>
              <a:t> oleh Christophe De </a:t>
            </a:r>
            <a:r>
              <a:rPr lang="en-US" sz="2400" dirty="0" err="1"/>
              <a:t>Cannière</a:t>
            </a:r>
            <a:r>
              <a:rPr lang="en-US" sz="2400" dirty="0"/>
              <a:t> dan Bart </a:t>
            </a:r>
            <a:r>
              <a:rPr lang="en-US" sz="2400" dirty="0" err="1"/>
              <a:t>Preneel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nonlinear LFSRs</a:t>
            </a:r>
            <a:r>
              <a:rPr lang="en-US" sz="2400" dirty="0"/>
              <a:t> (NLFSR)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masing-masing 93, 84, dan 111 bit.</a:t>
            </a:r>
          </a:p>
          <a:p>
            <a:r>
              <a:rPr lang="en-US" sz="2400" dirty="0" err="1"/>
              <a:t>Melakukan</a:t>
            </a:r>
            <a:r>
              <a:rPr lang="en-US" sz="2400" dirty="0"/>
              <a:t> XOR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NLFSR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membangkitkan</a:t>
            </a:r>
            <a:r>
              <a:rPr lang="en-US" sz="2400" dirty="0"/>
              <a:t> bit </a:t>
            </a:r>
            <a:r>
              <a:rPr lang="en-US" sz="2400" dirty="0" err="1"/>
              <a:t>kunci-alir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Minimalis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diimplementasikan</a:t>
            </a:r>
            <a:r>
              <a:rPr lang="en-US" sz="2400" dirty="0"/>
              <a:t> pada </a:t>
            </a:r>
            <a:r>
              <a:rPr lang="en-US" sz="2400" i="1" dirty="0"/>
              <a:t>hardware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- total </a:t>
            </a:r>
            <a:r>
              <a:rPr lang="en-US" sz="2400" dirty="0" err="1"/>
              <a:t>sel</a:t>
            </a:r>
            <a:r>
              <a:rPr lang="en-US" sz="2400" dirty="0"/>
              <a:t> register: 288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AND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XOR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8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ußzeilenplatzhalter 4">
            <a:extLst>
              <a:ext uri="{FF2B5EF4-FFF2-40B4-BE49-F238E27FC236}">
                <a16:creationId xmlns:a16="http://schemas.microsoft.com/office/drawing/2014/main" id="{4CE68366-151D-840F-2026-10DAF7F8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60" y="6440011"/>
            <a:ext cx="691388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>
                <a:solidFill>
                  <a:srgbClr val="FF0000"/>
                </a:solidFill>
              </a:rPr>
              <a:t>Rinaldi Munir/II4021 Kriptografi</a:t>
            </a:r>
            <a:endParaRPr lang="de-DE" altLang="en-US" sz="1400" dirty="0">
              <a:solidFill>
                <a:srgbClr val="FF0000"/>
              </a:solidFill>
            </a:endParaRPr>
          </a:p>
        </p:txBody>
      </p:sp>
      <p:pic>
        <p:nvPicPr>
          <p:cNvPr id="54277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E175C761-BDA2-B2DE-7711-2E3F9F64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96" y="235426"/>
            <a:ext cx="9271645" cy="43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5BE3A456-05BF-5CB8-0BB3-6354B19D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52673"/>
              </p:ext>
            </p:extLst>
          </p:nvPr>
        </p:nvGraphicFramePr>
        <p:xfrm>
          <a:off x="4913949" y="4714240"/>
          <a:ext cx="6129971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Register length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Feedback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Feedforward</a:t>
                      </a:r>
                      <a:r>
                        <a:rPr lang="en-US" sz="1400" dirty="0"/>
                        <a:t>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AND inputs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91, 92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78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82, 83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109, 110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9B581-C736-BD3F-AA30-2F17CD3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Inhaltsplatzhalter 2">
            <a:extLst>
              <a:ext uri="{FF2B5EF4-FFF2-40B4-BE49-F238E27FC236}">
                <a16:creationId xmlns:a16="http://schemas.microsoft.com/office/drawing/2014/main" id="{C97974A3-EE9E-FFF3-D9BD-F71538B55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600" y="2540000"/>
            <a:ext cx="10713720" cy="373888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en-US" sz="2600" b="1" dirty="0" err="1"/>
              <a:t>Inisialisasi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i="1" dirty="0"/>
              <a:t>initialization vector </a:t>
            </a:r>
            <a:r>
              <a:rPr lang="en-US" altLang="en-US" sz="2600" dirty="0"/>
              <a:t>(IV)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A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B</a:t>
            </a:r>
          </a:p>
          <a:p>
            <a:r>
              <a:rPr lang="en-US" altLang="en-US" sz="2600" dirty="0"/>
              <a:t>Set </a:t>
            </a:r>
            <a:r>
              <a:rPr lang="en-US" altLang="en-US" sz="2600" i="1" dirty="0"/>
              <a:t>c</a:t>
            </a:r>
            <a:r>
              <a:rPr lang="en-US" altLang="en-US" sz="2600" i="1" baseline="-25000" dirty="0"/>
              <a:t>109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110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111</a:t>
            </a:r>
            <a:r>
              <a:rPr lang="en-US" altLang="en-US" sz="2600" dirty="0"/>
              <a:t> =1, </a:t>
            </a:r>
            <a:r>
              <a:rPr lang="en-US" altLang="en-US" sz="2600" dirty="0" err="1"/>
              <a:t>sedangkan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lainnya</a:t>
            </a:r>
            <a:r>
              <a:rPr lang="en-US" altLang="en-US" sz="2600" dirty="0"/>
              <a:t> 0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 err="1"/>
              <a:t>Pemanasan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 err="1"/>
              <a:t>Detak</a:t>
            </a:r>
            <a:r>
              <a:rPr lang="en-US" altLang="en-US" sz="2600" dirty="0"/>
              <a:t> (</a:t>
            </a:r>
            <a:r>
              <a:rPr lang="en-US" altLang="en-US" sz="2600" i="1" dirty="0"/>
              <a:t>clock</a:t>
            </a:r>
            <a:r>
              <a:rPr lang="en-US" altLang="en-US" sz="2600" dirty="0"/>
              <a:t>) NLFSR  4 x 288 = 1152 kali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diabaikan</a:t>
            </a:r>
            <a:r>
              <a:rPr lang="en-US" altLang="en-US" sz="2600" dirty="0"/>
              <a:t>)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/>
              <a:t>Encryption: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NLFSR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membangkitkan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kunci-alir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i="1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55301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5F498D30-35A8-55E9-BE1D-EF5CE4D1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29" y="111760"/>
            <a:ext cx="5989964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2A1646B-4392-9921-0B2A-60C5F4A8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8880"/>
            <a:ext cx="691388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>
                <a:solidFill>
                  <a:srgbClr val="FF0000"/>
                </a:solidFill>
              </a:rPr>
              <a:t>Rinaldi Munir/II4021 Kriptografi</a:t>
            </a:r>
            <a:endParaRPr lang="de-DE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4B663-E9F0-E2AA-BA8F-BE671994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F7815A24-6DCC-46B9-A9A8-7E9BD416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5042F1C8-705D-42BB-BF22-B6B1AA99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3B853-78CC-4542-92DB-1B067A8152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CE1AFF8-9A55-41A3-83F6-3C84B0AF3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2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kesytream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cipher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rendah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D393D-483A-4F2E-B71F-707FB87ADA86}"/>
              </a:ext>
            </a:extLst>
          </p:cNvPr>
          <p:cNvSpPr/>
          <p:nvPr/>
        </p:nvSpPr>
        <p:spPr>
          <a:xfrm>
            <a:off x="2840038" y="2863334"/>
            <a:ext cx="637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Kesytream</a:t>
            </a:r>
            <a:r>
              <a:rPr lang="en-US" sz="2400" dirty="0">
                <a:solidFill>
                  <a:srgbClr val="FF0000"/>
                </a:solidFill>
              </a:rPr>
              <a:t>: 110110</a:t>
            </a:r>
            <a:r>
              <a:rPr lang="en-US" sz="2400" dirty="0">
                <a:solidFill>
                  <a:srgbClr val="00B0F0"/>
                </a:solidFill>
              </a:rPr>
              <a:t>110110</a:t>
            </a:r>
            <a:r>
              <a:rPr lang="en-US" sz="2400" dirty="0">
                <a:solidFill>
                  <a:srgbClr val="7030A0"/>
                </a:solidFill>
              </a:rPr>
              <a:t>110110</a:t>
            </a:r>
            <a:r>
              <a:rPr lang="en-US" sz="2400" dirty="0">
                <a:solidFill>
                  <a:srgbClr val="00B050"/>
                </a:solidFill>
              </a:rPr>
              <a:t>110110</a:t>
            </a:r>
            <a:r>
              <a:rPr lang="en-US" sz="2400" dirty="0"/>
              <a:t>11011…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9F685C73-D6EE-4570-9134-744197A0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41ACB683-7A2F-45C2-8C8D-B0604579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8A5CF3-F7E2-4AC4-B6AF-BD2344070D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DCA7D64-3A42-4ACE-983F-4091C711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200" y="1333500"/>
            <a:ext cx="9951720" cy="4191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benar-benar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truly random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sempurna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kasus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=  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unbreakable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2E87E-DC20-423D-BC73-802BC30775D6}"/>
              </a:ext>
            </a:extLst>
          </p:cNvPr>
          <p:cNvSpPr txBox="1"/>
          <p:nvPr/>
        </p:nvSpPr>
        <p:spPr>
          <a:xfrm>
            <a:off x="2800350" y="296733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01101010010101110011010110010…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24DA818D-2A34-4247-8B15-D41CADF8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Munir/II4021 Kriptografi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243196DD-6C0A-4585-8829-CB771AE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8974A0-4363-4445-A303-7DAADC31B24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F1CA330-2CD5-4F69-83F7-17FA7458E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480" y="1638300"/>
            <a:ext cx="9514840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Kesimpulan</a:t>
            </a:r>
            <a:r>
              <a:rPr lang="en-US" altLang="en-US" dirty="0">
                <a:cs typeface="Times New Roman" panose="02020603050405020304" pitchFamily="18" charset="0"/>
              </a:rPr>
              <a:t>: Tingkat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keluaran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dihasilkan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sulit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7AE75-904B-45CC-B3E6-EF443964AD9E}"/>
              </a:ext>
            </a:extLst>
          </p:cNvPr>
          <p:cNvCxnSpPr/>
          <p:nvPr/>
        </p:nvCxnSpPr>
        <p:spPr>
          <a:xfrm>
            <a:off x="2981325" y="3295650"/>
            <a:ext cx="5743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6782AD-82AC-415E-BBCB-F9CA796E737B}"/>
              </a:ext>
            </a:extLst>
          </p:cNvPr>
          <p:cNvCxnSpPr/>
          <p:nvPr/>
        </p:nvCxnSpPr>
        <p:spPr>
          <a:xfrm>
            <a:off x="2981325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F8864-6830-42A1-A86E-6CB362D329B7}"/>
              </a:ext>
            </a:extLst>
          </p:cNvPr>
          <p:cNvCxnSpPr/>
          <p:nvPr/>
        </p:nvCxnSpPr>
        <p:spPr>
          <a:xfrm>
            <a:off x="8724900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9A7729-2B13-4092-9435-EC82F2BCD303}"/>
              </a:ext>
            </a:extLst>
          </p:cNvPr>
          <p:cNvSpPr txBox="1"/>
          <p:nvPr/>
        </p:nvSpPr>
        <p:spPr>
          <a:xfrm>
            <a:off x="8168926" y="349567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One-time pad</a:t>
            </a:r>
          </a:p>
          <a:p>
            <a:pPr algn="ctr"/>
            <a:r>
              <a:rPr lang="en-US" dirty="0"/>
              <a:t>(OTP)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C11F7-C8F7-4C57-A14D-0D58A3EFE2C3}"/>
              </a:ext>
            </a:extLst>
          </p:cNvPr>
          <p:cNvSpPr txBox="1"/>
          <p:nvPr/>
        </p:nvSpPr>
        <p:spPr>
          <a:xfrm>
            <a:off x="2686050" y="364807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XOR</a:t>
            </a:r>
          </a:p>
          <a:p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79C50-7181-4945-BC14-F44580693FBF}"/>
              </a:ext>
            </a:extLst>
          </p:cNvPr>
          <p:cNvSpPr txBox="1"/>
          <p:nvPr/>
        </p:nvSpPr>
        <p:spPr>
          <a:xfrm>
            <a:off x="5521163" y="27585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</a:t>
            </a:r>
            <a:r>
              <a:rPr lang="en-US" dirty="0" err="1"/>
              <a:t>alir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4482</Words>
  <Application>Microsoft Office PowerPoint</Application>
  <PresentationFormat>Widescreen</PresentationFormat>
  <Paragraphs>639</Paragraphs>
  <Slides>64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MS Mincho</vt:lpstr>
      <vt:lpstr>Arial</vt:lpstr>
      <vt:lpstr>Calibri</vt:lpstr>
      <vt:lpstr>Calibri Light</vt:lpstr>
      <vt:lpstr>Cordia New</vt:lpstr>
      <vt:lpstr>Courier</vt:lpstr>
      <vt:lpstr>Courier New</vt:lpstr>
      <vt:lpstr>Georgia</vt:lpstr>
      <vt:lpstr>Symbol</vt:lpstr>
      <vt:lpstr>Times New Roman</vt:lpstr>
      <vt:lpstr>Wingdings</vt:lpstr>
      <vt:lpstr>Office Theme</vt:lpstr>
      <vt:lpstr>Visio.Drawing.6</vt:lpstr>
      <vt:lpstr>Visio.Drawing.5</vt:lpstr>
      <vt:lpstr>Document</vt:lpstr>
      <vt:lpstr>12 - Stream Cipher </vt:lpstr>
      <vt:lpstr>Cipher Alir (Stream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Keystream Generator</vt:lpstr>
      <vt:lpstr>PowerPoint Presentation</vt:lpstr>
      <vt:lpstr>PowerPoint Presentation</vt:lpstr>
      <vt:lpstr>Feedback Shift Register (FSR)</vt:lpstr>
      <vt:lpstr>PowerPoint Presentation</vt:lpstr>
      <vt:lpstr>PowerPoint Presentation</vt:lpstr>
      <vt:lpstr>PowerPoint Presentation</vt:lpstr>
      <vt:lpstr>Serangan pada Cipher Alir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Cipher Alir</vt:lpstr>
      <vt:lpstr>Beberapa cipher alir dan tahun pembuatan</vt:lpstr>
      <vt:lpstr>PowerPoint Presentation</vt:lpstr>
      <vt:lpstr>PowerPoint Presentation</vt:lpstr>
      <vt:lpstr>RC4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Kode Program RC4 (dalam Bahasa C++)</vt:lpstr>
      <vt:lpstr>PowerPoint Presentation</vt:lpstr>
      <vt:lpstr>PowerPoint Presentation</vt:lpstr>
      <vt:lpstr>PowerPoint Presentation</vt:lpstr>
      <vt:lpstr>Enkripsi citra dengan RC4</vt:lpstr>
      <vt:lpstr>PowerPoint Presentation</vt:lpstr>
      <vt:lpstr>Demo RC4 Online</vt:lpstr>
      <vt:lpstr>PowerPoint Presentation</vt:lpstr>
      <vt:lpstr>PowerPoint Presentation</vt:lpstr>
      <vt:lpstr>PowerPoint Presentation</vt:lpstr>
      <vt:lpstr>PowerPoint Presentation</vt:lpstr>
      <vt:lpstr>Library Crypto.Cipher </vt:lpstr>
      <vt:lpstr>PowerPoint Presentation</vt:lpstr>
      <vt:lpstr>Latihan</vt:lpstr>
      <vt:lpstr>A5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Trivium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Cipher</dc:title>
  <dc:creator>Rinaldi Munir</dc:creator>
  <cp:lastModifiedBy>Dr. Ir. Rinaldi, M.T.</cp:lastModifiedBy>
  <cp:revision>25</cp:revision>
  <dcterms:created xsi:type="dcterms:W3CDTF">2021-02-04T05:59:44Z</dcterms:created>
  <dcterms:modified xsi:type="dcterms:W3CDTF">2025-03-07T03:18:23Z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2024-02-26T04:57:05Z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ab1a7331-0619-4d69-bb12-ed4827ab9c6d</vt:lpwstr>
  </property>
  <property fmtid="{D5CDD505-2E9C-101B-9397-08002B2CF9AE}" pid="8" name="MSIP_Label_38b525e5-f3da-4501-8f1e-526b6769fc56_ContentBits">
    <vt:lpwstr>0</vt:lpwstr>
  </property>
</Properties>
</file>