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492" r:id="rId2"/>
    <p:sldId id="462" r:id="rId3"/>
    <p:sldId id="486" r:id="rId4"/>
    <p:sldId id="463" r:id="rId5"/>
    <p:sldId id="464" r:id="rId6"/>
    <p:sldId id="465" r:id="rId7"/>
    <p:sldId id="466" r:id="rId8"/>
    <p:sldId id="467" r:id="rId9"/>
    <p:sldId id="468" r:id="rId10"/>
    <p:sldId id="469" r:id="rId11"/>
    <p:sldId id="487" r:id="rId12"/>
    <p:sldId id="488" r:id="rId13"/>
    <p:sldId id="489" r:id="rId14"/>
    <p:sldId id="490" r:id="rId15"/>
    <p:sldId id="491" r:id="rId16"/>
    <p:sldId id="473" r:id="rId17"/>
    <p:sldId id="474" r:id="rId18"/>
    <p:sldId id="477" r:id="rId19"/>
    <p:sldId id="470" r:id="rId20"/>
    <p:sldId id="475" r:id="rId21"/>
    <p:sldId id="476" r:id="rId22"/>
    <p:sldId id="705" r:id="rId23"/>
    <p:sldId id="706" r:id="rId24"/>
    <p:sldId id="707" r:id="rId25"/>
    <p:sldId id="708" r:id="rId26"/>
    <p:sldId id="709" r:id="rId27"/>
    <p:sldId id="710" r:id="rId28"/>
    <p:sldId id="711" r:id="rId29"/>
    <p:sldId id="712" r:id="rId30"/>
    <p:sldId id="41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0B227-AA13-4923-ADA0-7205AA21D5F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C0C8D-F984-48A0-94B4-C55EB318D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69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DDA346F-8516-42F8-9CC8-7FB90316BEE6}" type="slidenum">
              <a:rPr lang="en-GB" altLang="en-US" sz="1200"/>
              <a:pPr/>
              <a:t>1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765836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>
            <a:extLst>
              <a:ext uri="{FF2B5EF4-FFF2-40B4-BE49-F238E27FC236}">
                <a16:creationId xmlns:a16="http://schemas.microsoft.com/office/drawing/2014/main" id="{863A9F56-74F8-464E-88FA-CCD569ECB6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69888" y="688975"/>
            <a:ext cx="6118225" cy="3441700"/>
          </a:xfrm>
          <a:ln/>
        </p:spPr>
      </p:sp>
      <p:sp>
        <p:nvSpPr>
          <p:cNvPr id="98307" name="Notes Placeholder 2">
            <a:extLst>
              <a:ext uri="{FF2B5EF4-FFF2-40B4-BE49-F238E27FC236}">
                <a16:creationId xmlns:a16="http://schemas.microsoft.com/office/drawing/2014/main" id="{CEBB7789-311E-4241-9C93-7302FBFC8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8308" name="Footer Placeholder 3">
            <a:extLst>
              <a:ext uri="{FF2B5EF4-FFF2-40B4-BE49-F238E27FC236}">
                <a16:creationId xmlns:a16="http://schemas.microsoft.com/office/drawing/2014/main" id="{FD056884-545E-43D4-943F-42BDD79D47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Rinaldi Munir/IF4020 Kriptografi</a:t>
            </a:r>
          </a:p>
        </p:txBody>
      </p:sp>
      <p:sp>
        <p:nvSpPr>
          <p:cNvPr id="98309" name="Slide Number Placeholder 4">
            <a:extLst>
              <a:ext uri="{FF2B5EF4-FFF2-40B4-BE49-F238E27FC236}">
                <a16:creationId xmlns:a16="http://schemas.microsoft.com/office/drawing/2014/main" id="{7CE29551-C1B2-4E6D-BEAB-742294AAD9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8D36F770-E6F3-4779-994E-1A800C061F8E}" type="slidenum">
              <a:rPr lang="en-US" altLang="en-US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591BA-3130-4C0C-95E5-FE019AA6F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DC0D7A-3100-4388-AF3E-3C54C76EE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82FC9-980F-45C0-B96D-08274502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D925-E39A-4939-92EE-46881D8598C3}" type="datetime1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F6CEE-3DF4-4468-B757-2BC7DC405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C328F-BE10-483C-BC06-A605FA948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12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FAC9-B27B-48F9-B1B0-EDAFC8847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0A333C-320E-4572-B623-E2FB60C37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5A855-ED7B-4A19-91C0-DDA6AB85A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FE99-97EE-46CB-B82B-7D41E84FE953}" type="datetime1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A4FBB-277D-4370-AA7B-90194AD90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4E8E9-5337-47BB-9688-0C6AF5232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44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AC7E3B-CB80-4827-90EB-6DFA97345F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B2D99-B8A0-4433-8244-4F6EF1BD6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9E096-9603-477F-A93B-B1538B0C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742A-77D1-4DC7-86D7-8F8A7A3150AE}" type="datetime1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26E7F-D31B-47B6-BE12-C6AA5C495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7B08E-B968-4A50-B7A9-7A7F909D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5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9C2B3-4F6B-4CF2-9B39-B40B8570F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A996D-D561-4998-B90B-E263834A4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62706-156F-4A1A-9A34-DF82FDB67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CF76-64BB-4027-9F93-2D2C38102DE1}" type="datetime1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DFDA9-4943-47E7-9DE0-4D479E10F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20A5C-17FD-406F-A2DC-CACFE49DC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8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B8A4-2269-4635-99E5-E90B602A6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3D1ED-89AD-4694-A66F-C06E9EF37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9076B-82AA-4AE7-905E-DEF5D500F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080A-39F4-4D14-B638-3ADA09B7DC22}" type="datetime1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FE26E-3AA8-4AC9-AA79-3AD25F59D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9F719-23A6-401C-BE4B-B30245E12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7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85C18-95FE-4378-80D3-04F9976CD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53D49-219D-4E79-AD37-9D04EB6D9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82904-FDA0-4369-87A0-8044CF75B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6F9DDC-9F82-4972-A24D-6C8B8224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6E9A-9578-4EDE-A733-C871C30F489D}" type="datetime1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64F43A-5D50-4C6C-AF4D-D9F958C61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14EB2-0AE3-4018-B247-5A93ED5D7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2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8D28C-6546-48B1-A521-01CBACCEA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E6E39-95E7-47EA-8B4B-A84096D95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915568-CD99-4A7D-90EB-80802206A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1D3DDC-0C6A-44C1-AC9D-1C003ECD50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289BC-EE5D-4408-A75D-85FD583C72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BB6BE7-E60A-482C-A492-6CF32F0A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ACA1-9EDD-4525-8430-247C8AED2CED}" type="datetime1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2BF33F-AE0B-4F3F-A769-0B55FE8C8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7841B9-10BA-4684-8875-653403B1D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71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C16ED-DE68-4E6A-864E-5002BD2A8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C8742E-E749-4900-9242-108725EDE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C8E9-52BD-490F-9F32-A4721EE27103}" type="datetime1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AD2B4F-3B8E-4AA1-AC1E-08714FA32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E4069-3818-43C2-AD4E-9D103FB96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77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0BD84-2F42-401B-B804-3C618B6C0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B18A-536F-4C1D-9BA7-0EB0ACECE2DB}" type="datetime1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CD40CE-F57E-4E20-BF76-FF1D05638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0D9E2-2015-483A-9F33-048EA852E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1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5594A-098E-48A3-BA13-3396320FE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11552-A8E7-4CEF-8FFB-0EFA7E416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4435D6-8B14-434C-85F6-B8D1AE75F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20B06B-ABB8-40B9-85F2-D5A611D34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39F7-DC01-4C2A-B585-E24D6E3E47BD}" type="datetime1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CD24FB-F6A2-4868-8850-9E89B2BB9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ABD1D-717B-4900-9C25-CEB3046E6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0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A18D3-F874-4943-B4E2-1B78B2FA1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7DA99F-AC8A-4572-A473-C1303E212F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DCFF12-6425-4144-A82F-5D4C23159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6F6D4-9F4B-4E84-A8EE-68F1FAD1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1DD07-3BF5-42B7-8E2E-5840720E8731}" type="datetime1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0B0676-E4C1-4279-80BC-0FE5A3C0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A96EA-25F2-46B5-8198-92F543C27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6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D12F5F-51C3-40B3-A2DB-8EF61ECE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01A07-9C10-43FB-9CA0-A438E4256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374C7-7A88-4EBA-A13C-CC68A5FDEB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5C23E-A764-4CD0-8EB8-33B0D9D25B29}" type="datetime1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AD9C0-36DB-488B-9284-03E55A4C3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0ED5D-674F-41B3-9659-EE885AB5D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3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4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7276A6-A886-4E9D-B727-5D2CEFC3861C}" type="slidenum">
              <a:rPr lang="en-GB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2760" y="876300"/>
            <a:ext cx="7772400" cy="1447800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09 -</a:t>
            </a:r>
            <a: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Steganalisis</a:t>
            </a:r>
            <a:r>
              <a:rPr lang="en-US" altLang="en-US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n-GB" altLang="en-US" sz="32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9D5FDA-7505-4FF0-A4F4-2672E93C6FC9}"/>
              </a:ext>
            </a:extLst>
          </p:cNvPr>
          <p:cNvSpPr txBox="1"/>
          <p:nvPr/>
        </p:nvSpPr>
        <p:spPr>
          <a:xfrm flipH="1">
            <a:off x="2542540" y="572434"/>
            <a:ext cx="6212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II4021 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Kriptografi</a:t>
            </a:r>
            <a:endParaRPr lang="en-US" sz="2400" b="1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63ED1BD-B5F5-480E-8A6F-B9F346BA00E2}"/>
              </a:ext>
            </a:extLst>
          </p:cNvPr>
          <p:cNvSpPr txBox="1">
            <a:spLocks/>
          </p:cNvSpPr>
          <p:nvPr/>
        </p:nvSpPr>
        <p:spPr bwMode="auto">
          <a:xfrm>
            <a:off x="1762760" y="4486787"/>
            <a:ext cx="79248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sz="3400" b="1" kern="0" dirty="0"/>
              <a:t>Oleh:  Rinaldi Munir</a:t>
            </a:r>
          </a:p>
          <a:p>
            <a:pPr algn="ctr">
              <a:defRPr/>
            </a:pPr>
            <a:endParaRPr lang="en-US" sz="3400" kern="0" dirty="0"/>
          </a:p>
          <a:p>
            <a:pPr algn="ctr">
              <a:defRPr/>
            </a:pPr>
            <a:r>
              <a:rPr lang="en-US" sz="3100" kern="0" dirty="0"/>
              <a:t>Program </a:t>
            </a:r>
            <a:r>
              <a:rPr lang="en-US" sz="3100" kern="0" dirty="0" err="1"/>
              <a:t>Studi</a:t>
            </a:r>
            <a:r>
              <a:rPr lang="en-US" sz="3100" kern="0" dirty="0"/>
              <a:t> </a:t>
            </a:r>
            <a:r>
              <a:rPr lang="en-US" sz="3100" kern="0" dirty="0" err="1"/>
              <a:t>Sistem</a:t>
            </a:r>
            <a:r>
              <a:rPr lang="en-US" sz="3100" kern="0" dirty="0"/>
              <a:t> </a:t>
            </a:r>
            <a:r>
              <a:rPr lang="en-US" sz="3100" kern="0" dirty="0" err="1"/>
              <a:t>Teknologi</a:t>
            </a:r>
            <a:r>
              <a:rPr lang="en-US" sz="3100" kern="0" dirty="0"/>
              <a:t> </a:t>
            </a:r>
            <a:r>
              <a:rPr lang="en-US" sz="3100" kern="0" dirty="0" err="1"/>
              <a:t>Informasi</a:t>
            </a:r>
            <a:r>
              <a:rPr lang="en-US" sz="3100" kern="0" dirty="0"/>
              <a:t> </a:t>
            </a:r>
          </a:p>
          <a:p>
            <a:pPr algn="ctr">
              <a:defRPr/>
            </a:pPr>
            <a:r>
              <a:rPr lang="en-US" sz="3100" kern="0" dirty="0" err="1"/>
              <a:t>Sekolah</a:t>
            </a:r>
            <a:r>
              <a:rPr lang="en-US" sz="3100" kern="0" dirty="0"/>
              <a:t> Teknik </a:t>
            </a:r>
            <a:r>
              <a:rPr lang="en-US" sz="3100" kern="0" dirty="0" err="1"/>
              <a:t>Elektro</a:t>
            </a:r>
            <a:r>
              <a:rPr lang="en-US" sz="3100" kern="0" dirty="0"/>
              <a:t> dan </a:t>
            </a:r>
            <a:r>
              <a:rPr lang="en-US" sz="3100" kern="0" dirty="0" err="1"/>
              <a:t>Informatika</a:t>
            </a:r>
            <a:r>
              <a:rPr lang="en-US" sz="3100" kern="0" dirty="0"/>
              <a:t> </a:t>
            </a:r>
          </a:p>
          <a:p>
            <a:pPr algn="ctr">
              <a:defRPr/>
            </a:pPr>
            <a:r>
              <a:rPr lang="en-US" sz="3100" kern="0" dirty="0" err="1"/>
              <a:t>InstitutTeknologi</a:t>
            </a:r>
            <a:r>
              <a:rPr lang="en-US" sz="3100" kern="0" dirty="0"/>
              <a:t> Bandung</a:t>
            </a:r>
          </a:p>
          <a:p>
            <a:pPr algn="ctr">
              <a:defRPr/>
            </a:pPr>
            <a:r>
              <a:rPr lang="en-US" sz="3100" kern="0" dirty="0"/>
              <a:t>2025</a:t>
            </a:r>
          </a:p>
          <a:p>
            <a:pPr algn="ctr">
              <a:defRPr/>
            </a:pPr>
            <a:endParaRPr lang="en-US" kern="0" dirty="0"/>
          </a:p>
        </p:txBody>
      </p:sp>
      <p:pic>
        <p:nvPicPr>
          <p:cNvPr id="2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9AFE0FEC-67EE-D261-D2AA-C0E8DCB7B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849" y="2691819"/>
            <a:ext cx="1590222" cy="159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74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55"/>
    </mc:Choice>
    <mc:Fallback xmlns="">
      <p:transition spd="slow" advTm="3915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Content Placeholder 2">
            <a:extLst>
              <a:ext uri="{FF2B5EF4-FFF2-40B4-BE49-F238E27FC236}">
                <a16:creationId xmlns:a16="http://schemas.microsoft.com/office/drawing/2014/main" id="{7925C9D7-F3B9-4309-99F9-85232D95C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971" y="846136"/>
            <a:ext cx="9663429" cy="4802823"/>
          </a:xfrm>
        </p:spPr>
        <p:txBody>
          <a:bodyPr/>
          <a:lstStyle/>
          <a:p>
            <a:r>
              <a:rPr lang="en-US" altLang="en-US" sz="2400" dirty="0"/>
              <a:t>Salah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pekerjaan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i="1" dirty="0"/>
              <a:t>content analysis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mendeteksi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apakah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pesan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tersembunyi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gambar</a:t>
            </a:r>
            <a:r>
              <a:rPr lang="en-US" altLang="en-US" sz="2400" dirty="0"/>
              <a:t>.</a:t>
            </a:r>
          </a:p>
          <a:p>
            <a:endParaRPr lang="en-US" altLang="en-US" sz="2400" dirty="0"/>
          </a:p>
          <a:p>
            <a:r>
              <a:rPr lang="en-US" altLang="en-US" sz="2400" dirty="0" err="1"/>
              <a:t>Contoh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skenario</a:t>
            </a:r>
            <a:r>
              <a:rPr lang="en-US" altLang="en-US" sz="2400" dirty="0"/>
              <a:t>:  Mr. Abdul, </a:t>
            </a:r>
            <a:r>
              <a:rPr lang="en-US" altLang="en-US" sz="2400" dirty="0" err="1"/>
              <a:t>seorang</a:t>
            </a:r>
            <a:r>
              <a:rPr lang="en-US" altLang="en-US" sz="2400" dirty="0"/>
              <a:t> investigator </a:t>
            </a:r>
            <a:r>
              <a:rPr lang="en-US" altLang="en-US" sz="2400" dirty="0" err="1"/>
              <a:t>forensik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diminta</a:t>
            </a:r>
            <a:r>
              <a:rPr lang="en-US" altLang="en-US" sz="2400" dirty="0"/>
              <a:t> Lab </a:t>
            </a:r>
            <a:r>
              <a:rPr lang="en-US" altLang="en-US" sz="2400" dirty="0" err="1"/>
              <a:t>Forensik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menginvestigasi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i="1" dirty="0"/>
              <a:t>cybercrime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berupa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foto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Sebagai</a:t>
            </a:r>
            <a:r>
              <a:rPr lang="en-US" altLang="en-US" sz="2400" dirty="0"/>
              <a:t> investigator </a:t>
            </a:r>
            <a:r>
              <a:rPr lang="en-US" altLang="en-US" sz="2400" dirty="0" err="1"/>
              <a:t>forensik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ahli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dia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menganalisis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foto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menemukan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pesan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tersembunyi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kakas </a:t>
            </a:r>
            <a:r>
              <a:rPr lang="en-US" altLang="en-US" sz="2400" u="sng" dirty="0" err="1"/>
              <a:t>steganalisis</a:t>
            </a:r>
            <a:r>
              <a:rPr lang="en-US" altLang="en-US" sz="2400" dirty="0"/>
              <a:t>.</a:t>
            </a:r>
          </a:p>
          <a:p>
            <a:endParaRPr lang="en-US" altLang="en-US" sz="2400" dirty="0"/>
          </a:p>
        </p:txBody>
      </p:sp>
      <p:sp>
        <p:nvSpPr>
          <p:cNvPr id="97283" name="Slide Number Placeholder 3">
            <a:extLst>
              <a:ext uri="{FF2B5EF4-FFF2-40B4-BE49-F238E27FC236}">
                <a16:creationId xmlns:a16="http://schemas.microsoft.com/office/drawing/2014/main" id="{D4E2C2D5-BB71-4BEE-BA0C-6108A4EC4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B82A5BDF-BDAF-4BA9-8712-E50D8F861E50}" type="slidenum">
              <a:rPr lang="en-US" altLang="en-US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97284" name="Picture 4">
            <a:extLst>
              <a:ext uri="{FF2B5EF4-FFF2-40B4-BE49-F238E27FC236}">
                <a16:creationId xmlns:a16="http://schemas.microsoft.com/office/drawing/2014/main" id="{1A5ECB3D-36CE-4BD3-B8CB-59976F443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179" y="4048758"/>
            <a:ext cx="3585393" cy="196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D50D5-BA20-4A4B-AE69-14325274D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520" y="908051"/>
            <a:ext cx="9834880" cy="516762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 </a:t>
            </a:r>
            <a:r>
              <a:rPr lang="en-US" sz="2400" dirty="0" err="1"/>
              <a:t>steganalisis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membedakan</a:t>
            </a:r>
            <a:r>
              <a:rPr lang="en-US" sz="2400" dirty="0"/>
              <a:t> </a:t>
            </a:r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media </a:t>
            </a:r>
            <a:r>
              <a:rPr lang="en-US" sz="2400" dirty="0" err="1"/>
              <a:t>mengandung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rahasia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err="1"/>
              <a:t>Steganalisis</a:t>
            </a:r>
            <a:r>
              <a:rPr lang="en-US" sz="2400" dirty="0"/>
              <a:t> </a:t>
            </a:r>
            <a:r>
              <a:rPr lang="en-US" sz="2400" dirty="0" err="1"/>
              <a:t>dianggap</a:t>
            </a:r>
            <a:r>
              <a:rPr lang="en-US" sz="2400" dirty="0"/>
              <a:t> </a:t>
            </a:r>
            <a:r>
              <a:rPr lang="en-US" sz="2400" dirty="0" err="1"/>
              <a:t>berhasil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ia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media </a:t>
            </a:r>
            <a:r>
              <a:rPr lang="en-US" sz="2400" dirty="0" err="1"/>
              <a:t>mengandung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tersembunyi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peluang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daripada</a:t>
            </a:r>
            <a:r>
              <a:rPr lang="en-US" sz="2400" dirty="0"/>
              <a:t> </a:t>
            </a:r>
            <a:r>
              <a:rPr lang="en-US" sz="2400" dirty="0" err="1"/>
              <a:t>menerka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acak</a:t>
            </a:r>
            <a:r>
              <a:rPr lang="en-US" sz="2400" dirty="0"/>
              <a:t>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err="1"/>
              <a:t>Selain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 di </a:t>
            </a:r>
            <a:r>
              <a:rPr lang="en-US" sz="2400" dirty="0" err="1"/>
              <a:t>atas</a:t>
            </a:r>
            <a:r>
              <a:rPr lang="en-US" sz="2400" dirty="0"/>
              <a:t>,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minor </a:t>
            </a:r>
            <a:r>
              <a:rPr lang="en-US" sz="2400" dirty="0" err="1"/>
              <a:t>steganalisis</a:t>
            </a:r>
            <a:r>
              <a:rPr lang="en-US" sz="2400" dirty="0"/>
              <a:t>:</a:t>
            </a:r>
          </a:p>
          <a:p>
            <a:pPr marL="0" indent="0">
              <a:buNone/>
              <a:defRPr/>
            </a:pPr>
            <a:r>
              <a:rPr lang="en-US" sz="2400" dirty="0"/>
              <a:t>   -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endParaRPr lang="en-US" sz="2400" dirty="0"/>
          </a:p>
          <a:p>
            <a:pPr marL="0" indent="0">
              <a:buNone/>
              <a:defRPr/>
            </a:pPr>
            <a:r>
              <a:rPr lang="en-US" sz="2400" dirty="0"/>
              <a:t>   -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tipe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penyisipan</a:t>
            </a:r>
            <a:r>
              <a:rPr lang="en-US" sz="2400" dirty="0"/>
              <a:t> </a:t>
            </a:r>
          </a:p>
          <a:p>
            <a:pPr marL="0" indent="0">
              <a:buNone/>
              <a:defRPr/>
            </a:pPr>
            <a:r>
              <a:rPr lang="en-US" sz="2400" dirty="0"/>
              <a:t>   - </a:t>
            </a:r>
            <a:r>
              <a:rPr lang="en-US" sz="2400" dirty="0" err="1"/>
              <a:t>kunci</a:t>
            </a:r>
            <a:r>
              <a:rPr lang="en-US" sz="2400" dirty="0"/>
              <a:t> yang </a:t>
            </a:r>
            <a:r>
              <a:rPr lang="en-US" sz="2400" dirty="0" err="1"/>
              <a:t>digunakan</a:t>
            </a:r>
            <a:r>
              <a:rPr lang="en-US" sz="2400" dirty="0"/>
              <a:t>	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 marL="0" indent="0">
              <a:buNone/>
              <a:defRPr/>
            </a:pPr>
            <a:r>
              <a:rPr lang="en-US" sz="195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9AC9A-71DE-4398-8565-52F9A85A5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>
            <a:extLst>
              <a:ext uri="{FF2B5EF4-FFF2-40B4-BE49-F238E27FC236}">
                <a16:creationId xmlns:a16="http://schemas.microsoft.com/office/drawing/2014/main" id="{65DC2803-0946-4E0D-9BE3-2A79054E7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/>
              <a:t>Jenis-jenis</a:t>
            </a:r>
            <a:r>
              <a:rPr lang="en-US" altLang="en-US" b="1" dirty="0"/>
              <a:t> </a:t>
            </a:r>
            <a:r>
              <a:rPr lang="en-US" altLang="en-US" b="1" dirty="0" err="1"/>
              <a:t>steganalisis</a:t>
            </a:r>
            <a:endParaRPr lang="en-US" alt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5C73E-590E-425A-90D9-DC6139E92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buFont typeface="Wingdings" panose="05000000000000000000" pitchFamily="2" charset="2"/>
              <a:buAutoNum type="arabicPeriod"/>
              <a:defRPr/>
            </a:pPr>
            <a:r>
              <a:rPr lang="en-US" b="1" i="1" dirty="0"/>
              <a:t>Targeted</a:t>
            </a:r>
            <a:r>
              <a:rPr lang="en-US" b="1" dirty="0"/>
              <a:t> </a:t>
            </a:r>
            <a:r>
              <a:rPr lang="en-US" b="1" i="1" dirty="0" err="1"/>
              <a:t>steganalysis</a:t>
            </a:r>
            <a:endParaRPr lang="en-US" b="1" i="1" dirty="0"/>
          </a:p>
          <a:p>
            <a:pPr>
              <a:defRPr/>
            </a:pPr>
            <a:r>
              <a:rPr lang="en-US" sz="2400" dirty="0"/>
              <a:t>Teknik </a:t>
            </a:r>
            <a:r>
              <a:rPr lang="en-US" sz="2400" dirty="0" err="1"/>
              <a:t>steganalisis</a:t>
            </a:r>
            <a:r>
              <a:rPr lang="en-US" sz="2400" dirty="0"/>
              <a:t> yang </a:t>
            </a:r>
            <a:r>
              <a:rPr lang="en-US" sz="2400" dirty="0" err="1"/>
              <a:t>bekerja</a:t>
            </a:r>
            <a:r>
              <a:rPr lang="en-US" sz="2400" dirty="0"/>
              <a:t> pada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steganografi</a:t>
            </a:r>
            <a:r>
              <a:rPr lang="en-US" sz="2400" dirty="0"/>
              <a:t> </a:t>
            </a:r>
            <a:r>
              <a:rPr lang="en-US" sz="2400" dirty="0" err="1"/>
              <a:t>spesifik</a:t>
            </a:r>
            <a:r>
              <a:rPr lang="en-US" sz="2400" dirty="0"/>
              <a:t>, dan </a:t>
            </a:r>
            <a:r>
              <a:rPr lang="en-US" sz="2400" dirty="0" err="1"/>
              <a:t>kadang-kadang</a:t>
            </a:r>
            <a:r>
              <a:rPr lang="en-US" sz="2400" dirty="0"/>
              <a:t> </a:t>
            </a:r>
            <a:r>
              <a:rPr lang="en-US" sz="2400" dirty="0" err="1"/>
              <a:t>dibatasi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pada format media </a:t>
            </a:r>
            <a:r>
              <a:rPr lang="en-US" sz="2400" dirty="0" err="1"/>
              <a:t>tertentu</a:t>
            </a:r>
            <a:r>
              <a:rPr lang="en-US" sz="2400" dirty="0"/>
              <a:t> </a:t>
            </a:r>
            <a:r>
              <a:rPr lang="en-US" sz="2400" dirty="0" err="1"/>
              <a:t>saja</a:t>
            </a:r>
            <a:r>
              <a:rPr lang="en-US" sz="2400" dirty="0"/>
              <a:t>.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Teknik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mempelajari</a:t>
            </a:r>
            <a:r>
              <a:rPr lang="en-US" sz="2400" dirty="0"/>
              <a:t> dan </a:t>
            </a:r>
            <a:r>
              <a:rPr lang="en-US" sz="2400" dirty="0" err="1"/>
              <a:t>menganalisis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penyisipan</a:t>
            </a:r>
            <a:r>
              <a:rPr lang="en-US" sz="2400" dirty="0"/>
              <a:t>, </a:t>
            </a:r>
            <a:r>
              <a:rPr lang="en-US" sz="2400" dirty="0" err="1"/>
              <a:t>lalu</a:t>
            </a:r>
            <a:r>
              <a:rPr lang="en-US" sz="2400" dirty="0"/>
              <a:t> </a:t>
            </a:r>
            <a:r>
              <a:rPr lang="en-US" sz="2400" dirty="0" err="1"/>
              <a:t>menemukan</a:t>
            </a:r>
            <a:r>
              <a:rPr lang="en-US" sz="2400" dirty="0"/>
              <a:t> </a:t>
            </a:r>
            <a:r>
              <a:rPr lang="en-US" sz="2400" dirty="0" err="1"/>
              <a:t>statistik</a:t>
            </a:r>
            <a:r>
              <a:rPr lang="en-US" sz="2400" dirty="0"/>
              <a:t> yang </a:t>
            </a:r>
            <a:r>
              <a:rPr lang="en-US" sz="2400" dirty="0" err="1"/>
              <a:t>berubah</a:t>
            </a:r>
            <a:r>
              <a:rPr lang="en-US" sz="2400" dirty="0"/>
              <a:t> 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penyisipan</a:t>
            </a:r>
            <a:r>
              <a:rPr lang="en-US" sz="2400" dirty="0"/>
              <a:t>. 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Hasil </a:t>
            </a:r>
            <a:r>
              <a:rPr lang="en-US" sz="2400" dirty="0" err="1"/>
              <a:t>steganalisis</a:t>
            </a:r>
            <a:r>
              <a:rPr lang="en-US" sz="2400" dirty="0"/>
              <a:t>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akurat</a:t>
            </a:r>
            <a:r>
              <a:rPr lang="en-US" sz="2400" dirty="0"/>
              <a:t>,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fleksibel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diperluas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steganografi</a:t>
            </a:r>
            <a:r>
              <a:rPr lang="en-US" sz="2400" dirty="0"/>
              <a:t> yang lain </a:t>
            </a:r>
            <a:r>
              <a:rPr lang="en-US" sz="2400" dirty="0" err="1"/>
              <a:t>atau</a:t>
            </a:r>
            <a:r>
              <a:rPr lang="en-US" sz="2400" dirty="0"/>
              <a:t> format media yang </a:t>
            </a:r>
            <a:r>
              <a:rPr lang="en-US" sz="2400" dirty="0" err="1"/>
              <a:t>berbeda</a:t>
            </a:r>
            <a:r>
              <a:rPr lang="en-US" sz="24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AAF233-A651-4121-BF01-DB08A4E30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190AC-CF20-43B7-A036-80274C54F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1052512"/>
            <a:ext cx="10586720" cy="5063807"/>
          </a:xfrm>
        </p:spPr>
        <p:txBody>
          <a:bodyPr>
            <a:normAutofit/>
          </a:bodyPr>
          <a:lstStyle/>
          <a:p>
            <a:pPr marL="385763" indent="-385763">
              <a:buFont typeface="Wingdings" panose="05000000000000000000" pitchFamily="2" charset="2"/>
              <a:buAutoNum type="arabicPeriod" startAt="2"/>
              <a:defRPr/>
            </a:pPr>
            <a:r>
              <a:rPr lang="en-US" b="1" i="1" dirty="0"/>
              <a:t>Blind</a:t>
            </a:r>
            <a:r>
              <a:rPr lang="en-US" b="1" dirty="0"/>
              <a:t> </a:t>
            </a:r>
            <a:r>
              <a:rPr lang="en-US" b="1" i="1" dirty="0" err="1"/>
              <a:t>steganalysis</a:t>
            </a:r>
            <a:endParaRPr lang="en-US" b="1" i="1" dirty="0"/>
          </a:p>
          <a:p>
            <a:pPr>
              <a:defRPr/>
            </a:pP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steganalisis</a:t>
            </a:r>
            <a:r>
              <a:rPr lang="en-US" sz="2400" dirty="0"/>
              <a:t> yang </a:t>
            </a:r>
            <a:r>
              <a:rPr lang="en-US" sz="2400" dirty="0" err="1"/>
              <a:t>bekerja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sembarang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steganografi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sembarang</a:t>
            </a:r>
            <a:r>
              <a:rPr lang="en-US" sz="2400" dirty="0"/>
              <a:t> format media.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mempelajari</a:t>
            </a:r>
            <a:r>
              <a:rPr lang="en-US" sz="2400" dirty="0"/>
              <a:t> </a:t>
            </a:r>
            <a:r>
              <a:rPr lang="en-US" sz="2400" dirty="0" err="1"/>
              <a:t>perbedaan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statistik</a:t>
            </a:r>
            <a:r>
              <a:rPr lang="en-US" sz="2400" dirty="0"/>
              <a:t> </a:t>
            </a:r>
            <a:r>
              <a:rPr lang="en-US" sz="2400" i="1" dirty="0"/>
              <a:t>cover-object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i="1" dirty="0" err="1"/>
              <a:t>stego</a:t>
            </a:r>
            <a:r>
              <a:rPr lang="en-US" sz="2400" i="1" dirty="0"/>
              <a:t>-object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membedakannya</a:t>
            </a:r>
            <a:r>
              <a:rPr lang="en-US" sz="2400" dirty="0"/>
              <a:t>. Proses </a:t>
            </a:r>
            <a:r>
              <a:rPr lang="en-US" sz="2400" dirty="0" err="1"/>
              <a:t>pembelajaran</a:t>
            </a:r>
            <a:r>
              <a:rPr lang="en-US" sz="2400" dirty="0"/>
              <a:t> (</a:t>
            </a:r>
            <a:r>
              <a:rPr lang="en-US" sz="2400" i="1" dirty="0"/>
              <a:t>learning</a:t>
            </a:r>
            <a:r>
              <a:rPr lang="en-US" sz="2400" dirty="0"/>
              <a:t>)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melatih</a:t>
            </a:r>
            <a:r>
              <a:rPr lang="en-US" sz="2400" dirty="0"/>
              <a:t> (</a:t>
            </a:r>
            <a:r>
              <a:rPr lang="en-US" sz="2400" i="1" dirty="0"/>
              <a:t>training</a:t>
            </a:r>
            <a:r>
              <a:rPr lang="en-US" sz="2400" dirty="0"/>
              <a:t>) </a:t>
            </a:r>
            <a:r>
              <a:rPr lang="en-US" sz="2400" dirty="0" err="1"/>
              <a:t>mesin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sekumpulan</a:t>
            </a:r>
            <a:r>
              <a:rPr lang="en-US" sz="2400" dirty="0"/>
              <a:t> database media. Model </a:t>
            </a:r>
            <a:r>
              <a:rPr lang="en-US" sz="2400" i="1" dirty="0"/>
              <a:t>machine learning </a:t>
            </a:r>
            <a:r>
              <a:rPr lang="en-US" sz="2400" dirty="0"/>
              <a:t>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misalnya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syaraf</a:t>
            </a:r>
            <a:r>
              <a:rPr lang="en-US" sz="2400" dirty="0"/>
              <a:t> </a:t>
            </a:r>
            <a:r>
              <a:rPr lang="en-US" sz="2400" dirty="0" err="1"/>
              <a:t>tiruan</a:t>
            </a:r>
            <a:r>
              <a:rPr lang="en-US" sz="2400" dirty="0"/>
              <a:t>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steganalisis</a:t>
            </a:r>
            <a:r>
              <a:rPr lang="en-US" sz="2400" dirty="0"/>
              <a:t> </a:t>
            </a:r>
            <a:r>
              <a:rPr lang="en-US" sz="2400" dirty="0" err="1"/>
              <a:t>kurang</a:t>
            </a:r>
            <a:r>
              <a:rPr lang="en-US" sz="2400" dirty="0"/>
              <a:t> </a:t>
            </a:r>
            <a:r>
              <a:rPr lang="en-US" sz="2400" dirty="0" err="1"/>
              <a:t>akurat</a:t>
            </a:r>
            <a:r>
              <a:rPr lang="en-US" sz="2400" dirty="0"/>
              <a:t> </a:t>
            </a:r>
            <a:r>
              <a:rPr lang="en-US" sz="2400" dirty="0" err="1"/>
              <a:t>dibandingkan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i="1" dirty="0"/>
              <a:t>targeted </a:t>
            </a:r>
            <a:r>
              <a:rPr lang="en-US" sz="2400" i="1" dirty="0" err="1"/>
              <a:t>steganalysis</a:t>
            </a:r>
            <a:r>
              <a:rPr lang="en-US" sz="2400" dirty="0"/>
              <a:t>,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kelebihannya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diperluas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yang lain.</a:t>
            </a:r>
          </a:p>
          <a:p>
            <a:pPr>
              <a:buFontTx/>
              <a:buChar char="-"/>
              <a:defRPr/>
            </a:pPr>
            <a:endParaRPr lang="en-US" sz="2400" dirty="0"/>
          </a:p>
          <a:p>
            <a:pPr>
              <a:buFontTx/>
              <a:buChar char="-"/>
              <a:defRPr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24F33-10CB-496A-AA8E-0F3ED5194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>
            <a:extLst>
              <a:ext uri="{FF2B5EF4-FFF2-40B4-BE49-F238E27FC236}">
                <a16:creationId xmlns:a16="http://schemas.microsoft.com/office/drawing/2014/main" id="{76D76F53-A3F5-4EA8-BEA2-D12E79C94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latin typeface="+mn-lt"/>
              </a:rPr>
              <a:t>Metode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dirty="0" err="1">
                <a:latin typeface="+mn-lt"/>
              </a:rPr>
              <a:t>Steganalisis</a:t>
            </a:r>
            <a:endParaRPr lang="en-US" alt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1B7B2-BB65-48D9-A4C9-77D40C1E0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1 . </a:t>
            </a:r>
            <a:r>
              <a:rPr lang="en-US" b="1" dirty="0" err="1"/>
              <a:t>Serangan</a:t>
            </a:r>
            <a:r>
              <a:rPr lang="en-US" b="1" dirty="0"/>
              <a:t> </a:t>
            </a:r>
            <a:r>
              <a:rPr lang="en-US" b="1" dirty="0" err="1"/>
              <a:t>berbasis</a:t>
            </a:r>
            <a:r>
              <a:rPr lang="en-US" b="1" dirty="0"/>
              <a:t> visual (</a:t>
            </a:r>
            <a:r>
              <a:rPr lang="en-US" b="1" i="1" dirty="0"/>
              <a:t>visual attacks</a:t>
            </a:r>
            <a:r>
              <a:rPr lang="en-US" b="1" dirty="0"/>
              <a:t>) </a:t>
            </a:r>
          </a:p>
          <a:p>
            <a:pPr marL="568325" indent="-171450">
              <a:defRPr/>
            </a:pPr>
            <a:r>
              <a:rPr lang="en-US" dirty="0"/>
              <a:t> </a:t>
            </a:r>
            <a:r>
              <a:rPr lang="en-US" sz="2400" dirty="0" err="1"/>
              <a:t>Khusus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i="1" dirty="0" err="1"/>
              <a:t>stego</a:t>
            </a:r>
            <a:r>
              <a:rPr lang="en-US" sz="2400" i="1" dirty="0"/>
              <a:t>-object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endParaRPr lang="en-US" sz="2400" dirty="0"/>
          </a:p>
          <a:p>
            <a:pPr marL="568325" indent="-171450">
              <a:defRPr/>
            </a:pPr>
            <a:r>
              <a:rPr lang="en-US" sz="2400" dirty="0"/>
              <a:t>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/>
              <a:t>subjektif</a:t>
            </a:r>
            <a:r>
              <a:rPr lang="en-US" sz="2400" dirty="0"/>
              <a:t>,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pengamatan</a:t>
            </a:r>
            <a:r>
              <a:rPr lang="en-US" sz="2400" dirty="0"/>
              <a:t> 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kasat</a:t>
            </a:r>
            <a:r>
              <a:rPr lang="en-US" sz="2400" dirty="0"/>
              <a:t> </a:t>
            </a:r>
            <a:r>
              <a:rPr lang="en-US" sz="2400" dirty="0" err="1"/>
              <a:t>mata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melihat</a:t>
            </a:r>
            <a:r>
              <a:rPr lang="en-US" sz="2400" dirty="0"/>
              <a:t> </a:t>
            </a:r>
            <a:r>
              <a:rPr lang="en-US" sz="2400" dirty="0" err="1"/>
              <a:t>artefak</a:t>
            </a:r>
            <a:r>
              <a:rPr lang="en-US" sz="2400" dirty="0"/>
              <a:t> yang </a:t>
            </a:r>
            <a:r>
              <a:rPr lang="en-US" sz="2400" dirty="0" err="1"/>
              <a:t>mencurigakan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 err="1"/>
              <a:t>stego</a:t>
            </a:r>
            <a:r>
              <a:rPr lang="en-US" sz="2400" i="1" dirty="0"/>
              <a:t>-image</a:t>
            </a:r>
            <a:r>
              <a:rPr lang="en-US" sz="2400" dirty="0"/>
              <a:t>, </a:t>
            </a:r>
            <a:r>
              <a:rPr lang="en-US" sz="2400" dirty="0" err="1"/>
              <a:t>lalu</a:t>
            </a:r>
            <a:r>
              <a:rPr lang="en-US" sz="2400" dirty="0"/>
              <a:t> </a:t>
            </a:r>
            <a:r>
              <a:rPr lang="en-US" sz="2400" dirty="0" err="1"/>
              <a:t>membandingkannya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asli</a:t>
            </a:r>
            <a:r>
              <a:rPr lang="en-US" sz="2400" dirty="0"/>
              <a:t> (cover </a:t>
            </a:r>
            <a:r>
              <a:rPr lang="en-US" sz="2400" i="1" dirty="0"/>
              <a:t>image</a:t>
            </a:r>
            <a:r>
              <a:rPr lang="en-US" sz="2400" dirty="0"/>
              <a:t>)</a:t>
            </a:r>
          </a:p>
          <a:p>
            <a:pPr marL="568325" indent="-171450">
              <a:defRPr/>
            </a:pPr>
            <a:r>
              <a:rPr lang="en-US" sz="2400" i="1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pada masa-masa </a:t>
            </a:r>
            <a:r>
              <a:rPr lang="en-US" sz="2400" dirty="0" err="1"/>
              <a:t>awal</a:t>
            </a:r>
            <a:r>
              <a:rPr lang="en-US" sz="2400" dirty="0"/>
              <a:t> </a:t>
            </a:r>
            <a:r>
              <a:rPr lang="en-US" sz="2400" dirty="0" err="1"/>
              <a:t>riset</a:t>
            </a:r>
            <a:r>
              <a:rPr lang="en-US" sz="2400" dirty="0"/>
              <a:t> </a:t>
            </a:r>
            <a:r>
              <a:rPr lang="en-US" sz="2400" dirty="0" err="1"/>
              <a:t>steganalisis</a:t>
            </a:r>
            <a:r>
              <a:rPr lang="en-US" sz="2400" dirty="0"/>
              <a:t>     </a:t>
            </a:r>
          </a:p>
          <a:p>
            <a:pPr marL="568325" indent="-171450">
              <a:defRPr/>
            </a:pPr>
            <a:r>
              <a:rPr lang="en-US" sz="2400" dirty="0"/>
              <a:t> </a:t>
            </a:r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serangan</a:t>
            </a:r>
            <a:r>
              <a:rPr lang="en-US" sz="2400" dirty="0"/>
              <a:t> visual: </a:t>
            </a:r>
          </a:p>
          <a:p>
            <a:pPr marL="514350" indent="-514350">
              <a:buNone/>
              <a:defRPr/>
            </a:pPr>
            <a:r>
              <a:rPr lang="en-US" sz="2400" dirty="0"/>
              <a:t>	   a. </a:t>
            </a:r>
            <a:r>
              <a:rPr lang="en-US" sz="2400" i="1" dirty="0"/>
              <a:t>LSB plane attack</a:t>
            </a:r>
          </a:p>
          <a:p>
            <a:pPr marL="514350" indent="-514350">
              <a:buNone/>
              <a:defRPr/>
            </a:pPr>
            <a:r>
              <a:rPr lang="en-US" sz="2400" dirty="0"/>
              <a:t>	   b. </a:t>
            </a:r>
            <a:r>
              <a:rPr lang="en-US" sz="2400" i="1" dirty="0"/>
              <a:t>Filtered visual attack </a:t>
            </a:r>
            <a:r>
              <a:rPr lang="en-US" sz="2400" dirty="0"/>
              <a:t>(E</a:t>
            </a:r>
            <a:r>
              <a:rPr lang="en-US" sz="2400" i="1" dirty="0"/>
              <a:t>nhanced LSB</a:t>
            </a:r>
            <a:r>
              <a:rPr lang="en-US" sz="2400" dirty="0"/>
              <a:t>)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D559C6-FB62-4DCD-8A19-9FE84AEBA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B30EE-5D2C-479A-85F2-FADA64F99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125538"/>
            <a:ext cx="10078720" cy="48688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b="1" dirty="0"/>
              <a:t>2.  </a:t>
            </a:r>
            <a:r>
              <a:rPr lang="en-US" b="1" dirty="0" err="1"/>
              <a:t>Serangan</a:t>
            </a:r>
            <a:r>
              <a:rPr lang="en-US" b="1" dirty="0"/>
              <a:t> </a:t>
            </a:r>
            <a:r>
              <a:rPr lang="en-US" b="1" dirty="0" err="1"/>
              <a:t>berbasis</a:t>
            </a:r>
            <a:r>
              <a:rPr lang="en-US" b="1" dirty="0"/>
              <a:t> </a:t>
            </a:r>
            <a:r>
              <a:rPr lang="en-US" b="1" dirty="0" err="1"/>
              <a:t>statistik</a:t>
            </a:r>
            <a:r>
              <a:rPr lang="en-US" b="1" dirty="0"/>
              <a:t> (</a:t>
            </a:r>
            <a:r>
              <a:rPr lang="en-US" b="1" i="1" dirty="0"/>
              <a:t>statistical attack</a:t>
            </a:r>
            <a:r>
              <a:rPr lang="en-US" b="1" dirty="0"/>
              <a:t>)</a:t>
            </a:r>
          </a:p>
          <a:p>
            <a:pPr marL="800100" indent="-457200">
              <a:defRPr/>
            </a:pPr>
            <a:endParaRPr lang="en-US" sz="2600" dirty="0"/>
          </a:p>
          <a:p>
            <a:pPr marL="800100" indent="-457200">
              <a:defRPr/>
            </a:pPr>
            <a:r>
              <a:rPr lang="en-US" sz="2600" dirty="0" err="1"/>
              <a:t>Menggunakan</a:t>
            </a:r>
            <a:r>
              <a:rPr lang="en-US" sz="2600" dirty="0"/>
              <a:t> </a:t>
            </a:r>
            <a:r>
              <a:rPr lang="en-US" sz="2600" dirty="0" err="1"/>
              <a:t>analisis</a:t>
            </a:r>
            <a:r>
              <a:rPr lang="en-US" sz="2600" dirty="0"/>
              <a:t> </a:t>
            </a:r>
            <a:r>
              <a:rPr lang="en-US" sz="2600" dirty="0" err="1"/>
              <a:t>matematik</a:t>
            </a:r>
            <a:r>
              <a:rPr lang="en-US" sz="2600" dirty="0"/>
              <a:t> pada </a:t>
            </a:r>
            <a:r>
              <a:rPr lang="en-US" sz="2600" dirty="0" err="1"/>
              <a:t>citra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menemukan</a:t>
            </a:r>
            <a:r>
              <a:rPr lang="en-US" sz="2600" dirty="0"/>
              <a:t> </a:t>
            </a:r>
            <a:r>
              <a:rPr lang="en-US" sz="2600" dirty="0" err="1"/>
              <a:t>perbedaan</a:t>
            </a:r>
            <a:r>
              <a:rPr lang="en-US" sz="2600" dirty="0"/>
              <a:t> </a:t>
            </a:r>
            <a:r>
              <a:rPr lang="en-US" sz="2600" dirty="0" err="1"/>
              <a:t>antara</a:t>
            </a:r>
            <a:r>
              <a:rPr lang="en-US" sz="2600" dirty="0"/>
              <a:t> </a:t>
            </a:r>
            <a:r>
              <a:rPr lang="en-US" sz="2600" i="1" dirty="0"/>
              <a:t>cover image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i="1" dirty="0" err="1"/>
              <a:t>stego</a:t>
            </a:r>
            <a:r>
              <a:rPr lang="en-US" sz="2600" i="1" dirty="0"/>
              <a:t> image</a:t>
            </a:r>
            <a:r>
              <a:rPr lang="en-US" sz="2600" dirty="0"/>
              <a:t>. </a:t>
            </a:r>
          </a:p>
          <a:p>
            <a:pPr marL="783431" indent="-457200">
              <a:defRPr/>
            </a:pPr>
            <a:r>
              <a:rPr lang="en-US" sz="2600" dirty="0" err="1"/>
              <a:t>Didasarkan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fakta</a:t>
            </a:r>
            <a:r>
              <a:rPr lang="en-US" sz="2600" dirty="0"/>
              <a:t> </a:t>
            </a:r>
            <a:r>
              <a:rPr lang="en-US" sz="2600" dirty="0" err="1"/>
              <a:t>bahwa</a:t>
            </a:r>
            <a:r>
              <a:rPr lang="en-US" sz="2600" dirty="0"/>
              <a:t> </a:t>
            </a:r>
            <a:r>
              <a:rPr lang="en-US" sz="2600" dirty="0" err="1"/>
              <a:t>penyembunyian</a:t>
            </a:r>
            <a:r>
              <a:rPr lang="en-US" sz="2600" dirty="0"/>
              <a:t> </a:t>
            </a:r>
            <a:r>
              <a:rPr lang="en-US" sz="2600" dirty="0" err="1"/>
              <a:t>pesan</a:t>
            </a:r>
            <a:r>
              <a:rPr lang="en-US" sz="2600" dirty="0"/>
              <a:t> </a:t>
            </a:r>
            <a:r>
              <a:rPr lang="en-US" sz="2600" dirty="0" err="1"/>
              <a:t>ke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media </a:t>
            </a:r>
            <a:r>
              <a:rPr lang="en-US" sz="2600" dirty="0" err="1"/>
              <a:t>menimbulkan</a:t>
            </a:r>
            <a:r>
              <a:rPr lang="en-US" sz="2600" dirty="0"/>
              <a:t> </a:t>
            </a:r>
            <a:r>
              <a:rPr lang="en-US" sz="2600" dirty="0" err="1"/>
              <a:t>artefak</a:t>
            </a:r>
            <a:r>
              <a:rPr lang="en-US" sz="2600" dirty="0"/>
              <a:t> yang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dideteksi</a:t>
            </a:r>
            <a:r>
              <a:rPr lang="en-US" sz="2600" dirty="0"/>
              <a:t> </a:t>
            </a:r>
            <a:r>
              <a:rPr lang="en-US" sz="2600" dirty="0" err="1"/>
              <a:t>secara</a:t>
            </a:r>
            <a:r>
              <a:rPr lang="en-US" sz="2600" dirty="0"/>
              <a:t> </a:t>
            </a:r>
            <a:r>
              <a:rPr lang="en-US" sz="2600" dirty="0" err="1"/>
              <a:t>statistik</a:t>
            </a:r>
            <a:r>
              <a:rPr lang="en-US" sz="2600" dirty="0"/>
              <a:t> </a:t>
            </a:r>
            <a:r>
              <a:rPr lang="en-US" sz="2600" dirty="0" err="1"/>
              <a:t>sehingga</a:t>
            </a:r>
            <a:r>
              <a:rPr lang="en-US" sz="2600" dirty="0"/>
              <a:t>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mengungkap</a:t>
            </a:r>
            <a:r>
              <a:rPr lang="en-US" sz="2600" dirty="0"/>
              <a:t> </a:t>
            </a:r>
            <a:r>
              <a:rPr lang="en-US" sz="2600" dirty="0" err="1"/>
              <a:t>penyembunyian</a:t>
            </a:r>
            <a:r>
              <a:rPr lang="en-US" sz="2600" dirty="0"/>
              <a:t> </a:t>
            </a:r>
            <a:r>
              <a:rPr lang="en-US" sz="2600" dirty="0" err="1"/>
              <a:t>pesan</a:t>
            </a:r>
            <a:r>
              <a:rPr lang="en-US" sz="2600" dirty="0"/>
              <a:t> </a:t>
            </a:r>
            <a:r>
              <a:rPr lang="en-US" sz="2600" dirty="0" err="1"/>
              <a:t>atau</a:t>
            </a:r>
            <a:r>
              <a:rPr lang="en-US" sz="2600" dirty="0"/>
              <a:t> </a:t>
            </a:r>
            <a:r>
              <a:rPr lang="en-US" sz="2600" dirty="0" err="1"/>
              <a:t>pesan</a:t>
            </a:r>
            <a:r>
              <a:rPr lang="en-US" sz="2600" dirty="0"/>
              <a:t> yang </a:t>
            </a:r>
            <a:r>
              <a:rPr lang="en-US" sz="2600" dirty="0" err="1"/>
              <a:t>disembunyikan</a:t>
            </a:r>
            <a:r>
              <a:rPr lang="en-US" sz="2600" dirty="0"/>
              <a:t> </a:t>
            </a:r>
            <a:r>
              <a:rPr lang="en-US" sz="2600" dirty="0" err="1"/>
              <a:t>itu</a:t>
            </a:r>
            <a:r>
              <a:rPr lang="en-US" sz="2600" dirty="0"/>
              <a:t> </a:t>
            </a:r>
            <a:r>
              <a:rPr lang="en-US" sz="2600" dirty="0" err="1"/>
              <a:t>sendiri</a:t>
            </a:r>
            <a:r>
              <a:rPr lang="en-US" sz="2600" dirty="0"/>
              <a:t>.</a:t>
            </a:r>
          </a:p>
          <a:p>
            <a:pPr marL="783431" indent="-457200">
              <a:defRPr/>
            </a:pPr>
            <a:r>
              <a:rPr lang="en-US" sz="2600" dirty="0" err="1"/>
              <a:t>Contoh</a:t>
            </a:r>
            <a:r>
              <a:rPr lang="en-US" sz="2600" dirty="0"/>
              <a:t> </a:t>
            </a:r>
            <a:r>
              <a:rPr lang="en-US" sz="2600" dirty="0" err="1"/>
              <a:t>serangan</a:t>
            </a:r>
            <a:r>
              <a:rPr lang="en-US" sz="2600" dirty="0"/>
              <a:t> </a:t>
            </a:r>
            <a:r>
              <a:rPr lang="en-US" sz="2600" dirty="0" err="1"/>
              <a:t>statistik</a:t>
            </a:r>
            <a:r>
              <a:rPr lang="en-US" sz="2600" dirty="0"/>
              <a:t>: </a:t>
            </a:r>
          </a:p>
          <a:p>
            <a:pPr marL="211931" indent="0">
              <a:buNone/>
              <a:defRPr/>
            </a:pPr>
            <a:r>
              <a:rPr lang="en-US" sz="2600" dirty="0"/>
              <a:t>      	a. </a:t>
            </a:r>
            <a:r>
              <a:rPr lang="en-US" sz="2600" i="1" dirty="0"/>
              <a:t>histogram analysis</a:t>
            </a:r>
          </a:p>
          <a:p>
            <a:pPr marL="211931" indent="0">
              <a:buNone/>
              <a:defRPr/>
            </a:pPr>
            <a:r>
              <a:rPr lang="en-US" sz="2600" dirty="0"/>
              <a:t>      	b. </a:t>
            </a:r>
            <a:r>
              <a:rPr lang="en-US" sz="2600" i="1" dirty="0"/>
              <a:t>Regular-singular</a:t>
            </a:r>
            <a:r>
              <a:rPr lang="en-US" sz="2600" dirty="0"/>
              <a:t> (RS) </a:t>
            </a:r>
            <a:r>
              <a:rPr lang="en-US" sz="2600" i="1" dirty="0"/>
              <a:t>analysis</a:t>
            </a:r>
          </a:p>
          <a:p>
            <a:pPr marL="211931" indent="0">
              <a:buNone/>
              <a:defRPr/>
            </a:pPr>
            <a:r>
              <a:rPr lang="en-US" sz="2600" dirty="0"/>
              <a:t>      	c. </a:t>
            </a:r>
            <a:r>
              <a:rPr lang="en-US" sz="2600" i="1" dirty="0"/>
              <a:t>Chi-square analysis </a:t>
            </a:r>
          </a:p>
          <a:p>
            <a:pPr marL="211931" indent="0">
              <a:buNone/>
              <a:defRPr/>
            </a:pPr>
            <a:r>
              <a:rPr lang="en-US" sz="2600" i="1" dirty="0"/>
              <a:t>     	 </a:t>
            </a:r>
            <a:r>
              <a:rPr lang="en-US" sz="2600" dirty="0"/>
              <a:t>d. </a:t>
            </a:r>
            <a:r>
              <a:rPr lang="en-US" sz="2600" i="1" dirty="0"/>
              <a:t>Sample pair </a:t>
            </a:r>
            <a:r>
              <a:rPr lang="en-US" sz="2600" dirty="0"/>
              <a:t>(SP) </a:t>
            </a:r>
            <a:r>
              <a:rPr lang="en-US" sz="2600" i="1" dirty="0"/>
              <a:t>analysis</a:t>
            </a:r>
            <a:r>
              <a:rPr lang="en-US" sz="2600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CF1E2-8C60-4CF9-9250-8D6F42FF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3">
            <a:extLst>
              <a:ext uri="{FF2B5EF4-FFF2-40B4-BE49-F238E27FC236}">
                <a16:creationId xmlns:a16="http://schemas.microsoft.com/office/drawing/2014/main" id="{646CDC51-0A65-4910-A7B0-BA72B8695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956873C7-00D2-4155-AACF-9CE22CEA43CB}" type="slidenum">
              <a:rPr lang="en-US" altLang="en-US">
                <a:latin typeface="Arial" panose="020B0604020202020204" pitchFamily="34" charset="0"/>
              </a:rPr>
              <a:pPr/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8F4E59B9-01F5-49F7-9E52-78F59759EB9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i="1" dirty="0"/>
              <a:t>Visual Attack</a:t>
            </a:r>
          </a:p>
        </p:txBody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B421D05D-D1B1-45B8-B3EB-0B07CD9C567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87120" y="1857376"/>
            <a:ext cx="10170160" cy="4302125"/>
          </a:xfrm>
        </p:spPr>
        <p:txBody>
          <a:bodyPr>
            <a:normAutofit/>
          </a:bodyPr>
          <a:lstStyle/>
          <a:p>
            <a:pPr marL="469900" indent="-469900"/>
            <a:r>
              <a:rPr lang="en-US" altLang="en-US" sz="2400" dirty="0"/>
              <a:t>M</a:t>
            </a:r>
            <a:r>
              <a:rPr lang="id-ID" altLang="en-US" sz="2400" dirty="0"/>
              <a:t>emanfaatkan indera penglihatan 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Wingdings" panose="05000000000000000000" pitchFamily="2" charset="2"/>
              </a:rPr>
              <a:t> </a:t>
            </a:r>
            <a:r>
              <a:rPr lang="en-US" altLang="en-US" sz="2400" dirty="0" err="1">
                <a:sym typeface="Wingdings" panose="05000000000000000000" pitchFamily="2" charset="2"/>
              </a:rPr>
              <a:t>inspeksi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kerusakan</a:t>
            </a:r>
            <a:r>
              <a:rPr lang="en-US" altLang="en-US" sz="2400" dirty="0">
                <a:sym typeface="Wingdings" panose="05000000000000000000" pitchFamily="2" charset="2"/>
              </a:rPr>
              <a:t> pada </a:t>
            </a:r>
            <a:r>
              <a:rPr lang="en-US" altLang="en-US" sz="2400" dirty="0" err="1">
                <a:sym typeface="Wingdings" panose="05000000000000000000" pitchFamily="2" charset="2"/>
              </a:rPr>
              <a:t>gambar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akibat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penyisipan</a:t>
            </a:r>
            <a:endParaRPr lang="en-US" altLang="en-US" sz="2400" dirty="0">
              <a:sym typeface="Wingdings" panose="05000000000000000000" pitchFamily="2" charset="2"/>
            </a:endParaRPr>
          </a:p>
          <a:p>
            <a:pPr marL="469900" indent="-469900"/>
            <a:endParaRPr lang="en-US" altLang="en-US" sz="2400" dirty="0"/>
          </a:p>
          <a:p>
            <a:pPr marL="469900" indent="-469900"/>
            <a:r>
              <a:rPr lang="id-ID" altLang="en-US" sz="2400" dirty="0"/>
              <a:t>Ide </a:t>
            </a:r>
            <a:r>
              <a:rPr lang="en-US" altLang="en-US" sz="2400" dirty="0" err="1"/>
              <a:t>dasar</a:t>
            </a:r>
            <a:r>
              <a:rPr lang="en-US" altLang="en-US" sz="2400" dirty="0"/>
              <a:t> :</a:t>
            </a:r>
          </a:p>
        </p:txBody>
      </p:sp>
      <p:sp>
        <p:nvSpPr>
          <p:cNvPr id="104453" name="Rectangle 6">
            <a:extLst>
              <a:ext uri="{FF2B5EF4-FFF2-40B4-BE49-F238E27FC236}">
                <a16:creationId xmlns:a16="http://schemas.microsoft.com/office/drawing/2014/main" id="{21FB02F6-9805-474F-BF8F-DF8EAC41A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1932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>
              <a:latin typeface="Times New Roman" panose="02020603050405020304" pitchFamily="18" charset="0"/>
            </a:endParaRPr>
          </a:p>
        </p:txBody>
      </p:sp>
      <p:sp>
        <p:nvSpPr>
          <p:cNvPr id="104454" name="Rectangle 7">
            <a:extLst>
              <a:ext uri="{FF2B5EF4-FFF2-40B4-BE49-F238E27FC236}">
                <a16:creationId xmlns:a16="http://schemas.microsoft.com/office/drawing/2014/main" id="{F6EB514F-9C80-4963-802C-3BEA661AF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300" y="3254376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4455" name="Rectangle 8">
            <a:extLst>
              <a:ext uri="{FF2B5EF4-FFF2-40B4-BE49-F238E27FC236}">
                <a16:creationId xmlns:a16="http://schemas.microsoft.com/office/drawing/2014/main" id="{BF4ADF53-71C7-4BC9-BEB5-EA80437D4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52953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>
              <a:latin typeface="Times New Roman" panose="02020603050405020304" pitchFamily="18" charset="0"/>
            </a:endParaRPr>
          </a:p>
        </p:txBody>
      </p:sp>
      <p:grpSp>
        <p:nvGrpSpPr>
          <p:cNvPr id="104456" name="Group 12">
            <a:extLst>
              <a:ext uri="{FF2B5EF4-FFF2-40B4-BE49-F238E27FC236}">
                <a16:creationId xmlns:a16="http://schemas.microsoft.com/office/drawing/2014/main" id="{49B07C12-6288-4F4F-94C2-F9A6DF76F6E0}"/>
              </a:ext>
            </a:extLst>
          </p:cNvPr>
          <p:cNvGrpSpPr>
            <a:grpSpLocks/>
          </p:cNvGrpSpPr>
          <p:nvPr/>
        </p:nvGrpSpPr>
        <p:grpSpPr bwMode="auto">
          <a:xfrm>
            <a:off x="2391569" y="3821907"/>
            <a:ext cx="6875462" cy="2147887"/>
            <a:chOff x="2361" y="11806"/>
            <a:chExt cx="7027" cy="1760"/>
          </a:xfrm>
        </p:grpSpPr>
        <p:sp>
          <p:nvSpPr>
            <p:cNvPr id="104458" name="Text Box 13">
              <a:extLst>
                <a:ext uri="{FF2B5EF4-FFF2-40B4-BE49-F238E27FC236}">
                  <a16:creationId xmlns:a16="http://schemas.microsoft.com/office/drawing/2014/main" id="{933EED78-007A-4840-88C7-F7A2FDB489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1" y="11966"/>
              <a:ext cx="2169" cy="9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Century Gothic" panose="020B0502020202020204" pitchFamily="34" charset="0"/>
                </a:rPr>
                <a:t>media </a:t>
              </a:r>
              <a:r>
                <a:rPr lang="en-US" altLang="en-US" dirty="0" err="1">
                  <a:latin typeface="Century Gothic" panose="020B0502020202020204" pitchFamily="34" charset="0"/>
                </a:rPr>
                <a:t>pembawa</a:t>
              </a:r>
              <a:r>
                <a:rPr lang="en-US" altLang="en-US" dirty="0">
                  <a:latin typeface="Century Gothic" panose="020B0502020202020204" pitchFamily="34" charset="0"/>
                </a:rPr>
                <a:t>/ </a:t>
              </a:r>
              <a:r>
                <a:rPr lang="en-US" altLang="en-US" dirty="0" err="1">
                  <a:latin typeface="Century Gothic" panose="020B0502020202020204" pitchFamily="34" charset="0"/>
                </a:rPr>
                <a:t>steganogram</a:t>
              </a:r>
              <a:r>
                <a:rPr lang="en-US" altLang="en-US" dirty="0">
                  <a:latin typeface="Century Gothic" panose="020B0502020202020204" pitchFamily="34" charset="0"/>
                </a:rPr>
                <a:t> </a:t>
              </a:r>
              <a:r>
                <a:rPr lang="en-US" altLang="en-US" dirty="0" err="1">
                  <a:latin typeface="Century Gothic" panose="020B0502020202020204" pitchFamily="34" charset="0"/>
                </a:rPr>
                <a:t>diserang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04459" name="Line 14">
              <a:extLst>
                <a:ext uri="{FF2B5EF4-FFF2-40B4-BE49-F238E27FC236}">
                  <a16:creationId xmlns:a16="http://schemas.microsoft.com/office/drawing/2014/main" id="{3DFFDD7B-E5FB-446A-811A-099AB9A381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6" y="12446"/>
              <a:ext cx="3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0" name="Text Box 15">
              <a:extLst>
                <a:ext uri="{FF2B5EF4-FFF2-40B4-BE49-F238E27FC236}">
                  <a16:creationId xmlns:a16="http://schemas.microsoft.com/office/drawing/2014/main" id="{91038258-A6CA-4993-982D-372130B704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0" y="11966"/>
              <a:ext cx="2082" cy="12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 err="1">
                  <a:latin typeface="Century Gothic" panose="020B0502020202020204" pitchFamily="34" charset="0"/>
                </a:rPr>
                <a:t>ekstraksi</a:t>
              </a:r>
              <a:r>
                <a:rPr lang="en-US" altLang="en-US" dirty="0">
                  <a:latin typeface="Century Gothic" panose="020B0502020202020204" pitchFamily="34" charset="0"/>
                </a:rPr>
                <a:t> bit-bit  yang </a:t>
              </a:r>
              <a:r>
                <a:rPr lang="en-US" altLang="en-US" dirty="0" err="1">
                  <a:latin typeface="Century Gothic" panose="020B0502020202020204" pitchFamily="34" charset="0"/>
                </a:rPr>
                <a:t>berpotensi</a:t>
              </a:r>
              <a:r>
                <a:rPr lang="en-US" altLang="en-US" dirty="0">
                  <a:latin typeface="Century Gothic" panose="020B0502020202020204" pitchFamily="34" charset="0"/>
                </a:rPr>
                <a:t> </a:t>
              </a:r>
              <a:r>
                <a:rPr lang="en-US" altLang="en-US" dirty="0" err="1">
                  <a:latin typeface="Century Gothic" panose="020B0502020202020204" pitchFamily="34" charset="0"/>
                </a:rPr>
                <a:t>menjadi</a:t>
              </a:r>
              <a:r>
                <a:rPr lang="en-US" altLang="en-US" dirty="0">
                  <a:latin typeface="Century Gothic" panose="020B0502020202020204" pitchFamily="34" charset="0"/>
                </a:rPr>
                <a:t> bit </a:t>
              </a:r>
              <a:r>
                <a:rPr lang="en-US" altLang="en-US" dirty="0" err="1">
                  <a:latin typeface="Century Gothic" panose="020B0502020202020204" pitchFamily="34" charset="0"/>
                </a:rPr>
                <a:t>Pesan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04461" name="Line 16">
              <a:extLst>
                <a:ext uri="{FF2B5EF4-FFF2-40B4-BE49-F238E27FC236}">
                  <a16:creationId xmlns:a16="http://schemas.microsoft.com/office/drawing/2014/main" id="{CE0E579A-3C09-43FD-95F1-7F96283B68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5" y="12446"/>
              <a:ext cx="4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2" name="Text Box 17">
              <a:extLst>
                <a:ext uri="{FF2B5EF4-FFF2-40B4-BE49-F238E27FC236}">
                  <a16:creationId xmlns:a16="http://schemas.microsoft.com/office/drawing/2014/main" id="{0B2FD769-0DDC-42F3-8447-2E3C1586C2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" y="11806"/>
              <a:ext cx="2169" cy="17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>
                  <a:latin typeface="Century Gothic" panose="020B0502020202020204" pitchFamily="34" charset="0"/>
                </a:rPr>
                <a:t>Ilustrasi visual dari bit-bit yang telah diekstraksi dengan posisi yang sesuai dengan </a:t>
              </a:r>
              <a:r>
                <a:rPr lang="en-US" altLang="en-US" i="1">
                  <a:latin typeface="Century Gothic" panose="020B0502020202020204" pitchFamily="34" charset="0"/>
                </a:rPr>
                <a:t>pixel</a:t>
              </a:r>
              <a:r>
                <a:rPr lang="en-US" altLang="en-US">
                  <a:latin typeface="Century Gothic" panose="020B0502020202020204" pitchFamily="34" charset="0"/>
                </a:rPr>
                <a:t> sumbernya 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3">
            <a:extLst>
              <a:ext uri="{FF2B5EF4-FFF2-40B4-BE49-F238E27FC236}">
                <a16:creationId xmlns:a16="http://schemas.microsoft.com/office/drawing/2014/main" id="{DCDB1D5C-0AFC-4F38-B708-56AF894B5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1236E44C-A47A-48A1-8B01-8CD558FF6193}" type="slidenum">
              <a:rPr lang="en-US" altLang="en-US">
                <a:latin typeface="Arial" panose="020B0604020202020204" pitchFamily="34" charset="0"/>
              </a:rPr>
              <a:pPr/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A4352C22-73DF-4E2A-BC99-526C6A31B50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800" i="1"/>
              <a:t>Metode Enhanced LSB</a:t>
            </a:r>
            <a:r>
              <a:rPr lang="en-US" altLang="en-US" sz="2800"/>
              <a:t> </a:t>
            </a:r>
          </a:p>
        </p:txBody>
      </p:sp>
      <p:graphicFrame>
        <p:nvGraphicFramePr>
          <p:cNvPr id="129061" name="Group 37">
            <a:extLst>
              <a:ext uri="{FF2B5EF4-FFF2-40B4-BE49-F238E27FC236}">
                <a16:creationId xmlns:a16="http://schemas.microsoft.com/office/drawing/2014/main" id="{BD836C42-6575-4A16-A442-7062989D700D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1847850" y="1884364"/>
          <a:ext cx="3683000" cy="846137"/>
        </p:xfrm>
        <a:graphic>
          <a:graphicData uri="http://schemas.openxmlformats.org/drawingml/2006/table">
            <a:tbl>
              <a:tblPr/>
              <a:tblGrid>
                <a:gridCol w="1258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BLUE</a:t>
                      </a:r>
                      <a:endParaRPr kumimoji="0" lang="id-ID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GREEN</a:t>
                      </a:r>
                      <a:endParaRPr kumimoji="0" lang="id-ID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RED</a:t>
                      </a:r>
                      <a:endParaRPr kumimoji="0" lang="id-ID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487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1010010</a:t>
                      </a:r>
                      <a:r>
                        <a:rPr kumimoji="0" lang="id-ID" sz="17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id-ID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1001110</a:t>
                      </a:r>
                      <a:r>
                        <a:rPr kumimoji="0" lang="id-ID" sz="17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  <a:endParaRPr kumimoji="0" lang="id-ID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1110011</a:t>
                      </a:r>
                      <a:r>
                        <a:rPr kumimoji="0" lang="id-ID" sz="17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id-ID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5490" name="Picture 5" descr="Simrishamn">
            <a:extLst>
              <a:ext uri="{FF2B5EF4-FFF2-40B4-BE49-F238E27FC236}">
                <a16:creationId xmlns:a16="http://schemas.microsoft.com/office/drawing/2014/main" id="{A4DADF6A-E159-4E99-930C-7783123CD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3284538"/>
            <a:ext cx="281305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91" name="Picture 6" descr="windmill-elsb">
            <a:extLst>
              <a:ext uri="{FF2B5EF4-FFF2-40B4-BE49-F238E27FC236}">
                <a16:creationId xmlns:a16="http://schemas.microsoft.com/office/drawing/2014/main" id="{A1A5BF64-8F69-4F95-B7D8-80887C8A6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3357563"/>
            <a:ext cx="2746375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92" name="AutoShape 6">
            <a:extLst>
              <a:ext uri="{FF2B5EF4-FFF2-40B4-BE49-F238E27FC236}">
                <a16:creationId xmlns:a16="http://schemas.microsoft.com/office/drawing/2014/main" id="{00A92694-AE53-463F-BDC3-9BBC269D1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9" y="4868863"/>
            <a:ext cx="936625" cy="360362"/>
          </a:xfrm>
          <a:prstGeom prst="rightArrow">
            <a:avLst>
              <a:gd name="adj1" fmla="val 50000"/>
              <a:gd name="adj2" fmla="val 649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>
              <a:latin typeface="Times New Roman" panose="02020603050405020304" pitchFamily="18" charset="0"/>
            </a:endParaRPr>
          </a:p>
        </p:txBody>
      </p:sp>
      <p:graphicFrame>
        <p:nvGraphicFramePr>
          <p:cNvPr id="31827" name="Group 83">
            <a:extLst>
              <a:ext uri="{FF2B5EF4-FFF2-40B4-BE49-F238E27FC236}">
                <a16:creationId xmlns:a16="http://schemas.microsoft.com/office/drawing/2014/main" id="{E7ECF3C8-97A0-4CEE-9515-54036AAD0068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6456364" y="1884363"/>
          <a:ext cx="3754437" cy="863600"/>
        </p:xfrm>
        <a:graphic>
          <a:graphicData uri="http://schemas.openxmlformats.org/drawingml/2006/table">
            <a:tbl>
              <a:tblPr/>
              <a:tblGrid>
                <a:gridCol w="1284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BLUE</a:t>
                      </a:r>
                      <a:endParaRPr kumimoji="0" lang="id-ID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GREEN</a:t>
                      </a:r>
                      <a:endParaRPr kumimoji="0" lang="id-ID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RED</a:t>
                      </a:r>
                      <a:endParaRPr kumimoji="0" lang="id-ID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11111111</a:t>
                      </a:r>
                      <a:endParaRPr kumimoji="0" lang="id-ID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00000000</a:t>
                      </a:r>
                      <a:endParaRPr kumimoji="0" lang="id-ID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11111111</a:t>
                      </a:r>
                      <a:endParaRPr kumimoji="0" lang="id-ID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507" name="AutoShape 88">
            <a:extLst>
              <a:ext uri="{FF2B5EF4-FFF2-40B4-BE49-F238E27FC236}">
                <a16:creationId xmlns:a16="http://schemas.microsoft.com/office/drawing/2014/main" id="{8695A2D3-2BC0-4624-9C54-B863DF549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6" y="2276476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>
              <a:latin typeface="Times New Roman" panose="02020603050405020304" pitchFamily="18" charset="0"/>
            </a:endParaRPr>
          </a:p>
        </p:txBody>
      </p:sp>
      <p:pic>
        <p:nvPicPr>
          <p:cNvPr id="15396" name="Picture 36" descr="enhanced-windmill-hidden">
            <a:extLst>
              <a:ext uri="{FF2B5EF4-FFF2-40B4-BE49-F238E27FC236}">
                <a16:creationId xmlns:a16="http://schemas.microsoft.com/office/drawing/2014/main" id="{7794F064-00E4-4720-836B-4DB3D4414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3357563"/>
            <a:ext cx="273685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3">
            <a:extLst>
              <a:ext uri="{FF2B5EF4-FFF2-40B4-BE49-F238E27FC236}">
                <a16:creationId xmlns:a16="http://schemas.microsoft.com/office/drawing/2014/main" id="{6D7F83F4-A3EE-4A70-83A8-ADFF4D1C6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63459657-E933-47A8-A970-208F900C49AC}" type="slidenum">
              <a:rPr lang="en-US" altLang="en-US">
                <a:latin typeface="Arial" panose="020B0604020202020204" pitchFamily="34" charset="0"/>
              </a:rPr>
              <a:pPr/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06499" name="Picture 5">
            <a:extLst>
              <a:ext uri="{FF2B5EF4-FFF2-40B4-BE49-F238E27FC236}">
                <a16:creationId xmlns:a16="http://schemas.microsoft.com/office/drawing/2014/main" id="{04F7E102-2EB8-4BA6-9ACB-2DA45E26D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595314"/>
            <a:ext cx="2532062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0" name="Picture 6">
            <a:extLst>
              <a:ext uri="{FF2B5EF4-FFF2-40B4-BE49-F238E27FC236}">
                <a16:creationId xmlns:a16="http://schemas.microsoft.com/office/drawing/2014/main" id="{2D9B9A58-9014-4832-A5CE-EBB193373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6" y="608014"/>
            <a:ext cx="2532063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TextBox 8">
            <a:extLst>
              <a:ext uri="{FF2B5EF4-FFF2-40B4-BE49-F238E27FC236}">
                <a16:creationId xmlns:a16="http://schemas.microsoft.com/office/drawing/2014/main" id="{D0D1B826-0E48-4C21-86AF-7B5326AF9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1225" y="3281364"/>
            <a:ext cx="1538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(a) Citra orisinal</a:t>
            </a:r>
          </a:p>
        </p:txBody>
      </p:sp>
      <p:sp>
        <p:nvSpPr>
          <p:cNvPr id="106502" name="TextBox 9">
            <a:extLst>
              <a:ext uri="{FF2B5EF4-FFF2-40B4-BE49-F238E27FC236}">
                <a16:creationId xmlns:a16="http://schemas.microsoft.com/office/drawing/2014/main" id="{EF65EE2E-9028-4833-91C7-18660A4C0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8888" y="3367089"/>
            <a:ext cx="25527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(b) Citra hasil </a:t>
            </a:r>
            <a:r>
              <a:rPr lang="en-US" altLang="en-US" sz="1400" i="1"/>
              <a:t>enhanced LSB</a:t>
            </a:r>
          </a:p>
        </p:txBody>
      </p:sp>
      <p:pic>
        <p:nvPicPr>
          <p:cNvPr id="106503" name="Picture 7">
            <a:extLst>
              <a:ext uri="{FF2B5EF4-FFF2-40B4-BE49-F238E27FC236}">
                <a16:creationId xmlns:a16="http://schemas.microsoft.com/office/drawing/2014/main" id="{60278B36-C9EC-4E38-BDE3-3C60FBB750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3673475"/>
            <a:ext cx="25781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4" name="Picture 10">
            <a:extLst>
              <a:ext uri="{FF2B5EF4-FFF2-40B4-BE49-F238E27FC236}">
                <a16:creationId xmlns:a16="http://schemas.microsoft.com/office/drawing/2014/main" id="{9DEA761F-2F79-4F37-9E04-DF1B9A4947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71913"/>
            <a:ext cx="23241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5" name="TextBox 12">
            <a:extLst>
              <a:ext uri="{FF2B5EF4-FFF2-40B4-BE49-F238E27FC236}">
                <a16:creationId xmlns:a16="http://schemas.microsoft.com/office/drawing/2014/main" id="{D9B53858-769B-4BE1-BC37-1D302BEEE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1713" y="6297614"/>
            <a:ext cx="1447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(c) Citra stego </a:t>
            </a:r>
          </a:p>
        </p:txBody>
      </p:sp>
      <p:sp>
        <p:nvSpPr>
          <p:cNvPr id="106506" name="TextBox 13">
            <a:extLst>
              <a:ext uri="{FF2B5EF4-FFF2-40B4-BE49-F238E27FC236}">
                <a16:creationId xmlns:a16="http://schemas.microsoft.com/office/drawing/2014/main" id="{4D4B50D9-61A4-440C-8A0C-47B5991B0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25" y="6297614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(b) Citra hasil </a:t>
            </a:r>
            <a:r>
              <a:rPr lang="en-US" altLang="en-US" sz="1400" i="1"/>
              <a:t>enhanced LSB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3F5510FB-954D-428D-B53B-C7A22934F521}"/>
              </a:ext>
            </a:extLst>
          </p:cNvPr>
          <p:cNvSpPr/>
          <p:nvPr/>
        </p:nvSpPr>
        <p:spPr>
          <a:xfrm>
            <a:off x="5613401" y="1766889"/>
            <a:ext cx="530225" cy="179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A5E2ACD8-3E45-4C8E-8F51-64E845C998CA}"/>
              </a:ext>
            </a:extLst>
          </p:cNvPr>
          <p:cNvSpPr/>
          <p:nvPr/>
        </p:nvSpPr>
        <p:spPr>
          <a:xfrm>
            <a:off x="5348289" y="4786314"/>
            <a:ext cx="530225" cy="179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3">
            <a:extLst>
              <a:ext uri="{FF2B5EF4-FFF2-40B4-BE49-F238E27FC236}">
                <a16:creationId xmlns:a16="http://schemas.microsoft.com/office/drawing/2014/main" id="{466C24A2-ADB3-4E13-81E1-E7A5BA77E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1689101"/>
            <a:ext cx="1893888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3" name="Picture 4">
            <a:extLst>
              <a:ext uri="{FF2B5EF4-FFF2-40B4-BE49-F238E27FC236}">
                <a16:creationId xmlns:a16="http://schemas.microsoft.com/office/drawing/2014/main" id="{37E95B9C-DC12-4B8D-B8E1-B24814A57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3" y="1744664"/>
            <a:ext cx="1846262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4" name="Picture 5">
            <a:extLst>
              <a:ext uri="{FF2B5EF4-FFF2-40B4-BE49-F238E27FC236}">
                <a16:creationId xmlns:a16="http://schemas.microsoft.com/office/drawing/2014/main" id="{F81430F6-51D1-4580-97D1-33D7D2AFB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26" y="1762125"/>
            <a:ext cx="18208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5" name="Picture 6">
            <a:extLst>
              <a:ext uri="{FF2B5EF4-FFF2-40B4-BE49-F238E27FC236}">
                <a16:creationId xmlns:a16="http://schemas.microsoft.com/office/drawing/2014/main" id="{C9A18FA7-F57C-4C54-99B3-196CFC3485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4" y="4368801"/>
            <a:ext cx="1768475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6" name="Picture 7">
            <a:extLst>
              <a:ext uri="{FF2B5EF4-FFF2-40B4-BE49-F238E27FC236}">
                <a16:creationId xmlns:a16="http://schemas.microsoft.com/office/drawing/2014/main" id="{2B7F56A0-C1B6-4F79-B601-DA8B1A3492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4478339"/>
            <a:ext cx="1728788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7" name="Picture 8">
            <a:extLst>
              <a:ext uri="{FF2B5EF4-FFF2-40B4-BE49-F238E27FC236}">
                <a16:creationId xmlns:a16="http://schemas.microsoft.com/office/drawing/2014/main" id="{E8F6D2B0-8BCB-4476-9D3F-A7CB91471E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1" y="1670050"/>
            <a:ext cx="1865313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8" name="Slide Number Placeholder 9">
            <a:extLst>
              <a:ext uri="{FF2B5EF4-FFF2-40B4-BE49-F238E27FC236}">
                <a16:creationId xmlns:a16="http://schemas.microsoft.com/office/drawing/2014/main" id="{A4E26C6C-4C98-4C15-A272-D29BB5EF8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A04BDFCD-17F2-4B98-9984-AC10ACAD2EA1}" type="slidenum">
              <a:rPr lang="en-US" altLang="en-US">
                <a:latin typeface="Arial" panose="020B0604020202020204" pitchFamily="34" charset="0"/>
              </a:rPr>
              <a:pPr/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7529" name="TextBox 1">
            <a:extLst>
              <a:ext uri="{FF2B5EF4-FFF2-40B4-BE49-F238E27FC236}">
                <a16:creationId xmlns:a16="http://schemas.microsoft.com/office/drawing/2014/main" id="{1D61C3D9-B25E-4E6B-A462-7D18E4C7D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951" y="3690939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Gambar asli</a:t>
            </a:r>
          </a:p>
        </p:txBody>
      </p:sp>
      <p:sp>
        <p:nvSpPr>
          <p:cNvPr id="107530" name="TextBox 10">
            <a:extLst>
              <a:ext uri="{FF2B5EF4-FFF2-40B4-BE49-F238E27FC236}">
                <a16:creationId xmlns:a16="http://schemas.microsoft.com/office/drawing/2014/main" id="{562116C7-EB39-4601-B280-3104C28B2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950" y="3590926"/>
            <a:ext cx="145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/>
              <a:t>Hasil penapisan</a:t>
            </a:r>
          </a:p>
          <a:p>
            <a:pPr algn="ctr"/>
            <a:r>
              <a:rPr lang="en-US" altLang="en-US" sz="1400"/>
              <a:t>(asli)</a:t>
            </a:r>
          </a:p>
        </p:txBody>
      </p:sp>
      <p:sp>
        <p:nvSpPr>
          <p:cNvPr id="107531" name="TextBox 11">
            <a:extLst>
              <a:ext uri="{FF2B5EF4-FFF2-40B4-BE49-F238E27FC236}">
                <a16:creationId xmlns:a16="http://schemas.microsoft.com/office/drawing/2014/main" id="{881B83E9-8BCC-459F-914F-E25CBCC41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6" y="3671889"/>
            <a:ext cx="1973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Terdeteksi ada pesan</a:t>
            </a:r>
          </a:p>
        </p:txBody>
      </p:sp>
      <p:sp>
        <p:nvSpPr>
          <p:cNvPr id="107532" name="TextBox 13">
            <a:extLst>
              <a:ext uri="{FF2B5EF4-FFF2-40B4-BE49-F238E27FC236}">
                <a16:creationId xmlns:a16="http://schemas.microsoft.com/office/drawing/2014/main" id="{5DE61003-736C-4A68-B294-48AD69B28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0775" y="3671889"/>
            <a:ext cx="1974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Terdeteksi ada pesan</a:t>
            </a:r>
          </a:p>
        </p:txBody>
      </p:sp>
      <p:sp>
        <p:nvSpPr>
          <p:cNvPr id="107533" name="TextBox 14">
            <a:extLst>
              <a:ext uri="{FF2B5EF4-FFF2-40B4-BE49-F238E27FC236}">
                <a16:creationId xmlns:a16="http://schemas.microsoft.com/office/drawing/2014/main" id="{7A5F5BC8-82F1-42F9-90AD-05249C35A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9563" y="6323014"/>
            <a:ext cx="1973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Terdeteksi ada pesan</a:t>
            </a:r>
          </a:p>
        </p:txBody>
      </p:sp>
      <p:sp>
        <p:nvSpPr>
          <p:cNvPr id="107534" name="TextBox 15">
            <a:extLst>
              <a:ext uri="{FF2B5EF4-FFF2-40B4-BE49-F238E27FC236}">
                <a16:creationId xmlns:a16="http://schemas.microsoft.com/office/drawing/2014/main" id="{AD8A6F97-2853-4B97-8CAB-61B071CCC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1438" y="6307139"/>
            <a:ext cx="1974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Terdeteksi ada pesan</a:t>
            </a:r>
          </a:p>
        </p:txBody>
      </p:sp>
      <p:sp>
        <p:nvSpPr>
          <p:cNvPr id="107535" name="TextBox 14">
            <a:extLst>
              <a:ext uri="{FF2B5EF4-FFF2-40B4-BE49-F238E27FC236}">
                <a16:creationId xmlns:a16="http://schemas.microsoft.com/office/drawing/2014/main" id="{142E22B3-C01C-4426-8A44-26A0E6632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038" y="668339"/>
            <a:ext cx="44561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100"/>
              <a:t>Teknik Steganalisis: </a:t>
            </a:r>
            <a:r>
              <a:rPr lang="en-US" altLang="en-US" sz="2100" i="1"/>
              <a:t>Visual Attack</a:t>
            </a:r>
          </a:p>
        </p:txBody>
      </p:sp>
      <p:sp>
        <p:nvSpPr>
          <p:cNvPr id="107536" name="TextBox 15">
            <a:extLst>
              <a:ext uri="{FF2B5EF4-FFF2-40B4-BE49-F238E27FC236}">
                <a16:creationId xmlns:a16="http://schemas.microsoft.com/office/drawing/2014/main" id="{FB462EF7-A1B2-478A-8583-ABCD709B6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0" y="623889"/>
            <a:ext cx="2573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Artefak mencurigakan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84E5C9D-B36F-4DC2-B014-6AE22DD4B3B1}"/>
              </a:ext>
            </a:extLst>
          </p:cNvPr>
          <p:cNvCxnSpPr>
            <a:endCxn id="107523" idx="0"/>
          </p:cNvCxnSpPr>
          <p:nvPr/>
        </p:nvCxnSpPr>
        <p:spPr>
          <a:xfrm flipH="1">
            <a:off x="7405689" y="1014413"/>
            <a:ext cx="1354137" cy="7302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A9A6238-947A-44EE-8E2E-302FBBD68E03}"/>
              </a:ext>
            </a:extLst>
          </p:cNvPr>
          <p:cNvCxnSpPr/>
          <p:nvPr/>
        </p:nvCxnSpPr>
        <p:spPr>
          <a:xfrm flipH="1">
            <a:off x="8975726" y="993775"/>
            <a:ext cx="276225" cy="7683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>
            <a:extLst>
              <a:ext uri="{FF2B5EF4-FFF2-40B4-BE49-F238E27FC236}">
                <a16:creationId xmlns:a16="http://schemas.microsoft.com/office/drawing/2014/main" id="{6DDFD46D-CF26-4E87-9EB7-A03C30B0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latin typeface="+mn-lt"/>
              </a:rPr>
              <a:t>Steganalysis</a:t>
            </a:r>
            <a:endParaRPr lang="en-US" altLang="en-US" b="1" dirty="0">
              <a:latin typeface="+mn-lt"/>
            </a:endParaRPr>
          </a:p>
        </p:txBody>
      </p:sp>
      <p:sp>
        <p:nvSpPr>
          <p:cNvPr id="89091" name="Content Placeholder 2">
            <a:extLst>
              <a:ext uri="{FF2B5EF4-FFF2-40B4-BE49-F238E27FC236}">
                <a16:creationId xmlns:a16="http://schemas.microsoft.com/office/drawing/2014/main" id="{CCF5551E-F9B3-4A0A-996C-068654F3D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>
                <a:sym typeface="Wingdings" panose="05000000000000000000" pitchFamily="2" charset="2"/>
              </a:rPr>
              <a:t>Tujuan</a:t>
            </a:r>
            <a:r>
              <a:rPr lang="en-US" altLang="en-US" dirty="0">
                <a:sym typeface="Wingdings" panose="05000000000000000000" pitchFamily="2" charset="2"/>
              </a:rPr>
              <a:t>: </a:t>
            </a:r>
            <a:r>
              <a:rPr lang="en-US" altLang="en-US" dirty="0" err="1">
                <a:sym typeface="Wingdings" panose="05000000000000000000" pitchFamily="2" charset="2"/>
              </a:rPr>
              <a:t>menentukan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apakah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sebuah</a:t>
            </a:r>
            <a:r>
              <a:rPr lang="en-US" altLang="en-US" dirty="0">
                <a:sym typeface="Wingdings" panose="05000000000000000000" pitchFamily="2" charset="2"/>
              </a:rPr>
              <a:t> media </a:t>
            </a:r>
            <a:r>
              <a:rPr lang="en-US" altLang="en-US" i="1" dirty="0">
                <a:sym typeface="Wingdings" panose="05000000000000000000" pitchFamily="2" charset="2"/>
              </a:rPr>
              <a:t>suspect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mengandung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pesan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tersembunyi</a:t>
            </a:r>
            <a:endParaRPr lang="en-US" altLang="en-US" dirty="0"/>
          </a:p>
          <a:p>
            <a:endParaRPr lang="en-US" altLang="en-US" dirty="0"/>
          </a:p>
        </p:txBody>
      </p:sp>
      <p:pic>
        <p:nvPicPr>
          <p:cNvPr id="89092" name="Picture 2" descr="http://prismakhas.com/wp-content/uploads/steganography.jpg">
            <a:extLst>
              <a:ext uri="{FF2B5EF4-FFF2-40B4-BE49-F238E27FC236}">
                <a16:creationId xmlns:a16="http://schemas.microsoft.com/office/drawing/2014/main" id="{D85924CC-44DF-4644-915A-A0F69C4D3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410" y="3120074"/>
            <a:ext cx="3671888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Slide Number Placeholder 4">
            <a:extLst>
              <a:ext uri="{FF2B5EF4-FFF2-40B4-BE49-F238E27FC236}">
                <a16:creationId xmlns:a16="http://schemas.microsoft.com/office/drawing/2014/main" id="{8DE37BAC-C19E-4B71-A482-B4031286B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96C18124-FB9E-4F58-BDE8-E6EEC8480234}" type="slidenum">
              <a:rPr lang="en-US" altLang="en-US">
                <a:latin typeface="Arial" panose="020B0604020202020204" pitchFamily="34" charset="0"/>
              </a:rPr>
              <a:pPr/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Number Placeholder 4">
            <a:extLst>
              <a:ext uri="{FF2B5EF4-FFF2-40B4-BE49-F238E27FC236}">
                <a16:creationId xmlns:a16="http://schemas.microsoft.com/office/drawing/2014/main" id="{D57E0D78-BE87-454E-BE6C-526D12A17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06711217-F0BA-4A51-8CE5-AA5675230457}" type="slidenum">
              <a:rPr lang="en-US" altLang="en-US">
                <a:latin typeface="Arial" panose="020B0604020202020204" pitchFamily="34" charset="0"/>
              </a:rPr>
              <a:pPr/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08547" name="Picture 2">
            <a:extLst>
              <a:ext uri="{FF2B5EF4-FFF2-40B4-BE49-F238E27FC236}">
                <a16:creationId xmlns:a16="http://schemas.microsoft.com/office/drawing/2014/main" id="{ECF2D7BE-D228-46AA-9283-58E4C2215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4" y="3357563"/>
            <a:ext cx="7246937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8" name="TextBox 5">
            <a:extLst>
              <a:ext uri="{FF2B5EF4-FFF2-40B4-BE49-F238E27FC236}">
                <a16:creationId xmlns:a16="http://schemas.microsoft.com/office/drawing/2014/main" id="{960A61EF-5B7B-4941-8D54-9C34D1B4F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1857375"/>
            <a:ext cx="8026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/>
              <a:t>Metode </a:t>
            </a:r>
            <a:r>
              <a:rPr lang="en-US" altLang="en-US" sz="2000" i="1"/>
              <a:t>enhanced-LSB </a:t>
            </a:r>
            <a:r>
              <a:rPr lang="en-US" altLang="en-US" sz="2000"/>
              <a:t>bagus untuk citra dengan kontras tinggi, </a:t>
            </a:r>
          </a:p>
          <a:p>
            <a:r>
              <a:rPr lang="en-US" altLang="en-US" sz="2000"/>
              <a:t>yaitu citra yang memiliki warna latar yang jelas atau memiliki </a:t>
            </a:r>
          </a:p>
          <a:p>
            <a:r>
              <a:rPr lang="en-US" altLang="en-US" sz="2000"/>
              <a:t>perbedaan warna yang kontras antara latar dengan gambar utama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Number Placeholder 4">
            <a:extLst>
              <a:ext uri="{FF2B5EF4-FFF2-40B4-BE49-F238E27FC236}">
                <a16:creationId xmlns:a16="http://schemas.microsoft.com/office/drawing/2014/main" id="{9609798A-7D5D-4D90-A336-580BA3D0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522A92B4-6AD6-492F-B732-65588C006921}" type="slidenum">
              <a:rPr lang="en-US" altLang="en-US">
                <a:latin typeface="Arial" panose="020B0604020202020204" pitchFamily="34" charset="0"/>
              </a:rPr>
              <a:pPr/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9571" name="TextBox 5">
            <a:extLst>
              <a:ext uri="{FF2B5EF4-FFF2-40B4-BE49-F238E27FC236}">
                <a16:creationId xmlns:a16="http://schemas.microsoft.com/office/drawing/2014/main" id="{7AA43DF7-D930-4BE8-9375-BA05DB0E7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9" y="642938"/>
            <a:ext cx="90509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 dirty="0" err="1">
                <a:latin typeface="+mn-lt"/>
              </a:rPr>
              <a:t>Untuk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citra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dengan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kontras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rendah</a:t>
            </a:r>
            <a:r>
              <a:rPr lang="en-US" altLang="en-US" sz="2400" dirty="0">
                <a:latin typeface="+mn-lt"/>
              </a:rPr>
              <a:t> (</a:t>
            </a:r>
            <a:r>
              <a:rPr lang="en-US" altLang="en-US" sz="2400" dirty="0" err="1">
                <a:latin typeface="+mn-lt"/>
              </a:rPr>
              <a:t>seperti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citra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hasil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fotografi</a:t>
            </a:r>
            <a:r>
              <a:rPr lang="en-US" altLang="en-US" sz="2400" dirty="0">
                <a:latin typeface="+mn-lt"/>
              </a:rPr>
              <a:t>), </a:t>
            </a:r>
            <a:r>
              <a:rPr lang="en-US" altLang="en-US" sz="2400" dirty="0" err="1">
                <a:latin typeface="+mn-lt"/>
              </a:rPr>
              <a:t>metode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i="1" dirty="0">
                <a:latin typeface="+mn-lt"/>
              </a:rPr>
              <a:t>enhanced LSB </a:t>
            </a:r>
            <a:r>
              <a:rPr lang="en-US" altLang="en-US" sz="2400" dirty="0" err="1">
                <a:latin typeface="+mn-lt"/>
              </a:rPr>
              <a:t>seringkali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menyulitkan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steganalis</a:t>
            </a:r>
            <a:r>
              <a:rPr lang="en-US" altLang="en-US" sz="2400" dirty="0">
                <a:latin typeface="+mn-lt"/>
              </a:rPr>
              <a:t>. Karena </a:t>
            </a:r>
            <a:r>
              <a:rPr lang="en-US" altLang="en-US" sz="2400" dirty="0" err="1">
                <a:latin typeface="+mn-lt"/>
              </a:rPr>
              <a:t>steganalis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akan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kesulitan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membedakan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antara</a:t>
            </a:r>
            <a:r>
              <a:rPr lang="en-US" altLang="en-US" sz="2400" dirty="0">
                <a:latin typeface="+mn-lt"/>
              </a:rPr>
              <a:t>  </a:t>
            </a:r>
            <a:r>
              <a:rPr lang="en-US" altLang="en-US" sz="2400" dirty="0" err="1">
                <a:latin typeface="+mn-lt"/>
              </a:rPr>
              <a:t>gambar</a:t>
            </a:r>
            <a:r>
              <a:rPr lang="en-US" altLang="en-US" sz="2400" dirty="0">
                <a:latin typeface="+mn-lt"/>
              </a:rPr>
              <a:t> yang </a:t>
            </a:r>
            <a:r>
              <a:rPr lang="en-US" altLang="en-US" sz="2400" dirty="0" err="1">
                <a:latin typeface="+mn-lt"/>
              </a:rPr>
              <a:t>seharusnya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muncul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dengan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pesan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rahasia</a:t>
            </a:r>
            <a:r>
              <a:rPr lang="en-US" altLang="en-US" sz="2400" dirty="0">
                <a:latin typeface="+mn-lt"/>
              </a:rPr>
              <a:t>.</a:t>
            </a:r>
          </a:p>
        </p:txBody>
      </p:sp>
      <p:pic>
        <p:nvPicPr>
          <p:cNvPr id="109572" name="Picture 2">
            <a:extLst>
              <a:ext uri="{FF2B5EF4-FFF2-40B4-BE49-F238E27FC236}">
                <a16:creationId xmlns:a16="http://schemas.microsoft.com/office/drawing/2014/main" id="{3864181D-BFE4-497B-992D-810D0B094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486" y="2431099"/>
            <a:ext cx="7104063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0C57C-9DB9-456A-885C-00028F6F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/>
              <a:t>NoStega</a:t>
            </a:r>
            <a:r>
              <a:rPr lang="en-US" b="1" dirty="0"/>
              <a:t>: Noiseless Steganography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58312-AFA7-4E29-8C9C-C929C9F01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1464"/>
            <a:ext cx="10515600" cy="4625975"/>
          </a:xfrm>
        </p:spPr>
        <p:txBody>
          <a:bodyPr>
            <a:noAutofit/>
          </a:bodyPr>
          <a:lstStyle/>
          <a:p>
            <a:r>
              <a:rPr lang="en-US" sz="2400" dirty="0"/>
              <a:t>Teknik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/>
              <a:t>steganografi</a:t>
            </a:r>
            <a:r>
              <a:rPr lang="en-US" sz="2400" dirty="0"/>
              <a:t>, </a:t>
            </a:r>
            <a:r>
              <a:rPr lang="en-US" sz="2400" dirty="0" err="1"/>
              <a:t>d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itemukan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oleh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Desoky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(2012)</a:t>
            </a:r>
            <a:endParaRPr lang="en-US" sz="2400" dirty="0"/>
          </a:p>
          <a:p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membutuhkan</a:t>
            </a:r>
            <a:r>
              <a:rPr lang="en-US" sz="2400" dirty="0"/>
              <a:t> </a:t>
            </a:r>
            <a:r>
              <a:rPr lang="en-US" sz="2400" i="1" dirty="0"/>
              <a:t>cover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menyembunyikan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endParaRPr lang="en-US" sz="2400" dirty="0"/>
          </a:p>
          <a:p>
            <a:r>
              <a:rPr lang="en-US" sz="2400" dirty="0" err="1"/>
              <a:t>Latar</a:t>
            </a:r>
            <a:r>
              <a:rPr lang="en-US" sz="2400" dirty="0"/>
              <a:t> </a:t>
            </a:r>
            <a:r>
              <a:rPr lang="en-US" sz="2400" dirty="0" err="1"/>
              <a:t>belakang</a:t>
            </a:r>
            <a:r>
              <a:rPr lang="en-US" sz="2400" dirty="0"/>
              <a:t>: </a:t>
            </a:r>
            <a:r>
              <a:rPr lang="en-US" sz="2400" dirty="0" err="1"/>
              <a:t>penyembunyian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cover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kualitas</a:t>
            </a:r>
            <a:r>
              <a:rPr lang="en-US" sz="2400" dirty="0"/>
              <a:t> </a:t>
            </a:r>
            <a:r>
              <a:rPr lang="en-US" sz="2400" i="1" dirty="0"/>
              <a:t>cover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terdegradasi</a:t>
            </a:r>
            <a:r>
              <a:rPr lang="en-US" sz="2400" dirty="0"/>
              <a:t> ==&gt;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diserang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steganalisis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menemukan</a:t>
            </a:r>
            <a:r>
              <a:rPr lang="en-US" sz="2400" dirty="0"/>
              <a:t> </a:t>
            </a:r>
            <a:r>
              <a:rPr lang="en-US" sz="2400" i="1" dirty="0"/>
              <a:t>embedded message</a:t>
            </a:r>
            <a:endParaRPr lang="en-US" sz="2400" dirty="0"/>
          </a:p>
          <a:p>
            <a:endParaRPr lang="en-US" sz="2400" i="1" dirty="0"/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2400" i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NoStega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melakukan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kamuflase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cara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menyembunyikan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pesan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bentuk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cover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terlihat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alami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sehingga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tidak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menimbulkan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kecurigaan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endParaRPr lang="en-US" sz="2400" i="1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2400" i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NoStega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menggunakan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berbagai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materi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untuk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melakukan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kamuflase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seperti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grafik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email, game,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catatan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dan lain-lain.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41C8D-216D-4DB4-A131-DECC8BCB1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04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39A81-05F3-4B48-BA60-3C750D770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b="1" i="1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GraphStega</a:t>
            </a:r>
            <a:r>
              <a:rPr lang="en-US" sz="39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 (Graph Steganography)</a:t>
            </a:r>
          </a:p>
          <a:p>
            <a:pPr marL="0" indent="0">
              <a:buNone/>
            </a:pPr>
            <a:endParaRPr lang="en-US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Salah </a:t>
            </a:r>
            <a:r>
              <a:rPr lang="en-US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satu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teknik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 di </a:t>
            </a:r>
            <a:r>
              <a:rPr lang="en-US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dalam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NoStega</a:t>
            </a:r>
            <a:endParaRPr lang="en-US" i="1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Melakukan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kamuflase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dengan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cara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mengubah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pesan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menjadi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plot pada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grafik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Contoh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pesan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rahasia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“</a:t>
            </a:r>
            <a:r>
              <a:rPr lang="en-US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Use my secret key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”. 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   </a:t>
            </a:r>
            <a:r>
              <a:rPr lang="en-US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Ubah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pesan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ke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dalam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 biner: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fi-FI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0101010101110011011001010010000001101101011110010</a:t>
            </a:r>
            <a:endParaRPr lang="en-US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01000000111001101100101011000110111001001100101011</a:t>
            </a:r>
            <a:endParaRPr lang="en-US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1010000100000011010110110010101111001</a:t>
            </a:r>
            <a:endParaRPr lang="en-US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2EF3B-1BB9-4791-89CA-A12C09F15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17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FBFF2-257E-49E1-A620-BF37F58E8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8320"/>
            <a:ext cx="11109960" cy="5648643"/>
          </a:xfrm>
        </p:spPr>
        <p:txBody>
          <a:bodyPr>
            <a:norm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Selanjutnya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kelompokkan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menjadi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kelompok-kelompok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7 bit: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i-FI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0101010   1011100   1101100   1010010   0000011   0110101   1110010   </a:t>
            </a:r>
            <a:endParaRPr lang="en-US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0100000   0111001   1011001   0101100   0110111   0010011   0010101  </a:t>
            </a:r>
            <a:endParaRPr lang="en-US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1101000   0100000   0110101   1011001   0101111   001</a:t>
            </a:r>
            <a:endParaRPr lang="en-US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Konversi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kelompok-kelompok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7-bit di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atas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menjadi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nilai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desimal</a:t>
            </a:r>
            <a:endParaRPr lang="en-US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i-FI" spc="-1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pc="-1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42  92  108  82  3  53  114  32  57  89  44  55  19  21  104  32  53  89  47  1.</a:t>
            </a:r>
            <a:endParaRPr lang="en-US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4854D-DB1F-4906-B526-2D238B777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78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C09AD-4CD2-4B92-B0C6-E07DFA6A4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023" y="548525"/>
            <a:ext cx="11079480" cy="5425123"/>
          </a:xfrm>
        </p:spPr>
        <p:txBody>
          <a:bodyPr>
            <a:normAutofit/>
          </a:bodyPr>
          <a:lstStyle/>
          <a:p>
            <a:r>
              <a:rPr lang="en-US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B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uatlah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grafik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dengan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Microsoft </a:t>
            </a:r>
            <a:r>
              <a:rPr lang="en-US" i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Excell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dengan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menggunakan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nilai-nilai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desimal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di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atas</a:t>
            </a:r>
            <a:endParaRPr lang="en-US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M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isalnya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nilai-nilai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tersebut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menyatakan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jumlah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penderita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demam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berdarah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selama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20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bulan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di Kota Bogor (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Januari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2017 –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Agustus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2018).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035FBB-0EB9-4813-9BA8-6F8B2C882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25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BA89A6C-3E88-4A58-A186-C4F2191C3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95" y="2271459"/>
            <a:ext cx="7195400" cy="45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930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7BA52-B389-4F06-AF7B-93487A04A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9280"/>
            <a:ext cx="10515600" cy="558768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3E0851-7BC5-455B-B4C0-9C1EF9B4B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26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47364FA-F6B2-46EE-A6C5-262265787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354454"/>
            <a:ext cx="7896760" cy="503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663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38AE6-9A7D-424D-BB4F-BA3107579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7389"/>
            <a:ext cx="10515600" cy="583152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Untuk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membaca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pesan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rahasia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penerima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membaca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nilai-nilai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pada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grafik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spc="-1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42  92  108  82  3  53  114  32  57  89  44  55  19  21  104  32  53  89  47  1 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lalu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mengubahnya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biner,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00101010  01011100   01101100   01010010  00000011  00110101   01110010  00100000  00111001   01011001   00101100  00110111  00010011   00010101  01101000  00100000   00110101   01011001  00101111  0001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Untuk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setiap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kelompok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biner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ambil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7-bit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dari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belakang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(7-bit LSB),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0101010   1011100   1101100   1010010   0000011   0110101   1110010   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0100000   0111001   1011001   0101100   0110111   0010011   0010101  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1101000   0100000   0110101   1011001   0101111   001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3903A8-9FA8-4F8E-9FD8-CA5E7E15B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16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B4662-7093-49DC-87A8-BA62136AA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720" y="487680"/>
            <a:ext cx="10419080" cy="5689283"/>
          </a:xfrm>
        </p:spPr>
        <p:txBody>
          <a:bodyPr>
            <a:normAutofit lnSpcReduction="10000"/>
          </a:bodyPr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Gabungkan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semua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kelompok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bit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menjadi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satu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0101010101110011011001010010000001101101011110010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01000000111001101100101011000110111001001100101011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1010000100000011010110110010101111001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Kemudian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kelompokkan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menjadi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kelompok-kelompok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8-bit,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01010101  01110011  01100101  00100000  01101101  01111001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00100000  01110011  01100101  01100011  01110010  01100101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01110100  00100000  01101011  01100101  01111001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Kodekan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setiap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delapan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bit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tersebut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menjadi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karakter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ASCII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Use my secret key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Pesan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rahasia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berhasil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dibaca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kembali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E31DB3-2E28-487C-B319-F5CF017E8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64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7D667-2799-4083-BFD5-4A5C1E858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7755"/>
          </a:xfrm>
        </p:spPr>
        <p:txBody>
          <a:bodyPr/>
          <a:lstStyle/>
          <a:p>
            <a:r>
              <a:rPr lang="en-US" dirty="0"/>
              <a:t>Teknik </a:t>
            </a:r>
            <a:r>
              <a:rPr lang="en-US" dirty="0" err="1"/>
              <a:t>NoStega</a:t>
            </a:r>
            <a:r>
              <a:rPr lang="en-US" dirty="0"/>
              <a:t> </a:t>
            </a:r>
            <a:r>
              <a:rPr lang="en-US" dirty="0" err="1"/>
              <a:t>lainnya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3743C4-FD44-4F2D-8D21-8B50C1912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19B74400-BFAB-43ED-8629-85D5DA568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11" y="1452880"/>
            <a:ext cx="3720290" cy="44135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D095E4-5091-4EFA-9E52-94D96F34511F}"/>
              </a:ext>
            </a:extLst>
          </p:cNvPr>
          <p:cNvSpPr txBox="1"/>
          <p:nvPr/>
        </p:nvSpPr>
        <p:spPr>
          <a:xfrm flipH="1">
            <a:off x="1186179" y="5894685"/>
            <a:ext cx="3550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Chess-</a:t>
            </a:r>
            <a:r>
              <a:rPr lang="en-US" sz="2400" dirty="0" err="1">
                <a:solidFill>
                  <a:srgbClr val="FF0000"/>
                </a:solidFill>
              </a:rPr>
              <a:t>stega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387CED-7292-41F1-AAB0-B9A0A0B73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933" y="2123440"/>
            <a:ext cx="6109400" cy="29448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55B033-5C72-41C4-AF37-8F4AAA85BB01}"/>
              </a:ext>
            </a:extLst>
          </p:cNvPr>
          <p:cNvSpPr txBox="1"/>
          <p:nvPr/>
        </p:nvSpPr>
        <p:spPr>
          <a:xfrm flipH="1">
            <a:off x="7589521" y="5894684"/>
            <a:ext cx="3550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Head-</a:t>
            </a:r>
            <a:r>
              <a:rPr lang="en-US" sz="2400" dirty="0" err="1">
                <a:solidFill>
                  <a:srgbClr val="FF0000"/>
                </a:solidFill>
              </a:rPr>
              <a:t>stega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02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Content Placeholder 2">
            <a:extLst>
              <a:ext uri="{FF2B5EF4-FFF2-40B4-BE49-F238E27FC236}">
                <a16:creationId xmlns:a16="http://schemas.microsoft.com/office/drawing/2014/main" id="{38259E9E-BDCB-446E-AE08-7D441FFE6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765174"/>
            <a:ext cx="10007600" cy="5207001"/>
          </a:xfrm>
        </p:spPr>
        <p:txBody>
          <a:bodyPr/>
          <a:lstStyle/>
          <a:p>
            <a:r>
              <a:rPr lang="en-US" altLang="en-US" dirty="0" err="1"/>
              <a:t>Steganografi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 err="1"/>
              <a:t>Steganalisis</a:t>
            </a:r>
            <a:endParaRPr lang="en-US" altLang="en-US" dirty="0"/>
          </a:p>
        </p:txBody>
      </p:sp>
      <p:pic>
        <p:nvPicPr>
          <p:cNvPr id="90115" name="Picture 4" descr="conventional information hiding scheme">
            <a:extLst>
              <a:ext uri="{FF2B5EF4-FFF2-40B4-BE49-F238E27FC236}">
                <a16:creationId xmlns:a16="http://schemas.microsoft.com/office/drawing/2014/main" id="{0B4D646B-5494-4AB4-BB2C-6B7395491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1412876"/>
            <a:ext cx="6553200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1B8640-A5BD-4119-84DD-34A547951FAE}"/>
              </a:ext>
            </a:extLst>
          </p:cNvPr>
          <p:cNvSpPr/>
          <p:nvPr/>
        </p:nvSpPr>
        <p:spPr>
          <a:xfrm>
            <a:off x="4721225" y="4500563"/>
            <a:ext cx="1200150" cy="514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chemeClr val="tx1"/>
                </a:solidFill>
              </a:rPr>
              <a:t>Analisis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187039-2640-40AB-840E-376831AA2541}"/>
              </a:ext>
            </a:extLst>
          </p:cNvPr>
          <p:cNvCxnSpPr>
            <a:endCxn id="5" idx="1"/>
          </p:cNvCxnSpPr>
          <p:nvPr/>
        </p:nvCxnSpPr>
        <p:spPr>
          <a:xfrm>
            <a:off x="4275139" y="4757738"/>
            <a:ext cx="44608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118" name="TextBox 8">
            <a:extLst>
              <a:ext uri="{FF2B5EF4-FFF2-40B4-BE49-F238E27FC236}">
                <a16:creationId xmlns:a16="http://schemas.microsoft.com/office/drawing/2014/main" id="{B8F1F802-10DC-4648-9FBB-D5B86305A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4476750"/>
            <a:ext cx="1416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600"/>
              <a:t>suspected </a:t>
            </a:r>
          </a:p>
          <a:p>
            <a:r>
              <a:rPr lang="en-US" altLang="en-US" sz="1600"/>
              <a:t>stego object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C56CC5-9C27-4895-851E-D576BCEFE209}"/>
              </a:ext>
            </a:extLst>
          </p:cNvPr>
          <p:cNvCxnSpPr/>
          <p:nvPr/>
        </p:nvCxnSpPr>
        <p:spPr>
          <a:xfrm>
            <a:off x="5921375" y="4757738"/>
            <a:ext cx="4460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120" name="TextBox 12">
            <a:extLst>
              <a:ext uri="{FF2B5EF4-FFF2-40B4-BE49-F238E27FC236}">
                <a16:creationId xmlns:a16="http://schemas.microsoft.com/office/drawing/2014/main" id="{D06D1BB2-8165-4A33-BDA5-CFEE690F0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1" y="4514850"/>
            <a:ext cx="1292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200" dirty="0"/>
              <a:t>  </a:t>
            </a:r>
            <a:r>
              <a:rPr lang="en-US" altLang="en-US" sz="1600" dirty="0"/>
              <a:t>decision *)</a:t>
            </a:r>
          </a:p>
          <a:p>
            <a:pPr algn="ctr"/>
            <a:r>
              <a:rPr lang="en-US" altLang="en-US" sz="1600" dirty="0"/>
              <a:t>(1/0)</a:t>
            </a:r>
          </a:p>
        </p:txBody>
      </p:sp>
      <p:sp>
        <p:nvSpPr>
          <p:cNvPr id="90121" name="TextBox 13">
            <a:extLst>
              <a:ext uri="{FF2B5EF4-FFF2-40B4-BE49-F238E27FC236}">
                <a16:creationId xmlns:a16="http://schemas.microsoft.com/office/drawing/2014/main" id="{86DBF9B2-3C7D-477A-899D-A75C727F5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5" y="5664201"/>
            <a:ext cx="488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 dirty="0"/>
              <a:t>*) </a:t>
            </a:r>
            <a:r>
              <a:rPr lang="en-US" altLang="en-US" sz="1400" dirty="0" err="1"/>
              <a:t>Keterangan</a:t>
            </a:r>
            <a:r>
              <a:rPr lang="en-US" altLang="en-US" sz="1400" dirty="0"/>
              <a:t>: 1 </a:t>
            </a:r>
            <a:r>
              <a:rPr lang="en-US" altLang="en-US" sz="1400" dirty="0" err="1"/>
              <a:t>jika</a:t>
            </a:r>
            <a:r>
              <a:rPr lang="en-US" altLang="en-US" sz="1400" dirty="0"/>
              <a:t> </a:t>
            </a:r>
            <a:r>
              <a:rPr lang="en-US" altLang="en-US" sz="1400" dirty="0" err="1"/>
              <a:t>ada</a:t>
            </a:r>
            <a:r>
              <a:rPr lang="en-US" altLang="en-US" sz="1400" dirty="0"/>
              <a:t> </a:t>
            </a:r>
            <a:r>
              <a:rPr lang="en-US" altLang="en-US" sz="1400" dirty="0" err="1"/>
              <a:t>pesan</a:t>
            </a:r>
            <a:r>
              <a:rPr lang="en-US" altLang="en-US" sz="1400" dirty="0"/>
              <a:t> </a:t>
            </a:r>
            <a:r>
              <a:rPr lang="en-US" altLang="en-US" sz="1400" dirty="0" err="1"/>
              <a:t>tersembunyi</a:t>
            </a:r>
            <a:r>
              <a:rPr lang="en-US" altLang="en-US" sz="1400" dirty="0"/>
              <a:t>, 0 </a:t>
            </a:r>
            <a:r>
              <a:rPr lang="en-US" altLang="en-US" sz="1400" dirty="0" err="1"/>
              <a:t>jika</a:t>
            </a:r>
            <a:r>
              <a:rPr lang="en-US" altLang="en-US" sz="1400" dirty="0"/>
              <a:t> </a:t>
            </a:r>
            <a:r>
              <a:rPr lang="en-US" altLang="en-US" sz="1400" dirty="0" err="1"/>
              <a:t>tidak</a:t>
            </a:r>
            <a:endParaRPr lang="en-US" altLang="en-US" sz="1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390897-8991-406B-8213-42E49B136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>
            <a:extLst>
              <a:ext uri="{FF2B5EF4-FFF2-40B4-BE49-F238E27FC236}">
                <a16:creationId xmlns:a16="http://schemas.microsoft.com/office/drawing/2014/main" id="{79BEA457-789F-436C-B27B-BDA4E3979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Ada pertanyaan?</a:t>
            </a:r>
          </a:p>
        </p:txBody>
      </p:sp>
      <p:sp>
        <p:nvSpPr>
          <p:cNvPr id="121859" name="Slide Number Placeholder 3">
            <a:extLst>
              <a:ext uri="{FF2B5EF4-FFF2-40B4-BE49-F238E27FC236}">
                <a16:creationId xmlns:a16="http://schemas.microsoft.com/office/drawing/2014/main" id="{C425F92C-139C-4EA7-87FF-01084F26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E5C107A5-F10C-49B9-BF4D-66B10C955C48}" type="slidenum">
              <a:rPr lang="en-US" altLang="en-US">
                <a:latin typeface="Arial" panose="020B0604020202020204" pitchFamily="34" charset="0"/>
              </a:rPr>
              <a:pPr/>
              <a:t>30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21860" name="Picture 4" descr="question">
            <a:extLst>
              <a:ext uri="{FF2B5EF4-FFF2-40B4-BE49-F238E27FC236}">
                <a16:creationId xmlns:a16="http://schemas.microsoft.com/office/drawing/2014/main" id="{450BC952-9EEB-4CDB-9D3A-46FE5328E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31" y="1690688"/>
            <a:ext cx="7400925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Content Placeholder 2">
            <a:extLst>
              <a:ext uri="{FF2B5EF4-FFF2-40B4-BE49-F238E27FC236}">
                <a16:creationId xmlns:a16="http://schemas.microsoft.com/office/drawing/2014/main" id="{78270B45-2A59-4A2D-A39E-3EBB594E5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586" y="534987"/>
            <a:ext cx="8054975" cy="4060825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Fakta: Gambar-gambar bertebaran di internet</a:t>
            </a:r>
          </a:p>
          <a:p>
            <a:pPr marL="0" indent="0">
              <a:buNone/>
            </a:pPr>
            <a:r>
              <a:rPr lang="en-US" altLang="en-US"/>
              <a:t>(</a:t>
            </a:r>
            <a:r>
              <a:rPr lang="en-US" altLang="en-US" i="1"/>
              <a:t>website</a:t>
            </a:r>
            <a:r>
              <a:rPr lang="en-US" altLang="en-US"/>
              <a:t>, </a:t>
            </a:r>
            <a:r>
              <a:rPr lang="en-US" altLang="en-US" i="1"/>
              <a:t>social media</a:t>
            </a:r>
            <a:r>
              <a:rPr lang="en-US" altLang="en-US"/>
              <a:t>, </a:t>
            </a:r>
            <a:r>
              <a:rPr lang="en-US" altLang="en-US" i="1"/>
              <a:t>social  networking</a:t>
            </a:r>
            <a:r>
              <a:rPr lang="en-US" altLang="en-US"/>
              <a:t>)</a:t>
            </a:r>
          </a:p>
        </p:txBody>
      </p:sp>
      <p:sp>
        <p:nvSpPr>
          <p:cNvPr id="91139" name="Slide Number Placeholder 3">
            <a:extLst>
              <a:ext uri="{FF2B5EF4-FFF2-40B4-BE49-F238E27FC236}">
                <a16:creationId xmlns:a16="http://schemas.microsoft.com/office/drawing/2014/main" id="{C82C39A1-6BD0-4A70-B49B-62DD18E25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9A6AC648-4051-44BC-AF68-9CD32AA2CE60}" type="slidenum">
              <a:rPr lang="en-US" altLang="en-US">
                <a:latin typeface="Arial" panose="020B0604020202020204" pitchFamily="34" charset="0"/>
              </a:rPr>
              <a:pPr/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91140" name="Picture 4">
            <a:extLst>
              <a:ext uri="{FF2B5EF4-FFF2-40B4-BE49-F238E27FC236}">
                <a16:creationId xmlns:a16="http://schemas.microsoft.com/office/drawing/2014/main" id="{F1FB4401-7BF5-481F-A142-DC9E05D94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1935479"/>
            <a:ext cx="4208462" cy="439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1" name="Picture 5">
            <a:extLst>
              <a:ext uri="{FF2B5EF4-FFF2-40B4-BE49-F238E27FC236}">
                <a16:creationId xmlns:a16="http://schemas.microsoft.com/office/drawing/2014/main" id="{8FD1450C-9347-43EC-A851-595ACBC43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848" y="1935479"/>
            <a:ext cx="2471877" cy="438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1">
            <a:extLst>
              <a:ext uri="{FF2B5EF4-FFF2-40B4-BE49-F238E27FC236}">
                <a16:creationId xmlns:a16="http://schemas.microsoft.com/office/drawing/2014/main" id="{80D279A0-A815-4284-A033-480CB0FC1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8015D07A-B47D-4888-A60F-75992B6AA5AD}" type="slidenum">
              <a:rPr lang="en-US" altLang="en-US">
                <a:latin typeface="Arial" panose="020B0604020202020204" pitchFamily="34" charset="0"/>
              </a:rPr>
              <a:pPr/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DA9419-5CC0-46E7-AB93-0B54BD8FB26F}"/>
              </a:ext>
            </a:extLst>
          </p:cNvPr>
          <p:cNvSpPr txBox="1"/>
          <p:nvPr/>
        </p:nvSpPr>
        <p:spPr>
          <a:xfrm>
            <a:off x="2382522" y="458478"/>
            <a:ext cx="491775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/>
              <a:t>Namun</a:t>
            </a:r>
            <a:r>
              <a:rPr lang="en-US" sz="2400" dirty="0"/>
              <a:t>, </a:t>
            </a:r>
            <a:r>
              <a:rPr lang="en-US" sz="2400" dirty="0" err="1"/>
              <a:t>dibalik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</a:p>
          <a:p>
            <a:pPr>
              <a:defRPr/>
            </a:pPr>
            <a:r>
              <a:rPr lang="en-US" sz="2400" dirty="0" err="1"/>
              <a:t>tersembunyi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rahasia</a:t>
            </a:r>
            <a:endParaRPr lang="en-US" sz="2400" dirty="0"/>
          </a:p>
        </p:txBody>
      </p:sp>
      <p:pic>
        <p:nvPicPr>
          <p:cNvPr id="92164" name="Picture 3">
            <a:extLst>
              <a:ext uri="{FF2B5EF4-FFF2-40B4-BE49-F238E27FC236}">
                <a16:creationId xmlns:a16="http://schemas.microsoft.com/office/drawing/2014/main" id="{A71F1434-024C-47F9-81A4-65361B68A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1" y="1576387"/>
            <a:ext cx="2605722" cy="394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50A2A5-4408-4466-B203-651098ED352E}"/>
              </a:ext>
            </a:extLst>
          </p:cNvPr>
          <p:cNvSpPr txBox="1"/>
          <p:nvPr/>
        </p:nvSpPr>
        <p:spPr>
          <a:xfrm>
            <a:off x="2418083" y="5779747"/>
            <a:ext cx="731642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rahasia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biasa</a:t>
            </a:r>
            <a:r>
              <a:rPr lang="en-US" sz="2400" dirty="0"/>
              <a:t>, </a:t>
            </a:r>
          </a:p>
          <a:p>
            <a:pPr>
              <a:defRPr/>
            </a:pP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kejahatan</a:t>
            </a:r>
            <a:r>
              <a:rPr lang="en-US" sz="2400" dirty="0"/>
              <a:t>, program </a:t>
            </a:r>
            <a:r>
              <a:rPr lang="en-US" sz="2400" dirty="0" err="1"/>
              <a:t>jahat</a:t>
            </a:r>
            <a:r>
              <a:rPr lang="en-US" sz="2400" dirty="0"/>
              <a:t>, </a:t>
            </a:r>
            <a:r>
              <a:rPr lang="en-US" sz="2400" dirty="0" err="1"/>
              <a:t>bahkan</a:t>
            </a:r>
            <a:r>
              <a:rPr lang="en-US" sz="2400" dirty="0"/>
              <a:t> virus </a:t>
            </a:r>
            <a:r>
              <a:rPr lang="en-US" sz="2400" dirty="0" err="1"/>
              <a:t>komputer</a:t>
            </a:r>
            <a:r>
              <a:rPr lang="en-US" sz="2400" dirty="0"/>
              <a:t>! </a:t>
            </a:r>
          </a:p>
        </p:txBody>
      </p:sp>
      <p:pic>
        <p:nvPicPr>
          <p:cNvPr id="92166" name="Picture 6">
            <a:extLst>
              <a:ext uri="{FF2B5EF4-FFF2-40B4-BE49-F238E27FC236}">
                <a16:creationId xmlns:a16="http://schemas.microsoft.com/office/drawing/2014/main" id="{5D19DDE4-A7FE-4F34-A7EA-D4BC3679E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611" y="3870327"/>
            <a:ext cx="11906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167" name="Straight Arrow Connector 4">
            <a:extLst>
              <a:ext uri="{FF2B5EF4-FFF2-40B4-BE49-F238E27FC236}">
                <a16:creationId xmlns:a16="http://schemas.microsoft.com/office/drawing/2014/main" id="{74C9AED3-758E-4F5A-9690-DB265B71987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602923" y="3870327"/>
            <a:ext cx="1279525" cy="357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>
            <a:extLst>
              <a:ext uri="{FF2B5EF4-FFF2-40B4-BE49-F238E27FC236}">
                <a16:creationId xmlns:a16="http://schemas.microsoft.com/office/drawing/2014/main" id="{25E5D2F9-2107-488A-AAA0-606CDDEC6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8E5E492-39A4-4FFD-82E1-7243F5B4D9CB}" type="slidenum">
              <a:rPr lang="en-US" altLang="en-US" sz="1000"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000">
              <a:latin typeface="Comic Sans MS" panose="030F0702030302020204" pitchFamily="66" charset="0"/>
            </a:endParaRPr>
          </a:p>
        </p:txBody>
      </p:sp>
      <p:sp>
        <p:nvSpPr>
          <p:cNvPr id="93187" name="TextBox 2">
            <a:extLst>
              <a:ext uri="{FF2B5EF4-FFF2-40B4-BE49-F238E27FC236}">
                <a16:creationId xmlns:a16="http://schemas.microsoft.com/office/drawing/2014/main" id="{7A8CF797-887B-4CE5-AD9F-5EDC048F7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308" y="435610"/>
            <a:ext cx="800957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>
                <a:cs typeface="Arial" panose="020B0604020202020204" pitchFamily="34" charset="0"/>
              </a:rPr>
              <a:t>Pernah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terima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surel</a:t>
            </a:r>
            <a:r>
              <a:rPr lang="en-US" altLang="en-US" sz="2400" dirty="0">
                <a:cs typeface="Arial" panose="020B0604020202020204" pitchFamily="34" charset="0"/>
              </a:rPr>
              <a:t> (</a:t>
            </a:r>
            <a:r>
              <a:rPr lang="en-US" altLang="en-US" sz="2400" i="1" dirty="0">
                <a:cs typeface="Arial" panose="020B0604020202020204" pitchFamily="34" charset="0"/>
              </a:rPr>
              <a:t>e-mail</a:t>
            </a:r>
            <a:r>
              <a:rPr lang="en-US" altLang="en-US" sz="2400" dirty="0">
                <a:cs typeface="Arial" panose="020B0604020202020204" pitchFamily="34" charset="0"/>
              </a:rPr>
              <a:t>) </a:t>
            </a:r>
            <a:r>
              <a:rPr lang="en-US" altLang="en-US" sz="2400" dirty="0" err="1">
                <a:cs typeface="Arial" panose="020B0604020202020204" pitchFamily="34" charset="0"/>
              </a:rPr>
              <a:t>dari</a:t>
            </a:r>
            <a:r>
              <a:rPr lang="en-US" altLang="en-US" sz="2400" dirty="0">
                <a:cs typeface="Arial" panose="020B0604020202020204" pitchFamily="34" charset="0"/>
              </a:rPr>
              <a:t> orang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>
                <a:cs typeface="Arial" panose="020B0604020202020204" pitchFamily="34" charset="0"/>
              </a:rPr>
              <a:t>tak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dikenal</a:t>
            </a:r>
            <a:r>
              <a:rPr lang="en-US" altLang="en-US" sz="2400" dirty="0">
                <a:cs typeface="Arial" panose="020B0604020202020204" pitchFamily="34" charset="0"/>
              </a:rPr>
              <a:t> dan  </a:t>
            </a:r>
            <a:r>
              <a:rPr lang="en-US" altLang="en-US" sz="2400" dirty="0" err="1">
                <a:cs typeface="Arial" panose="020B0604020202020204" pitchFamily="34" charset="0"/>
              </a:rPr>
              <a:t>mengandung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i="1" dirty="0">
                <a:cs typeface="Arial" panose="020B0604020202020204" pitchFamily="34" charset="0"/>
              </a:rPr>
              <a:t>file </a:t>
            </a:r>
            <a:r>
              <a:rPr lang="en-US" altLang="en-US" sz="2400" i="1" dirty="0" err="1">
                <a:cs typeface="Arial" panose="020B0604020202020204" pitchFamily="34" charset="0"/>
              </a:rPr>
              <a:t>attachmet</a:t>
            </a:r>
            <a:r>
              <a:rPr lang="en-US" altLang="en-US" sz="2400" i="1" dirty="0"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>
                <a:cs typeface="Arial" panose="020B0604020202020204" pitchFamily="34" charset="0"/>
              </a:rPr>
              <a:t>berupa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gambar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seperti</a:t>
            </a:r>
            <a:r>
              <a:rPr lang="en-US" altLang="en-US" sz="2400" dirty="0">
                <a:cs typeface="Arial" panose="020B0604020202020204" pitchFamily="34" charset="0"/>
              </a:rPr>
              <a:t> di </a:t>
            </a:r>
            <a:r>
              <a:rPr lang="en-US" altLang="en-US" sz="2400" dirty="0" err="1">
                <a:cs typeface="Arial" panose="020B0604020202020204" pitchFamily="34" charset="0"/>
              </a:rPr>
              <a:t>bawah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ini</a:t>
            </a:r>
            <a:r>
              <a:rPr lang="en-US" altLang="en-US" sz="2400" dirty="0"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3188" name="Picture 3">
            <a:extLst>
              <a:ext uri="{FF2B5EF4-FFF2-40B4-BE49-F238E27FC236}">
                <a16:creationId xmlns:a16="http://schemas.microsoft.com/office/drawing/2014/main" id="{7C47CEAC-A04A-4A18-848B-D6E8E5121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6" y="1928813"/>
            <a:ext cx="5827713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TextBox 4">
            <a:extLst>
              <a:ext uri="{FF2B5EF4-FFF2-40B4-BE49-F238E27FC236}">
                <a16:creationId xmlns:a16="http://schemas.microsoft.com/office/drawing/2014/main" id="{56DAAF41-74A5-45AA-86C3-797B0C87F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4663" y="6097588"/>
            <a:ext cx="3016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HATI-HATI!!!!!!!!!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1">
            <a:extLst>
              <a:ext uri="{FF2B5EF4-FFF2-40B4-BE49-F238E27FC236}">
                <a16:creationId xmlns:a16="http://schemas.microsoft.com/office/drawing/2014/main" id="{7E2A5C18-45B2-428C-8CC8-309CCD542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759099F0-3B09-46B0-8F15-3B23A31B2668}" type="slidenum">
              <a:rPr lang="en-US" altLang="en-US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94211" name="Picture 2">
            <a:extLst>
              <a:ext uri="{FF2B5EF4-FFF2-40B4-BE49-F238E27FC236}">
                <a16:creationId xmlns:a16="http://schemas.microsoft.com/office/drawing/2014/main" id="{DDA75119-F7CE-4604-AFEB-AD908694C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815974"/>
            <a:ext cx="8261162" cy="463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Rectangle 1">
            <a:extLst>
              <a:ext uri="{FF2B5EF4-FFF2-40B4-BE49-F238E27FC236}">
                <a16:creationId xmlns:a16="http://schemas.microsoft.com/office/drawing/2014/main" id="{0DF34130-774D-4A23-B91F-9F2AB52B0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5176" y="5684839"/>
            <a:ext cx="6505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HATI-HATI! Jangan langsung klik jika anda tidak yakin!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1">
            <a:extLst>
              <a:ext uri="{FF2B5EF4-FFF2-40B4-BE49-F238E27FC236}">
                <a16:creationId xmlns:a16="http://schemas.microsoft.com/office/drawing/2014/main" id="{E031F096-9C7B-4811-A573-1C9996E17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3F02732A-04E9-408C-BBD4-089C6018D3DA}" type="slidenum">
              <a:rPr lang="en-US" altLang="en-US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CEF89AA4-4035-4C3B-AF4B-1E9CD794D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3551" y="6446839"/>
            <a:ext cx="6481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 dirty="0">
                <a:solidFill>
                  <a:srgbClr val="FF0000"/>
                </a:solidFill>
              </a:rPr>
              <a:t>http://thehackernews.com/2015/06/Stegosploit-malware.html</a:t>
            </a:r>
          </a:p>
        </p:txBody>
      </p:sp>
      <p:pic>
        <p:nvPicPr>
          <p:cNvPr id="95236" name="Picture 9">
            <a:extLst>
              <a:ext uri="{FF2B5EF4-FFF2-40B4-BE49-F238E27FC236}">
                <a16:creationId xmlns:a16="http://schemas.microsoft.com/office/drawing/2014/main" id="{3DB1264C-D438-4C6B-A8E0-A087580E5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1" y="558800"/>
            <a:ext cx="5338763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TextBox 10">
            <a:extLst>
              <a:ext uri="{FF2B5EF4-FFF2-40B4-BE49-F238E27FC236}">
                <a16:creationId xmlns:a16="http://schemas.microsoft.com/office/drawing/2014/main" id="{5F945E04-AA95-4690-81AA-619A79BC5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551" y="6053138"/>
            <a:ext cx="5813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 b="1"/>
              <a:t>Just look at the image and you are HACKED!</a:t>
            </a:r>
          </a:p>
        </p:txBody>
      </p:sp>
      <p:cxnSp>
        <p:nvCxnSpPr>
          <p:cNvPr id="95238" name="Straight Arrow Connector 3">
            <a:extLst>
              <a:ext uri="{FF2B5EF4-FFF2-40B4-BE49-F238E27FC236}">
                <a16:creationId xmlns:a16="http://schemas.microsoft.com/office/drawing/2014/main" id="{51DB592A-6FE0-414B-B194-FB43A50636AE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8223251" y="3546475"/>
            <a:ext cx="620713" cy="4905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5239" name="Picture 6">
            <a:extLst>
              <a:ext uri="{FF2B5EF4-FFF2-40B4-BE49-F238E27FC236}">
                <a16:creationId xmlns:a16="http://schemas.microsoft.com/office/drawing/2014/main" id="{36CA179E-6BB5-4DE1-9522-3EEE83795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788" y="4079876"/>
            <a:ext cx="149701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0" name="TextBox 1">
            <a:extLst>
              <a:ext uri="{FF2B5EF4-FFF2-40B4-BE49-F238E27FC236}">
                <a16:creationId xmlns:a16="http://schemas.microsoft.com/office/drawing/2014/main" id="{B4F5DDD0-954B-48CC-A158-43C51CDFB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66675"/>
            <a:ext cx="307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Ingat kembali stegosploit!!!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Content Placeholder 2">
            <a:extLst>
              <a:ext uri="{FF2B5EF4-FFF2-40B4-BE49-F238E27FC236}">
                <a16:creationId xmlns:a16="http://schemas.microsoft.com/office/drawing/2014/main" id="{CDF7C761-886E-454B-8AA7-D64269992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5408" y="1295400"/>
            <a:ext cx="8885872" cy="4932680"/>
          </a:xfrm>
        </p:spPr>
        <p:txBody>
          <a:bodyPr>
            <a:normAutofit/>
          </a:bodyPr>
          <a:lstStyle/>
          <a:p>
            <a:r>
              <a:rPr lang="en-US" altLang="en-US" sz="2400" dirty="0" err="1"/>
              <a:t>Steganalisis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diperlukan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i="1" dirty="0"/>
              <a:t>forensic image analysis</a:t>
            </a:r>
            <a:endParaRPr lang="en-US" altLang="en-US" sz="2400" dirty="0"/>
          </a:p>
          <a:p>
            <a:endParaRPr lang="en-US" altLang="en-US" sz="2400" dirty="0"/>
          </a:p>
          <a:p>
            <a:r>
              <a:rPr lang="en-US" altLang="en-US" sz="2400" b="1" i="1" dirty="0"/>
              <a:t>Forensic Image Analysis </a:t>
            </a:r>
            <a:r>
              <a:rPr lang="en-US" altLang="en-US" sz="2400" i="1" dirty="0"/>
              <a:t>is the application of image science and domain expertise to interpret the </a:t>
            </a:r>
            <a:r>
              <a:rPr lang="en-US" altLang="en-US" sz="2400" i="1" u="sng" dirty="0"/>
              <a:t>content of </a:t>
            </a:r>
            <a:r>
              <a:rPr lang="en-US" altLang="en-US" sz="2400" i="1" dirty="0"/>
              <a:t>an image and/or the image itself in legal matters.</a:t>
            </a:r>
          </a:p>
          <a:p>
            <a:endParaRPr lang="en-US" altLang="en-US" sz="2400" dirty="0"/>
          </a:p>
          <a:p>
            <a:r>
              <a:rPr lang="en-US" altLang="en-US" sz="2400" dirty="0" err="1"/>
              <a:t>Subdisiplin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i="1" dirty="0"/>
              <a:t>Forensic Image Analysis: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i="1" dirty="0"/>
              <a:t>	(1) Photogrammetry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i="1" dirty="0"/>
              <a:t>	(2) Photographic Comparison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i="1" dirty="0"/>
              <a:t>	(3) </a:t>
            </a:r>
            <a:r>
              <a:rPr lang="en-US" altLang="en-US" sz="2400" i="1" u="sng" dirty="0"/>
              <a:t>Content Analysis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i="1" dirty="0"/>
              <a:t>	(4) </a:t>
            </a:r>
            <a:r>
              <a:rPr lang="en-US" altLang="en-US" sz="2400" i="1" u="sng" dirty="0"/>
              <a:t>Image Authentication</a:t>
            </a:r>
            <a:endParaRPr lang="en-US" altLang="en-US" sz="2400" u="sng" dirty="0"/>
          </a:p>
        </p:txBody>
      </p:sp>
      <p:sp>
        <p:nvSpPr>
          <p:cNvPr id="96259" name="Slide Number Placeholder 3">
            <a:extLst>
              <a:ext uri="{FF2B5EF4-FFF2-40B4-BE49-F238E27FC236}">
                <a16:creationId xmlns:a16="http://schemas.microsoft.com/office/drawing/2014/main" id="{2BEF1D39-B752-4ECD-ABB9-0184DD70F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E097C8ED-D866-4184-8523-6E4CE607E2F7}" type="slidenum">
              <a:rPr lang="en-US" altLang="en-US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1237</Words>
  <Application>Microsoft Office PowerPoint</Application>
  <PresentationFormat>Widescreen</PresentationFormat>
  <Paragraphs>220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MS Mincho</vt:lpstr>
      <vt:lpstr>Arial</vt:lpstr>
      <vt:lpstr>Calibri</vt:lpstr>
      <vt:lpstr>Calibri Light</vt:lpstr>
      <vt:lpstr>Century Gothic</vt:lpstr>
      <vt:lpstr>Comic Sans MS</vt:lpstr>
      <vt:lpstr>Times New Roman</vt:lpstr>
      <vt:lpstr>Wingdings</vt:lpstr>
      <vt:lpstr>Office Theme</vt:lpstr>
      <vt:lpstr>  09 - Steganalisis </vt:lpstr>
      <vt:lpstr>Steganalysis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Jenis-jenis steganalisis</vt:lpstr>
      <vt:lpstr>PowerPoint Presentation</vt:lpstr>
      <vt:lpstr>Metode Steganalisis</vt:lpstr>
      <vt:lpstr>PowerPoint Presentation</vt:lpstr>
      <vt:lpstr>Visual Attack</vt:lpstr>
      <vt:lpstr>Metode Enhanced LSB </vt:lpstr>
      <vt:lpstr>PowerPoint Presentation</vt:lpstr>
      <vt:lpstr>PowerPoint Presentation</vt:lpstr>
      <vt:lpstr>PowerPoint Presentation</vt:lpstr>
      <vt:lpstr>PowerPoint Presentation</vt:lpstr>
      <vt:lpstr>NoStega: Noiseless Steganography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Teknik NoStega lainnya</vt:lpstr>
      <vt:lpstr>Ada pertanyaan?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Rinaldi Munir</dc:creator>
  <cp:lastModifiedBy>Dr. Ir. Rinaldi, M.T.</cp:lastModifiedBy>
  <cp:revision>33</cp:revision>
  <dcterms:created xsi:type="dcterms:W3CDTF">2020-09-12T06:54:45Z</dcterms:created>
  <dcterms:modified xsi:type="dcterms:W3CDTF">2025-03-03T00:51:45Z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2024-02-21T10:31:02Z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388dd678-6745-4c70-805c-6778faf620c0</vt:lpwstr>
  </property>
  <property fmtid="{D5CDD505-2E9C-101B-9397-08002B2CF9AE}" pid="8" name="MSIP_Label_38b525e5-f3da-4501-8f1e-526b6769fc56_ContentBits">
    <vt:lpwstr>0</vt:lpwstr>
  </property>
</Properties>
</file>