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492" r:id="rId2"/>
    <p:sldId id="406" r:id="rId3"/>
    <p:sldId id="407" r:id="rId4"/>
    <p:sldId id="408" r:id="rId5"/>
    <p:sldId id="355" r:id="rId6"/>
    <p:sldId id="360" r:id="rId7"/>
    <p:sldId id="402" r:id="rId8"/>
    <p:sldId id="351" r:id="rId9"/>
    <p:sldId id="403" r:id="rId10"/>
    <p:sldId id="353" r:id="rId11"/>
    <p:sldId id="413" r:id="rId12"/>
    <p:sldId id="368" r:id="rId13"/>
    <p:sldId id="414" r:id="rId14"/>
    <p:sldId id="409" r:id="rId15"/>
    <p:sldId id="410" r:id="rId16"/>
    <p:sldId id="384" r:id="rId17"/>
    <p:sldId id="411" r:id="rId18"/>
    <p:sldId id="392" r:id="rId19"/>
    <p:sldId id="370" r:id="rId20"/>
    <p:sldId id="390" r:id="rId21"/>
    <p:sldId id="401" r:id="rId22"/>
    <p:sldId id="371" r:id="rId23"/>
    <p:sldId id="412" r:id="rId24"/>
    <p:sldId id="415" r:id="rId25"/>
    <p:sldId id="372" r:id="rId26"/>
    <p:sldId id="397" r:id="rId27"/>
    <p:sldId id="365" r:id="rId28"/>
    <p:sldId id="494" r:id="rId29"/>
    <p:sldId id="367" r:id="rId30"/>
    <p:sldId id="459" r:id="rId31"/>
    <p:sldId id="460" r:id="rId32"/>
    <p:sldId id="461" r:id="rId33"/>
    <p:sldId id="404" r:id="rId34"/>
    <p:sldId id="375" r:id="rId35"/>
    <p:sldId id="493" r:id="rId36"/>
    <p:sldId id="271" r:id="rId37"/>
    <p:sldId id="391" r:id="rId38"/>
    <p:sldId id="399" r:id="rId39"/>
    <p:sldId id="416" r:id="rId40"/>
    <p:sldId id="440" r:id="rId41"/>
    <p:sldId id="453" r:id="rId42"/>
    <p:sldId id="454" r:id="rId43"/>
    <p:sldId id="455" r:id="rId44"/>
    <p:sldId id="422" r:id="rId45"/>
    <p:sldId id="503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713" r:id="rId61"/>
    <p:sldId id="714" r:id="rId62"/>
    <p:sldId id="715" r:id="rId63"/>
    <p:sldId id="716" r:id="rId64"/>
    <p:sldId id="458" r:id="rId65"/>
    <p:sldId id="495" r:id="rId66"/>
    <p:sldId id="496" r:id="rId67"/>
    <p:sldId id="497" r:id="rId68"/>
    <p:sldId id="512" r:id="rId69"/>
    <p:sldId id="498" r:id="rId70"/>
    <p:sldId id="500" r:id="rId71"/>
    <p:sldId id="501" r:id="rId72"/>
    <p:sldId id="502" r:id="rId73"/>
    <p:sldId id="504" r:id="rId74"/>
    <p:sldId id="507" r:id="rId75"/>
    <p:sldId id="505" r:id="rId76"/>
    <p:sldId id="508" r:id="rId77"/>
    <p:sldId id="509" r:id="rId78"/>
    <p:sldId id="510" r:id="rId79"/>
    <p:sldId id="511" r:id="rId80"/>
    <p:sldId id="420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94968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EFD-94CB-413C-BD8A-22C1B014EB6C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9184-90AE-4FFE-A8CC-EDD1396A8BC3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B16A4-4DB2-485F-9DB5-BEE97E75173E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C51F7-4283-4904-9BB6-F772F3F288B4}" type="datetime1">
              <a:rPr lang="en-US" altLang="en-US" smtClean="0"/>
              <a:t>2/25/2025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6EFB-C7CE-459B-996C-44A402E439E7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1CD1-499B-4386-B18B-890DFB58DA0F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4EB5D-546F-4A2E-B0F5-470CE0D6238E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DC55-0165-4A9B-9221-879F847890F7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0FB9-C3EF-455B-BF38-0A8AD3F1DACF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465E-EBFC-4000-B664-6C8AF3EAD7D2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7692-8891-44CA-ADF7-16D137E508D6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22D0-B4B5-4A60-A2AC-B55BB823A7D4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BC34-6ED0-43BE-BFA0-D1FA0921F1D5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ncoherency.co.uk/image-steganography/" TargetMode="External"/><Relationship Id="rId2" Type="http://schemas.openxmlformats.org/officeDocument/2006/relationships/hyperlink" Target="https://georgeom.net/StegOnline/uploa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ghide.sourceforge.net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wlh/lsb-image-steganography-using-python-2bbbee2c69a2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07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II4021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</a:t>
            </a:r>
            <a:r>
              <a:rPr lang="en-US" sz="3100" kern="0" dirty="0" err="1"/>
              <a:t>Sistem</a:t>
            </a:r>
            <a:r>
              <a:rPr lang="en-US" sz="3100" kern="0" dirty="0"/>
              <a:t> dan </a:t>
            </a:r>
            <a:r>
              <a:rPr lang="en-US" sz="3100" kern="0" dirty="0" err="1"/>
              <a:t>Teknologi</a:t>
            </a:r>
            <a:r>
              <a:rPr lang="en-US" sz="3100" kern="0" dirty="0"/>
              <a:t> </a:t>
            </a:r>
            <a:r>
              <a:rPr lang="en-US" sz="3100" kern="0" dirty="0" err="1"/>
              <a:t>Informasi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2025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0CF67-14F3-503C-A15D-0662B196CD23}"/>
              </a:ext>
            </a:extLst>
          </p:cNvPr>
          <p:cNvSpPr txBox="1"/>
          <p:nvPr/>
        </p:nvSpPr>
        <p:spPr>
          <a:xfrm>
            <a:off x="6817360" y="237121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informasi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0CECC-C6F8-FCB1-99D8-C2A2CBD5609B}"/>
              </a:ext>
            </a:extLst>
          </p:cNvPr>
          <p:cNvSpPr txBox="1"/>
          <p:nvPr/>
        </p:nvSpPr>
        <p:spPr>
          <a:xfrm>
            <a:off x="990600" y="65897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 err="1"/>
              <a:t>Steganografi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eksistensi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keberadaannya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842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</p:spTree>
    <p:extLst>
      <p:ext uri="{BB962C8B-B14F-4D97-AF65-F5344CB8AC3E}">
        <p14:creationId xmlns:p14="http://schemas.microsoft.com/office/powerpoint/2010/main" val="3905421128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</p:spTree>
    <p:extLst>
      <p:ext uri="{BB962C8B-B14F-4D97-AF65-F5344CB8AC3E}">
        <p14:creationId xmlns:p14="http://schemas.microsoft.com/office/powerpoint/2010/main" val="423300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40441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75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732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273" y="1439863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999" y="432919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2" y="432919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10" y="4517191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</a:t>
            </a:r>
            <a:r>
              <a:rPr lang="en-US" altLang="en-US" sz="2400" i="1" dirty="0">
                <a:latin typeface="+mn-lt"/>
              </a:rPr>
              <a:t>Least Significant Bit</a:t>
            </a:r>
          </a:p>
          <a:p>
            <a:r>
              <a:rPr lang="en-US" altLang="en-US" sz="2400" dirty="0">
                <a:latin typeface="+mn-lt"/>
              </a:rPr>
              <a:t>MSB = </a:t>
            </a:r>
            <a:r>
              <a:rPr lang="en-US" altLang="en-US" sz="2400" i="1" dirty="0">
                <a:latin typeface="+mn-lt"/>
              </a:rPr>
              <a:t>Most Significant 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0200-7F2B-A6E6-FC5D-CB6C2CA32A98}"/>
              </a:ext>
            </a:extLst>
          </p:cNvPr>
          <p:cNvSpPr txBox="1"/>
          <p:nvPr/>
        </p:nvSpPr>
        <p:spPr>
          <a:xfrm>
            <a:off x="1162050" y="5817612"/>
            <a:ext cx="1039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Nilai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desimal</a:t>
            </a:r>
            <a:r>
              <a:rPr lang="en-US" sz="2200" dirty="0"/>
              <a:t> = 1 x 2</a:t>
            </a:r>
            <a:r>
              <a:rPr lang="en-US" sz="2200" baseline="30000" dirty="0"/>
              <a:t>7</a:t>
            </a:r>
            <a:r>
              <a:rPr lang="en-US" sz="2200" dirty="0"/>
              <a:t> + 1 x 2</a:t>
            </a:r>
            <a:r>
              <a:rPr lang="en-US" sz="2200" baseline="30000" dirty="0"/>
              <a:t>6 </a:t>
            </a:r>
            <a:r>
              <a:rPr lang="en-US" sz="2200" dirty="0"/>
              <a:t>+ 0 x 2</a:t>
            </a:r>
            <a:r>
              <a:rPr lang="en-US" sz="2200" baseline="30000" dirty="0"/>
              <a:t>5</a:t>
            </a:r>
            <a:r>
              <a:rPr lang="en-US" sz="2200" dirty="0"/>
              <a:t> + 1 x 2</a:t>
            </a:r>
            <a:r>
              <a:rPr lang="en-US" sz="2200" baseline="30000" dirty="0"/>
              <a:t>4</a:t>
            </a:r>
            <a:r>
              <a:rPr lang="en-US" sz="2200" dirty="0"/>
              <a:t> + 0 x 2</a:t>
            </a:r>
            <a:r>
              <a:rPr lang="en-US" sz="2200" baseline="30000" dirty="0"/>
              <a:t>3</a:t>
            </a:r>
            <a:r>
              <a:rPr lang="en-US" sz="2200" dirty="0"/>
              <a:t> + 0 x 2</a:t>
            </a:r>
            <a:r>
              <a:rPr lang="en-US" sz="2200" baseline="30000" dirty="0"/>
              <a:t>2</a:t>
            </a:r>
            <a:r>
              <a:rPr lang="en-US" sz="2200" dirty="0"/>
              <a:t> + 0 x 2</a:t>
            </a:r>
            <a:r>
              <a:rPr lang="en-US" sz="2200" baseline="30000" dirty="0"/>
              <a:t>1 </a:t>
            </a:r>
            <a:r>
              <a:rPr lang="en-US" sz="2200" dirty="0"/>
              <a:t>+ 1 x 2</a:t>
            </a:r>
            <a:r>
              <a:rPr lang="en-US" sz="2200" baseline="30000" dirty="0"/>
              <a:t>0</a:t>
            </a:r>
            <a:r>
              <a:rPr lang="en-US" sz="2200" dirty="0"/>
              <a:t>  = 209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62828F-2ED6-AE8B-232A-044D1C48E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932" y="159039"/>
            <a:ext cx="10058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00113"/>
            <a:ext cx="10749280" cy="4773612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bit LSB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keseluruhan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Sebab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tinggi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sebelumnya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</a:t>
            </a: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	           (209)	             (208)</a:t>
            </a:r>
          </a:p>
          <a:p>
            <a:endParaRPr lang="en-US" altLang="en-US" sz="2400" dirty="0"/>
          </a:p>
          <a:p>
            <a:pPr marL="111125" indent="-111125">
              <a:buNone/>
            </a:pPr>
            <a:r>
              <a:rPr lang="en-US" altLang="en-US" sz="2400" dirty="0"/>
              <a:t>  Jika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/>
              <a:t>juga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berubah</a:t>
            </a:r>
            <a:r>
              <a:rPr lang="en-US" altLang="en-US" sz="2400" dirty="0"/>
              <a:t> sangat-sangat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tidakbisa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dibedakan</a:t>
            </a:r>
            <a:r>
              <a:rPr lang="en-US" altLang="en-US" sz="2400" dirty="0">
                <a:sym typeface="Wingdings" panose="05000000000000000000" pitchFamily="2" charset="2"/>
              </a:rPr>
              <a:t> oleh </a:t>
            </a:r>
            <a:r>
              <a:rPr lang="en-US" altLang="en-US" sz="2400" dirty="0" err="1">
                <a:sym typeface="Wingdings" panose="05000000000000000000" pitchFamily="2" charset="2"/>
              </a:rPr>
              <a:t>mata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manusia</a:t>
            </a:r>
            <a:endParaRPr lang="en-US" altLang="en-US" sz="2400" dirty="0"/>
          </a:p>
          <a:p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9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0504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786606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makna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5116-B32A-215A-C7D7-7DC20A32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err="1"/>
              <a:t>Steganografi</a:t>
            </a:r>
            <a:r>
              <a:rPr lang="en-US" dirty="0"/>
              <a:t>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392A1-B986-4D47-779D-972873FF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https://www.edchart.com/free-online-converters/image-steganography.php      </a:t>
            </a:r>
          </a:p>
          <a:p>
            <a:r>
              <a:rPr lang="en-US" dirty="0">
                <a:hlinkClick r:id="rId2"/>
              </a:rPr>
              <a:t>https://planetcalc.com/9345/</a:t>
            </a:r>
          </a:p>
          <a:p>
            <a:r>
              <a:rPr lang="en-US" dirty="0">
                <a:hlinkClick r:id="rId2"/>
              </a:rPr>
              <a:t>https://georgeom.net/StegOnline/upload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https://incoherency.co.uk/image-steganography/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https://steghide.sourceforge.net/</a:t>
            </a:r>
            <a:r>
              <a:rPr lang="en-US" dirty="0"/>
              <a:t>    (</a:t>
            </a:r>
            <a:r>
              <a:rPr lang="en-US" dirty="0" err="1"/>
              <a:t>aplikasi</a:t>
            </a:r>
            <a:r>
              <a:rPr lang="en-US" dirty="0"/>
              <a:t> freeware)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79967-268F-EEC7-E0FF-9BE749C5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2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C1AB5-1FC4-BEF3-8B93-053F21F4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6B84-A45D-CA95-CAC1-B90C6A37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6" y="646331"/>
            <a:ext cx="10855569" cy="6103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4012D-2C24-3AFB-CC4D-12C2F4534F86}"/>
              </a:ext>
            </a:extLst>
          </p:cNvPr>
          <p:cNvSpPr txBox="1"/>
          <p:nvPr/>
        </p:nvSpPr>
        <p:spPr>
          <a:xfrm>
            <a:off x="840543" y="108392"/>
            <a:ext cx="10737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https://www.edchart.com/free-online-converters/image-steganography.php      </a:t>
            </a:r>
          </a:p>
        </p:txBody>
      </p:sp>
    </p:spTree>
    <p:extLst>
      <p:ext uri="{BB962C8B-B14F-4D97-AF65-F5344CB8AC3E}">
        <p14:creationId xmlns:p14="http://schemas.microsoft.com/office/powerpoint/2010/main" val="2070726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4E51F-AB35-5D83-BF81-7523C3DF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581A-F3FD-1E86-A5D2-423615FD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4" y="648607"/>
            <a:ext cx="11044311" cy="6209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3796-CBB5-AAA5-D530-45CBAD1E1F55}"/>
              </a:ext>
            </a:extLst>
          </p:cNvPr>
          <p:cNvSpPr txBox="1"/>
          <p:nvPr/>
        </p:nvSpPr>
        <p:spPr>
          <a:xfrm>
            <a:off x="770205" y="10372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https://planetcalc.com/9345/</a:t>
            </a:r>
          </a:p>
        </p:txBody>
      </p:sp>
    </p:spTree>
    <p:extLst>
      <p:ext uri="{BB962C8B-B14F-4D97-AF65-F5344CB8AC3E}">
        <p14:creationId xmlns:p14="http://schemas.microsoft.com/office/powerpoint/2010/main" val="3356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D459-112D-7C40-4D36-94718CA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CAB3-86ED-2478-DB76-EC7908A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4474"/>
            <a:ext cx="10749292" cy="6043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445D0-5DA0-DAE1-4248-AA2F50209994}"/>
              </a:ext>
            </a:extLst>
          </p:cNvPr>
          <p:cNvSpPr txBox="1"/>
          <p:nvPr/>
        </p:nvSpPr>
        <p:spPr>
          <a:xfrm>
            <a:off x="643596" y="20219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https://georgeom.net/StegOnline/upload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58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Kode program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1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942F-836F-13F1-76B2-76849BB5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E1E8F-A2E8-7331-5B7A-0D22E028F458}"/>
              </a:ext>
            </a:extLst>
          </p:cNvPr>
          <p:cNvSpPr txBox="1"/>
          <p:nvPr/>
        </p:nvSpPr>
        <p:spPr>
          <a:xfrm>
            <a:off x="596900" y="783490"/>
            <a:ext cx="109982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LSB_sisip.m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di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1.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(RGB)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2. Teks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keyboard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format BMP)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cover dan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cover: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cover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3;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D480-7F81-A154-09AD-BCA4B8C5E611}"/>
              </a:ext>
            </a:extLst>
          </p:cNvPr>
          <p:cNvSpPr txBox="1"/>
          <p:nvPr/>
        </p:nvSpPr>
        <p:spPr>
          <a:xfrm>
            <a:off x="596900" y="272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692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1D686-5A8F-9038-5B17-719CBF2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0DD0-4873-31F7-FB24-D5577ED9E73D}"/>
              </a:ext>
            </a:extLst>
          </p:cNvPr>
          <p:cNvSpPr txBox="1"/>
          <p:nvPr/>
        </p:nvSpPr>
        <p:spPr>
          <a:xfrm>
            <a:off x="421640" y="847725"/>
            <a:ext cx="116382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length(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%Konversi panjang pesan ke dalam biner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dec2bin(L, 30);</a:t>
            </a:r>
          </a:p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 = dec2bin(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8);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Gabungkan bit-bit panjang pesan dengan bit-bit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biner = [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biner];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length(biner);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numerik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m &gt;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Ukuran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tidak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mencukup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penyembunyian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1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36CC4-9655-AA11-9ADB-5D7117C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1B8-9FCC-7F1F-7195-69BDDE0C0DD7}"/>
              </a:ext>
            </a:extLst>
          </p:cNvPr>
          <p:cNvSpPr txBox="1"/>
          <p:nvPr/>
        </p:nvSpPr>
        <p:spPr>
          <a:xfrm>
            <a:off x="533400" y="289679"/>
            <a:ext cx="1138428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nb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biner(:);        </a:t>
            </a:r>
            <a:r>
              <a:rPr lang="nb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Transpose vektor biner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str2num(biner);  </a:t>
            </a:r>
            <a:r>
              <a:rPr lang="de-D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Ubah bit biner ke numerik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Lakukan penyisipan bit-bit pesan ke dalam pixel-pixel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idx = 1; </a:t>
            </a:r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Mulai dari bit pertama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size(coverImage,1)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size(coverImage,2)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bitset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1, biner(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(bmp):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figure;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Selesai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94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133BF-4C83-009A-0991-AF895311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470A-D05B-FBCF-4F91-286D396CE179}"/>
              </a:ext>
            </a:extLst>
          </p:cNvPr>
          <p:cNvSpPr txBox="1"/>
          <p:nvPr/>
        </p:nvSpPr>
        <p:spPr>
          <a:xfrm>
            <a:off x="671588" y="136525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C24D-337F-FCFB-6A5D-36B7182DC973}"/>
              </a:ext>
            </a:extLst>
          </p:cNvPr>
          <p:cNvSpPr txBox="1"/>
          <p:nvPr/>
        </p:nvSpPr>
        <p:spPr>
          <a:xfrm>
            <a:off x="671588" y="712728"/>
            <a:ext cx="94274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LSB_sisip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cover: peppers.bmp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: 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  <a:p>
            <a:r>
              <a:rPr lang="en-US" sz="2000" dirty="0" err="1"/>
              <a:t>Penyisipan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stego</a:t>
            </a:r>
            <a:r>
              <a:rPr lang="en-US" sz="2000" dirty="0"/>
              <a:t> (bmp): output.bmp</a:t>
            </a:r>
          </a:p>
          <a:p>
            <a:r>
              <a:rPr lang="en-US" sz="2000" dirty="0" err="1"/>
              <a:t>Selesai</a:t>
            </a:r>
            <a:endParaRPr lang="en-US" sz="2000" dirty="0"/>
          </a:p>
          <a:p>
            <a:r>
              <a:rPr lang="en-US" sz="2000" dirty="0"/>
              <a:t>&gt;&gt;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289B-869E-87A2-288E-F8F0D66C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2870012"/>
            <a:ext cx="3737816" cy="391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15E0B-F5CA-7087-19CF-704BBE3D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28" y="2831963"/>
            <a:ext cx="3810543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47087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5B260-A0A5-F501-46AF-5A2286B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078D-E660-E3DA-D387-61B5C376F05B}"/>
              </a:ext>
            </a:extLst>
          </p:cNvPr>
          <p:cNvSpPr txBox="1"/>
          <p:nvPr/>
        </p:nvSpPr>
        <p:spPr>
          <a:xfrm>
            <a:off x="629920" y="719832"/>
            <a:ext cx="10932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LSB_ekstrak.m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telah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teks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terlebih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dahulu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Diperlukan 30 byte = 10 pixel x 3 byte pada baris pertama citra stegano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1:10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(1,col,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92BA-A554-CB9A-91A8-145FA7633F76}"/>
              </a:ext>
            </a:extLst>
          </p:cNvPr>
          <p:cNvSpPr txBox="1"/>
          <p:nvPr/>
        </p:nvSpPr>
        <p:spPr>
          <a:xfrm>
            <a:off x="731520" y="136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793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A8255-7D6C-1DC7-9708-360FA87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030F0-C27D-80C2-4913-CC6819EBB64B}"/>
              </a:ext>
            </a:extLst>
          </p:cNvPr>
          <p:cNvSpPr txBox="1"/>
          <p:nvPr/>
        </p:nvSpPr>
        <p:spPr>
          <a:xfrm>
            <a:off x="787400" y="348635"/>
            <a:ext cx="109067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0;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1:30     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L = L +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))*(2^(30-idx));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biner,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ikut dibaca kembali dari awal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L*8 + 30;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dibaca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size(stegoImage,1)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size(stegoImage,2)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98422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097E7-329C-202B-A946-3443EBE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86E5-83D3-842C-E49D-BAFBB0727670}"/>
              </a:ext>
            </a:extLst>
          </p:cNvPr>
          <p:cNvSpPr txBox="1"/>
          <p:nvPr/>
        </p:nvSpPr>
        <p:spPr>
          <a:xfrm>
            <a:off x="812800" y="382012"/>
            <a:ext cx="103530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Ambil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(31:m);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*8);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dec(i) = bin2dec(num2str(bin(i,:)));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char(dec);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diekstraksi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0478-4C9B-902F-CAD4-0526F703D09E}"/>
              </a:ext>
            </a:extLst>
          </p:cNvPr>
          <p:cNvSpPr txBox="1"/>
          <p:nvPr/>
        </p:nvSpPr>
        <p:spPr>
          <a:xfrm>
            <a:off x="909320" y="4366736"/>
            <a:ext cx="749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LSB_ekstrak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stegano</a:t>
            </a:r>
            <a:r>
              <a:rPr lang="en-US" sz="2000" dirty="0"/>
              <a:t>: output.bmp</a:t>
            </a:r>
          </a:p>
          <a:p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/>
              <a:t>diekstraksi</a:t>
            </a:r>
            <a:r>
              <a:rPr lang="en-US" sz="2000" dirty="0"/>
              <a:t>:</a:t>
            </a:r>
          </a:p>
          <a:p>
            <a:r>
              <a:rPr lang="en-US" sz="2000" dirty="0"/>
              <a:t>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AF750-00B0-CDD6-4865-12907005D5AF}"/>
              </a:ext>
            </a:extLst>
          </p:cNvPr>
          <p:cNvSpPr txBox="1"/>
          <p:nvPr/>
        </p:nvSpPr>
        <p:spPr>
          <a:xfrm>
            <a:off x="812800" y="3749873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89D92-DA9E-C7B3-5BD0-FBF619D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01" y="243840"/>
            <a:ext cx="4845394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Kode program Python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hlinkClick r:id="rId2"/>
              </a:rPr>
              <a:t>https://medium.com/swlh/lsb-image-steganography-using-python-2bbbee2c69a2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87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081B1-1EAC-DAB9-65EE-184C488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A76E-753E-6DB7-47BE-19067EC57DFE}"/>
              </a:ext>
            </a:extLst>
          </p:cNvPr>
          <p:cNvSpPr txBox="1"/>
          <p:nvPr/>
        </p:nvSpPr>
        <p:spPr>
          <a:xfrm>
            <a:off x="641131" y="493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PIL import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DD758-34E4-97B9-E639-2DD8568E5817}"/>
              </a:ext>
            </a:extLst>
          </p:cNvPr>
          <p:cNvSpPr txBox="1"/>
          <p:nvPr/>
        </p:nvSpPr>
        <p:spPr>
          <a:xfrm>
            <a:off x="641130" y="1381536"/>
            <a:ext cx="1071267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'r')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  #tambahkan delimiter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#ubah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230B9-4180-AAE8-938B-E50D5447A6C2}"/>
              </a:ext>
            </a:extLst>
          </p:cNvPr>
          <p:cNvSpPr/>
          <p:nvPr/>
        </p:nvSpPr>
        <p:spPr>
          <a:xfrm>
            <a:off x="641129" y="378372"/>
            <a:ext cx="10786239" cy="761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8E447-EB0D-CDBD-E873-59E28B676AC7}"/>
              </a:ext>
            </a:extLst>
          </p:cNvPr>
          <p:cNvSpPr/>
          <p:nvPr/>
        </p:nvSpPr>
        <p:spPr>
          <a:xfrm>
            <a:off x="635872" y="1381536"/>
            <a:ext cx="10791497" cy="5262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4C5D3-EE6D-3C9C-E998-8EC4AE20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FE569-9E18-636A-2851-20103F1A9343}"/>
              </a:ext>
            </a:extLst>
          </p:cNvPr>
          <p:cNvSpPr txBox="1"/>
          <p:nvPr/>
        </p:nvSpPr>
        <p:spPr>
          <a:xfrm>
            <a:off x="882869" y="804152"/>
            <a:ext cx="107310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index=0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for q in range(0, 2):    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index &lt;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= int(bin(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[p][q])[2:9] +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[index], 2)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index = index +  1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larik_pixel.reshape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n)      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Image.fromarray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larik_pixel.astype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('uint8'),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stego_image.save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24C31D-1BE3-8F4B-082C-D169D350740E}"/>
              </a:ext>
            </a:extLst>
          </p:cNvPr>
          <p:cNvSpPr/>
          <p:nvPr/>
        </p:nvSpPr>
        <p:spPr>
          <a:xfrm>
            <a:off x="822434" y="729284"/>
            <a:ext cx="10791497" cy="3517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44AC5-5489-EE99-48F7-EC9E677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6EC1-3187-74C0-51FD-71DA77CF9E66}"/>
              </a:ext>
            </a:extLst>
          </p:cNvPr>
          <p:cNvSpPr txBox="1"/>
          <p:nvPr/>
        </p:nvSpPr>
        <p:spPr>
          <a:xfrm>
            <a:off x="788276" y="820969"/>
            <a:ext cx="10615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'r')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#Ekstraksi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 q in range(0, 2):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+= 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[p][q])[2:][-1])  #ambil bit LSB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92AE-0999-45CE-1494-79C1BE764A3F}"/>
              </a:ext>
            </a:extLst>
          </p:cNvPr>
          <p:cNvSpPr/>
          <p:nvPr/>
        </p:nvSpPr>
        <p:spPr>
          <a:xfrm>
            <a:off x="822434" y="729284"/>
            <a:ext cx="10791497" cy="4807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7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DFAEC-E7BB-836B-7CAD-3CA01D4E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1D972-F8DF-FEBB-2163-9F65D61ECAA7}"/>
              </a:ext>
            </a:extLst>
          </p:cNvPr>
          <p:cNvSpPr txBox="1"/>
          <p:nvPr/>
        </p:nvSpPr>
        <p:spPr>
          <a:xfrm>
            <a:off x="987972" y="641581"/>
            <a:ext cx="817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Ubah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 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if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[:-5])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18A55-5477-8B9F-4AF7-8900EED26925}"/>
              </a:ext>
            </a:extLst>
          </p:cNvPr>
          <p:cNvSpPr/>
          <p:nvPr/>
        </p:nvSpPr>
        <p:spPr>
          <a:xfrm>
            <a:off x="700251" y="507250"/>
            <a:ext cx="10791497" cy="333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74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7A22-23E7-BC1C-3640-E2DB7965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9747-6123-1F99-5113-C847AF25734F}"/>
              </a:ext>
            </a:extLst>
          </p:cNvPr>
          <p:cNvSpPr txBox="1"/>
          <p:nvPr/>
        </p:nvSpPr>
        <p:spPr>
          <a:xfrm>
            <a:off x="990600" y="346612"/>
            <a:ext cx="10363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Citra Digital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image)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9E772-8A6E-2FFD-40B3-C8EBBEA1CE2B}"/>
              </a:ext>
            </a:extLst>
          </p:cNvPr>
          <p:cNvSpPr/>
          <p:nvPr/>
        </p:nvSpPr>
        <p:spPr>
          <a:xfrm>
            <a:off x="776451" y="346612"/>
            <a:ext cx="10791497" cy="5602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8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1B459-FBE3-BCC8-8428-706B3ED5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567F6-B8AF-4726-792F-6327BBBE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" y="401684"/>
            <a:ext cx="11708524" cy="60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mengenkripsi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maknanya</a:t>
            </a:r>
            <a:r>
              <a:rPr lang="en-US" altLang="en-US" dirty="0"/>
              <a:t> </a:t>
            </a:r>
            <a:r>
              <a:rPr lang="en-US" altLang="en-US" dirty="0" err="1"/>
              <a:t>tersamar</a:t>
            </a:r>
            <a:endParaRPr lang="en-US" altLang="en-US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6697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System Security, AABFS-Jordan.</a:t>
            </a:r>
          </a:p>
          <a:p>
            <a:pPr>
              <a:defRPr/>
            </a:pPr>
            <a:r>
              <a:rPr lang="id-ID" sz="2000" dirty="0"/>
              <a:t>Yuli Anneria Sinaga, </a:t>
            </a:r>
            <a:r>
              <a:rPr lang="id-ID" sz="2000" i="1" dirty="0"/>
              <a:t>Steganalisis dengan Metode C</a:t>
            </a:r>
            <a:r>
              <a:rPr lang="en-US" sz="2000" i="1" dirty="0"/>
              <a:t>hi-square </a:t>
            </a:r>
            <a:r>
              <a:rPr lang="en-US" sz="2000" i="1" dirty="0" err="1"/>
              <a:t>dan</a:t>
            </a:r>
            <a:r>
              <a:rPr lang="en-US" sz="2000" i="1" dirty="0"/>
              <a:t> RS-analysis</a:t>
            </a:r>
            <a:r>
              <a:rPr lang="id-ID" sz="2000" dirty="0"/>
              <a:t>, Tugas Akhir Informatika, IT</a:t>
            </a:r>
            <a:endParaRPr lang="en-US" altLang="ko-KR" sz="2000" dirty="0"/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010000"/>
                </a:solidFill>
              </a:rPr>
              <a:t> </a:t>
            </a: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80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7003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4768</Words>
  <Application>Microsoft Office PowerPoint</Application>
  <PresentationFormat>Widescreen</PresentationFormat>
  <Paragraphs>792</Paragraphs>
  <Slides>80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95" baseType="lpstr">
      <vt:lpstr>Gulim</vt:lpstr>
      <vt:lpstr>新細明體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 07 - Steganografi </vt:lpstr>
      <vt:lpstr>The Prisoner’s Problem 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Digital</vt:lpstr>
      <vt:lpstr>PowerPoint Presentation</vt:lpstr>
      <vt:lpstr>Terminologi Steganografi</vt:lpstr>
      <vt:lpstr>Diagram Proses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Metode LSB</vt:lpstr>
      <vt:lpstr>PowerPoint Presentation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Steganografi Online</vt:lpstr>
      <vt:lpstr>PowerPoint Presentation</vt:lpstr>
      <vt:lpstr>PowerPoint Presentation</vt:lpstr>
      <vt:lpstr>PowerPoint Presentation</vt:lpstr>
      <vt:lpstr>PowerPoint Presentation</vt:lpstr>
      <vt:lpstr>Program Steganografi dengan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Steganografi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Dr. Ir. Rinaldi, M.T.</cp:lastModifiedBy>
  <cp:revision>30</cp:revision>
  <dcterms:created xsi:type="dcterms:W3CDTF">2020-09-12T06:54:45Z</dcterms:created>
  <dcterms:modified xsi:type="dcterms:W3CDTF">2025-02-25T09:04:27Z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2024-02-19T07:25:22Z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2bb0cffc-5102-49cb-afc6-8e37cea9cc13</vt:lpwstr>
  </property>
  <property fmtid="{D5CDD505-2E9C-101B-9397-08002B2CF9AE}" pid="8" name="MSIP_Label_38b525e5-f3da-4501-8f1e-526b6769fc56_ContentBits">
    <vt:lpwstr>0</vt:lpwstr>
  </property>
</Properties>
</file>