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300" r:id="rId2"/>
    <p:sldId id="258" r:id="rId3"/>
    <p:sldId id="283" r:id="rId4"/>
    <p:sldId id="284" r:id="rId5"/>
    <p:sldId id="285" r:id="rId6"/>
    <p:sldId id="303" r:id="rId7"/>
    <p:sldId id="304" r:id="rId8"/>
    <p:sldId id="295" r:id="rId9"/>
    <p:sldId id="296" r:id="rId10"/>
    <p:sldId id="309" r:id="rId11"/>
    <p:sldId id="297" r:id="rId12"/>
    <p:sldId id="306" r:id="rId13"/>
    <p:sldId id="293" r:id="rId14"/>
    <p:sldId id="291" r:id="rId15"/>
    <p:sldId id="310" r:id="rId16"/>
    <p:sldId id="311" r:id="rId17"/>
    <p:sldId id="294" r:id="rId18"/>
    <p:sldId id="307" r:id="rId19"/>
    <p:sldId id="286" r:id="rId20"/>
    <p:sldId id="305" r:id="rId21"/>
    <p:sldId id="274" r:id="rId22"/>
    <p:sldId id="275" r:id="rId23"/>
    <p:sldId id="276" r:id="rId24"/>
    <p:sldId id="312" r:id="rId25"/>
    <p:sldId id="287" r:id="rId26"/>
    <p:sldId id="288" r:id="rId27"/>
    <p:sldId id="262" r:id="rId28"/>
    <p:sldId id="301" r:id="rId29"/>
    <p:sldId id="261" r:id="rId30"/>
    <p:sldId id="263" r:id="rId31"/>
    <p:sldId id="265" r:id="rId32"/>
    <p:sldId id="266" r:id="rId33"/>
    <p:sldId id="267" r:id="rId34"/>
    <p:sldId id="308" r:id="rId35"/>
    <p:sldId id="268" r:id="rId36"/>
    <p:sldId id="269" r:id="rId37"/>
    <p:sldId id="302" r:id="rId38"/>
    <p:sldId id="270" r:id="rId39"/>
    <p:sldId id="290" r:id="rId40"/>
    <p:sldId id="272" r:id="rId41"/>
    <p:sldId id="273" r:id="rId42"/>
    <p:sldId id="280"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6" d="100"/>
          <a:sy n="66" d="100"/>
        </p:scale>
        <p:origin x="8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B733BE-D2FB-4521-8F3E-AC40A025CA64}" type="datetimeFigureOut">
              <a:rPr lang="en-US" smtClean="0"/>
              <a:t>2/22/2025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EAE8F0-FBD9-4A8E-BEE4-1D261C1F9F5F}" type="slidenum">
              <a:rPr lang="en-US" smtClean="0"/>
              <a:t>‹#›</a:t>
            </a:fld>
            <a:endParaRPr lang="en-US"/>
          </a:p>
        </p:txBody>
      </p:sp>
    </p:spTree>
    <p:extLst>
      <p:ext uri="{BB962C8B-B14F-4D97-AF65-F5344CB8AC3E}">
        <p14:creationId xmlns:p14="http://schemas.microsoft.com/office/powerpoint/2010/main" val="1710947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A5B009C3-8ACE-1881-F81B-A818BF54528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593F631B-50C3-4E49-A9B8-617D22E9DBE3}" type="slidenum">
              <a:rPr lang="en-AU" altLang="en-US"/>
              <a:pPr>
                <a:spcBef>
                  <a:spcPct val="0"/>
                </a:spcBef>
                <a:buClrTx/>
                <a:buFontTx/>
                <a:buNone/>
              </a:pPr>
              <a:t>20</a:t>
            </a:fld>
            <a:endParaRPr lang="en-AU" altLang="en-US"/>
          </a:p>
        </p:txBody>
      </p:sp>
      <p:sp>
        <p:nvSpPr>
          <p:cNvPr id="39939" name="Text Box 1">
            <a:extLst>
              <a:ext uri="{FF2B5EF4-FFF2-40B4-BE49-F238E27FC236}">
                <a16:creationId xmlns:a16="http://schemas.microsoft.com/office/drawing/2014/main" id="{58B0246E-59FE-F312-1552-116071461F63}"/>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82B41E13-F95B-41A3-B49D-C6F5176C24BA}" type="slidenum">
              <a:rPr lang="en-AU" altLang="en-US">
                <a:solidFill>
                  <a:srgbClr val="FFFFFF"/>
                </a:solidFill>
                <a:latin typeface="Arial" panose="020B0604020202020204" pitchFamily="34" charset="0"/>
              </a:rPr>
              <a:pPr algn="r" eaLnBrk="1" hangingPunct="1">
                <a:spcBef>
                  <a:spcPct val="0"/>
                </a:spcBef>
                <a:buClrTx/>
                <a:buFontTx/>
                <a:buNone/>
              </a:pPr>
              <a:t>20</a:t>
            </a:fld>
            <a:endParaRPr lang="en-AU" altLang="en-US">
              <a:solidFill>
                <a:srgbClr val="FFFFFF"/>
              </a:solidFill>
              <a:latin typeface="Arial" panose="020B0604020202020204" pitchFamily="34" charset="0"/>
            </a:endParaRPr>
          </a:p>
        </p:txBody>
      </p:sp>
      <p:sp>
        <p:nvSpPr>
          <p:cNvPr id="39940" name="Rectangle 2">
            <a:extLst>
              <a:ext uri="{FF2B5EF4-FFF2-40B4-BE49-F238E27FC236}">
                <a16:creationId xmlns:a16="http://schemas.microsoft.com/office/drawing/2014/main" id="{996865E9-9C8A-5AB6-1C99-51BC17F98236}"/>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41" name="Text Box 3">
            <a:extLst>
              <a:ext uri="{FF2B5EF4-FFF2-40B4-BE49-F238E27FC236}">
                <a16:creationId xmlns:a16="http://schemas.microsoft.com/office/drawing/2014/main" id="{FC4219B2-257D-7F45-1C91-811F31820FC3}"/>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Arial" panose="020B0604020202020204" pitchFamily="34" charset="0"/>
                <a:cs typeface="Arial" panose="020B0604020202020204" pitchFamily="34" charset="0"/>
              </a:rPr>
              <a:t>A useful means of classifying security attacks, used both in X.800 and RFC 2828, is in terms of </a:t>
            </a:r>
            <a:r>
              <a:rPr lang="en-US" altLang="en-US" i="1">
                <a:latin typeface="Arial" panose="020B0604020202020204" pitchFamily="34" charset="0"/>
                <a:cs typeface="Arial" panose="020B0604020202020204" pitchFamily="34" charset="0"/>
              </a:rPr>
              <a:t>passive attacks </a:t>
            </a:r>
            <a:r>
              <a:rPr lang="en-US" altLang="en-US">
                <a:latin typeface="Arial" panose="020B0604020202020204" pitchFamily="34" charset="0"/>
                <a:cs typeface="Arial" panose="020B0604020202020204" pitchFamily="34" charset="0"/>
              </a:rPr>
              <a:t>and </a:t>
            </a:r>
            <a:r>
              <a:rPr lang="en-US" altLang="en-US" i="1">
                <a:latin typeface="Arial" panose="020B0604020202020204" pitchFamily="34" charset="0"/>
                <a:cs typeface="Arial" panose="020B0604020202020204" pitchFamily="34" charset="0"/>
              </a:rPr>
              <a:t>active attacks. </a:t>
            </a:r>
            <a:r>
              <a:rPr lang="en-US" altLang="en-US">
                <a:latin typeface="Arial" panose="020B0604020202020204" pitchFamily="34" charset="0"/>
                <a:cs typeface="Arial" panose="020B0604020202020204" pitchFamily="34" charset="0"/>
              </a:rPr>
              <a:t>A passive attack attempts to learn or make use of information from the system but does not affect system resources.</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i="1">
                <a:latin typeface="Arial" panose="020B0604020202020204" pitchFamily="34" charset="0"/>
                <a:cs typeface="Arial" panose="020B0604020202020204" pitchFamily="34" charset="0"/>
              </a:rPr>
              <a:t>Passive attacks </a:t>
            </a:r>
            <a:r>
              <a:rPr lang="en-US" altLang="en-US">
                <a:latin typeface="Arial" panose="020B0604020202020204" pitchFamily="34" charset="0"/>
                <a:cs typeface="Arial" panose="020B0604020202020204" pitchFamily="34" charset="0"/>
              </a:rPr>
              <a:t>are in the nature of eavesdropping on, or monitoring of, transmissions. The goal of the opponent is to obtain information that is being transmitted. Two types of passive attacks are</a:t>
            </a:r>
            <a:r>
              <a:rPr lang="en-AU" altLang="en-US">
                <a:latin typeface="Arial" panose="020B0604020202020204" pitchFamily="34" charset="0"/>
                <a:cs typeface="Arial" panose="020B0604020202020204" pitchFamily="34" charset="0"/>
              </a:rPr>
              <a:t>:</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Arial" panose="020B0604020202020204" pitchFamily="34" charset="0"/>
                <a:cs typeface="Arial" panose="020B0604020202020204" pitchFamily="34" charset="0"/>
              </a:rPr>
              <a:t>+ release of message contents - as shown above in Stallings Figure 1.2a here</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Arial" panose="020B0604020202020204" pitchFamily="34" charset="0"/>
                <a:cs typeface="Arial" panose="020B0604020202020204" pitchFamily="34" charset="0"/>
              </a:rPr>
              <a:t>+ traffic analysis - monitor traffic flow to determine location and identity of communicating hosts and could observe the frequency and length of messages being exchanged</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Arial" panose="020B0604020202020204" pitchFamily="34" charset="0"/>
                <a:cs typeface="Arial" panose="020B0604020202020204" pitchFamily="34" charset="0"/>
              </a:rPr>
              <a:t>These attacks are difficult to detect because they do not involve any alteration of the data.</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F7AD9B59-EC13-E002-07CD-56E82E43D3FA}"/>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E946C84B-C019-461B-97FF-E1D9F187DE1B}" type="slidenum">
              <a:rPr lang="en-AU" altLang="en-US"/>
              <a:pPr>
                <a:spcBef>
                  <a:spcPct val="0"/>
                </a:spcBef>
                <a:buClrTx/>
                <a:buFontTx/>
                <a:buNone/>
              </a:pPr>
              <a:t>21</a:t>
            </a:fld>
            <a:endParaRPr lang="en-AU" altLang="en-US"/>
          </a:p>
        </p:txBody>
      </p:sp>
      <p:sp>
        <p:nvSpPr>
          <p:cNvPr id="41987" name="Text Box 1">
            <a:extLst>
              <a:ext uri="{FF2B5EF4-FFF2-40B4-BE49-F238E27FC236}">
                <a16:creationId xmlns:a16="http://schemas.microsoft.com/office/drawing/2014/main" id="{1F5EBD5C-E501-2D77-8CDA-74DBE21B5F03}"/>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DD1513E3-3E3E-47BC-85AF-ED7C5BBADF05}" type="slidenum">
              <a:rPr lang="en-AU" altLang="en-US">
                <a:solidFill>
                  <a:srgbClr val="FFFFFF"/>
                </a:solidFill>
                <a:latin typeface="Arial" panose="020B0604020202020204" pitchFamily="34" charset="0"/>
              </a:rPr>
              <a:pPr algn="r" eaLnBrk="1" hangingPunct="1">
                <a:spcBef>
                  <a:spcPct val="0"/>
                </a:spcBef>
                <a:buClrTx/>
                <a:buFontTx/>
                <a:buNone/>
              </a:pPr>
              <a:t>21</a:t>
            </a:fld>
            <a:endParaRPr lang="en-AU" altLang="en-US">
              <a:solidFill>
                <a:srgbClr val="FFFFFF"/>
              </a:solidFill>
              <a:latin typeface="Arial" panose="020B0604020202020204" pitchFamily="34" charset="0"/>
            </a:endParaRPr>
          </a:p>
        </p:txBody>
      </p:sp>
      <p:sp>
        <p:nvSpPr>
          <p:cNvPr id="41988" name="Rectangle 2">
            <a:extLst>
              <a:ext uri="{FF2B5EF4-FFF2-40B4-BE49-F238E27FC236}">
                <a16:creationId xmlns:a16="http://schemas.microsoft.com/office/drawing/2014/main" id="{ABF4B6CD-F95C-5EA4-742F-23E0928CB787}"/>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9" name="Text Box 3">
            <a:extLst>
              <a:ext uri="{FF2B5EF4-FFF2-40B4-BE49-F238E27FC236}">
                <a16:creationId xmlns:a16="http://schemas.microsoft.com/office/drawing/2014/main" id="{C8B9065E-5194-8A2A-774C-D335955B940D}"/>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Arial" panose="020B0604020202020204" pitchFamily="34" charset="0"/>
                <a:cs typeface="Arial" panose="020B0604020202020204" pitchFamily="34" charset="0"/>
              </a:rPr>
              <a:t>A useful means of classifying security attacks, used both in X.800 and RFC 2828, is in terms of </a:t>
            </a:r>
            <a:r>
              <a:rPr lang="en-US" altLang="en-US" i="1">
                <a:latin typeface="Arial" panose="020B0604020202020204" pitchFamily="34" charset="0"/>
                <a:cs typeface="Arial" panose="020B0604020202020204" pitchFamily="34" charset="0"/>
              </a:rPr>
              <a:t>passive attacks </a:t>
            </a:r>
            <a:r>
              <a:rPr lang="en-US" altLang="en-US">
                <a:latin typeface="Arial" panose="020B0604020202020204" pitchFamily="34" charset="0"/>
                <a:cs typeface="Arial" panose="020B0604020202020204" pitchFamily="34" charset="0"/>
              </a:rPr>
              <a:t>and </a:t>
            </a:r>
            <a:r>
              <a:rPr lang="en-US" altLang="en-US" i="1">
                <a:latin typeface="Arial" panose="020B0604020202020204" pitchFamily="34" charset="0"/>
                <a:cs typeface="Arial" panose="020B0604020202020204" pitchFamily="34" charset="0"/>
              </a:rPr>
              <a:t>active attacks. </a:t>
            </a:r>
            <a:r>
              <a:rPr lang="en-US" altLang="en-US">
                <a:latin typeface="Arial" panose="020B0604020202020204" pitchFamily="34" charset="0"/>
                <a:cs typeface="Arial" panose="020B0604020202020204" pitchFamily="34" charset="0"/>
              </a:rPr>
              <a:t>A passive attack attempts to learn or make use of information from the system but does not affect system resources.</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i="1">
                <a:latin typeface="Arial" panose="020B0604020202020204" pitchFamily="34" charset="0"/>
                <a:cs typeface="Arial" panose="020B0604020202020204" pitchFamily="34" charset="0"/>
              </a:rPr>
              <a:t>Passive attacks </a:t>
            </a:r>
            <a:r>
              <a:rPr lang="en-US" altLang="en-US">
                <a:latin typeface="Arial" panose="020B0604020202020204" pitchFamily="34" charset="0"/>
                <a:cs typeface="Arial" panose="020B0604020202020204" pitchFamily="34" charset="0"/>
              </a:rPr>
              <a:t>are in the nature of eavesdropping on, or monitoring of, transmissions. The goal of the opponent is to obtain information that is being transmitted. Two types of passive attacks are</a:t>
            </a:r>
            <a:r>
              <a:rPr lang="en-AU" altLang="en-US">
                <a:latin typeface="Arial" panose="020B0604020202020204" pitchFamily="34" charset="0"/>
                <a:cs typeface="Arial" panose="020B0604020202020204" pitchFamily="34" charset="0"/>
              </a:rPr>
              <a:t>:</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Arial" panose="020B0604020202020204" pitchFamily="34" charset="0"/>
                <a:cs typeface="Arial" panose="020B0604020202020204" pitchFamily="34" charset="0"/>
              </a:rPr>
              <a:t>+ release of message contents - as shown above in Stallings Figure 1.2a here</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Arial" panose="020B0604020202020204" pitchFamily="34" charset="0"/>
                <a:cs typeface="Arial" panose="020B0604020202020204" pitchFamily="34" charset="0"/>
              </a:rPr>
              <a:t>+ traffic analysis - monitor traffic flow to determine location and identity of communicating hosts and could observe the frequency and length of messages being exchanged</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Arial" panose="020B0604020202020204" pitchFamily="34" charset="0"/>
                <a:cs typeface="Arial" panose="020B0604020202020204" pitchFamily="34" charset="0"/>
              </a:rPr>
              <a:t>These attacks are difficult to detect because they do not involve any alteration of the data.</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A9ED4C01-A108-9099-6FF3-EF04258B5D5D}"/>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6065185B-9DDE-4032-89E7-C12FD2948E9F}" type="slidenum">
              <a:rPr lang="en-AU" altLang="en-US"/>
              <a:pPr>
                <a:spcBef>
                  <a:spcPct val="0"/>
                </a:spcBef>
                <a:buClrTx/>
                <a:buFontTx/>
                <a:buNone/>
              </a:pPr>
              <a:t>22</a:t>
            </a:fld>
            <a:endParaRPr lang="en-AU" altLang="en-US"/>
          </a:p>
        </p:txBody>
      </p:sp>
      <p:sp>
        <p:nvSpPr>
          <p:cNvPr id="44035" name="Text Box 1">
            <a:extLst>
              <a:ext uri="{FF2B5EF4-FFF2-40B4-BE49-F238E27FC236}">
                <a16:creationId xmlns:a16="http://schemas.microsoft.com/office/drawing/2014/main" id="{A885758A-9B2D-C77A-FF04-366204CC804C}"/>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79F84799-0B5E-4E1D-8E4A-7F004FBE5848}" type="slidenum">
              <a:rPr lang="en-AU" altLang="en-US">
                <a:solidFill>
                  <a:srgbClr val="FFFFFF"/>
                </a:solidFill>
                <a:latin typeface="Arial" panose="020B0604020202020204" pitchFamily="34" charset="0"/>
              </a:rPr>
              <a:pPr algn="r" eaLnBrk="1" hangingPunct="1">
                <a:spcBef>
                  <a:spcPct val="0"/>
                </a:spcBef>
                <a:buClrTx/>
                <a:buFontTx/>
                <a:buNone/>
              </a:pPr>
              <a:t>22</a:t>
            </a:fld>
            <a:endParaRPr lang="en-AU" altLang="en-US">
              <a:solidFill>
                <a:srgbClr val="FFFFFF"/>
              </a:solidFill>
              <a:latin typeface="Arial" panose="020B0604020202020204" pitchFamily="34" charset="0"/>
            </a:endParaRPr>
          </a:p>
        </p:txBody>
      </p:sp>
      <p:sp>
        <p:nvSpPr>
          <p:cNvPr id="44036" name="Rectangle 2">
            <a:extLst>
              <a:ext uri="{FF2B5EF4-FFF2-40B4-BE49-F238E27FC236}">
                <a16:creationId xmlns:a16="http://schemas.microsoft.com/office/drawing/2014/main" id="{D1D834B0-3D97-E59F-C9BF-3BDBFD103826}"/>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7" name="Text Box 3">
            <a:extLst>
              <a:ext uri="{FF2B5EF4-FFF2-40B4-BE49-F238E27FC236}">
                <a16:creationId xmlns:a16="http://schemas.microsoft.com/office/drawing/2014/main" id="{4B24EDDC-7ADD-CE13-42E3-914292896A0A}"/>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Arial" panose="020B0604020202020204" pitchFamily="34" charset="0"/>
                <a:cs typeface="Arial" panose="020B0604020202020204" pitchFamily="34" charset="0"/>
              </a:rPr>
              <a:t>Active attacks involve some modification of the data stream or the creation of a false stream and can be subdivided into four categories: masquerade, replay, modification of messages, and denial of service</a:t>
            </a:r>
            <a:r>
              <a:rPr lang="en-AU" altLang="en-US">
                <a:latin typeface="Arial" panose="020B0604020202020204" pitchFamily="34" charset="0"/>
                <a:cs typeface="Arial" panose="020B0604020202020204" pitchFamily="34" charset="0"/>
              </a:rPr>
              <a:t>:</a:t>
            </a:r>
          </a:p>
          <a:p>
            <a:pPr eaLnBrk="1" hangingPunct="1">
              <a:lnSpc>
                <a:spcPct val="90000"/>
              </a:lnSpc>
              <a:spcBef>
                <a:spcPts val="45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Arial" panose="020B0604020202020204" pitchFamily="34" charset="0"/>
                <a:cs typeface="Arial" panose="020B0604020202020204" pitchFamily="34" charset="0"/>
              </a:rPr>
              <a:t> masquerade of one entity as some other</a:t>
            </a:r>
          </a:p>
          <a:p>
            <a:pPr eaLnBrk="1" hangingPunct="1">
              <a:lnSpc>
                <a:spcPct val="90000"/>
              </a:lnSpc>
              <a:spcBef>
                <a:spcPts val="45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Arial" panose="020B0604020202020204" pitchFamily="34" charset="0"/>
                <a:cs typeface="Arial" panose="020B0604020202020204" pitchFamily="34" charset="0"/>
              </a:rPr>
              <a:t> replay previous messages (as shown above in Stallings Figure 1.3b)</a:t>
            </a:r>
          </a:p>
          <a:p>
            <a:pPr eaLnBrk="1" hangingPunct="1">
              <a:lnSpc>
                <a:spcPct val="90000"/>
              </a:lnSpc>
              <a:spcBef>
                <a:spcPts val="45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Arial" panose="020B0604020202020204" pitchFamily="34" charset="0"/>
                <a:cs typeface="Arial" panose="020B0604020202020204" pitchFamily="34" charset="0"/>
              </a:rPr>
              <a:t> modify/alter (part of) messages in transit to produce an unauthorized effect</a:t>
            </a:r>
          </a:p>
          <a:p>
            <a:pPr eaLnBrk="1" hangingPunct="1">
              <a:spcBef>
                <a:spcPts val="45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Arial" panose="020B0604020202020204" pitchFamily="34" charset="0"/>
                <a:cs typeface="Arial" panose="020B0604020202020204" pitchFamily="34" charset="0"/>
              </a:rPr>
              <a:t> denial of service - prevents or inhibits the normal use or management of communications facilities</a:t>
            </a:r>
          </a:p>
          <a:p>
            <a:pPr eaLnBrk="1" hangingPunct="1">
              <a:lnSpc>
                <a:spcPct val="90000"/>
              </a:lnSpc>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Arial" panose="020B0604020202020204" pitchFamily="34" charset="0"/>
                <a:cs typeface="Arial" panose="020B0604020202020204" pitchFamily="34" charset="0"/>
              </a:rPr>
              <a:t>Active attacks present the opposite characteristics of passive attacks. Whereas passive attacks are difficult to detect, measures are available to prevent their success. On the other hand, it is quite difficult to prevent active attacks absolutely, because of the wide variety of potential physical, software, and network vulnerabilities. Instead, the goal is to detect active attacks and to recover from any disruption or delays caused by them.</a:t>
            </a:r>
          </a:p>
          <a:p>
            <a:pPr marL="914400" lvl="1" indent="0" eaLnBrk="1" hangingPunct="1">
              <a:lnSpc>
                <a:spcPct val="90000"/>
              </a:lnSpc>
              <a:spcBef>
                <a:spcPts val="450"/>
              </a:spcBef>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F7545639-BD51-213F-0447-05C32BC0D12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BF61639B-0DA5-4944-B9CE-5825F53CD469}" type="slidenum">
              <a:rPr lang="en-AU" altLang="en-US"/>
              <a:pPr>
                <a:spcBef>
                  <a:spcPct val="0"/>
                </a:spcBef>
                <a:buClrTx/>
                <a:buFontTx/>
                <a:buNone/>
              </a:pPr>
              <a:t>23</a:t>
            </a:fld>
            <a:endParaRPr lang="en-AU" altLang="en-US"/>
          </a:p>
        </p:txBody>
      </p:sp>
      <p:sp>
        <p:nvSpPr>
          <p:cNvPr id="46083" name="Text Box 1">
            <a:extLst>
              <a:ext uri="{FF2B5EF4-FFF2-40B4-BE49-F238E27FC236}">
                <a16:creationId xmlns:a16="http://schemas.microsoft.com/office/drawing/2014/main" id="{D3303728-88CD-9315-7740-4487881F17E2}"/>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F0B91D9A-7971-49F8-AE9B-72F2B1374581}" type="slidenum">
              <a:rPr lang="en-AU" altLang="en-US">
                <a:solidFill>
                  <a:srgbClr val="FFFFFF"/>
                </a:solidFill>
                <a:latin typeface="Arial" panose="020B0604020202020204" pitchFamily="34" charset="0"/>
              </a:rPr>
              <a:pPr algn="r" eaLnBrk="1" hangingPunct="1">
                <a:spcBef>
                  <a:spcPct val="0"/>
                </a:spcBef>
                <a:buClrTx/>
                <a:buFontTx/>
                <a:buNone/>
              </a:pPr>
              <a:t>23</a:t>
            </a:fld>
            <a:endParaRPr lang="en-AU" altLang="en-US">
              <a:solidFill>
                <a:srgbClr val="FFFFFF"/>
              </a:solidFill>
              <a:latin typeface="Arial" panose="020B0604020202020204" pitchFamily="34" charset="0"/>
            </a:endParaRPr>
          </a:p>
        </p:txBody>
      </p:sp>
      <p:sp>
        <p:nvSpPr>
          <p:cNvPr id="46084" name="Rectangle 2">
            <a:extLst>
              <a:ext uri="{FF2B5EF4-FFF2-40B4-BE49-F238E27FC236}">
                <a16:creationId xmlns:a16="http://schemas.microsoft.com/office/drawing/2014/main" id="{A04E7E18-0C80-9B39-5B00-FEFE3F2BCE4A}"/>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5" name="Text Box 3">
            <a:extLst>
              <a:ext uri="{FF2B5EF4-FFF2-40B4-BE49-F238E27FC236}">
                <a16:creationId xmlns:a16="http://schemas.microsoft.com/office/drawing/2014/main" id="{E7750D68-147B-EB8E-F8D7-9DDAA0F6CB1A}"/>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Arial" panose="020B0604020202020204" pitchFamily="34" charset="0"/>
                <a:cs typeface="Arial" panose="020B0604020202020204" pitchFamily="34" charset="0"/>
              </a:rPr>
              <a:t>Active attacks involve some modification of the data stream or the creation of a false stream and can be subdivided into four categories: masquerade, replay, modification of messages, and denial of service</a:t>
            </a:r>
            <a:r>
              <a:rPr lang="en-AU" altLang="en-US">
                <a:latin typeface="Arial" panose="020B0604020202020204" pitchFamily="34" charset="0"/>
                <a:cs typeface="Arial" panose="020B0604020202020204" pitchFamily="34" charset="0"/>
              </a:rPr>
              <a:t>:</a:t>
            </a:r>
          </a:p>
          <a:p>
            <a:pPr eaLnBrk="1" hangingPunct="1">
              <a:lnSpc>
                <a:spcPct val="90000"/>
              </a:lnSpc>
              <a:spcBef>
                <a:spcPts val="45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Arial" panose="020B0604020202020204" pitchFamily="34" charset="0"/>
                <a:cs typeface="Arial" panose="020B0604020202020204" pitchFamily="34" charset="0"/>
              </a:rPr>
              <a:t> masquerade of one entity as some other</a:t>
            </a:r>
          </a:p>
          <a:p>
            <a:pPr eaLnBrk="1" hangingPunct="1">
              <a:lnSpc>
                <a:spcPct val="90000"/>
              </a:lnSpc>
              <a:spcBef>
                <a:spcPts val="45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Arial" panose="020B0604020202020204" pitchFamily="34" charset="0"/>
                <a:cs typeface="Arial" panose="020B0604020202020204" pitchFamily="34" charset="0"/>
              </a:rPr>
              <a:t> replay previous messages (as shown above in Stallings Figure 1.3b)</a:t>
            </a:r>
          </a:p>
          <a:p>
            <a:pPr eaLnBrk="1" hangingPunct="1">
              <a:lnSpc>
                <a:spcPct val="90000"/>
              </a:lnSpc>
              <a:spcBef>
                <a:spcPts val="45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Arial" panose="020B0604020202020204" pitchFamily="34" charset="0"/>
                <a:cs typeface="Arial" panose="020B0604020202020204" pitchFamily="34" charset="0"/>
              </a:rPr>
              <a:t> modify/alter (part of) messages in transit to produce an unauthorized effect</a:t>
            </a:r>
          </a:p>
          <a:p>
            <a:pPr eaLnBrk="1" hangingPunct="1">
              <a:spcBef>
                <a:spcPts val="45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Arial" panose="020B0604020202020204" pitchFamily="34" charset="0"/>
                <a:cs typeface="Arial" panose="020B0604020202020204" pitchFamily="34" charset="0"/>
              </a:rPr>
              <a:t> denial of service - prevents or inhibits the normal use or management of communications facilities</a:t>
            </a:r>
          </a:p>
          <a:p>
            <a:pPr eaLnBrk="1" hangingPunct="1">
              <a:lnSpc>
                <a:spcPct val="90000"/>
              </a:lnSpc>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Arial" panose="020B0604020202020204" pitchFamily="34" charset="0"/>
                <a:cs typeface="Arial" panose="020B0604020202020204" pitchFamily="34" charset="0"/>
              </a:rPr>
              <a:t>Active attacks present the opposite characteristics of passive attacks. Whereas passive attacks are difficult to detect, measures are available to prevent their success. On the other hand, it is quite difficult to prevent active attacks absolutely, because of the wide variety of potential physical, software, and network vulnerabilities. Instead, the goal is to detect active attacks and to recover from any disruption or delays caused by them.</a:t>
            </a:r>
          </a:p>
          <a:p>
            <a:pPr marL="914400" lvl="1" indent="0" eaLnBrk="1" hangingPunct="1">
              <a:lnSpc>
                <a:spcPct val="90000"/>
              </a:lnSpc>
              <a:spcBef>
                <a:spcPts val="450"/>
              </a:spcBef>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CED28-BDF8-406B-9712-1CDD176600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FD41F24-B776-407C-B6F1-54EDB10DDB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CA5392-578C-446A-A8E4-D04E5DBEF3AD}"/>
              </a:ext>
            </a:extLst>
          </p:cNvPr>
          <p:cNvSpPr>
            <a:spLocks noGrp="1"/>
          </p:cNvSpPr>
          <p:nvPr>
            <p:ph type="dt" sz="half" idx="10"/>
          </p:nvPr>
        </p:nvSpPr>
        <p:spPr/>
        <p:txBody>
          <a:bodyPr/>
          <a:lstStyle/>
          <a:p>
            <a:fld id="{56E4B0EB-7C73-4322-BF86-3880D5D0C98E}" type="datetime1">
              <a:rPr lang="en-US" smtClean="0"/>
              <a:t>2/22/2025</a:t>
            </a:fld>
            <a:endParaRPr lang="en-US"/>
          </a:p>
        </p:txBody>
      </p:sp>
      <p:sp>
        <p:nvSpPr>
          <p:cNvPr id="5" name="Footer Placeholder 4">
            <a:extLst>
              <a:ext uri="{FF2B5EF4-FFF2-40B4-BE49-F238E27FC236}">
                <a16:creationId xmlns:a16="http://schemas.microsoft.com/office/drawing/2014/main" id="{63B26F06-512F-4C82-B0F2-25925C722283}"/>
              </a:ext>
            </a:extLst>
          </p:cNvPr>
          <p:cNvSpPr>
            <a:spLocks noGrp="1"/>
          </p:cNvSpPr>
          <p:nvPr>
            <p:ph type="ftr" sz="quarter" idx="11"/>
          </p:nvPr>
        </p:nvSpPr>
        <p:spPr/>
        <p:txBody>
          <a:bodyPr/>
          <a:lstStyle/>
          <a:p>
            <a:r>
              <a:rPr lang="en-US"/>
              <a:t>Rinaldi Munir/II4021 - Kriptografi</a:t>
            </a:r>
          </a:p>
        </p:txBody>
      </p:sp>
      <p:sp>
        <p:nvSpPr>
          <p:cNvPr id="6" name="Slide Number Placeholder 5">
            <a:extLst>
              <a:ext uri="{FF2B5EF4-FFF2-40B4-BE49-F238E27FC236}">
                <a16:creationId xmlns:a16="http://schemas.microsoft.com/office/drawing/2014/main" id="{4C956857-E8E3-4218-9E36-2A0DDC09C329}"/>
              </a:ext>
            </a:extLst>
          </p:cNvPr>
          <p:cNvSpPr>
            <a:spLocks noGrp="1"/>
          </p:cNvSpPr>
          <p:nvPr>
            <p:ph type="sldNum" sz="quarter" idx="12"/>
          </p:nvPr>
        </p:nvSpPr>
        <p:spPr/>
        <p:txBody>
          <a:bodyPr/>
          <a:lstStyle/>
          <a:p>
            <a:fld id="{C8468649-2255-4ED6-86C1-7183EDD30619}" type="slidenum">
              <a:rPr lang="en-US" smtClean="0"/>
              <a:t>‹#›</a:t>
            </a:fld>
            <a:endParaRPr lang="en-US"/>
          </a:p>
        </p:txBody>
      </p:sp>
    </p:spTree>
    <p:extLst>
      <p:ext uri="{BB962C8B-B14F-4D97-AF65-F5344CB8AC3E}">
        <p14:creationId xmlns:p14="http://schemas.microsoft.com/office/powerpoint/2010/main" val="343428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BEB04-12F5-40E6-B901-85C26FBE0DB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3C378C6-AA37-4D34-BBF0-AB4CF535FB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ABEABC-710C-4920-A09B-21CE95539A64}"/>
              </a:ext>
            </a:extLst>
          </p:cNvPr>
          <p:cNvSpPr>
            <a:spLocks noGrp="1"/>
          </p:cNvSpPr>
          <p:nvPr>
            <p:ph type="dt" sz="half" idx="10"/>
          </p:nvPr>
        </p:nvSpPr>
        <p:spPr/>
        <p:txBody>
          <a:bodyPr/>
          <a:lstStyle/>
          <a:p>
            <a:fld id="{61DE4BA7-A9A8-4C19-95C3-CDE19BFCE36E}" type="datetime1">
              <a:rPr lang="en-US" smtClean="0"/>
              <a:t>2/22/2025</a:t>
            </a:fld>
            <a:endParaRPr lang="en-US"/>
          </a:p>
        </p:txBody>
      </p:sp>
      <p:sp>
        <p:nvSpPr>
          <p:cNvPr id="5" name="Footer Placeholder 4">
            <a:extLst>
              <a:ext uri="{FF2B5EF4-FFF2-40B4-BE49-F238E27FC236}">
                <a16:creationId xmlns:a16="http://schemas.microsoft.com/office/drawing/2014/main" id="{9C3D6B27-FFC6-48DE-BC95-A9375A530F6E}"/>
              </a:ext>
            </a:extLst>
          </p:cNvPr>
          <p:cNvSpPr>
            <a:spLocks noGrp="1"/>
          </p:cNvSpPr>
          <p:nvPr>
            <p:ph type="ftr" sz="quarter" idx="11"/>
          </p:nvPr>
        </p:nvSpPr>
        <p:spPr/>
        <p:txBody>
          <a:bodyPr/>
          <a:lstStyle/>
          <a:p>
            <a:r>
              <a:rPr lang="en-US"/>
              <a:t>Rinaldi Munir/II4021 - Kriptografi</a:t>
            </a:r>
          </a:p>
        </p:txBody>
      </p:sp>
      <p:sp>
        <p:nvSpPr>
          <p:cNvPr id="6" name="Slide Number Placeholder 5">
            <a:extLst>
              <a:ext uri="{FF2B5EF4-FFF2-40B4-BE49-F238E27FC236}">
                <a16:creationId xmlns:a16="http://schemas.microsoft.com/office/drawing/2014/main" id="{B7A8F311-1B6C-4858-AF7E-C772193BC447}"/>
              </a:ext>
            </a:extLst>
          </p:cNvPr>
          <p:cNvSpPr>
            <a:spLocks noGrp="1"/>
          </p:cNvSpPr>
          <p:nvPr>
            <p:ph type="sldNum" sz="quarter" idx="12"/>
          </p:nvPr>
        </p:nvSpPr>
        <p:spPr/>
        <p:txBody>
          <a:bodyPr/>
          <a:lstStyle/>
          <a:p>
            <a:fld id="{C8468649-2255-4ED6-86C1-7183EDD30619}" type="slidenum">
              <a:rPr lang="en-US" smtClean="0"/>
              <a:t>‹#›</a:t>
            </a:fld>
            <a:endParaRPr lang="en-US"/>
          </a:p>
        </p:txBody>
      </p:sp>
    </p:spTree>
    <p:extLst>
      <p:ext uri="{BB962C8B-B14F-4D97-AF65-F5344CB8AC3E}">
        <p14:creationId xmlns:p14="http://schemas.microsoft.com/office/powerpoint/2010/main" val="3808673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337DE0F-11CD-4E09-BD8D-475A59358D2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7C8046E-254F-4E30-9491-F1AB1AF6614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79FC79-319C-4D1D-90D0-0397F116167E}"/>
              </a:ext>
            </a:extLst>
          </p:cNvPr>
          <p:cNvSpPr>
            <a:spLocks noGrp="1"/>
          </p:cNvSpPr>
          <p:nvPr>
            <p:ph type="dt" sz="half" idx="10"/>
          </p:nvPr>
        </p:nvSpPr>
        <p:spPr/>
        <p:txBody>
          <a:bodyPr/>
          <a:lstStyle/>
          <a:p>
            <a:fld id="{96D24890-8361-4BD5-B1A8-19785EE3A9F6}" type="datetime1">
              <a:rPr lang="en-US" smtClean="0"/>
              <a:t>2/22/2025</a:t>
            </a:fld>
            <a:endParaRPr lang="en-US"/>
          </a:p>
        </p:txBody>
      </p:sp>
      <p:sp>
        <p:nvSpPr>
          <p:cNvPr id="5" name="Footer Placeholder 4">
            <a:extLst>
              <a:ext uri="{FF2B5EF4-FFF2-40B4-BE49-F238E27FC236}">
                <a16:creationId xmlns:a16="http://schemas.microsoft.com/office/drawing/2014/main" id="{FFFE188D-0978-4D21-8DF2-67D4A0DC9AFA}"/>
              </a:ext>
            </a:extLst>
          </p:cNvPr>
          <p:cNvSpPr>
            <a:spLocks noGrp="1"/>
          </p:cNvSpPr>
          <p:nvPr>
            <p:ph type="ftr" sz="quarter" idx="11"/>
          </p:nvPr>
        </p:nvSpPr>
        <p:spPr/>
        <p:txBody>
          <a:bodyPr/>
          <a:lstStyle/>
          <a:p>
            <a:r>
              <a:rPr lang="en-US"/>
              <a:t>Rinaldi Munir/II4021 - Kriptografi</a:t>
            </a:r>
          </a:p>
        </p:txBody>
      </p:sp>
      <p:sp>
        <p:nvSpPr>
          <p:cNvPr id="6" name="Slide Number Placeholder 5">
            <a:extLst>
              <a:ext uri="{FF2B5EF4-FFF2-40B4-BE49-F238E27FC236}">
                <a16:creationId xmlns:a16="http://schemas.microsoft.com/office/drawing/2014/main" id="{6E0855FB-B788-4A1D-89AC-771BD03DDA29}"/>
              </a:ext>
            </a:extLst>
          </p:cNvPr>
          <p:cNvSpPr>
            <a:spLocks noGrp="1"/>
          </p:cNvSpPr>
          <p:nvPr>
            <p:ph type="sldNum" sz="quarter" idx="12"/>
          </p:nvPr>
        </p:nvSpPr>
        <p:spPr/>
        <p:txBody>
          <a:bodyPr/>
          <a:lstStyle/>
          <a:p>
            <a:fld id="{C8468649-2255-4ED6-86C1-7183EDD30619}" type="slidenum">
              <a:rPr lang="en-US" smtClean="0"/>
              <a:t>‹#›</a:t>
            </a:fld>
            <a:endParaRPr lang="en-US"/>
          </a:p>
        </p:txBody>
      </p:sp>
    </p:spTree>
    <p:extLst>
      <p:ext uri="{BB962C8B-B14F-4D97-AF65-F5344CB8AC3E}">
        <p14:creationId xmlns:p14="http://schemas.microsoft.com/office/powerpoint/2010/main" val="2805040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6A08D-A04E-4249-AFB9-7615642C39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106779-A315-47AB-8683-658C77345D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070B34-1DD8-4A4B-BDD5-20143B918D07}"/>
              </a:ext>
            </a:extLst>
          </p:cNvPr>
          <p:cNvSpPr>
            <a:spLocks noGrp="1"/>
          </p:cNvSpPr>
          <p:nvPr>
            <p:ph type="dt" sz="half" idx="10"/>
          </p:nvPr>
        </p:nvSpPr>
        <p:spPr/>
        <p:txBody>
          <a:bodyPr/>
          <a:lstStyle/>
          <a:p>
            <a:fld id="{7A684E22-437D-48A7-9D4A-9E7C0BE9717C}" type="datetime1">
              <a:rPr lang="en-US" smtClean="0"/>
              <a:t>2/22/2025</a:t>
            </a:fld>
            <a:endParaRPr lang="en-US"/>
          </a:p>
        </p:txBody>
      </p:sp>
      <p:sp>
        <p:nvSpPr>
          <p:cNvPr id="5" name="Footer Placeholder 4">
            <a:extLst>
              <a:ext uri="{FF2B5EF4-FFF2-40B4-BE49-F238E27FC236}">
                <a16:creationId xmlns:a16="http://schemas.microsoft.com/office/drawing/2014/main" id="{D1EA5F51-FA6F-4BD9-8AF9-D3D8C47E365D}"/>
              </a:ext>
            </a:extLst>
          </p:cNvPr>
          <p:cNvSpPr>
            <a:spLocks noGrp="1"/>
          </p:cNvSpPr>
          <p:nvPr>
            <p:ph type="ftr" sz="quarter" idx="11"/>
          </p:nvPr>
        </p:nvSpPr>
        <p:spPr/>
        <p:txBody>
          <a:bodyPr/>
          <a:lstStyle/>
          <a:p>
            <a:r>
              <a:rPr lang="en-US"/>
              <a:t>Rinaldi Munir/II4021 - Kriptografi</a:t>
            </a:r>
          </a:p>
        </p:txBody>
      </p:sp>
      <p:sp>
        <p:nvSpPr>
          <p:cNvPr id="6" name="Slide Number Placeholder 5">
            <a:extLst>
              <a:ext uri="{FF2B5EF4-FFF2-40B4-BE49-F238E27FC236}">
                <a16:creationId xmlns:a16="http://schemas.microsoft.com/office/drawing/2014/main" id="{4398A161-A422-4214-99DB-85677145AE8B}"/>
              </a:ext>
            </a:extLst>
          </p:cNvPr>
          <p:cNvSpPr>
            <a:spLocks noGrp="1"/>
          </p:cNvSpPr>
          <p:nvPr>
            <p:ph type="sldNum" sz="quarter" idx="12"/>
          </p:nvPr>
        </p:nvSpPr>
        <p:spPr/>
        <p:txBody>
          <a:bodyPr/>
          <a:lstStyle/>
          <a:p>
            <a:fld id="{C8468649-2255-4ED6-86C1-7183EDD30619}" type="slidenum">
              <a:rPr lang="en-US" smtClean="0"/>
              <a:t>‹#›</a:t>
            </a:fld>
            <a:endParaRPr lang="en-US"/>
          </a:p>
        </p:txBody>
      </p:sp>
    </p:spTree>
    <p:extLst>
      <p:ext uri="{BB962C8B-B14F-4D97-AF65-F5344CB8AC3E}">
        <p14:creationId xmlns:p14="http://schemas.microsoft.com/office/powerpoint/2010/main" val="1978994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79067-C66A-4F74-B9BC-1F5992E31A2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2E2B7BF-519E-43A1-8389-51D7A46F8D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E683ED6-54BC-4DAE-8052-9BEC9C485B24}"/>
              </a:ext>
            </a:extLst>
          </p:cNvPr>
          <p:cNvSpPr>
            <a:spLocks noGrp="1"/>
          </p:cNvSpPr>
          <p:nvPr>
            <p:ph type="dt" sz="half" idx="10"/>
          </p:nvPr>
        </p:nvSpPr>
        <p:spPr/>
        <p:txBody>
          <a:bodyPr/>
          <a:lstStyle/>
          <a:p>
            <a:fld id="{70460EF6-C415-483C-8842-25A3F916CF6E}" type="datetime1">
              <a:rPr lang="en-US" smtClean="0"/>
              <a:t>2/22/2025</a:t>
            </a:fld>
            <a:endParaRPr lang="en-US"/>
          </a:p>
        </p:txBody>
      </p:sp>
      <p:sp>
        <p:nvSpPr>
          <p:cNvPr id="5" name="Footer Placeholder 4">
            <a:extLst>
              <a:ext uri="{FF2B5EF4-FFF2-40B4-BE49-F238E27FC236}">
                <a16:creationId xmlns:a16="http://schemas.microsoft.com/office/drawing/2014/main" id="{90A4D579-356B-4B7C-B27E-238F7D31266B}"/>
              </a:ext>
            </a:extLst>
          </p:cNvPr>
          <p:cNvSpPr>
            <a:spLocks noGrp="1"/>
          </p:cNvSpPr>
          <p:nvPr>
            <p:ph type="ftr" sz="quarter" idx="11"/>
          </p:nvPr>
        </p:nvSpPr>
        <p:spPr/>
        <p:txBody>
          <a:bodyPr/>
          <a:lstStyle/>
          <a:p>
            <a:r>
              <a:rPr lang="en-US"/>
              <a:t>Rinaldi Munir/II4021 - Kriptografi</a:t>
            </a:r>
          </a:p>
        </p:txBody>
      </p:sp>
      <p:sp>
        <p:nvSpPr>
          <p:cNvPr id="6" name="Slide Number Placeholder 5">
            <a:extLst>
              <a:ext uri="{FF2B5EF4-FFF2-40B4-BE49-F238E27FC236}">
                <a16:creationId xmlns:a16="http://schemas.microsoft.com/office/drawing/2014/main" id="{4D8069C7-3C06-47B0-A38B-155B0E27A446}"/>
              </a:ext>
            </a:extLst>
          </p:cNvPr>
          <p:cNvSpPr>
            <a:spLocks noGrp="1"/>
          </p:cNvSpPr>
          <p:nvPr>
            <p:ph type="sldNum" sz="quarter" idx="12"/>
          </p:nvPr>
        </p:nvSpPr>
        <p:spPr/>
        <p:txBody>
          <a:bodyPr/>
          <a:lstStyle/>
          <a:p>
            <a:fld id="{C8468649-2255-4ED6-86C1-7183EDD30619}" type="slidenum">
              <a:rPr lang="en-US" smtClean="0"/>
              <a:t>‹#›</a:t>
            </a:fld>
            <a:endParaRPr lang="en-US"/>
          </a:p>
        </p:txBody>
      </p:sp>
    </p:spTree>
    <p:extLst>
      <p:ext uri="{BB962C8B-B14F-4D97-AF65-F5344CB8AC3E}">
        <p14:creationId xmlns:p14="http://schemas.microsoft.com/office/powerpoint/2010/main" val="2189729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57610-7530-474F-81BB-1AC2DD09B4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13D2D5-1B82-4A1B-8A97-F76147F8214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1244FEE-17CE-4A6C-9AA3-7BC05D4D670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8FB9C93-F6FC-4819-83EF-F9AA00D5DB91}"/>
              </a:ext>
            </a:extLst>
          </p:cNvPr>
          <p:cNvSpPr>
            <a:spLocks noGrp="1"/>
          </p:cNvSpPr>
          <p:nvPr>
            <p:ph type="dt" sz="half" idx="10"/>
          </p:nvPr>
        </p:nvSpPr>
        <p:spPr/>
        <p:txBody>
          <a:bodyPr/>
          <a:lstStyle/>
          <a:p>
            <a:fld id="{73B6D8C0-A303-4A4B-BD3E-B47E09C0939F}" type="datetime1">
              <a:rPr lang="en-US" smtClean="0"/>
              <a:t>2/22/2025</a:t>
            </a:fld>
            <a:endParaRPr lang="en-US"/>
          </a:p>
        </p:txBody>
      </p:sp>
      <p:sp>
        <p:nvSpPr>
          <p:cNvPr id="6" name="Footer Placeholder 5">
            <a:extLst>
              <a:ext uri="{FF2B5EF4-FFF2-40B4-BE49-F238E27FC236}">
                <a16:creationId xmlns:a16="http://schemas.microsoft.com/office/drawing/2014/main" id="{DCEDF1C6-7880-4F91-8B42-9DAD875A21B0}"/>
              </a:ext>
            </a:extLst>
          </p:cNvPr>
          <p:cNvSpPr>
            <a:spLocks noGrp="1"/>
          </p:cNvSpPr>
          <p:nvPr>
            <p:ph type="ftr" sz="quarter" idx="11"/>
          </p:nvPr>
        </p:nvSpPr>
        <p:spPr/>
        <p:txBody>
          <a:bodyPr/>
          <a:lstStyle/>
          <a:p>
            <a:r>
              <a:rPr lang="en-US"/>
              <a:t>Rinaldi Munir/II4021 - Kriptografi</a:t>
            </a:r>
          </a:p>
        </p:txBody>
      </p:sp>
      <p:sp>
        <p:nvSpPr>
          <p:cNvPr id="7" name="Slide Number Placeholder 6">
            <a:extLst>
              <a:ext uri="{FF2B5EF4-FFF2-40B4-BE49-F238E27FC236}">
                <a16:creationId xmlns:a16="http://schemas.microsoft.com/office/drawing/2014/main" id="{B352559C-F01A-4CA0-8D44-B56F9D325425}"/>
              </a:ext>
            </a:extLst>
          </p:cNvPr>
          <p:cNvSpPr>
            <a:spLocks noGrp="1"/>
          </p:cNvSpPr>
          <p:nvPr>
            <p:ph type="sldNum" sz="quarter" idx="12"/>
          </p:nvPr>
        </p:nvSpPr>
        <p:spPr/>
        <p:txBody>
          <a:bodyPr/>
          <a:lstStyle/>
          <a:p>
            <a:fld id="{C8468649-2255-4ED6-86C1-7183EDD30619}" type="slidenum">
              <a:rPr lang="en-US" smtClean="0"/>
              <a:t>‹#›</a:t>
            </a:fld>
            <a:endParaRPr lang="en-US"/>
          </a:p>
        </p:txBody>
      </p:sp>
    </p:spTree>
    <p:extLst>
      <p:ext uri="{BB962C8B-B14F-4D97-AF65-F5344CB8AC3E}">
        <p14:creationId xmlns:p14="http://schemas.microsoft.com/office/powerpoint/2010/main" val="1699834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14A3E-F2AF-4334-ACE5-255E91A1AA3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E3294F-D032-41C3-9423-BBE97CA787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C7C0F0-2120-4151-9A9E-B693DFEB37D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FC99A3-692F-4BCB-A0B3-E60BE1E3AF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C673A2-E897-437E-9A1A-22165290318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CE00C62-804D-4115-B41F-F88F57C85E48}"/>
              </a:ext>
            </a:extLst>
          </p:cNvPr>
          <p:cNvSpPr>
            <a:spLocks noGrp="1"/>
          </p:cNvSpPr>
          <p:nvPr>
            <p:ph type="dt" sz="half" idx="10"/>
          </p:nvPr>
        </p:nvSpPr>
        <p:spPr/>
        <p:txBody>
          <a:bodyPr/>
          <a:lstStyle/>
          <a:p>
            <a:fld id="{884501AD-AB20-492E-871A-CE3BA25BFEB8}" type="datetime1">
              <a:rPr lang="en-US" smtClean="0"/>
              <a:t>2/22/2025</a:t>
            </a:fld>
            <a:endParaRPr lang="en-US"/>
          </a:p>
        </p:txBody>
      </p:sp>
      <p:sp>
        <p:nvSpPr>
          <p:cNvPr id="8" name="Footer Placeholder 7">
            <a:extLst>
              <a:ext uri="{FF2B5EF4-FFF2-40B4-BE49-F238E27FC236}">
                <a16:creationId xmlns:a16="http://schemas.microsoft.com/office/drawing/2014/main" id="{730EEADB-789C-4E01-B511-D61693AD1F53}"/>
              </a:ext>
            </a:extLst>
          </p:cNvPr>
          <p:cNvSpPr>
            <a:spLocks noGrp="1"/>
          </p:cNvSpPr>
          <p:nvPr>
            <p:ph type="ftr" sz="quarter" idx="11"/>
          </p:nvPr>
        </p:nvSpPr>
        <p:spPr/>
        <p:txBody>
          <a:bodyPr/>
          <a:lstStyle/>
          <a:p>
            <a:r>
              <a:rPr lang="en-US"/>
              <a:t>Rinaldi Munir/II4021 - Kriptografi</a:t>
            </a:r>
          </a:p>
        </p:txBody>
      </p:sp>
      <p:sp>
        <p:nvSpPr>
          <p:cNvPr id="9" name="Slide Number Placeholder 8">
            <a:extLst>
              <a:ext uri="{FF2B5EF4-FFF2-40B4-BE49-F238E27FC236}">
                <a16:creationId xmlns:a16="http://schemas.microsoft.com/office/drawing/2014/main" id="{EF99F7F9-F0DC-4FEC-A24A-30D2396E568C}"/>
              </a:ext>
            </a:extLst>
          </p:cNvPr>
          <p:cNvSpPr>
            <a:spLocks noGrp="1"/>
          </p:cNvSpPr>
          <p:nvPr>
            <p:ph type="sldNum" sz="quarter" idx="12"/>
          </p:nvPr>
        </p:nvSpPr>
        <p:spPr/>
        <p:txBody>
          <a:bodyPr/>
          <a:lstStyle/>
          <a:p>
            <a:fld id="{C8468649-2255-4ED6-86C1-7183EDD30619}" type="slidenum">
              <a:rPr lang="en-US" smtClean="0"/>
              <a:t>‹#›</a:t>
            </a:fld>
            <a:endParaRPr lang="en-US"/>
          </a:p>
        </p:txBody>
      </p:sp>
    </p:spTree>
    <p:extLst>
      <p:ext uri="{BB962C8B-B14F-4D97-AF65-F5344CB8AC3E}">
        <p14:creationId xmlns:p14="http://schemas.microsoft.com/office/powerpoint/2010/main" val="4209454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E9193-77A1-49B2-98DB-8736EEE6603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C6B5CDE-5124-419C-B4C7-9BDA1B84BDEB}"/>
              </a:ext>
            </a:extLst>
          </p:cNvPr>
          <p:cNvSpPr>
            <a:spLocks noGrp="1"/>
          </p:cNvSpPr>
          <p:nvPr>
            <p:ph type="dt" sz="half" idx="10"/>
          </p:nvPr>
        </p:nvSpPr>
        <p:spPr/>
        <p:txBody>
          <a:bodyPr/>
          <a:lstStyle/>
          <a:p>
            <a:fld id="{50364E80-3B8A-4A4B-8DD4-1A2DC929DFE5}" type="datetime1">
              <a:rPr lang="en-US" smtClean="0"/>
              <a:t>2/22/2025</a:t>
            </a:fld>
            <a:endParaRPr lang="en-US"/>
          </a:p>
        </p:txBody>
      </p:sp>
      <p:sp>
        <p:nvSpPr>
          <p:cNvPr id="4" name="Footer Placeholder 3">
            <a:extLst>
              <a:ext uri="{FF2B5EF4-FFF2-40B4-BE49-F238E27FC236}">
                <a16:creationId xmlns:a16="http://schemas.microsoft.com/office/drawing/2014/main" id="{2265491D-83F5-4790-8540-0C11473B6E5F}"/>
              </a:ext>
            </a:extLst>
          </p:cNvPr>
          <p:cNvSpPr>
            <a:spLocks noGrp="1"/>
          </p:cNvSpPr>
          <p:nvPr>
            <p:ph type="ftr" sz="quarter" idx="11"/>
          </p:nvPr>
        </p:nvSpPr>
        <p:spPr/>
        <p:txBody>
          <a:bodyPr/>
          <a:lstStyle/>
          <a:p>
            <a:r>
              <a:rPr lang="en-US"/>
              <a:t>Rinaldi Munir/II4021 - Kriptografi</a:t>
            </a:r>
          </a:p>
        </p:txBody>
      </p:sp>
      <p:sp>
        <p:nvSpPr>
          <p:cNvPr id="5" name="Slide Number Placeholder 4">
            <a:extLst>
              <a:ext uri="{FF2B5EF4-FFF2-40B4-BE49-F238E27FC236}">
                <a16:creationId xmlns:a16="http://schemas.microsoft.com/office/drawing/2014/main" id="{3731D422-5869-43A7-BC18-A444CC7909F9}"/>
              </a:ext>
            </a:extLst>
          </p:cNvPr>
          <p:cNvSpPr>
            <a:spLocks noGrp="1"/>
          </p:cNvSpPr>
          <p:nvPr>
            <p:ph type="sldNum" sz="quarter" idx="12"/>
          </p:nvPr>
        </p:nvSpPr>
        <p:spPr/>
        <p:txBody>
          <a:bodyPr/>
          <a:lstStyle/>
          <a:p>
            <a:fld id="{C8468649-2255-4ED6-86C1-7183EDD30619}" type="slidenum">
              <a:rPr lang="en-US" smtClean="0"/>
              <a:t>‹#›</a:t>
            </a:fld>
            <a:endParaRPr lang="en-US"/>
          </a:p>
        </p:txBody>
      </p:sp>
    </p:spTree>
    <p:extLst>
      <p:ext uri="{BB962C8B-B14F-4D97-AF65-F5344CB8AC3E}">
        <p14:creationId xmlns:p14="http://schemas.microsoft.com/office/powerpoint/2010/main" val="2821034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6575A7-1B10-4920-A72D-2F0185D685CB}"/>
              </a:ext>
            </a:extLst>
          </p:cNvPr>
          <p:cNvSpPr>
            <a:spLocks noGrp="1"/>
          </p:cNvSpPr>
          <p:nvPr>
            <p:ph type="dt" sz="half" idx="10"/>
          </p:nvPr>
        </p:nvSpPr>
        <p:spPr/>
        <p:txBody>
          <a:bodyPr/>
          <a:lstStyle/>
          <a:p>
            <a:fld id="{66A309A2-5BA5-418F-89C7-B59C28DFBDCE}" type="datetime1">
              <a:rPr lang="en-US" smtClean="0"/>
              <a:t>2/22/2025</a:t>
            </a:fld>
            <a:endParaRPr lang="en-US"/>
          </a:p>
        </p:txBody>
      </p:sp>
      <p:sp>
        <p:nvSpPr>
          <p:cNvPr id="3" name="Footer Placeholder 2">
            <a:extLst>
              <a:ext uri="{FF2B5EF4-FFF2-40B4-BE49-F238E27FC236}">
                <a16:creationId xmlns:a16="http://schemas.microsoft.com/office/drawing/2014/main" id="{91D60B72-F368-467B-84C9-EAA15811AC06}"/>
              </a:ext>
            </a:extLst>
          </p:cNvPr>
          <p:cNvSpPr>
            <a:spLocks noGrp="1"/>
          </p:cNvSpPr>
          <p:nvPr>
            <p:ph type="ftr" sz="quarter" idx="11"/>
          </p:nvPr>
        </p:nvSpPr>
        <p:spPr/>
        <p:txBody>
          <a:bodyPr/>
          <a:lstStyle/>
          <a:p>
            <a:r>
              <a:rPr lang="en-US"/>
              <a:t>Rinaldi Munir/II4021 - Kriptografi</a:t>
            </a:r>
          </a:p>
        </p:txBody>
      </p:sp>
      <p:sp>
        <p:nvSpPr>
          <p:cNvPr id="4" name="Slide Number Placeholder 3">
            <a:extLst>
              <a:ext uri="{FF2B5EF4-FFF2-40B4-BE49-F238E27FC236}">
                <a16:creationId xmlns:a16="http://schemas.microsoft.com/office/drawing/2014/main" id="{90F1C344-3944-4C27-BC92-2A21182F2553}"/>
              </a:ext>
            </a:extLst>
          </p:cNvPr>
          <p:cNvSpPr>
            <a:spLocks noGrp="1"/>
          </p:cNvSpPr>
          <p:nvPr>
            <p:ph type="sldNum" sz="quarter" idx="12"/>
          </p:nvPr>
        </p:nvSpPr>
        <p:spPr/>
        <p:txBody>
          <a:bodyPr/>
          <a:lstStyle/>
          <a:p>
            <a:fld id="{C8468649-2255-4ED6-86C1-7183EDD30619}" type="slidenum">
              <a:rPr lang="en-US" smtClean="0"/>
              <a:t>‹#›</a:t>
            </a:fld>
            <a:endParaRPr lang="en-US"/>
          </a:p>
        </p:txBody>
      </p:sp>
    </p:spTree>
    <p:extLst>
      <p:ext uri="{BB962C8B-B14F-4D97-AF65-F5344CB8AC3E}">
        <p14:creationId xmlns:p14="http://schemas.microsoft.com/office/powerpoint/2010/main" val="244475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5DEB9-B645-4836-BEFC-2953789489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7CDD83F-2E72-49F9-BEE8-D7C0B91B11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BA24E3-8BB7-444F-AC56-A405EBDD1E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39F52B-C4E7-4738-93D1-0ADC843DBE31}"/>
              </a:ext>
            </a:extLst>
          </p:cNvPr>
          <p:cNvSpPr>
            <a:spLocks noGrp="1"/>
          </p:cNvSpPr>
          <p:nvPr>
            <p:ph type="dt" sz="half" idx="10"/>
          </p:nvPr>
        </p:nvSpPr>
        <p:spPr/>
        <p:txBody>
          <a:bodyPr/>
          <a:lstStyle/>
          <a:p>
            <a:fld id="{22E05903-5F18-436F-84C7-432B1A1FF2A9}" type="datetime1">
              <a:rPr lang="en-US" smtClean="0"/>
              <a:t>2/22/2025</a:t>
            </a:fld>
            <a:endParaRPr lang="en-US"/>
          </a:p>
        </p:txBody>
      </p:sp>
      <p:sp>
        <p:nvSpPr>
          <p:cNvPr id="6" name="Footer Placeholder 5">
            <a:extLst>
              <a:ext uri="{FF2B5EF4-FFF2-40B4-BE49-F238E27FC236}">
                <a16:creationId xmlns:a16="http://schemas.microsoft.com/office/drawing/2014/main" id="{DF2C7E3D-9D7D-4322-AD02-D99DE13188F2}"/>
              </a:ext>
            </a:extLst>
          </p:cNvPr>
          <p:cNvSpPr>
            <a:spLocks noGrp="1"/>
          </p:cNvSpPr>
          <p:nvPr>
            <p:ph type="ftr" sz="quarter" idx="11"/>
          </p:nvPr>
        </p:nvSpPr>
        <p:spPr/>
        <p:txBody>
          <a:bodyPr/>
          <a:lstStyle/>
          <a:p>
            <a:r>
              <a:rPr lang="en-US"/>
              <a:t>Rinaldi Munir/II4021 - Kriptografi</a:t>
            </a:r>
          </a:p>
        </p:txBody>
      </p:sp>
      <p:sp>
        <p:nvSpPr>
          <p:cNvPr id="7" name="Slide Number Placeholder 6">
            <a:extLst>
              <a:ext uri="{FF2B5EF4-FFF2-40B4-BE49-F238E27FC236}">
                <a16:creationId xmlns:a16="http://schemas.microsoft.com/office/drawing/2014/main" id="{CC81E778-73F4-487E-8AF7-B86110593F5C}"/>
              </a:ext>
            </a:extLst>
          </p:cNvPr>
          <p:cNvSpPr>
            <a:spLocks noGrp="1"/>
          </p:cNvSpPr>
          <p:nvPr>
            <p:ph type="sldNum" sz="quarter" idx="12"/>
          </p:nvPr>
        </p:nvSpPr>
        <p:spPr/>
        <p:txBody>
          <a:bodyPr/>
          <a:lstStyle/>
          <a:p>
            <a:fld id="{C8468649-2255-4ED6-86C1-7183EDD30619}" type="slidenum">
              <a:rPr lang="en-US" smtClean="0"/>
              <a:t>‹#›</a:t>
            </a:fld>
            <a:endParaRPr lang="en-US"/>
          </a:p>
        </p:txBody>
      </p:sp>
    </p:spTree>
    <p:extLst>
      <p:ext uri="{BB962C8B-B14F-4D97-AF65-F5344CB8AC3E}">
        <p14:creationId xmlns:p14="http://schemas.microsoft.com/office/powerpoint/2010/main" val="3086628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9C78C-1A2E-45F2-8D43-ABA2B861A4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2358691-D3E7-4C7D-BB7F-0DD92297BC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47B218-3C9D-4E0C-B3F7-68A31E7C92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EE21D3-84C8-4DBC-8F1E-74AAF4E246C4}"/>
              </a:ext>
            </a:extLst>
          </p:cNvPr>
          <p:cNvSpPr>
            <a:spLocks noGrp="1"/>
          </p:cNvSpPr>
          <p:nvPr>
            <p:ph type="dt" sz="half" idx="10"/>
          </p:nvPr>
        </p:nvSpPr>
        <p:spPr/>
        <p:txBody>
          <a:bodyPr/>
          <a:lstStyle/>
          <a:p>
            <a:fld id="{C4D08910-58B0-49D1-815E-858C719DD6F2}" type="datetime1">
              <a:rPr lang="en-US" smtClean="0"/>
              <a:t>2/22/2025</a:t>
            </a:fld>
            <a:endParaRPr lang="en-US"/>
          </a:p>
        </p:txBody>
      </p:sp>
      <p:sp>
        <p:nvSpPr>
          <p:cNvPr id="6" name="Footer Placeholder 5">
            <a:extLst>
              <a:ext uri="{FF2B5EF4-FFF2-40B4-BE49-F238E27FC236}">
                <a16:creationId xmlns:a16="http://schemas.microsoft.com/office/drawing/2014/main" id="{F97680C4-7577-46EE-8080-1ADF0759034A}"/>
              </a:ext>
            </a:extLst>
          </p:cNvPr>
          <p:cNvSpPr>
            <a:spLocks noGrp="1"/>
          </p:cNvSpPr>
          <p:nvPr>
            <p:ph type="ftr" sz="quarter" idx="11"/>
          </p:nvPr>
        </p:nvSpPr>
        <p:spPr/>
        <p:txBody>
          <a:bodyPr/>
          <a:lstStyle/>
          <a:p>
            <a:r>
              <a:rPr lang="en-US"/>
              <a:t>Rinaldi Munir/II4021 - Kriptografi</a:t>
            </a:r>
          </a:p>
        </p:txBody>
      </p:sp>
      <p:sp>
        <p:nvSpPr>
          <p:cNvPr id="7" name="Slide Number Placeholder 6">
            <a:extLst>
              <a:ext uri="{FF2B5EF4-FFF2-40B4-BE49-F238E27FC236}">
                <a16:creationId xmlns:a16="http://schemas.microsoft.com/office/drawing/2014/main" id="{A956C358-A675-49EB-A8E2-E76F95E245B2}"/>
              </a:ext>
            </a:extLst>
          </p:cNvPr>
          <p:cNvSpPr>
            <a:spLocks noGrp="1"/>
          </p:cNvSpPr>
          <p:nvPr>
            <p:ph type="sldNum" sz="quarter" idx="12"/>
          </p:nvPr>
        </p:nvSpPr>
        <p:spPr/>
        <p:txBody>
          <a:bodyPr/>
          <a:lstStyle/>
          <a:p>
            <a:fld id="{C8468649-2255-4ED6-86C1-7183EDD30619}" type="slidenum">
              <a:rPr lang="en-US" smtClean="0"/>
              <a:t>‹#›</a:t>
            </a:fld>
            <a:endParaRPr lang="en-US"/>
          </a:p>
        </p:txBody>
      </p:sp>
    </p:spTree>
    <p:extLst>
      <p:ext uri="{BB962C8B-B14F-4D97-AF65-F5344CB8AC3E}">
        <p14:creationId xmlns:p14="http://schemas.microsoft.com/office/powerpoint/2010/main" val="1694869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9B6801-60CB-4A82-8EF8-1292AC8A78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58D8987-8E31-4730-8F0D-A04854ED86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3C10C5-10AD-4378-ABC0-06F3203A95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5FAAFD-350E-4A04-9D18-1442579C66B6}" type="datetime1">
              <a:rPr lang="en-US" smtClean="0"/>
              <a:t>2/22/2025</a:t>
            </a:fld>
            <a:endParaRPr lang="en-US"/>
          </a:p>
        </p:txBody>
      </p:sp>
      <p:sp>
        <p:nvSpPr>
          <p:cNvPr id="5" name="Footer Placeholder 4">
            <a:extLst>
              <a:ext uri="{FF2B5EF4-FFF2-40B4-BE49-F238E27FC236}">
                <a16:creationId xmlns:a16="http://schemas.microsoft.com/office/drawing/2014/main" id="{7C1DB37B-413C-436D-8C5D-01BF4BD82D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Rinaldi Munir/II4021 - Kriptografi</a:t>
            </a:r>
          </a:p>
        </p:txBody>
      </p:sp>
      <p:sp>
        <p:nvSpPr>
          <p:cNvPr id="6" name="Slide Number Placeholder 5">
            <a:extLst>
              <a:ext uri="{FF2B5EF4-FFF2-40B4-BE49-F238E27FC236}">
                <a16:creationId xmlns:a16="http://schemas.microsoft.com/office/drawing/2014/main" id="{6ECCDDE4-149D-4A72-921B-70CAFCFB87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468649-2255-4ED6-86C1-7183EDD30619}" type="slidenum">
              <a:rPr lang="en-US" smtClean="0"/>
              <a:t>‹#›</a:t>
            </a:fld>
            <a:endParaRPr lang="en-US"/>
          </a:p>
        </p:txBody>
      </p:sp>
    </p:spTree>
    <p:extLst>
      <p:ext uri="{BB962C8B-B14F-4D97-AF65-F5344CB8AC3E}">
        <p14:creationId xmlns:p14="http://schemas.microsoft.com/office/powerpoint/2010/main" val="3642605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youtube.com/watch?v=HMklhUEByd4"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hackaday.com/2008/06/19/wiretapping-and-how-to-avoid-it/" TargetMode="External"/><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hyperlink" Target="https://edition.cnn.com/videos/us/2017/03/07/what-is-wiretapping-jpm-orig.cnn"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researchgate.net/figure/An-anechoic-chamber-Figure-4-Example-for-an-electromagnetic-eavesdropping-process_fig3_324680618"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youtube.com/watch?v=UMu5AhSg-TI"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krJJKjYdwgc" TargetMode="External"/><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semanticscholar.org/paper/Acoustic-Eavesdropping-through-Wireless-Vibrometry-Wei-Wang/8afd80726c54ed7b95d30d1230bef633d128c930" TargetMode="External"/><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oleObject" Target="../embeddings/oleObject4.bin"/><Relationship Id="rId1" Type="http://schemas.openxmlformats.org/officeDocument/2006/relationships/slideLayout" Target="../slideLayouts/slideLayout2.xml"/><Relationship Id="rId5" Type="http://schemas.openxmlformats.org/officeDocument/2006/relationships/hyperlink" Target="https://www.hackers-arise.com/post/2019/04/30/cryptography-basics-part-2-attack-models-for-cryptanalysis" TargetMode="Externa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hackers-arise.com/post/2019/04/30/cryptography-basics-part-2-attack-models-for-cryptanalysis"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oleObject" Target="../embeddings/oleObject5.bin"/><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9.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oleObject" Target="../embeddings/oleObject6.bin"/><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2.xml"/><Relationship Id="rId5" Type="http://schemas.openxmlformats.org/officeDocument/2006/relationships/image" Target="../media/image4.w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
            <a:extLst>
              <a:ext uri="{FF2B5EF4-FFF2-40B4-BE49-F238E27FC236}">
                <a16:creationId xmlns:a16="http://schemas.microsoft.com/office/drawing/2014/main" id="{27863A61-266E-40A1-BACF-A1961BF90506}"/>
              </a:ext>
            </a:extLst>
          </p:cNvPr>
          <p:cNvSpPr>
            <a:spLocks noGrp="1" noChangeArrowheads="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SzTx/>
              <a:buFontTx/>
              <a:buNone/>
            </a:pPr>
            <a:fld id="{FD2495EF-3E53-4947-8B98-478172B1397F}" type="slidenum">
              <a:rPr lang="en-GB" altLang="en-US" sz="1400"/>
              <a:pPr>
                <a:spcBef>
                  <a:spcPct val="0"/>
                </a:spcBef>
                <a:buClrTx/>
                <a:buSzTx/>
                <a:buFontTx/>
                <a:buNone/>
              </a:pPr>
              <a:t>1</a:t>
            </a:fld>
            <a:endParaRPr lang="en-GB" altLang="en-US" sz="1400"/>
          </a:p>
        </p:txBody>
      </p:sp>
      <p:sp>
        <p:nvSpPr>
          <p:cNvPr id="4100" name="Rectangle 2">
            <a:extLst>
              <a:ext uri="{FF2B5EF4-FFF2-40B4-BE49-F238E27FC236}">
                <a16:creationId xmlns:a16="http://schemas.microsoft.com/office/drawing/2014/main" id="{C4522523-5FCF-43F4-96FD-1EFB586801D3}"/>
              </a:ext>
            </a:extLst>
          </p:cNvPr>
          <p:cNvSpPr>
            <a:spLocks noGrp="1" noChangeArrowheads="1"/>
          </p:cNvSpPr>
          <p:nvPr>
            <p:ph type="ctrTitle"/>
          </p:nvPr>
        </p:nvSpPr>
        <p:spPr>
          <a:xfrm>
            <a:off x="1524000" y="1339683"/>
            <a:ext cx="9144000" cy="1701800"/>
          </a:xfrm>
        </p:spPr>
        <p:txBody>
          <a:bodyPr>
            <a:normAutofit/>
          </a:bodyPr>
          <a:lstStyle/>
          <a:p>
            <a:r>
              <a:rPr lang="en-US" altLang="en-US" sz="4800" b="1" dirty="0">
                <a:solidFill>
                  <a:srgbClr val="FF0000"/>
                </a:solidFill>
                <a:cs typeface="Times New Roman" panose="02020603050405020304" pitchFamily="18" charset="0"/>
              </a:rPr>
              <a:t>06 - </a:t>
            </a:r>
            <a:r>
              <a:rPr lang="en-US" altLang="en-US" sz="4800" b="1" dirty="0" err="1">
                <a:solidFill>
                  <a:srgbClr val="FF0000"/>
                </a:solidFill>
                <a:cs typeface="Times New Roman" panose="02020603050405020304" pitchFamily="18" charset="0"/>
              </a:rPr>
              <a:t>Serangan</a:t>
            </a:r>
            <a:r>
              <a:rPr lang="en-US" altLang="en-US" sz="4800" b="1" dirty="0">
                <a:solidFill>
                  <a:srgbClr val="FF0000"/>
                </a:solidFill>
                <a:cs typeface="Times New Roman" panose="02020603050405020304" pitchFamily="18" charset="0"/>
              </a:rPr>
              <a:t> </a:t>
            </a:r>
            <a:r>
              <a:rPr lang="en-US" altLang="en-US" sz="4800" b="1" dirty="0" err="1">
                <a:solidFill>
                  <a:srgbClr val="FF0000"/>
                </a:solidFill>
                <a:cs typeface="Times New Roman" panose="02020603050405020304" pitchFamily="18" charset="0"/>
              </a:rPr>
              <a:t>Terhadap</a:t>
            </a:r>
            <a:r>
              <a:rPr lang="en-US" altLang="en-US" sz="4800" b="1" dirty="0">
                <a:solidFill>
                  <a:srgbClr val="FF0000"/>
                </a:solidFill>
                <a:cs typeface="Times New Roman" panose="02020603050405020304" pitchFamily="18" charset="0"/>
              </a:rPr>
              <a:t> </a:t>
            </a:r>
            <a:r>
              <a:rPr lang="en-US" altLang="en-US" sz="4800" b="1" dirty="0" err="1">
                <a:solidFill>
                  <a:srgbClr val="FF0000"/>
                </a:solidFill>
                <a:cs typeface="Times New Roman" panose="02020603050405020304" pitchFamily="18" charset="0"/>
              </a:rPr>
              <a:t>Kriptografi</a:t>
            </a:r>
            <a:br>
              <a:rPr lang="en-US" altLang="en-US" sz="4800" dirty="0">
                <a:cs typeface="Times New Roman" panose="02020603050405020304" pitchFamily="18" charset="0"/>
              </a:rPr>
            </a:br>
            <a:endParaRPr lang="en-GB" altLang="en-US" sz="4800" dirty="0">
              <a:solidFill>
                <a:srgbClr val="FF0000"/>
              </a:solidFill>
              <a:cs typeface="Times New Roman" panose="02020603050405020304" pitchFamily="18" charset="0"/>
            </a:endParaRPr>
          </a:p>
        </p:txBody>
      </p:sp>
      <p:sp>
        <p:nvSpPr>
          <p:cNvPr id="6" name="Rectangle 5">
            <a:extLst>
              <a:ext uri="{FF2B5EF4-FFF2-40B4-BE49-F238E27FC236}">
                <a16:creationId xmlns:a16="http://schemas.microsoft.com/office/drawing/2014/main" id="{1EB83820-DAC4-489E-82B8-7CCDDE355067}"/>
              </a:ext>
            </a:extLst>
          </p:cNvPr>
          <p:cNvSpPr/>
          <p:nvPr/>
        </p:nvSpPr>
        <p:spPr>
          <a:xfrm>
            <a:off x="2808515" y="943201"/>
            <a:ext cx="6096000" cy="461665"/>
          </a:xfrm>
          <a:prstGeom prst="rect">
            <a:avLst/>
          </a:prstGeom>
        </p:spPr>
        <p:txBody>
          <a:bodyPr>
            <a:spAutoFit/>
          </a:bodyPr>
          <a:lstStyle/>
          <a:p>
            <a:pPr algn="ctr"/>
            <a:r>
              <a:rPr lang="en-US" altLang="en-US" sz="2400" dirty="0"/>
              <a:t>Bahan </a:t>
            </a:r>
            <a:r>
              <a:rPr lang="en-US" altLang="en-US" sz="2400" dirty="0" err="1"/>
              <a:t>kuliah</a:t>
            </a:r>
            <a:r>
              <a:rPr lang="en-US" altLang="en-US" sz="2400" dirty="0"/>
              <a:t> II4021 </a:t>
            </a:r>
            <a:r>
              <a:rPr lang="en-US" altLang="en-US" sz="2400" dirty="0" err="1"/>
              <a:t>Kriptografi</a:t>
            </a:r>
            <a:endParaRPr lang="en-GB" altLang="en-US" sz="2400" dirty="0"/>
          </a:p>
        </p:txBody>
      </p:sp>
      <p:sp>
        <p:nvSpPr>
          <p:cNvPr id="9" name="Subtitle 2">
            <a:extLst>
              <a:ext uri="{FF2B5EF4-FFF2-40B4-BE49-F238E27FC236}">
                <a16:creationId xmlns:a16="http://schemas.microsoft.com/office/drawing/2014/main" id="{2313DD25-87F1-4754-B5D6-ECDB5FB1D050}"/>
              </a:ext>
            </a:extLst>
          </p:cNvPr>
          <p:cNvSpPr>
            <a:spLocks noGrp="1"/>
          </p:cNvSpPr>
          <p:nvPr>
            <p:ph type="subTitle" idx="1"/>
          </p:nvPr>
        </p:nvSpPr>
        <p:spPr>
          <a:xfrm>
            <a:off x="1284515" y="4432353"/>
            <a:ext cx="9144000" cy="2106559"/>
          </a:xfrm>
        </p:spPr>
        <p:txBody>
          <a:bodyPr>
            <a:normAutofit fontScale="85000" lnSpcReduction="20000"/>
          </a:bodyPr>
          <a:lstStyle/>
          <a:p>
            <a:r>
              <a:rPr lang="en-US" sz="2800" b="1" dirty="0"/>
              <a:t>Oleh: Rinaldi Munir</a:t>
            </a:r>
          </a:p>
          <a:p>
            <a:endParaRPr lang="en-US" b="1" dirty="0"/>
          </a:p>
          <a:p>
            <a:r>
              <a:rPr lang="en-US" b="1" dirty="0"/>
              <a:t>Program </a:t>
            </a:r>
            <a:r>
              <a:rPr lang="en-US" b="1" dirty="0" err="1"/>
              <a:t>Studi</a:t>
            </a:r>
            <a:r>
              <a:rPr lang="en-US" b="1" dirty="0"/>
              <a:t> </a:t>
            </a:r>
            <a:r>
              <a:rPr lang="en-US" b="1" dirty="0" err="1"/>
              <a:t>Sistem</a:t>
            </a:r>
            <a:r>
              <a:rPr lang="en-US" b="1" dirty="0"/>
              <a:t> dan </a:t>
            </a:r>
            <a:r>
              <a:rPr lang="en-US" b="1" dirty="0" err="1"/>
              <a:t>Teknologi</a:t>
            </a:r>
            <a:r>
              <a:rPr lang="en-US" b="1" dirty="0"/>
              <a:t> </a:t>
            </a:r>
            <a:r>
              <a:rPr lang="en-US" b="1" dirty="0" err="1"/>
              <a:t>Informasi</a:t>
            </a:r>
            <a:endParaRPr lang="en-US" b="1" dirty="0"/>
          </a:p>
          <a:p>
            <a:r>
              <a:rPr lang="en-US" b="1" dirty="0" err="1"/>
              <a:t>Sekolah</a:t>
            </a:r>
            <a:r>
              <a:rPr lang="en-US" b="1" dirty="0"/>
              <a:t> Teknik </a:t>
            </a:r>
            <a:r>
              <a:rPr lang="en-US" b="1" dirty="0" err="1"/>
              <a:t>Elektro</a:t>
            </a:r>
            <a:r>
              <a:rPr lang="en-US" b="1" dirty="0"/>
              <a:t> dan </a:t>
            </a:r>
            <a:r>
              <a:rPr lang="en-US" b="1" dirty="0" err="1"/>
              <a:t>Informatika</a:t>
            </a:r>
            <a:endParaRPr lang="en-US" b="1" dirty="0"/>
          </a:p>
          <a:p>
            <a:r>
              <a:rPr lang="en-US" b="1" dirty="0" err="1"/>
              <a:t>Institut</a:t>
            </a:r>
            <a:r>
              <a:rPr lang="en-US" b="1" dirty="0"/>
              <a:t> </a:t>
            </a:r>
            <a:r>
              <a:rPr lang="en-US" b="1" dirty="0" err="1"/>
              <a:t>Teknologi</a:t>
            </a:r>
            <a:r>
              <a:rPr lang="en-US" b="1" dirty="0"/>
              <a:t> Bandung</a:t>
            </a:r>
          </a:p>
          <a:p>
            <a:r>
              <a:rPr lang="en-US" b="1" dirty="0"/>
              <a:t>2025</a:t>
            </a:r>
          </a:p>
        </p:txBody>
      </p:sp>
      <p:pic>
        <p:nvPicPr>
          <p:cNvPr id="2" name="Picture 2" descr="Download Logo ITB - Direktorat Sistem dan Teknologi Informasi Institut  Teknologi Bandung">
            <a:extLst>
              <a:ext uri="{FF2B5EF4-FFF2-40B4-BE49-F238E27FC236}">
                <a16:creationId xmlns:a16="http://schemas.microsoft.com/office/drawing/2014/main" id="{E5D927D8-DD7F-3497-B7C1-56F992E115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1404" y="2529259"/>
            <a:ext cx="1590222" cy="1590222"/>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907DBC49-5606-B1B0-2CF2-A812499E088B}"/>
              </a:ext>
            </a:extLst>
          </p:cNvPr>
          <p:cNvSpPr>
            <a:spLocks noGrp="1"/>
          </p:cNvSpPr>
          <p:nvPr>
            <p:ph type="ftr" sz="quarter" idx="11"/>
          </p:nvPr>
        </p:nvSpPr>
        <p:spPr/>
        <p:txBody>
          <a:bodyPr/>
          <a:lstStyle/>
          <a:p>
            <a:r>
              <a:rPr lang="en-US"/>
              <a:t>Rinaldi Munir/II4021 - Kriptografi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B4C00C0-2053-B81A-2E0E-1A71AB34D566}"/>
              </a:ext>
            </a:extLst>
          </p:cNvPr>
          <p:cNvSpPr txBox="1"/>
          <p:nvPr/>
        </p:nvSpPr>
        <p:spPr>
          <a:xfrm>
            <a:off x="812408" y="305025"/>
            <a:ext cx="8430066" cy="1015663"/>
          </a:xfrm>
          <a:prstGeom prst="rect">
            <a:avLst/>
          </a:prstGeom>
          <a:noFill/>
        </p:spPr>
        <p:txBody>
          <a:bodyPr wrap="square">
            <a:spAutoFit/>
          </a:bodyPr>
          <a:lstStyle/>
          <a:p>
            <a:r>
              <a:rPr lang="en-US" sz="2000" b="1" dirty="0"/>
              <a:t>Cek video TUTORIAL CARA MENGGUNAKAN WIRESHARK | MENEMUKAN U53RN4M3 P455W0RD PADA LALU LINTAS PACKET JARINGAN: </a:t>
            </a:r>
            <a:r>
              <a:rPr lang="en-US" sz="2000" b="1" dirty="0">
                <a:hlinkClick r:id="rId2"/>
              </a:rPr>
              <a:t>https://www.youtube.com/watch?v=HMklhUEByd4</a:t>
            </a:r>
            <a:r>
              <a:rPr lang="en-US" sz="2000" b="1" dirty="0"/>
              <a:t> </a:t>
            </a:r>
          </a:p>
        </p:txBody>
      </p:sp>
      <p:pic>
        <p:nvPicPr>
          <p:cNvPr id="5" name="Picture 4">
            <a:extLst>
              <a:ext uri="{FF2B5EF4-FFF2-40B4-BE49-F238E27FC236}">
                <a16:creationId xmlns:a16="http://schemas.microsoft.com/office/drawing/2014/main" id="{100D1E1A-0C27-7A23-B5B7-B3950D23FD36}"/>
              </a:ext>
            </a:extLst>
          </p:cNvPr>
          <p:cNvPicPr>
            <a:picLocks noChangeAspect="1"/>
          </p:cNvPicPr>
          <p:nvPr/>
        </p:nvPicPr>
        <p:blipFill>
          <a:blip r:embed="rId3"/>
          <a:stretch>
            <a:fillRect/>
          </a:stretch>
        </p:blipFill>
        <p:spPr>
          <a:xfrm>
            <a:off x="1985520" y="1457764"/>
            <a:ext cx="6891193" cy="5158897"/>
          </a:xfrm>
          <a:prstGeom prst="rect">
            <a:avLst/>
          </a:prstGeom>
        </p:spPr>
      </p:pic>
      <p:sp>
        <p:nvSpPr>
          <p:cNvPr id="2" name="Footer Placeholder 1">
            <a:extLst>
              <a:ext uri="{FF2B5EF4-FFF2-40B4-BE49-F238E27FC236}">
                <a16:creationId xmlns:a16="http://schemas.microsoft.com/office/drawing/2014/main" id="{B4890AE2-BA66-DE90-63A8-54FF72D5CC7A}"/>
              </a:ext>
            </a:extLst>
          </p:cNvPr>
          <p:cNvSpPr>
            <a:spLocks noGrp="1"/>
          </p:cNvSpPr>
          <p:nvPr>
            <p:ph type="ftr" sz="quarter" idx="11"/>
          </p:nvPr>
        </p:nvSpPr>
        <p:spPr/>
        <p:txBody>
          <a:bodyPr/>
          <a:lstStyle/>
          <a:p>
            <a:r>
              <a:rPr lang="en-US"/>
              <a:t>Rinaldi Munir/II4021 - Kriptografi</a:t>
            </a:r>
          </a:p>
        </p:txBody>
      </p:sp>
      <p:sp>
        <p:nvSpPr>
          <p:cNvPr id="4" name="Slide Number Placeholder 3">
            <a:extLst>
              <a:ext uri="{FF2B5EF4-FFF2-40B4-BE49-F238E27FC236}">
                <a16:creationId xmlns:a16="http://schemas.microsoft.com/office/drawing/2014/main" id="{6027AEAE-E91E-CEFA-12F8-5A71C4410C71}"/>
              </a:ext>
            </a:extLst>
          </p:cNvPr>
          <p:cNvSpPr>
            <a:spLocks noGrp="1"/>
          </p:cNvSpPr>
          <p:nvPr>
            <p:ph type="sldNum" sz="quarter" idx="12"/>
          </p:nvPr>
        </p:nvSpPr>
        <p:spPr/>
        <p:txBody>
          <a:bodyPr/>
          <a:lstStyle/>
          <a:p>
            <a:fld id="{C8468649-2255-4ED6-86C1-7183EDD30619}" type="slidenum">
              <a:rPr lang="en-US" smtClean="0"/>
              <a:t>10</a:t>
            </a:fld>
            <a:endParaRPr lang="en-US"/>
          </a:p>
        </p:txBody>
      </p:sp>
    </p:spTree>
    <p:extLst>
      <p:ext uri="{BB962C8B-B14F-4D97-AF65-F5344CB8AC3E}">
        <p14:creationId xmlns:p14="http://schemas.microsoft.com/office/powerpoint/2010/main" val="598732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4">
            <a:extLst>
              <a:ext uri="{FF2B5EF4-FFF2-40B4-BE49-F238E27FC236}">
                <a16:creationId xmlns:a16="http://schemas.microsoft.com/office/drawing/2014/main" id="{82C68EBB-C7D4-4722-B1B6-E40002994EC9}"/>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GB" altLang="en-US" sz="1400"/>
              <a:t>Rinaldi Munir/II4021 - Kriptografi</a:t>
            </a:r>
          </a:p>
        </p:txBody>
      </p:sp>
      <p:sp>
        <p:nvSpPr>
          <p:cNvPr id="12291" name="Slide Number Placeholder 5">
            <a:extLst>
              <a:ext uri="{FF2B5EF4-FFF2-40B4-BE49-F238E27FC236}">
                <a16:creationId xmlns:a16="http://schemas.microsoft.com/office/drawing/2014/main" id="{F0EBE9A6-C442-419E-B27E-C9C5C4C519C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9D316FB8-E46E-46D8-9B02-161BBB3D25ED}" type="slidenum">
              <a:rPr lang="en-GB" altLang="en-US" sz="1400"/>
              <a:pPr>
                <a:spcBef>
                  <a:spcPct val="0"/>
                </a:spcBef>
                <a:buClrTx/>
                <a:buSzTx/>
                <a:buFontTx/>
                <a:buNone/>
              </a:pPr>
              <a:t>11</a:t>
            </a:fld>
            <a:endParaRPr lang="en-GB" altLang="en-US" sz="1400"/>
          </a:p>
        </p:txBody>
      </p:sp>
      <p:sp>
        <p:nvSpPr>
          <p:cNvPr id="12293" name="Rectangle 3">
            <a:extLst>
              <a:ext uri="{FF2B5EF4-FFF2-40B4-BE49-F238E27FC236}">
                <a16:creationId xmlns:a16="http://schemas.microsoft.com/office/drawing/2014/main" id="{544DDE97-584C-42A9-AA10-EABC6F7A178B}"/>
              </a:ext>
            </a:extLst>
          </p:cNvPr>
          <p:cNvSpPr>
            <a:spLocks noGrp="1" noChangeArrowheads="1"/>
          </p:cNvSpPr>
          <p:nvPr>
            <p:ph type="body" idx="1"/>
          </p:nvPr>
        </p:nvSpPr>
        <p:spPr>
          <a:xfrm>
            <a:off x="838200" y="839323"/>
            <a:ext cx="10515600" cy="4351338"/>
          </a:xfrm>
        </p:spPr>
        <p:txBody>
          <a:bodyPr/>
          <a:lstStyle/>
          <a:p>
            <a:pPr marL="609600" indent="-609600">
              <a:buNone/>
            </a:pPr>
            <a:r>
              <a:rPr lang="en-US" altLang="en-US" b="1" dirty="0" err="1"/>
              <a:t>Metode</a:t>
            </a:r>
            <a:r>
              <a:rPr lang="en-US" altLang="en-US" b="1" dirty="0"/>
              <a:t> </a:t>
            </a:r>
            <a:r>
              <a:rPr lang="en-US" altLang="en-US" b="1" dirty="0" err="1"/>
              <a:t>penyadapan</a:t>
            </a:r>
            <a:r>
              <a:rPr lang="en-US" altLang="en-US" b="1" dirty="0"/>
              <a:t>:</a:t>
            </a:r>
          </a:p>
          <a:p>
            <a:pPr marL="609600" indent="-609600">
              <a:buFont typeface="Wingdings" panose="05000000000000000000" pitchFamily="2" charset="2"/>
              <a:buAutoNum type="arabicPeriod"/>
            </a:pPr>
            <a:r>
              <a:rPr lang="en-US" altLang="en-US" i="1" dirty="0"/>
              <a:t>Wiretapping</a:t>
            </a:r>
            <a:endParaRPr lang="en-GB" altLang="en-US" dirty="0"/>
          </a:p>
          <a:p>
            <a:pPr marL="609600" indent="-609600">
              <a:buFont typeface="Wingdings" panose="05000000000000000000" pitchFamily="2" charset="2"/>
              <a:buAutoNum type="arabicPeriod"/>
            </a:pPr>
            <a:r>
              <a:rPr lang="en-US" altLang="en-US" i="1" dirty="0"/>
              <a:t>Electromagnetic eavesdropping</a:t>
            </a:r>
            <a:endParaRPr lang="en-GB" altLang="en-US" dirty="0"/>
          </a:p>
          <a:p>
            <a:pPr marL="609600" indent="-609600">
              <a:buFont typeface="Wingdings" panose="05000000000000000000" pitchFamily="2" charset="2"/>
              <a:buAutoNum type="arabicPeriod"/>
            </a:pPr>
            <a:r>
              <a:rPr lang="en-US" altLang="en-US" i="1" dirty="0">
                <a:cs typeface="Times New Roman" panose="02020603050405020304" pitchFamily="18" charset="0"/>
              </a:rPr>
              <a:t>Acoustic Eavesdropping</a:t>
            </a:r>
            <a:r>
              <a:rPr lang="en-GB" altLang="en-US" dirty="0"/>
              <a:t> </a:t>
            </a:r>
          </a:p>
          <a:p>
            <a:pPr marL="609600" indent="-609600">
              <a:buNone/>
            </a:pPr>
            <a:endParaRPr lang="en-GB"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FAC6172D-B091-3709-1994-E9B51EF1BC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799" y="1297572"/>
            <a:ext cx="7852913" cy="3751947"/>
          </a:xfrm>
          <a:prstGeom prst="rect">
            <a:avLst/>
          </a:prstGeom>
        </p:spPr>
      </p:pic>
      <p:sp>
        <p:nvSpPr>
          <p:cNvPr id="4" name="TextBox 3">
            <a:extLst>
              <a:ext uri="{FF2B5EF4-FFF2-40B4-BE49-F238E27FC236}">
                <a16:creationId xmlns:a16="http://schemas.microsoft.com/office/drawing/2014/main" id="{DC45A3D2-DA37-81D5-17A3-780E9742504C}"/>
              </a:ext>
            </a:extLst>
          </p:cNvPr>
          <p:cNvSpPr txBox="1"/>
          <p:nvPr/>
        </p:nvSpPr>
        <p:spPr>
          <a:xfrm>
            <a:off x="1748287" y="5564936"/>
            <a:ext cx="8206734" cy="923330"/>
          </a:xfrm>
          <a:prstGeom prst="rect">
            <a:avLst/>
          </a:prstGeom>
          <a:noFill/>
        </p:spPr>
        <p:txBody>
          <a:bodyPr wrap="none" rtlCol="0">
            <a:spAutoFit/>
          </a:bodyPr>
          <a:lstStyle/>
          <a:p>
            <a:r>
              <a:rPr lang="en-US" dirty="0"/>
              <a:t>Baca di </a:t>
            </a:r>
            <a:r>
              <a:rPr lang="en-US" dirty="0" err="1"/>
              <a:t>sini</a:t>
            </a:r>
            <a:r>
              <a:rPr lang="en-US" dirty="0"/>
              <a:t>:</a:t>
            </a:r>
          </a:p>
          <a:p>
            <a:pPr marL="342900" indent="-342900">
              <a:buAutoNum type="arabicPeriod"/>
            </a:pPr>
            <a:r>
              <a:rPr lang="en-US" dirty="0">
                <a:hlinkClick r:id="rId3"/>
              </a:rPr>
              <a:t>https://hackaday.com/2008/06/19/wiretapping-and-how-to-avoid-it/</a:t>
            </a:r>
            <a:r>
              <a:rPr lang="en-US" dirty="0"/>
              <a:t> </a:t>
            </a:r>
          </a:p>
          <a:p>
            <a:pPr marL="342900" indent="-342900">
              <a:buAutoNum type="arabicPeriod"/>
            </a:pPr>
            <a:r>
              <a:rPr lang="en-US" dirty="0">
                <a:hlinkClick r:id="rId4"/>
              </a:rPr>
              <a:t>https://edition.cnn.com/videos/us/2017/03/07/what-is-wiretapping-jpm-orig.cnn</a:t>
            </a:r>
            <a:r>
              <a:rPr lang="en-US" dirty="0"/>
              <a:t> </a:t>
            </a:r>
          </a:p>
        </p:txBody>
      </p:sp>
      <p:sp>
        <p:nvSpPr>
          <p:cNvPr id="5" name="Content Placeholder 2">
            <a:extLst>
              <a:ext uri="{FF2B5EF4-FFF2-40B4-BE49-F238E27FC236}">
                <a16:creationId xmlns:a16="http://schemas.microsoft.com/office/drawing/2014/main" id="{E69DF696-F679-E417-91EA-05572AC833B6}"/>
              </a:ext>
            </a:extLst>
          </p:cNvPr>
          <p:cNvSpPr txBox="1">
            <a:spLocks/>
          </p:cNvSpPr>
          <p:nvPr/>
        </p:nvSpPr>
        <p:spPr>
          <a:xfrm>
            <a:off x="970280" y="555625"/>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3200" i="1"/>
              <a:t>Wiretapping</a:t>
            </a:r>
            <a:endParaRPr lang="en-US" altLang="en-US" sz="3200" i="1" dirty="0"/>
          </a:p>
        </p:txBody>
      </p:sp>
      <p:sp>
        <p:nvSpPr>
          <p:cNvPr id="2" name="Footer Placeholder 1">
            <a:extLst>
              <a:ext uri="{FF2B5EF4-FFF2-40B4-BE49-F238E27FC236}">
                <a16:creationId xmlns:a16="http://schemas.microsoft.com/office/drawing/2014/main" id="{67A56E16-B0EB-93B3-6ED0-2402E1A12B55}"/>
              </a:ext>
            </a:extLst>
          </p:cNvPr>
          <p:cNvSpPr>
            <a:spLocks noGrp="1"/>
          </p:cNvSpPr>
          <p:nvPr>
            <p:ph type="ftr" sz="quarter" idx="11"/>
          </p:nvPr>
        </p:nvSpPr>
        <p:spPr/>
        <p:txBody>
          <a:bodyPr/>
          <a:lstStyle/>
          <a:p>
            <a:r>
              <a:rPr lang="en-US"/>
              <a:t>Rinaldi Munir/II4021 - Kriptografi</a:t>
            </a:r>
          </a:p>
        </p:txBody>
      </p:sp>
      <p:sp>
        <p:nvSpPr>
          <p:cNvPr id="6" name="Slide Number Placeholder 5">
            <a:extLst>
              <a:ext uri="{FF2B5EF4-FFF2-40B4-BE49-F238E27FC236}">
                <a16:creationId xmlns:a16="http://schemas.microsoft.com/office/drawing/2014/main" id="{AE8F0DF7-B6E4-68BB-A878-02D20D489F42}"/>
              </a:ext>
            </a:extLst>
          </p:cNvPr>
          <p:cNvSpPr>
            <a:spLocks noGrp="1"/>
          </p:cNvSpPr>
          <p:nvPr>
            <p:ph type="sldNum" sz="quarter" idx="12"/>
          </p:nvPr>
        </p:nvSpPr>
        <p:spPr/>
        <p:txBody>
          <a:bodyPr/>
          <a:lstStyle/>
          <a:p>
            <a:fld id="{C8468649-2255-4ED6-86C1-7183EDD30619}" type="slidenum">
              <a:rPr lang="en-US" smtClean="0"/>
              <a:t>12</a:t>
            </a:fld>
            <a:endParaRPr lang="en-US"/>
          </a:p>
        </p:txBody>
      </p:sp>
    </p:spTree>
    <p:extLst>
      <p:ext uri="{BB962C8B-B14F-4D97-AF65-F5344CB8AC3E}">
        <p14:creationId xmlns:p14="http://schemas.microsoft.com/office/powerpoint/2010/main" val="2065097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a:extLst>
              <a:ext uri="{FF2B5EF4-FFF2-40B4-BE49-F238E27FC236}">
                <a16:creationId xmlns:a16="http://schemas.microsoft.com/office/drawing/2014/main" id="{2CCF5072-B0BF-4049-988E-6EB762096E1C}"/>
              </a:ext>
            </a:extLst>
          </p:cNvPr>
          <p:cNvSpPr>
            <a:spLocks noGrp="1"/>
          </p:cNvSpPr>
          <p:nvPr>
            <p:ph idx="1"/>
          </p:nvPr>
        </p:nvSpPr>
        <p:spPr>
          <a:xfrm>
            <a:off x="1295400" y="403225"/>
            <a:ext cx="7772400" cy="990600"/>
          </a:xfrm>
        </p:spPr>
        <p:txBody>
          <a:bodyPr/>
          <a:lstStyle/>
          <a:p>
            <a:pPr>
              <a:buFont typeface="Wingdings" panose="05000000000000000000" pitchFamily="2" charset="2"/>
              <a:buNone/>
            </a:pPr>
            <a:r>
              <a:rPr lang="en-US" altLang="en-US" b="1" dirty="0"/>
              <a:t>How Wiretapping Works</a:t>
            </a:r>
          </a:p>
          <a:p>
            <a:pPr>
              <a:buFont typeface="Wingdings" panose="05000000000000000000" pitchFamily="2" charset="2"/>
              <a:buNone/>
            </a:pPr>
            <a:r>
              <a:rPr lang="en-US" altLang="en-US" sz="1800" b="1" dirty="0"/>
              <a:t>(</a:t>
            </a:r>
            <a:r>
              <a:rPr lang="en-US" altLang="en-US" sz="1800" b="1" dirty="0" err="1"/>
              <a:t>sumber</a:t>
            </a:r>
            <a:r>
              <a:rPr lang="en-US" altLang="en-US" sz="1800" b="1" dirty="0"/>
              <a:t>: http://www.howstuffworks.com/wiretapping.htm)</a:t>
            </a:r>
          </a:p>
          <a:p>
            <a:pPr>
              <a:buFont typeface="Wingdings" panose="05000000000000000000" pitchFamily="2" charset="2"/>
              <a:buNone/>
            </a:pPr>
            <a:endParaRPr lang="en-US" altLang="en-US" dirty="0"/>
          </a:p>
        </p:txBody>
      </p:sp>
      <p:sp>
        <p:nvSpPr>
          <p:cNvPr id="14339" name="Footer Placeholder 3">
            <a:extLst>
              <a:ext uri="{FF2B5EF4-FFF2-40B4-BE49-F238E27FC236}">
                <a16:creationId xmlns:a16="http://schemas.microsoft.com/office/drawing/2014/main" id="{F88F0FFD-1506-44A7-A9B7-9EBFBB11F208}"/>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GB" altLang="en-US" sz="1400"/>
              <a:t>Rinaldi Munir/II4021 - Kriptografi</a:t>
            </a:r>
          </a:p>
        </p:txBody>
      </p:sp>
      <p:sp>
        <p:nvSpPr>
          <p:cNvPr id="14340" name="Slide Number Placeholder 4">
            <a:extLst>
              <a:ext uri="{FF2B5EF4-FFF2-40B4-BE49-F238E27FC236}">
                <a16:creationId xmlns:a16="http://schemas.microsoft.com/office/drawing/2014/main" id="{634BAB6D-6C37-4446-895B-04B54B2AFD2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1572B661-D138-4000-8EB6-8E8B52A71231}" type="slidenum">
              <a:rPr lang="en-GB" altLang="en-US" sz="1400"/>
              <a:pPr>
                <a:spcBef>
                  <a:spcPct val="0"/>
                </a:spcBef>
                <a:buClrTx/>
                <a:buSzTx/>
                <a:buFontTx/>
                <a:buNone/>
              </a:pPr>
              <a:t>13</a:t>
            </a:fld>
            <a:endParaRPr lang="en-GB" altLang="en-US" sz="1400"/>
          </a:p>
        </p:txBody>
      </p:sp>
      <p:pic>
        <p:nvPicPr>
          <p:cNvPr id="14341" name="Picture 2">
            <a:extLst>
              <a:ext uri="{FF2B5EF4-FFF2-40B4-BE49-F238E27FC236}">
                <a16:creationId xmlns:a16="http://schemas.microsoft.com/office/drawing/2014/main" id="{790D3D2D-2545-4999-800C-6691D038F8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630362"/>
            <a:ext cx="4490720" cy="336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3">
            <a:extLst>
              <a:ext uri="{FF2B5EF4-FFF2-40B4-BE49-F238E27FC236}">
                <a16:creationId xmlns:a16="http://schemas.microsoft.com/office/drawing/2014/main" id="{C7E379BD-18CA-4B5C-97CE-177E0C93D5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607819"/>
            <a:ext cx="4996776" cy="2935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Rectangle 7">
            <a:extLst>
              <a:ext uri="{FF2B5EF4-FFF2-40B4-BE49-F238E27FC236}">
                <a16:creationId xmlns:a16="http://schemas.microsoft.com/office/drawing/2014/main" id="{41EF9DF7-A966-499C-89DC-0DD8026E4FA2}"/>
              </a:ext>
            </a:extLst>
          </p:cNvPr>
          <p:cNvSpPr>
            <a:spLocks noChangeArrowheads="1"/>
          </p:cNvSpPr>
          <p:nvPr/>
        </p:nvSpPr>
        <p:spPr bwMode="auto">
          <a:xfrm>
            <a:off x="1371600" y="5236846"/>
            <a:ext cx="457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1400" b="1" dirty="0"/>
              <a:t>When you open up a phone, you can see that the technology inside is very simple. The simplicity of design makes the phone system vulnerable to surreptitious eavesdropping.</a:t>
            </a:r>
            <a:endParaRPr lang="en-US" altLang="en-US" sz="1400" dirty="0"/>
          </a:p>
        </p:txBody>
      </p:sp>
      <p:sp>
        <p:nvSpPr>
          <p:cNvPr id="14344" name="Rectangle 8">
            <a:extLst>
              <a:ext uri="{FF2B5EF4-FFF2-40B4-BE49-F238E27FC236}">
                <a16:creationId xmlns:a16="http://schemas.microsoft.com/office/drawing/2014/main" id="{6556795F-9BF6-42E9-B1FD-21E585EF7D52}"/>
              </a:ext>
            </a:extLst>
          </p:cNvPr>
          <p:cNvSpPr>
            <a:spLocks noChangeArrowheads="1"/>
          </p:cNvSpPr>
          <p:nvPr/>
        </p:nvSpPr>
        <p:spPr bwMode="auto">
          <a:xfrm>
            <a:off x="6766560" y="4638675"/>
            <a:ext cx="4572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1400" b="1" dirty="0"/>
              <a:t>Inside a standard phone cord, you'll find a red wire and a green wire. These wires form a circuit like the one you might find in a flashlight. Just as in a flashlight, there is a negatively-charged end and a positively-charged end to the circuit. In a telephone cord, the green wire connects to the positive end and the red cord connects to the negative end. </a:t>
            </a:r>
            <a:endParaRPr lang="en-US" altLang="en-US"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Footer Placeholder 3">
            <a:extLst>
              <a:ext uri="{FF2B5EF4-FFF2-40B4-BE49-F238E27FC236}">
                <a16:creationId xmlns:a16="http://schemas.microsoft.com/office/drawing/2014/main" id="{A2E4E5B7-B0E1-41AC-9FC2-672946BCC21B}"/>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GB" altLang="en-US" sz="1400"/>
              <a:t>Rinaldi Munir/II4021 - Kriptografi</a:t>
            </a:r>
          </a:p>
        </p:txBody>
      </p:sp>
      <p:sp>
        <p:nvSpPr>
          <p:cNvPr id="15364" name="Slide Number Placeholder 4">
            <a:extLst>
              <a:ext uri="{FF2B5EF4-FFF2-40B4-BE49-F238E27FC236}">
                <a16:creationId xmlns:a16="http://schemas.microsoft.com/office/drawing/2014/main" id="{CA846C67-6FFB-49A4-BB51-EBF1489C2BA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05186EF2-EF4F-474B-9A72-7E418C561B51}" type="slidenum">
              <a:rPr lang="en-GB" altLang="en-US" sz="1400"/>
              <a:pPr>
                <a:spcBef>
                  <a:spcPct val="0"/>
                </a:spcBef>
                <a:buClrTx/>
                <a:buSzTx/>
                <a:buFontTx/>
                <a:buNone/>
              </a:pPr>
              <a:t>14</a:t>
            </a:fld>
            <a:endParaRPr lang="en-GB" altLang="en-US" sz="1400"/>
          </a:p>
        </p:txBody>
      </p:sp>
      <p:sp>
        <p:nvSpPr>
          <p:cNvPr id="15366" name="Rectangle 6">
            <a:extLst>
              <a:ext uri="{FF2B5EF4-FFF2-40B4-BE49-F238E27FC236}">
                <a16:creationId xmlns:a16="http://schemas.microsoft.com/office/drawing/2014/main" id="{57190A39-12B0-4A1A-AE7A-4FBB03086D45}"/>
              </a:ext>
            </a:extLst>
          </p:cNvPr>
          <p:cNvSpPr>
            <a:spLocks noChangeArrowheads="1"/>
          </p:cNvSpPr>
          <p:nvPr/>
        </p:nvSpPr>
        <p:spPr bwMode="auto">
          <a:xfrm>
            <a:off x="1153161" y="443865"/>
            <a:ext cx="552907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609600" indent="-60960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i="1" dirty="0">
                <a:latin typeface="+mn-lt"/>
              </a:rPr>
              <a:t>Electromagnetic eavesdropping</a:t>
            </a:r>
          </a:p>
        </p:txBody>
      </p:sp>
      <p:pic>
        <p:nvPicPr>
          <p:cNvPr id="6" name="Picture 5" descr="Diagram&#10;&#10;Description automatically generated">
            <a:extLst>
              <a:ext uri="{FF2B5EF4-FFF2-40B4-BE49-F238E27FC236}">
                <a16:creationId xmlns:a16="http://schemas.microsoft.com/office/drawing/2014/main" id="{1F3F43C9-C5B2-497F-2EDB-4FC385A2C8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4145" y="1140400"/>
            <a:ext cx="7805135" cy="4200999"/>
          </a:xfrm>
          <a:prstGeom prst="rect">
            <a:avLst/>
          </a:prstGeom>
        </p:spPr>
      </p:pic>
      <p:sp>
        <p:nvSpPr>
          <p:cNvPr id="7" name="TextBox 6">
            <a:extLst>
              <a:ext uri="{FF2B5EF4-FFF2-40B4-BE49-F238E27FC236}">
                <a16:creationId xmlns:a16="http://schemas.microsoft.com/office/drawing/2014/main" id="{E577C31C-B82F-EEAF-4859-ED2EB90CF60F}"/>
              </a:ext>
            </a:extLst>
          </p:cNvPr>
          <p:cNvSpPr txBox="1"/>
          <p:nvPr/>
        </p:nvSpPr>
        <p:spPr>
          <a:xfrm>
            <a:off x="1043327" y="5479542"/>
            <a:ext cx="10152993" cy="646331"/>
          </a:xfrm>
          <a:prstGeom prst="rect">
            <a:avLst/>
          </a:prstGeom>
          <a:noFill/>
        </p:spPr>
        <p:txBody>
          <a:bodyPr wrap="square" rtlCol="0">
            <a:spAutoFit/>
          </a:bodyPr>
          <a:lstStyle/>
          <a:p>
            <a:r>
              <a:rPr lang="en-US" dirty="0" err="1"/>
              <a:t>Sumber</a:t>
            </a:r>
            <a:r>
              <a:rPr lang="en-US" dirty="0"/>
              <a:t>: </a:t>
            </a:r>
            <a:r>
              <a:rPr lang="en-US" dirty="0">
                <a:hlinkClick r:id="rId3"/>
              </a:rPr>
              <a:t>https://www.researchgate.net/figure/An-anechoic-chamber-Figure-4-Example-for-an-electromagnetic-eavesdropping-process_fig3_324680618</a:t>
            </a:r>
            <a:r>
              <a:rPr lang="en-US" dirty="0"/>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40C13-C43C-00EC-0B05-EB409CAA0994}"/>
              </a:ext>
            </a:extLst>
          </p:cNvPr>
          <p:cNvSpPr txBox="1"/>
          <p:nvPr/>
        </p:nvSpPr>
        <p:spPr>
          <a:xfrm>
            <a:off x="829993" y="363049"/>
            <a:ext cx="10775853" cy="677108"/>
          </a:xfrm>
          <a:prstGeom prst="rect">
            <a:avLst/>
          </a:prstGeom>
          <a:noFill/>
        </p:spPr>
        <p:txBody>
          <a:bodyPr wrap="square" rtlCol="0">
            <a:spAutoFit/>
          </a:bodyPr>
          <a:lstStyle/>
          <a:p>
            <a:r>
              <a:rPr lang="en-US" sz="2000" dirty="0"/>
              <a:t>Cek video </a:t>
            </a:r>
            <a:r>
              <a:rPr lang="en-US" sz="2000" b="1" dirty="0"/>
              <a:t>INTERCEPT ANY RADIO SIGNAL!!!!: </a:t>
            </a:r>
            <a:r>
              <a:rPr lang="en-US" sz="2000" dirty="0">
                <a:hlinkClick r:id="rId2"/>
              </a:rPr>
              <a:t>https://www.youtube.com/watch?v=UMu5AhSg-TI</a:t>
            </a:r>
            <a:r>
              <a:rPr lang="en-US" sz="2000" dirty="0"/>
              <a:t>  </a:t>
            </a:r>
          </a:p>
          <a:p>
            <a:r>
              <a:rPr lang="en-US" dirty="0"/>
              <a:t> </a:t>
            </a:r>
          </a:p>
        </p:txBody>
      </p:sp>
      <p:pic>
        <p:nvPicPr>
          <p:cNvPr id="4" name="Picture 3">
            <a:extLst>
              <a:ext uri="{FF2B5EF4-FFF2-40B4-BE49-F238E27FC236}">
                <a16:creationId xmlns:a16="http://schemas.microsoft.com/office/drawing/2014/main" id="{477CCB29-10A5-DD98-5686-6B420884336D}"/>
              </a:ext>
            </a:extLst>
          </p:cNvPr>
          <p:cNvPicPr>
            <a:picLocks noChangeAspect="1"/>
          </p:cNvPicPr>
          <p:nvPr/>
        </p:nvPicPr>
        <p:blipFill>
          <a:blip r:embed="rId3"/>
          <a:stretch>
            <a:fillRect/>
          </a:stretch>
        </p:blipFill>
        <p:spPr>
          <a:xfrm>
            <a:off x="1097280" y="1236369"/>
            <a:ext cx="7398800" cy="5258582"/>
          </a:xfrm>
          <a:prstGeom prst="rect">
            <a:avLst/>
          </a:prstGeom>
        </p:spPr>
      </p:pic>
      <p:sp>
        <p:nvSpPr>
          <p:cNvPr id="3" name="Footer Placeholder 2">
            <a:extLst>
              <a:ext uri="{FF2B5EF4-FFF2-40B4-BE49-F238E27FC236}">
                <a16:creationId xmlns:a16="http://schemas.microsoft.com/office/drawing/2014/main" id="{E296C903-0CA1-05D0-7E08-7FF3A1DC12C0}"/>
              </a:ext>
            </a:extLst>
          </p:cNvPr>
          <p:cNvSpPr>
            <a:spLocks noGrp="1"/>
          </p:cNvSpPr>
          <p:nvPr>
            <p:ph type="ftr" sz="quarter" idx="11"/>
          </p:nvPr>
        </p:nvSpPr>
        <p:spPr/>
        <p:txBody>
          <a:bodyPr/>
          <a:lstStyle/>
          <a:p>
            <a:r>
              <a:rPr lang="en-US"/>
              <a:t>Rinaldi Munir/II4021 - Kriptografi</a:t>
            </a:r>
          </a:p>
        </p:txBody>
      </p:sp>
      <p:sp>
        <p:nvSpPr>
          <p:cNvPr id="5" name="Slide Number Placeholder 4">
            <a:extLst>
              <a:ext uri="{FF2B5EF4-FFF2-40B4-BE49-F238E27FC236}">
                <a16:creationId xmlns:a16="http://schemas.microsoft.com/office/drawing/2014/main" id="{03F6BFA9-5471-71C8-A1AF-80FBD009F1A9}"/>
              </a:ext>
            </a:extLst>
          </p:cNvPr>
          <p:cNvSpPr>
            <a:spLocks noGrp="1"/>
          </p:cNvSpPr>
          <p:nvPr>
            <p:ph type="sldNum" sz="quarter" idx="12"/>
          </p:nvPr>
        </p:nvSpPr>
        <p:spPr/>
        <p:txBody>
          <a:bodyPr/>
          <a:lstStyle/>
          <a:p>
            <a:fld id="{C8468649-2255-4ED6-86C1-7183EDD30619}" type="slidenum">
              <a:rPr lang="en-US" smtClean="0"/>
              <a:t>15</a:t>
            </a:fld>
            <a:endParaRPr lang="en-US"/>
          </a:p>
        </p:txBody>
      </p:sp>
    </p:spTree>
    <p:extLst>
      <p:ext uri="{BB962C8B-B14F-4D97-AF65-F5344CB8AC3E}">
        <p14:creationId xmlns:p14="http://schemas.microsoft.com/office/powerpoint/2010/main" val="42383673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09271DD-7525-660B-8706-D68EF9DCA30D}"/>
              </a:ext>
            </a:extLst>
          </p:cNvPr>
          <p:cNvPicPr>
            <a:picLocks noChangeAspect="1"/>
          </p:cNvPicPr>
          <p:nvPr/>
        </p:nvPicPr>
        <p:blipFill>
          <a:blip r:embed="rId2"/>
          <a:stretch>
            <a:fillRect/>
          </a:stretch>
        </p:blipFill>
        <p:spPr>
          <a:xfrm>
            <a:off x="1814732" y="1103439"/>
            <a:ext cx="7427814" cy="5539808"/>
          </a:xfrm>
          <a:prstGeom prst="rect">
            <a:avLst/>
          </a:prstGeom>
        </p:spPr>
      </p:pic>
      <p:sp>
        <p:nvSpPr>
          <p:cNvPr id="6" name="TextBox 5">
            <a:extLst>
              <a:ext uri="{FF2B5EF4-FFF2-40B4-BE49-F238E27FC236}">
                <a16:creationId xmlns:a16="http://schemas.microsoft.com/office/drawing/2014/main" id="{7DBC2224-FDD8-7CEC-D28C-1A938273303C}"/>
              </a:ext>
            </a:extLst>
          </p:cNvPr>
          <p:cNvSpPr txBox="1"/>
          <p:nvPr/>
        </p:nvSpPr>
        <p:spPr>
          <a:xfrm>
            <a:off x="534571" y="214753"/>
            <a:ext cx="10114671" cy="707886"/>
          </a:xfrm>
          <a:prstGeom prst="rect">
            <a:avLst/>
          </a:prstGeom>
          <a:noFill/>
        </p:spPr>
        <p:txBody>
          <a:bodyPr wrap="square" rtlCol="0">
            <a:spAutoFit/>
          </a:bodyPr>
          <a:lstStyle/>
          <a:p>
            <a:r>
              <a:rPr lang="en-US" sz="2000" b="1" dirty="0"/>
              <a:t>Cek video GSM Sniffing: Voice Decryption 101 - Software Defined Radio Series #11:</a:t>
            </a:r>
          </a:p>
          <a:p>
            <a:r>
              <a:rPr lang="en-US" sz="2000" b="1" dirty="0">
                <a:hlinkClick r:id="rId3"/>
              </a:rPr>
              <a:t>https://www.youtube.com/watch?v=krJJKjYdwgc</a:t>
            </a:r>
            <a:r>
              <a:rPr lang="en-US" sz="2000" b="1" dirty="0"/>
              <a:t> </a:t>
            </a:r>
          </a:p>
        </p:txBody>
      </p:sp>
      <p:sp>
        <p:nvSpPr>
          <p:cNvPr id="2" name="Footer Placeholder 1">
            <a:extLst>
              <a:ext uri="{FF2B5EF4-FFF2-40B4-BE49-F238E27FC236}">
                <a16:creationId xmlns:a16="http://schemas.microsoft.com/office/drawing/2014/main" id="{9412790C-AA63-8560-6BE0-A16E4312C91E}"/>
              </a:ext>
            </a:extLst>
          </p:cNvPr>
          <p:cNvSpPr>
            <a:spLocks noGrp="1"/>
          </p:cNvSpPr>
          <p:nvPr>
            <p:ph type="ftr" sz="quarter" idx="11"/>
          </p:nvPr>
        </p:nvSpPr>
        <p:spPr/>
        <p:txBody>
          <a:bodyPr/>
          <a:lstStyle/>
          <a:p>
            <a:r>
              <a:rPr lang="en-US"/>
              <a:t>Rinaldi Munir/II4021 - Kriptografi</a:t>
            </a:r>
          </a:p>
        </p:txBody>
      </p:sp>
      <p:sp>
        <p:nvSpPr>
          <p:cNvPr id="3" name="Slide Number Placeholder 2">
            <a:extLst>
              <a:ext uri="{FF2B5EF4-FFF2-40B4-BE49-F238E27FC236}">
                <a16:creationId xmlns:a16="http://schemas.microsoft.com/office/drawing/2014/main" id="{267803EB-2CA6-3701-0D12-77F4BDC83924}"/>
              </a:ext>
            </a:extLst>
          </p:cNvPr>
          <p:cNvSpPr>
            <a:spLocks noGrp="1"/>
          </p:cNvSpPr>
          <p:nvPr>
            <p:ph type="sldNum" sz="quarter" idx="12"/>
          </p:nvPr>
        </p:nvSpPr>
        <p:spPr/>
        <p:txBody>
          <a:bodyPr/>
          <a:lstStyle/>
          <a:p>
            <a:fld id="{C8468649-2255-4ED6-86C1-7183EDD30619}" type="slidenum">
              <a:rPr lang="en-US" smtClean="0"/>
              <a:t>16</a:t>
            </a:fld>
            <a:endParaRPr lang="en-US"/>
          </a:p>
        </p:txBody>
      </p:sp>
    </p:spTree>
    <p:extLst>
      <p:ext uri="{BB962C8B-B14F-4D97-AF65-F5344CB8AC3E}">
        <p14:creationId xmlns:p14="http://schemas.microsoft.com/office/powerpoint/2010/main" val="3624310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C43288AA-C1DA-44EF-8308-E586B1BAA721}"/>
              </a:ext>
            </a:extLst>
          </p:cNvPr>
          <p:cNvSpPr>
            <a:spLocks noGrp="1"/>
          </p:cNvSpPr>
          <p:nvPr>
            <p:ph type="title"/>
          </p:nvPr>
        </p:nvSpPr>
        <p:spPr/>
        <p:txBody>
          <a:bodyPr/>
          <a:lstStyle/>
          <a:p>
            <a:r>
              <a:rPr lang="en-US" altLang="en-US" sz="3200" i="1" dirty="0">
                <a:latin typeface="+mn-lt"/>
                <a:cs typeface="Times New Roman" panose="02020603050405020304" pitchFamily="18" charset="0"/>
              </a:rPr>
              <a:t>Acoustic Eavesdropping</a:t>
            </a:r>
            <a:endParaRPr lang="en-US" altLang="en-US" sz="3200" i="1" dirty="0">
              <a:latin typeface="+mn-lt"/>
            </a:endParaRPr>
          </a:p>
        </p:txBody>
      </p:sp>
      <p:sp>
        <p:nvSpPr>
          <p:cNvPr id="16387" name="Footer Placeholder 3">
            <a:extLst>
              <a:ext uri="{FF2B5EF4-FFF2-40B4-BE49-F238E27FC236}">
                <a16:creationId xmlns:a16="http://schemas.microsoft.com/office/drawing/2014/main" id="{7312719E-801B-4183-BCE4-0CC48FAA97A9}"/>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GB" altLang="en-US" sz="1400"/>
              <a:t>Rinaldi Munir/II4021 - Kriptografi</a:t>
            </a:r>
          </a:p>
        </p:txBody>
      </p:sp>
      <p:sp>
        <p:nvSpPr>
          <p:cNvPr id="16388" name="Slide Number Placeholder 4">
            <a:extLst>
              <a:ext uri="{FF2B5EF4-FFF2-40B4-BE49-F238E27FC236}">
                <a16:creationId xmlns:a16="http://schemas.microsoft.com/office/drawing/2014/main" id="{2427FEAA-AD29-4207-A710-5AD1E2FDA27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A4D29C84-B714-48E4-B940-CC8ADF91FE7A}" type="slidenum">
              <a:rPr lang="en-GB" altLang="en-US" sz="1400"/>
              <a:pPr>
                <a:spcBef>
                  <a:spcPct val="0"/>
                </a:spcBef>
                <a:buClrTx/>
                <a:buSzTx/>
                <a:buFontTx/>
                <a:buNone/>
              </a:pPr>
              <a:t>17</a:t>
            </a:fld>
            <a:endParaRPr lang="en-GB" altLang="en-US" sz="1400"/>
          </a:p>
        </p:txBody>
      </p:sp>
      <p:pic>
        <p:nvPicPr>
          <p:cNvPr id="16389" name="Picture 2">
            <a:extLst>
              <a:ext uri="{FF2B5EF4-FFF2-40B4-BE49-F238E27FC236}">
                <a16:creationId xmlns:a16="http://schemas.microsoft.com/office/drawing/2014/main" id="{D4ABDBBB-F2A9-4BB7-AD82-373529CFD7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7520" y="1690687"/>
            <a:ext cx="3159760" cy="4056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3">
            <a:extLst>
              <a:ext uri="{FF2B5EF4-FFF2-40B4-BE49-F238E27FC236}">
                <a16:creationId xmlns:a16="http://schemas.microsoft.com/office/drawing/2014/main" id="{54934A7C-D485-4CEF-912D-4669ECFB30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3080" y="1752600"/>
            <a:ext cx="5136854" cy="3994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BAC2538A-8B93-D396-E893-874877EDAE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6759" y="1047114"/>
            <a:ext cx="8378482" cy="4114165"/>
          </a:xfrm>
          <a:prstGeom prst="rect">
            <a:avLst/>
          </a:prstGeom>
        </p:spPr>
      </p:pic>
      <p:sp>
        <p:nvSpPr>
          <p:cNvPr id="5" name="TextBox 4">
            <a:extLst>
              <a:ext uri="{FF2B5EF4-FFF2-40B4-BE49-F238E27FC236}">
                <a16:creationId xmlns:a16="http://schemas.microsoft.com/office/drawing/2014/main" id="{149C0E26-A801-F411-640F-B520E0655066}"/>
              </a:ext>
            </a:extLst>
          </p:cNvPr>
          <p:cNvSpPr txBox="1"/>
          <p:nvPr/>
        </p:nvSpPr>
        <p:spPr>
          <a:xfrm>
            <a:off x="1551158" y="5487720"/>
            <a:ext cx="10285241" cy="646331"/>
          </a:xfrm>
          <a:prstGeom prst="rect">
            <a:avLst/>
          </a:prstGeom>
          <a:noFill/>
        </p:spPr>
        <p:txBody>
          <a:bodyPr wrap="square">
            <a:spAutoFit/>
          </a:bodyPr>
          <a:lstStyle/>
          <a:p>
            <a:r>
              <a:rPr lang="en-US" dirty="0" err="1"/>
              <a:t>Sumber</a:t>
            </a:r>
            <a:r>
              <a:rPr lang="en-US" dirty="0"/>
              <a:t>:  </a:t>
            </a:r>
            <a:r>
              <a:rPr lang="en-US" dirty="0">
                <a:hlinkClick r:id="rId3"/>
              </a:rPr>
              <a:t>https://www.semanticscholar.org/paper/Acoustic-Eavesdropping-through-Wireless-Vibrometry-Wei-Wang/8afd80726c54ed7b95d30d1230bef633d128c930</a:t>
            </a:r>
            <a:r>
              <a:rPr lang="en-US" dirty="0"/>
              <a:t> </a:t>
            </a:r>
          </a:p>
        </p:txBody>
      </p:sp>
      <p:sp>
        <p:nvSpPr>
          <p:cNvPr id="2" name="Footer Placeholder 1">
            <a:extLst>
              <a:ext uri="{FF2B5EF4-FFF2-40B4-BE49-F238E27FC236}">
                <a16:creationId xmlns:a16="http://schemas.microsoft.com/office/drawing/2014/main" id="{F28858E1-3028-AAF7-F1CA-FBF265C6986C}"/>
              </a:ext>
            </a:extLst>
          </p:cNvPr>
          <p:cNvSpPr>
            <a:spLocks noGrp="1"/>
          </p:cNvSpPr>
          <p:nvPr>
            <p:ph type="ftr" sz="quarter" idx="11"/>
          </p:nvPr>
        </p:nvSpPr>
        <p:spPr/>
        <p:txBody>
          <a:bodyPr/>
          <a:lstStyle/>
          <a:p>
            <a:r>
              <a:rPr lang="en-US"/>
              <a:t>Rinaldi Munir/II4021 - Kriptografi</a:t>
            </a:r>
          </a:p>
        </p:txBody>
      </p:sp>
      <p:sp>
        <p:nvSpPr>
          <p:cNvPr id="4" name="Slide Number Placeholder 3">
            <a:extLst>
              <a:ext uri="{FF2B5EF4-FFF2-40B4-BE49-F238E27FC236}">
                <a16:creationId xmlns:a16="http://schemas.microsoft.com/office/drawing/2014/main" id="{3E0E7E6F-330D-9C91-87C4-9AD33B53414D}"/>
              </a:ext>
            </a:extLst>
          </p:cNvPr>
          <p:cNvSpPr>
            <a:spLocks noGrp="1"/>
          </p:cNvSpPr>
          <p:nvPr>
            <p:ph type="sldNum" sz="quarter" idx="12"/>
          </p:nvPr>
        </p:nvSpPr>
        <p:spPr/>
        <p:txBody>
          <a:bodyPr/>
          <a:lstStyle/>
          <a:p>
            <a:fld id="{C8468649-2255-4ED6-86C1-7183EDD30619}" type="slidenum">
              <a:rPr lang="en-US" smtClean="0"/>
              <a:t>18</a:t>
            </a:fld>
            <a:endParaRPr lang="en-US"/>
          </a:p>
        </p:txBody>
      </p:sp>
    </p:spTree>
    <p:extLst>
      <p:ext uri="{BB962C8B-B14F-4D97-AF65-F5344CB8AC3E}">
        <p14:creationId xmlns:p14="http://schemas.microsoft.com/office/powerpoint/2010/main" val="31347266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4">
            <a:extLst>
              <a:ext uri="{FF2B5EF4-FFF2-40B4-BE49-F238E27FC236}">
                <a16:creationId xmlns:a16="http://schemas.microsoft.com/office/drawing/2014/main" id="{E9AA65BC-8D72-49C1-9C22-37EACB3007E4}"/>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GB" altLang="en-US" sz="1400"/>
              <a:t>Rinaldi Munir/II4021 - Kriptografi</a:t>
            </a:r>
          </a:p>
        </p:txBody>
      </p:sp>
      <p:sp>
        <p:nvSpPr>
          <p:cNvPr id="17411" name="Slide Number Placeholder 5">
            <a:extLst>
              <a:ext uri="{FF2B5EF4-FFF2-40B4-BE49-F238E27FC236}">
                <a16:creationId xmlns:a16="http://schemas.microsoft.com/office/drawing/2014/main" id="{F3825DFB-C83F-41D2-805E-CDA45B0D129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21D85DC8-59AC-44E2-9C29-6B83AD375F65}" type="slidenum">
              <a:rPr lang="en-GB" altLang="en-US" sz="1400"/>
              <a:pPr>
                <a:spcBef>
                  <a:spcPct val="0"/>
                </a:spcBef>
                <a:buClrTx/>
                <a:buSzTx/>
                <a:buFontTx/>
                <a:buNone/>
              </a:pPr>
              <a:t>19</a:t>
            </a:fld>
            <a:endParaRPr lang="en-GB" altLang="en-US" sz="1400"/>
          </a:p>
        </p:txBody>
      </p:sp>
      <p:sp>
        <p:nvSpPr>
          <p:cNvPr id="17413" name="Rectangle 3">
            <a:extLst>
              <a:ext uri="{FF2B5EF4-FFF2-40B4-BE49-F238E27FC236}">
                <a16:creationId xmlns:a16="http://schemas.microsoft.com/office/drawing/2014/main" id="{4E79AFE9-BDD4-4915-A2F7-0292B890416B}"/>
              </a:ext>
            </a:extLst>
          </p:cNvPr>
          <p:cNvSpPr>
            <a:spLocks noGrp="1" noChangeArrowheads="1"/>
          </p:cNvSpPr>
          <p:nvPr>
            <p:ph type="body" idx="1"/>
          </p:nvPr>
        </p:nvSpPr>
        <p:spPr>
          <a:xfrm>
            <a:off x="838200" y="840104"/>
            <a:ext cx="10515600" cy="5438776"/>
          </a:xfrm>
        </p:spPr>
        <p:txBody>
          <a:bodyPr>
            <a:normAutofit fontScale="92500" lnSpcReduction="10000"/>
          </a:bodyPr>
          <a:lstStyle/>
          <a:p>
            <a:pPr eaLnBrk="1" hangingPunct="1">
              <a:lnSpc>
                <a:spcPct val="90000"/>
              </a:lnSpc>
              <a:buFont typeface="Wingdings" panose="05000000000000000000" pitchFamily="2" charset="2"/>
              <a:buNone/>
            </a:pPr>
            <a:r>
              <a:rPr lang="en-US" altLang="en-US" sz="3500" b="1" dirty="0"/>
              <a:t>2. </a:t>
            </a:r>
            <a:r>
              <a:rPr lang="en-US" altLang="en-US" sz="3500" b="1" dirty="0" err="1"/>
              <a:t>Serangan</a:t>
            </a:r>
            <a:r>
              <a:rPr lang="en-US" altLang="en-US" sz="3500" b="1" dirty="0"/>
              <a:t> </a:t>
            </a:r>
            <a:r>
              <a:rPr lang="en-US" altLang="en-US" sz="3500" b="1" dirty="0" err="1"/>
              <a:t>aktif</a:t>
            </a:r>
            <a:r>
              <a:rPr lang="en-US" altLang="en-US" sz="3500" b="1" dirty="0"/>
              <a:t> </a:t>
            </a:r>
            <a:r>
              <a:rPr lang="en-US" altLang="en-US" sz="3500" b="1" dirty="0">
                <a:cs typeface="Times New Roman" panose="02020603050405020304" pitchFamily="18" charset="0"/>
              </a:rPr>
              <a:t>(</a:t>
            </a:r>
            <a:r>
              <a:rPr lang="en-US" altLang="en-US" sz="3500" b="1" i="1" dirty="0">
                <a:cs typeface="Times New Roman" panose="02020603050405020304" pitchFamily="18" charset="0"/>
              </a:rPr>
              <a:t>active attack</a:t>
            </a:r>
            <a:r>
              <a:rPr lang="en-US" altLang="en-US" sz="3500" b="1" dirty="0">
                <a:cs typeface="Times New Roman" panose="02020603050405020304" pitchFamily="18" charset="0"/>
              </a:rPr>
              <a:t>)</a:t>
            </a:r>
            <a:r>
              <a:rPr lang="en-US" altLang="en-US" sz="3500" b="1" dirty="0"/>
              <a:t> </a:t>
            </a:r>
          </a:p>
          <a:p>
            <a:endParaRPr lang="en-US" altLang="en-US" sz="2600" dirty="0">
              <a:cs typeface="Times New Roman" panose="02020603050405020304" pitchFamily="18" charset="0"/>
            </a:endParaRPr>
          </a:p>
          <a:p>
            <a:r>
              <a:rPr lang="en-US" altLang="en-US" sz="2600" dirty="0" err="1">
                <a:cs typeface="Times New Roman" panose="02020603050405020304" pitchFamily="18" charset="0"/>
              </a:rPr>
              <a:t>penyerang</a:t>
            </a:r>
            <a:r>
              <a:rPr lang="en-US" altLang="en-US" sz="2600" dirty="0">
                <a:cs typeface="Times New Roman" panose="02020603050405020304" pitchFamily="18" charset="0"/>
              </a:rPr>
              <a:t> </a:t>
            </a:r>
            <a:r>
              <a:rPr lang="en-US" altLang="en-US" sz="2600" dirty="0" err="1">
                <a:cs typeface="Times New Roman" panose="02020603050405020304" pitchFamily="18" charset="0"/>
              </a:rPr>
              <a:t>mengintervensi</a:t>
            </a:r>
            <a:r>
              <a:rPr lang="en-US" altLang="en-US" sz="2600" dirty="0">
                <a:cs typeface="Times New Roman" panose="02020603050405020304" pitchFamily="18" charset="0"/>
              </a:rPr>
              <a:t> </a:t>
            </a:r>
            <a:r>
              <a:rPr lang="en-US" altLang="en-US" sz="2600" dirty="0" err="1">
                <a:cs typeface="Times New Roman" panose="02020603050405020304" pitchFamily="18" charset="0"/>
              </a:rPr>
              <a:t>komunikasi</a:t>
            </a:r>
            <a:r>
              <a:rPr lang="en-US" altLang="en-US" sz="2600" dirty="0">
                <a:cs typeface="Times New Roman" panose="02020603050405020304" pitchFamily="18" charset="0"/>
              </a:rPr>
              <a:t> dan </a:t>
            </a:r>
            <a:r>
              <a:rPr lang="en-US" altLang="en-US" sz="2600" dirty="0" err="1">
                <a:cs typeface="Times New Roman" panose="02020603050405020304" pitchFamily="18" charset="0"/>
              </a:rPr>
              <a:t>ikut</a:t>
            </a:r>
            <a:r>
              <a:rPr lang="en-US" altLang="en-US" sz="2600" dirty="0">
                <a:cs typeface="Times New Roman" panose="02020603050405020304" pitchFamily="18" charset="0"/>
              </a:rPr>
              <a:t> </a:t>
            </a:r>
            <a:r>
              <a:rPr lang="en-US" altLang="en-US" sz="2600" dirty="0" err="1">
                <a:cs typeface="Times New Roman" panose="02020603050405020304" pitchFamily="18" charset="0"/>
              </a:rPr>
              <a:t>mempengaruhi</a:t>
            </a:r>
            <a:r>
              <a:rPr lang="en-US" altLang="en-US" sz="2600" dirty="0">
                <a:cs typeface="Times New Roman" panose="02020603050405020304" pitchFamily="18" charset="0"/>
              </a:rPr>
              <a:t> </a:t>
            </a:r>
            <a:r>
              <a:rPr lang="en-US" altLang="en-US" sz="2600" dirty="0" err="1">
                <a:cs typeface="Times New Roman" panose="02020603050405020304" pitchFamily="18" charset="0"/>
              </a:rPr>
              <a:t>sistem</a:t>
            </a:r>
            <a:r>
              <a:rPr lang="en-US" altLang="en-US" sz="2600" dirty="0">
                <a:cs typeface="Times New Roman" panose="02020603050405020304" pitchFamily="18" charset="0"/>
              </a:rPr>
              <a:t> </a:t>
            </a:r>
            <a:r>
              <a:rPr lang="en-US" altLang="en-US" sz="2600" dirty="0" err="1">
                <a:cs typeface="Times New Roman" panose="02020603050405020304" pitchFamily="18" charset="0"/>
              </a:rPr>
              <a:t>untuk</a:t>
            </a:r>
            <a:r>
              <a:rPr lang="en-US" altLang="en-US" sz="2600" dirty="0">
                <a:cs typeface="Times New Roman" panose="02020603050405020304" pitchFamily="18" charset="0"/>
              </a:rPr>
              <a:t> </a:t>
            </a:r>
            <a:r>
              <a:rPr lang="en-US" altLang="en-US" sz="2600" dirty="0" err="1">
                <a:cs typeface="Times New Roman" panose="02020603050405020304" pitchFamily="18" charset="0"/>
              </a:rPr>
              <a:t>keuntungan</a:t>
            </a:r>
            <a:r>
              <a:rPr lang="en-US" altLang="en-US" sz="2600" dirty="0">
                <a:cs typeface="Times New Roman" panose="02020603050405020304" pitchFamily="18" charset="0"/>
              </a:rPr>
              <a:t> </a:t>
            </a:r>
            <a:r>
              <a:rPr lang="en-US" altLang="en-US" sz="2600" dirty="0" err="1">
                <a:cs typeface="Times New Roman" panose="02020603050405020304" pitchFamily="18" charset="0"/>
              </a:rPr>
              <a:t>dirinya</a:t>
            </a:r>
            <a:r>
              <a:rPr lang="en-US" altLang="en-US" sz="2600" dirty="0"/>
              <a:t> </a:t>
            </a:r>
          </a:p>
          <a:p>
            <a:endParaRPr lang="en-US" altLang="en-US" sz="2600" dirty="0"/>
          </a:p>
          <a:p>
            <a:r>
              <a:rPr lang="en-US" altLang="en-US" sz="2600" dirty="0" err="1">
                <a:cs typeface="Times New Roman" panose="02020603050405020304" pitchFamily="18" charset="0"/>
              </a:rPr>
              <a:t>penyerang</a:t>
            </a:r>
            <a:r>
              <a:rPr lang="en-US" altLang="en-US" sz="2600" dirty="0">
                <a:cs typeface="Times New Roman" panose="02020603050405020304" pitchFamily="18" charset="0"/>
              </a:rPr>
              <a:t> </a:t>
            </a:r>
            <a:r>
              <a:rPr lang="en-US" altLang="en-US" sz="2600" dirty="0" err="1">
                <a:cs typeface="Times New Roman" panose="02020603050405020304" pitchFamily="18" charset="0"/>
              </a:rPr>
              <a:t>dapat</a:t>
            </a:r>
            <a:r>
              <a:rPr lang="en-US" altLang="en-US" sz="2600" dirty="0">
                <a:cs typeface="Times New Roman" panose="02020603050405020304" pitchFamily="18" charset="0"/>
              </a:rPr>
              <a:t> </a:t>
            </a:r>
            <a:r>
              <a:rPr lang="en-US" altLang="en-US" sz="2600" dirty="0" err="1">
                <a:cs typeface="Times New Roman" panose="02020603050405020304" pitchFamily="18" charset="0"/>
              </a:rPr>
              <a:t>mengubah</a:t>
            </a:r>
            <a:r>
              <a:rPr lang="en-US" altLang="en-US" sz="2600" dirty="0">
                <a:cs typeface="Times New Roman" panose="02020603050405020304" pitchFamily="18" charset="0"/>
              </a:rPr>
              <a:t> </a:t>
            </a:r>
            <a:r>
              <a:rPr lang="en-US" altLang="en-US" sz="2600" dirty="0" err="1">
                <a:cs typeface="Times New Roman" panose="02020603050405020304" pitchFamily="18" charset="0"/>
              </a:rPr>
              <a:t>aliran</a:t>
            </a:r>
            <a:r>
              <a:rPr lang="en-US" altLang="en-US" sz="2600" dirty="0">
                <a:cs typeface="Times New Roman" panose="02020603050405020304" pitchFamily="18" charset="0"/>
              </a:rPr>
              <a:t> </a:t>
            </a:r>
            <a:r>
              <a:rPr lang="en-US" altLang="en-US" sz="2600" dirty="0" err="1">
                <a:cs typeface="Times New Roman" panose="02020603050405020304" pitchFamily="18" charset="0"/>
              </a:rPr>
              <a:t>pesan</a:t>
            </a:r>
            <a:r>
              <a:rPr lang="en-US" altLang="en-US" sz="2600" dirty="0">
                <a:cs typeface="Times New Roman" panose="02020603050405020304" pitchFamily="18" charset="0"/>
              </a:rPr>
              <a:t> </a:t>
            </a:r>
            <a:r>
              <a:rPr lang="en-US" altLang="en-US" sz="2600" dirty="0" err="1">
                <a:cs typeface="Times New Roman" panose="02020603050405020304" pitchFamily="18" charset="0"/>
              </a:rPr>
              <a:t>seperti</a:t>
            </a:r>
            <a:r>
              <a:rPr lang="en-US" altLang="en-US" sz="2600" dirty="0">
                <a:cs typeface="Times New Roman" panose="02020603050405020304" pitchFamily="18" charset="0"/>
              </a:rPr>
              <a:t>: 	</a:t>
            </a:r>
          </a:p>
          <a:p>
            <a:pPr eaLnBrk="1" hangingPunct="1">
              <a:lnSpc>
                <a:spcPct val="90000"/>
              </a:lnSpc>
              <a:buFont typeface="Wingdings" panose="05000000000000000000" pitchFamily="2" charset="2"/>
              <a:buNone/>
            </a:pPr>
            <a:r>
              <a:rPr lang="en-US" altLang="en-US" sz="2600" dirty="0">
                <a:cs typeface="Times New Roman" panose="02020603050405020304" pitchFamily="18" charset="0"/>
              </a:rPr>
              <a:t>		- </a:t>
            </a:r>
            <a:r>
              <a:rPr lang="en-US" altLang="en-US" sz="2600" dirty="0" err="1">
                <a:cs typeface="Times New Roman" panose="02020603050405020304" pitchFamily="18" charset="0"/>
              </a:rPr>
              <a:t>menghapus</a:t>
            </a:r>
            <a:r>
              <a:rPr lang="en-US" altLang="en-US" sz="2600" dirty="0">
                <a:cs typeface="Times New Roman" panose="02020603050405020304" pitchFamily="18" charset="0"/>
              </a:rPr>
              <a:t>  </a:t>
            </a:r>
            <a:r>
              <a:rPr lang="en-US" altLang="en-US" sz="2600" dirty="0" err="1">
                <a:cs typeface="Times New Roman" panose="02020603050405020304" pitchFamily="18" charset="0"/>
              </a:rPr>
              <a:t>sebagian</a:t>
            </a:r>
            <a:r>
              <a:rPr lang="en-US" altLang="en-US" sz="2600" dirty="0">
                <a:cs typeface="Times New Roman" panose="02020603050405020304" pitchFamily="18" charset="0"/>
              </a:rPr>
              <a:t> </a:t>
            </a:r>
            <a:r>
              <a:rPr lang="en-US" altLang="en-US" sz="2600" dirty="0" err="1">
                <a:cs typeface="Times New Roman" panose="02020603050405020304" pitchFamily="18" charset="0"/>
              </a:rPr>
              <a:t>cipherteks</a:t>
            </a:r>
            <a:r>
              <a:rPr lang="en-US" altLang="en-US" sz="2600" dirty="0">
                <a:cs typeface="Times New Roman" panose="02020603050405020304" pitchFamily="18" charset="0"/>
              </a:rPr>
              <a:t>,  </a:t>
            </a:r>
          </a:p>
          <a:p>
            <a:pPr eaLnBrk="1" hangingPunct="1">
              <a:lnSpc>
                <a:spcPct val="90000"/>
              </a:lnSpc>
              <a:buFont typeface="Wingdings" panose="05000000000000000000" pitchFamily="2" charset="2"/>
              <a:buNone/>
            </a:pPr>
            <a:r>
              <a:rPr lang="en-US" altLang="en-US" sz="2600" dirty="0">
                <a:cs typeface="Times New Roman" panose="02020603050405020304" pitchFamily="18" charset="0"/>
              </a:rPr>
              <a:t>		- </a:t>
            </a:r>
            <a:r>
              <a:rPr lang="en-US" altLang="en-US" sz="2600" dirty="0" err="1">
                <a:cs typeface="Times New Roman" panose="02020603050405020304" pitchFamily="18" charset="0"/>
              </a:rPr>
              <a:t>mengubah</a:t>
            </a:r>
            <a:r>
              <a:rPr lang="en-US" altLang="en-US" sz="2600" dirty="0">
                <a:cs typeface="Times New Roman" panose="02020603050405020304" pitchFamily="18" charset="0"/>
              </a:rPr>
              <a:t> </a:t>
            </a:r>
            <a:r>
              <a:rPr lang="en-US" altLang="en-US" sz="2600" dirty="0" err="1">
                <a:cs typeface="Times New Roman" panose="02020603050405020304" pitchFamily="18" charset="0"/>
              </a:rPr>
              <a:t>cipherteks</a:t>
            </a:r>
            <a:r>
              <a:rPr lang="en-US" altLang="en-US" sz="2600" dirty="0">
                <a:cs typeface="Times New Roman" panose="02020603050405020304" pitchFamily="18" charset="0"/>
              </a:rPr>
              <a:t>, </a:t>
            </a:r>
          </a:p>
          <a:p>
            <a:pPr eaLnBrk="1" hangingPunct="1">
              <a:lnSpc>
                <a:spcPct val="90000"/>
              </a:lnSpc>
              <a:buFont typeface="Wingdings" panose="05000000000000000000" pitchFamily="2" charset="2"/>
              <a:buNone/>
            </a:pPr>
            <a:r>
              <a:rPr lang="en-US" altLang="en-US" sz="2600" dirty="0">
                <a:cs typeface="Times New Roman" panose="02020603050405020304" pitchFamily="18" charset="0"/>
              </a:rPr>
              <a:t>		- </a:t>
            </a:r>
            <a:r>
              <a:rPr lang="en-US" altLang="en-US" sz="2600" dirty="0" err="1">
                <a:cs typeface="Times New Roman" panose="02020603050405020304" pitchFamily="18" charset="0"/>
              </a:rPr>
              <a:t>menyisipkan</a:t>
            </a:r>
            <a:r>
              <a:rPr lang="en-US" altLang="en-US" sz="2600" dirty="0">
                <a:cs typeface="Times New Roman" panose="02020603050405020304" pitchFamily="18" charset="0"/>
              </a:rPr>
              <a:t> </a:t>
            </a:r>
            <a:r>
              <a:rPr lang="en-US" altLang="en-US" sz="2600" dirty="0" err="1">
                <a:cs typeface="Times New Roman" panose="02020603050405020304" pitchFamily="18" charset="0"/>
              </a:rPr>
              <a:t>potongan</a:t>
            </a:r>
            <a:r>
              <a:rPr lang="en-US" altLang="en-US" sz="2600" dirty="0">
                <a:cs typeface="Times New Roman" panose="02020603050405020304" pitchFamily="18" charset="0"/>
              </a:rPr>
              <a:t> </a:t>
            </a:r>
            <a:r>
              <a:rPr lang="en-US" altLang="en-US" sz="2600" dirty="0" err="1">
                <a:cs typeface="Times New Roman" panose="02020603050405020304" pitchFamily="18" charset="0"/>
              </a:rPr>
              <a:t>cipherteks</a:t>
            </a:r>
            <a:r>
              <a:rPr lang="en-US" altLang="en-US" sz="2600" dirty="0">
                <a:cs typeface="Times New Roman" panose="02020603050405020304" pitchFamily="18" charset="0"/>
              </a:rPr>
              <a:t> </a:t>
            </a:r>
            <a:r>
              <a:rPr lang="en-US" altLang="en-US" sz="2600" dirty="0" err="1">
                <a:cs typeface="Times New Roman" panose="02020603050405020304" pitchFamily="18" charset="0"/>
              </a:rPr>
              <a:t>palsu</a:t>
            </a:r>
            <a:r>
              <a:rPr lang="en-US" altLang="en-US" sz="2600" dirty="0">
                <a:cs typeface="Times New Roman" panose="02020603050405020304" pitchFamily="18" charset="0"/>
              </a:rPr>
              <a:t>, </a:t>
            </a:r>
          </a:p>
          <a:p>
            <a:pPr eaLnBrk="1" hangingPunct="1">
              <a:lnSpc>
                <a:spcPct val="90000"/>
              </a:lnSpc>
              <a:buFont typeface="Wingdings" panose="05000000000000000000" pitchFamily="2" charset="2"/>
              <a:buNone/>
            </a:pPr>
            <a:r>
              <a:rPr lang="en-US" altLang="en-US" sz="2600" dirty="0">
                <a:cs typeface="Times New Roman" panose="02020603050405020304" pitchFamily="18" charset="0"/>
              </a:rPr>
              <a:t>		- me-</a:t>
            </a:r>
            <a:r>
              <a:rPr lang="en-US" altLang="en-US" sz="2600" i="1" dirty="0">
                <a:cs typeface="Times New Roman" panose="02020603050405020304" pitchFamily="18" charset="0"/>
              </a:rPr>
              <a:t>replay</a:t>
            </a:r>
            <a:r>
              <a:rPr lang="en-US" altLang="en-US" sz="2600" dirty="0">
                <a:cs typeface="Times New Roman" panose="02020603050405020304" pitchFamily="18" charset="0"/>
              </a:rPr>
              <a:t> </a:t>
            </a:r>
            <a:r>
              <a:rPr lang="en-US" altLang="en-US" sz="2600" dirty="0" err="1">
                <a:cs typeface="Times New Roman" panose="02020603050405020304" pitchFamily="18" charset="0"/>
              </a:rPr>
              <a:t>pesan</a:t>
            </a:r>
            <a:r>
              <a:rPr lang="en-US" altLang="en-US" sz="2600" dirty="0">
                <a:cs typeface="Times New Roman" panose="02020603050405020304" pitchFamily="18" charset="0"/>
              </a:rPr>
              <a:t> lama, </a:t>
            </a:r>
          </a:p>
          <a:p>
            <a:pPr eaLnBrk="1" hangingPunct="1">
              <a:lnSpc>
                <a:spcPct val="90000"/>
              </a:lnSpc>
              <a:buFont typeface="Wingdings" panose="05000000000000000000" pitchFamily="2" charset="2"/>
              <a:buNone/>
            </a:pPr>
            <a:r>
              <a:rPr lang="en-US" altLang="en-US" sz="2600" dirty="0">
                <a:cs typeface="Times New Roman" panose="02020603050405020304" pitchFamily="18" charset="0"/>
              </a:rPr>
              <a:t>		- </a:t>
            </a:r>
            <a:r>
              <a:rPr lang="en-US" altLang="en-US" sz="2600" dirty="0" err="1">
                <a:cs typeface="Times New Roman" panose="02020603050405020304" pitchFamily="18" charset="0"/>
              </a:rPr>
              <a:t>mengubah</a:t>
            </a:r>
            <a:r>
              <a:rPr lang="en-US" altLang="en-US" sz="2600" dirty="0">
                <a:cs typeface="Times New Roman" panose="02020603050405020304" pitchFamily="18" charset="0"/>
              </a:rPr>
              <a:t> </a:t>
            </a:r>
            <a:r>
              <a:rPr lang="en-US" altLang="en-US" sz="2600" dirty="0" err="1">
                <a:cs typeface="Times New Roman" panose="02020603050405020304" pitchFamily="18" charset="0"/>
              </a:rPr>
              <a:t>informasi</a:t>
            </a:r>
            <a:r>
              <a:rPr lang="en-US" altLang="en-US" sz="2600" dirty="0">
                <a:cs typeface="Times New Roman" panose="02020603050405020304" pitchFamily="18" charset="0"/>
              </a:rPr>
              <a:t> yang </a:t>
            </a:r>
            <a:r>
              <a:rPr lang="en-US" altLang="en-US" sz="2600" dirty="0" err="1">
                <a:cs typeface="Times New Roman" panose="02020603050405020304" pitchFamily="18" charset="0"/>
              </a:rPr>
              <a:t>tersimpan</a:t>
            </a:r>
            <a:r>
              <a:rPr lang="en-US" altLang="en-US" sz="2600" dirty="0">
                <a:cs typeface="Times New Roman" panose="02020603050405020304" pitchFamily="18" charset="0"/>
              </a:rPr>
              <a:t>, </a:t>
            </a:r>
            <a:r>
              <a:rPr lang="en-US" altLang="en-US" sz="2600" dirty="0" err="1">
                <a:cs typeface="Times New Roman" panose="02020603050405020304" pitchFamily="18" charset="0"/>
              </a:rPr>
              <a:t>dsb</a:t>
            </a:r>
            <a:r>
              <a:rPr lang="en-US" altLang="en-US" sz="2600" dirty="0"/>
              <a:t> </a:t>
            </a:r>
            <a:r>
              <a:rPr lang="en-US" altLang="en-US" sz="2600" i="1" dirty="0">
                <a:cs typeface="Times New Roman" panose="02020603050405020304" pitchFamily="18" charset="0"/>
              </a:rPr>
              <a:t>	</a:t>
            </a:r>
          </a:p>
          <a:p>
            <a:endParaRPr lang="en-US" altLang="en-US" sz="2600" dirty="0">
              <a:cs typeface="Times New Roman" panose="02020603050405020304" pitchFamily="18" charset="0"/>
            </a:endParaRPr>
          </a:p>
          <a:p>
            <a:r>
              <a:rPr lang="en-US" altLang="en-US" sz="2600" dirty="0" err="1">
                <a:cs typeface="Times New Roman" panose="02020603050405020304" pitchFamily="18" charset="0"/>
              </a:rPr>
              <a:t>Contoh</a:t>
            </a:r>
            <a:r>
              <a:rPr lang="en-US" altLang="en-US" sz="2600" dirty="0">
                <a:cs typeface="Times New Roman" panose="02020603050405020304" pitchFamily="18" charset="0"/>
              </a:rPr>
              <a:t>: </a:t>
            </a:r>
            <a:r>
              <a:rPr lang="en-US" altLang="en-US" sz="2600" i="1" dirty="0">
                <a:cs typeface="Times New Roman" panose="02020603050405020304" pitchFamily="18" charset="0"/>
              </a:rPr>
              <a:t>man-in-the-middle attack</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4">
            <a:extLst>
              <a:ext uri="{FF2B5EF4-FFF2-40B4-BE49-F238E27FC236}">
                <a16:creationId xmlns:a16="http://schemas.microsoft.com/office/drawing/2014/main" id="{97BB5393-43FC-4F3C-B503-F092CE375889}"/>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GB" altLang="en-US" sz="1400"/>
              <a:t>Rinaldi Munir/II4021 - Kriptografi</a:t>
            </a:r>
          </a:p>
        </p:txBody>
      </p:sp>
      <p:sp>
        <p:nvSpPr>
          <p:cNvPr id="6147" name="Slide Number Placeholder 5">
            <a:extLst>
              <a:ext uri="{FF2B5EF4-FFF2-40B4-BE49-F238E27FC236}">
                <a16:creationId xmlns:a16="http://schemas.microsoft.com/office/drawing/2014/main" id="{E6DD71C1-5B9C-4BCB-B75A-C802081EFC3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E7E734C2-7D18-4BB9-BFC8-3033AAC7B8C3}" type="slidenum">
              <a:rPr lang="en-GB" altLang="en-US" sz="1400"/>
              <a:pPr>
                <a:spcBef>
                  <a:spcPct val="0"/>
                </a:spcBef>
                <a:buClrTx/>
                <a:buSzTx/>
                <a:buFontTx/>
                <a:buNone/>
              </a:pPr>
              <a:t>2</a:t>
            </a:fld>
            <a:endParaRPr lang="en-GB" altLang="en-US" sz="1400"/>
          </a:p>
        </p:txBody>
      </p:sp>
      <p:sp>
        <p:nvSpPr>
          <p:cNvPr id="6148" name="Rectangle 2">
            <a:extLst>
              <a:ext uri="{FF2B5EF4-FFF2-40B4-BE49-F238E27FC236}">
                <a16:creationId xmlns:a16="http://schemas.microsoft.com/office/drawing/2014/main" id="{9CE7001E-9D4D-4999-BD6E-80F744BCCB5E}"/>
              </a:ext>
            </a:extLst>
          </p:cNvPr>
          <p:cNvSpPr>
            <a:spLocks noGrp="1" noChangeArrowheads="1"/>
          </p:cNvSpPr>
          <p:nvPr>
            <p:ph type="title"/>
          </p:nvPr>
        </p:nvSpPr>
        <p:spPr/>
        <p:txBody>
          <a:bodyPr/>
          <a:lstStyle/>
          <a:p>
            <a:pPr eaLnBrk="1" hangingPunct="1"/>
            <a:r>
              <a:rPr lang="en-US" altLang="en-US" b="1" dirty="0" err="1">
                <a:latin typeface="+mn-lt"/>
                <a:cs typeface="Times New Roman" panose="02020603050405020304" pitchFamily="18" charset="0"/>
              </a:rPr>
              <a:t>Pendahuluan</a:t>
            </a:r>
            <a:r>
              <a:rPr lang="en-GB" altLang="en-US" dirty="0">
                <a:latin typeface="+mn-lt"/>
              </a:rPr>
              <a:t> </a:t>
            </a:r>
          </a:p>
        </p:txBody>
      </p:sp>
      <p:sp>
        <p:nvSpPr>
          <p:cNvPr id="6149" name="Rectangle 3">
            <a:extLst>
              <a:ext uri="{FF2B5EF4-FFF2-40B4-BE49-F238E27FC236}">
                <a16:creationId xmlns:a16="http://schemas.microsoft.com/office/drawing/2014/main" id="{F6C89406-A928-4D61-B49F-9D655576773E}"/>
              </a:ext>
            </a:extLst>
          </p:cNvPr>
          <p:cNvSpPr>
            <a:spLocks noGrp="1" noChangeArrowheads="1"/>
          </p:cNvSpPr>
          <p:nvPr>
            <p:ph type="body" idx="1"/>
          </p:nvPr>
        </p:nvSpPr>
        <p:spPr>
          <a:xfrm>
            <a:off x="690880" y="2017713"/>
            <a:ext cx="10515600" cy="4114800"/>
          </a:xfrm>
        </p:spPr>
        <p:txBody>
          <a:bodyPr>
            <a:normAutofit fontScale="92500" lnSpcReduction="10000"/>
          </a:bodyPr>
          <a:lstStyle/>
          <a:p>
            <a:pPr eaLnBrk="1" hangingPunct="1">
              <a:lnSpc>
                <a:spcPct val="90000"/>
              </a:lnSpc>
            </a:pPr>
            <a:r>
              <a:rPr lang="en-US" altLang="en-US" dirty="0" err="1">
                <a:cs typeface="Times New Roman" panose="02020603050405020304" pitchFamily="18" charset="0"/>
              </a:rPr>
              <a:t>Keseluruhan</a:t>
            </a:r>
            <a:r>
              <a:rPr lang="en-US" altLang="en-US" dirty="0">
                <a:cs typeface="Times New Roman" panose="02020603050405020304" pitchFamily="18" charset="0"/>
              </a:rPr>
              <a:t> </a:t>
            </a:r>
            <a:r>
              <a:rPr lang="en-US" altLang="en-US" i="1" dirty="0">
                <a:cs typeface="Times New Roman" panose="02020603050405020304" pitchFamily="18" charset="0"/>
              </a:rPr>
              <a:t>point</a:t>
            </a:r>
            <a:r>
              <a:rPr lang="en-US" altLang="en-US" dirty="0">
                <a:cs typeface="Times New Roman" panose="02020603050405020304" pitchFamily="18" charset="0"/>
              </a:rPr>
              <a:t> </a:t>
            </a:r>
            <a:r>
              <a:rPr lang="en-US" altLang="en-US" dirty="0" err="1">
                <a:cs typeface="Times New Roman" panose="02020603050405020304" pitchFamily="18" charset="0"/>
              </a:rPr>
              <a:t>dari</a:t>
            </a:r>
            <a:r>
              <a:rPr lang="en-US" altLang="en-US" dirty="0">
                <a:cs typeface="Times New Roman" panose="02020603050405020304" pitchFamily="18" charset="0"/>
              </a:rPr>
              <a:t> </a:t>
            </a:r>
            <a:r>
              <a:rPr lang="en-US" altLang="en-US" dirty="0" err="1">
                <a:cs typeface="Times New Roman" panose="02020603050405020304" pitchFamily="18" charset="0"/>
              </a:rPr>
              <a:t>kriptografi</a:t>
            </a:r>
            <a:r>
              <a:rPr lang="en-US" altLang="en-US" dirty="0">
                <a:cs typeface="Times New Roman" panose="02020603050405020304" pitchFamily="18" charset="0"/>
              </a:rPr>
              <a:t> </a:t>
            </a:r>
            <a:r>
              <a:rPr lang="en-US" altLang="en-US" dirty="0" err="1">
                <a:cs typeface="Times New Roman" panose="02020603050405020304" pitchFamily="18" charset="0"/>
              </a:rPr>
              <a:t>adalah</a:t>
            </a:r>
            <a:r>
              <a:rPr lang="en-US" altLang="en-US" dirty="0">
                <a:cs typeface="Times New Roman" panose="02020603050405020304" pitchFamily="18" charset="0"/>
              </a:rPr>
              <a:t> </a:t>
            </a:r>
            <a:r>
              <a:rPr lang="en-US" altLang="en-US" dirty="0" err="1">
                <a:cs typeface="Times New Roman" panose="02020603050405020304" pitchFamily="18" charset="0"/>
              </a:rPr>
              <a:t>menjaga</a:t>
            </a:r>
            <a:r>
              <a:rPr lang="en-US" altLang="en-US" dirty="0">
                <a:cs typeface="Times New Roman" panose="02020603050405020304" pitchFamily="18" charset="0"/>
              </a:rPr>
              <a:t> </a:t>
            </a:r>
            <a:r>
              <a:rPr lang="en-US" altLang="en-US" dirty="0" err="1">
                <a:cs typeface="Times New Roman" panose="02020603050405020304" pitchFamily="18" charset="0"/>
              </a:rPr>
              <a:t>kerahasiaan</a:t>
            </a:r>
            <a:r>
              <a:rPr lang="en-US" altLang="en-US" dirty="0">
                <a:cs typeface="Times New Roman" panose="02020603050405020304" pitchFamily="18" charset="0"/>
              </a:rPr>
              <a:t> </a:t>
            </a:r>
            <a:r>
              <a:rPr lang="en-US" altLang="en-US" dirty="0" err="1">
                <a:cs typeface="Times New Roman" panose="02020603050405020304" pitchFamily="18" charset="0"/>
              </a:rPr>
              <a:t>pesan</a:t>
            </a:r>
            <a:r>
              <a:rPr lang="en-US" altLang="en-US" dirty="0">
                <a:cs typeface="Times New Roman" panose="02020603050405020304" pitchFamily="18" charset="0"/>
              </a:rPr>
              <a:t> </a:t>
            </a:r>
            <a:r>
              <a:rPr lang="en-US" altLang="en-US" dirty="0" err="1">
                <a:cs typeface="Times New Roman" panose="02020603050405020304" pitchFamily="18" charset="0"/>
              </a:rPr>
              <a:t>atau</a:t>
            </a:r>
            <a:r>
              <a:rPr lang="en-US" altLang="en-US" dirty="0">
                <a:cs typeface="Times New Roman" panose="02020603050405020304" pitchFamily="18" charset="0"/>
              </a:rPr>
              <a:t> </a:t>
            </a:r>
            <a:r>
              <a:rPr lang="en-US" altLang="en-US" dirty="0" err="1">
                <a:cs typeface="Times New Roman" panose="02020603050405020304" pitchFamily="18" charset="0"/>
              </a:rPr>
              <a:t>kunci</a:t>
            </a:r>
            <a:r>
              <a:rPr lang="en-US" altLang="en-US" dirty="0">
                <a:cs typeface="Times New Roman" panose="02020603050405020304" pitchFamily="18" charset="0"/>
              </a:rPr>
              <a:t> </a:t>
            </a:r>
            <a:r>
              <a:rPr lang="en-US" altLang="en-US" dirty="0" err="1">
                <a:cs typeface="Times New Roman" panose="02020603050405020304" pitchFamily="18" charset="0"/>
              </a:rPr>
              <a:t>dari</a:t>
            </a:r>
            <a:r>
              <a:rPr lang="en-US" altLang="en-US" dirty="0">
                <a:cs typeface="Times New Roman" panose="02020603050405020304" pitchFamily="18" charset="0"/>
              </a:rPr>
              <a:t> </a:t>
            </a:r>
            <a:r>
              <a:rPr lang="en-US" altLang="en-US" dirty="0" err="1">
                <a:cs typeface="Times New Roman" panose="02020603050405020304" pitchFamily="18" charset="0"/>
              </a:rPr>
              <a:t>penyadap</a:t>
            </a:r>
            <a:r>
              <a:rPr lang="en-US" altLang="en-US" dirty="0">
                <a:cs typeface="Times New Roman" panose="02020603050405020304" pitchFamily="18" charset="0"/>
              </a:rPr>
              <a:t> (</a:t>
            </a:r>
            <a:r>
              <a:rPr lang="en-US" altLang="en-US" i="1" dirty="0">
                <a:cs typeface="Times New Roman" panose="02020603050405020304" pitchFamily="18" charset="0"/>
              </a:rPr>
              <a:t>eavesdropper</a:t>
            </a:r>
            <a:r>
              <a:rPr lang="en-US" altLang="en-US" dirty="0">
                <a:cs typeface="Times New Roman" panose="02020603050405020304" pitchFamily="18" charset="0"/>
              </a:rPr>
              <a:t>) </a:t>
            </a:r>
            <a:r>
              <a:rPr lang="en-US" altLang="en-US" dirty="0" err="1">
                <a:cs typeface="Times New Roman" panose="02020603050405020304" pitchFamily="18" charset="0"/>
              </a:rPr>
              <a:t>atau</a:t>
            </a:r>
            <a:r>
              <a:rPr lang="en-US" altLang="en-US" dirty="0">
                <a:cs typeface="Times New Roman" panose="02020603050405020304" pitchFamily="18" charset="0"/>
              </a:rPr>
              <a:t> </a:t>
            </a:r>
            <a:r>
              <a:rPr lang="en-US" altLang="en-US" dirty="0" err="1">
                <a:cs typeface="Times New Roman" panose="02020603050405020304" pitchFamily="18" charset="0"/>
              </a:rPr>
              <a:t>dari</a:t>
            </a:r>
            <a:r>
              <a:rPr lang="en-US" altLang="en-US" dirty="0">
                <a:cs typeface="Times New Roman" panose="02020603050405020304" pitchFamily="18" charset="0"/>
              </a:rPr>
              <a:t> </a:t>
            </a:r>
            <a:r>
              <a:rPr lang="en-US" altLang="en-US" dirty="0" err="1">
                <a:cs typeface="Times New Roman" panose="02020603050405020304" pitchFamily="18" charset="0"/>
              </a:rPr>
              <a:t>kriptanalis</a:t>
            </a:r>
            <a:r>
              <a:rPr lang="en-US" altLang="en-US" dirty="0">
                <a:cs typeface="Times New Roman" panose="02020603050405020304" pitchFamily="18" charset="0"/>
              </a:rPr>
              <a:t> (</a:t>
            </a:r>
            <a:r>
              <a:rPr lang="en-US" altLang="en-US" i="1" dirty="0">
                <a:cs typeface="Times New Roman" panose="02020603050405020304" pitchFamily="18" charset="0"/>
              </a:rPr>
              <a:t>cryptanalyst</a:t>
            </a:r>
            <a:r>
              <a:rPr lang="en-US" altLang="en-US" dirty="0">
                <a:cs typeface="Times New Roman" panose="02020603050405020304" pitchFamily="18" charset="0"/>
              </a:rPr>
              <a:t>). </a:t>
            </a:r>
          </a:p>
          <a:p>
            <a:pPr eaLnBrk="1" hangingPunct="1">
              <a:lnSpc>
                <a:spcPct val="90000"/>
              </a:lnSpc>
            </a:pPr>
            <a:endParaRPr lang="en-US" altLang="en-US" dirty="0">
              <a:cs typeface="Times New Roman" panose="02020603050405020304" pitchFamily="18" charset="0"/>
            </a:endParaRPr>
          </a:p>
          <a:p>
            <a:pPr eaLnBrk="1" hangingPunct="1">
              <a:lnSpc>
                <a:spcPct val="90000"/>
              </a:lnSpc>
            </a:pPr>
            <a:r>
              <a:rPr lang="en-US" altLang="en-US" dirty="0" err="1">
                <a:cs typeface="Times New Roman" panose="02020603050405020304" pitchFamily="18" charset="0"/>
              </a:rPr>
              <a:t>Kriptanalis</a:t>
            </a:r>
            <a:r>
              <a:rPr lang="en-US" altLang="en-US" dirty="0">
                <a:cs typeface="Times New Roman" panose="02020603050405020304" pitchFamily="18" charset="0"/>
              </a:rPr>
              <a:t> </a:t>
            </a:r>
            <a:r>
              <a:rPr lang="en-US" altLang="en-US" dirty="0" err="1">
                <a:cs typeface="Times New Roman" panose="02020603050405020304" pitchFamily="18" charset="0"/>
              </a:rPr>
              <a:t>dapat</a:t>
            </a:r>
            <a:r>
              <a:rPr lang="en-US" altLang="en-US" dirty="0">
                <a:cs typeface="Times New Roman" panose="02020603050405020304" pitchFamily="18" charset="0"/>
              </a:rPr>
              <a:t> pula </a:t>
            </a:r>
            <a:r>
              <a:rPr lang="en-US" altLang="en-US" dirty="0" err="1">
                <a:cs typeface="Times New Roman" panose="02020603050405020304" pitchFamily="18" charset="0"/>
              </a:rPr>
              <a:t>merangkap</a:t>
            </a:r>
            <a:r>
              <a:rPr lang="en-US" altLang="en-US" dirty="0">
                <a:cs typeface="Times New Roman" panose="02020603050405020304" pitchFamily="18" charset="0"/>
              </a:rPr>
              <a:t> </a:t>
            </a:r>
            <a:r>
              <a:rPr lang="en-US" altLang="en-US" dirty="0" err="1">
                <a:cs typeface="Times New Roman" panose="02020603050405020304" pitchFamily="18" charset="0"/>
              </a:rPr>
              <a:t>sebagai</a:t>
            </a:r>
            <a:r>
              <a:rPr lang="en-US" altLang="en-US" dirty="0">
                <a:cs typeface="Times New Roman" panose="02020603050405020304" pitchFamily="18" charset="0"/>
              </a:rPr>
              <a:t> </a:t>
            </a:r>
            <a:r>
              <a:rPr lang="en-US" altLang="en-US" dirty="0" err="1">
                <a:cs typeface="Times New Roman" panose="02020603050405020304" pitchFamily="18" charset="0"/>
              </a:rPr>
              <a:t>seorang</a:t>
            </a:r>
            <a:r>
              <a:rPr lang="en-US" altLang="en-US" dirty="0">
                <a:cs typeface="Times New Roman" panose="02020603050405020304" pitchFamily="18" charset="0"/>
              </a:rPr>
              <a:t> </a:t>
            </a:r>
            <a:r>
              <a:rPr lang="en-US" altLang="en-US" dirty="0" err="1">
                <a:cs typeface="Times New Roman" panose="02020603050405020304" pitchFamily="18" charset="0"/>
              </a:rPr>
              <a:t>penyadap</a:t>
            </a:r>
            <a:endParaRPr lang="en-US" altLang="en-US" dirty="0">
              <a:cs typeface="Times New Roman" panose="02020603050405020304" pitchFamily="18" charset="0"/>
            </a:endParaRPr>
          </a:p>
          <a:p>
            <a:pPr eaLnBrk="1" hangingPunct="1">
              <a:lnSpc>
                <a:spcPct val="90000"/>
              </a:lnSpc>
            </a:pPr>
            <a:endParaRPr lang="en-US" altLang="en-US" dirty="0">
              <a:cs typeface="Times New Roman" panose="02020603050405020304" pitchFamily="18" charset="0"/>
            </a:endParaRPr>
          </a:p>
          <a:p>
            <a:pPr eaLnBrk="1" hangingPunct="1">
              <a:lnSpc>
                <a:spcPct val="90000"/>
              </a:lnSpc>
            </a:pPr>
            <a:r>
              <a:rPr lang="en-US" altLang="en-US" dirty="0" err="1">
                <a:cs typeface="Times New Roman" panose="02020603050405020304" pitchFamily="18" charset="0"/>
              </a:rPr>
              <a:t>Kriptanalis</a:t>
            </a:r>
            <a:r>
              <a:rPr lang="en-US" altLang="en-US" dirty="0">
                <a:cs typeface="Times New Roman" panose="02020603050405020304" pitchFamily="18" charset="0"/>
              </a:rPr>
              <a:t> </a:t>
            </a:r>
            <a:r>
              <a:rPr lang="en-US" altLang="en-US" dirty="0" err="1">
                <a:cs typeface="Times New Roman" panose="02020603050405020304" pitchFamily="18" charset="0"/>
              </a:rPr>
              <a:t>berusaha</a:t>
            </a:r>
            <a:r>
              <a:rPr lang="en-US" altLang="en-US" dirty="0">
                <a:cs typeface="Times New Roman" panose="02020603050405020304" pitchFamily="18" charset="0"/>
              </a:rPr>
              <a:t> </a:t>
            </a:r>
            <a:r>
              <a:rPr lang="en-US" altLang="en-US" dirty="0" err="1">
                <a:cs typeface="Times New Roman" panose="02020603050405020304" pitchFamily="18" charset="0"/>
              </a:rPr>
              <a:t>memecahkan</a:t>
            </a:r>
            <a:r>
              <a:rPr lang="en-US" altLang="en-US" dirty="0">
                <a:cs typeface="Times New Roman" panose="02020603050405020304" pitchFamily="18" charset="0"/>
              </a:rPr>
              <a:t> </a:t>
            </a:r>
            <a:r>
              <a:rPr lang="en-US" altLang="en-US" dirty="0" err="1">
                <a:cs typeface="Times New Roman" panose="02020603050405020304" pitchFamily="18" charset="0"/>
              </a:rPr>
              <a:t>cipherteks</a:t>
            </a:r>
            <a:r>
              <a:rPr lang="en-US" altLang="en-US" dirty="0">
                <a:cs typeface="Times New Roman" panose="02020603050405020304" pitchFamily="18" charset="0"/>
              </a:rPr>
              <a:t> </a:t>
            </a:r>
            <a:r>
              <a:rPr lang="en-US" altLang="en-US" dirty="0" err="1">
                <a:cs typeface="Times New Roman" panose="02020603050405020304" pitchFamily="18" charset="0"/>
              </a:rPr>
              <a:t>dengan</a:t>
            </a:r>
            <a:r>
              <a:rPr lang="en-US" altLang="en-US" dirty="0">
                <a:cs typeface="Times New Roman" panose="02020603050405020304" pitchFamily="18" charset="0"/>
              </a:rPr>
              <a:t> </a:t>
            </a:r>
            <a:r>
              <a:rPr lang="en-US" altLang="en-US" dirty="0" err="1">
                <a:cs typeface="Times New Roman" panose="02020603050405020304" pitchFamily="18" charset="0"/>
              </a:rPr>
              <a:t>melakukan</a:t>
            </a:r>
            <a:r>
              <a:rPr lang="en-US" altLang="en-US" dirty="0">
                <a:cs typeface="Times New Roman" panose="02020603050405020304" pitchFamily="18" charset="0"/>
              </a:rPr>
              <a:t> </a:t>
            </a:r>
            <a:r>
              <a:rPr lang="en-US" altLang="en-US" dirty="0" err="1">
                <a:cs typeface="Times New Roman" panose="02020603050405020304" pitchFamily="18" charset="0"/>
              </a:rPr>
              <a:t>serangan</a:t>
            </a:r>
            <a:r>
              <a:rPr lang="en-US" altLang="en-US" dirty="0">
                <a:cs typeface="Times New Roman" panose="02020603050405020304" pitchFamily="18" charset="0"/>
              </a:rPr>
              <a:t> </a:t>
            </a:r>
            <a:r>
              <a:rPr lang="en-US" altLang="en-US" dirty="0" err="1">
                <a:cs typeface="Times New Roman" panose="02020603050405020304" pitchFamily="18" charset="0"/>
              </a:rPr>
              <a:t>terhadap</a:t>
            </a:r>
            <a:r>
              <a:rPr lang="en-US" altLang="en-US" dirty="0">
                <a:cs typeface="Times New Roman" panose="02020603050405020304" pitchFamily="18" charset="0"/>
              </a:rPr>
              <a:t> </a:t>
            </a:r>
            <a:r>
              <a:rPr lang="en-US" altLang="en-US" dirty="0" err="1">
                <a:cs typeface="Times New Roman" panose="02020603050405020304" pitchFamily="18" charset="0"/>
              </a:rPr>
              <a:t>sistem</a:t>
            </a:r>
            <a:r>
              <a:rPr lang="en-US" altLang="en-US" dirty="0">
                <a:cs typeface="Times New Roman" panose="02020603050405020304" pitchFamily="18" charset="0"/>
              </a:rPr>
              <a:t> </a:t>
            </a:r>
            <a:r>
              <a:rPr lang="en-US" altLang="en-US" dirty="0" err="1">
                <a:cs typeface="Times New Roman" panose="02020603050405020304" pitchFamily="18" charset="0"/>
              </a:rPr>
              <a:t>kriptografi</a:t>
            </a:r>
            <a:r>
              <a:rPr lang="en-US" altLang="en-US" dirty="0">
                <a:cs typeface="Times New Roman" panose="02020603050405020304" pitchFamily="18" charset="0"/>
              </a:rPr>
              <a:t>.</a:t>
            </a:r>
          </a:p>
          <a:p>
            <a:pPr eaLnBrk="1" hangingPunct="1">
              <a:lnSpc>
                <a:spcPct val="90000"/>
              </a:lnSpc>
            </a:pPr>
            <a:endParaRPr lang="en-US" altLang="en-US" dirty="0">
              <a:cs typeface="Times New Roman" panose="02020603050405020304" pitchFamily="18" charset="0"/>
            </a:endParaRPr>
          </a:p>
          <a:p>
            <a:pPr eaLnBrk="1" hangingPunct="1">
              <a:lnSpc>
                <a:spcPct val="90000"/>
              </a:lnSpc>
            </a:pPr>
            <a:r>
              <a:rPr lang="en-US" altLang="en-US" dirty="0" err="1">
                <a:cs typeface="Times New Roman" panose="02020603050405020304" pitchFamily="18" charset="0"/>
              </a:rPr>
              <a:t>Tujuan</a:t>
            </a:r>
            <a:r>
              <a:rPr lang="en-US" altLang="en-US" dirty="0">
                <a:cs typeface="Times New Roman" panose="02020603050405020304" pitchFamily="18" charset="0"/>
              </a:rPr>
              <a:t> </a:t>
            </a:r>
            <a:r>
              <a:rPr lang="en-US" altLang="en-US" dirty="0" err="1">
                <a:cs typeface="Times New Roman" panose="02020603050405020304" pitchFamily="18" charset="0"/>
              </a:rPr>
              <a:t>serangan</a:t>
            </a:r>
            <a:r>
              <a:rPr lang="en-US" altLang="en-US" dirty="0">
                <a:cs typeface="Times New Roman" panose="02020603050405020304" pitchFamily="18" charset="0"/>
              </a:rPr>
              <a:t> </a:t>
            </a:r>
            <a:r>
              <a:rPr lang="en-US" altLang="en-US" dirty="0" err="1">
                <a:cs typeface="Times New Roman" panose="02020603050405020304" pitchFamily="18" charset="0"/>
              </a:rPr>
              <a:t>adalah</a:t>
            </a:r>
            <a:r>
              <a:rPr lang="en-US" altLang="en-US" dirty="0">
                <a:cs typeface="Times New Roman" panose="02020603050405020304" pitchFamily="18" charset="0"/>
              </a:rPr>
              <a:t> </a:t>
            </a:r>
            <a:r>
              <a:rPr lang="en-US" altLang="en-US" dirty="0" err="1">
                <a:cs typeface="Times New Roman" panose="02020603050405020304" pitchFamily="18" charset="0"/>
              </a:rPr>
              <a:t>untuk</a:t>
            </a:r>
            <a:r>
              <a:rPr lang="en-US" altLang="en-US" dirty="0">
                <a:cs typeface="Times New Roman" panose="02020603050405020304" pitchFamily="18" charset="0"/>
              </a:rPr>
              <a:t> </a:t>
            </a:r>
            <a:r>
              <a:rPr lang="en-US" altLang="en-US" dirty="0" err="1">
                <a:cs typeface="Times New Roman" panose="02020603050405020304" pitchFamily="18" charset="0"/>
              </a:rPr>
              <a:t>mengungkap</a:t>
            </a:r>
            <a:r>
              <a:rPr lang="en-US" altLang="en-US" dirty="0">
                <a:cs typeface="Times New Roman" panose="02020603050405020304" pitchFamily="18" charset="0"/>
              </a:rPr>
              <a:t> </a:t>
            </a:r>
            <a:r>
              <a:rPr lang="en-US" altLang="en-US" dirty="0" err="1">
                <a:cs typeface="Times New Roman" panose="02020603050405020304" pitchFamily="18" charset="0"/>
              </a:rPr>
              <a:t>plainteks</a:t>
            </a:r>
            <a:r>
              <a:rPr lang="en-US" altLang="en-US" dirty="0">
                <a:cs typeface="Times New Roman" panose="02020603050405020304" pitchFamily="18" charset="0"/>
              </a:rPr>
              <a:t> </a:t>
            </a:r>
            <a:r>
              <a:rPr lang="en-US" altLang="en-US" dirty="0" err="1">
                <a:cs typeface="Times New Roman" panose="02020603050405020304" pitchFamily="18" charset="0"/>
              </a:rPr>
              <a:t>dari</a:t>
            </a:r>
            <a:r>
              <a:rPr lang="en-US" altLang="en-US" dirty="0">
                <a:cs typeface="Times New Roman" panose="02020603050405020304" pitchFamily="18" charset="0"/>
              </a:rPr>
              <a:t> </a:t>
            </a:r>
            <a:r>
              <a:rPr lang="en-US" altLang="en-US" dirty="0" err="1">
                <a:cs typeface="Times New Roman" panose="02020603050405020304" pitchFamily="18" charset="0"/>
              </a:rPr>
              <a:t>cipherteks</a:t>
            </a:r>
            <a:r>
              <a:rPr lang="en-US" altLang="en-US" dirty="0">
                <a:cs typeface="Times New Roman" panose="02020603050405020304" pitchFamily="18" charset="0"/>
              </a:rPr>
              <a:t> </a:t>
            </a:r>
            <a:r>
              <a:rPr lang="en-US" altLang="en-US" dirty="0" err="1">
                <a:cs typeface="Times New Roman" panose="02020603050405020304" pitchFamily="18" charset="0"/>
              </a:rPr>
              <a:t>atau</a:t>
            </a:r>
            <a:r>
              <a:rPr lang="en-US" altLang="en-US" dirty="0">
                <a:cs typeface="Times New Roman" panose="02020603050405020304" pitchFamily="18" charset="0"/>
              </a:rPr>
              <a:t> </a:t>
            </a:r>
            <a:r>
              <a:rPr lang="en-US" altLang="en-US" dirty="0" err="1">
                <a:cs typeface="Times New Roman" panose="02020603050405020304" pitchFamily="18" charset="0"/>
              </a:rPr>
              <a:t>mendapatkan</a:t>
            </a:r>
            <a:r>
              <a:rPr lang="en-US" altLang="en-US" dirty="0">
                <a:cs typeface="Times New Roman" panose="02020603050405020304" pitchFamily="18" charset="0"/>
              </a:rPr>
              <a:t> </a:t>
            </a:r>
            <a:r>
              <a:rPr lang="en-US" altLang="en-US" dirty="0" err="1">
                <a:cs typeface="Times New Roman" panose="02020603050405020304" pitchFamily="18" charset="0"/>
              </a:rPr>
              <a:t>kunci</a:t>
            </a:r>
            <a:r>
              <a:rPr lang="en-US" altLang="en-US" dirty="0">
                <a:cs typeface="Times New Roman" panose="02020603050405020304" pitchFamily="18" charset="0"/>
              </a:rPr>
              <a:t> </a:t>
            </a:r>
            <a:r>
              <a:rPr lang="en-US" altLang="en-US" dirty="0" err="1">
                <a:cs typeface="Times New Roman" panose="02020603050405020304" pitchFamily="18" charset="0"/>
              </a:rPr>
              <a:t>dekripsi</a:t>
            </a:r>
            <a:r>
              <a:rPr lang="en-US" altLang="en-US" dirty="0">
                <a:cs typeface="Times New Roman" panose="02020603050405020304" pitchFamily="18" charset="0"/>
              </a:rPr>
              <a:t>.</a:t>
            </a:r>
            <a:endParaRPr lang="en-GB" altLang="en-US" dirty="0">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1">
            <a:extLst>
              <a:ext uri="{FF2B5EF4-FFF2-40B4-BE49-F238E27FC236}">
                <a16:creationId xmlns:a16="http://schemas.microsoft.com/office/drawing/2014/main" id="{B538DA87-B61A-E7EF-72A7-A24D2A06DC87}"/>
              </a:ext>
            </a:extLst>
          </p:cNvPr>
          <p:cNvSpPr txBox="1">
            <a:spLocks noChangeArrowheads="1"/>
          </p:cNvSpPr>
          <p:nvPr/>
        </p:nvSpPr>
        <p:spPr bwMode="auto">
          <a:xfrm>
            <a:off x="2125664" y="5595144"/>
            <a:ext cx="8229600" cy="1139825"/>
          </a:xfrm>
          <a:prstGeom prst="rect">
            <a:avLst/>
          </a:prstGeom>
          <a:noFill/>
          <a:ln>
            <a:noFill/>
          </a:ln>
          <a:effectLst/>
        </p:spPr>
        <p:txBody>
          <a:bodyPr anchor="ctr"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9pPr>
          </a:lstStyle>
          <a:p>
            <a:pPr algn="ctr" eaLnBrk="1" hangingPunct="1">
              <a:buSzPct val="100000"/>
              <a:defRPr/>
            </a:pPr>
            <a:r>
              <a:rPr lang="en-US" altLang="en-US" sz="2800" b="1" dirty="0">
                <a:solidFill>
                  <a:schemeClr val="tx1"/>
                </a:solidFill>
                <a:latin typeface="+mn-lt"/>
              </a:rPr>
              <a:t>Active Attack: Interruption</a:t>
            </a:r>
          </a:p>
        </p:txBody>
      </p:sp>
      <p:pic>
        <p:nvPicPr>
          <p:cNvPr id="38915" name="Picture 2">
            <a:extLst>
              <a:ext uri="{FF2B5EF4-FFF2-40B4-BE49-F238E27FC236}">
                <a16:creationId xmlns:a16="http://schemas.microsoft.com/office/drawing/2014/main" id="{9743EC1E-1555-151B-26EF-95E7E58BF3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447800"/>
            <a:ext cx="8177212" cy="4321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8916" name="Rectangle 3">
            <a:extLst>
              <a:ext uri="{FF2B5EF4-FFF2-40B4-BE49-F238E27FC236}">
                <a16:creationId xmlns:a16="http://schemas.microsoft.com/office/drawing/2014/main" id="{1CBA9C7A-1838-45BB-A0AD-09D83F3D5E45}"/>
              </a:ext>
            </a:extLst>
          </p:cNvPr>
          <p:cNvSpPr>
            <a:spLocks noChangeArrowheads="1"/>
          </p:cNvSpPr>
          <p:nvPr/>
        </p:nvSpPr>
        <p:spPr bwMode="auto">
          <a:xfrm>
            <a:off x="6240464" y="2960687"/>
            <a:ext cx="2592387" cy="647700"/>
          </a:xfrm>
          <a:prstGeom prst="rect">
            <a:avLst/>
          </a:prstGeom>
          <a:solidFill>
            <a:srgbClr val="FFFFFF"/>
          </a:solidFill>
          <a:ln w="9360">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FFFFFF"/>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FFFFFF"/>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MS PGothic" panose="020B060007020508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MS PGothic" panose="020B060007020508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MS PGothic" panose="020B060007020508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MS PGothic" panose="020B060007020508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MS PGothic" panose="020B0600070205080204" pitchFamily="34" charset="-128"/>
              </a:defRPr>
            </a:lvl9pPr>
          </a:lstStyle>
          <a:p>
            <a:pPr algn="ctr" eaLnBrk="1" hangingPunct="1">
              <a:spcBef>
                <a:spcPct val="0"/>
              </a:spcBef>
              <a:buClrTx/>
              <a:buFontTx/>
              <a:buNone/>
            </a:pPr>
            <a:r>
              <a:rPr lang="en-US" altLang="en-US" sz="1600">
                <a:solidFill>
                  <a:srgbClr val="000000"/>
                </a:solidFill>
              </a:rPr>
              <a:t>Block delivery of message</a:t>
            </a:r>
          </a:p>
        </p:txBody>
      </p:sp>
      <p:sp>
        <p:nvSpPr>
          <p:cNvPr id="38917" name="Line 4">
            <a:extLst>
              <a:ext uri="{FF2B5EF4-FFF2-40B4-BE49-F238E27FC236}">
                <a16:creationId xmlns:a16="http://schemas.microsoft.com/office/drawing/2014/main" id="{2BC9E548-B1F3-A3AD-C6A0-04D627F4D89B}"/>
              </a:ext>
            </a:extLst>
          </p:cNvPr>
          <p:cNvSpPr>
            <a:spLocks noChangeShapeType="1"/>
          </p:cNvSpPr>
          <p:nvPr/>
        </p:nvSpPr>
        <p:spPr bwMode="auto">
          <a:xfrm flipH="1">
            <a:off x="7173913" y="4724400"/>
            <a:ext cx="76200" cy="433388"/>
          </a:xfrm>
          <a:prstGeom prst="line">
            <a:avLst/>
          </a:prstGeom>
          <a:noFill/>
          <a:ln w="5076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 name="TextBox 1">
            <a:extLst>
              <a:ext uri="{FF2B5EF4-FFF2-40B4-BE49-F238E27FC236}">
                <a16:creationId xmlns:a16="http://schemas.microsoft.com/office/drawing/2014/main" id="{06AE2EF7-2EEC-4539-1F18-AEBB982B94B0}"/>
              </a:ext>
            </a:extLst>
          </p:cNvPr>
          <p:cNvSpPr txBox="1"/>
          <p:nvPr/>
        </p:nvSpPr>
        <p:spPr>
          <a:xfrm>
            <a:off x="5171090" y="231659"/>
            <a:ext cx="6894786" cy="646331"/>
          </a:xfrm>
          <a:prstGeom prst="rect">
            <a:avLst/>
          </a:prstGeom>
          <a:noFill/>
        </p:spPr>
        <p:txBody>
          <a:bodyPr wrap="square">
            <a:spAutoFit/>
          </a:bodyPr>
          <a:lstStyle/>
          <a:p>
            <a:pPr algn="ctr" eaLnBrk="1" hangingPunct="1">
              <a:buSzPct val="100000"/>
              <a:defRPr/>
            </a:pPr>
            <a:r>
              <a:rPr lang="en-US" altLang="en-US" sz="1800" dirty="0" err="1"/>
              <a:t>Sumber</a:t>
            </a:r>
            <a:r>
              <a:rPr lang="en-US" altLang="en-US" sz="1800" dirty="0"/>
              <a:t>: William Stalling, Cryptography and Network Security</a:t>
            </a:r>
            <a:br>
              <a:rPr lang="en-US" altLang="en-US" sz="1800" dirty="0"/>
            </a:br>
            <a:r>
              <a:rPr lang="en-US" altLang="en-US" sz="1800" dirty="0"/>
              <a:t>Overview &amp; Chapter 1</a:t>
            </a:r>
          </a:p>
        </p:txBody>
      </p:sp>
      <p:sp>
        <p:nvSpPr>
          <p:cNvPr id="3" name="Footer Placeholder 2">
            <a:extLst>
              <a:ext uri="{FF2B5EF4-FFF2-40B4-BE49-F238E27FC236}">
                <a16:creationId xmlns:a16="http://schemas.microsoft.com/office/drawing/2014/main" id="{EA7F3086-050C-81E1-FB7C-DB9801989673}"/>
              </a:ext>
            </a:extLst>
          </p:cNvPr>
          <p:cNvSpPr>
            <a:spLocks noGrp="1"/>
          </p:cNvSpPr>
          <p:nvPr>
            <p:ph type="ftr" sz="quarter" idx="11"/>
          </p:nvPr>
        </p:nvSpPr>
        <p:spPr/>
        <p:txBody>
          <a:bodyPr/>
          <a:lstStyle/>
          <a:p>
            <a:r>
              <a:rPr lang="en-US"/>
              <a:t>Rinaldi Munir/II4021 - Kriptografi</a:t>
            </a:r>
          </a:p>
        </p:txBody>
      </p:sp>
      <p:sp>
        <p:nvSpPr>
          <p:cNvPr id="4" name="Slide Number Placeholder 3">
            <a:extLst>
              <a:ext uri="{FF2B5EF4-FFF2-40B4-BE49-F238E27FC236}">
                <a16:creationId xmlns:a16="http://schemas.microsoft.com/office/drawing/2014/main" id="{461D60C5-1186-D94D-3D74-2CB4B4437803}"/>
              </a:ext>
            </a:extLst>
          </p:cNvPr>
          <p:cNvSpPr>
            <a:spLocks noGrp="1"/>
          </p:cNvSpPr>
          <p:nvPr>
            <p:ph type="sldNum" sz="quarter" idx="12"/>
          </p:nvPr>
        </p:nvSpPr>
        <p:spPr/>
        <p:txBody>
          <a:bodyPr/>
          <a:lstStyle/>
          <a:p>
            <a:fld id="{C8468649-2255-4ED6-86C1-7183EDD30619}" type="slidenum">
              <a:rPr lang="en-US" smtClean="0"/>
              <a:t>20</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1">
            <a:extLst>
              <a:ext uri="{FF2B5EF4-FFF2-40B4-BE49-F238E27FC236}">
                <a16:creationId xmlns:a16="http://schemas.microsoft.com/office/drawing/2014/main" id="{D01D4008-480D-D8FB-1947-66F359B53660}"/>
              </a:ext>
            </a:extLst>
          </p:cNvPr>
          <p:cNvSpPr txBox="1">
            <a:spLocks noChangeArrowheads="1"/>
          </p:cNvSpPr>
          <p:nvPr/>
        </p:nvSpPr>
        <p:spPr bwMode="auto">
          <a:xfrm>
            <a:off x="2197100" y="5613401"/>
            <a:ext cx="8229600" cy="1139825"/>
          </a:xfrm>
          <a:prstGeom prst="rect">
            <a:avLst/>
          </a:prstGeom>
          <a:noFill/>
          <a:ln>
            <a:noFill/>
          </a:ln>
          <a:effectLst/>
        </p:spPr>
        <p:txBody>
          <a:bodyPr anchor="ctr"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9pPr>
          </a:lstStyle>
          <a:p>
            <a:pPr algn="ctr" eaLnBrk="1" hangingPunct="1">
              <a:buSzPct val="100000"/>
              <a:defRPr/>
            </a:pPr>
            <a:r>
              <a:rPr lang="en-US" altLang="en-US" sz="2800" b="1" dirty="0">
                <a:solidFill>
                  <a:schemeClr val="tx1"/>
                </a:solidFill>
                <a:latin typeface="+mn-lt"/>
              </a:rPr>
              <a:t>Active Attack: Fabrication</a:t>
            </a:r>
          </a:p>
        </p:txBody>
      </p:sp>
      <p:pic>
        <p:nvPicPr>
          <p:cNvPr id="40963" name="Picture 2">
            <a:extLst>
              <a:ext uri="{FF2B5EF4-FFF2-40B4-BE49-F238E27FC236}">
                <a16:creationId xmlns:a16="http://schemas.microsoft.com/office/drawing/2014/main" id="{E7CF2B25-F3B3-B144-0169-1E08C02FC2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1858" y="1123950"/>
            <a:ext cx="8177212" cy="4321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964" name="Rectangle 3">
            <a:extLst>
              <a:ext uri="{FF2B5EF4-FFF2-40B4-BE49-F238E27FC236}">
                <a16:creationId xmlns:a16="http://schemas.microsoft.com/office/drawing/2014/main" id="{DD2DFE29-02E0-BE87-7AEF-F1F60CA24262}"/>
              </a:ext>
            </a:extLst>
          </p:cNvPr>
          <p:cNvSpPr>
            <a:spLocks noChangeArrowheads="1"/>
          </p:cNvSpPr>
          <p:nvPr/>
        </p:nvSpPr>
        <p:spPr bwMode="auto">
          <a:xfrm>
            <a:off x="6387609" y="2636837"/>
            <a:ext cx="2592387" cy="647700"/>
          </a:xfrm>
          <a:prstGeom prst="rect">
            <a:avLst/>
          </a:prstGeom>
          <a:solidFill>
            <a:srgbClr val="FFFFFF"/>
          </a:solidFill>
          <a:ln w="9360">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FFFFFF"/>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FFFFFF"/>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MS PGothic" panose="020B060007020508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MS PGothic" panose="020B060007020508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MS PGothic" panose="020B060007020508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MS PGothic" panose="020B060007020508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MS PGothic" panose="020B0600070205080204" pitchFamily="34" charset="-128"/>
              </a:defRPr>
            </a:lvl9pPr>
          </a:lstStyle>
          <a:p>
            <a:pPr algn="ctr" eaLnBrk="1" hangingPunct="1">
              <a:spcBef>
                <a:spcPct val="0"/>
              </a:spcBef>
              <a:buClrTx/>
              <a:buFontTx/>
              <a:buNone/>
            </a:pPr>
            <a:r>
              <a:rPr lang="en-US" altLang="en-US" sz="1600" dirty="0">
                <a:solidFill>
                  <a:srgbClr val="000000"/>
                </a:solidFill>
              </a:rPr>
              <a:t>Fabricate message</a:t>
            </a:r>
          </a:p>
        </p:txBody>
      </p:sp>
      <p:sp>
        <p:nvSpPr>
          <p:cNvPr id="40965" name="Freeform 4">
            <a:extLst>
              <a:ext uri="{FF2B5EF4-FFF2-40B4-BE49-F238E27FC236}">
                <a16:creationId xmlns:a16="http://schemas.microsoft.com/office/drawing/2014/main" id="{E579922F-2546-27CD-F37E-861C3979970E}"/>
              </a:ext>
            </a:extLst>
          </p:cNvPr>
          <p:cNvSpPr>
            <a:spLocks/>
          </p:cNvSpPr>
          <p:nvPr/>
        </p:nvSpPr>
        <p:spPr bwMode="auto">
          <a:xfrm>
            <a:off x="6311900" y="3284538"/>
            <a:ext cx="1574800" cy="1492250"/>
          </a:xfrm>
          <a:custGeom>
            <a:avLst/>
            <a:gdLst>
              <a:gd name="T0" fmla="*/ 50403125 w 992"/>
              <a:gd name="T1" fmla="*/ 0 h 940"/>
              <a:gd name="T2" fmla="*/ 35282188 w 992"/>
              <a:gd name="T3" fmla="*/ 105846563 h 940"/>
              <a:gd name="T4" fmla="*/ 5040313 w 992"/>
              <a:gd name="T5" fmla="*/ 196572188 h 940"/>
              <a:gd name="T6" fmla="*/ 20161250 w 992"/>
              <a:gd name="T7" fmla="*/ 710684063 h 940"/>
              <a:gd name="T8" fmla="*/ 80645000 w 992"/>
              <a:gd name="T9" fmla="*/ 831651563 h 940"/>
              <a:gd name="T10" fmla="*/ 322580000 w 992"/>
              <a:gd name="T11" fmla="*/ 1315521563 h 940"/>
              <a:gd name="T12" fmla="*/ 473789375 w 992"/>
              <a:gd name="T13" fmla="*/ 1602819375 h 940"/>
              <a:gd name="T14" fmla="*/ 927417500 w 992"/>
              <a:gd name="T15" fmla="*/ 2086689375 h 940"/>
              <a:gd name="T16" fmla="*/ 1260078125 w 992"/>
              <a:gd name="T17" fmla="*/ 2147483646 h 940"/>
              <a:gd name="T18" fmla="*/ 2147483646 w 992"/>
              <a:gd name="T19" fmla="*/ 2147483646 h 9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92" h="940">
                <a:moveTo>
                  <a:pt x="20" y="0"/>
                </a:moveTo>
                <a:cubicBezTo>
                  <a:pt x="18" y="14"/>
                  <a:pt x="17" y="28"/>
                  <a:pt x="14" y="42"/>
                </a:cubicBezTo>
                <a:cubicBezTo>
                  <a:pt x="11" y="54"/>
                  <a:pt x="2" y="78"/>
                  <a:pt x="2" y="78"/>
                </a:cubicBezTo>
                <a:cubicBezTo>
                  <a:pt x="4" y="146"/>
                  <a:pt x="0" y="214"/>
                  <a:pt x="8" y="282"/>
                </a:cubicBezTo>
                <a:cubicBezTo>
                  <a:pt x="10" y="300"/>
                  <a:pt x="25" y="314"/>
                  <a:pt x="32" y="330"/>
                </a:cubicBezTo>
                <a:cubicBezTo>
                  <a:pt x="62" y="396"/>
                  <a:pt x="83" y="462"/>
                  <a:pt x="128" y="522"/>
                </a:cubicBezTo>
                <a:cubicBezTo>
                  <a:pt x="141" y="562"/>
                  <a:pt x="169" y="598"/>
                  <a:pt x="188" y="636"/>
                </a:cubicBezTo>
                <a:cubicBezTo>
                  <a:pt x="228" y="716"/>
                  <a:pt x="285" y="786"/>
                  <a:pt x="368" y="828"/>
                </a:cubicBezTo>
                <a:cubicBezTo>
                  <a:pt x="405" y="846"/>
                  <a:pt x="460" y="851"/>
                  <a:pt x="500" y="858"/>
                </a:cubicBezTo>
                <a:cubicBezTo>
                  <a:pt x="663" y="940"/>
                  <a:pt x="787" y="912"/>
                  <a:pt x="992" y="912"/>
                </a:cubicBezTo>
              </a:path>
            </a:pathLst>
          </a:custGeom>
          <a:noFill/>
          <a:ln w="25560">
            <a:solidFill>
              <a:srgbClr val="FF0000"/>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 name="TextBox 1">
            <a:extLst>
              <a:ext uri="{FF2B5EF4-FFF2-40B4-BE49-F238E27FC236}">
                <a16:creationId xmlns:a16="http://schemas.microsoft.com/office/drawing/2014/main" id="{FCE3BAC7-3B20-8D3E-E550-0B7EB73CDDAC}"/>
              </a:ext>
            </a:extLst>
          </p:cNvPr>
          <p:cNvSpPr txBox="1"/>
          <p:nvPr/>
        </p:nvSpPr>
        <p:spPr>
          <a:xfrm>
            <a:off x="5171090" y="231659"/>
            <a:ext cx="6894786" cy="646331"/>
          </a:xfrm>
          <a:prstGeom prst="rect">
            <a:avLst/>
          </a:prstGeom>
          <a:noFill/>
        </p:spPr>
        <p:txBody>
          <a:bodyPr wrap="square">
            <a:spAutoFit/>
          </a:bodyPr>
          <a:lstStyle/>
          <a:p>
            <a:pPr algn="ctr" eaLnBrk="1" hangingPunct="1">
              <a:buSzPct val="100000"/>
              <a:defRPr/>
            </a:pPr>
            <a:r>
              <a:rPr lang="en-US" altLang="en-US" sz="1800" dirty="0" err="1"/>
              <a:t>Sumber</a:t>
            </a:r>
            <a:r>
              <a:rPr lang="en-US" altLang="en-US" sz="1800" dirty="0"/>
              <a:t>: William Stalling, Cryptography and Network Security</a:t>
            </a:r>
            <a:br>
              <a:rPr lang="en-US" altLang="en-US" sz="1800" dirty="0"/>
            </a:br>
            <a:r>
              <a:rPr lang="en-US" altLang="en-US" sz="1800" dirty="0"/>
              <a:t>Overview &amp; Chapter 1</a:t>
            </a:r>
          </a:p>
        </p:txBody>
      </p:sp>
      <p:sp>
        <p:nvSpPr>
          <p:cNvPr id="3" name="Footer Placeholder 2">
            <a:extLst>
              <a:ext uri="{FF2B5EF4-FFF2-40B4-BE49-F238E27FC236}">
                <a16:creationId xmlns:a16="http://schemas.microsoft.com/office/drawing/2014/main" id="{E3795E11-569C-03CA-74B8-A991CEAC45E9}"/>
              </a:ext>
            </a:extLst>
          </p:cNvPr>
          <p:cNvSpPr>
            <a:spLocks noGrp="1"/>
          </p:cNvSpPr>
          <p:nvPr>
            <p:ph type="ftr" sz="quarter" idx="11"/>
          </p:nvPr>
        </p:nvSpPr>
        <p:spPr/>
        <p:txBody>
          <a:bodyPr/>
          <a:lstStyle/>
          <a:p>
            <a:r>
              <a:rPr lang="en-US"/>
              <a:t>Rinaldi Munir/II4021 - Kriptografi</a:t>
            </a:r>
          </a:p>
        </p:txBody>
      </p:sp>
      <p:sp>
        <p:nvSpPr>
          <p:cNvPr id="4" name="Slide Number Placeholder 3">
            <a:extLst>
              <a:ext uri="{FF2B5EF4-FFF2-40B4-BE49-F238E27FC236}">
                <a16:creationId xmlns:a16="http://schemas.microsoft.com/office/drawing/2014/main" id="{AA53E4B4-3D89-4763-62D9-87A012F8E9B9}"/>
              </a:ext>
            </a:extLst>
          </p:cNvPr>
          <p:cNvSpPr>
            <a:spLocks noGrp="1"/>
          </p:cNvSpPr>
          <p:nvPr>
            <p:ph type="sldNum" sz="quarter" idx="12"/>
          </p:nvPr>
        </p:nvSpPr>
        <p:spPr/>
        <p:txBody>
          <a:bodyPr/>
          <a:lstStyle/>
          <a:p>
            <a:fld id="{C8468649-2255-4ED6-86C1-7183EDD30619}" type="slidenum">
              <a:rPr lang="en-US" smtClean="0"/>
              <a:t>21</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1">
            <a:extLst>
              <a:ext uri="{FF2B5EF4-FFF2-40B4-BE49-F238E27FC236}">
                <a16:creationId xmlns:a16="http://schemas.microsoft.com/office/drawing/2014/main" id="{D14069CA-DA1B-E602-C49C-AC5EC06F893A}"/>
              </a:ext>
            </a:extLst>
          </p:cNvPr>
          <p:cNvSpPr txBox="1">
            <a:spLocks noChangeArrowheads="1"/>
          </p:cNvSpPr>
          <p:nvPr/>
        </p:nvSpPr>
        <p:spPr bwMode="auto">
          <a:xfrm>
            <a:off x="2370083" y="5554007"/>
            <a:ext cx="8229600" cy="1139825"/>
          </a:xfrm>
          <a:prstGeom prst="rect">
            <a:avLst/>
          </a:prstGeom>
          <a:noFill/>
          <a:ln>
            <a:noFill/>
          </a:ln>
          <a:effectLst/>
        </p:spPr>
        <p:txBody>
          <a:bodyPr anchor="ctr"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9pPr>
          </a:lstStyle>
          <a:p>
            <a:pPr algn="ctr" eaLnBrk="1" hangingPunct="1">
              <a:buSzPct val="100000"/>
              <a:defRPr/>
            </a:pPr>
            <a:r>
              <a:rPr lang="en-US" altLang="en-US" sz="2800" b="1" dirty="0">
                <a:solidFill>
                  <a:schemeClr val="tx1"/>
                </a:solidFill>
                <a:latin typeface="+mn-lt"/>
              </a:rPr>
              <a:t>Active Attack: Replay</a:t>
            </a:r>
          </a:p>
        </p:txBody>
      </p:sp>
      <p:pic>
        <p:nvPicPr>
          <p:cNvPr id="43011" name="Picture 2">
            <a:extLst>
              <a:ext uri="{FF2B5EF4-FFF2-40B4-BE49-F238E27FC236}">
                <a16:creationId xmlns:a16="http://schemas.microsoft.com/office/drawing/2014/main" id="{EDAA293A-5457-FFAD-5F44-E3F9F84718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417639"/>
            <a:ext cx="8205787" cy="42275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a:extLst>
              <a:ext uri="{FF2B5EF4-FFF2-40B4-BE49-F238E27FC236}">
                <a16:creationId xmlns:a16="http://schemas.microsoft.com/office/drawing/2014/main" id="{24B345A1-D022-5174-95C0-086522B4C1D1}"/>
              </a:ext>
            </a:extLst>
          </p:cNvPr>
          <p:cNvSpPr txBox="1"/>
          <p:nvPr/>
        </p:nvSpPr>
        <p:spPr>
          <a:xfrm>
            <a:off x="5171090" y="231659"/>
            <a:ext cx="6894786" cy="646331"/>
          </a:xfrm>
          <a:prstGeom prst="rect">
            <a:avLst/>
          </a:prstGeom>
          <a:noFill/>
        </p:spPr>
        <p:txBody>
          <a:bodyPr wrap="square">
            <a:spAutoFit/>
          </a:bodyPr>
          <a:lstStyle/>
          <a:p>
            <a:pPr algn="ctr" eaLnBrk="1" hangingPunct="1">
              <a:buSzPct val="100000"/>
              <a:defRPr/>
            </a:pPr>
            <a:r>
              <a:rPr lang="en-US" altLang="en-US" sz="1800" dirty="0" err="1"/>
              <a:t>Sumber</a:t>
            </a:r>
            <a:r>
              <a:rPr lang="en-US" altLang="en-US" sz="1800" dirty="0"/>
              <a:t>: William Stalling, Cryptography and Network Security</a:t>
            </a:r>
            <a:br>
              <a:rPr lang="en-US" altLang="en-US" sz="1800" dirty="0"/>
            </a:br>
            <a:r>
              <a:rPr lang="en-US" altLang="en-US" sz="1800" dirty="0"/>
              <a:t>Overview &amp; Chapter 1</a:t>
            </a:r>
          </a:p>
        </p:txBody>
      </p:sp>
      <p:sp>
        <p:nvSpPr>
          <p:cNvPr id="3" name="Footer Placeholder 2">
            <a:extLst>
              <a:ext uri="{FF2B5EF4-FFF2-40B4-BE49-F238E27FC236}">
                <a16:creationId xmlns:a16="http://schemas.microsoft.com/office/drawing/2014/main" id="{07CFC60C-6B63-E3EE-B416-D33FD76F0909}"/>
              </a:ext>
            </a:extLst>
          </p:cNvPr>
          <p:cNvSpPr>
            <a:spLocks noGrp="1"/>
          </p:cNvSpPr>
          <p:nvPr>
            <p:ph type="ftr" sz="quarter" idx="11"/>
          </p:nvPr>
        </p:nvSpPr>
        <p:spPr/>
        <p:txBody>
          <a:bodyPr/>
          <a:lstStyle/>
          <a:p>
            <a:r>
              <a:rPr lang="en-US"/>
              <a:t>Rinaldi Munir/II4021 - Kriptografi</a:t>
            </a:r>
          </a:p>
        </p:txBody>
      </p:sp>
      <p:sp>
        <p:nvSpPr>
          <p:cNvPr id="4" name="Slide Number Placeholder 3">
            <a:extLst>
              <a:ext uri="{FF2B5EF4-FFF2-40B4-BE49-F238E27FC236}">
                <a16:creationId xmlns:a16="http://schemas.microsoft.com/office/drawing/2014/main" id="{71CC33F2-F484-83DD-F5AC-C09567FF45CB}"/>
              </a:ext>
            </a:extLst>
          </p:cNvPr>
          <p:cNvSpPr>
            <a:spLocks noGrp="1"/>
          </p:cNvSpPr>
          <p:nvPr>
            <p:ph type="sldNum" sz="quarter" idx="12"/>
          </p:nvPr>
        </p:nvSpPr>
        <p:spPr/>
        <p:txBody>
          <a:bodyPr/>
          <a:lstStyle/>
          <a:p>
            <a:fld id="{C8468649-2255-4ED6-86C1-7183EDD30619}" type="slidenum">
              <a:rPr lang="en-US" smtClean="0"/>
              <a:t>22</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Box 1">
            <a:extLst>
              <a:ext uri="{FF2B5EF4-FFF2-40B4-BE49-F238E27FC236}">
                <a16:creationId xmlns:a16="http://schemas.microsoft.com/office/drawing/2014/main" id="{0A356220-2166-E708-465E-F15213F01555}"/>
              </a:ext>
            </a:extLst>
          </p:cNvPr>
          <p:cNvSpPr txBox="1">
            <a:spLocks noChangeArrowheads="1"/>
          </p:cNvSpPr>
          <p:nvPr/>
        </p:nvSpPr>
        <p:spPr bwMode="auto">
          <a:xfrm>
            <a:off x="2422635" y="5661024"/>
            <a:ext cx="8229600" cy="1139825"/>
          </a:xfrm>
          <a:prstGeom prst="rect">
            <a:avLst/>
          </a:prstGeom>
          <a:noFill/>
          <a:ln>
            <a:noFill/>
          </a:ln>
          <a:effectLst/>
        </p:spPr>
        <p:txBody>
          <a:bodyPr anchor="ctr"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9pPr>
          </a:lstStyle>
          <a:p>
            <a:pPr algn="ctr" eaLnBrk="1" hangingPunct="1">
              <a:buSzPct val="100000"/>
              <a:defRPr/>
            </a:pPr>
            <a:r>
              <a:rPr lang="en-US" altLang="en-US" sz="2800" b="1" dirty="0">
                <a:solidFill>
                  <a:schemeClr val="tx1"/>
                </a:solidFill>
                <a:latin typeface="+mn-lt"/>
              </a:rPr>
              <a:t>Active Attack: Modification</a:t>
            </a:r>
          </a:p>
        </p:txBody>
      </p:sp>
      <p:pic>
        <p:nvPicPr>
          <p:cNvPr id="45059" name="Picture 2">
            <a:extLst>
              <a:ext uri="{FF2B5EF4-FFF2-40B4-BE49-F238E27FC236}">
                <a16:creationId xmlns:a16="http://schemas.microsoft.com/office/drawing/2014/main" id="{554DDBED-0354-4E4F-25AB-C30FEEAE60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3106" y="998537"/>
            <a:ext cx="8205787" cy="42275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5060" name="Rectangle 3">
            <a:extLst>
              <a:ext uri="{FF2B5EF4-FFF2-40B4-BE49-F238E27FC236}">
                <a16:creationId xmlns:a16="http://schemas.microsoft.com/office/drawing/2014/main" id="{A22EDABB-FFF5-E27B-875B-A6AEEFF9C3AF}"/>
              </a:ext>
            </a:extLst>
          </p:cNvPr>
          <p:cNvSpPr>
            <a:spLocks noChangeArrowheads="1"/>
          </p:cNvSpPr>
          <p:nvPr/>
        </p:nvSpPr>
        <p:spPr bwMode="auto">
          <a:xfrm>
            <a:off x="6095999" y="2536827"/>
            <a:ext cx="1954925" cy="601662"/>
          </a:xfrm>
          <a:prstGeom prst="rect">
            <a:avLst/>
          </a:prstGeom>
          <a:solidFill>
            <a:srgbClr val="FFFFFF"/>
          </a:solidFill>
          <a:ln w="9360">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5061" name="Freeform 4">
            <a:extLst>
              <a:ext uri="{FF2B5EF4-FFF2-40B4-BE49-F238E27FC236}">
                <a16:creationId xmlns:a16="http://schemas.microsoft.com/office/drawing/2014/main" id="{5C1B38AC-0B6F-AA49-8D50-A1A5EDBD3793}"/>
              </a:ext>
            </a:extLst>
          </p:cNvPr>
          <p:cNvSpPr>
            <a:spLocks/>
          </p:cNvSpPr>
          <p:nvPr/>
        </p:nvSpPr>
        <p:spPr bwMode="auto">
          <a:xfrm>
            <a:off x="4137025" y="3733801"/>
            <a:ext cx="1644650" cy="1216025"/>
          </a:xfrm>
          <a:custGeom>
            <a:avLst/>
            <a:gdLst>
              <a:gd name="T0" fmla="*/ 236894688 w 1036"/>
              <a:gd name="T1" fmla="*/ 1874996250 h 766"/>
              <a:gd name="T2" fmla="*/ 1219755625 w 1036"/>
              <a:gd name="T3" fmla="*/ 1844754375 h 766"/>
              <a:gd name="T4" fmla="*/ 1824593125 w 1036"/>
              <a:gd name="T5" fmla="*/ 1617940313 h 766"/>
              <a:gd name="T6" fmla="*/ 2081649063 w 1036"/>
              <a:gd name="T7" fmla="*/ 1496972813 h 766"/>
              <a:gd name="T8" fmla="*/ 2147483646 w 1036"/>
              <a:gd name="T9" fmla="*/ 1345763438 h 766"/>
              <a:gd name="T10" fmla="*/ 2147483646 w 1036"/>
              <a:gd name="T11" fmla="*/ 786288750 h 766"/>
              <a:gd name="T12" fmla="*/ 2147483646 w 1036"/>
              <a:gd name="T13" fmla="*/ 529232813 h 766"/>
              <a:gd name="T14" fmla="*/ 2147483646 w 1036"/>
              <a:gd name="T15" fmla="*/ 0 h 76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36" h="766">
                <a:moveTo>
                  <a:pt x="94" y="744"/>
                </a:moveTo>
                <a:cubicBezTo>
                  <a:pt x="244" y="707"/>
                  <a:pt x="0" y="766"/>
                  <a:pt x="484" y="732"/>
                </a:cubicBezTo>
                <a:cubicBezTo>
                  <a:pt x="571" y="726"/>
                  <a:pt x="643" y="655"/>
                  <a:pt x="724" y="642"/>
                </a:cubicBezTo>
                <a:cubicBezTo>
                  <a:pt x="754" y="619"/>
                  <a:pt x="789" y="603"/>
                  <a:pt x="826" y="594"/>
                </a:cubicBezTo>
                <a:cubicBezTo>
                  <a:pt x="862" y="572"/>
                  <a:pt x="858" y="562"/>
                  <a:pt x="886" y="534"/>
                </a:cubicBezTo>
                <a:cubicBezTo>
                  <a:pt x="911" y="459"/>
                  <a:pt x="942" y="386"/>
                  <a:pt x="970" y="312"/>
                </a:cubicBezTo>
                <a:cubicBezTo>
                  <a:pt x="982" y="280"/>
                  <a:pt x="985" y="243"/>
                  <a:pt x="994" y="210"/>
                </a:cubicBezTo>
                <a:cubicBezTo>
                  <a:pt x="1015" y="138"/>
                  <a:pt x="1036" y="75"/>
                  <a:pt x="1036" y="0"/>
                </a:cubicBezTo>
              </a:path>
            </a:pathLst>
          </a:custGeom>
          <a:noFill/>
          <a:ln w="25560">
            <a:solidFill>
              <a:srgbClr val="FF0000"/>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5062" name="Freeform 5">
            <a:extLst>
              <a:ext uri="{FF2B5EF4-FFF2-40B4-BE49-F238E27FC236}">
                <a16:creationId xmlns:a16="http://schemas.microsoft.com/office/drawing/2014/main" id="{A58F0B1F-3C01-66AC-AD7D-BDD836E5C278}"/>
              </a:ext>
            </a:extLst>
          </p:cNvPr>
          <p:cNvSpPr>
            <a:spLocks/>
          </p:cNvSpPr>
          <p:nvPr/>
        </p:nvSpPr>
        <p:spPr bwMode="auto">
          <a:xfrm>
            <a:off x="6343650" y="3619501"/>
            <a:ext cx="1809750" cy="1171575"/>
          </a:xfrm>
          <a:custGeom>
            <a:avLst/>
            <a:gdLst>
              <a:gd name="T0" fmla="*/ 0 w 1140"/>
              <a:gd name="T1" fmla="*/ 0 h 738"/>
              <a:gd name="T2" fmla="*/ 181451250 w 1140"/>
              <a:gd name="T3" fmla="*/ 529232813 h 738"/>
              <a:gd name="T4" fmla="*/ 423386250 w 1140"/>
              <a:gd name="T5" fmla="*/ 1073586563 h 738"/>
              <a:gd name="T6" fmla="*/ 589716563 w 1140"/>
              <a:gd name="T7" fmla="*/ 1194554063 h 738"/>
              <a:gd name="T8" fmla="*/ 756046875 w 1140"/>
              <a:gd name="T9" fmla="*/ 1345763438 h 738"/>
              <a:gd name="T10" fmla="*/ 1088707500 w 1140"/>
              <a:gd name="T11" fmla="*/ 1466730938 h 738"/>
              <a:gd name="T12" fmla="*/ 1421368125 w 1140"/>
              <a:gd name="T13" fmla="*/ 1602819375 h 738"/>
              <a:gd name="T14" fmla="*/ 1587698438 w 1140"/>
              <a:gd name="T15" fmla="*/ 1648182188 h 738"/>
              <a:gd name="T16" fmla="*/ 2147483646 w 1140"/>
              <a:gd name="T17" fmla="*/ 1799391563 h 738"/>
              <a:gd name="T18" fmla="*/ 2147483646 w 1140"/>
              <a:gd name="T19" fmla="*/ 1859875313 h 7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40" h="738">
                <a:moveTo>
                  <a:pt x="0" y="0"/>
                </a:moveTo>
                <a:cubicBezTo>
                  <a:pt x="15" y="77"/>
                  <a:pt x="42" y="139"/>
                  <a:pt x="72" y="210"/>
                </a:cubicBezTo>
                <a:cubicBezTo>
                  <a:pt x="86" y="280"/>
                  <a:pt x="120" y="373"/>
                  <a:pt x="168" y="426"/>
                </a:cubicBezTo>
                <a:cubicBezTo>
                  <a:pt x="190" y="450"/>
                  <a:pt x="209" y="453"/>
                  <a:pt x="234" y="474"/>
                </a:cubicBezTo>
                <a:cubicBezTo>
                  <a:pt x="327" y="554"/>
                  <a:pt x="250" y="501"/>
                  <a:pt x="300" y="534"/>
                </a:cubicBezTo>
                <a:cubicBezTo>
                  <a:pt x="323" y="568"/>
                  <a:pt x="392" y="576"/>
                  <a:pt x="432" y="582"/>
                </a:cubicBezTo>
                <a:cubicBezTo>
                  <a:pt x="474" y="603"/>
                  <a:pt x="519" y="619"/>
                  <a:pt x="564" y="636"/>
                </a:cubicBezTo>
                <a:cubicBezTo>
                  <a:pt x="585" y="644"/>
                  <a:pt x="630" y="654"/>
                  <a:pt x="630" y="654"/>
                </a:cubicBezTo>
                <a:cubicBezTo>
                  <a:pt x="697" y="699"/>
                  <a:pt x="856" y="705"/>
                  <a:pt x="930" y="714"/>
                </a:cubicBezTo>
                <a:cubicBezTo>
                  <a:pt x="996" y="736"/>
                  <a:pt x="1071" y="738"/>
                  <a:pt x="1140" y="738"/>
                </a:cubicBezTo>
              </a:path>
            </a:pathLst>
          </a:custGeom>
          <a:noFill/>
          <a:ln w="25560">
            <a:solidFill>
              <a:srgbClr val="FF0000"/>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5063" name="Text Box 6">
            <a:extLst>
              <a:ext uri="{FF2B5EF4-FFF2-40B4-BE49-F238E27FC236}">
                <a16:creationId xmlns:a16="http://schemas.microsoft.com/office/drawing/2014/main" id="{FC6698A1-4DEF-2199-74AA-91F806EBB5BA}"/>
              </a:ext>
            </a:extLst>
          </p:cNvPr>
          <p:cNvSpPr txBox="1">
            <a:spLocks noChangeArrowheads="1"/>
          </p:cNvSpPr>
          <p:nvPr/>
        </p:nvSpPr>
        <p:spPr bwMode="auto">
          <a:xfrm>
            <a:off x="6343650" y="2682679"/>
            <a:ext cx="1485000" cy="3099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FFFFFF"/>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FFFFFF"/>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MS PGothic" panose="020B060007020508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MS PGothic" panose="020B060007020508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MS PGothic" panose="020B060007020508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MS PGothic" panose="020B060007020508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MS PGothic" panose="020B0600070205080204" pitchFamily="34" charset="-128"/>
              </a:defRPr>
            </a:lvl9pPr>
          </a:lstStyle>
          <a:p>
            <a:pPr eaLnBrk="1" hangingPunct="1">
              <a:spcBef>
                <a:spcPct val="0"/>
              </a:spcBef>
              <a:buClrTx/>
              <a:buFontTx/>
              <a:buNone/>
            </a:pPr>
            <a:r>
              <a:rPr lang="en-US" altLang="en-US" sz="1400" dirty="0">
                <a:solidFill>
                  <a:srgbClr val="000000"/>
                </a:solidFill>
              </a:rPr>
              <a:t>Modify message</a:t>
            </a:r>
          </a:p>
        </p:txBody>
      </p:sp>
      <p:sp>
        <p:nvSpPr>
          <p:cNvPr id="2" name="TextBox 1">
            <a:extLst>
              <a:ext uri="{FF2B5EF4-FFF2-40B4-BE49-F238E27FC236}">
                <a16:creationId xmlns:a16="http://schemas.microsoft.com/office/drawing/2014/main" id="{F16019AB-3616-CDA2-6089-D42ABB542FE1}"/>
              </a:ext>
            </a:extLst>
          </p:cNvPr>
          <p:cNvSpPr txBox="1"/>
          <p:nvPr/>
        </p:nvSpPr>
        <p:spPr>
          <a:xfrm>
            <a:off x="5171090" y="231659"/>
            <a:ext cx="6894786" cy="646331"/>
          </a:xfrm>
          <a:prstGeom prst="rect">
            <a:avLst/>
          </a:prstGeom>
          <a:noFill/>
        </p:spPr>
        <p:txBody>
          <a:bodyPr wrap="square">
            <a:spAutoFit/>
          </a:bodyPr>
          <a:lstStyle/>
          <a:p>
            <a:pPr algn="ctr" eaLnBrk="1" hangingPunct="1">
              <a:buSzPct val="100000"/>
              <a:defRPr/>
            </a:pPr>
            <a:r>
              <a:rPr lang="en-US" altLang="en-US" sz="1800" dirty="0" err="1"/>
              <a:t>Sumber</a:t>
            </a:r>
            <a:r>
              <a:rPr lang="en-US" altLang="en-US" sz="1800" dirty="0"/>
              <a:t>: William Stalling, Cryptography and Network Security</a:t>
            </a:r>
            <a:br>
              <a:rPr lang="en-US" altLang="en-US" sz="1800" dirty="0"/>
            </a:br>
            <a:r>
              <a:rPr lang="en-US" altLang="en-US" sz="1800" dirty="0"/>
              <a:t>Overview &amp; Chapter 1</a:t>
            </a:r>
          </a:p>
        </p:txBody>
      </p:sp>
      <p:sp>
        <p:nvSpPr>
          <p:cNvPr id="3" name="Footer Placeholder 2">
            <a:extLst>
              <a:ext uri="{FF2B5EF4-FFF2-40B4-BE49-F238E27FC236}">
                <a16:creationId xmlns:a16="http://schemas.microsoft.com/office/drawing/2014/main" id="{9736E3FF-9D08-3F90-A5EB-F061EF9FE99F}"/>
              </a:ext>
            </a:extLst>
          </p:cNvPr>
          <p:cNvSpPr>
            <a:spLocks noGrp="1"/>
          </p:cNvSpPr>
          <p:nvPr>
            <p:ph type="ftr" sz="quarter" idx="11"/>
          </p:nvPr>
        </p:nvSpPr>
        <p:spPr/>
        <p:txBody>
          <a:bodyPr/>
          <a:lstStyle/>
          <a:p>
            <a:r>
              <a:rPr lang="en-US"/>
              <a:t>Rinaldi Munir/II4021 - Kriptografi</a:t>
            </a:r>
          </a:p>
        </p:txBody>
      </p:sp>
      <p:sp>
        <p:nvSpPr>
          <p:cNvPr id="4" name="Slide Number Placeholder 3">
            <a:extLst>
              <a:ext uri="{FF2B5EF4-FFF2-40B4-BE49-F238E27FC236}">
                <a16:creationId xmlns:a16="http://schemas.microsoft.com/office/drawing/2014/main" id="{64AB2199-206D-F7C6-AA95-46B2A70CCFD6}"/>
              </a:ext>
            </a:extLst>
          </p:cNvPr>
          <p:cNvSpPr>
            <a:spLocks noGrp="1"/>
          </p:cNvSpPr>
          <p:nvPr>
            <p:ph type="sldNum" sz="quarter" idx="12"/>
          </p:nvPr>
        </p:nvSpPr>
        <p:spPr/>
        <p:txBody>
          <a:bodyPr/>
          <a:lstStyle/>
          <a:p>
            <a:fld id="{C8468649-2255-4ED6-86C1-7183EDD30619}" type="slidenum">
              <a:rPr lang="en-US" smtClean="0"/>
              <a:t>23</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 computer connection&#10;&#10;Description automatically generated">
            <a:extLst>
              <a:ext uri="{FF2B5EF4-FFF2-40B4-BE49-F238E27FC236}">
                <a16:creationId xmlns:a16="http://schemas.microsoft.com/office/drawing/2014/main" id="{12CCB9AC-C434-B488-C597-7FAF793F70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7157" y="776068"/>
            <a:ext cx="7277685" cy="5913119"/>
          </a:xfrm>
          <a:prstGeom prst="rect">
            <a:avLst/>
          </a:prstGeom>
        </p:spPr>
      </p:pic>
      <p:sp>
        <p:nvSpPr>
          <p:cNvPr id="4" name="Rectangle 6">
            <a:extLst>
              <a:ext uri="{FF2B5EF4-FFF2-40B4-BE49-F238E27FC236}">
                <a16:creationId xmlns:a16="http://schemas.microsoft.com/office/drawing/2014/main" id="{2DAD4E5F-287C-7B19-457F-FA15DC9574DC}"/>
              </a:ext>
            </a:extLst>
          </p:cNvPr>
          <p:cNvSpPr>
            <a:spLocks noChangeArrowheads="1"/>
          </p:cNvSpPr>
          <p:nvPr/>
        </p:nvSpPr>
        <p:spPr bwMode="auto">
          <a:xfrm>
            <a:off x="3912335" y="168813"/>
            <a:ext cx="41386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buFont typeface="Wingdings" panose="05000000000000000000" pitchFamily="2" charset="2"/>
              <a:buNone/>
            </a:pPr>
            <a:r>
              <a:rPr lang="en-US" altLang="en-US" sz="2800" i="1" dirty="0"/>
              <a:t>Man-in-the-middle-attack</a:t>
            </a:r>
          </a:p>
        </p:txBody>
      </p:sp>
      <p:sp>
        <p:nvSpPr>
          <p:cNvPr id="2" name="Footer Placeholder 1">
            <a:extLst>
              <a:ext uri="{FF2B5EF4-FFF2-40B4-BE49-F238E27FC236}">
                <a16:creationId xmlns:a16="http://schemas.microsoft.com/office/drawing/2014/main" id="{5CBED076-36C7-5E38-F1E2-8A5793AB00E2}"/>
              </a:ext>
            </a:extLst>
          </p:cNvPr>
          <p:cNvSpPr>
            <a:spLocks noGrp="1"/>
          </p:cNvSpPr>
          <p:nvPr>
            <p:ph type="ftr" sz="quarter" idx="11"/>
          </p:nvPr>
        </p:nvSpPr>
        <p:spPr/>
        <p:txBody>
          <a:bodyPr/>
          <a:lstStyle/>
          <a:p>
            <a:r>
              <a:rPr lang="en-US"/>
              <a:t>Rinaldi Munir/II4021 - Kriptografi</a:t>
            </a:r>
          </a:p>
        </p:txBody>
      </p:sp>
      <p:sp>
        <p:nvSpPr>
          <p:cNvPr id="5" name="Slide Number Placeholder 4">
            <a:extLst>
              <a:ext uri="{FF2B5EF4-FFF2-40B4-BE49-F238E27FC236}">
                <a16:creationId xmlns:a16="http://schemas.microsoft.com/office/drawing/2014/main" id="{321ADA4C-A4F4-7A29-61A0-8A9E074CBE91}"/>
              </a:ext>
            </a:extLst>
          </p:cNvPr>
          <p:cNvSpPr>
            <a:spLocks noGrp="1"/>
          </p:cNvSpPr>
          <p:nvPr>
            <p:ph type="sldNum" sz="quarter" idx="12"/>
          </p:nvPr>
        </p:nvSpPr>
        <p:spPr/>
        <p:txBody>
          <a:bodyPr/>
          <a:lstStyle/>
          <a:p>
            <a:fld id="{C8468649-2255-4ED6-86C1-7183EDD30619}" type="slidenum">
              <a:rPr lang="en-US" smtClean="0"/>
              <a:t>24</a:t>
            </a:fld>
            <a:endParaRPr lang="en-US"/>
          </a:p>
        </p:txBody>
      </p:sp>
    </p:spTree>
    <p:extLst>
      <p:ext uri="{BB962C8B-B14F-4D97-AF65-F5344CB8AC3E}">
        <p14:creationId xmlns:p14="http://schemas.microsoft.com/office/powerpoint/2010/main" val="10091190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4">
            <a:extLst>
              <a:ext uri="{FF2B5EF4-FFF2-40B4-BE49-F238E27FC236}">
                <a16:creationId xmlns:a16="http://schemas.microsoft.com/office/drawing/2014/main" id="{BC50D3A3-D16F-46EC-A7E8-51D5EA8B4487}"/>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GB" altLang="en-US" sz="1400"/>
              <a:t>Rinaldi Munir/II4021 - Kriptografi</a:t>
            </a:r>
          </a:p>
        </p:txBody>
      </p:sp>
      <p:sp>
        <p:nvSpPr>
          <p:cNvPr id="19459" name="Slide Number Placeholder 5">
            <a:extLst>
              <a:ext uri="{FF2B5EF4-FFF2-40B4-BE49-F238E27FC236}">
                <a16:creationId xmlns:a16="http://schemas.microsoft.com/office/drawing/2014/main" id="{D0B75157-DF45-467B-9EB0-A723E6AA074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BBBC7EAF-3099-4BE0-89F8-B2B11300F11F}" type="slidenum">
              <a:rPr lang="en-GB" altLang="en-US" sz="1400"/>
              <a:pPr>
                <a:spcBef>
                  <a:spcPct val="0"/>
                </a:spcBef>
                <a:buClrTx/>
                <a:buSzTx/>
                <a:buFontTx/>
                <a:buNone/>
              </a:pPr>
              <a:t>25</a:t>
            </a:fld>
            <a:endParaRPr lang="en-GB" altLang="en-US" sz="1400"/>
          </a:p>
        </p:txBody>
      </p:sp>
      <p:sp>
        <p:nvSpPr>
          <p:cNvPr id="19460" name="Rectangle 5">
            <a:extLst>
              <a:ext uri="{FF2B5EF4-FFF2-40B4-BE49-F238E27FC236}">
                <a16:creationId xmlns:a16="http://schemas.microsoft.com/office/drawing/2014/main" id="{770BBA2E-372A-4FF2-8151-B6766D56AA14}"/>
              </a:ext>
            </a:extLst>
          </p:cNvPr>
          <p:cNvSpPr>
            <a:spLocks noChangeArrowheads="1"/>
          </p:cNvSpPr>
          <p:nvPr/>
        </p:nvSpPr>
        <p:spPr bwMode="auto">
          <a:xfrm>
            <a:off x="3681413" y="1947864"/>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graphicFrame>
        <p:nvGraphicFramePr>
          <p:cNvPr id="19461" name="Object 4">
            <a:extLst>
              <a:ext uri="{FF2B5EF4-FFF2-40B4-BE49-F238E27FC236}">
                <a16:creationId xmlns:a16="http://schemas.microsoft.com/office/drawing/2014/main" id="{97C29DD2-632C-4125-8857-B19AE4DFF4CC}"/>
              </a:ext>
            </a:extLst>
          </p:cNvPr>
          <p:cNvGraphicFramePr>
            <a:graphicFrameLocks noChangeAspect="1"/>
          </p:cNvGraphicFramePr>
          <p:nvPr>
            <p:extLst>
              <p:ext uri="{D42A27DB-BD31-4B8C-83A1-F6EECF244321}">
                <p14:modId xmlns:p14="http://schemas.microsoft.com/office/powerpoint/2010/main" val="2307892233"/>
              </p:ext>
            </p:extLst>
          </p:nvPr>
        </p:nvGraphicFramePr>
        <p:xfrm>
          <a:off x="1807686" y="1148716"/>
          <a:ext cx="8116609" cy="4977764"/>
        </p:xfrm>
        <a:graphic>
          <a:graphicData uri="http://schemas.openxmlformats.org/presentationml/2006/ole">
            <mc:AlternateContent xmlns:mc="http://schemas.openxmlformats.org/markup-compatibility/2006">
              <mc:Choice xmlns:v="urn:schemas-microsoft-com:vml" Requires="v">
                <p:oleObj r:id="rId2" imgW="6443472" imgH="3947160" progId="Visio.Drawing.6">
                  <p:embed/>
                </p:oleObj>
              </mc:Choice>
              <mc:Fallback>
                <p:oleObj r:id="rId2" imgW="6443472" imgH="3947160" progId="Visio.Drawing.6">
                  <p:embed/>
                  <p:pic>
                    <p:nvPicPr>
                      <p:cNvPr id="19461" name="Object 4">
                        <a:extLst>
                          <a:ext uri="{FF2B5EF4-FFF2-40B4-BE49-F238E27FC236}">
                            <a16:creationId xmlns:a16="http://schemas.microsoft.com/office/drawing/2014/main" id="{97C29DD2-632C-4125-8857-B19AE4DFF4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7686" y="1148716"/>
                        <a:ext cx="8116609" cy="4977764"/>
                      </a:xfrm>
                      <a:prstGeom prst="rect">
                        <a:avLst/>
                      </a:prstGeom>
                      <a:noFill/>
                      <a:ln>
                        <a:noFill/>
                      </a:ln>
                    </p:spPr>
                  </p:pic>
                </p:oleObj>
              </mc:Fallback>
            </mc:AlternateContent>
          </a:graphicData>
        </a:graphic>
      </p:graphicFrame>
      <p:sp>
        <p:nvSpPr>
          <p:cNvPr id="19462" name="Rectangle 6">
            <a:extLst>
              <a:ext uri="{FF2B5EF4-FFF2-40B4-BE49-F238E27FC236}">
                <a16:creationId xmlns:a16="http://schemas.microsoft.com/office/drawing/2014/main" id="{BD98A4A6-7F35-4321-B4D1-5F39F490E21E}"/>
              </a:ext>
            </a:extLst>
          </p:cNvPr>
          <p:cNvSpPr>
            <a:spLocks noChangeArrowheads="1"/>
          </p:cNvSpPr>
          <p:nvPr/>
        </p:nvSpPr>
        <p:spPr bwMode="auto">
          <a:xfrm>
            <a:off x="3926403" y="255112"/>
            <a:ext cx="41386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buFont typeface="Wingdings" panose="05000000000000000000" pitchFamily="2" charset="2"/>
              <a:buNone/>
            </a:pPr>
            <a:r>
              <a:rPr lang="en-US" altLang="en-US" sz="2800" i="1" dirty="0"/>
              <a:t>Man-in-the-middle-attack</a:t>
            </a:r>
          </a:p>
        </p:txBody>
      </p:sp>
    </p:spTree>
    <p:extLst>
      <p:ext uri="{BB962C8B-B14F-4D97-AF65-F5344CB8AC3E}">
        <p14:creationId xmlns:p14="http://schemas.microsoft.com/office/powerpoint/2010/main" val="27739488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4">
            <a:extLst>
              <a:ext uri="{FF2B5EF4-FFF2-40B4-BE49-F238E27FC236}">
                <a16:creationId xmlns:a16="http://schemas.microsoft.com/office/drawing/2014/main" id="{CA9731CB-E017-4708-8F42-E2A9AFF5CC64}"/>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GB" altLang="en-US" sz="1400"/>
              <a:t>Rinaldi Munir/II4021 - Kriptografi</a:t>
            </a:r>
          </a:p>
        </p:txBody>
      </p:sp>
      <p:sp>
        <p:nvSpPr>
          <p:cNvPr id="18435" name="Slide Number Placeholder 5">
            <a:extLst>
              <a:ext uri="{FF2B5EF4-FFF2-40B4-BE49-F238E27FC236}">
                <a16:creationId xmlns:a16="http://schemas.microsoft.com/office/drawing/2014/main" id="{8279E64B-8EB2-4856-8611-E6C6FBDBBFA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9F54AA2C-D61C-4796-A141-8AB01436144A}" type="slidenum">
              <a:rPr lang="en-GB" altLang="en-US" sz="1400"/>
              <a:pPr>
                <a:spcBef>
                  <a:spcPct val="0"/>
                </a:spcBef>
                <a:buClrTx/>
                <a:buSzTx/>
                <a:buFontTx/>
                <a:buNone/>
              </a:pPr>
              <a:t>26</a:t>
            </a:fld>
            <a:endParaRPr lang="en-GB" altLang="en-US" sz="1400"/>
          </a:p>
        </p:txBody>
      </p:sp>
      <p:sp>
        <p:nvSpPr>
          <p:cNvPr id="18437" name="Rectangle 3">
            <a:extLst>
              <a:ext uri="{FF2B5EF4-FFF2-40B4-BE49-F238E27FC236}">
                <a16:creationId xmlns:a16="http://schemas.microsoft.com/office/drawing/2014/main" id="{86DED7B6-8809-4D1F-81CF-8F2A37B19BBC}"/>
              </a:ext>
            </a:extLst>
          </p:cNvPr>
          <p:cNvSpPr>
            <a:spLocks noGrp="1" noChangeArrowheads="1"/>
          </p:cNvSpPr>
          <p:nvPr>
            <p:ph type="body" idx="1"/>
          </p:nvPr>
        </p:nvSpPr>
        <p:spPr>
          <a:xfrm>
            <a:off x="695960" y="477520"/>
            <a:ext cx="10515600" cy="4822349"/>
          </a:xfrm>
        </p:spPr>
        <p:txBody>
          <a:bodyPr/>
          <a:lstStyle/>
          <a:p>
            <a:pPr marL="0" indent="0" algn="ctr" eaLnBrk="1" hangingPunct="1">
              <a:buNone/>
            </a:pPr>
            <a:r>
              <a:rPr lang="en-US" altLang="en-US" i="1" dirty="0"/>
              <a:t>Man-in-the-middle-attack</a:t>
            </a:r>
          </a:p>
          <a:p>
            <a:pPr marL="0" indent="0">
              <a:buNone/>
            </a:pPr>
            <a:r>
              <a:rPr lang="en-US" altLang="en-US" i="1" dirty="0"/>
              <a:t>	                       </a:t>
            </a:r>
            <a:r>
              <a:rPr lang="en-US" altLang="en-US" dirty="0" err="1"/>
              <a:t>Serangan</a:t>
            </a:r>
            <a:r>
              <a:rPr lang="en-US" altLang="en-US" dirty="0"/>
              <a:t> </a:t>
            </a:r>
            <a:r>
              <a:rPr lang="en-US" altLang="en-US" dirty="0" err="1"/>
              <a:t>aktif</a:t>
            </a:r>
            <a:r>
              <a:rPr lang="en-US" altLang="en-US" dirty="0"/>
              <a:t> yang </a:t>
            </a:r>
            <a:r>
              <a:rPr lang="en-US" altLang="en-US" dirty="0" err="1"/>
              <a:t>berbahaya</a:t>
            </a:r>
            <a:endParaRPr lang="en-US" altLang="en-US" i="1" dirty="0"/>
          </a:p>
        </p:txBody>
      </p:sp>
      <p:sp>
        <p:nvSpPr>
          <p:cNvPr id="18438" name="Rectangle 5">
            <a:extLst>
              <a:ext uri="{FF2B5EF4-FFF2-40B4-BE49-F238E27FC236}">
                <a16:creationId xmlns:a16="http://schemas.microsoft.com/office/drawing/2014/main" id="{140BAF6F-8890-46E9-9F03-FE66F5FA795B}"/>
              </a:ext>
            </a:extLst>
          </p:cNvPr>
          <p:cNvSpPr>
            <a:spLocks noChangeArrowheads="1"/>
          </p:cNvSpPr>
          <p:nvPr/>
        </p:nvSpPr>
        <p:spPr bwMode="auto">
          <a:xfrm>
            <a:off x="4781550" y="2409826"/>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pic>
        <p:nvPicPr>
          <p:cNvPr id="3" name="Picture 2" descr="Diagram&#10;&#10;Description automatically generated with low confidence">
            <a:extLst>
              <a:ext uri="{FF2B5EF4-FFF2-40B4-BE49-F238E27FC236}">
                <a16:creationId xmlns:a16="http://schemas.microsoft.com/office/drawing/2014/main" id="{9B1B46AC-9151-D6C8-C358-9B94D53ED9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3897" y="1818290"/>
            <a:ext cx="8808809" cy="4296321"/>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4">
            <a:extLst>
              <a:ext uri="{FF2B5EF4-FFF2-40B4-BE49-F238E27FC236}">
                <a16:creationId xmlns:a16="http://schemas.microsoft.com/office/drawing/2014/main" id="{1659A3C4-694E-4BC7-BABF-5847E33C375D}"/>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GB" altLang="en-US" sz="1400"/>
              <a:t>Rinaldi Munir/II4021 - Kriptografi</a:t>
            </a:r>
          </a:p>
        </p:txBody>
      </p:sp>
      <p:sp>
        <p:nvSpPr>
          <p:cNvPr id="23555" name="Slide Number Placeholder 5">
            <a:extLst>
              <a:ext uri="{FF2B5EF4-FFF2-40B4-BE49-F238E27FC236}">
                <a16:creationId xmlns:a16="http://schemas.microsoft.com/office/drawing/2014/main" id="{3B2B870C-2639-4819-BBD9-F247F76213D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23052690-E252-43D9-BCF3-BF7555C051E3}" type="slidenum">
              <a:rPr lang="en-GB" altLang="en-US" sz="1400"/>
              <a:pPr>
                <a:spcBef>
                  <a:spcPct val="0"/>
                </a:spcBef>
                <a:buClrTx/>
                <a:buSzTx/>
                <a:buFontTx/>
                <a:buNone/>
              </a:pPr>
              <a:t>27</a:t>
            </a:fld>
            <a:endParaRPr lang="en-GB" altLang="en-US" sz="1400"/>
          </a:p>
        </p:txBody>
      </p:sp>
      <p:sp>
        <p:nvSpPr>
          <p:cNvPr id="17413" name="Rectangle 3">
            <a:extLst>
              <a:ext uri="{FF2B5EF4-FFF2-40B4-BE49-F238E27FC236}">
                <a16:creationId xmlns:a16="http://schemas.microsoft.com/office/drawing/2014/main" id="{FACD0C0C-2E39-4497-9CF5-8A2B909CDEF6}"/>
              </a:ext>
            </a:extLst>
          </p:cNvPr>
          <p:cNvSpPr>
            <a:spLocks noGrp="1" noChangeArrowheads="1"/>
          </p:cNvSpPr>
          <p:nvPr>
            <p:ph type="body" idx="1"/>
          </p:nvPr>
        </p:nvSpPr>
        <p:spPr>
          <a:xfrm>
            <a:off x="863600" y="1690688"/>
            <a:ext cx="10932160" cy="4202111"/>
          </a:xfrm>
        </p:spPr>
        <p:txBody>
          <a:bodyPr/>
          <a:lstStyle/>
          <a:p>
            <a:pPr marL="0" indent="0">
              <a:buNone/>
              <a:defRPr/>
            </a:pPr>
            <a:r>
              <a:rPr lang="en-US" dirty="0" err="1">
                <a:cs typeface="Times New Roman" pitchFamily="18" charset="0"/>
              </a:rPr>
              <a:t>Berdasarkan</a:t>
            </a:r>
            <a:r>
              <a:rPr lang="en-US" dirty="0">
                <a:cs typeface="Times New Roman" pitchFamily="18" charset="0"/>
              </a:rPr>
              <a:t> </a:t>
            </a:r>
            <a:r>
              <a:rPr lang="en-US" dirty="0" err="1">
                <a:cs typeface="Times New Roman" pitchFamily="18" charset="0"/>
              </a:rPr>
              <a:t>teknik</a:t>
            </a:r>
            <a:r>
              <a:rPr lang="en-US" dirty="0">
                <a:cs typeface="Times New Roman" pitchFamily="18" charset="0"/>
              </a:rPr>
              <a:t> yang </a:t>
            </a:r>
            <a:r>
              <a:rPr lang="en-US" dirty="0" err="1">
                <a:cs typeface="Times New Roman" pitchFamily="18" charset="0"/>
              </a:rPr>
              <a:t>digunakan</a:t>
            </a:r>
            <a:r>
              <a:rPr lang="en-US" dirty="0">
                <a:cs typeface="Times New Roman" pitchFamily="18" charset="0"/>
              </a:rPr>
              <a:t> </a:t>
            </a:r>
            <a:r>
              <a:rPr lang="en-US" dirty="0" err="1">
                <a:cs typeface="Times New Roman" pitchFamily="18" charset="0"/>
              </a:rPr>
              <a:t>untuk</a:t>
            </a:r>
            <a:r>
              <a:rPr lang="en-US" dirty="0">
                <a:cs typeface="Times New Roman" pitchFamily="18" charset="0"/>
              </a:rPr>
              <a:t> </a:t>
            </a:r>
            <a:r>
              <a:rPr lang="en-US" dirty="0" err="1">
                <a:cs typeface="Times New Roman" pitchFamily="18" charset="0"/>
              </a:rPr>
              <a:t>menemukan</a:t>
            </a:r>
            <a:r>
              <a:rPr lang="en-US" dirty="0">
                <a:cs typeface="Times New Roman" pitchFamily="18" charset="0"/>
              </a:rPr>
              <a:t> </a:t>
            </a:r>
            <a:r>
              <a:rPr lang="en-US" dirty="0" err="1">
                <a:cs typeface="Times New Roman" pitchFamily="18" charset="0"/>
              </a:rPr>
              <a:t>kunci</a:t>
            </a:r>
            <a:r>
              <a:rPr lang="en-US" dirty="0">
                <a:cs typeface="Times New Roman" pitchFamily="18" charset="0"/>
              </a:rPr>
              <a:t>:</a:t>
            </a:r>
            <a:r>
              <a:rPr lang="en-US" dirty="0"/>
              <a:t> </a:t>
            </a:r>
          </a:p>
          <a:p>
            <a:pPr marL="609600" indent="-609600">
              <a:buAutoNum type="arabicPeriod"/>
              <a:defRPr/>
            </a:pPr>
            <a:r>
              <a:rPr lang="en-US" i="1" dirty="0"/>
              <a:t>Exhaustive attack/brute force attack</a:t>
            </a:r>
          </a:p>
          <a:p>
            <a:pPr marL="609600" indent="-609600">
              <a:buAutoNum type="arabicPeriod"/>
              <a:defRPr/>
            </a:pPr>
            <a:r>
              <a:rPr lang="en-US" i="1" dirty="0"/>
              <a:t>Analytical attack</a:t>
            </a:r>
          </a:p>
          <a:p>
            <a:pPr marL="609600" indent="-609600">
              <a:defRPr/>
            </a:pPr>
            <a:endParaRPr lang="en-GB" sz="2400" dirty="0"/>
          </a:p>
        </p:txBody>
      </p:sp>
      <p:sp>
        <p:nvSpPr>
          <p:cNvPr id="8" name="Rectangle 2">
            <a:extLst>
              <a:ext uri="{FF2B5EF4-FFF2-40B4-BE49-F238E27FC236}">
                <a16:creationId xmlns:a16="http://schemas.microsoft.com/office/drawing/2014/main" id="{DF25561B-8530-4EE9-B115-BA73F8E95FA6}"/>
              </a:ext>
            </a:extLst>
          </p:cNvPr>
          <p:cNvSpPr>
            <a:spLocks noGrp="1" noChangeArrowheads="1"/>
          </p:cNvSpPr>
          <p:nvPr>
            <p:ph type="title"/>
          </p:nvPr>
        </p:nvSpPr>
        <p:spPr>
          <a:xfrm>
            <a:off x="838200" y="365125"/>
            <a:ext cx="10515600" cy="1325563"/>
          </a:xfrm>
        </p:spPr>
        <p:txBody>
          <a:bodyPr/>
          <a:lstStyle/>
          <a:p>
            <a:pPr eaLnBrk="1" hangingPunct="1"/>
            <a:r>
              <a:rPr lang="en-US" altLang="en-US" b="1" dirty="0" err="1"/>
              <a:t>Jenis-jenis</a:t>
            </a:r>
            <a:r>
              <a:rPr lang="en-US" altLang="en-US" b="1" dirty="0"/>
              <a:t> </a:t>
            </a:r>
            <a:r>
              <a:rPr lang="en-US" altLang="en-US" b="1" dirty="0" err="1"/>
              <a:t>Serangan</a:t>
            </a:r>
            <a:endParaRPr lang="en-US" altLang="en-US" b="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B3B55A-135C-4790-80FA-777BA651E7F3}"/>
              </a:ext>
            </a:extLst>
          </p:cNvPr>
          <p:cNvSpPr>
            <a:spLocks noGrp="1"/>
          </p:cNvSpPr>
          <p:nvPr>
            <p:ph idx="1"/>
          </p:nvPr>
        </p:nvSpPr>
        <p:spPr>
          <a:xfrm>
            <a:off x="838200" y="1178560"/>
            <a:ext cx="10515600" cy="4998403"/>
          </a:xfrm>
        </p:spPr>
        <p:txBody>
          <a:bodyPr/>
          <a:lstStyle/>
          <a:p>
            <a:pPr marL="609600" indent="-609600">
              <a:buNone/>
              <a:defRPr/>
            </a:pPr>
            <a:r>
              <a:rPr lang="en-US" b="1" i="1" dirty="0"/>
              <a:t>1. Exhaustive attack</a:t>
            </a:r>
            <a:r>
              <a:rPr lang="en-US" b="1" dirty="0"/>
              <a:t> /</a:t>
            </a:r>
            <a:r>
              <a:rPr lang="en-US" b="1" i="1" dirty="0"/>
              <a:t>brute force attack</a:t>
            </a:r>
            <a:endParaRPr lang="en-GB" b="1" dirty="0"/>
          </a:p>
          <a:p>
            <a:pPr marL="609600" indent="-609600">
              <a:defRPr/>
            </a:pPr>
            <a:endParaRPr lang="en-US" dirty="0">
              <a:latin typeface="Arial" charset="0"/>
              <a:cs typeface="Times New Roman" pitchFamily="18" charset="0"/>
            </a:endParaRPr>
          </a:p>
          <a:p>
            <a:pPr marL="630238" indent="-284163">
              <a:defRPr/>
            </a:pPr>
            <a:r>
              <a:rPr lang="en-US" dirty="0" err="1">
                <a:cs typeface="Times New Roman" pitchFamily="18" charset="0"/>
              </a:rPr>
              <a:t>Mengungkap</a:t>
            </a:r>
            <a:r>
              <a:rPr lang="en-US" dirty="0">
                <a:cs typeface="Times New Roman" pitchFamily="18" charset="0"/>
              </a:rPr>
              <a:t> </a:t>
            </a:r>
            <a:r>
              <a:rPr lang="en-US" dirty="0" err="1">
                <a:cs typeface="Times New Roman" pitchFamily="18" charset="0"/>
              </a:rPr>
              <a:t>plainteks</a:t>
            </a:r>
            <a:r>
              <a:rPr lang="en-US" dirty="0">
                <a:cs typeface="Times New Roman" pitchFamily="18" charset="0"/>
              </a:rPr>
              <a:t> </a:t>
            </a:r>
            <a:r>
              <a:rPr lang="en-US" dirty="0" err="1">
                <a:cs typeface="Times New Roman" pitchFamily="18" charset="0"/>
              </a:rPr>
              <a:t>dengan</a:t>
            </a:r>
            <a:r>
              <a:rPr lang="en-US" dirty="0">
                <a:cs typeface="Times New Roman" pitchFamily="18" charset="0"/>
              </a:rPr>
              <a:t> </a:t>
            </a:r>
            <a:r>
              <a:rPr lang="en-US" dirty="0" err="1">
                <a:cs typeface="Times New Roman" pitchFamily="18" charset="0"/>
              </a:rPr>
              <a:t>mencoba</a:t>
            </a:r>
            <a:r>
              <a:rPr lang="en-US" dirty="0">
                <a:cs typeface="Times New Roman" pitchFamily="18" charset="0"/>
              </a:rPr>
              <a:t> </a:t>
            </a:r>
            <a:r>
              <a:rPr lang="en-US" dirty="0" err="1">
                <a:cs typeface="Times New Roman" pitchFamily="18" charset="0"/>
              </a:rPr>
              <a:t>semua</a:t>
            </a:r>
            <a:r>
              <a:rPr lang="en-US" dirty="0">
                <a:cs typeface="Times New Roman" pitchFamily="18" charset="0"/>
              </a:rPr>
              <a:t> </a:t>
            </a:r>
            <a:r>
              <a:rPr lang="en-US" dirty="0" err="1">
                <a:cs typeface="Times New Roman" pitchFamily="18" charset="0"/>
              </a:rPr>
              <a:t>kemungkinan</a:t>
            </a:r>
            <a:r>
              <a:rPr lang="en-US" dirty="0">
                <a:cs typeface="Times New Roman" pitchFamily="18" charset="0"/>
              </a:rPr>
              <a:t> </a:t>
            </a:r>
            <a:r>
              <a:rPr lang="en-US" dirty="0" err="1">
                <a:cs typeface="Times New Roman" pitchFamily="18" charset="0"/>
              </a:rPr>
              <a:t>kunci</a:t>
            </a:r>
            <a:r>
              <a:rPr lang="en-US" dirty="0">
                <a:cs typeface="Times New Roman" pitchFamily="18" charset="0"/>
              </a:rPr>
              <a:t> </a:t>
            </a:r>
            <a:r>
              <a:rPr lang="en-US" dirty="0" err="1">
                <a:cs typeface="Times New Roman" pitchFamily="18" charset="0"/>
              </a:rPr>
              <a:t>untuk</a:t>
            </a:r>
            <a:r>
              <a:rPr lang="en-US" dirty="0">
                <a:cs typeface="Times New Roman" pitchFamily="18" charset="0"/>
              </a:rPr>
              <a:t> </a:t>
            </a:r>
            <a:r>
              <a:rPr lang="en-US" dirty="0" err="1">
                <a:cs typeface="Times New Roman" pitchFamily="18" charset="0"/>
              </a:rPr>
              <a:t>dekripsi</a:t>
            </a:r>
            <a:r>
              <a:rPr lang="en-US" dirty="0">
                <a:cs typeface="Times New Roman" pitchFamily="18" charset="0"/>
              </a:rPr>
              <a:t> </a:t>
            </a:r>
            <a:r>
              <a:rPr lang="en-US" dirty="0" err="1">
                <a:cs typeface="Times New Roman" pitchFamily="18" charset="0"/>
              </a:rPr>
              <a:t>cipherteks</a:t>
            </a:r>
            <a:endParaRPr lang="en-US" dirty="0">
              <a:cs typeface="Times New Roman" pitchFamily="18" charset="0"/>
            </a:endParaRPr>
          </a:p>
          <a:p>
            <a:pPr marL="346075" indent="0">
              <a:buNone/>
              <a:defRPr/>
            </a:pPr>
            <a:r>
              <a:rPr lang="en-US" dirty="0">
                <a:cs typeface="Times New Roman" pitchFamily="18" charset="0"/>
              </a:rPr>
              <a:t>.  </a:t>
            </a:r>
            <a:r>
              <a:rPr lang="en-US" dirty="0" err="1">
                <a:cs typeface="Times New Roman" pitchFamily="18" charset="0"/>
              </a:rPr>
              <a:t>Contoh</a:t>
            </a:r>
            <a:r>
              <a:rPr lang="en-US" dirty="0">
                <a:cs typeface="Times New Roman" pitchFamily="18" charset="0"/>
              </a:rPr>
              <a:t>: </a:t>
            </a:r>
            <a:r>
              <a:rPr lang="en-US" i="1" dirty="0">
                <a:cs typeface="Times New Roman" pitchFamily="18" charset="0"/>
              </a:rPr>
              <a:t>dictionary attack </a:t>
            </a:r>
          </a:p>
          <a:p>
            <a:pPr marL="630238" indent="-346075">
              <a:defRPr/>
            </a:pPr>
            <a:endParaRPr lang="en-US" dirty="0">
              <a:cs typeface="Times New Roman" pitchFamily="18" charset="0"/>
            </a:endParaRPr>
          </a:p>
          <a:p>
            <a:pPr marL="630238" indent="-346075">
              <a:defRPr/>
            </a:pPr>
            <a:r>
              <a:rPr lang="en-US" dirty="0" err="1">
                <a:cs typeface="Times New Roman" pitchFamily="18" charset="0"/>
              </a:rPr>
              <a:t>Pasti</a:t>
            </a:r>
            <a:r>
              <a:rPr lang="en-US" dirty="0">
                <a:cs typeface="Times New Roman" pitchFamily="18" charset="0"/>
              </a:rPr>
              <a:t> </a:t>
            </a:r>
            <a:r>
              <a:rPr lang="en-US" dirty="0" err="1">
                <a:cs typeface="Times New Roman" pitchFamily="18" charset="0"/>
              </a:rPr>
              <a:t>berhasil</a:t>
            </a:r>
            <a:r>
              <a:rPr lang="en-US" dirty="0">
                <a:cs typeface="Times New Roman" pitchFamily="18" charset="0"/>
              </a:rPr>
              <a:t> </a:t>
            </a:r>
            <a:r>
              <a:rPr lang="en-US" dirty="0" err="1">
                <a:cs typeface="Times New Roman" pitchFamily="18" charset="0"/>
              </a:rPr>
              <a:t>menemukan</a:t>
            </a:r>
            <a:r>
              <a:rPr lang="en-US" dirty="0">
                <a:cs typeface="Times New Roman" pitchFamily="18" charset="0"/>
              </a:rPr>
              <a:t> </a:t>
            </a:r>
            <a:r>
              <a:rPr lang="en-US" dirty="0" err="1">
                <a:cs typeface="Times New Roman" pitchFamily="18" charset="0"/>
              </a:rPr>
              <a:t>kunci</a:t>
            </a:r>
            <a:r>
              <a:rPr lang="en-US" dirty="0">
                <a:cs typeface="Times New Roman" pitchFamily="18" charset="0"/>
              </a:rPr>
              <a:t> </a:t>
            </a:r>
            <a:r>
              <a:rPr lang="en-US" dirty="0" err="1">
                <a:cs typeface="Times New Roman" pitchFamily="18" charset="0"/>
              </a:rPr>
              <a:t>jika</a:t>
            </a:r>
            <a:r>
              <a:rPr lang="en-US" dirty="0">
                <a:cs typeface="Times New Roman" pitchFamily="18" charset="0"/>
              </a:rPr>
              <a:t> </a:t>
            </a:r>
            <a:r>
              <a:rPr lang="en-US" dirty="0" err="1">
                <a:cs typeface="Times New Roman" pitchFamily="18" charset="0"/>
              </a:rPr>
              <a:t>diberikan</a:t>
            </a:r>
            <a:r>
              <a:rPr lang="en-US" dirty="0">
                <a:cs typeface="Times New Roman" pitchFamily="18" charset="0"/>
              </a:rPr>
              <a:t> </a:t>
            </a:r>
            <a:r>
              <a:rPr lang="en-US" dirty="0" err="1">
                <a:cs typeface="Times New Roman" pitchFamily="18" charset="0"/>
              </a:rPr>
              <a:t>waktu</a:t>
            </a:r>
            <a:r>
              <a:rPr lang="en-US" dirty="0">
                <a:cs typeface="Times New Roman" pitchFamily="18" charset="0"/>
              </a:rPr>
              <a:t> yang </a:t>
            </a:r>
            <a:r>
              <a:rPr lang="en-US" dirty="0" err="1">
                <a:cs typeface="Times New Roman" pitchFamily="18" charset="0"/>
              </a:rPr>
              <a:t>cukup</a:t>
            </a:r>
            <a:r>
              <a:rPr lang="en-US" dirty="0">
                <a:cs typeface="Times New Roman" pitchFamily="18" charset="0"/>
              </a:rPr>
              <a:t> dan </a:t>
            </a:r>
            <a:r>
              <a:rPr lang="en-US" dirty="0" err="1">
                <a:cs typeface="Times New Roman" pitchFamily="18" charset="0"/>
              </a:rPr>
              <a:t>sumberdaya</a:t>
            </a:r>
            <a:r>
              <a:rPr lang="en-US" dirty="0">
                <a:cs typeface="Times New Roman" pitchFamily="18" charset="0"/>
              </a:rPr>
              <a:t> </a:t>
            </a:r>
            <a:r>
              <a:rPr lang="en-US" i="1" dirty="0">
                <a:cs typeface="Times New Roman" pitchFamily="18" charset="0"/>
              </a:rPr>
              <a:t>hardware</a:t>
            </a:r>
            <a:r>
              <a:rPr lang="en-US" dirty="0">
                <a:cs typeface="Times New Roman" pitchFamily="18" charset="0"/>
              </a:rPr>
              <a:t> dan </a:t>
            </a:r>
            <a:r>
              <a:rPr lang="en-US" i="1" dirty="0">
                <a:cs typeface="Times New Roman" pitchFamily="18" charset="0"/>
              </a:rPr>
              <a:t>software</a:t>
            </a:r>
            <a:r>
              <a:rPr lang="en-US" dirty="0">
                <a:cs typeface="Times New Roman" pitchFamily="18" charset="0"/>
              </a:rPr>
              <a:t> yang </a:t>
            </a:r>
            <a:r>
              <a:rPr lang="en-US" dirty="0" err="1">
                <a:cs typeface="Times New Roman" pitchFamily="18" charset="0"/>
              </a:rPr>
              <a:t>memenuhi</a:t>
            </a:r>
            <a:r>
              <a:rPr lang="en-US" dirty="0">
                <a:cs typeface="Times New Roman" pitchFamily="18" charset="0"/>
              </a:rPr>
              <a:t>.</a:t>
            </a:r>
          </a:p>
          <a:p>
            <a:pPr marL="0" indent="0">
              <a:buNone/>
            </a:pPr>
            <a:endParaRPr lang="en-US" dirty="0"/>
          </a:p>
        </p:txBody>
      </p:sp>
      <p:sp>
        <p:nvSpPr>
          <p:cNvPr id="2" name="Footer Placeholder 1">
            <a:extLst>
              <a:ext uri="{FF2B5EF4-FFF2-40B4-BE49-F238E27FC236}">
                <a16:creationId xmlns:a16="http://schemas.microsoft.com/office/drawing/2014/main" id="{8B9D9142-97AF-770A-F7A0-7BEDD90C1A45}"/>
              </a:ext>
            </a:extLst>
          </p:cNvPr>
          <p:cNvSpPr>
            <a:spLocks noGrp="1"/>
          </p:cNvSpPr>
          <p:nvPr>
            <p:ph type="ftr" sz="quarter" idx="11"/>
          </p:nvPr>
        </p:nvSpPr>
        <p:spPr/>
        <p:txBody>
          <a:bodyPr/>
          <a:lstStyle/>
          <a:p>
            <a:r>
              <a:rPr lang="en-US"/>
              <a:t>Rinaldi Munir/II4021 - Kriptografi</a:t>
            </a:r>
          </a:p>
        </p:txBody>
      </p:sp>
      <p:sp>
        <p:nvSpPr>
          <p:cNvPr id="4" name="Slide Number Placeholder 3">
            <a:extLst>
              <a:ext uri="{FF2B5EF4-FFF2-40B4-BE49-F238E27FC236}">
                <a16:creationId xmlns:a16="http://schemas.microsoft.com/office/drawing/2014/main" id="{86B8C8A3-E5E3-E4D2-E0B6-D6F68F0EE13B}"/>
              </a:ext>
            </a:extLst>
          </p:cNvPr>
          <p:cNvSpPr>
            <a:spLocks noGrp="1"/>
          </p:cNvSpPr>
          <p:nvPr>
            <p:ph type="sldNum" sz="quarter" idx="12"/>
          </p:nvPr>
        </p:nvSpPr>
        <p:spPr/>
        <p:txBody>
          <a:bodyPr/>
          <a:lstStyle/>
          <a:p>
            <a:fld id="{C8468649-2255-4ED6-86C1-7183EDD30619}" type="slidenum">
              <a:rPr lang="en-US" smtClean="0"/>
              <a:t>28</a:t>
            </a:fld>
            <a:endParaRPr lang="en-US"/>
          </a:p>
        </p:txBody>
      </p:sp>
    </p:spTree>
    <p:extLst>
      <p:ext uri="{BB962C8B-B14F-4D97-AF65-F5344CB8AC3E}">
        <p14:creationId xmlns:p14="http://schemas.microsoft.com/office/powerpoint/2010/main" val="29340383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4">
            <a:extLst>
              <a:ext uri="{FF2B5EF4-FFF2-40B4-BE49-F238E27FC236}">
                <a16:creationId xmlns:a16="http://schemas.microsoft.com/office/drawing/2014/main" id="{EC9D1885-40DD-413A-AF10-291B1108361B}"/>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GB" altLang="en-US" sz="1400"/>
              <a:t>Rinaldi Munir/II4021 - Kriptografi</a:t>
            </a:r>
          </a:p>
        </p:txBody>
      </p:sp>
      <p:sp>
        <p:nvSpPr>
          <p:cNvPr id="24579" name="Slide Number Placeholder 5">
            <a:extLst>
              <a:ext uri="{FF2B5EF4-FFF2-40B4-BE49-F238E27FC236}">
                <a16:creationId xmlns:a16="http://schemas.microsoft.com/office/drawing/2014/main" id="{34485B46-710B-4A16-B438-3782648D19C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9F0B58B2-B61D-4D00-99C7-02A8E9EE7EF1}" type="slidenum">
              <a:rPr lang="en-GB" altLang="en-US" sz="1400"/>
              <a:pPr>
                <a:spcBef>
                  <a:spcPct val="0"/>
                </a:spcBef>
                <a:buClrTx/>
                <a:buSzTx/>
                <a:buFontTx/>
                <a:buNone/>
              </a:pPr>
              <a:t>29</a:t>
            </a:fld>
            <a:endParaRPr lang="en-GB" altLang="en-US" sz="1400"/>
          </a:p>
        </p:txBody>
      </p:sp>
      <p:graphicFrame>
        <p:nvGraphicFramePr>
          <p:cNvPr id="24581" name="Object 3">
            <a:extLst>
              <a:ext uri="{FF2B5EF4-FFF2-40B4-BE49-F238E27FC236}">
                <a16:creationId xmlns:a16="http://schemas.microsoft.com/office/drawing/2014/main" id="{F6687CB6-DFD2-49DC-B7DC-4B6985DF00BC}"/>
              </a:ext>
            </a:extLst>
          </p:cNvPr>
          <p:cNvGraphicFramePr>
            <a:graphicFrameLocks noGrp="1" noChangeAspect="1"/>
          </p:cNvGraphicFramePr>
          <p:nvPr>
            <p:ph type="body" idx="1"/>
            <p:extLst>
              <p:ext uri="{D42A27DB-BD31-4B8C-83A1-F6EECF244321}">
                <p14:modId xmlns:p14="http://schemas.microsoft.com/office/powerpoint/2010/main" val="3079121532"/>
              </p:ext>
            </p:extLst>
          </p:nvPr>
        </p:nvGraphicFramePr>
        <p:xfrm>
          <a:off x="435539" y="1209041"/>
          <a:ext cx="11204081" cy="3627119"/>
        </p:xfrm>
        <a:graphic>
          <a:graphicData uri="http://schemas.openxmlformats.org/presentationml/2006/ole">
            <mc:AlternateContent xmlns:mc="http://schemas.openxmlformats.org/markup-compatibility/2006">
              <mc:Choice xmlns:v="urn:schemas-microsoft-com:vml" Requires="v">
                <p:oleObj name="Document" r:id="rId2" imgW="5629656" imgH="1822704" progId="Word.Document.8">
                  <p:embed/>
                </p:oleObj>
              </mc:Choice>
              <mc:Fallback>
                <p:oleObj name="Document" r:id="rId2" imgW="5629656" imgH="1822704" progId="Word.Document.8">
                  <p:embed/>
                  <p:pic>
                    <p:nvPicPr>
                      <p:cNvPr id="24581" name="Object 3">
                        <a:extLst>
                          <a:ext uri="{FF2B5EF4-FFF2-40B4-BE49-F238E27FC236}">
                            <a16:creationId xmlns:a16="http://schemas.microsoft.com/office/drawing/2014/main" id="{F6687CB6-DFD2-49DC-B7DC-4B6985DF00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39" y="1209041"/>
                        <a:ext cx="11204081" cy="3627119"/>
                      </a:xfrm>
                      <a:prstGeom prst="rect">
                        <a:avLst/>
                      </a:prstGeom>
                      <a:noFill/>
                      <a:ln>
                        <a:noFill/>
                      </a:ln>
                    </p:spPr>
                  </p:pic>
                </p:oleObj>
              </mc:Fallback>
            </mc:AlternateContent>
          </a:graphicData>
        </a:graphic>
      </p:graphicFrame>
      <p:sp>
        <p:nvSpPr>
          <p:cNvPr id="24582" name="Rectangle 4">
            <a:extLst>
              <a:ext uri="{FF2B5EF4-FFF2-40B4-BE49-F238E27FC236}">
                <a16:creationId xmlns:a16="http://schemas.microsoft.com/office/drawing/2014/main" id="{83ACF805-4A33-4A2F-8905-EF9BB31BB67F}"/>
              </a:ext>
            </a:extLst>
          </p:cNvPr>
          <p:cNvSpPr>
            <a:spLocks noChangeArrowheads="1"/>
          </p:cNvSpPr>
          <p:nvPr/>
        </p:nvSpPr>
        <p:spPr bwMode="auto">
          <a:xfrm>
            <a:off x="1468120" y="4694852"/>
            <a:ext cx="863092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2800" dirty="0" err="1">
                <a:latin typeface="Times New Roman" panose="02020603050405020304" pitchFamily="18" charset="0"/>
                <a:cs typeface="Times New Roman" panose="02020603050405020304" pitchFamily="18" charset="0"/>
              </a:rPr>
              <a:t>Solusi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Kriptografer</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harus</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membuat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kunci</a:t>
            </a:r>
            <a:r>
              <a:rPr lang="en-US" altLang="en-US" sz="2800" dirty="0">
                <a:latin typeface="Times New Roman" panose="02020603050405020304" pitchFamily="18" charset="0"/>
                <a:cs typeface="Times New Roman" panose="02020603050405020304" pitchFamily="18" charset="0"/>
              </a:rPr>
              <a:t> yang </a:t>
            </a:r>
            <a:r>
              <a:rPr lang="en-US" altLang="en-US" sz="2800" dirty="0" err="1">
                <a:latin typeface="Times New Roman" panose="02020603050405020304" pitchFamily="18" charset="0"/>
                <a:cs typeface="Times New Roman" panose="02020603050405020304" pitchFamily="18" charset="0"/>
              </a:rPr>
              <a:t>panjang</a:t>
            </a:r>
            <a:r>
              <a:rPr lang="en-US" altLang="en-US" sz="2800" dirty="0">
                <a:latin typeface="Times New Roman" panose="02020603050405020304" pitchFamily="18" charset="0"/>
                <a:cs typeface="Times New Roman" panose="02020603050405020304" pitchFamily="18" charset="0"/>
              </a:rPr>
              <a:t> dan </a:t>
            </a:r>
            <a:r>
              <a:rPr lang="en-US" altLang="en-US" sz="2800" dirty="0" err="1">
                <a:latin typeface="Times New Roman" panose="02020603050405020304" pitchFamily="18" charset="0"/>
                <a:cs typeface="Times New Roman" panose="02020603050405020304" pitchFamily="18" charset="0"/>
              </a:rPr>
              <a:t>tidak</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mudah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ditebak</a:t>
            </a:r>
            <a:r>
              <a:rPr lang="en-US" altLang="en-US" sz="2800" dirty="0">
                <a:latin typeface="Times New Roman" panose="02020603050405020304" pitchFamily="18" charset="0"/>
                <a:cs typeface="Times New Roman" panose="02020603050405020304" pitchFamily="18" charset="0"/>
              </a:rPr>
              <a:t>.</a:t>
            </a:r>
            <a:r>
              <a:rPr lang="en-GB" altLang="en-US" sz="2800" dirty="0">
                <a:latin typeface="Times New Roman" panose="02020603050405020304" pitchFamily="18" charset="0"/>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oter Placeholder 4">
            <a:extLst>
              <a:ext uri="{FF2B5EF4-FFF2-40B4-BE49-F238E27FC236}">
                <a16:creationId xmlns:a16="http://schemas.microsoft.com/office/drawing/2014/main" id="{2167A74C-3598-4B1A-8E56-68AE3FAE4F48}"/>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GB" altLang="en-US" sz="1400"/>
              <a:t>Rinaldi Munir/II4021 - Kriptografi</a:t>
            </a:r>
          </a:p>
        </p:txBody>
      </p:sp>
      <p:sp>
        <p:nvSpPr>
          <p:cNvPr id="7171" name="Slide Number Placeholder 5">
            <a:extLst>
              <a:ext uri="{FF2B5EF4-FFF2-40B4-BE49-F238E27FC236}">
                <a16:creationId xmlns:a16="http://schemas.microsoft.com/office/drawing/2014/main" id="{339477E0-49DC-4773-A613-64A5BF74B08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6C6F89C5-552D-4979-BD01-1012F4D86040}" type="slidenum">
              <a:rPr lang="en-GB" altLang="en-US" sz="1400"/>
              <a:pPr>
                <a:spcBef>
                  <a:spcPct val="0"/>
                </a:spcBef>
                <a:buClrTx/>
                <a:buSzTx/>
                <a:buFontTx/>
                <a:buNone/>
              </a:pPr>
              <a:t>3</a:t>
            </a:fld>
            <a:endParaRPr lang="en-GB" altLang="en-US" sz="1400"/>
          </a:p>
        </p:txBody>
      </p:sp>
      <p:sp>
        <p:nvSpPr>
          <p:cNvPr id="7172" name="Rectangle 2">
            <a:extLst>
              <a:ext uri="{FF2B5EF4-FFF2-40B4-BE49-F238E27FC236}">
                <a16:creationId xmlns:a16="http://schemas.microsoft.com/office/drawing/2014/main" id="{D1A48F3E-6ADE-4A5C-A62F-D20E609BB779}"/>
              </a:ext>
            </a:extLst>
          </p:cNvPr>
          <p:cNvSpPr>
            <a:spLocks noGrp="1" noChangeArrowheads="1"/>
          </p:cNvSpPr>
          <p:nvPr>
            <p:ph type="title"/>
          </p:nvPr>
        </p:nvSpPr>
        <p:spPr/>
        <p:txBody>
          <a:bodyPr/>
          <a:lstStyle/>
          <a:p>
            <a:pPr eaLnBrk="1" hangingPunct="1"/>
            <a:r>
              <a:rPr lang="en-US" altLang="en-US" b="1" dirty="0" err="1">
                <a:latin typeface="+mn-lt"/>
                <a:cs typeface="Times New Roman" panose="02020603050405020304" pitchFamily="18" charset="0"/>
              </a:rPr>
              <a:t>Serangan</a:t>
            </a:r>
            <a:r>
              <a:rPr lang="en-US" altLang="en-US" b="1" dirty="0">
                <a:latin typeface="+mn-lt"/>
                <a:cs typeface="Times New Roman" panose="02020603050405020304" pitchFamily="18" charset="0"/>
              </a:rPr>
              <a:t> (</a:t>
            </a:r>
            <a:r>
              <a:rPr lang="en-US" altLang="en-US" b="1" i="1" dirty="0">
                <a:latin typeface="+mn-lt"/>
                <a:cs typeface="Times New Roman" panose="02020603050405020304" pitchFamily="18" charset="0"/>
              </a:rPr>
              <a:t>attack</a:t>
            </a:r>
            <a:r>
              <a:rPr lang="en-US" altLang="en-US" b="1" dirty="0">
                <a:latin typeface="+mn-lt"/>
                <a:cs typeface="Times New Roman" panose="02020603050405020304" pitchFamily="18" charset="0"/>
              </a:rPr>
              <a:t>)</a:t>
            </a:r>
            <a:r>
              <a:rPr lang="en-GB" altLang="en-US" dirty="0">
                <a:latin typeface="+mn-lt"/>
                <a:cs typeface="Times New Roman" panose="02020603050405020304" pitchFamily="18" charset="0"/>
              </a:rPr>
              <a:t> </a:t>
            </a:r>
          </a:p>
        </p:txBody>
      </p:sp>
      <p:sp>
        <p:nvSpPr>
          <p:cNvPr id="7173" name="Rectangle 3">
            <a:extLst>
              <a:ext uri="{FF2B5EF4-FFF2-40B4-BE49-F238E27FC236}">
                <a16:creationId xmlns:a16="http://schemas.microsoft.com/office/drawing/2014/main" id="{700AF13E-95F7-4B28-8393-EC1F6FAA74D4}"/>
              </a:ext>
            </a:extLst>
          </p:cNvPr>
          <p:cNvSpPr>
            <a:spLocks noGrp="1" noChangeArrowheads="1"/>
          </p:cNvSpPr>
          <p:nvPr>
            <p:ph type="body" idx="1"/>
          </p:nvPr>
        </p:nvSpPr>
        <p:spPr/>
        <p:txBody>
          <a:bodyPr>
            <a:normAutofit/>
          </a:bodyPr>
          <a:lstStyle/>
          <a:p>
            <a:pPr eaLnBrk="1" hangingPunct="1"/>
            <a:r>
              <a:rPr lang="en-US" altLang="en-US" b="1" dirty="0" err="1">
                <a:cs typeface="Times New Roman" panose="02020603050405020304" pitchFamily="18" charset="0"/>
              </a:rPr>
              <a:t>Serangan</a:t>
            </a:r>
            <a:r>
              <a:rPr lang="en-US" altLang="en-US" dirty="0">
                <a:cs typeface="Times New Roman" panose="02020603050405020304" pitchFamily="18" charset="0"/>
              </a:rPr>
              <a:t> </a:t>
            </a:r>
            <a:r>
              <a:rPr lang="en-US" altLang="en-US" dirty="0" err="1">
                <a:cs typeface="Times New Roman" panose="02020603050405020304" pitchFamily="18" charset="0"/>
              </a:rPr>
              <a:t>diartikan</a:t>
            </a:r>
            <a:r>
              <a:rPr lang="en-US" altLang="en-US" dirty="0">
                <a:cs typeface="Times New Roman" panose="02020603050405020304" pitchFamily="18" charset="0"/>
              </a:rPr>
              <a:t> </a:t>
            </a:r>
            <a:r>
              <a:rPr lang="en-US" altLang="en-US" dirty="0" err="1">
                <a:cs typeface="Times New Roman" panose="02020603050405020304" pitchFamily="18" charset="0"/>
              </a:rPr>
              <a:t>sebagai</a:t>
            </a:r>
            <a:r>
              <a:rPr lang="en-US" altLang="en-US" dirty="0">
                <a:cs typeface="Times New Roman" panose="02020603050405020304" pitchFamily="18" charset="0"/>
              </a:rPr>
              <a:t> </a:t>
            </a:r>
            <a:r>
              <a:rPr lang="en-US" altLang="en-US" dirty="0" err="1">
                <a:cs typeface="Times New Roman" panose="02020603050405020304" pitchFamily="18" charset="0"/>
              </a:rPr>
              <a:t>setiap</a:t>
            </a:r>
            <a:r>
              <a:rPr lang="en-US" altLang="en-US" dirty="0">
                <a:cs typeface="Times New Roman" panose="02020603050405020304" pitchFamily="18" charset="0"/>
              </a:rPr>
              <a:t> </a:t>
            </a:r>
            <a:r>
              <a:rPr lang="en-US" altLang="en-US" dirty="0" err="1">
                <a:cs typeface="Times New Roman" panose="02020603050405020304" pitchFamily="18" charset="0"/>
              </a:rPr>
              <a:t>usaha</a:t>
            </a:r>
            <a:r>
              <a:rPr lang="en-US" altLang="en-US" dirty="0">
                <a:cs typeface="Times New Roman" panose="02020603050405020304" pitchFamily="18" charset="0"/>
              </a:rPr>
              <a:t> (</a:t>
            </a:r>
            <a:r>
              <a:rPr lang="en-US" altLang="en-US" i="1" dirty="0">
                <a:cs typeface="Times New Roman" panose="02020603050405020304" pitchFamily="18" charset="0"/>
              </a:rPr>
              <a:t>attempt</a:t>
            </a:r>
            <a:r>
              <a:rPr lang="en-US" altLang="en-US" dirty="0">
                <a:cs typeface="Times New Roman" panose="02020603050405020304" pitchFamily="18" charset="0"/>
              </a:rPr>
              <a:t>) </a:t>
            </a:r>
            <a:r>
              <a:rPr lang="en-US" altLang="en-US" dirty="0" err="1">
                <a:cs typeface="Times New Roman" panose="02020603050405020304" pitchFamily="18" charset="0"/>
              </a:rPr>
              <a:t>atau</a:t>
            </a:r>
            <a:r>
              <a:rPr lang="en-US" altLang="en-US" dirty="0">
                <a:cs typeface="Times New Roman" panose="02020603050405020304" pitchFamily="18" charset="0"/>
              </a:rPr>
              <a:t> </a:t>
            </a:r>
            <a:r>
              <a:rPr lang="en-US" altLang="en-US" dirty="0" err="1">
                <a:cs typeface="Times New Roman" panose="02020603050405020304" pitchFamily="18" charset="0"/>
              </a:rPr>
              <a:t>percobaan</a:t>
            </a:r>
            <a:r>
              <a:rPr lang="en-US" altLang="en-US" dirty="0">
                <a:cs typeface="Times New Roman" panose="02020603050405020304" pitchFamily="18" charset="0"/>
              </a:rPr>
              <a:t> yang </a:t>
            </a:r>
            <a:r>
              <a:rPr lang="en-US" altLang="en-US" dirty="0" err="1">
                <a:cs typeface="Times New Roman" panose="02020603050405020304" pitchFamily="18" charset="0"/>
              </a:rPr>
              <a:t>dilakukan</a:t>
            </a:r>
            <a:r>
              <a:rPr lang="en-US" altLang="en-US" dirty="0">
                <a:cs typeface="Times New Roman" panose="02020603050405020304" pitchFamily="18" charset="0"/>
              </a:rPr>
              <a:t> oleh </a:t>
            </a:r>
            <a:r>
              <a:rPr lang="en-US" altLang="en-US" dirty="0" err="1">
                <a:cs typeface="Times New Roman" panose="02020603050405020304" pitchFamily="18" charset="0"/>
              </a:rPr>
              <a:t>kriptanalis</a:t>
            </a:r>
            <a:r>
              <a:rPr lang="en-US" altLang="en-US" dirty="0">
                <a:cs typeface="Times New Roman" panose="02020603050405020304" pitchFamily="18" charset="0"/>
              </a:rPr>
              <a:t> </a:t>
            </a:r>
            <a:r>
              <a:rPr lang="en-US" altLang="en-US" dirty="0" err="1">
                <a:cs typeface="Times New Roman" panose="02020603050405020304" pitchFamily="18" charset="0"/>
              </a:rPr>
              <a:t>untuk</a:t>
            </a:r>
            <a:r>
              <a:rPr lang="en-US" altLang="en-US" dirty="0">
                <a:cs typeface="Times New Roman" panose="02020603050405020304" pitchFamily="18" charset="0"/>
              </a:rPr>
              <a:t> </a:t>
            </a:r>
            <a:r>
              <a:rPr lang="en-US" altLang="en-US" dirty="0" err="1">
                <a:cs typeface="Times New Roman" panose="02020603050405020304" pitchFamily="18" charset="0"/>
              </a:rPr>
              <a:t>menemukan</a:t>
            </a:r>
            <a:r>
              <a:rPr lang="en-US" altLang="en-US" dirty="0">
                <a:cs typeface="Times New Roman" panose="02020603050405020304" pitchFamily="18" charset="0"/>
              </a:rPr>
              <a:t> </a:t>
            </a:r>
            <a:r>
              <a:rPr lang="en-US" altLang="en-US" dirty="0" err="1">
                <a:cs typeface="Times New Roman" panose="02020603050405020304" pitchFamily="18" charset="0"/>
              </a:rPr>
              <a:t>kunci</a:t>
            </a:r>
            <a:r>
              <a:rPr lang="en-US" altLang="en-US" dirty="0">
                <a:cs typeface="Times New Roman" panose="02020603050405020304" pitchFamily="18" charset="0"/>
              </a:rPr>
              <a:t> </a:t>
            </a:r>
            <a:r>
              <a:rPr lang="en-US" altLang="en-US" dirty="0" err="1">
                <a:cs typeface="Times New Roman" panose="02020603050405020304" pitchFamily="18" charset="0"/>
              </a:rPr>
              <a:t>atau</a:t>
            </a:r>
            <a:r>
              <a:rPr lang="en-US" altLang="en-US" dirty="0">
                <a:cs typeface="Times New Roman" panose="02020603050405020304" pitchFamily="18" charset="0"/>
              </a:rPr>
              <a:t> </a:t>
            </a:r>
            <a:r>
              <a:rPr lang="en-US" altLang="en-US" dirty="0" err="1">
                <a:cs typeface="Times New Roman" panose="02020603050405020304" pitchFamily="18" charset="0"/>
              </a:rPr>
              <a:t>menemukan</a:t>
            </a:r>
            <a:r>
              <a:rPr lang="en-US" altLang="en-US" dirty="0">
                <a:cs typeface="Times New Roman" panose="02020603050405020304" pitchFamily="18" charset="0"/>
              </a:rPr>
              <a:t> </a:t>
            </a:r>
            <a:r>
              <a:rPr lang="en-US" altLang="en-US" dirty="0" err="1">
                <a:cs typeface="Times New Roman" panose="02020603050405020304" pitchFamily="18" charset="0"/>
              </a:rPr>
              <a:t>plainteks</a:t>
            </a:r>
            <a:r>
              <a:rPr lang="en-US" altLang="en-US" dirty="0">
                <a:cs typeface="Times New Roman" panose="02020603050405020304" pitchFamily="18" charset="0"/>
              </a:rPr>
              <a:t> </a:t>
            </a:r>
            <a:r>
              <a:rPr lang="en-US" altLang="en-US" dirty="0" err="1">
                <a:cs typeface="Times New Roman" panose="02020603050405020304" pitchFamily="18" charset="0"/>
              </a:rPr>
              <a:t>dari</a:t>
            </a:r>
            <a:r>
              <a:rPr lang="en-US" altLang="en-US" dirty="0">
                <a:cs typeface="Times New Roman" panose="02020603050405020304" pitchFamily="18" charset="0"/>
              </a:rPr>
              <a:t> </a:t>
            </a:r>
            <a:r>
              <a:rPr lang="en-US" altLang="en-US" dirty="0" err="1">
                <a:cs typeface="Times New Roman" panose="02020603050405020304" pitchFamily="18" charset="0"/>
              </a:rPr>
              <a:t>cipherteksnya</a:t>
            </a:r>
            <a:r>
              <a:rPr lang="en-US" altLang="en-US" dirty="0">
                <a:cs typeface="Times New Roman" panose="02020603050405020304" pitchFamily="18" charset="0"/>
              </a:rPr>
              <a:t>.</a:t>
            </a:r>
          </a:p>
          <a:p>
            <a:pPr eaLnBrk="1" hangingPunct="1"/>
            <a:r>
              <a:rPr lang="en-US" altLang="en-US" dirty="0" err="1">
                <a:cs typeface="Times New Roman" panose="02020603050405020304" pitchFamily="18" charset="0"/>
              </a:rPr>
              <a:t>Asumsi</a:t>
            </a:r>
            <a:r>
              <a:rPr lang="en-US" altLang="en-US" dirty="0">
                <a:cs typeface="Times New Roman" panose="02020603050405020304" pitchFamily="18" charset="0"/>
              </a:rPr>
              <a:t>: </a:t>
            </a:r>
            <a:r>
              <a:rPr lang="en-US" altLang="en-US" dirty="0" err="1">
                <a:cs typeface="Times New Roman" panose="02020603050405020304" pitchFamily="18" charset="0"/>
              </a:rPr>
              <a:t>kriptanalis</a:t>
            </a:r>
            <a:r>
              <a:rPr lang="en-US" altLang="en-US" dirty="0">
                <a:cs typeface="Times New Roman" panose="02020603050405020304" pitchFamily="18" charset="0"/>
              </a:rPr>
              <a:t> </a:t>
            </a:r>
            <a:r>
              <a:rPr lang="en-US" altLang="en-US" dirty="0" err="1">
                <a:cs typeface="Times New Roman" panose="02020603050405020304" pitchFamily="18" charset="0"/>
              </a:rPr>
              <a:t>mengetahui</a:t>
            </a:r>
            <a:r>
              <a:rPr lang="en-US" altLang="en-US" dirty="0">
                <a:cs typeface="Times New Roman" panose="02020603050405020304" pitchFamily="18" charset="0"/>
              </a:rPr>
              <a:t> </a:t>
            </a:r>
            <a:r>
              <a:rPr lang="en-US" altLang="en-US" dirty="0" err="1">
                <a:cs typeface="Times New Roman" panose="02020603050405020304" pitchFamily="18" charset="0"/>
              </a:rPr>
              <a:t>algoritma</a:t>
            </a:r>
            <a:r>
              <a:rPr lang="en-US" altLang="en-US" dirty="0">
                <a:cs typeface="Times New Roman" panose="02020603050405020304" pitchFamily="18" charset="0"/>
              </a:rPr>
              <a:t> </a:t>
            </a:r>
            <a:r>
              <a:rPr lang="en-US" altLang="en-US" dirty="0" err="1">
                <a:cs typeface="Times New Roman" panose="02020603050405020304" pitchFamily="18" charset="0"/>
              </a:rPr>
              <a:t>kriptografi</a:t>
            </a:r>
            <a:r>
              <a:rPr lang="en-US" altLang="en-US" dirty="0">
                <a:cs typeface="Times New Roman" panose="02020603050405020304" pitchFamily="18" charset="0"/>
              </a:rPr>
              <a:t> yang </a:t>
            </a:r>
            <a:r>
              <a:rPr lang="en-US" altLang="en-US" dirty="0" err="1">
                <a:cs typeface="Times New Roman" panose="02020603050405020304" pitchFamily="18" charset="0"/>
              </a:rPr>
              <a:t>digunakan</a:t>
            </a:r>
            <a:endParaRPr lang="en-US" altLang="en-US" dirty="0">
              <a:cs typeface="Times New Roman" panose="02020603050405020304" pitchFamily="18" charset="0"/>
            </a:endParaRPr>
          </a:p>
          <a:p>
            <a:pPr eaLnBrk="1" hangingPunct="1">
              <a:buFont typeface="Wingdings" panose="05000000000000000000" pitchFamily="2" charset="2"/>
              <a:buNone/>
            </a:pPr>
            <a:endParaRPr lang="en-US" altLang="en-US" dirty="0">
              <a:cs typeface="Times New Roman" panose="02020603050405020304" pitchFamily="18" charset="0"/>
            </a:endParaRPr>
          </a:p>
          <a:p>
            <a:pPr eaLnBrk="1" hangingPunct="1">
              <a:buFont typeface="Wingdings" panose="05000000000000000000" pitchFamily="2" charset="2"/>
              <a:buNone/>
            </a:pPr>
            <a:r>
              <a:rPr lang="en-US" altLang="en-US" b="1" dirty="0">
                <a:cs typeface="Times New Roman" panose="02020603050405020304" pitchFamily="18" charset="0"/>
              </a:rPr>
              <a:t>	</a:t>
            </a:r>
            <a:r>
              <a:rPr lang="en-US" altLang="en-US" b="1" dirty="0" err="1">
                <a:cs typeface="Times New Roman" panose="02020603050405020304" pitchFamily="18" charset="0"/>
              </a:rPr>
              <a:t>Prinsip</a:t>
            </a:r>
            <a:r>
              <a:rPr lang="en-US" altLang="en-US" b="1" dirty="0">
                <a:cs typeface="Times New Roman" panose="02020603050405020304" pitchFamily="18" charset="0"/>
              </a:rPr>
              <a:t> </a:t>
            </a:r>
            <a:r>
              <a:rPr lang="en-US" altLang="en-US" b="1" dirty="0" err="1">
                <a:cs typeface="Times New Roman" panose="02020603050405020304" pitchFamily="18" charset="0"/>
              </a:rPr>
              <a:t>Kerckhoff</a:t>
            </a:r>
            <a:r>
              <a:rPr lang="en-US" altLang="en-US" dirty="0">
                <a:cs typeface="Times New Roman" panose="02020603050405020304" pitchFamily="18" charset="0"/>
              </a:rPr>
              <a:t>: </a:t>
            </a:r>
            <a:r>
              <a:rPr lang="en-US" altLang="en-US" dirty="0" err="1">
                <a:cs typeface="Times New Roman" panose="02020603050405020304" pitchFamily="18" charset="0"/>
              </a:rPr>
              <a:t>Semua</a:t>
            </a:r>
            <a:r>
              <a:rPr lang="en-US" altLang="en-US" dirty="0">
                <a:cs typeface="Times New Roman" panose="02020603050405020304" pitchFamily="18" charset="0"/>
              </a:rPr>
              <a:t> </a:t>
            </a:r>
            <a:r>
              <a:rPr lang="en-US" altLang="en-US" dirty="0" err="1">
                <a:cs typeface="Times New Roman" panose="02020603050405020304" pitchFamily="18" charset="0"/>
              </a:rPr>
              <a:t>algoritma</a:t>
            </a:r>
            <a:r>
              <a:rPr lang="en-US" altLang="en-US" dirty="0">
                <a:cs typeface="Times New Roman" panose="02020603050405020304" pitchFamily="18" charset="0"/>
              </a:rPr>
              <a:t> </a:t>
            </a:r>
            <a:r>
              <a:rPr lang="en-US" altLang="en-US" dirty="0" err="1">
                <a:cs typeface="Times New Roman" panose="02020603050405020304" pitchFamily="18" charset="0"/>
              </a:rPr>
              <a:t>kriptografi</a:t>
            </a:r>
            <a:r>
              <a:rPr lang="en-US" altLang="en-US" dirty="0">
                <a:cs typeface="Times New Roman" panose="02020603050405020304" pitchFamily="18" charset="0"/>
              </a:rPr>
              <a:t> </a:t>
            </a:r>
            <a:r>
              <a:rPr lang="en-US" altLang="en-US" dirty="0" err="1">
                <a:cs typeface="Times New Roman" panose="02020603050405020304" pitchFamily="18" charset="0"/>
              </a:rPr>
              <a:t>harus</a:t>
            </a:r>
            <a:r>
              <a:rPr lang="en-US" altLang="en-US" dirty="0">
                <a:cs typeface="Times New Roman" panose="02020603050405020304" pitchFamily="18" charset="0"/>
              </a:rPr>
              <a:t> </a:t>
            </a:r>
            <a:r>
              <a:rPr lang="en-US" altLang="en-US" dirty="0" err="1">
                <a:cs typeface="Times New Roman" panose="02020603050405020304" pitchFamily="18" charset="0"/>
              </a:rPr>
              <a:t>publik</a:t>
            </a:r>
            <a:r>
              <a:rPr lang="en-US" altLang="en-US" dirty="0">
                <a:cs typeface="Times New Roman" panose="02020603050405020304" pitchFamily="18" charset="0"/>
              </a:rPr>
              <a:t>; </a:t>
            </a:r>
            <a:r>
              <a:rPr lang="en-US" altLang="en-US" dirty="0" err="1">
                <a:cs typeface="Times New Roman" panose="02020603050405020304" pitchFamily="18" charset="0"/>
              </a:rPr>
              <a:t>hanya</a:t>
            </a:r>
            <a:r>
              <a:rPr lang="en-US" altLang="en-US" dirty="0">
                <a:cs typeface="Times New Roman" panose="02020603050405020304" pitchFamily="18" charset="0"/>
              </a:rPr>
              <a:t> </a:t>
            </a:r>
            <a:r>
              <a:rPr lang="en-US" altLang="en-US" dirty="0" err="1">
                <a:cs typeface="Times New Roman" panose="02020603050405020304" pitchFamily="18" charset="0"/>
              </a:rPr>
              <a:t>kunci</a:t>
            </a:r>
            <a:r>
              <a:rPr lang="en-US" altLang="en-US" dirty="0">
                <a:cs typeface="Times New Roman" panose="02020603050405020304" pitchFamily="18" charset="0"/>
              </a:rPr>
              <a:t> yang </a:t>
            </a:r>
            <a:r>
              <a:rPr lang="en-US" altLang="en-US" dirty="0" err="1">
                <a:cs typeface="Times New Roman" panose="02020603050405020304" pitchFamily="18" charset="0"/>
              </a:rPr>
              <a:t>rahasia</a:t>
            </a:r>
            <a:r>
              <a:rPr lang="en-US" altLang="en-US" dirty="0">
                <a:cs typeface="Times New Roman" panose="02020603050405020304" pitchFamily="18" charset="0"/>
              </a:rPr>
              <a:t>.</a:t>
            </a:r>
          </a:p>
          <a:p>
            <a:pPr eaLnBrk="1" hangingPunct="1">
              <a:buFont typeface="Wingdings" panose="05000000000000000000" pitchFamily="2" charset="2"/>
              <a:buNone/>
            </a:pPr>
            <a:endParaRPr lang="en-GB" altLang="en-US" dirty="0"/>
          </a:p>
          <a:p>
            <a:pPr eaLnBrk="1" hangingPunct="1">
              <a:buFont typeface="Wingdings" panose="05000000000000000000" pitchFamily="2" charset="2"/>
              <a:buNone/>
            </a:pPr>
            <a:r>
              <a:rPr lang="en-GB" altLang="en-US" dirty="0"/>
              <a:t>	</a:t>
            </a:r>
            <a:r>
              <a:rPr lang="en-GB" altLang="en-US" dirty="0" err="1"/>
              <a:t>Jadi,keamanan</a:t>
            </a:r>
            <a:r>
              <a:rPr lang="en-GB" altLang="en-US" dirty="0"/>
              <a:t> </a:t>
            </a:r>
            <a:r>
              <a:rPr lang="en-GB" altLang="en-US" dirty="0" err="1"/>
              <a:t>sistem</a:t>
            </a:r>
            <a:r>
              <a:rPr lang="en-GB" altLang="en-US" dirty="0"/>
              <a:t> </a:t>
            </a:r>
            <a:r>
              <a:rPr lang="en-GB" altLang="en-US" dirty="0" err="1"/>
              <a:t>kriptografi</a:t>
            </a:r>
            <a:r>
              <a:rPr lang="en-GB" altLang="en-US" dirty="0"/>
              <a:t> </a:t>
            </a:r>
            <a:r>
              <a:rPr lang="en-GB" altLang="en-US" dirty="0" err="1"/>
              <a:t>terletak</a:t>
            </a:r>
            <a:r>
              <a:rPr lang="en-GB" altLang="en-US" dirty="0"/>
              <a:t> pada </a:t>
            </a:r>
            <a:r>
              <a:rPr lang="en-GB" altLang="en-US" dirty="0" err="1">
                <a:solidFill>
                  <a:srgbClr val="FF0000"/>
                </a:solidFill>
              </a:rPr>
              <a:t>kunci</a:t>
            </a:r>
            <a:r>
              <a:rPr lang="en-GB" altLang="en-US" dirty="0"/>
              <a: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Slide Number Placeholder 5">
            <a:extLst>
              <a:ext uri="{FF2B5EF4-FFF2-40B4-BE49-F238E27FC236}">
                <a16:creationId xmlns:a16="http://schemas.microsoft.com/office/drawing/2014/main" id="{737A332D-A6AB-4C52-9AA8-2ACCFCF610F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C9D36270-A937-4030-B0CA-4C391E2DDEDA}" type="slidenum">
              <a:rPr lang="en-GB" altLang="en-US" sz="1400"/>
              <a:pPr>
                <a:spcBef>
                  <a:spcPct val="0"/>
                </a:spcBef>
                <a:buClrTx/>
                <a:buSzTx/>
                <a:buFontTx/>
                <a:buNone/>
              </a:pPr>
              <a:t>30</a:t>
            </a:fld>
            <a:endParaRPr lang="en-GB" altLang="en-US" sz="1400"/>
          </a:p>
        </p:txBody>
      </p:sp>
      <p:sp>
        <p:nvSpPr>
          <p:cNvPr id="18437" name="Rectangle 3">
            <a:extLst>
              <a:ext uri="{FF2B5EF4-FFF2-40B4-BE49-F238E27FC236}">
                <a16:creationId xmlns:a16="http://schemas.microsoft.com/office/drawing/2014/main" id="{9DB8CAAF-FDDE-4BF7-B49B-9EFE952486FA}"/>
              </a:ext>
            </a:extLst>
          </p:cNvPr>
          <p:cNvSpPr>
            <a:spLocks noGrp="1" noChangeArrowheads="1"/>
          </p:cNvSpPr>
          <p:nvPr>
            <p:ph type="body" idx="1"/>
          </p:nvPr>
        </p:nvSpPr>
        <p:spPr>
          <a:xfrm>
            <a:off x="975360" y="477520"/>
            <a:ext cx="10485120" cy="6096000"/>
          </a:xfrm>
        </p:spPr>
        <p:txBody>
          <a:bodyPr/>
          <a:lstStyle/>
          <a:p>
            <a:pPr marL="609600" indent="-609600">
              <a:buNone/>
              <a:defRPr/>
            </a:pPr>
            <a:r>
              <a:rPr lang="en-US" b="1" i="1" dirty="0">
                <a:cs typeface="Times New Roman" pitchFamily="18" charset="0"/>
              </a:rPr>
              <a:t>2.  Analytical attack</a:t>
            </a:r>
            <a:endParaRPr lang="en-US" b="1" dirty="0">
              <a:cs typeface="Times New Roman" pitchFamily="18" charset="0"/>
            </a:endParaRPr>
          </a:p>
          <a:p>
            <a:pPr marL="741363" indent="-344488">
              <a:defRPr/>
            </a:pPr>
            <a:r>
              <a:rPr lang="en-US" sz="2400" dirty="0" err="1">
                <a:cs typeface="Times New Roman" pitchFamily="18" charset="0"/>
              </a:rPr>
              <a:t>Menganalisis</a:t>
            </a:r>
            <a:r>
              <a:rPr lang="en-US" sz="2400" dirty="0">
                <a:cs typeface="Times New Roman" pitchFamily="18" charset="0"/>
              </a:rPr>
              <a:t> </a:t>
            </a:r>
            <a:r>
              <a:rPr lang="en-US" sz="2400" dirty="0" err="1">
                <a:cs typeface="Times New Roman" pitchFamily="18" charset="0"/>
              </a:rPr>
              <a:t>kelemahan</a:t>
            </a:r>
            <a:r>
              <a:rPr lang="en-US" sz="2400" dirty="0">
                <a:cs typeface="Times New Roman" pitchFamily="18" charset="0"/>
              </a:rPr>
              <a:t> cipher </a:t>
            </a:r>
            <a:r>
              <a:rPr lang="en-US" sz="2400" dirty="0" err="1">
                <a:cs typeface="Times New Roman" pitchFamily="18" charset="0"/>
              </a:rPr>
              <a:t>secara</a:t>
            </a:r>
            <a:r>
              <a:rPr lang="en-US" sz="2400" dirty="0">
                <a:cs typeface="Times New Roman" pitchFamily="18" charset="0"/>
              </a:rPr>
              <a:t> </a:t>
            </a:r>
            <a:r>
              <a:rPr lang="en-US" sz="2400" dirty="0" err="1">
                <a:cs typeface="Times New Roman" pitchFamily="18" charset="0"/>
              </a:rPr>
              <a:t>matematik</a:t>
            </a:r>
            <a:r>
              <a:rPr lang="en-US" sz="2400" dirty="0">
                <a:cs typeface="Times New Roman" pitchFamily="18" charset="0"/>
              </a:rPr>
              <a:t> </a:t>
            </a:r>
            <a:r>
              <a:rPr lang="en-US" sz="2400" dirty="0" err="1">
                <a:cs typeface="Times New Roman" pitchFamily="18" charset="0"/>
              </a:rPr>
              <a:t>untuk</a:t>
            </a:r>
            <a:r>
              <a:rPr lang="en-US" sz="2400" dirty="0">
                <a:cs typeface="Times New Roman" pitchFamily="18" charset="0"/>
              </a:rPr>
              <a:t> </a:t>
            </a:r>
            <a:r>
              <a:rPr lang="en-US" sz="2400" dirty="0" err="1">
                <a:cs typeface="Times New Roman" pitchFamily="18" charset="0"/>
              </a:rPr>
              <a:t>menemukan</a:t>
            </a:r>
            <a:r>
              <a:rPr lang="en-US" sz="2400" dirty="0">
                <a:cs typeface="Times New Roman" pitchFamily="18" charset="0"/>
              </a:rPr>
              <a:t> parameter </a:t>
            </a:r>
            <a:r>
              <a:rPr lang="en-US" sz="2400" dirty="0" err="1">
                <a:cs typeface="Times New Roman" pitchFamily="18" charset="0"/>
              </a:rPr>
              <a:t>kunci</a:t>
            </a:r>
            <a:r>
              <a:rPr lang="en-US" sz="2400" dirty="0">
                <a:cs typeface="Times New Roman" pitchFamily="18" charset="0"/>
              </a:rPr>
              <a:t>, </a:t>
            </a:r>
            <a:r>
              <a:rPr lang="en-US" sz="2400" dirty="0" err="1">
                <a:cs typeface="Times New Roman" pitchFamily="18" charset="0"/>
              </a:rPr>
              <a:t>atau</a:t>
            </a:r>
            <a:r>
              <a:rPr lang="en-US" sz="2400" dirty="0">
                <a:cs typeface="Times New Roman" pitchFamily="18" charset="0"/>
              </a:rPr>
              <a:t> </a:t>
            </a:r>
            <a:r>
              <a:rPr lang="en-US" sz="2400" dirty="0" err="1">
                <a:cs typeface="Times New Roman" pitchFamily="18" charset="0"/>
              </a:rPr>
              <a:t>untuk</a:t>
            </a:r>
            <a:r>
              <a:rPr lang="en-US" sz="2400" dirty="0">
                <a:cs typeface="Times New Roman" pitchFamily="18" charset="0"/>
              </a:rPr>
              <a:t> </a:t>
            </a:r>
            <a:r>
              <a:rPr lang="en-US" sz="2400" dirty="0" err="1">
                <a:cs typeface="Times New Roman" pitchFamily="18" charset="0"/>
              </a:rPr>
              <a:t>mengurangi</a:t>
            </a:r>
            <a:r>
              <a:rPr lang="en-US" sz="2400" dirty="0">
                <a:cs typeface="Times New Roman" pitchFamily="18" charset="0"/>
              </a:rPr>
              <a:t> </a:t>
            </a:r>
            <a:r>
              <a:rPr lang="en-US" sz="2400" dirty="0" err="1">
                <a:cs typeface="Times New Roman" pitchFamily="18" charset="0"/>
              </a:rPr>
              <a:t>kemungkinan</a:t>
            </a:r>
            <a:r>
              <a:rPr lang="en-US" sz="2400" dirty="0">
                <a:cs typeface="Times New Roman" pitchFamily="18" charset="0"/>
              </a:rPr>
              <a:t> </a:t>
            </a:r>
            <a:r>
              <a:rPr lang="en-US" sz="2400" dirty="0" err="1">
                <a:cs typeface="Times New Roman" pitchFamily="18" charset="0"/>
              </a:rPr>
              <a:t>kunci</a:t>
            </a:r>
            <a:r>
              <a:rPr lang="en-US" sz="2400" dirty="0">
                <a:cs typeface="Times New Roman" pitchFamily="18" charset="0"/>
              </a:rPr>
              <a:t> yang </a:t>
            </a:r>
            <a:r>
              <a:rPr lang="en-US" sz="2400" dirty="0" err="1">
                <a:cs typeface="Times New Roman" pitchFamily="18" charset="0"/>
              </a:rPr>
              <a:t>tidak</a:t>
            </a:r>
            <a:r>
              <a:rPr lang="en-US" sz="2400" dirty="0">
                <a:cs typeface="Times New Roman" pitchFamily="18" charset="0"/>
              </a:rPr>
              <a:t> </a:t>
            </a:r>
            <a:r>
              <a:rPr lang="en-US" sz="2400" dirty="0" err="1">
                <a:cs typeface="Times New Roman" pitchFamily="18" charset="0"/>
              </a:rPr>
              <a:t>mungkin</a:t>
            </a:r>
            <a:r>
              <a:rPr lang="en-US" sz="2400" dirty="0">
                <a:cs typeface="Times New Roman" pitchFamily="18" charset="0"/>
              </a:rPr>
              <a:t> </a:t>
            </a:r>
            <a:r>
              <a:rPr lang="en-US" sz="2400" dirty="0" err="1">
                <a:cs typeface="Times New Roman" pitchFamily="18" charset="0"/>
              </a:rPr>
              <a:t>ada</a:t>
            </a:r>
            <a:r>
              <a:rPr lang="en-US" sz="2400" dirty="0">
                <a:cs typeface="Times New Roman" pitchFamily="18" charset="0"/>
              </a:rPr>
              <a:t>. </a:t>
            </a:r>
          </a:p>
          <a:p>
            <a:pPr marL="741363" indent="-344488">
              <a:defRPr/>
            </a:pPr>
            <a:endParaRPr lang="en-US" sz="2400" dirty="0">
              <a:cs typeface="Times New Roman" pitchFamily="18" charset="0"/>
            </a:endParaRPr>
          </a:p>
          <a:p>
            <a:pPr marL="741363" indent="-344488">
              <a:defRPr/>
            </a:pPr>
            <a:r>
              <a:rPr lang="en-US" sz="2400" dirty="0" err="1">
                <a:cs typeface="Times New Roman" pitchFamily="18" charset="0"/>
              </a:rPr>
              <a:t>Caranya</a:t>
            </a:r>
            <a:r>
              <a:rPr lang="en-US" sz="2400" dirty="0">
                <a:cs typeface="Times New Roman" pitchFamily="18" charset="0"/>
              </a:rPr>
              <a:t>: </a:t>
            </a:r>
            <a:r>
              <a:rPr lang="en-US" sz="2400" dirty="0" err="1">
                <a:cs typeface="Times New Roman" pitchFamily="18" charset="0"/>
              </a:rPr>
              <a:t>memecahkan</a:t>
            </a:r>
            <a:r>
              <a:rPr lang="en-US" sz="2400" dirty="0">
                <a:cs typeface="Times New Roman" pitchFamily="18" charset="0"/>
              </a:rPr>
              <a:t> </a:t>
            </a:r>
            <a:r>
              <a:rPr lang="en-US" sz="2400" dirty="0" err="1">
                <a:cs typeface="Times New Roman" pitchFamily="18" charset="0"/>
              </a:rPr>
              <a:t>persamaan-persamaan</a:t>
            </a:r>
            <a:r>
              <a:rPr lang="en-US" sz="2400" dirty="0">
                <a:cs typeface="Times New Roman" pitchFamily="18" charset="0"/>
              </a:rPr>
              <a:t> </a:t>
            </a:r>
            <a:r>
              <a:rPr lang="en-US" sz="2400" dirty="0" err="1">
                <a:cs typeface="Times New Roman" pitchFamily="18" charset="0"/>
              </a:rPr>
              <a:t>matematika</a:t>
            </a:r>
            <a:r>
              <a:rPr lang="en-US" sz="2400" dirty="0">
                <a:cs typeface="Times New Roman" pitchFamily="18" charset="0"/>
              </a:rPr>
              <a:t> (yang </a:t>
            </a:r>
            <a:r>
              <a:rPr lang="en-US" sz="2400" dirty="0" err="1">
                <a:cs typeface="Times New Roman" pitchFamily="18" charset="0"/>
              </a:rPr>
              <a:t>diperoleh</a:t>
            </a:r>
            <a:r>
              <a:rPr lang="en-US" sz="2400" dirty="0">
                <a:cs typeface="Times New Roman" pitchFamily="18" charset="0"/>
              </a:rPr>
              <a:t> </a:t>
            </a:r>
            <a:r>
              <a:rPr lang="en-US" sz="2400" dirty="0" err="1">
                <a:cs typeface="Times New Roman" pitchFamily="18" charset="0"/>
              </a:rPr>
              <a:t>dari</a:t>
            </a:r>
            <a:r>
              <a:rPr lang="en-US" sz="2400" dirty="0">
                <a:cs typeface="Times New Roman" pitchFamily="18" charset="0"/>
              </a:rPr>
              <a:t> </a:t>
            </a:r>
            <a:r>
              <a:rPr lang="en-US" sz="2400" dirty="0" err="1">
                <a:cs typeface="Times New Roman" pitchFamily="18" charset="0"/>
              </a:rPr>
              <a:t>konsep</a:t>
            </a:r>
            <a:r>
              <a:rPr lang="en-US" sz="2400" dirty="0">
                <a:cs typeface="Times New Roman" pitchFamily="18" charset="0"/>
              </a:rPr>
              <a:t> yang </a:t>
            </a:r>
            <a:r>
              <a:rPr lang="en-US" sz="2400" dirty="0" err="1">
                <a:cs typeface="Times New Roman" pitchFamily="18" charset="0"/>
              </a:rPr>
              <a:t>digunakan</a:t>
            </a:r>
            <a:r>
              <a:rPr lang="en-US" sz="2400" dirty="0">
                <a:cs typeface="Times New Roman" pitchFamily="18" charset="0"/>
              </a:rPr>
              <a:t> di </a:t>
            </a:r>
            <a:r>
              <a:rPr lang="en-US" sz="2400" dirty="0" err="1">
                <a:cs typeface="Times New Roman" pitchFamily="18" charset="0"/>
              </a:rPr>
              <a:t>dalam</a:t>
            </a:r>
            <a:r>
              <a:rPr lang="en-US" sz="2400" dirty="0">
                <a:cs typeface="Times New Roman" pitchFamily="18" charset="0"/>
              </a:rPr>
              <a:t> </a:t>
            </a:r>
            <a:r>
              <a:rPr lang="en-US" sz="2400" dirty="0" err="1">
                <a:cs typeface="Times New Roman" pitchFamily="18" charset="0"/>
              </a:rPr>
              <a:t>ciphernya</a:t>
            </a:r>
            <a:r>
              <a:rPr lang="en-US" sz="2400" dirty="0">
                <a:cs typeface="Times New Roman" pitchFamily="18" charset="0"/>
              </a:rPr>
              <a:t>) yang </a:t>
            </a:r>
            <a:r>
              <a:rPr lang="en-US" sz="2400" dirty="0" err="1">
                <a:cs typeface="Times New Roman" pitchFamily="18" charset="0"/>
              </a:rPr>
              <a:t>mengandung</a:t>
            </a:r>
            <a:r>
              <a:rPr lang="en-US" sz="2400" dirty="0">
                <a:cs typeface="Times New Roman" pitchFamily="18" charset="0"/>
              </a:rPr>
              <a:t> </a:t>
            </a:r>
            <a:r>
              <a:rPr lang="en-US" sz="2400" dirty="0" err="1">
                <a:cs typeface="Times New Roman" pitchFamily="18" charset="0"/>
              </a:rPr>
              <a:t>peubah-peubah</a:t>
            </a:r>
            <a:r>
              <a:rPr lang="en-US" sz="2400" dirty="0">
                <a:cs typeface="Times New Roman" pitchFamily="18" charset="0"/>
              </a:rPr>
              <a:t> yang </a:t>
            </a:r>
            <a:r>
              <a:rPr lang="en-US" sz="2400" dirty="0" err="1">
                <a:cs typeface="Times New Roman" pitchFamily="18" charset="0"/>
              </a:rPr>
              <a:t>merepresentasikan</a:t>
            </a:r>
            <a:r>
              <a:rPr lang="en-US" sz="2400" dirty="0">
                <a:cs typeface="Times New Roman" pitchFamily="18" charset="0"/>
              </a:rPr>
              <a:t> </a:t>
            </a:r>
            <a:r>
              <a:rPr lang="en-US" sz="2400" dirty="0" err="1">
                <a:cs typeface="Times New Roman" pitchFamily="18" charset="0"/>
              </a:rPr>
              <a:t>plainteks</a:t>
            </a:r>
            <a:r>
              <a:rPr lang="en-US" sz="2400" dirty="0">
                <a:cs typeface="Times New Roman" pitchFamily="18" charset="0"/>
              </a:rPr>
              <a:t> </a:t>
            </a:r>
            <a:r>
              <a:rPr lang="en-US" sz="2400" dirty="0" err="1">
                <a:cs typeface="Times New Roman" pitchFamily="18" charset="0"/>
              </a:rPr>
              <a:t>atau</a:t>
            </a:r>
            <a:r>
              <a:rPr lang="en-US" sz="2400" dirty="0">
                <a:cs typeface="Times New Roman" pitchFamily="18" charset="0"/>
              </a:rPr>
              <a:t> </a:t>
            </a:r>
            <a:r>
              <a:rPr lang="en-US" sz="2400" dirty="0" err="1">
                <a:cs typeface="Times New Roman" pitchFamily="18" charset="0"/>
              </a:rPr>
              <a:t>kunci</a:t>
            </a:r>
            <a:r>
              <a:rPr lang="en-US" sz="2400" dirty="0">
                <a:cs typeface="Times New Roman" pitchFamily="18" charset="0"/>
              </a:rPr>
              <a:t>.</a:t>
            </a:r>
          </a:p>
          <a:p>
            <a:pPr marL="741363" indent="-344488">
              <a:defRPr/>
            </a:pPr>
            <a:endParaRPr lang="en-US" sz="2400" dirty="0">
              <a:cs typeface="Times New Roman" pitchFamily="18" charset="0"/>
            </a:endParaRPr>
          </a:p>
          <a:p>
            <a:pPr marL="741363" indent="-344488">
              <a:defRPr/>
            </a:pPr>
            <a:r>
              <a:rPr lang="en-US" sz="2400" dirty="0" err="1">
                <a:cs typeface="Times New Roman" pitchFamily="18" charset="0"/>
              </a:rPr>
              <a:t>Contoh</a:t>
            </a:r>
            <a:r>
              <a:rPr lang="en-US" sz="2400" dirty="0">
                <a:cs typeface="Times New Roman" pitchFamily="18" charset="0"/>
              </a:rPr>
              <a:t>: </a:t>
            </a:r>
            <a:r>
              <a:rPr lang="en-US" sz="2400" dirty="0" err="1">
                <a:cs typeface="Times New Roman" pitchFamily="18" charset="0"/>
              </a:rPr>
              <a:t>Lihat</a:t>
            </a:r>
            <a:r>
              <a:rPr lang="en-US" sz="2400" dirty="0">
                <a:cs typeface="Times New Roman" pitchFamily="18" charset="0"/>
              </a:rPr>
              <a:t> </a:t>
            </a:r>
            <a:r>
              <a:rPr lang="en-US" sz="2400" dirty="0" err="1">
                <a:cs typeface="Times New Roman" pitchFamily="18" charset="0"/>
              </a:rPr>
              <a:t>kembali</a:t>
            </a:r>
            <a:r>
              <a:rPr lang="en-US" sz="2400" dirty="0">
                <a:cs typeface="Times New Roman" pitchFamily="18" charset="0"/>
              </a:rPr>
              <a:t>  </a:t>
            </a:r>
            <a:r>
              <a:rPr lang="en-US" sz="2400" i="1" dirty="0">
                <a:cs typeface="Times New Roman" pitchFamily="18" charset="0"/>
              </a:rPr>
              <a:t>Affine Cipher </a:t>
            </a:r>
            <a:endParaRPr lang="en-US" sz="2400" dirty="0">
              <a:cs typeface="Times New Roman" pitchFamily="18" charset="0"/>
            </a:endParaRPr>
          </a:p>
          <a:p>
            <a:pPr marL="741363" indent="-344488">
              <a:defRPr/>
            </a:pPr>
            <a:endParaRPr lang="en-GB" dirty="0"/>
          </a:p>
        </p:txBody>
      </p:sp>
      <p:sp>
        <p:nvSpPr>
          <p:cNvPr id="2" name="Rectangle 1">
            <a:extLst>
              <a:ext uri="{FF2B5EF4-FFF2-40B4-BE49-F238E27FC236}">
                <a16:creationId xmlns:a16="http://schemas.microsoft.com/office/drawing/2014/main" id="{9DFD1AF7-9817-444C-AF38-1E3462A1C3DC}"/>
              </a:ext>
            </a:extLst>
          </p:cNvPr>
          <p:cNvSpPr/>
          <p:nvPr/>
        </p:nvSpPr>
        <p:spPr>
          <a:xfrm>
            <a:off x="7236460" y="3838148"/>
            <a:ext cx="4130040" cy="1015663"/>
          </a:xfrm>
          <a:prstGeom prst="rect">
            <a:avLst/>
          </a:prstGeom>
        </p:spPr>
        <p:txBody>
          <a:bodyPr wrap="square">
            <a:spAutoFit/>
          </a:bodyPr>
          <a:lstStyle/>
          <a:p>
            <a:pPr marL="609600" indent="-609600"/>
            <a:r>
              <a:rPr lang="en-US" altLang="en-US" sz="2000" dirty="0" err="1">
                <a:solidFill>
                  <a:srgbClr val="FF0000"/>
                </a:solidFill>
              </a:rPr>
              <a:t>Enkripsi</a:t>
            </a:r>
            <a:r>
              <a:rPr lang="en-US" altLang="en-US" sz="2000" dirty="0">
                <a:solidFill>
                  <a:srgbClr val="FF0000"/>
                </a:solidFill>
              </a:rPr>
              <a:t>: </a:t>
            </a:r>
            <a:r>
              <a:rPr lang="en-US" altLang="en-US" sz="2000" i="1" dirty="0">
                <a:solidFill>
                  <a:srgbClr val="FF0000"/>
                </a:solidFill>
                <a:cs typeface="Times New Roman" panose="02020603050405020304" pitchFamily="18" charset="0"/>
              </a:rPr>
              <a:t>C</a:t>
            </a:r>
            <a:r>
              <a:rPr lang="en-US" altLang="en-US" sz="2000" dirty="0">
                <a:solidFill>
                  <a:srgbClr val="FF0000"/>
                </a:solidFill>
                <a:cs typeface="Times New Roman" panose="02020603050405020304" pitchFamily="18" charset="0"/>
              </a:rPr>
              <a:t> </a:t>
            </a:r>
            <a:r>
              <a:rPr lang="en-US" altLang="en-US" sz="200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a:t>
            </a:r>
            <a:r>
              <a:rPr lang="en-US" altLang="en-US" sz="2000" dirty="0">
                <a:solidFill>
                  <a:srgbClr val="FF0000"/>
                </a:solidFill>
                <a:cs typeface="Times New Roman" panose="02020603050405020304" pitchFamily="18" charset="0"/>
              </a:rPr>
              <a:t> </a:t>
            </a:r>
            <a:r>
              <a:rPr lang="en-US" altLang="en-US" sz="2000" i="1" dirty="0" err="1">
                <a:solidFill>
                  <a:srgbClr val="FF0000"/>
                </a:solidFill>
                <a:cs typeface="Times New Roman" panose="02020603050405020304" pitchFamily="18" charset="0"/>
              </a:rPr>
              <a:t>mP</a:t>
            </a:r>
            <a:r>
              <a:rPr lang="en-US" altLang="en-US" sz="2000" dirty="0">
                <a:solidFill>
                  <a:srgbClr val="FF0000"/>
                </a:solidFill>
                <a:cs typeface="Times New Roman" panose="02020603050405020304" pitchFamily="18" charset="0"/>
              </a:rPr>
              <a:t> + </a:t>
            </a:r>
            <a:r>
              <a:rPr lang="en-US" altLang="en-US" sz="2000" i="1" dirty="0">
                <a:solidFill>
                  <a:srgbClr val="FF0000"/>
                </a:solidFill>
                <a:cs typeface="Times New Roman" panose="02020603050405020304" pitchFamily="18" charset="0"/>
              </a:rPr>
              <a:t>b</a:t>
            </a:r>
            <a:r>
              <a:rPr lang="en-US" altLang="en-US" sz="2000" dirty="0">
                <a:solidFill>
                  <a:srgbClr val="FF0000"/>
                </a:solidFill>
                <a:cs typeface="Times New Roman" panose="02020603050405020304" pitchFamily="18" charset="0"/>
              </a:rPr>
              <a:t> (mod </a:t>
            </a:r>
            <a:r>
              <a:rPr lang="en-US" altLang="en-US" sz="2000" i="1" dirty="0">
                <a:solidFill>
                  <a:srgbClr val="FF0000"/>
                </a:solidFill>
                <a:cs typeface="Times New Roman" panose="02020603050405020304" pitchFamily="18" charset="0"/>
              </a:rPr>
              <a:t>n</a:t>
            </a:r>
            <a:r>
              <a:rPr lang="en-US" altLang="en-US" sz="2000" dirty="0">
                <a:solidFill>
                  <a:srgbClr val="FF0000"/>
                </a:solidFill>
                <a:cs typeface="Times New Roman" panose="02020603050405020304" pitchFamily="18" charset="0"/>
              </a:rPr>
              <a:t>)	</a:t>
            </a:r>
          </a:p>
          <a:p>
            <a:pPr marL="609600" indent="-609600"/>
            <a:r>
              <a:rPr lang="en-US" altLang="en-US" sz="2000" dirty="0" err="1">
                <a:solidFill>
                  <a:srgbClr val="FF0000"/>
                </a:solidFill>
                <a:cs typeface="Times New Roman" panose="02020603050405020304" pitchFamily="18" charset="0"/>
              </a:rPr>
              <a:t>Dekripsi</a:t>
            </a:r>
            <a:r>
              <a:rPr lang="en-US" altLang="en-US" sz="2000" dirty="0">
                <a:solidFill>
                  <a:srgbClr val="FF0000"/>
                </a:solidFill>
                <a:cs typeface="Times New Roman" panose="02020603050405020304" pitchFamily="18" charset="0"/>
              </a:rPr>
              <a:t>: </a:t>
            </a:r>
            <a:r>
              <a:rPr lang="en-US" altLang="en-US" sz="2000" i="1" dirty="0">
                <a:solidFill>
                  <a:srgbClr val="FF0000"/>
                </a:solidFill>
                <a:cs typeface="Times New Roman" panose="02020603050405020304" pitchFamily="18" charset="0"/>
              </a:rPr>
              <a:t>P  </a:t>
            </a:r>
            <a:r>
              <a:rPr lang="en-US" altLang="en-US" sz="200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a:t>
            </a:r>
            <a:r>
              <a:rPr lang="en-US" altLang="en-US" sz="2000" dirty="0">
                <a:solidFill>
                  <a:srgbClr val="FF0000"/>
                </a:solidFill>
                <a:cs typeface="Times New Roman" panose="02020603050405020304" pitchFamily="18" charset="0"/>
              </a:rPr>
              <a:t> </a:t>
            </a:r>
            <a:r>
              <a:rPr lang="en-US" altLang="en-US" sz="2000" i="1" dirty="0">
                <a:solidFill>
                  <a:srgbClr val="FF0000"/>
                </a:solidFill>
                <a:cs typeface="Times New Roman" panose="02020603050405020304" pitchFamily="18" charset="0"/>
              </a:rPr>
              <a:t>m</a:t>
            </a:r>
            <a:r>
              <a:rPr lang="en-US" altLang="en-US" sz="2000" baseline="30000" dirty="0">
                <a:solidFill>
                  <a:srgbClr val="FF0000"/>
                </a:solidFill>
                <a:cs typeface="Times New Roman" panose="02020603050405020304" pitchFamily="18" charset="0"/>
              </a:rPr>
              <a:t>–1 </a:t>
            </a:r>
            <a:r>
              <a:rPr lang="en-US" altLang="en-US" sz="2000" dirty="0">
                <a:solidFill>
                  <a:srgbClr val="FF0000"/>
                </a:solidFill>
                <a:cs typeface="Times New Roman" panose="02020603050405020304" pitchFamily="18" charset="0"/>
              </a:rPr>
              <a:t>(</a:t>
            </a:r>
            <a:r>
              <a:rPr lang="en-US" altLang="en-US" sz="2000" i="1" dirty="0">
                <a:solidFill>
                  <a:srgbClr val="FF0000"/>
                </a:solidFill>
                <a:cs typeface="Times New Roman" panose="02020603050405020304" pitchFamily="18" charset="0"/>
              </a:rPr>
              <a:t>C</a:t>
            </a:r>
            <a:r>
              <a:rPr lang="en-US" altLang="en-US" sz="2000" dirty="0">
                <a:solidFill>
                  <a:srgbClr val="FF0000"/>
                </a:solidFill>
                <a:cs typeface="Times New Roman" panose="02020603050405020304" pitchFamily="18" charset="0"/>
              </a:rPr>
              <a:t> – </a:t>
            </a:r>
            <a:r>
              <a:rPr lang="en-US" altLang="en-US" sz="2000" i="1" dirty="0">
                <a:solidFill>
                  <a:srgbClr val="FF0000"/>
                </a:solidFill>
                <a:cs typeface="Times New Roman" panose="02020603050405020304" pitchFamily="18" charset="0"/>
              </a:rPr>
              <a:t>b</a:t>
            </a:r>
            <a:r>
              <a:rPr lang="en-US" altLang="en-US" sz="2000" dirty="0">
                <a:solidFill>
                  <a:srgbClr val="FF0000"/>
                </a:solidFill>
                <a:cs typeface="Times New Roman" panose="02020603050405020304" pitchFamily="18" charset="0"/>
              </a:rPr>
              <a:t>) (mod </a:t>
            </a:r>
            <a:r>
              <a:rPr lang="en-US" altLang="en-US" sz="2000" i="1" dirty="0">
                <a:solidFill>
                  <a:srgbClr val="FF0000"/>
                </a:solidFill>
                <a:cs typeface="Times New Roman" panose="02020603050405020304" pitchFamily="18" charset="0"/>
              </a:rPr>
              <a:t>n</a:t>
            </a:r>
            <a:r>
              <a:rPr lang="en-US" altLang="en-US" sz="2000" dirty="0">
                <a:solidFill>
                  <a:srgbClr val="FF0000"/>
                </a:solidFill>
                <a:cs typeface="Times New Roman" panose="02020603050405020304" pitchFamily="18" charset="0"/>
              </a:rPr>
              <a:t>)</a:t>
            </a:r>
          </a:p>
          <a:p>
            <a:pPr marL="609600" indent="-609600"/>
            <a:r>
              <a:rPr lang="en-US" altLang="en-US" sz="2000" dirty="0" err="1">
                <a:solidFill>
                  <a:srgbClr val="FF0000"/>
                </a:solidFill>
                <a:cs typeface="Times New Roman" panose="02020603050405020304" pitchFamily="18" charset="0"/>
              </a:rPr>
              <a:t>Kunci</a:t>
            </a:r>
            <a:r>
              <a:rPr lang="en-US" altLang="en-US" sz="2000" dirty="0">
                <a:solidFill>
                  <a:srgbClr val="FF0000"/>
                </a:solidFill>
                <a:cs typeface="Times New Roman" panose="02020603050405020304" pitchFamily="18" charset="0"/>
              </a:rPr>
              <a:t>: </a:t>
            </a:r>
            <a:r>
              <a:rPr lang="en-US" altLang="en-US" sz="2000" i="1" dirty="0">
                <a:solidFill>
                  <a:srgbClr val="FF0000"/>
                </a:solidFill>
                <a:cs typeface="Times New Roman" panose="02020603050405020304" pitchFamily="18" charset="0"/>
              </a:rPr>
              <a:t>m</a:t>
            </a:r>
            <a:r>
              <a:rPr lang="en-US" altLang="en-US" sz="2000" dirty="0">
                <a:solidFill>
                  <a:srgbClr val="FF0000"/>
                </a:solidFill>
                <a:cs typeface="Times New Roman" panose="02020603050405020304" pitchFamily="18" charset="0"/>
              </a:rPr>
              <a:t> dan </a:t>
            </a:r>
            <a:r>
              <a:rPr lang="en-US" altLang="en-US" sz="2000" i="1" dirty="0">
                <a:solidFill>
                  <a:srgbClr val="FF0000"/>
                </a:solidFill>
                <a:cs typeface="Times New Roman" panose="02020603050405020304" pitchFamily="18" charset="0"/>
              </a:rPr>
              <a:t>b</a:t>
            </a:r>
            <a:r>
              <a:rPr lang="en-US" altLang="en-US" sz="2000" dirty="0">
                <a:solidFill>
                  <a:srgbClr val="FF0000"/>
                </a:solidFill>
                <a:cs typeface="Times New Roman" panose="02020603050405020304" pitchFamily="18" charset="0"/>
              </a:rPr>
              <a:t>	 </a:t>
            </a:r>
          </a:p>
        </p:txBody>
      </p:sp>
      <p:sp>
        <p:nvSpPr>
          <p:cNvPr id="3" name="Arrow: Right 2">
            <a:extLst>
              <a:ext uri="{FF2B5EF4-FFF2-40B4-BE49-F238E27FC236}">
                <a16:creationId xmlns:a16="http://schemas.microsoft.com/office/drawing/2014/main" id="{DBE1B0EA-6E42-4823-A359-933C3E54F8B7}"/>
              </a:ext>
            </a:extLst>
          </p:cNvPr>
          <p:cNvSpPr/>
          <p:nvPr/>
        </p:nvSpPr>
        <p:spPr>
          <a:xfrm>
            <a:off x="6385560" y="4254540"/>
            <a:ext cx="701040" cy="1828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096F03B-156E-4EE6-87EA-E0452FEA993E}"/>
              </a:ext>
            </a:extLst>
          </p:cNvPr>
          <p:cNvSpPr/>
          <p:nvPr/>
        </p:nvSpPr>
        <p:spPr>
          <a:xfrm>
            <a:off x="1907541" y="4724927"/>
            <a:ext cx="6096000" cy="707886"/>
          </a:xfrm>
          <a:prstGeom prst="rect">
            <a:avLst/>
          </a:prstGeom>
        </p:spPr>
        <p:txBody>
          <a:bodyPr>
            <a:spAutoFit/>
          </a:bodyPr>
          <a:lstStyle/>
          <a:p>
            <a:r>
              <a:rPr lang="en-US" altLang="en-US" sz="2000" i="1" dirty="0">
                <a:solidFill>
                  <a:srgbClr val="FF0000"/>
                </a:solidFill>
                <a:cs typeface="Times New Roman" panose="02020603050405020304" pitchFamily="18" charset="0"/>
              </a:rPr>
              <a:t>m</a:t>
            </a:r>
            <a:r>
              <a:rPr lang="en-US" altLang="en-US" sz="2000" dirty="0">
                <a:solidFill>
                  <a:srgbClr val="FF0000"/>
                </a:solidFill>
                <a:cs typeface="Times New Roman" panose="02020603050405020304" pitchFamily="18" charset="0"/>
              </a:rPr>
              <a:t> </a:t>
            </a:r>
            <a:r>
              <a:rPr lang="en-US" altLang="en-US" sz="2000" dirty="0" err="1">
                <a:solidFill>
                  <a:srgbClr val="FF0000"/>
                </a:solidFill>
                <a:cs typeface="Times New Roman" panose="02020603050405020304" pitchFamily="18" charset="0"/>
              </a:rPr>
              <a:t>bilangan</a:t>
            </a:r>
            <a:r>
              <a:rPr lang="en-US" altLang="en-US" sz="2000" dirty="0">
                <a:solidFill>
                  <a:srgbClr val="FF0000"/>
                </a:solidFill>
                <a:cs typeface="Times New Roman" panose="02020603050405020304" pitchFamily="18" charset="0"/>
              </a:rPr>
              <a:t> </a:t>
            </a:r>
            <a:r>
              <a:rPr lang="en-US" altLang="en-US" sz="2000" dirty="0" err="1">
                <a:solidFill>
                  <a:srgbClr val="FF0000"/>
                </a:solidFill>
                <a:cs typeface="Times New Roman" panose="02020603050405020304" pitchFamily="18" charset="0"/>
              </a:rPr>
              <a:t>bulat</a:t>
            </a:r>
            <a:r>
              <a:rPr lang="en-US" altLang="en-US" sz="2000" dirty="0">
                <a:solidFill>
                  <a:srgbClr val="FF0000"/>
                </a:solidFill>
                <a:cs typeface="Times New Roman" panose="02020603050405020304" pitchFamily="18" charset="0"/>
              </a:rPr>
              <a:t> yang </a:t>
            </a:r>
            <a:r>
              <a:rPr lang="en-US" altLang="en-US" sz="2000" dirty="0" err="1">
                <a:solidFill>
                  <a:srgbClr val="FF0000"/>
                </a:solidFill>
                <a:cs typeface="Times New Roman" panose="02020603050405020304" pitchFamily="18" charset="0"/>
              </a:rPr>
              <a:t>relatif</a:t>
            </a:r>
            <a:r>
              <a:rPr lang="en-US" altLang="en-US" sz="2000" dirty="0">
                <a:solidFill>
                  <a:srgbClr val="FF0000"/>
                </a:solidFill>
                <a:cs typeface="Times New Roman" panose="02020603050405020304" pitchFamily="18" charset="0"/>
              </a:rPr>
              <a:t> prima </a:t>
            </a:r>
            <a:r>
              <a:rPr lang="en-US" altLang="en-US" sz="2000" dirty="0" err="1">
                <a:solidFill>
                  <a:srgbClr val="FF0000"/>
                </a:solidFill>
                <a:cs typeface="Times New Roman" panose="02020603050405020304" pitchFamily="18" charset="0"/>
              </a:rPr>
              <a:t>dengan</a:t>
            </a:r>
            <a:r>
              <a:rPr lang="en-US" altLang="en-US" sz="2000" dirty="0">
                <a:solidFill>
                  <a:srgbClr val="FF0000"/>
                </a:solidFill>
                <a:cs typeface="Times New Roman" panose="02020603050405020304" pitchFamily="18" charset="0"/>
              </a:rPr>
              <a:t> </a:t>
            </a:r>
            <a:r>
              <a:rPr lang="en-US" altLang="en-US" sz="2000" i="1" dirty="0">
                <a:solidFill>
                  <a:srgbClr val="FF0000"/>
                </a:solidFill>
                <a:cs typeface="Times New Roman" panose="02020603050405020304" pitchFamily="18" charset="0"/>
              </a:rPr>
              <a:t>n</a:t>
            </a:r>
            <a:r>
              <a:rPr lang="en-US" altLang="en-US" sz="2000" dirty="0">
                <a:solidFill>
                  <a:srgbClr val="FF0000"/>
                </a:solidFill>
                <a:cs typeface="Times New Roman" panose="02020603050405020304" pitchFamily="18" charset="0"/>
              </a:rPr>
              <a:t> </a:t>
            </a:r>
          </a:p>
          <a:p>
            <a:r>
              <a:rPr lang="en-US" altLang="en-US" sz="2000" i="1" dirty="0">
                <a:solidFill>
                  <a:srgbClr val="FF0000"/>
                </a:solidFill>
                <a:cs typeface="Times New Roman" panose="02020603050405020304" pitchFamily="18" charset="0"/>
              </a:rPr>
              <a:t>b</a:t>
            </a:r>
            <a:r>
              <a:rPr lang="en-US" altLang="en-US" sz="2000" dirty="0">
                <a:solidFill>
                  <a:srgbClr val="FF0000"/>
                </a:solidFill>
                <a:cs typeface="Times New Roman" panose="02020603050405020304" pitchFamily="18" charset="0"/>
              </a:rPr>
              <a:t> </a:t>
            </a:r>
            <a:r>
              <a:rPr lang="en-US" altLang="en-US" sz="2000" dirty="0" err="1">
                <a:solidFill>
                  <a:srgbClr val="FF0000"/>
                </a:solidFill>
                <a:cs typeface="Times New Roman" panose="02020603050405020304" pitchFamily="18" charset="0"/>
              </a:rPr>
              <a:t>adalah</a:t>
            </a:r>
            <a:r>
              <a:rPr lang="en-US" altLang="en-US" sz="2000" dirty="0">
                <a:solidFill>
                  <a:srgbClr val="FF0000"/>
                </a:solidFill>
                <a:cs typeface="Times New Roman" panose="02020603050405020304" pitchFamily="18" charset="0"/>
              </a:rPr>
              <a:t> </a:t>
            </a:r>
            <a:r>
              <a:rPr lang="en-US" altLang="en-US" sz="2000" dirty="0" err="1">
                <a:solidFill>
                  <a:srgbClr val="FF0000"/>
                </a:solidFill>
                <a:cs typeface="Times New Roman" panose="02020603050405020304" pitchFamily="18" charset="0"/>
              </a:rPr>
              <a:t>jumlah</a:t>
            </a:r>
            <a:r>
              <a:rPr lang="en-US" altLang="en-US" sz="2000" dirty="0">
                <a:solidFill>
                  <a:srgbClr val="FF0000"/>
                </a:solidFill>
                <a:cs typeface="Times New Roman" panose="02020603050405020304" pitchFamily="18" charset="0"/>
              </a:rPr>
              <a:t> </a:t>
            </a:r>
            <a:r>
              <a:rPr lang="en-US" altLang="en-US" sz="2000" dirty="0" err="1">
                <a:solidFill>
                  <a:srgbClr val="FF0000"/>
                </a:solidFill>
                <a:cs typeface="Times New Roman" panose="02020603050405020304" pitchFamily="18" charset="0"/>
              </a:rPr>
              <a:t>pergeseran</a:t>
            </a:r>
            <a:r>
              <a:rPr lang="en-US" altLang="en-US" sz="2000" dirty="0">
                <a:solidFill>
                  <a:srgbClr val="FF0000"/>
                </a:solidFill>
                <a:cs typeface="Times New Roman" panose="02020603050405020304" pitchFamily="18" charset="0"/>
              </a:rPr>
              <a:t> </a:t>
            </a:r>
          </a:p>
        </p:txBody>
      </p:sp>
      <p:sp>
        <p:nvSpPr>
          <p:cNvPr id="5" name="Rectangle 4">
            <a:extLst>
              <a:ext uri="{FF2B5EF4-FFF2-40B4-BE49-F238E27FC236}">
                <a16:creationId xmlns:a16="http://schemas.microsoft.com/office/drawing/2014/main" id="{72F40B9D-0325-4AEA-A5E5-5971B89DC018}"/>
              </a:ext>
            </a:extLst>
          </p:cNvPr>
          <p:cNvSpPr/>
          <p:nvPr/>
        </p:nvSpPr>
        <p:spPr>
          <a:xfrm>
            <a:off x="1877060" y="5557857"/>
            <a:ext cx="7424420" cy="1015663"/>
          </a:xfrm>
          <a:prstGeom prst="rect">
            <a:avLst/>
          </a:prstGeom>
        </p:spPr>
        <p:txBody>
          <a:bodyPr wrap="square">
            <a:spAutoFit/>
          </a:bodyPr>
          <a:lstStyle/>
          <a:p>
            <a:r>
              <a:rPr lang="en-US" altLang="en-US" sz="2000" i="1" dirty="0">
                <a:solidFill>
                  <a:srgbClr val="FF0000"/>
                </a:solidFill>
              </a:rPr>
              <a:t>m</a:t>
            </a:r>
            <a:r>
              <a:rPr lang="en-US" altLang="en-US" sz="2000" dirty="0">
                <a:solidFill>
                  <a:srgbClr val="FF0000"/>
                </a:solidFill>
              </a:rPr>
              <a:t> dan </a:t>
            </a:r>
            <a:r>
              <a:rPr lang="en-US" altLang="en-US" sz="2000" i="1" dirty="0">
                <a:solidFill>
                  <a:srgbClr val="FF0000"/>
                </a:solidFill>
              </a:rPr>
              <a:t>b</a:t>
            </a:r>
            <a:r>
              <a:rPr lang="en-US" altLang="en-US" sz="2000" dirty="0">
                <a:solidFill>
                  <a:srgbClr val="FF0000"/>
                </a:solidFill>
              </a:rPr>
              <a:t> </a:t>
            </a:r>
            <a:r>
              <a:rPr lang="en-US" altLang="en-US" sz="2000" dirty="0" err="1">
                <a:solidFill>
                  <a:srgbClr val="FF0000"/>
                </a:solidFill>
              </a:rPr>
              <a:t>dapat</a:t>
            </a:r>
            <a:r>
              <a:rPr lang="en-US" altLang="en-US" sz="2000" dirty="0">
                <a:solidFill>
                  <a:srgbClr val="FF0000"/>
                </a:solidFill>
              </a:rPr>
              <a:t> </a:t>
            </a:r>
            <a:r>
              <a:rPr lang="en-US" altLang="en-US" sz="2000" dirty="0" err="1">
                <a:solidFill>
                  <a:srgbClr val="FF0000"/>
                </a:solidFill>
              </a:rPr>
              <a:t>ditemukan</a:t>
            </a:r>
            <a:r>
              <a:rPr lang="en-US" altLang="en-US" sz="2000" dirty="0">
                <a:solidFill>
                  <a:srgbClr val="FF0000"/>
                </a:solidFill>
              </a:rPr>
              <a:t> </a:t>
            </a:r>
            <a:r>
              <a:rPr lang="en-US" altLang="en-US" sz="2000" dirty="0" err="1">
                <a:solidFill>
                  <a:srgbClr val="FF0000"/>
                </a:solidFill>
              </a:rPr>
              <a:t>dengan</a:t>
            </a:r>
            <a:r>
              <a:rPr lang="en-US" altLang="en-US" sz="2000" dirty="0">
                <a:solidFill>
                  <a:srgbClr val="FF0000"/>
                </a:solidFill>
              </a:rPr>
              <a:t> </a:t>
            </a:r>
            <a:r>
              <a:rPr lang="en-US" altLang="en-US" sz="2000" dirty="0" err="1">
                <a:solidFill>
                  <a:srgbClr val="FF0000"/>
                </a:solidFill>
              </a:rPr>
              <a:t>memecahkan</a:t>
            </a:r>
            <a:r>
              <a:rPr lang="en-US" altLang="en-US" sz="2000" dirty="0">
                <a:solidFill>
                  <a:srgbClr val="FF0000"/>
                </a:solidFill>
              </a:rPr>
              <a:t> dua </a:t>
            </a:r>
            <a:r>
              <a:rPr lang="en-US" altLang="en-US" sz="2000" dirty="0" err="1">
                <a:solidFill>
                  <a:srgbClr val="FF0000"/>
                </a:solidFill>
              </a:rPr>
              <a:t>buah</a:t>
            </a:r>
            <a:r>
              <a:rPr lang="en-US" altLang="en-US" sz="2000" dirty="0">
                <a:solidFill>
                  <a:srgbClr val="FF0000"/>
                </a:solidFill>
              </a:rPr>
              <a:t> </a:t>
            </a:r>
            <a:r>
              <a:rPr lang="en-US" altLang="en-US" sz="2000" dirty="0" err="1">
                <a:solidFill>
                  <a:srgbClr val="FF0000"/>
                </a:solidFill>
              </a:rPr>
              <a:t>persamaan</a:t>
            </a:r>
            <a:r>
              <a:rPr lang="en-US" altLang="en-US" sz="2000" dirty="0">
                <a:solidFill>
                  <a:srgbClr val="FF0000"/>
                </a:solidFill>
              </a:rPr>
              <a:t> linier  yang </a:t>
            </a:r>
            <a:r>
              <a:rPr lang="en-US" altLang="en-US" sz="2000" dirty="0" err="1">
                <a:solidFill>
                  <a:srgbClr val="FF0000"/>
                </a:solidFill>
              </a:rPr>
              <a:t>memuat</a:t>
            </a:r>
            <a:r>
              <a:rPr lang="en-US" altLang="en-US" sz="2000" dirty="0">
                <a:solidFill>
                  <a:srgbClr val="FF0000"/>
                </a:solidFill>
              </a:rPr>
              <a:t> </a:t>
            </a:r>
            <a:r>
              <a:rPr lang="en-US" altLang="en-US" sz="2000" dirty="0" err="1">
                <a:solidFill>
                  <a:srgbClr val="FF0000"/>
                </a:solidFill>
              </a:rPr>
              <a:t>peubah</a:t>
            </a:r>
            <a:r>
              <a:rPr lang="en-US" altLang="en-US" sz="2000" dirty="0">
                <a:solidFill>
                  <a:srgbClr val="FF0000"/>
                </a:solidFill>
              </a:rPr>
              <a:t> </a:t>
            </a:r>
            <a:r>
              <a:rPr lang="en-US" altLang="en-US" sz="2000" i="1" dirty="0">
                <a:solidFill>
                  <a:srgbClr val="FF0000"/>
                </a:solidFill>
              </a:rPr>
              <a:t>m</a:t>
            </a:r>
            <a:r>
              <a:rPr lang="en-US" altLang="en-US" sz="2000" dirty="0">
                <a:solidFill>
                  <a:srgbClr val="FF0000"/>
                </a:solidFill>
              </a:rPr>
              <a:t> dan </a:t>
            </a:r>
            <a:r>
              <a:rPr lang="en-US" altLang="en-US" sz="2000" i="1" dirty="0">
                <a:solidFill>
                  <a:srgbClr val="FF0000"/>
                </a:solidFill>
              </a:rPr>
              <a:t>b</a:t>
            </a:r>
            <a:r>
              <a:rPr lang="en-US" altLang="en-US" sz="2000" dirty="0">
                <a:solidFill>
                  <a:srgbClr val="FF0000"/>
                </a:solidFill>
              </a:rPr>
              <a:t>, </a:t>
            </a:r>
            <a:r>
              <a:rPr lang="en-US" altLang="en-US" sz="2000" dirty="0" err="1">
                <a:solidFill>
                  <a:srgbClr val="FF0000"/>
                </a:solidFill>
              </a:rPr>
              <a:t>asalkan</a:t>
            </a:r>
            <a:r>
              <a:rPr lang="en-US" altLang="en-US" sz="2000" dirty="0">
                <a:solidFill>
                  <a:srgbClr val="FF0000"/>
                </a:solidFill>
              </a:rPr>
              <a:t> </a:t>
            </a:r>
            <a:r>
              <a:rPr lang="en-US" altLang="en-US" sz="2000" dirty="0" err="1">
                <a:solidFill>
                  <a:srgbClr val="FF0000"/>
                </a:solidFill>
              </a:rPr>
              <a:t>diketahui</a:t>
            </a:r>
            <a:r>
              <a:rPr lang="en-US" altLang="en-US" sz="2000" dirty="0">
                <a:solidFill>
                  <a:srgbClr val="FF0000"/>
                </a:solidFill>
              </a:rPr>
              <a:t> dua pasang </a:t>
            </a:r>
            <a:r>
              <a:rPr lang="en-US" altLang="en-US" sz="2000" dirty="0" err="1">
                <a:solidFill>
                  <a:srgbClr val="FF0000"/>
                </a:solidFill>
              </a:rPr>
              <a:t>plainteks</a:t>
            </a:r>
            <a:r>
              <a:rPr lang="en-US" altLang="en-US" sz="2000" dirty="0">
                <a:solidFill>
                  <a:srgbClr val="FF0000"/>
                </a:solidFill>
              </a:rPr>
              <a:t> dan </a:t>
            </a:r>
            <a:r>
              <a:rPr lang="en-US" altLang="en-US" sz="2000" dirty="0" err="1">
                <a:solidFill>
                  <a:srgbClr val="FF0000"/>
                </a:solidFill>
              </a:rPr>
              <a:t>cipherteks</a:t>
            </a:r>
            <a:r>
              <a:rPr lang="en-US" altLang="en-US" sz="2000" dirty="0">
                <a:solidFill>
                  <a:srgbClr val="FF0000"/>
                </a:solidFill>
              </a:rPr>
              <a:t> yang </a:t>
            </a:r>
            <a:r>
              <a:rPr lang="en-US" altLang="en-US" sz="2000" dirty="0" err="1">
                <a:solidFill>
                  <a:srgbClr val="FF0000"/>
                </a:solidFill>
              </a:rPr>
              <a:t>berkoresponden</a:t>
            </a:r>
            <a:r>
              <a:rPr lang="en-US" altLang="en-US" sz="2000" dirty="0">
                <a:solidFill>
                  <a:srgbClr val="FF0000"/>
                </a:solidFill>
              </a:rPr>
              <a:t>.</a:t>
            </a:r>
            <a:r>
              <a:rPr lang="en-US" altLang="en-US" sz="2000" dirty="0">
                <a:solidFill>
                  <a:srgbClr val="FF0000"/>
                </a:solidFill>
                <a:cs typeface="Times New Roman" panose="02020603050405020304" pitchFamily="18" charset="0"/>
              </a:rPr>
              <a:t> </a:t>
            </a:r>
            <a:r>
              <a:rPr lang="en-US" altLang="en-US" sz="2000" dirty="0">
                <a:solidFill>
                  <a:srgbClr val="FF0000"/>
                </a:solidFill>
              </a:rPr>
              <a:t> </a:t>
            </a:r>
          </a:p>
        </p:txBody>
      </p:sp>
      <p:sp>
        <p:nvSpPr>
          <p:cNvPr id="6" name="Footer Placeholder 5">
            <a:extLst>
              <a:ext uri="{FF2B5EF4-FFF2-40B4-BE49-F238E27FC236}">
                <a16:creationId xmlns:a16="http://schemas.microsoft.com/office/drawing/2014/main" id="{8A54C4A9-D3F7-501A-CB1E-4540473A8F0B}"/>
              </a:ext>
            </a:extLst>
          </p:cNvPr>
          <p:cNvSpPr>
            <a:spLocks noGrp="1"/>
          </p:cNvSpPr>
          <p:nvPr>
            <p:ph type="ftr" sz="quarter" idx="11"/>
          </p:nvPr>
        </p:nvSpPr>
        <p:spPr/>
        <p:txBody>
          <a:bodyPr/>
          <a:lstStyle/>
          <a:p>
            <a:r>
              <a:rPr lang="en-US"/>
              <a:t>Rinaldi Munir/II4021 - Kriptografi</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4">
            <a:extLst>
              <a:ext uri="{FF2B5EF4-FFF2-40B4-BE49-F238E27FC236}">
                <a16:creationId xmlns:a16="http://schemas.microsoft.com/office/drawing/2014/main" id="{2D179C2C-59F4-4F4C-B944-6F7AFD630A40}"/>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GB" altLang="en-US" sz="1400"/>
              <a:t>Rinaldi Munir/II4021 - Kriptografi</a:t>
            </a:r>
          </a:p>
        </p:txBody>
      </p:sp>
      <p:sp>
        <p:nvSpPr>
          <p:cNvPr id="26627" name="Slide Number Placeholder 5">
            <a:extLst>
              <a:ext uri="{FF2B5EF4-FFF2-40B4-BE49-F238E27FC236}">
                <a16:creationId xmlns:a16="http://schemas.microsoft.com/office/drawing/2014/main" id="{96B9938E-0FDD-4119-BE37-8C9E17DAB26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00ECE527-52B5-493B-B2FB-60192C545092}" type="slidenum">
              <a:rPr lang="en-GB" altLang="en-US" sz="1400"/>
              <a:pPr>
                <a:spcBef>
                  <a:spcPct val="0"/>
                </a:spcBef>
                <a:buClrTx/>
                <a:buSzTx/>
                <a:buFontTx/>
                <a:buNone/>
              </a:pPr>
              <a:t>31</a:t>
            </a:fld>
            <a:endParaRPr lang="en-GB" altLang="en-US" sz="1400"/>
          </a:p>
        </p:txBody>
      </p:sp>
      <p:sp>
        <p:nvSpPr>
          <p:cNvPr id="26629" name="Rectangle 1027">
            <a:extLst>
              <a:ext uri="{FF2B5EF4-FFF2-40B4-BE49-F238E27FC236}">
                <a16:creationId xmlns:a16="http://schemas.microsoft.com/office/drawing/2014/main" id="{1A6F4285-5545-4768-B017-A5E7DFCD22F7}"/>
              </a:ext>
            </a:extLst>
          </p:cNvPr>
          <p:cNvSpPr>
            <a:spLocks noGrp="1" noChangeArrowheads="1"/>
          </p:cNvSpPr>
          <p:nvPr>
            <p:ph type="body" idx="1"/>
          </p:nvPr>
        </p:nvSpPr>
        <p:spPr>
          <a:xfrm>
            <a:off x="985520" y="1838960"/>
            <a:ext cx="10007600" cy="4124959"/>
          </a:xfrm>
        </p:spPr>
        <p:txBody>
          <a:bodyPr/>
          <a:lstStyle/>
          <a:p>
            <a:pPr eaLnBrk="1" hangingPunct="1"/>
            <a:r>
              <a:rPr lang="en-US" altLang="en-US" dirty="0" err="1">
                <a:cs typeface="Times New Roman" panose="02020603050405020304" pitchFamily="18" charset="0"/>
              </a:rPr>
              <a:t>Metode</a:t>
            </a:r>
            <a:r>
              <a:rPr lang="en-US" altLang="en-US" dirty="0">
                <a:cs typeface="Times New Roman" panose="02020603050405020304" pitchFamily="18" charset="0"/>
              </a:rPr>
              <a:t> </a:t>
            </a:r>
            <a:r>
              <a:rPr lang="en-US" altLang="en-US" i="1" dirty="0">
                <a:cs typeface="Times New Roman" panose="02020603050405020304" pitchFamily="18" charset="0"/>
              </a:rPr>
              <a:t>analytical attack</a:t>
            </a:r>
            <a:r>
              <a:rPr lang="en-US" altLang="en-US" dirty="0">
                <a:cs typeface="Times New Roman" panose="02020603050405020304" pitchFamily="18" charset="0"/>
              </a:rPr>
              <a:t> </a:t>
            </a:r>
            <a:r>
              <a:rPr lang="en-US" altLang="en-US" dirty="0" err="1">
                <a:cs typeface="Times New Roman" panose="02020603050405020304" pitchFamily="18" charset="0"/>
              </a:rPr>
              <a:t>biasanya</a:t>
            </a:r>
            <a:r>
              <a:rPr lang="en-US" altLang="en-US" dirty="0">
                <a:cs typeface="Times New Roman" panose="02020603050405020304" pitchFamily="18" charset="0"/>
              </a:rPr>
              <a:t> </a:t>
            </a:r>
            <a:r>
              <a:rPr lang="en-US" altLang="en-US" dirty="0" err="1">
                <a:cs typeface="Times New Roman" panose="02020603050405020304" pitchFamily="18" charset="0"/>
              </a:rPr>
              <a:t>lebih</a:t>
            </a:r>
            <a:r>
              <a:rPr lang="en-US" altLang="en-US" dirty="0">
                <a:cs typeface="Times New Roman" panose="02020603050405020304" pitchFamily="18" charset="0"/>
              </a:rPr>
              <a:t> </a:t>
            </a:r>
            <a:r>
              <a:rPr lang="en-US" altLang="en-US" dirty="0" err="1">
                <a:cs typeface="Times New Roman" panose="02020603050405020304" pitchFamily="18" charset="0"/>
              </a:rPr>
              <a:t>cepat</a:t>
            </a:r>
            <a:r>
              <a:rPr lang="en-US" altLang="en-US" dirty="0">
                <a:cs typeface="Times New Roman" panose="02020603050405020304" pitchFamily="18" charset="0"/>
              </a:rPr>
              <a:t> </a:t>
            </a:r>
            <a:r>
              <a:rPr lang="en-US" altLang="en-US" dirty="0" err="1">
                <a:cs typeface="Times New Roman" panose="02020603050405020304" pitchFamily="18" charset="0"/>
              </a:rPr>
              <a:t>menemukan</a:t>
            </a:r>
            <a:r>
              <a:rPr lang="en-US" altLang="en-US" dirty="0">
                <a:cs typeface="Times New Roman" panose="02020603050405020304" pitchFamily="18" charset="0"/>
              </a:rPr>
              <a:t> </a:t>
            </a:r>
            <a:r>
              <a:rPr lang="en-US" altLang="en-US" dirty="0" err="1">
                <a:cs typeface="Times New Roman" panose="02020603050405020304" pitchFamily="18" charset="0"/>
              </a:rPr>
              <a:t>kunci</a:t>
            </a:r>
            <a:r>
              <a:rPr lang="en-US" altLang="en-US" dirty="0">
                <a:cs typeface="Times New Roman" panose="02020603050405020304" pitchFamily="18" charset="0"/>
              </a:rPr>
              <a:t> </a:t>
            </a:r>
            <a:r>
              <a:rPr lang="en-US" altLang="en-US" dirty="0" err="1">
                <a:cs typeface="Times New Roman" panose="02020603050405020304" pitchFamily="18" charset="0"/>
              </a:rPr>
              <a:t>dibandingkan</a:t>
            </a:r>
            <a:r>
              <a:rPr lang="en-US" altLang="en-US" dirty="0">
                <a:cs typeface="Times New Roman" panose="02020603050405020304" pitchFamily="18" charset="0"/>
              </a:rPr>
              <a:t> </a:t>
            </a:r>
            <a:r>
              <a:rPr lang="en-US" altLang="en-US" dirty="0" err="1">
                <a:cs typeface="Times New Roman" panose="02020603050405020304" pitchFamily="18" charset="0"/>
              </a:rPr>
              <a:t>dengan</a:t>
            </a:r>
            <a:r>
              <a:rPr lang="en-US" altLang="en-US" dirty="0">
                <a:cs typeface="Times New Roman" panose="02020603050405020304" pitchFamily="18" charset="0"/>
              </a:rPr>
              <a:t> </a:t>
            </a:r>
            <a:r>
              <a:rPr lang="en-US" altLang="en-US" i="1" dirty="0">
                <a:cs typeface="Times New Roman" panose="02020603050405020304" pitchFamily="18" charset="0"/>
              </a:rPr>
              <a:t>exhaustive attack</a:t>
            </a:r>
            <a:r>
              <a:rPr lang="en-US" altLang="en-US" dirty="0">
                <a:cs typeface="Times New Roman" panose="02020603050405020304" pitchFamily="18" charset="0"/>
              </a:rPr>
              <a:t>.   </a:t>
            </a:r>
          </a:p>
          <a:p>
            <a:pPr eaLnBrk="1" hangingPunct="1"/>
            <a:endParaRPr lang="en-US" altLang="en-US" dirty="0"/>
          </a:p>
          <a:p>
            <a:pPr eaLnBrk="1" hangingPunct="1"/>
            <a:r>
              <a:rPr lang="en-US" altLang="en-US" dirty="0">
                <a:cs typeface="Times New Roman" panose="02020603050405020304" pitchFamily="18" charset="0"/>
              </a:rPr>
              <a:t>Solusi: </a:t>
            </a:r>
            <a:r>
              <a:rPr lang="en-US" altLang="en-US" dirty="0" err="1">
                <a:cs typeface="Times New Roman" panose="02020603050405020304" pitchFamily="18" charset="0"/>
              </a:rPr>
              <a:t>kriptografer</a:t>
            </a:r>
            <a:r>
              <a:rPr lang="en-US" altLang="en-US" dirty="0">
                <a:cs typeface="Times New Roman" panose="02020603050405020304" pitchFamily="18" charset="0"/>
              </a:rPr>
              <a:t> </a:t>
            </a:r>
            <a:r>
              <a:rPr lang="en-US" altLang="en-US" dirty="0" err="1">
                <a:cs typeface="Times New Roman" panose="02020603050405020304" pitchFamily="18" charset="0"/>
              </a:rPr>
              <a:t>harus</a:t>
            </a:r>
            <a:r>
              <a:rPr lang="en-US" altLang="en-US" dirty="0">
                <a:cs typeface="Times New Roman" panose="02020603050405020304" pitchFamily="18" charset="0"/>
              </a:rPr>
              <a:t> </a:t>
            </a:r>
            <a:r>
              <a:rPr lang="en-US" altLang="en-US" dirty="0" err="1">
                <a:cs typeface="Times New Roman" panose="02020603050405020304" pitchFamily="18" charset="0"/>
              </a:rPr>
              <a:t>membuat</a:t>
            </a:r>
            <a:r>
              <a:rPr lang="en-US" altLang="en-US" dirty="0">
                <a:cs typeface="Times New Roman" panose="02020603050405020304" pitchFamily="18" charset="0"/>
              </a:rPr>
              <a:t> </a:t>
            </a:r>
            <a:r>
              <a:rPr lang="en-US" altLang="en-US" dirty="0" err="1">
                <a:cs typeface="Times New Roman" panose="02020603050405020304" pitchFamily="18" charset="0"/>
              </a:rPr>
              <a:t>algoritma</a:t>
            </a:r>
            <a:r>
              <a:rPr lang="en-US" altLang="en-US" dirty="0">
                <a:cs typeface="Times New Roman" panose="02020603050405020304" pitchFamily="18" charset="0"/>
              </a:rPr>
              <a:t> </a:t>
            </a:r>
            <a:r>
              <a:rPr lang="en-US" altLang="en-US" dirty="0" err="1">
                <a:cs typeface="Times New Roman" panose="02020603050405020304" pitchFamily="18" charset="0"/>
              </a:rPr>
              <a:t>kriptografi</a:t>
            </a:r>
            <a:r>
              <a:rPr lang="en-US" altLang="en-US" dirty="0">
                <a:cs typeface="Times New Roman" panose="02020603050405020304" pitchFamily="18" charset="0"/>
              </a:rPr>
              <a:t> yang </a:t>
            </a:r>
            <a:r>
              <a:rPr lang="en-US" altLang="en-US" dirty="0" err="1">
                <a:cs typeface="Times New Roman" panose="02020603050405020304" pitchFamily="18" charset="0"/>
              </a:rPr>
              <a:t>sekompleks</a:t>
            </a:r>
            <a:r>
              <a:rPr lang="en-US" altLang="en-US" dirty="0">
                <a:cs typeface="Times New Roman" panose="02020603050405020304" pitchFamily="18" charset="0"/>
              </a:rPr>
              <a:t> </a:t>
            </a:r>
            <a:r>
              <a:rPr lang="en-US" altLang="en-US" dirty="0" err="1">
                <a:cs typeface="Times New Roman" panose="02020603050405020304" pitchFamily="18" charset="0"/>
              </a:rPr>
              <a:t>mungkin</a:t>
            </a:r>
            <a:r>
              <a:rPr lang="en-US" altLang="en-US" dirty="0">
                <a:cs typeface="Times New Roman" panose="02020603050405020304" pitchFamily="18" charset="0"/>
              </a:rPr>
              <a:t> </a:t>
            </a:r>
            <a:r>
              <a:rPr lang="en-US" altLang="en-US" dirty="0" err="1">
                <a:cs typeface="Times New Roman" panose="02020603050405020304" pitchFamily="18" charset="0"/>
              </a:rPr>
              <a:t>sehingga</a:t>
            </a:r>
            <a:r>
              <a:rPr lang="en-US" altLang="en-US" dirty="0">
                <a:cs typeface="Times New Roman" panose="02020603050405020304" pitchFamily="18" charset="0"/>
              </a:rPr>
              <a:t> </a:t>
            </a:r>
            <a:r>
              <a:rPr lang="en-US" altLang="en-US" dirty="0" err="1">
                <a:cs typeface="Times New Roman" panose="02020603050405020304" pitchFamily="18" charset="0"/>
              </a:rPr>
              <a:t>lebih</a:t>
            </a:r>
            <a:r>
              <a:rPr lang="en-US" altLang="en-US" dirty="0">
                <a:cs typeface="Times New Roman" panose="02020603050405020304" pitchFamily="18" charset="0"/>
              </a:rPr>
              <a:t> </a:t>
            </a:r>
            <a:r>
              <a:rPr lang="en-US" altLang="en-US" dirty="0" err="1">
                <a:cs typeface="Times New Roman" panose="02020603050405020304" pitchFamily="18" charset="0"/>
              </a:rPr>
              <a:t>sukar</a:t>
            </a:r>
            <a:r>
              <a:rPr lang="en-US" altLang="en-US" dirty="0">
                <a:cs typeface="Times New Roman" panose="02020603050405020304" pitchFamily="18" charset="0"/>
              </a:rPr>
              <a:t> </a:t>
            </a:r>
            <a:r>
              <a:rPr lang="en-US" altLang="en-US" dirty="0" err="1">
                <a:cs typeface="Times New Roman" panose="02020603050405020304" pitchFamily="18" charset="0"/>
              </a:rPr>
              <a:t>dianalisis</a:t>
            </a:r>
            <a:endParaRPr lang="en-GB" altLang="en-US" dirty="0">
              <a:cs typeface="Times New Roman" panose="02020603050405020304"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4">
            <a:extLst>
              <a:ext uri="{FF2B5EF4-FFF2-40B4-BE49-F238E27FC236}">
                <a16:creationId xmlns:a16="http://schemas.microsoft.com/office/drawing/2014/main" id="{3E55A526-E482-4062-822F-853ADD39BF6B}"/>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GB" altLang="en-US" sz="1400"/>
              <a:t>Rinaldi Munir/II4021 - Kriptografi</a:t>
            </a:r>
          </a:p>
        </p:txBody>
      </p:sp>
      <p:sp>
        <p:nvSpPr>
          <p:cNvPr id="27651" name="Slide Number Placeholder 5">
            <a:extLst>
              <a:ext uri="{FF2B5EF4-FFF2-40B4-BE49-F238E27FC236}">
                <a16:creationId xmlns:a16="http://schemas.microsoft.com/office/drawing/2014/main" id="{1B890DCE-76C4-4E9A-8D09-3EF2E9FFBAC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FDF0F123-BA9B-47A7-8E0C-7DADC1922E4D}" type="slidenum">
              <a:rPr lang="en-GB" altLang="en-US" sz="1400"/>
              <a:pPr>
                <a:spcBef>
                  <a:spcPct val="0"/>
                </a:spcBef>
                <a:buClrTx/>
                <a:buSzTx/>
                <a:buFontTx/>
                <a:buNone/>
              </a:pPr>
              <a:t>32</a:t>
            </a:fld>
            <a:endParaRPr lang="en-GB" altLang="en-US" sz="1400"/>
          </a:p>
        </p:txBody>
      </p:sp>
      <p:sp>
        <p:nvSpPr>
          <p:cNvPr id="27653" name="Rectangle 3">
            <a:extLst>
              <a:ext uri="{FF2B5EF4-FFF2-40B4-BE49-F238E27FC236}">
                <a16:creationId xmlns:a16="http://schemas.microsoft.com/office/drawing/2014/main" id="{08FE3324-5515-466A-A64D-BAE4DBF85666}"/>
              </a:ext>
            </a:extLst>
          </p:cNvPr>
          <p:cNvSpPr>
            <a:spLocks noGrp="1" noChangeArrowheads="1"/>
          </p:cNvSpPr>
          <p:nvPr>
            <p:ph type="body" idx="1"/>
          </p:nvPr>
        </p:nvSpPr>
        <p:spPr>
          <a:xfrm>
            <a:off x="838200" y="1690688"/>
            <a:ext cx="10190480" cy="4425633"/>
          </a:xfrm>
        </p:spPr>
        <p:txBody>
          <a:bodyPr>
            <a:normAutofit/>
          </a:bodyPr>
          <a:lstStyle/>
          <a:p>
            <a:r>
              <a:rPr lang="en-US" sz="2400" dirty="0" err="1">
                <a:cs typeface="Times New Roman" pitchFamily="18" charset="0"/>
              </a:rPr>
              <a:t>Berdasarkan</a:t>
            </a:r>
            <a:r>
              <a:rPr lang="en-US" sz="2400" dirty="0">
                <a:cs typeface="Times New Roman" pitchFamily="18" charset="0"/>
              </a:rPr>
              <a:t> </a:t>
            </a:r>
            <a:r>
              <a:rPr lang="en-US" sz="2400" dirty="0" err="1">
                <a:cs typeface="Times New Roman" pitchFamily="18" charset="0"/>
              </a:rPr>
              <a:t>ketersediaan</a:t>
            </a:r>
            <a:r>
              <a:rPr lang="en-US" sz="2400" dirty="0">
                <a:cs typeface="Times New Roman" pitchFamily="18" charset="0"/>
              </a:rPr>
              <a:t> data yang </a:t>
            </a:r>
            <a:r>
              <a:rPr lang="en-US" altLang="en-US" sz="2400" dirty="0" err="1">
                <a:cs typeface="Times New Roman" panose="02020603050405020304" pitchFamily="18" charset="0"/>
              </a:rPr>
              <a:t>digunakan</a:t>
            </a:r>
            <a:r>
              <a:rPr lang="en-US" altLang="en-US" sz="2400" dirty="0">
                <a:cs typeface="Times New Roman" panose="02020603050405020304" pitchFamily="18" charset="0"/>
              </a:rPr>
              <a:t> </a:t>
            </a:r>
            <a:r>
              <a:rPr lang="en-US" altLang="en-US" sz="2400" dirty="0" err="1">
                <a:cs typeface="Times New Roman" panose="02020603050405020304" pitchFamily="18" charset="0"/>
              </a:rPr>
              <a:t>untuk</a:t>
            </a:r>
            <a:r>
              <a:rPr lang="en-US" altLang="en-US" sz="2400" dirty="0">
                <a:cs typeface="Times New Roman" panose="02020603050405020304" pitchFamily="18" charset="0"/>
              </a:rPr>
              <a:t> </a:t>
            </a:r>
            <a:r>
              <a:rPr lang="en-US" altLang="en-US" sz="2400" dirty="0" err="1">
                <a:cs typeface="Times New Roman" panose="02020603050405020304" pitchFamily="18" charset="0"/>
              </a:rPr>
              <a:t>menyerang</a:t>
            </a:r>
            <a:r>
              <a:rPr lang="en-US" altLang="en-US" sz="2400" dirty="0">
                <a:cs typeface="Times New Roman" panose="02020603050405020304" pitchFamily="18" charset="0"/>
              </a:rPr>
              <a:t> </a:t>
            </a:r>
            <a:r>
              <a:rPr lang="en-US" altLang="en-US" sz="2400" dirty="0" err="1">
                <a:cs typeface="Times New Roman" panose="02020603050405020304" pitchFamily="18" charset="0"/>
              </a:rPr>
              <a:t>sistem</a:t>
            </a:r>
            <a:r>
              <a:rPr lang="en-US" altLang="en-US" sz="2400" dirty="0">
                <a:cs typeface="Times New Roman" panose="02020603050405020304" pitchFamily="18" charset="0"/>
              </a:rPr>
              <a:t> </a:t>
            </a:r>
            <a:r>
              <a:rPr lang="en-US" altLang="en-US" sz="2400" dirty="0" err="1">
                <a:cs typeface="Times New Roman" panose="02020603050405020304" pitchFamily="18" charset="0"/>
              </a:rPr>
              <a:t>kriptografi</a:t>
            </a:r>
            <a:r>
              <a:rPr lang="en-US" altLang="en-US" sz="2400" dirty="0">
                <a:cs typeface="Times New Roman" panose="02020603050405020304" pitchFamily="18" charset="0"/>
              </a:rPr>
              <a:t>:</a:t>
            </a:r>
          </a:p>
          <a:p>
            <a:pPr eaLnBrk="1" hangingPunct="1"/>
            <a:endParaRPr lang="en-US" altLang="en-US" sz="2400" dirty="0">
              <a:cs typeface="Times New Roman" panose="02020603050405020304" pitchFamily="18" charset="0"/>
            </a:endParaRPr>
          </a:p>
          <a:p>
            <a:pPr eaLnBrk="1" hangingPunct="1">
              <a:buFont typeface="Wingdings" panose="05000000000000000000" pitchFamily="2" charset="2"/>
              <a:buNone/>
            </a:pPr>
            <a:r>
              <a:rPr lang="en-US" altLang="en-US" sz="2400" dirty="0">
                <a:cs typeface="Times New Roman" panose="02020603050405020304" pitchFamily="18" charset="0"/>
              </a:rPr>
              <a:t>   1.</a:t>
            </a:r>
            <a:r>
              <a:rPr lang="en-US" altLang="en-US" sz="2400" dirty="0">
                <a:latin typeface="Times New Roman" panose="02020603050405020304" pitchFamily="18" charset="0"/>
                <a:cs typeface="Times New Roman" panose="02020603050405020304" pitchFamily="18" charset="0"/>
              </a:rPr>
              <a:t>  </a:t>
            </a:r>
            <a:r>
              <a:rPr lang="en-US" altLang="en-US" sz="2400" i="1" dirty="0" err="1">
                <a:cs typeface="Times New Roman" panose="02020603050405020304" pitchFamily="18" charset="0"/>
              </a:rPr>
              <a:t>Chipertext</a:t>
            </a:r>
            <a:r>
              <a:rPr lang="en-US" altLang="en-US" sz="2400" i="1" dirty="0">
                <a:cs typeface="Times New Roman" panose="02020603050405020304" pitchFamily="18" charset="0"/>
              </a:rPr>
              <a:t>-only attack</a:t>
            </a:r>
            <a:endParaRPr lang="en-US" altLang="en-US" sz="2400" dirty="0">
              <a:cs typeface="Times New Roman" panose="02020603050405020304" pitchFamily="18" charset="0"/>
            </a:endParaRPr>
          </a:p>
          <a:p>
            <a:pPr eaLnBrk="1" hangingPunct="1">
              <a:buFont typeface="Wingdings" panose="05000000000000000000" pitchFamily="2" charset="2"/>
              <a:buNone/>
            </a:pPr>
            <a:r>
              <a:rPr lang="en-US" altLang="en-US" sz="2400" dirty="0">
                <a:cs typeface="Times New Roman" panose="02020603050405020304" pitchFamily="18" charset="0"/>
              </a:rPr>
              <a:t>   2.</a:t>
            </a:r>
            <a:r>
              <a:rPr lang="en-US" altLang="en-US" sz="2400" dirty="0">
                <a:latin typeface="Times New Roman" panose="02020603050405020304" pitchFamily="18" charset="0"/>
                <a:cs typeface="Times New Roman" panose="02020603050405020304" pitchFamily="18" charset="0"/>
              </a:rPr>
              <a:t>  </a:t>
            </a:r>
            <a:r>
              <a:rPr lang="en-US" altLang="en-US" sz="2400" i="1" dirty="0">
                <a:cs typeface="Times New Roman" panose="02020603050405020304" pitchFamily="18" charset="0"/>
              </a:rPr>
              <a:t>Known-plaintext</a:t>
            </a:r>
            <a:r>
              <a:rPr lang="en-US" altLang="en-US" sz="2400" dirty="0">
                <a:cs typeface="Times New Roman" panose="02020603050405020304" pitchFamily="18" charset="0"/>
              </a:rPr>
              <a:t> </a:t>
            </a:r>
            <a:r>
              <a:rPr lang="en-US" altLang="en-US" sz="2400" i="1" dirty="0">
                <a:cs typeface="Times New Roman" panose="02020603050405020304" pitchFamily="18" charset="0"/>
              </a:rPr>
              <a:t>attack</a:t>
            </a:r>
            <a:endParaRPr lang="en-US" altLang="en-US" sz="2400" dirty="0">
              <a:cs typeface="Times New Roman" panose="02020603050405020304" pitchFamily="18" charset="0"/>
            </a:endParaRPr>
          </a:p>
          <a:p>
            <a:pPr eaLnBrk="1" hangingPunct="1">
              <a:buFont typeface="Wingdings" panose="05000000000000000000" pitchFamily="2" charset="2"/>
              <a:buNone/>
            </a:pPr>
            <a:r>
              <a:rPr lang="en-US" altLang="en-US" sz="2400" dirty="0">
                <a:cs typeface="Times New Roman" panose="02020603050405020304" pitchFamily="18" charset="0"/>
              </a:rPr>
              <a:t>   3.</a:t>
            </a:r>
            <a:r>
              <a:rPr lang="en-US" altLang="en-US" sz="2400" dirty="0">
                <a:latin typeface="Times New Roman" panose="02020603050405020304" pitchFamily="18" charset="0"/>
                <a:cs typeface="Times New Roman" panose="02020603050405020304" pitchFamily="18" charset="0"/>
              </a:rPr>
              <a:t>  </a:t>
            </a:r>
            <a:r>
              <a:rPr lang="en-US" altLang="en-US" sz="2400" i="1" dirty="0">
                <a:cs typeface="Times New Roman" panose="02020603050405020304" pitchFamily="18" charset="0"/>
              </a:rPr>
              <a:t>Chosen-plaintext</a:t>
            </a:r>
            <a:r>
              <a:rPr lang="en-US" altLang="en-US" sz="2400" dirty="0">
                <a:cs typeface="Times New Roman" panose="02020603050405020304" pitchFamily="18" charset="0"/>
              </a:rPr>
              <a:t> attack</a:t>
            </a:r>
          </a:p>
          <a:p>
            <a:pPr eaLnBrk="1" hangingPunct="1">
              <a:buFont typeface="Wingdings" panose="05000000000000000000" pitchFamily="2" charset="2"/>
              <a:buNone/>
            </a:pPr>
            <a:r>
              <a:rPr lang="en-US" altLang="en-US" sz="2400" dirty="0">
                <a:cs typeface="Times New Roman" panose="02020603050405020304" pitchFamily="18" charset="0"/>
              </a:rPr>
              <a:t>	4.  </a:t>
            </a:r>
            <a:r>
              <a:rPr lang="en-US" altLang="en-US" sz="2400" i="1" dirty="0">
                <a:cs typeface="Times New Roman" panose="02020603050405020304" pitchFamily="18" charset="0"/>
              </a:rPr>
              <a:t>Adaptive-chosen-plaintext attack</a:t>
            </a:r>
          </a:p>
          <a:p>
            <a:pPr eaLnBrk="1" hangingPunct="1">
              <a:buFont typeface="Wingdings" panose="05000000000000000000" pitchFamily="2" charset="2"/>
              <a:buNone/>
            </a:pPr>
            <a:r>
              <a:rPr lang="en-US" altLang="en-US" sz="2400" dirty="0">
                <a:cs typeface="Times New Roman" panose="02020603050405020304" pitchFamily="18" charset="0"/>
              </a:rPr>
              <a:t>   5.</a:t>
            </a:r>
            <a:r>
              <a:rPr lang="en-US" altLang="en-US" sz="2400" dirty="0">
                <a:latin typeface="Times New Roman" panose="02020603050405020304" pitchFamily="18" charset="0"/>
                <a:cs typeface="Times New Roman" panose="02020603050405020304" pitchFamily="18" charset="0"/>
              </a:rPr>
              <a:t>  </a:t>
            </a:r>
            <a:r>
              <a:rPr lang="en-US" altLang="en-US" sz="2400" i="1" dirty="0">
                <a:cs typeface="Times New Roman" panose="02020603050405020304" pitchFamily="18" charset="0"/>
              </a:rPr>
              <a:t>Chosen-</a:t>
            </a:r>
            <a:r>
              <a:rPr lang="en-US" altLang="en-US" sz="2400" i="1" dirty="0" err="1">
                <a:cs typeface="Times New Roman" panose="02020603050405020304" pitchFamily="18" charset="0"/>
              </a:rPr>
              <a:t>chipertext</a:t>
            </a:r>
            <a:r>
              <a:rPr lang="en-US" altLang="en-US" sz="2400" dirty="0">
                <a:cs typeface="Times New Roman" panose="02020603050405020304" pitchFamily="18" charset="0"/>
              </a:rPr>
              <a:t> </a:t>
            </a:r>
            <a:r>
              <a:rPr lang="en-US" altLang="en-US" sz="2400" i="1" dirty="0">
                <a:cs typeface="Times New Roman" panose="02020603050405020304" pitchFamily="18" charset="0"/>
              </a:rPr>
              <a:t>attack</a:t>
            </a:r>
            <a:endParaRPr lang="en-GB" altLang="en-US" sz="2400" dirty="0"/>
          </a:p>
        </p:txBody>
      </p:sp>
      <p:sp>
        <p:nvSpPr>
          <p:cNvPr id="8" name="Rectangle 2">
            <a:extLst>
              <a:ext uri="{FF2B5EF4-FFF2-40B4-BE49-F238E27FC236}">
                <a16:creationId xmlns:a16="http://schemas.microsoft.com/office/drawing/2014/main" id="{8A4024DD-8D65-4328-B040-D70DC4F3E920}"/>
              </a:ext>
            </a:extLst>
          </p:cNvPr>
          <p:cNvSpPr>
            <a:spLocks noGrp="1" noChangeArrowheads="1"/>
          </p:cNvSpPr>
          <p:nvPr>
            <p:ph type="title"/>
          </p:nvPr>
        </p:nvSpPr>
        <p:spPr>
          <a:xfrm>
            <a:off x="838200" y="365125"/>
            <a:ext cx="10515600" cy="1325563"/>
          </a:xfrm>
        </p:spPr>
        <p:txBody>
          <a:bodyPr/>
          <a:lstStyle/>
          <a:p>
            <a:pPr eaLnBrk="1" hangingPunct="1"/>
            <a:r>
              <a:rPr lang="en-US" altLang="en-US" b="1" dirty="0" err="1"/>
              <a:t>Jenis-jenis</a:t>
            </a:r>
            <a:r>
              <a:rPr lang="en-US" altLang="en-US" b="1" dirty="0"/>
              <a:t> </a:t>
            </a:r>
            <a:r>
              <a:rPr lang="en-US" altLang="en-US" b="1" dirty="0" err="1"/>
              <a:t>Serangan</a:t>
            </a:r>
            <a:endParaRPr lang="en-GB" altLang="en-US" b="1" dirty="0"/>
          </a:p>
        </p:txBody>
      </p:sp>
      <p:pic>
        <p:nvPicPr>
          <p:cNvPr id="3" name="Picture 2" descr="Text&#10;&#10;Description automatically generated">
            <a:extLst>
              <a:ext uri="{FF2B5EF4-FFF2-40B4-BE49-F238E27FC236}">
                <a16:creationId xmlns:a16="http://schemas.microsoft.com/office/drawing/2014/main" id="{50571625-4A9B-834D-C4F1-49180AE441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7516" y="2403931"/>
            <a:ext cx="6146167" cy="371239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Slide Number Placeholder 5">
            <a:extLst>
              <a:ext uri="{FF2B5EF4-FFF2-40B4-BE49-F238E27FC236}">
                <a16:creationId xmlns:a16="http://schemas.microsoft.com/office/drawing/2014/main" id="{387E81AD-6CAB-4296-A382-DBD742CE624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166F9842-A57F-48C1-8960-DB714530BA93}" type="slidenum">
              <a:rPr lang="en-GB" altLang="en-US" sz="1400"/>
              <a:pPr>
                <a:spcBef>
                  <a:spcPct val="0"/>
                </a:spcBef>
                <a:buClrTx/>
                <a:buSzTx/>
                <a:buFontTx/>
                <a:buNone/>
              </a:pPr>
              <a:t>33</a:t>
            </a:fld>
            <a:endParaRPr lang="en-GB" altLang="en-US" sz="1400"/>
          </a:p>
        </p:txBody>
      </p:sp>
      <p:sp>
        <p:nvSpPr>
          <p:cNvPr id="28677" name="Rectangle 3">
            <a:extLst>
              <a:ext uri="{FF2B5EF4-FFF2-40B4-BE49-F238E27FC236}">
                <a16:creationId xmlns:a16="http://schemas.microsoft.com/office/drawing/2014/main" id="{14F8FBE3-F044-4B3D-AA2E-A0B87B165C62}"/>
              </a:ext>
            </a:extLst>
          </p:cNvPr>
          <p:cNvSpPr>
            <a:spLocks noGrp="1" noChangeArrowheads="1"/>
          </p:cNvSpPr>
          <p:nvPr>
            <p:ph type="body" idx="1"/>
          </p:nvPr>
        </p:nvSpPr>
        <p:spPr>
          <a:xfrm>
            <a:off x="695960" y="416560"/>
            <a:ext cx="10515600" cy="5364559"/>
          </a:xfrm>
        </p:spPr>
        <p:txBody>
          <a:bodyPr/>
          <a:lstStyle/>
          <a:p>
            <a:pPr marL="609600" indent="-609600">
              <a:buNone/>
            </a:pPr>
            <a:r>
              <a:rPr lang="en-US" altLang="en-US" sz="2400" b="1" i="1" dirty="0">
                <a:cs typeface="Times New Roman" panose="02020603050405020304" pitchFamily="18" charset="0"/>
              </a:rPr>
              <a:t>1</a:t>
            </a:r>
            <a:r>
              <a:rPr lang="en-US" altLang="en-US" b="1" i="1" dirty="0">
                <a:cs typeface="Times New Roman" panose="02020603050405020304" pitchFamily="18" charset="0"/>
              </a:rPr>
              <a:t>.    </a:t>
            </a:r>
            <a:r>
              <a:rPr lang="en-US" altLang="en-US" sz="2400" b="1" i="1" dirty="0" err="1">
                <a:cs typeface="Times New Roman" panose="02020603050405020304" pitchFamily="18" charset="0"/>
              </a:rPr>
              <a:t>Chipertext</a:t>
            </a:r>
            <a:r>
              <a:rPr lang="en-US" altLang="en-US" sz="2400" b="1" i="1" dirty="0">
                <a:cs typeface="Times New Roman" panose="02020603050405020304" pitchFamily="18" charset="0"/>
              </a:rPr>
              <a:t>-only attack</a:t>
            </a:r>
          </a:p>
          <a:p>
            <a:pPr marL="609600" indent="-609600">
              <a:buNone/>
            </a:pPr>
            <a:r>
              <a:rPr lang="en-US" altLang="en-US" sz="2400" dirty="0">
                <a:cs typeface="Times New Roman" panose="02020603050405020304" pitchFamily="18" charset="0"/>
              </a:rPr>
              <a:t>	</a:t>
            </a:r>
            <a:r>
              <a:rPr lang="en-US" altLang="en-US" sz="2400" dirty="0" err="1">
                <a:cs typeface="Times New Roman" panose="02020603050405020304" pitchFamily="18" charset="0"/>
              </a:rPr>
              <a:t>Kriptanalis</a:t>
            </a:r>
            <a:r>
              <a:rPr lang="en-US" altLang="en-US" sz="2400" dirty="0">
                <a:cs typeface="Times New Roman" panose="02020603050405020304" pitchFamily="18" charset="0"/>
              </a:rPr>
              <a:t> </a:t>
            </a:r>
            <a:r>
              <a:rPr lang="en-US" altLang="en-US" sz="2400" dirty="0" err="1">
                <a:cs typeface="Times New Roman" panose="02020603050405020304" pitchFamily="18" charset="0"/>
              </a:rPr>
              <a:t>hanya</a:t>
            </a:r>
            <a:r>
              <a:rPr lang="en-US" altLang="en-US" sz="2400" dirty="0">
                <a:cs typeface="Times New Roman" panose="02020603050405020304" pitchFamily="18" charset="0"/>
              </a:rPr>
              <a:t> </a:t>
            </a:r>
            <a:r>
              <a:rPr lang="en-US" altLang="en-US" sz="2400" dirty="0" err="1">
                <a:cs typeface="Times New Roman" panose="02020603050405020304" pitchFamily="18" charset="0"/>
              </a:rPr>
              <a:t>memiliki</a:t>
            </a:r>
            <a:r>
              <a:rPr lang="en-US" altLang="en-US" sz="2400" dirty="0">
                <a:cs typeface="Times New Roman" panose="02020603050405020304" pitchFamily="18" charset="0"/>
              </a:rPr>
              <a:t> </a:t>
            </a:r>
            <a:r>
              <a:rPr lang="en-US" altLang="en-US" sz="2400" dirty="0" err="1">
                <a:cs typeface="Times New Roman" panose="02020603050405020304" pitchFamily="18" charset="0"/>
              </a:rPr>
              <a:t>cipherteks</a:t>
            </a:r>
            <a:r>
              <a:rPr lang="en-US" altLang="en-US" sz="2400" dirty="0">
                <a:cs typeface="Times New Roman" panose="02020603050405020304" pitchFamily="18" charset="0"/>
              </a:rPr>
              <a:t> </a:t>
            </a:r>
            <a:r>
              <a:rPr lang="en-US" altLang="en-US" sz="2400" dirty="0" err="1">
                <a:cs typeface="Times New Roman" panose="02020603050405020304" pitchFamily="18" charset="0"/>
              </a:rPr>
              <a:t>saja</a:t>
            </a:r>
            <a:r>
              <a:rPr lang="en-US" altLang="en-US" sz="2400" dirty="0">
                <a:cs typeface="Times New Roman" panose="02020603050405020304" pitchFamily="18" charset="0"/>
              </a:rPr>
              <a:t>.</a:t>
            </a:r>
          </a:p>
          <a:p>
            <a:pPr marL="609600" indent="-609600">
              <a:buNone/>
            </a:pPr>
            <a:r>
              <a:rPr lang="en-US" altLang="en-US" sz="2400" dirty="0">
                <a:cs typeface="Times New Roman" panose="02020603050405020304" pitchFamily="18" charset="0"/>
              </a:rPr>
              <a:t>	Teknik yang </a:t>
            </a:r>
            <a:r>
              <a:rPr lang="en-US" altLang="en-US" sz="2400" dirty="0" err="1">
                <a:cs typeface="Times New Roman" panose="02020603050405020304" pitchFamily="18" charset="0"/>
              </a:rPr>
              <a:t>digunakan</a:t>
            </a:r>
            <a:r>
              <a:rPr lang="en-US" altLang="en-US" sz="2400" dirty="0">
                <a:cs typeface="Times New Roman" panose="02020603050405020304" pitchFamily="18" charset="0"/>
              </a:rPr>
              <a:t>: </a:t>
            </a:r>
            <a:r>
              <a:rPr lang="en-US" altLang="en-US" sz="2400" i="1" dirty="0">
                <a:cs typeface="Times New Roman" panose="02020603050405020304" pitchFamily="18" charset="0"/>
              </a:rPr>
              <a:t>exhaustive key search, </a:t>
            </a:r>
            <a:r>
              <a:rPr lang="en-US" altLang="en-US" sz="2400" dirty="0" err="1">
                <a:cs typeface="Times New Roman" panose="02020603050405020304" pitchFamily="18" charset="0"/>
              </a:rPr>
              <a:t>terkaan</a:t>
            </a:r>
            <a:r>
              <a:rPr lang="en-US" altLang="en-US" sz="2400" dirty="0">
                <a:cs typeface="Times New Roman" panose="02020603050405020304" pitchFamily="18" charset="0"/>
              </a:rPr>
              <a:t>, </a:t>
            </a:r>
            <a:r>
              <a:rPr lang="en-US" altLang="en-US" sz="2400" i="1" dirty="0" err="1">
                <a:cs typeface="Times New Roman" panose="02020603050405020304" pitchFamily="18" charset="0"/>
              </a:rPr>
              <a:t>metode</a:t>
            </a:r>
            <a:r>
              <a:rPr lang="en-US" altLang="en-US" sz="2400" dirty="0">
                <a:cs typeface="Times New Roman" panose="02020603050405020304" pitchFamily="18" charset="0"/>
              </a:rPr>
              <a:t> </a:t>
            </a:r>
            <a:r>
              <a:rPr lang="en-US" altLang="en-US" sz="2400" dirty="0" err="1">
                <a:cs typeface="Times New Roman" panose="02020603050405020304" pitchFamily="18" charset="0"/>
              </a:rPr>
              <a:t>analisis</a:t>
            </a:r>
            <a:r>
              <a:rPr lang="en-US" altLang="en-US" sz="2400" dirty="0">
                <a:cs typeface="Times New Roman" panose="02020603050405020304" pitchFamily="18" charset="0"/>
              </a:rPr>
              <a:t> </a:t>
            </a:r>
            <a:r>
              <a:rPr lang="en-US" altLang="en-US" sz="2400" dirty="0" err="1">
                <a:cs typeface="Times New Roman" panose="02020603050405020304" pitchFamily="18" charset="0"/>
              </a:rPr>
              <a:t>frekuensi</a:t>
            </a:r>
            <a:r>
              <a:rPr lang="en-US" altLang="en-US" sz="2400" dirty="0">
                <a:cs typeface="Times New Roman" panose="02020603050405020304" pitchFamily="18" charset="0"/>
              </a:rPr>
              <a:t>, </a:t>
            </a:r>
            <a:r>
              <a:rPr lang="en-US" altLang="en-US" sz="2400" dirty="0" err="1">
                <a:cs typeface="Times New Roman" panose="02020603050405020304" pitchFamily="18" charset="0"/>
              </a:rPr>
              <a:t>dsb</a:t>
            </a:r>
            <a:r>
              <a:rPr lang="en-US" altLang="en-US" sz="2400" dirty="0">
                <a:cs typeface="Times New Roman" panose="02020603050405020304" pitchFamily="18" charset="0"/>
              </a:rPr>
              <a:t>. </a:t>
            </a:r>
          </a:p>
          <a:p>
            <a:pPr marL="2324100" lvl="4" indent="-609600">
              <a:buFont typeface="Wingdings" panose="05000000000000000000" pitchFamily="2" charset="2"/>
              <a:buAutoNum type="arabicPeriod"/>
            </a:pPr>
            <a:endParaRPr lang="en-GB" altLang="en-US" sz="1200" dirty="0"/>
          </a:p>
        </p:txBody>
      </p:sp>
      <p:graphicFrame>
        <p:nvGraphicFramePr>
          <p:cNvPr id="28678" name="Object 1024">
            <a:extLst>
              <a:ext uri="{FF2B5EF4-FFF2-40B4-BE49-F238E27FC236}">
                <a16:creationId xmlns:a16="http://schemas.microsoft.com/office/drawing/2014/main" id="{A082CF3B-0F36-4C7E-BAD5-B6A9BC02082F}"/>
              </a:ext>
            </a:extLst>
          </p:cNvPr>
          <p:cNvGraphicFramePr>
            <a:graphicFrameLocks noChangeAspect="1"/>
          </p:cNvGraphicFramePr>
          <p:nvPr>
            <p:extLst>
              <p:ext uri="{D42A27DB-BD31-4B8C-83A1-F6EECF244321}">
                <p14:modId xmlns:p14="http://schemas.microsoft.com/office/powerpoint/2010/main" val="3153905828"/>
              </p:ext>
            </p:extLst>
          </p:nvPr>
        </p:nvGraphicFramePr>
        <p:xfrm>
          <a:off x="533400" y="1938242"/>
          <a:ext cx="11125200" cy="1443038"/>
        </p:xfrm>
        <a:graphic>
          <a:graphicData uri="http://schemas.openxmlformats.org/presentationml/2006/ole">
            <mc:AlternateContent xmlns:mc="http://schemas.openxmlformats.org/markup-compatibility/2006">
              <mc:Choice xmlns:v="urn:schemas-microsoft-com:vml" Requires="v">
                <p:oleObj name="Document" r:id="rId2" imgW="5486400" imgH="710184" progId="Word.Document.8">
                  <p:embed/>
                </p:oleObj>
              </mc:Choice>
              <mc:Fallback>
                <p:oleObj name="Document" r:id="rId2" imgW="5486400" imgH="710184" progId="Word.Document.8">
                  <p:embed/>
                  <p:pic>
                    <p:nvPicPr>
                      <p:cNvPr id="28678" name="Object 1024">
                        <a:extLst>
                          <a:ext uri="{FF2B5EF4-FFF2-40B4-BE49-F238E27FC236}">
                            <a16:creationId xmlns:a16="http://schemas.microsoft.com/office/drawing/2014/main" id="{A082CF3B-0F36-4C7E-BAD5-B6A9BC0208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938242"/>
                        <a:ext cx="11125200" cy="1443038"/>
                      </a:xfrm>
                      <a:prstGeom prst="rect">
                        <a:avLst/>
                      </a:prstGeom>
                      <a:noFill/>
                      <a:ln>
                        <a:noFill/>
                      </a:ln>
                      <a:effectLst/>
                    </p:spPr>
                  </p:pic>
                </p:oleObj>
              </mc:Fallback>
            </mc:AlternateContent>
          </a:graphicData>
        </a:graphic>
      </p:graphicFrame>
      <p:pic>
        <p:nvPicPr>
          <p:cNvPr id="5" name="Picture 4">
            <a:extLst>
              <a:ext uri="{FF2B5EF4-FFF2-40B4-BE49-F238E27FC236}">
                <a16:creationId xmlns:a16="http://schemas.microsoft.com/office/drawing/2014/main" id="{D4C67C08-E749-112B-B1DD-FEDEAF8A2192}"/>
              </a:ext>
            </a:extLst>
          </p:cNvPr>
          <p:cNvPicPr>
            <a:picLocks noChangeAspect="1"/>
          </p:cNvPicPr>
          <p:nvPr/>
        </p:nvPicPr>
        <p:blipFill>
          <a:blip r:embed="rId4"/>
          <a:stretch>
            <a:fillRect/>
          </a:stretch>
        </p:blipFill>
        <p:spPr>
          <a:xfrm>
            <a:off x="2471542" y="3643049"/>
            <a:ext cx="5692018" cy="2572697"/>
          </a:xfrm>
          <a:prstGeom prst="rect">
            <a:avLst/>
          </a:prstGeom>
        </p:spPr>
      </p:pic>
      <p:sp>
        <p:nvSpPr>
          <p:cNvPr id="7" name="TextBox 6">
            <a:extLst>
              <a:ext uri="{FF2B5EF4-FFF2-40B4-BE49-F238E27FC236}">
                <a16:creationId xmlns:a16="http://schemas.microsoft.com/office/drawing/2014/main" id="{7AD831F1-D40C-4424-64EA-FDF39E60F5A2}"/>
              </a:ext>
            </a:extLst>
          </p:cNvPr>
          <p:cNvSpPr txBox="1"/>
          <p:nvPr/>
        </p:nvSpPr>
        <p:spPr>
          <a:xfrm>
            <a:off x="838200" y="6215746"/>
            <a:ext cx="8133080" cy="646331"/>
          </a:xfrm>
          <a:prstGeom prst="rect">
            <a:avLst/>
          </a:prstGeom>
          <a:noFill/>
        </p:spPr>
        <p:txBody>
          <a:bodyPr wrap="square">
            <a:spAutoFit/>
          </a:bodyPr>
          <a:lstStyle/>
          <a:p>
            <a:r>
              <a:rPr lang="en-US" dirty="0" err="1"/>
              <a:t>Sumber</a:t>
            </a:r>
            <a:r>
              <a:rPr lang="en-US" dirty="0"/>
              <a:t>: </a:t>
            </a:r>
            <a:r>
              <a:rPr lang="en-US" dirty="0">
                <a:hlinkClick r:id="rId5"/>
              </a:rPr>
              <a:t>https://www.hackers-arise.com/post/2019/04/30/cryptography-basics-part-2-attack-models-for-cryptanalysis</a:t>
            </a:r>
            <a:r>
              <a:rPr lang="en-US" dirty="0"/>
              <a:t> </a:t>
            </a:r>
          </a:p>
        </p:txBody>
      </p:sp>
      <p:sp>
        <p:nvSpPr>
          <p:cNvPr id="2" name="Footer Placeholder 1">
            <a:extLst>
              <a:ext uri="{FF2B5EF4-FFF2-40B4-BE49-F238E27FC236}">
                <a16:creationId xmlns:a16="http://schemas.microsoft.com/office/drawing/2014/main" id="{7E072DB4-14BF-C16F-E0E1-D7A0C24AB305}"/>
              </a:ext>
            </a:extLst>
          </p:cNvPr>
          <p:cNvSpPr>
            <a:spLocks noGrp="1"/>
          </p:cNvSpPr>
          <p:nvPr>
            <p:ph type="ftr" sz="quarter" idx="11"/>
          </p:nvPr>
        </p:nvSpPr>
        <p:spPr/>
        <p:txBody>
          <a:bodyPr/>
          <a:lstStyle/>
          <a:p>
            <a:r>
              <a:rPr lang="en-US"/>
              <a:t>Rinaldi Munir/II4021 - Kriptografi</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document&#10;&#10;Description automatically generated with medium confidence">
            <a:extLst>
              <a:ext uri="{FF2B5EF4-FFF2-40B4-BE49-F238E27FC236}">
                <a16:creationId xmlns:a16="http://schemas.microsoft.com/office/drawing/2014/main" id="{A7CE804F-3E64-6500-AE30-3018129E3F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840" y="378418"/>
            <a:ext cx="10454640" cy="5538134"/>
          </a:xfrm>
          <a:prstGeom prst="rect">
            <a:avLst/>
          </a:prstGeom>
        </p:spPr>
      </p:pic>
      <p:sp>
        <p:nvSpPr>
          <p:cNvPr id="4" name="TextBox 3">
            <a:extLst>
              <a:ext uri="{FF2B5EF4-FFF2-40B4-BE49-F238E27FC236}">
                <a16:creationId xmlns:a16="http://schemas.microsoft.com/office/drawing/2014/main" id="{676BDB16-84E3-3FA6-D756-B07F58DE804E}"/>
              </a:ext>
            </a:extLst>
          </p:cNvPr>
          <p:cNvSpPr txBox="1"/>
          <p:nvPr/>
        </p:nvSpPr>
        <p:spPr>
          <a:xfrm>
            <a:off x="4937760" y="6106160"/>
            <a:ext cx="1513748" cy="461665"/>
          </a:xfrm>
          <a:prstGeom prst="rect">
            <a:avLst/>
          </a:prstGeom>
          <a:noFill/>
        </p:spPr>
        <p:txBody>
          <a:bodyPr wrap="none" rtlCol="0">
            <a:spAutoFit/>
          </a:bodyPr>
          <a:lstStyle/>
          <a:p>
            <a:r>
              <a:rPr lang="en-US" sz="2400" dirty="0" err="1">
                <a:solidFill>
                  <a:srgbClr val="FF0000"/>
                </a:solidFill>
              </a:rPr>
              <a:t>Cipherteks</a:t>
            </a:r>
            <a:endParaRPr lang="en-US" sz="2400" dirty="0">
              <a:solidFill>
                <a:srgbClr val="FF0000"/>
              </a:solidFill>
            </a:endParaRPr>
          </a:p>
        </p:txBody>
      </p:sp>
      <p:sp>
        <p:nvSpPr>
          <p:cNvPr id="2" name="Footer Placeholder 1">
            <a:extLst>
              <a:ext uri="{FF2B5EF4-FFF2-40B4-BE49-F238E27FC236}">
                <a16:creationId xmlns:a16="http://schemas.microsoft.com/office/drawing/2014/main" id="{212660E2-41E9-43EC-B058-6D8D1B9D8A64}"/>
              </a:ext>
            </a:extLst>
          </p:cNvPr>
          <p:cNvSpPr>
            <a:spLocks noGrp="1"/>
          </p:cNvSpPr>
          <p:nvPr>
            <p:ph type="ftr" sz="quarter" idx="11"/>
          </p:nvPr>
        </p:nvSpPr>
        <p:spPr/>
        <p:txBody>
          <a:bodyPr/>
          <a:lstStyle/>
          <a:p>
            <a:r>
              <a:rPr lang="en-US"/>
              <a:t>Rinaldi Munir/II4021 - Kriptografi</a:t>
            </a:r>
          </a:p>
        </p:txBody>
      </p:sp>
      <p:sp>
        <p:nvSpPr>
          <p:cNvPr id="5" name="Slide Number Placeholder 4">
            <a:extLst>
              <a:ext uri="{FF2B5EF4-FFF2-40B4-BE49-F238E27FC236}">
                <a16:creationId xmlns:a16="http://schemas.microsoft.com/office/drawing/2014/main" id="{FA1D6291-3CA1-758D-C7AA-E9390B89C30D}"/>
              </a:ext>
            </a:extLst>
          </p:cNvPr>
          <p:cNvSpPr>
            <a:spLocks noGrp="1"/>
          </p:cNvSpPr>
          <p:nvPr>
            <p:ph type="sldNum" sz="quarter" idx="12"/>
          </p:nvPr>
        </p:nvSpPr>
        <p:spPr/>
        <p:txBody>
          <a:bodyPr/>
          <a:lstStyle/>
          <a:p>
            <a:fld id="{C8468649-2255-4ED6-86C1-7183EDD30619}" type="slidenum">
              <a:rPr lang="en-US" smtClean="0"/>
              <a:t>34</a:t>
            </a:fld>
            <a:endParaRPr lang="en-US"/>
          </a:p>
        </p:txBody>
      </p:sp>
    </p:spTree>
    <p:extLst>
      <p:ext uri="{BB962C8B-B14F-4D97-AF65-F5344CB8AC3E}">
        <p14:creationId xmlns:p14="http://schemas.microsoft.com/office/powerpoint/2010/main" val="7975695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Slide Number Placeholder 5">
            <a:extLst>
              <a:ext uri="{FF2B5EF4-FFF2-40B4-BE49-F238E27FC236}">
                <a16:creationId xmlns:a16="http://schemas.microsoft.com/office/drawing/2014/main" id="{BEB31C1A-AEBE-45EA-8FDD-5FDA78AD963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6E9F776A-AC8D-4B7E-AB91-0AFF8DB8CF29}" type="slidenum">
              <a:rPr lang="en-GB" altLang="en-US" sz="1400"/>
              <a:pPr>
                <a:spcBef>
                  <a:spcPct val="0"/>
                </a:spcBef>
                <a:buClrTx/>
                <a:buSzTx/>
                <a:buFontTx/>
                <a:buNone/>
              </a:pPr>
              <a:t>35</a:t>
            </a:fld>
            <a:endParaRPr lang="en-GB" altLang="en-US" sz="1400"/>
          </a:p>
        </p:txBody>
      </p:sp>
      <p:sp>
        <p:nvSpPr>
          <p:cNvPr id="29701" name="Rectangle 3">
            <a:extLst>
              <a:ext uri="{FF2B5EF4-FFF2-40B4-BE49-F238E27FC236}">
                <a16:creationId xmlns:a16="http://schemas.microsoft.com/office/drawing/2014/main" id="{EA6F8FCC-D307-4385-9E9F-384E4BAAE47D}"/>
              </a:ext>
            </a:extLst>
          </p:cNvPr>
          <p:cNvSpPr>
            <a:spLocks noGrp="1" noChangeArrowheads="1"/>
          </p:cNvSpPr>
          <p:nvPr>
            <p:ph type="body" idx="1"/>
          </p:nvPr>
        </p:nvSpPr>
        <p:spPr>
          <a:xfrm>
            <a:off x="980440" y="284480"/>
            <a:ext cx="9982200" cy="4978400"/>
          </a:xfrm>
        </p:spPr>
        <p:txBody>
          <a:bodyPr/>
          <a:lstStyle/>
          <a:p>
            <a:pPr marL="609600" indent="-609600">
              <a:buFont typeface="Wingdings" panose="05000000000000000000" pitchFamily="2" charset="2"/>
              <a:buAutoNum type="arabicPeriod" startAt="2"/>
            </a:pPr>
            <a:r>
              <a:rPr lang="en-US" altLang="en-US" sz="2400" b="1" i="1" dirty="0">
                <a:cs typeface="Times New Roman" panose="02020603050405020304" pitchFamily="18" charset="0"/>
              </a:rPr>
              <a:t>Known-plaintext attack</a:t>
            </a:r>
            <a:r>
              <a:rPr lang="en-GB" altLang="en-US" sz="2400" b="1" dirty="0"/>
              <a:t> </a:t>
            </a:r>
            <a:endParaRPr lang="en-US" altLang="en-US" sz="2400" b="1" dirty="0"/>
          </a:p>
          <a:p>
            <a:pPr marL="609600" indent="-609600">
              <a:buNone/>
            </a:pPr>
            <a:r>
              <a:rPr lang="en-US" altLang="en-US" sz="2400" dirty="0">
                <a:cs typeface="Times New Roman" panose="02020603050405020304" pitchFamily="18" charset="0"/>
              </a:rPr>
              <a:t>	</a:t>
            </a:r>
            <a:r>
              <a:rPr lang="en-US" altLang="en-US" sz="2400" dirty="0" err="1">
                <a:cs typeface="Times New Roman" panose="02020603050405020304" pitchFamily="18" charset="0"/>
              </a:rPr>
              <a:t>Diberikan</a:t>
            </a:r>
            <a:r>
              <a:rPr lang="en-US" altLang="en-US" sz="2400" dirty="0">
                <a:cs typeface="Times New Roman" panose="02020603050405020304" pitchFamily="18" charset="0"/>
              </a:rPr>
              <a:t> </a:t>
            </a:r>
            <a:r>
              <a:rPr lang="en-US" altLang="en-US" sz="2400" dirty="0" err="1">
                <a:cs typeface="Times New Roman" panose="02020603050405020304" pitchFamily="18" charset="0"/>
              </a:rPr>
              <a:t>sejumlah</a:t>
            </a:r>
            <a:r>
              <a:rPr lang="en-US" altLang="en-US" sz="2400" dirty="0">
                <a:cs typeface="Times New Roman" panose="02020603050405020304" pitchFamily="18" charset="0"/>
              </a:rPr>
              <a:t> </a:t>
            </a:r>
            <a:r>
              <a:rPr lang="en-US" altLang="en-US" sz="2400" dirty="0" err="1">
                <a:cs typeface="Times New Roman" panose="02020603050405020304" pitchFamily="18" charset="0"/>
              </a:rPr>
              <a:t>pasangan</a:t>
            </a:r>
            <a:r>
              <a:rPr lang="en-US" altLang="en-US" sz="2400" dirty="0">
                <a:cs typeface="Times New Roman" panose="02020603050405020304" pitchFamily="18" charset="0"/>
              </a:rPr>
              <a:t> </a:t>
            </a:r>
            <a:r>
              <a:rPr lang="en-US" altLang="en-US" sz="2400" dirty="0" err="1">
                <a:cs typeface="Times New Roman" panose="02020603050405020304" pitchFamily="18" charset="0"/>
              </a:rPr>
              <a:t>plainteks</a:t>
            </a:r>
            <a:r>
              <a:rPr lang="en-US" altLang="en-US" sz="2400" dirty="0">
                <a:cs typeface="Times New Roman" panose="02020603050405020304" pitchFamily="18" charset="0"/>
              </a:rPr>
              <a:t> dan </a:t>
            </a:r>
            <a:r>
              <a:rPr lang="en-US" altLang="en-US" sz="2400" dirty="0" err="1">
                <a:cs typeface="Times New Roman" panose="02020603050405020304" pitchFamily="18" charset="0"/>
              </a:rPr>
              <a:t>cipherteks</a:t>
            </a:r>
            <a:r>
              <a:rPr lang="en-US" altLang="en-US" sz="2400" dirty="0">
                <a:cs typeface="Times New Roman" panose="02020603050405020304" pitchFamily="18" charset="0"/>
              </a:rPr>
              <a:t> yang </a:t>
            </a:r>
            <a:r>
              <a:rPr lang="en-US" altLang="en-US" sz="2400" dirty="0" err="1">
                <a:cs typeface="Times New Roman" panose="02020603050405020304" pitchFamily="18" charset="0"/>
              </a:rPr>
              <a:t>berkoresponden</a:t>
            </a:r>
            <a:r>
              <a:rPr lang="en-US" altLang="en-US" sz="2400" dirty="0">
                <a:cs typeface="Times New Roman" panose="02020603050405020304" pitchFamily="18" charset="0"/>
              </a:rPr>
              <a:t>:    </a:t>
            </a:r>
          </a:p>
          <a:p>
            <a:pPr marL="609600" indent="-609600">
              <a:buNone/>
            </a:pPr>
            <a:r>
              <a:rPr lang="en-US" altLang="en-US" sz="2400" dirty="0">
                <a:cs typeface="Times New Roman" panose="02020603050405020304" pitchFamily="18" charset="0"/>
              </a:rPr>
              <a:t>	 	  </a:t>
            </a:r>
            <a:r>
              <a:rPr lang="en-US" altLang="en-US" sz="2400" i="1" dirty="0">
                <a:cs typeface="Times New Roman" panose="02020603050405020304" pitchFamily="18" charset="0"/>
              </a:rPr>
              <a:t>P</a:t>
            </a:r>
            <a:r>
              <a:rPr lang="en-US" altLang="en-US" sz="2400" baseline="-30000" dirty="0">
                <a:cs typeface="Times New Roman" panose="02020603050405020304" pitchFamily="18" charset="0"/>
              </a:rPr>
              <a:t>1  </a:t>
            </a:r>
            <a:r>
              <a:rPr lang="en-US" altLang="en-US" sz="2400" dirty="0">
                <a:cs typeface="Times New Roman" panose="02020603050405020304" pitchFamily="18" charset="0"/>
              </a:rPr>
              <a:t>dan </a:t>
            </a:r>
            <a:r>
              <a:rPr lang="en-US" altLang="en-US" sz="2400" baseline="-30000" dirty="0">
                <a:cs typeface="Times New Roman" panose="02020603050405020304" pitchFamily="18" charset="0"/>
              </a:rPr>
              <a:t> </a:t>
            </a:r>
            <a:r>
              <a:rPr lang="en-US" altLang="en-US" sz="2400" i="1" dirty="0">
                <a:cs typeface="Times New Roman" panose="02020603050405020304" pitchFamily="18" charset="0"/>
              </a:rPr>
              <a:t>C</a:t>
            </a:r>
            <a:r>
              <a:rPr lang="en-US" altLang="en-US" sz="2400" baseline="-30000" dirty="0">
                <a:cs typeface="Times New Roman" panose="02020603050405020304" pitchFamily="18" charset="0"/>
              </a:rPr>
              <a:t>1</a:t>
            </a:r>
            <a:r>
              <a:rPr lang="en-US" altLang="en-US" sz="2400" dirty="0">
                <a:cs typeface="Times New Roman" panose="02020603050405020304" pitchFamily="18" charset="0"/>
              </a:rPr>
              <a:t> = </a:t>
            </a:r>
            <a:r>
              <a:rPr lang="en-US" altLang="en-US" sz="2400" i="1" dirty="0">
                <a:cs typeface="Times New Roman" panose="02020603050405020304" pitchFamily="18" charset="0"/>
              </a:rPr>
              <a:t>E</a:t>
            </a:r>
            <a:r>
              <a:rPr lang="en-US" altLang="en-US" sz="2400" i="1" baseline="-30000" dirty="0">
                <a:cs typeface="Times New Roman" panose="02020603050405020304" pitchFamily="18" charset="0"/>
              </a:rPr>
              <a:t>k</a:t>
            </a:r>
            <a:r>
              <a:rPr lang="en-US" altLang="en-US" sz="2400" dirty="0">
                <a:cs typeface="Times New Roman" panose="02020603050405020304" pitchFamily="18" charset="0"/>
              </a:rPr>
              <a:t>(</a:t>
            </a:r>
            <a:r>
              <a:rPr lang="en-US" altLang="en-US" sz="2400" i="1" dirty="0">
                <a:cs typeface="Times New Roman" panose="02020603050405020304" pitchFamily="18" charset="0"/>
              </a:rPr>
              <a:t>P</a:t>
            </a:r>
            <a:r>
              <a:rPr lang="en-US" altLang="en-US" sz="2400" baseline="-30000" dirty="0">
                <a:cs typeface="Times New Roman" panose="02020603050405020304" pitchFamily="18" charset="0"/>
              </a:rPr>
              <a:t>1</a:t>
            </a:r>
            <a:r>
              <a:rPr lang="en-US" altLang="en-US" sz="2400" dirty="0">
                <a:cs typeface="Times New Roman" panose="02020603050405020304" pitchFamily="18" charset="0"/>
              </a:rPr>
              <a:t>),  </a:t>
            </a:r>
            <a:r>
              <a:rPr lang="en-US" altLang="en-US" sz="2400" i="1" dirty="0">
                <a:cs typeface="Times New Roman" panose="02020603050405020304" pitchFamily="18" charset="0"/>
              </a:rPr>
              <a:t> P</a:t>
            </a:r>
            <a:r>
              <a:rPr lang="en-US" altLang="en-US" sz="2400" baseline="-30000" dirty="0">
                <a:cs typeface="Times New Roman" panose="02020603050405020304" pitchFamily="18" charset="0"/>
              </a:rPr>
              <a:t>2</a:t>
            </a:r>
            <a:r>
              <a:rPr lang="en-US" altLang="en-US" sz="2400" dirty="0">
                <a:cs typeface="Times New Roman" panose="02020603050405020304" pitchFamily="18" charset="0"/>
              </a:rPr>
              <a:t> dan </a:t>
            </a:r>
            <a:r>
              <a:rPr lang="en-US" altLang="en-US" sz="2400" i="1" dirty="0">
                <a:cs typeface="Times New Roman" panose="02020603050405020304" pitchFamily="18" charset="0"/>
              </a:rPr>
              <a:t>C</a:t>
            </a:r>
            <a:r>
              <a:rPr lang="en-US" altLang="en-US" sz="2400" baseline="-30000" dirty="0">
                <a:cs typeface="Times New Roman" panose="02020603050405020304" pitchFamily="18" charset="0"/>
              </a:rPr>
              <a:t>2</a:t>
            </a:r>
            <a:r>
              <a:rPr lang="en-US" altLang="en-US" sz="2400" dirty="0">
                <a:cs typeface="Times New Roman" panose="02020603050405020304" pitchFamily="18" charset="0"/>
              </a:rPr>
              <a:t> = </a:t>
            </a:r>
            <a:r>
              <a:rPr lang="en-US" altLang="en-US" sz="2400" i="1" dirty="0">
                <a:cs typeface="Times New Roman" panose="02020603050405020304" pitchFamily="18" charset="0"/>
              </a:rPr>
              <a:t>E</a:t>
            </a:r>
            <a:r>
              <a:rPr lang="en-US" altLang="en-US" sz="2400" i="1" baseline="-30000" dirty="0">
                <a:cs typeface="Times New Roman" panose="02020603050405020304" pitchFamily="18" charset="0"/>
              </a:rPr>
              <a:t>k</a:t>
            </a:r>
            <a:r>
              <a:rPr lang="en-US" altLang="en-US" sz="2400" dirty="0">
                <a:cs typeface="Times New Roman" panose="02020603050405020304" pitchFamily="18" charset="0"/>
              </a:rPr>
              <a:t>(</a:t>
            </a:r>
            <a:r>
              <a:rPr lang="en-US" altLang="en-US" sz="2400" i="1" dirty="0">
                <a:cs typeface="Times New Roman" panose="02020603050405020304" pitchFamily="18" charset="0"/>
              </a:rPr>
              <a:t>P</a:t>
            </a:r>
            <a:r>
              <a:rPr lang="en-US" altLang="en-US" sz="2400" baseline="-30000" dirty="0">
                <a:cs typeface="Times New Roman" panose="02020603050405020304" pitchFamily="18" charset="0"/>
              </a:rPr>
              <a:t>2</a:t>
            </a:r>
            <a:r>
              <a:rPr lang="en-US" altLang="en-US" sz="2400" dirty="0">
                <a:cs typeface="Times New Roman" panose="02020603050405020304" pitchFamily="18" charset="0"/>
              </a:rPr>
              <a:t>),  … ,  …, </a:t>
            </a:r>
            <a:r>
              <a:rPr lang="en-US" altLang="en-US" sz="2400" i="1" dirty="0">
                <a:cs typeface="Times New Roman" panose="02020603050405020304" pitchFamily="18" charset="0"/>
              </a:rPr>
              <a:t> P</a:t>
            </a:r>
            <a:r>
              <a:rPr lang="en-US" altLang="en-US" sz="2400" i="1" baseline="-30000" dirty="0">
                <a:cs typeface="Times New Roman" panose="02020603050405020304" pitchFamily="18" charset="0"/>
              </a:rPr>
              <a:t>i </a:t>
            </a:r>
            <a:r>
              <a:rPr lang="en-US" altLang="en-US" sz="2400" dirty="0">
                <a:cs typeface="Times New Roman" panose="02020603050405020304" pitchFamily="18" charset="0"/>
              </a:rPr>
              <a:t> dan </a:t>
            </a:r>
            <a:r>
              <a:rPr lang="en-US" altLang="en-US" sz="2400" i="1" dirty="0">
                <a:cs typeface="Times New Roman" panose="02020603050405020304" pitchFamily="18" charset="0"/>
              </a:rPr>
              <a:t>C</a:t>
            </a:r>
            <a:r>
              <a:rPr lang="en-US" altLang="en-US" sz="2400" i="1" baseline="-30000" dirty="0">
                <a:cs typeface="Times New Roman" panose="02020603050405020304" pitchFamily="18" charset="0"/>
              </a:rPr>
              <a:t>i</a:t>
            </a:r>
            <a:r>
              <a:rPr lang="en-US" altLang="en-US" sz="2400" i="1" dirty="0">
                <a:cs typeface="Times New Roman" panose="02020603050405020304" pitchFamily="18" charset="0"/>
              </a:rPr>
              <a:t> </a:t>
            </a:r>
            <a:r>
              <a:rPr lang="en-US" altLang="en-US" sz="2400" dirty="0">
                <a:cs typeface="Times New Roman" panose="02020603050405020304" pitchFamily="18" charset="0"/>
              </a:rPr>
              <a:t>= </a:t>
            </a:r>
            <a:r>
              <a:rPr lang="en-US" altLang="en-US" sz="2400" i="1" dirty="0">
                <a:cs typeface="Times New Roman" panose="02020603050405020304" pitchFamily="18" charset="0"/>
              </a:rPr>
              <a:t>E</a:t>
            </a:r>
            <a:r>
              <a:rPr lang="en-US" altLang="en-US" sz="2400" i="1" baseline="-30000" dirty="0">
                <a:cs typeface="Times New Roman" panose="02020603050405020304" pitchFamily="18" charset="0"/>
              </a:rPr>
              <a:t>k</a:t>
            </a:r>
            <a:r>
              <a:rPr lang="en-US" altLang="en-US" sz="2400" dirty="0">
                <a:cs typeface="Times New Roman" panose="02020603050405020304" pitchFamily="18" charset="0"/>
              </a:rPr>
              <a:t>(</a:t>
            </a:r>
            <a:r>
              <a:rPr lang="en-US" altLang="en-US" sz="2400" i="1" dirty="0">
                <a:cs typeface="Times New Roman" panose="02020603050405020304" pitchFamily="18" charset="0"/>
              </a:rPr>
              <a:t>P</a:t>
            </a:r>
            <a:r>
              <a:rPr lang="en-US" altLang="en-US" sz="2400" i="1" baseline="-30000" dirty="0">
                <a:cs typeface="Times New Roman" panose="02020603050405020304" pitchFamily="18" charset="0"/>
              </a:rPr>
              <a:t>i</a:t>
            </a:r>
            <a:r>
              <a:rPr lang="en-US" altLang="en-US" sz="2400" dirty="0">
                <a:cs typeface="Times New Roman" panose="02020603050405020304" pitchFamily="18" charset="0"/>
              </a:rPr>
              <a:t>)</a:t>
            </a:r>
            <a:r>
              <a:rPr lang="en-GB" altLang="en-US" sz="2400" dirty="0"/>
              <a:t> </a:t>
            </a:r>
            <a:endParaRPr lang="en-US" altLang="en-US" sz="2400" dirty="0"/>
          </a:p>
          <a:p>
            <a:pPr marL="609600" indent="-609600">
              <a:buNone/>
            </a:pPr>
            <a:r>
              <a:rPr lang="en-US" altLang="en-US" sz="2400" dirty="0">
                <a:cs typeface="Times New Roman" panose="02020603050405020304" pitchFamily="18" charset="0"/>
              </a:rPr>
              <a:t>  	</a:t>
            </a:r>
            <a:r>
              <a:rPr lang="en-US" altLang="en-US" sz="2400" dirty="0" err="1">
                <a:cs typeface="Times New Roman" panose="02020603050405020304" pitchFamily="18" charset="0"/>
              </a:rPr>
              <a:t>Deduksi</a:t>
            </a:r>
            <a:r>
              <a:rPr lang="en-US" altLang="en-US" sz="2400" dirty="0">
                <a:cs typeface="Times New Roman" panose="02020603050405020304" pitchFamily="18" charset="0"/>
              </a:rPr>
              <a:t>:  </a:t>
            </a:r>
            <a:r>
              <a:rPr lang="en-US" altLang="en-US" sz="2400" i="1" dirty="0">
                <a:cs typeface="Times New Roman" panose="02020603050405020304" pitchFamily="18" charset="0"/>
              </a:rPr>
              <a:t>k</a:t>
            </a:r>
            <a:r>
              <a:rPr lang="en-US" altLang="en-US" sz="2400" dirty="0">
                <a:cs typeface="Times New Roman" panose="02020603050405020304" pitchFamily="18" charset="0"/>
              </a:rPr>
              <a:t> </a:t>
            </a:r>
            <a:r>
              <a:rPr lang="en-US" altLang="en-US" sz="2400" dirty="0" err="1">
                <a:cs typeface="Times New Roman" panose="02020603050405020304" pitchFamily="18" charset="0"/>
              </a:rPr>
              <a:t>untuk</a:t>
            </a:r>
            <a:r>
              <a:rPr lang="en-US" altLang="en-US" sz="2400" dirty="0">
                <a:cs typeface="Times New Roman" panose="02020603050405020304" pitchFamily="18" charset="0"/>
              </a:rPr>
              <a:t> </a:t>
            </a:r>
            <a:r>
              <a:rPr lang="en-US" altLang="en-US" sz="2400" dirty="0" err="1">
                <a:cs typeface="Times New Roman" panose="02020603050405020304" pitchFamily="18" charset="0"/>
              </a:rPr>
              <a:t>mendapatkan</a:t>
            </a:r>
            <a:r>
              <a:rPr lang="en-US" altLang="en-US" sz="2400" dirty="0">
                <a:cs typeface="Times New Roman" panose="02020603050405020304" pitchFamily="18" charset="0"/>
              </a:rPr>
              <a:t> </a:t>
            </a:r>
            <a:r>
              <a:rPr lang="en-US" altLang="en-US" sz="2400" i="1" dirty="0">
                <a:cs typeface="Times New Roman" panose="02020603050405020304" pitchFamily="18" charset="0"/>
              </a:rPr>
              <a:t>P</a:t>
            </a:r>
            <a:r>
              <a:rPr lang="en-US" altLang="en-US" sz="2400" i="1" baseline="-30000" dirty="0">
                <a:cs typeface="Times New Roman" panose="02020603050405020304" pitchFamily="18" charset="0"/>
              </a:rPr>
              <a:t>i</a:t>
            </a:r>
            <a:r>
              <a:rPr lang="en-US" altLang="en-US" sz="2400" baseline="-30000" dirty="0">
                <a:cs typeface="Times New Roman" panose="02020603050405020304" pitchFamily="18" charset="0"/>
              </a:rPr>
              <a:t>+1</a:t>
            </a:r>
            <a:r>
              <a:rPr lang="en-US" altLang="en-US" sz="2400" dirty="0">
                <a:cs typeface="Times New Roman" panose="02020603050405020304" pitchFamily="18" charset="0"/>
              </a:rPr>
              <a:t> </a:t>
            </a:r>
            <a:r>
              <a:rPr lang="en-US" altLang="en-US" sz="2400" dirty="0" err="1">
                <a:cs typeface="Times New Roman" panose="02020603050405020304" pitchFamily="18" charset="0"/>
              </a:rPr>
              <a:t>dari</a:t>
            </a:r>
            <a:r>
              <a:rPr lang="en-US" altLang="en-US" sz="2400" dirty="0">
                <a:cs typeface="Times New Roman" panose="02020603050405020304" pitchFamily="18" charset="0"/>
              </a:rPr>
              <a:t> </a:t>
            </a:r>
            <a:r>
              <a:rPr lang="en-US" altLang="en-US" sz="2400" i="1" dirty="0">
                <a:cs typeface="Times New Roman" panose="02020603050405020304" pitchFamily="18" charset="0"/>
              </a:rPr>
              <a:t>C</a:t>
            </a:r>
            <a:r>
              <a:rPr lang="en-US" altLang="en-US" sz="2400" i="1" baseline="-30000" dirty="0">
                <a:cs typeface="Times New Roman" panose="02020603050405020304" pitchFamily="18" charset="0"/>
              </a:rPr>
              <a:t>i</a:t>
            </a:r>
            <a:r>
              <a:rPr lang="en-US" altLang="en-US" sz="2400" baseline="-30000" dirty="0">
                <a:cs typeface="Times New Roman" panose="02020603050405020304" pitchFamily="18" charset="0"/>
              </a:rPr>
              <a:t>+1</a:t>
            </a:r>
            <a:r>
              <a:rPr lang="en-US" altLang="en-US" sz="2400" dirty="0">
                <a:cs typeface="Times New Roman" panose="02020603050405020304" pitchFamily="18" charset="0"/>
              </a:rPr>
              <a:t> = </a:t>
            </a:r>
            <a:r>
              <a:rPr lang="en-US" altLang="en-US" sz="2400" i="1" dirty="0">
                <a:cs typeface="Times New Roman" panose="02020603050405020304" pitchFamily="18" charset="0"/>
              </a:rPr>
              <a:t>E</a:t>
            </a:r>
            <a:r>
              <a:rPr lang="en-US" altLang="en-US" sz="2400" i="1" baseline="-30000" dirty="0">
                <a:cs typeface="Times New Roman" panose="02020603050405020304" pitchFamily="18" charset="0"/>
              </a:rPr>
              <a:t>k</a:t>
            </a:r>
            <a:r>
              <a:rPr lang="en-US" altLang="en-US" sz="2400" dirty="0">
                <a:cs typeface="Times New Roman" panose="02020603050405020304" pitchFamily="18" charset="0"/>
              </a:rPr>
              <a:t>(</a:t>
            </a:r>
            <a:r>
              <a:rPr lang="en-US" altLang="en-US" sz="2400" i="1" dirty="0">
                <a:cs typeface="Times New Roman" panose="02020603050405020304" pitchFamily="18" charset="0"/>
              </a:rPr>
              <a:t>P</a:t>
            </a:r>
            <a:r>
              <a:rPr lang="en-US" altLang="en-US" sz="2400" i="1" baseline="-30000" dirty="0">
                <a:cs typeface="Times New Roman" panose="02020603050405020304" pitchFamily="18" charset="0"/>
              </a:rPr>
              <a:t>i</a:t>
            </a:r>
            <a:r>
              <a:rPr lang="en-US" altLang="en-US" sz="2400" baseline="-30000" dirty="0">
                <a:cs typeface="Times New Roman" panose="02020603050405020304" pitchFamily="18" charset="0"/>
              </a:rPr>
              <a:t>+1</a:t>
            </a:r>
            <a:r>
              <a:rPr lang="en-US" altLang="en-US" sz="2400" dirty="0">
                <a:cs typeface="Times New Roman" panose="02020603050405020304" pitchFamily="18" charset="0"/>
              </a:rPr>
              <a:t>).</a:t>
            </a:r>
          </a:p>
          <a:p>
            <a:pPr marL="609600" indent="-609600">
              <a:buNone/>
            </a:pPr>
            <a:endParaRPr lang="en-US" altLang="en-US" dirty="0">
              <a:cs typeface="Times New Roman" panose="02020603050405020304" pitchFamily="18" charset="0"/>
            </a:endParaRPr>
          </a:p>
        </p:txBody>
      </p:sp>
      <p:sp>
        <p:nvSpPr>
          <p:cNvPr id="8" name="TextBox 7">
            <a:extLst>
              <a:ext uri="{FF2B5EF4-FFF2-40B4-BE49-F238E27FC236}">
                <a16:creationId xmlns:a16="http://schemas.microsoft.com/office/drawing/2014/main" id="{1008333A-3FEA-2FD4-0F85-97B9E7DF88B0}"/>
              </a:ext>
            </a:extLst>
          </p:cNvPr>
          <p:cNvSpPr txBox="1"/>
          <p:nvPr/>
        </p:nvSpPr>
        <p:spPr>
          <a:xfrm>
            <a:off x="838200" y="6215746"/>
            <a:ext cx="8133080" cy="646331"/>
          </a:xfrm>
          <a:prstGeom prst="rect">
            <a:avLst/>
          </a:prstGeom>
          <a:noFill/>
        </p:spPr>
        <p:txBody>
          <a:bodyPr wrap="square">
            <a:spAutoFit/>
          </a:bodyPr>
          <a:lstStyle/>
          <a:p>
            <a:r>
              <a:rPr lang="en-US" dirty="0" err="1"/>
              <a:t>Sumber</a:t>
            </a:r>
            <a:r>
              <a:rPr lang="en-US" dirty="0"/>
              <a:t>: </a:t>
            </a:r>
            <a:r>
              <a:rPr lang="en-US" dirty="0">
                <a:hlinkClick r:id="rId2"/>
              </a:rPr>
              <a:t>https://www.hackers-arise.com/post/2019/04/30/cryptography-basics-part-2-attack-models-for-cryptanalysis</a:t>
            </a:r>
            <a:r>
              <a:rPr lang="en-US" dirty="0"/>
              <a:t> </a:t>
            </a:r>
          </a:p>
        </p:txBody>
      </p:sp>
      <p:pic>
        <p:nvPicPr>
          <p:cNvPr id="10" name="Picture 9">
            <a:extLst>
              <a:ext uri="{FF2B5EF4-FFF2-40B4-BE49-F238E27FC236}">
                <a16:creationId xmlns:a16="http://schemas.microsoft.com/office/drawing/2014/main" id="{AFE404F3-A3E4-FD1B-0991-74B0E9B9478F}"/>
              </a:ext>
            </a:extLst>
          </p:cNvPr>
          <p:cNvPicPr>
            <a:picLocks noChangeAspect="1"/>
          </p:cNvPicPr>
          <p:nvPr/>
        </p:nvPicPr>
        <p:blipFill>
          <a:blip r:embed="rId3"/>
          <a:stretch>
            <a:fillRect/>
          </a:stretch>
        </p:blipFill>
        <p:spPr>
          <a:xfrm>
            <a:off x="2306320" y="2719364"/>
            <a:ext cx="6495732" cy="3355780"/>
          </a:xfrm>
          <a:prstGeom prst="rect">
            <a:avLst/>
          </a:prstGeom>
        </p:spPr>
      </p:pic>
      <p:sp>
        <p:nvSpPr>
          <p:cNvPr id="2" name="Footer Placeholder 1">
            <a:extLst>
              <a:ext uri="{FF2B5EF4-FFF2-40B4-BE49-F238E27FC236}">
                <a16:creationId xmlns:a16="http://schemas.microsoft.com/office/drawing/2014/main" id="{24CB39E2-8E73-834A-8DCD-09530BAD5E34}"/>
              </a:ext>
            </a:extLst>
          </p:cNvPr>
          <p:cNvSpPr>
            <a:spLocks noGrp="1"/>
          </p:cNvSpPr>
          <p:nvPr>
            <p:ph type="ftr" sz="quarter" idx="11"/>
          </p:nvPr>
        </p:nvSpPr>
        <p:spPr/>
        <p:txBody>
          <a:bodyPr/>
          <a:lstStyle/>
          <a:p>
            <a:r>
              <a:rPr lang="en-US"/>
              <a:t>Rinaldi Munir/II4021 - Kriptografi</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4">
            <a:extLst>
              <a:ext uri="{FF2B5EF4-FFF2-40B4-BE49-F238E27FC236}">
                <a16:creationId xmlns:a16="http://schemas.microsoft.com/office/drawing/2014/main" id="{7AC0D35A-19B0-4F96-B711-CFC24BECBFCF}"/>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GB" altLang="en-US" sz="1400"/>
              <a:t>Rinaldi Munir/II4021 - Kriptografi</a:t>
            </a:r>
          </a:p>
        </p:txBody>
      </p:sp>
      <p:sp>
        <p:nvSpPr>
          <p:cNvPr id="30723" name="Slide Number Placeholder 5">
            <a:extLst>
              <a:ext uri="{FF2B5EF4-FFF2-40B4-BE49-F238E27FC236}">
                <a16:creationId xmlns:a16="http://schemas.microsoft.com/office/drawing/2014/main" id="{68C26286-ACAF-455A-8FF8-48E91E7047A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A32BD4A5-7F5B-4B12-B018-76262AEAB122}" type="slidenum">
              <a:rPr lang="en-GB" altLang="en-US" sz="1400"/>
              <a:pPr>
                <a:spcBef>
                  <a:spcPct val="0"/>
                </a:spcBef>
                <a:buClrTx/>
                <a:buSzTx/>
                <a:buFontTx/>
                <a:buNone/>
              </a:pPr>
              <a:t>36</a:t>
            </a:fld>
            <a:endParaRPr lang="en-GB" altLang="en-US" sz="1400"/>
          </a:p>
        </p:txBody>
      </p:sp>
      <p:sp>
        <p:nvSpPr>
          <p:cNvPr id="30726" name="Rectangle 6">
            <a:extLst>
              <a:ext uri="{FF2B5EF4-FFF2-40B4-BE49-F238E27FC236}">
                <a16:creationId xmlns:a16="http://schemas.microsoft.com/office/drawing/2014/main" id="{ABC873E6-F391-43E4-B72F-AFCD488947ED}"/>
              </a:ext>
            </a:extLst>
          </p:cNvPr>
          <p:cNvSpPr>
            <a:spLocks noChangeArrowheads="1"/>
          </p:cNvSpPr>
          <p:nvPr/>
        </p:nvSpPr>
        <p:spPr bwMode="auto">
          <a:xfrm>
            <a:off x="838200" y="681037"/>
            <a:ext cx="1035304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marL="457200" indent="-457200">
              <a:lnSpc>
                <a:spcPct val="90000"/>
              </a:lnSpc>
              <a:spcBef>
                <a:spcPct val="50000"/>
              </a:spcBef>
            </a:pPr>
            <a:r>
              <a:rPr lang="en-US" altLang="en-US" sz="2400" dirty="0" err="1">
                <a:latin typeface="+mn-lt"/>
                <a:cs typeface="Times New Roman" panose="02020603050405020304" pitchFamily="18" charset="0"/>
              </a:rPr>
              <a:t>Beberapa</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pesan</a:t>
            </a:r>
            <a:r>
              <a:rPr lang="en-US" altLang="en-US" sz="2400" dirty="0">
                <a:latin typeface="+mn-lt"/>
                <a:cs typeface="Times New Roman" panose="02020603050405020304" pitchFamily="18" charset="0"/>
              </a:rPr>
              <a:t> yang </a:t>
            </a:r>
            <a:r>
              <a:rPr lang="en-US" altLang="en-US" sz="2400" dirty="0" err="1">
                <a:latin typeface="+mn-lt"/>
                <a:cs typeface="Times New Roman" panose="02020603050405020304" pitchFamily="18" charset="0"/>
              </a:rPr>
              <a:t>formatnya</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terstruktur</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membuka</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peluang</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untuk</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menerka</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plainteks</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dari</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cipherteks</a:t>
            </a:r>
            <a:r>
              <a:rPr lang="en-US" altLang="en-US" sz="2400" dirty="0">
                <a:latin typeface="+mn-lt"/>
                <a:cs typeface="Times New Roman" panose="02020603050405020304" pitchFamily="18" charset="0"/>
              </a:rPr>
              <a:t> yang </a:t>
            </a:r>
            <a:r>
              <a:rPr lang="en-US" altLang="en-US" sz="2400" dirty="0" err="1">
                <a:latin typeface="+mn-lt"/>
                <a:cs typeface="Times New Roman" panose="02020603050405020304" pitchFamily="18" charset="0"/>
              </a:rPr>
              <a:t>bersesuaian</a:t>
            </a:r>
            <a:r>
              <a:rPr lang="en-US" altLang="en-US" sz="2400" dirty="0">
                <a:latin typeface="+mn-lt"/>
                <a:cs typeface="Times New Roman" panose="02020603050405020304" pitchFamily="18" charset="0"/>
              </a:rPr>
              <a:t>. </a:t>
            </a:r>
          </a:p>
          <a:p>
            <a:pPr eaLnBrk="1" hangingPunct="1">
              <a:lnSpc>
                <a:spcPct val="90000"/>
              </a:lnSpc>
              <a:spcBef>
                <a:spcPct val="50000"/>
              </a:spcBef>
              <a:buFont typeface="Wingdings" panose="05000000000000000000" pitchFamily="2" charset="2"/>
              <a:buNone/>
            </a:pP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Contoh</a:t>
            </a:r>
            <a:r>
              <a:rPr lang="en-US" altLang="en-US" sz="2400" dirty="0">
                <a:latin typeface="+mn-lt"/>
                <a:cs typeface="Times New Roman" panose="02020603050405020304" pitchFamily="18" charset="0"/>
              </a:rPr>
              <a:t>: </a:t>
            </a:r>
          </a:p>
          <a:p>
            <a:pPr eaLnBrk="1" hangingPunct="1">
              <a:lnSpc>
                <a:spcPct val="90000"/>
              </a:lnSpc>
              <a:spcBef>
                <a:spcPct val="50000"/>
              </a:spcBef>
              <a:buFont typeface="Wingdings" panose="05000000000000000000" pitchFamily="2" charset="2"/>
              <a:buNone/>
            </a:pPr>
            <a:r>
              <a:rPr lang="en-US" altLang="en-US" sz="2400" i="1" dirty="0">
                <a:latin typeface="+mn-lt"/>
                <a:cs typeface="Times New Roman" panose="02020603050405020304" pitchFamily="18" charset="0"/>
              </a:rPr>
              <a:t> 	From</a:t>
            </a:r>
            <a:r>
              <a:rPr lang="en-US" altLang="en-US" sz="2400" dirty="0">
                <a:latin typeface="+mn-lt"/>
                <a:cs typeface="Times New Roman" panose="02020603050405020304" pitchFamily="18" charset="0"/>
              </a:rPr>
              <a:t> dan </a:t>
            </a:r>
            <a:r>
              <a:rPr lang="en-US" altLang="en-US" sz="2400" i="1" dirty="0">
                <a:latin typeface="+mn-lt"/>
                <a:cs typeface="Times New Roman" panose="02020603050405020304" pitchFamily="18" charset="0"/>
              </a:rPr>
              <a:t>To</a:t>
            </a:r>
            <a:r>
              <a:rPr lang="en-US" altLang="en-US" sz="2400" dirty="0">
                <a:latin typeface="+mn-lt"/>
                <a:cs typeface="Times New Roman" panose="02020603050405020304" pitchFamily="18" charset="0"/>
              </a:rPr>
              <a:t>  di </a:t>
            </a:r>
            <a:r>
              <a:rPr lang="en-US" altLang="en-US" sz="2400" dirty="0" err="1">
                <a:latin typeface="+mn-lt"/>
                <a:cs typeface="Times New Roman" panose="02020603050405020304" pitchFamily="18" charset="0"/>
              </a:rPr>
              <a:t>dalam</a:t>
            </a:r>
            <a:r>
              <a:rPr lang="en-US" altLang="en-US" sz="2400" dirty="0">
                <a:latin typeface="+mn-lt"/>
                <a:cs typeface="Times New Roman" panose="02020603050405020304" pitchFamily="18" charset="0"/>
              </a:rPr>
              <a:t> </a:t>
            </a:r>
            <a:r>
              <a:rPr lang="en-US" altLang="en-US" sz="2400" i="1" dirty="0">
                <a:latin typeface="+mn-lt"/>
                <a:cs typeface="Times New Roman" panose="02020603050405020304" pitchFamily="18" charset="0"/>
              </a:rPr>
              <a:t>e-mail</a:t>
            </a:r>
            <a:r>
              <a:rPr lang="en-US" altLang="en-US" sz="2400" dirty="0">
                <a:latin typeface="+mn-lt"/>
                <a:cs typeface="Times New Roman" panose="02020603050405020304" pitchFamily="18" charset="0"/>
              </a:rPr>
              <a:t>, </a:t>
            </a:r>
          </a:p>
          <a:p>
            <a:pPr eaLnBrk="1" hangingPunct="1">
              <a:lnSpc>
                <a:spcPct val="90000"/>
              </a:lnSpc>
              <a:spcBef>
                <a:spcPct val="50000"/>
              </a:spcBef>
              <a:buFont typeface="Wingdings" panose="05000000000000000000" pitchFamily="2" charset="2"/>
              <a:buNone/>
            </a:pP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Dengan</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hormat</a:t>
            </a:r>
            <a:r>
              <a:rPr lang="en-US" altLang="en-US" sz="2400" dirty="0">
                <a:latin typeface="+mn-lt"/>
                <a:cs typeface="Times New Roman" panose="02020603050405020304" pitchFamily="18" charset="0"/>
              </a:rPr>
              <a:t>”, </a:t>
            </a:r>
            <a:r>
              <a:rPr lang="en-US" altLang="en-US" sz="2400" i="1" dirty="0" err="1">
                <a:latin typeface="+mn-lt"/>
                <a:cs typeface="Times New Roman" panose="02020603050405020304" pitchFamily="18" charset="0"/>
              </a:rPr>
              <a:t>wassalam</a:t>
            </a:r>
            <a:r>
              <a:rPr lang="en-US" altLang="en-US" sz="2400" dirty="0">
                <a:latin typeface="+mn-lt"/>
                <a:cs typeface="Times New Roman" panose="02020603050405020304" pitchFamily="18" charset="0"/>
              </a:rPr>
              <a:t>, pada </a:t>
            </a:r>
            <a:r>
              <a:rPr lang="en-US" altLang="en-US" sz="2400" dirty="0" err="1">
                <a:latin typeface="+mn-lt"/>
                <a:cs typeface="Times New Roman" panose="02020603050405020304" pitchFamily="18" charset="0"/>
              </a:rPr>
              <a:t>surat</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resmi</a:t>
            </a:r>
            <a:r>
              <a:rPr lang="en-US" altLang="en-US" sz="2400" dirty="0">
                <a:latin typeface="+mn-lt"/>
                <a:cs typeface="Times New Roman" panose="02020603050405020304" pitchFamily="18" charset="0"/>
              </a:rPr>
              <a:t>.</a:t>
            </a:r>
          </a:p>
          <a:p>
            <a:pPr eaLnBrk="1" hangingPunct="1">
              <a:lnSpc>
                <a:spcPct val="90000"/>
              </a:lnSpc>
              <a:spcBef>
                <a:spcPct val="50000"/>
              </a:spcBef>
              <a:buFont typeface="Wingdings" panose="05000000000000000000" pitchFamily="2" charset="2"/>
              <a:buNone/>
            </a:pPr>
            <a:r>
              <a:rPr lang="en-US" altLang="en-US" sz="2400" i="1" dirty="0">
                <a:latin typeface="+mn-lt"/>
                <a:cs typeface="Times New Roman" panose="02020603050405020304" pitchFamily="18" charset="0"/>
              </a:rPr>
              <a:t>            #include</a:t>
            </a:r>
            <a:r>
              <a:rPr lang="en-US" altLang="en-US" sz="2400" dirty="0">
                <a:latin typeface="+mn-lt"/>
                <a:cs typeface="Times New Roman" panose="02020603050405020304" pitchFamily="18" charset="0"/>
              </a:rPr>
              <a:t>, </a:t>
            </a:r>
            <a:r>
              <a:rPr lang="en-US" altLang="en-US" sz="2400" i="1" dirty="0">
                <a:latin typeface="+mn-lt"/>
                <a:cs typeface="Times New Roman" panose="02020603050405020304" pitchFamily="18" charset="0"/>
              </a:rPr>
              <a:t>program</a:t>
            </a:r>
            <a:r>
              <a:rPr lang="en-US" altLang="en-US" sz="2400" dirty="0">
                <a:latin typeface="+mn-lt"/>
                <a:cs typeface="Times New Roman" panose="02020603050405020304" pitchFamily="18" charset="0"/>
              </a:rPr>
              <a:t>, di </a:t>
            </a:r>
            <a:r>
              <a:rPr lang="en-US" altLang="en-US" sz="2400" dirty="0" err="1">
                <a:latin typeface="+mn-lt"/>
                <a:cs typeface="Times New Roman" panose="02020603050405020304" pitchFamily="18" charset="0"/>
              </a:rPr>
              <a:t>dalam</a:t>
            </a:r>
            <a:r>
              <a:rPr lang="en-US" altLang="en-US" sz="2400" dirty="0">
                <a:latin typeface="+mn-lt"/>
                <a:cs typeface="Times New Roman" panose="02020603050405020304" pitchFamily="18" charset="0"/>
              </a:rPr>
              <a:t> </a:t>
            </a:r>
            <a:r>
              <a:rPr lang="en-US" altLang="en-US" sz="2400" i="1" dirty="0">
                <a:latin typeface="+mn-lt"/>
                <a:cs typeface="Times New Roman" panose="02020603050405020304" pitchFamily="18" charset="0"/>
              </a:rPr>
              <a:t>source code</a:t>
            </a:r>
          </a:p>
          <a:p>
            <a:pPr eaLnBrk="1" hangingPunct="1">
              <a:lnSpc>
                <a:spcPct val="90000"/>
              </a:lnSpc>
              <a:spcBef>
                <a:spcPct val="50000"/>
              </a:spcBef>
              <a:buFont typeface="Wingdings" panose="05000000000000000000" pitchFamily="2" charset="2"/>
              <a:buNone/>
            </a:pPr>
            <a:endParaRPr lang="en-US" altLang="en-US" sz="2400" i="1" dirty="0">
              <a:latin typeface="+mn-lt"/>
              <a:cs typeface="Times New Roman" panose="02020603050405020304" pitchFamily="18" charset="0"/>
            </a:endParaRPr>
          </a:p>
          <a:p>
            <a:pPr marL="342900" indent="-342900">
              <a:lnSpc>
                <a:spcPct val="90000"/>
              </a:lnSpc>
              <a:spcBef>
                <a:spcPct val="50000"/>
              </a:spcBef>
            </a:pPr>
            <a:r>
              <a:rPr lang="en-US" altLang="en-US" sz="2400" dirty="0" err="1">
                <a:latin typeface="+mn-lt"/>
                <a:cs typeface="Times New Roman" panose="02020603050405020304" pitchFamily="18" charset="0"/>
              </a:rPr>
              <a:t>Dengan</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menggunakan</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pasangan</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plainteks</a:t>
            </a:r>
            <a:r>
              <a:rPr lang="en-US" altLang="en-US" sz="2400" dirty="0">
                <a:latin typeface="+mn-lt"/>
                <a:cs typeface="Times New Roman" panose="02020603050405020304" pitchFamily="18" charset="0"/>
              </a:rPr>
              <a:t> dan </a:t>
            </a:r>
            <a:r>
              <a:rPr lang="en-US" altLang="en-US" sz="2400" dirty="0" err="1">
                <a:latin typeface="+mn-lt"/>
                <a:cs typeface="Times New Roman" panose="02020603050405020304" pitchFamily="18" charset="0"/>
              </a:rPr>
              <a:t>cipherteks</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kriptanalis</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dapat</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menemukan</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kunci</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enkripsi</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lihat</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pembahasan</a:t>
            </a:r>
            <a:r>
              <a:rPr lang="en-US" altLang="en-US" sz="2400" dirty="0">
                <a:latin typeface="+mn-lt"/>
                <a:cs typeface="Times New Roman" panose="02020603050405020304" pitchFamily="18" charset="0"/>
              </a:rPr>
              <a:t> cipher </a:t>
            </a:r>
            <a:r>
              <a:rPr lang="en-US" altLang="en-US" sz="2400" dirty="0" err="1">
                <a:latin typeface="+mn-lt"/>
                <a:cs typeface="Times New Roman" panose="02020603050405020304" pitchFamily="18" charset="0"/>
              </a:rPr>
              <a:t>klasik</a:t>
            </a:r>
            <a:r>
              <a:rPr lang="en-US" altLang="en-US" sz="2400" dirty="0">
                <a:latin typeface="+mn-lt"/>
                <a:cs typeface="Times New Roman" panose="02020603050405020304" pitchFamily="18" charset="0"/>
              </a:rPr>
              <a:t> </a:t>
            </a:r>
            <a:r>
              <a:rPr lang="en-US" altLang="en-US" sz="2400" i="1" dirty="0">
                <a:latin typeface="+mn-lt"/>
                <a:cs typeface="Times New Roman" panose="02020603050405020304" pitchFamily="18" charset="0"/>
              </a:rPr>
              <a:t>affine cipher </a:t>
            </a:r>
            <a:r>
              <a:rPr lang="en-US" altLang="en-US" sz="2400" dirty="0">
                <a:latin typeface="+mn-lt"/>
                <a:cs typeface="Times New Roman" panose="02020603050405020304" pitchFamily="18" charset="0"/>
              </a:rPr>
              <a:t>dan </a:t>
            </a:r>
            <a:r>
              <a:rPr lang="en-US" altLang="en-US" sz="2400" i="1" dirty="0">
                <a:latin typeface="+mn-lt"/>
                <a:cs typeface="Times New Roman" panose="02020603050405020304" pitchFamily="18" charset="0"/>
              </a:rPr>
              <a:t>hill cipher</a:t>
            </a:r>
            <a:r>
              <a:rPr lang="en-US" altLang="en-US" sz="2400" dirty="0">
                <a:latin typeface="+mn-lt"/>
                <a:cs typeface="Times New Roman" panose="02020603050405020304" pitchFamily="18" charset="0"/>
              </a:rPr>
              <a:t>)</a:t>
            </a:r>
            <a:endParaRPr lang="en-GB" altLang="en-US" sz="2400" dirty="0">
              <a:latin typeface="+mn-l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84D2CB-D8C4-CD69-62AB-05BC3596290C}"/>
              </a:ext>
            </a:extLst>
          </p:cNvPr>
          <p:cNvSpPr txBox="1"/>
          <p:nvPr/>
        </p:nvSpPr>
        <p:spPr>
          <a:xfrm>
            <a:off x="2204720" y="1488221"/>
            <a:ext cx="7244080" cy="3693319"/>
          </a:xfrm>
          <a:prstGeom prst="rect">
            <a:avLst/>
          </a:prstGeom>
          <a:noFill/>
        </p:spPr>
        <p:txBody>
          <a:bodyPr wrap="square">
            <a:spAutoFit/>
          </a:bodyPr>
          <a:lstStyle/>
          <a:p>
            <a:pPr algn="just"/>
            <a:r>
              <a:rPr lang="en-US" sz="1800" dirty="0">
                <a:solidFill>
                  <a:srgbClr val="FF0000"/>
                </a:solidFill>
                <a:effectLst/>
                <a:latin typeface="Courier New" panose="02070309020205020404" pitchFamily="49" charset="0"/>
                <a:ea typeface="Times New Roman" panose="02020603050405020304" pitchFamily="18" charset="0"/>
              </a:rPr>
              <a:t>TFJOXUPOUXYT</a:t>
            </a:r>
            <a:r>
              <a:rPr lang="en-US" sz="1800" dirty="0">
                <a:effectLst/>
                <a:latin typeface="Courier New" panose="02070309020205020404" pitchFamily="49" charset="0"/>
                <a:ea typeface="Times New Roman" panose="02020603050405020304" pitchFamily="18" charset="0"/>
              </a:rPr>
              <a:t>TRDSXQMONIYPEUFJDQUBGIMOCJQTNBEHCZEKROVBNTWLMVXMOWZLUCHOXYGSKBQGUAOBQZKIXYJIETSWVXHVKCUAOTOFYIZAKJGXKAWGQTRVFDZAJNQDUIWZCMYWNFIUPYMCZXIAKYUCQIAZPIQMGAMGUAKKKHMWKDUXQDUAAKYOWEHLJPWYFKXSARBLLHGAJKTQNTRTPWSCIZASCGSLKVDHTUZSWBNBTJGYYUPQMFSYZAUTOQCDNGQMFSRLRTUWEMKADIVYLTJKFHLKJUWTSSHMHJFGTRIBYIDAHQEPMPIQCROWDYRYZNSPNOJHQVKKTOCBPNFAJNLYJZNVBAYJWRGMCHJPWBDHHTPOXSIJVQWDMSIGMTRVEVXDILKVAYTNUNJXEZLAPGYETRVZNVHSVWLGICDXQFOALDVPASUSYXPFHUWTILUQHTJQVGWFSPAEKBRBNIINYKHNTNUKJVDHVLXQKUZNVQXUOZZOJZYNPIVYSVFVTZMMUUPWTGHRIOWCBKZYAGUMRCKHIQZSIGISPGBXPYXMOAWGAGHQVUWTEIGPBMOMBWIOPQEVKMRQATNBMILHHLVUXGMOUWTZCLBKGWIJHFRNGOSC</a:t>
            </a:r>
            <a:r>
              <a:rPr lang="en-US" sz="1800" dirty="0">
                <a:solidFill>
                  <a:srgbClr val="FF0000"/>
                </a:solidFill>
                <a:effectLst/>
                <a:latin typeface="Courier New" panose="02070309020205020404" pitchFamily="49" charset="0"/>
                <a:ea typeface="Times New Roman" panose="02020603050405020304" pitchFamily="18" charset="0"/>
              </a:rPr>
              <a:t>MUHDWHBB</a:t>
            </a:r>
            <a:endParaRPr lang="en-US" sz="1800" dirty="0">
              <a:solidFill>
                <a:srgbClr val="FF0000"/>
              </a:solidFill>
              <a:effectLst/>
              <a:latin typeface="Times New Roman" panose="02020603050405020304" pitchFamily="18" charset="0"/>
              <a:ea typeface="Times New Roman" panose="02020603050405020304" pitchFamily="18" charset="0"/>
            </a:endParaRPr>
          </a:p>
        </p:txBody>
      </p:sp>
      <p:sp>
        <p:nvSpPr>
          <p:cNvPr id="4" name="Oval 3">
            <a:extLst>
              <a:ext uri="{FF2B5EF4-FFF2-40B4-BE49-F238E27FC236}">
                <a16:creationId xmlns:a16="http://schemas.microsoft.com/office/drawing/2014/main" id="{81DFE152-CFA0-3DD0-573A-9A5DCB40F473}"/>
              </a:ext>
            </a:extLst>
          </p:cNvPr>
          <p:cNvSpPr/>
          <p:nvPr/>
        </p:nvSpPr>
        <p:spPr>
          <a:xfrm>
            <a:off x="2021840" y="1488221"/>
            <a:ext cx="1972091" cy="298538"/>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6890A72-B99D-1F80-2781-515EFD98532E}"/>
              </a:ext>
            </a:extLst>
          </p:cNvPr>
          <p:cNvSpPr txBox="1"/>
          <p:nvPr/>
        </p:nvSpPr>
        <p:spPr>
          <a:xfrm>
            <a:off x="4183118" y="662152"/>
            <a:ext cx="1807803" cy="400110"/>
          </a:xfrm>
          <a:prstGeom prst="rect">
            <a:avLst/>
          </a:prstGeom>
          <a:noFill/>
        </p:spPr>
        <p:txBody>
          <a:bodyPr wrap="none" rtlCol="0">
            <a:spAutoFit/>
          </a:bodyPr>
          <a:lstStyle/>
          <a:p>
            <a:r>
              <a:rPr lang="en-US" sz="2000" dirty="0" err="1"/>
              <a:t>Dengan</a:t>
            </a:r>
            <a:r>
              <a:rPr lang="en-US" sz="2000" dirty="0"/>
              <a:t> </a:t>
            </a:r>
            <a:r>
              <a:rPr lang="en-US" sz="2000" dirty="0" err="1"/>
              <a:t>hormat</a:t>
            </a:r>
            <a:endParaRPr lang="en-US" sz="2000" dirty="0"/>
          </a:p>
        </p:txBody>
      </p:sp>
      <p:cxnSp>
        <p:nvCxnSpPr>
          <p:cNvPr id="7" name="Straight Arrow Connector 6">
            <a:extLst>
              <a:ext uri="{FF2B5EF4-FFF2-40B4-BE49-F238E27FC236}">
                <a16:creationId xmlns:a16="http://schemas.microsoft.com/office/drawing/2014/main" id="{17C0DA1A-E727-1623-F825-671F87D8449B}"/>
              </a:ext>
            </a:extLst>
          </p:cNvPr>
          <p:cNvCxnSpPr>
            <a:stCxn id="4" idx="0"/>
          </p:cNvCxnSpPr>
          <p:nvPr/>
        </p:nvCxnSpPr>
        <p:spPr>
          <a:xfrm flipV="1">
            <a:off x="3007886" y="1062262"/>
            <a:ext cx="1259314" cy="425959"/>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9D183F53-831E-88B7-DD7B-34AFEC0788FD}"/>
              </a:ext>
            </a:extLst>
          </p:cNvPr>
          <p:cNvSpPr/>
          <p:nvPr/>
        </p:nvSpPr>
        <p:spPr>
          <a:xfrm>
            <a:off x="3365939" y="4771058"/>
            <a:ext cx="1259314" cy="425959"/>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A722788-4D1A-7072-AEFD-2C6DCE9C482D}"/>
              </a:ext>
            </a:extLst>
          </p:cNvPr>
          <p:cNvSpPr txBox="1"/>
          <p:nvPr/>
        </p:nvSpPr>
        <p:spPr>
          <a:xfrm>
            <a:off x="4808483" y="5369779"/>
            <a:ext cx="1201291" cy="400110"/>
          </a:xfrm>
          <a:prstGeom prst="rect">
            <a:avLst/>
          </a:prstGeom>
          <a:noFill/>
        </p:spPr>
        <p:txBody>
          <a:bodyPr wrap="none" rtlCol="0">
            <a:spAutoFit/>
          </a:bodyPr>
          <a:lstStyle/>
          <a:p>
            <a:r>
              <a:rPr lang="en-US" sz="2000" dirty="0" err="1"/>
              <a:t>wassalam</a:t>
            </a:r>
            <a:endParaRPr lang="en-US" sz="2000" dirty="0"/>
          </a:p>
        </p:txBody>
      </p:sp>
      <p:cxnSp>
        <p:nvCxnSpPr>
          <p:cNvPr id="10" name="Straight Arrow Connector 9">
            <a:extLst>
              <a:ext uri="{FF2B5EF4-FFF2-40B4-BE49-F238E27FC236}">
                <a16:creationId xmlns:a16="http://schemas.microsoft.com/office/drawing/2014/main" id="{CE87FC82-5548-9071-47F7-70C0DCA4EA59}"/>
              </a:ext>
            </a:extLst>
          </p:cNvPr>
          <p:cNvCxnSpPr>
            <a:cxnSpLocks/>
            <a:endCxn id="9" idx="1"/>
          </p:cNvCxnSpPr>
          <p:nvPr/>
        </p:nvCxnSpPr>
        <p:spPr>
          <a:xfrm>
            <a:off x="3917030" y="5197017"/>
            <a:ext cx="891453" cy="372817"/>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EECD1DD1-7316-07C2-1FFF-F8CAFE79C28D}"/>
              </a:ext>
            </a:extLst>
          </p:cNvPr>
          <p:cNvSpPr>
            <a:spLocks noGrp="1"/>
          </p:cNvSpPr>
          <p:nvPr>
            <p:ph type="ftr" sz="quarter" idx="11"/>
          </p:nvPr>
        </p:nvSpPr>
        <p:spPr/>
        <p:txBody>
          <a:bodyPr/>
          <a:lstStyle/>
          <a:p>
            <a:r>
              <a:rPr lang="en-US"/>
              <a:t>Rinaldi Munir/II4021 - Kriptografi</a:t>
            </a:r>
          </a:p>
        </p:txBody>
      </p:sp>
      <p:sp>
        <p:nvSpPr>
          <p:cNvPr id="6" name="Slide Number Placeholder 5">
            <a:extLst>
              <a:ext uri="{FF2B5EF4-FFF2-40B4-BE49-F238E27FC236}">
                <a16:creationId xmlns:a16="http://schemas.microsoft.com/office/drawing/2014/main" id="{72BAB4C8-113A-2090-F9FF-4E01B7F35A71}"/>
              </a:ext>
            </a:extLst>
          </p:cNvPr>
          <p:cNvSpPr>
            <a:spLocks noGrp="1"/>
          </p:cNvSpPr>
          <p:nvPr>
            <p:ph type="sldNum" sz="quarter" idx="12"/>
          </p:nvPr>
        </p:nvSpPr>
        <p:spPr/>
        <p:txBody>
          <a:bodyPr/>
          <a:lstStyle/>
          <a:p>
            <a:fld id="{C8468649-2255-4ED6-86C1-7183EDD30619}" type="slidenum">
              <a:rPr lang="en-US" smtClean="0"/>
              <a:t>37</a:t>
            </a:fld>
            <a:endParaRPr lang="en-US"/>
          </a:p>
        </p:txBody>
      </p:sp>
    </p:spTree>
    <p:extLst>
      <p:ext uri="{BB962C8B-B14F-4D97-AF65-F5344CB8AC3E}">
        <p14:creationId xmlns:p14="http://schemas.microsoft.com/office/powerpoint/2010/main" val="34814442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oter Placeholder 4">
            <a:extLst>
              <a:ext uri="{FF2B5EF4-FFF2-40B4-BE49-F238E27FC236}">
                <a16:creationId xmlns:a16="http://schemas.microsoft.com/office/drawing/2014/main" id="{BDC6D31F-CAAC-4419-8DE3-A3FD4FFEAC99}"/>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GB" altLang="en-US" sz="1400"/>
              <a:t>Rinaldi Munir/II4021 - Kriptografi</a:t>
            </a:r>
          </a:p>
        </p:txBody>
      </p:sp>
      <p:sp>
        <p:nvSpPr>
          <p:cNvPr id="31747" name="Slide Number Placeholder 5">
            <a:extLst>
              <a:ext uri="{FF2B5EF4-FFF2-40B4-BE49-F238E27FC236}">
                <a16:creationId xmlns:a16="http://schemas.microsoft.com/office/drawing/2014/main" id="{8976DA3D-A00F-49DF-9E79-E187303CBC6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3971275E-322D-4811-9A8C-1D75486CC885}" type="slidenum">
              <a:rPr lang="en-GB" altLang="en-US" sz="1400"/>
              <a:pPr>
                <a:spcBef>
                  <a:spcPct val="0"/>
                </a:spcBef>
                <a:buClrTx/>
                <a:buSzTx/>
                <a:buFontTx/>
                <a:buNone/>
              </a:pPr>
              <a:t>38</a:t>
            </a:fld>
            <a:endParaRPr lang="en-GB" altLang="en-US" sz="1400"/>
          </a:p>
        </p:txBody>
      </p:sp>
      <p:sp>
        <p:nvSpPr>
          <p:cNvPr id="31749" name="Rectangle 3">
            <a:extLst>
              <a:ext uri="{FF2B5EF4-FFF2-40B4-BE49-F238E27FC236}">
                <a16:creationId xmlns:a16="http://schemas.microsoft.com/office/drawing/2014/main" id="{D537C9D1-8624-4541-A3CF-5035F9854BF0}"/>
              </a:ext>
            </a:extLst>
          </p:cNvPr>
          <p:cNvSpPr>
            <a:spLocks noGrp="1" noChangeArrowheads="1"/>
          </p:cNvSpPr>
          <p:nvPr>
            <p:ph type="body" idx="1"/>
          </p:nvPr>
        </p:nvSpPr>
        <p:spPr>
          <a:xfrm>
            <a:off x="949960" y="243840"/>
            <a:ext cx="10403840" cy="5069840"/>
          </a:xfrm>
        </p:spPr>
        <p:txBody>
          <a:bodyPr/>
          <a:lstStyle/>
          <a:p>
            <a:pPr marL="609600" indent="-609600">
              <a:buFont typeface="Wingdings" panose="05000000000000000000" pitchFamily="2" charset="2"/>
              <a:buAutoNum type="arabicPeriod" startAt="3"/>
            </a:pPr>
            <a:r>
              <a:rPr lang="en-US" altLang="en-US" sz="2400" b="1" i="1" dirty="0">
                <a:cs typeface="Times New Roman" panose="02020603050405020304" pitchFamily="18" charset="0"/>
              </a:rPr>
              <a:t>Chosen-plaintext attack</a:t>
            </a:r>
            <a:r>
              <a:rPr lang="en-GB" altLang="en-US" sz="2400" b="1" dirty="0"/>
              <a:t> </a:t>
            </a:r>
            <a:endParaRPr lang="en-US" altLang="en-US" sz="2400" b="1" dirty="0"/>
          </a:p>
          <a:p>
            <a:pPr marL="609600" indent="-609600">
              <a:buNone/>
            </a:pPr>
            <a:r>
              <a:rPr lang="en-US" altLang="en-US" sz="2400" dirty="0">
                <a:cs typeface="Times New Roman" panose="02020603050405020304" pitchFamily="18" charset="0"/>
              </a:rPr>
              <a:t>	</a:t>
            </a:r>
            <a:r>
              <a:rPr lang="en-US" altLang="en-US" sz="2400" dirty="0" err="1">
                <a:cs typeface="Times New Roman" panose="02020603050405020304" pitchFamily="18" charset="0"/>
              </a:rPr>
              <a:t>Kriptanalis</a:t>
            </a:r>
            <a:r>
              <a:rPr lang="en-US" altLang="en-US" sz="2400" dirty="0">
                <a:cs typeface="Times New Roman" panose="02020603050405020304" pitchFamily="18" charset="0"/>
              </a:rPr>
              <a:t> </a:t>
            </a:r>
            <a:r>
              <a:rPr lang="en-US" altLang="en-US" sz="2400" dirty="0" err="1">
                <a:cs typeface="Times New Roman" panose="02020603050405020304" pitchFamily="18" charset="0"/>
              </a:rPr>
              <a:t>dapat</a:t>
            </a:r>
            <a:r>
              <a:rPr lang="en-US" altLang="en-US" sz="2400" dirty="0">
                <a:cs typeface="Times New Roman" panose="02020603050405020304" pitchFamily="18" charset="0"/>
              </a:rPr>
              <a:t> </a:t>
            </a:r>
            <a:r>
              <a:rPr lang="en-US" altLang="en-US" sz="2400" dirty="0" err="1">
                <a:cs typeface="Times New Roman" panose="02020603050405020304" pitchFamily="18" charset="0"/>
              </a:rPr>
              <a:t>memilih</a:t>
            </a:r>
            <a:r>
              <a:rPr lang="en-US" altLang="en-US" sz="2400" dirty="0">
                <a:cs typeface="Times New Roman" panose="02020603050405020304" pitchFamily="18" charset="0"/>
              </a:rPr>
              <a:t> </a:t>
            </a:r>
            <a:r>
              <a:rPr lang="en-US" altLang="en-US" sz="2400" dirty="0" err="1">
                <a:cs typeface="Times New Roman" panose="02020603050405020304" pitchFamily="18" charset="0"/>
              </a:rPr>
              <a:t>plainteks</a:t>
            </a:r>
            <a:r>
              <a:rPr lang="en-US" altLang="en-US" sz="2400" dirty="0">
                <a:cs typeface="Times New Roman" panose="02020603050405020304" pitchFamily="18" charset="0"/>
              </a:rPr>
              <a:t> </a:t>
            </a:r>
            <a:r>
              <a:rPr lang="en-US" altLang="en-US" sz="2400" dirty="0" err="1">
                <a:cs typeface="Times New Roman" panose="02020603050405020304" pitchFamily="18" charset="0"/>
              </a:rPr>
              <a:t>tertentu</a:t>
            </a:r>
            <a:r>
              <a:rPr lang="en-US" altLang="en-US" sz="2400" dirty="0">
                <a:cs typeface="Times New Roman" panose="02020603050405020304" pitchFamily="18" charset="0"/>
              </a:rPr>
              <a:t> </a:t>
            </a:r>
            <a:r>
              <a:rPr lang="en-US" altLang="en-US" sz="2400" dirty="0" err="1">
                <a:cs typeface="Times New Roman" panose="02020603050405020304" pitchFamily="18" charset="0"/>
              </a:rPr>
              <a:t>untuk</a:t>
            </a:r>
            <a:r>
              <a:rPr lang="en-US" altLang="en-US" sz="2400" dirty="0">
                <a:cs typeface="Times New Roman" panose="02020603050405020304" pitchFamily="18" charset="0"/>
              </a:rPr>
              <a:t> </a:t>
            </a:r>
            <a:r>
              <a:rPr lang="en-US" altLang="en-US" sz="2400" dirty="0" err="1">
                <a:cs typeface="Times New Roman" panose="02020603050405020304" pitchFamily="18" charset="0"/>
              </a:rPr>
              <a:t>dienkripsikan</a:t>
            </a:r>
            <a:r>
              <a:rPr lang="en-US" altLang="en-US" sz="2400" dirty="0">
                <a:cs typeface="Times New Roman" panose="02020603050405020304" pitchFamily="18" charset="0"/>
              </a:rPr>
              <a:t>, </a:t>
            </a:r>
            <a:r>
              <a:rPr lang="en-US" altLang="en-US" sz="2400" dirty="0" err="1">
                <a:cs typeface="Times New Roman" panose="02020603050405020304" pitchFamily="18" charset="0"/>
              </a:rPr>
              <a:t>yaitu</a:t>
            </a:r>
            <a:r>
              <a:rPr lang="en-US" altLang="en-US" sz="2400" dirty="0">
                <a:cs typeface="Times New Roman" panose="02020603050405020304" pitchFamily="18" charset="0"/>
              </a:rPr>
              <a:t> </a:t>
            </a:r>
            <a:r>
              <a:rPr lang="en-US" altLang="en-US" sz="2400" dirty="0" err="1">
                <a:cs typeface="Times New Roman" panose="02020603050405020304" pitchFamily="18" charset="0"/>
              </a:rPr>
              <a:t>plainteks-plainteks</a:t>
            </a:r>
            <a:r>
              <a:rPr lang="en-US" altLang="en-US" sz="2400" dirty="0">
                <a:cs typeface="Times New Roman" panose="02020603050405020304" pitchFamily="18" charset="0"/>
              </a:rPr>
              <a:t> yang </a:t>
            </a:r>
            <a:r>
              <a:rPr lang="en-US" altLang="en-US" sz="2400" dirty="0" err="1">
                <a:cs typeface="Times New Roman" panose="02020603050405020304" pitchFamily="18" charset="0"/>
              </a:rPr>
              <a:t>lebih</a:t>
            </a:r>
            <a:r>
              <a:rPr lang="en-US" altLang="en-US" sz="2400" dirty="0">
                <a:cs typeface="Times New Roman" panose="02020603050405020304" pitchFamily="18" charset="0"/>
              </a:rPr>
              <a:t> </a:t>
            </a:r>
            <a:r>
              <a:rPr lang="en-US" altLang="en-US" sz="2400" dirty="0" err="1">
                <a:cs typeface="Times New Roman" panose="02020603050405020304" pitchFamily="18" charset="0"/>
              </a:rPr>
              <a:t>mengarahkan</a:t>
            </a:r>
            <a:r>
              <a:rPr lang="en-US" altLang="en-US" sz="2400" dirty="0">
                <a:cs typeface="Times New Roman" panose="02020603050405020304" pitchFamily="18" charset="0"/>
              </a:rPr>
              <a:t> </a:t>
            </a:r>
            <a:r>
              <a:rPr lang="en-US" altLang="en-US" sz="2400" dirty="0" err="1">
                <a:cs typeface="Times New Roman" panose="02020603050405020304" pitchFamily="18" charset="0"/>
              </a:rPr>
              <a:t>penemuan</a:t>
            </a:r>
            <a:r>
              <a:rPr lang="en-US" altLang="en-US" sz="2400" dirty="0">
                <a:cs typeface="Times New Roman" panose="02020603050405020304" pitchFamily="18" charset="0"/>
              </a:rPr>
              <a:t> </a:t>
            </a:r>
            <a:r>
              <a:rPr lang="en-US" altLang="en-US" sz="2400" dirty="0" err="1">
                <a:cs typeface="Times New Roman" panose="02020603050405020304" pitchFamily="18" charset="0"/>
              </a:rPr>
              <a:t>kunci</a:t>
            </a:r>
            <a:r>
              <a:rPr lang="en-US" altLang="en-US" sz="2400" dirty="0">
                <a:cs typeface="Times New Roman" panose="02020603050405020304" pitchFamily="18" charset="0"/>
              </a:rPr>
              <a:t>.</a:t>
            </a:r>
          </a:p>
          <a:p>
            <a:pPr marL="609600" indent="-609600">
              <a:buNone/>
            </a:pPr>
            <a:endParaRPr lang="en-GB" altLang="en-US" dirty="0"/>
          </a:p>
        </p:txBody>
      </p:sp>
      <p:graphicFrame>
        <p:nvGraphicFramePr>
          <p:cNvPr id="8" name="Object 0">
            <a:extLst>
              <a:ext uri="{FF2B5EF4-FFF2-40B4-BE49-F238E27FC236}">
                <a16:creationId xmlns:a16="http://schemas.microsoft.com/office/drawing/2014/main" id="{405ADFE6-7788-4131-8A12-61EC58678807}"/>
              </a:ext>
            </a:extLst>
          </p:cNvPr>
          <p:cNvGraphicFramePr>
            <a:graphicFrameLocks noChangeAspect="1"/>
          </p:cNvGraphicFramePr>
          <p:nvPr>
            <p:extLst>
              <p:ext uri="{D42A27DB-BD31-4B8C-83A1-F6EECF244321}">
                <p14:modId xmlns:p14="http://schemas.microsoft.com/office/powerpoint/2010/main" val="2006643220"/>
              </p:ext>
            </p:extLst>
          </p:nvPr>
        </p:nvGraphicFramePr>
        <p:xfrm>
          <a:off x="640080" y="1732281"/>
          <a:ext cx="11811000" cy="1198563"/>
        </p:xfrm>
        <a:graphic>
          <a:graphicData uri="http://schemas.openxmlformats.org/presentationml/2006/ole">
            <mc:AlternateContent xmlns:mc="http://schemas.openxmlformats.org/markup-compatibility/2006">
              <mc:Choice xmlns:v="urn:schemas-microsoft-com:vml" Requires="v">
                <p:oleObj name="Document" r:id="rId2" imgW="5486400" imgH="557784" progId="Word.Document.8">
                  <p:embed/>
                </p:oleObj>
              </mc:Choice>
              <mc:Fallback>
                <p:oleObj name="Document" r:id="rId2" imgW="5486400" imgH="557784" progId="Word.Document.8">
                  <p:embed/>
                  <p:pic>
                    <p:nvPicPr>
                      <p:cNvPr id="32774" name="Object 0">
                        <a:extLst>
                          <a:ext uri="{FF2B5EF4-FFF2-40B4-BE49-F238E27FC236}">
                            <a16:creationId xmlns:a16="http://schemas.microsoft.com/office/drawing/2014/main" id="{D010B9AD-8140-4377-9049-3BE74AE366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 y="1732281"/>
                        <a:ext cx="11811000" cy="1198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 name="Picture 2">
            <a:extLst>
              <a:ext uri="{FF2B5EF4-FFF2-40B4-BE49-F238E27FC236}">
                <a16:creationId xmlns:a16="http://schemas.microsoft.com/office/drawing/2014/main" id="{A9F5DCEB-424A-C370-22E6-69245CFDB552}"/>
              </a:ext>
            </a:extLst>
          </p:cNvPr>
          <p:cNvPicPr>
            <a:picLocks noChangeAspect="1"/>
          </p:cNvPicPr>
          <p:nvPr/>
        </p:nvPicPr>
        <p:blipFill>
          <a:blip r:embed="rId4"/>
          <a:stretch>
            <a:fillRect/>
          </a:stretch>
        </p:blipFill>
        <p:spPr>
          <a:xfrm>
            <a:off x="2743200" y="3101576"/>
            <a:ext cx="6407150" cy="3619899"/>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4">
            <a:extLst>
              <a:ext uri="{FF2B5EF4-FFF2-40B4-BE49-F238E27FC236}">
                <a16:creationId xmlns:a16="http://schemas.microsoft.com/office/drawing/2014/main" id="{04FA874A-6150-4999-82BA-0DCEA47A5528}"/>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GB" altLang="en-US" sz="1400"/>
              <a:t>Rinaldi Munir/II4021 - Kriptografi</a:t>
            </a:r>
          </a:p>
        </p:txBody>
      </p:sp>
      <p:sp>
        <p:nvSpPr>
          <p:cNvPr id="33795" name="Slide Number Placeholder 5">
            <a:extLst>
              <a:ext uri="{FF2B5EF4-FFF2-40B4-BE49-F238E27FC236}">
                <a16:creationId xmlns:a16="http://schemas.microsoft.com/office/drawing/2014/main" id="{B0CA3729-A326-47BA-BD1C-D7C0B4DC5A3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167BF735-5B5A-4671-96B5-85A6C78C5407}" type="slidenum">
              <a:rPr lang="en-GB" altLang="en-US" sz="1400"/>
              <a:pPr>
                <a:spcBef>
                  <a:spcPct val="0"/>
                </a:spcBef>
                <a:buClrTx/>
                <a:buSzTx/>
                <a:buFontTx/>
                <a:buNone/>
              </a:pPr>
              <a:t>39</a:t>
            </a:fld>
            <a:endParaRPr lang="en-GB" altLang="en-US" sz="1400"/>
          </a:p>
        </p:txBody>
      </p:sp>
      <p:sp>
        <p:nvSpPr>
          <p:cNvPr id="33797" name="Rectangle 5">
            <a:extLst>
              <a:ext uri="{FF2B5EF4-FFF2-40B4-BE49-F238E27FC236}">
                <a16:creationId xmlns:a16="http://schemas.microsoft.com/office/drawing/2014/main" id="{8085A765-F04F-4609-8BD1-B289D6B5B8D3}"/>
              </a:ext>
            </a:extLst>
          </p:cNvPr>
          <p:cNvSpPr>
            <a:spLocks noChangeArrowheads="1"/>
          </p:cNvSpPr>
          <p:nvPr/>
        </p:nvSpPr>
        <p:spPr bwMode="auto">
          <a:xfrm>
            <a:off x="3524250" y="2447926"/>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graphicFrame>
        <p:nvGraphicFramePr>
          <p:cNvPr id="33798" name="Object 4">
            <a:extLst>
              <a:ext uri="{FF2B5EF4-FFF2-40B4-BE49-F238E27FC236}">
                <a16:creationId xmlns:a16="http://schemas.microsoft.com/office/drawing/2014/main" id="{CE822E73-4D89-41A3-9D71-9EA8F8778B5F}"/>
              </a:ext>
            </a:extLst>
          </p:cNvPr>
          <p:cNvGraphicFramePr>
            <a:graphicFrameLocks noChangeAspect="1"/>
          </p:cNvGraphicFramePr>
          <p:nvPr>
            <p:extLst>
              <p:ext uri="{D42A27DB-BD31-4B8C-83A1-F6EECF244321}">
                <p14:modId xmlns:p14="http://schemas.microsoft.com/office/powerpoint/2010/main" val="63156201"/>
              </p:ext>
            </p:extLst>
          </p:nvPr>
        </p:nvGraphicFramePr>
        <p:xfrm>
          <a:off x="1640840" y="1426221"/>
          <a:ext cx="9447276" cy="3602979"/>
        </p:xfrm>
        <a:graphic>
          <a:graphicData uri="http://schemas.openxmlformats.org/presentationml/2006/ole">
            <mc:AlternateContent xmlns:mc="http://schemas.openxmlformats.org/markup-compatibility/2006">
              <mc:Choice xmlns:v="urn:schemas-microsoft-com:vml" Requires="v">
                <p:oleObj r:id="rId2" imgW="5790075" imgH="2202208" progId="Visio.Drawing.6">
                  <p:embed/>
                </p:oleObj>
              </mc:Choice>
              <mc:Fallback>
                <p:oleObj r:id="rId2" imgW="5790075" imgH="2202208" progId="Visio.Drawing.6">
                  <p:embed/>
                  <p:pic>
                    <p:nvPicPr>
                      <p:cNvPr id="33798" name="Object 4">
                        <a:extLst>
                          <a:ext uri="{FF2B5EF4-FFF2-40B4-BE49-F238E27FC236}">
                            <a16:creationId xmlns:a16="http://schemas.microsoft.com/office/drawing/2014/main" id="{CE822E73-4D89-41A3-9D71-9EA8F8778B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0840" y="1426221"/>
                        <a:ext cx="9447276" cy="3602979"/>
                      </a:xfrm>
                      <a:prstGeom prst="rect">
                        <a:avLst/>
                      </a:prstGeom>
                      <a:noFill/>
                      <a:ln>
                        <a:noFill/>
                      </a:ln>
                    </p:spPr>
                  </p:pic>
                </p:oleObj>
              </mc:Fallback>
            </mc:AlternateContent>
          </a:graphicData>
        </a:graphic>
      </p:graphicFrame>
      <p:sp>
        <p:nvSpPr>
          <p:cNvPr id="33799" name="Rectangle 6">
            <a:extLst>
              <a:ext uri="{FF2B5EF4-FFF2-40B4-BE49-F238E27FC236}">
                <a16:creationId xmlns:a16="http://schemas.microsoft.com/office/drawing/2014/main" id="{577E437C-CCFD-41B6-B2BD-7DCE0E4B573E}"/>
              </a:ext>
            </a:extLst>
          </p:cNvPr>
          <p:cNvSpPr>
            <a:spLocks noChangeArrowheads="1"/>
          </p:cNvSpPr>
          <p:nvPr/>
        </p:nvSpPr>
        <p:spPr bwMode="auto">
          <a:xfrm>
            <a:off x="3390900" y="5277276"/>
            <a:ext cx="5410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GB" altLang="en-US" sz="2400" i="1" dirty="0">
                <a:latin typeface="Times New Roman" panose="02020603050405020304" pitchFamily="18" charset="0"/>
                <a:cs typeface="Times New Roman" panose="02020603050405020304" pitchFamily="18" charset="0"/>
              </a:rPr>
              <a:t>Chosen-plaintext attack</a:t>
            </a:r>
            <a:endParaRPr lang="en-GB" altLang="en-US" sz="2400" dirty="0">
              <a:latin typeface="Times New Roman" panose="02020603050405020304" pitchFamily="18" charset="0"/>
              <a:cs typeface="Times New Roman" panose="02020603050405020304" pitchFamily="18" charset="0"/>
            </a:endParaRPr>
          </a:p>
          <a:p>
            <a:pPr>
              <a:spcBef>
                <a:spcPct val="0"/>
              </a:spcBef>
              <a:buClrTx/>
              <a:buSzTx/>
              <a:buFontTx/>
              <a:buNone/>
            </a:pPr>
            <a:endParaRPr lang="en-GB" altLang="en-US" sz="2400" dirty="0">
              <a:latin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oter Placeholder 4">
            <a:extLst>
              <a:ext uri="{FF2B5EF4-FFF2-40B4-BE49-F238E27FC236}">
                <a16:creationId xmlns:a16="http://schemas.microsoft.com/office/drawing/2014/main" id="{89FA3F88-23C6-4BC8-9AE2-D6AE1F28D955}"/>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GB" altLang="en-US" sz="1400"/>
              <a:t>Rinaldi Munir/II4021 - Kriptografi</a:t>
            </a:r>
          </a:p>
        </p:txBody>
      </p:sp>
      <p:sp>
        <p:nvSpPr>
          <p:cNvPr id="8195" name="Slide Number Placeholder 5">
            <a:extLst>
              <a:ext uri="{FF2B5EF4-FFF2-40B4-BE49-F238E27FC236}">
                <a16:creationId xmlns:a16="http://schemas.microsoft.com/office/drawing/2014/main" id="{1CFE9B88-95A5-45BC-A2A2-9C3B836D0FF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ED65EB8D-36C8-44AE-A9EF-E07DF8333309}" type="slidenum">
              <a:rPr lang="en-GB" altLang="en-US" sz="1400"/>
              <a:pPr>
                <a:spcBef>
                  <a:spcPct val="0"/>
                </a:spcBef>
                <a:buClrTx/>
                <a:buSzTx/>
                <a:buFontTx/>
                <a:buNone/>
              </a:pPr>
              <a:t>4</a:t>
            </a:fld>
            <a:endParaRPr lang="en-GB" altLang="en-US" sz="1400"/>
          </a:p>
        </p:txBody>
      </p:sp>
      <p:sp>
        <p:nvSpPr>
          <p:cNvPr id="8196" name="Rectangle 2">
            <a:extLst>
              <a:ext uri="{FF2B5EF4-FFF2-40B4-BE49-F238E27FC236}">
                <a16:creationId xmlns:a16="http://schemas.microsoft.com/office/drawing/2014/main" id="{CBD0AECB-BD6B-4599-B134-940DD9E5FE3B}"/>
              </a:ext>
            </a:extLst>
          </p:cNvPr>
          <p:cNvSpPr>
            <a:spLocks noGrp="1" noChangeArrowheads="1"/>
          </p:cNvSpPr>
          <p:nvPr>
            <p:ph type="title"/>
          </p:nvPr>
        </p:nvSpPr>
        <p:spPr/>
        <p:txBody>
          <a:bodyPr/>
          <a:lstStyle/>
          <a:p>
            <a:pPr eaLnBrk="1" hangingPunct="1"/>
            <a:r>
              <a:rPr lang="en-US" altLang="en-US" b="1" dirty="0" err="1"/>
              <a:t>Jenis-jenis</a:t>
            </a:r>
            <a:r>
              <a:rPr lang="en-US" altLang="en-US" b="1" dirty="0"/>
              <a:t> </a:t>
            </a:r>
            <a:r>
              <a:rPr lang="en-US" altLang="en-US" b="1" dirty="0" err="1"/>
              <a:t>Serangan</a:t>
            </a:r>
            <a:endParaRPr lang="en-US" altLang="en-US" b="1" dirty="0"/>
          </a:p>
        </p:txBody>
      </p:sp>
      <p:sp>
        <p:nvSpPr>
          <p:cNvPr id="8197" name="Rectangle 3">
            <a:extLst>
              <a:ext uri="{FF2B5EF4-FFF2-40B4-BE49-F238E27FC236}">
                <a16:creationId xmlns:a16="http://schemas.microsoft.com/office/drawing/2014/main" id="{A229BFC4-3A8C-47EB-9BD5-198A4C0637F0}"/>
              </a:ext>
            </a:extLst>
          </p:cNvPr>
          <p:cNvSpPr>
            <a:spLocks noGrp="1" noChangeArrowheads="1"/>
          </p:cNvSpPr>
          <p:nvPr>
            <p:ph type="body" idx="1"/>
          </p:nvPr>
        </p:nvSpPr>
        <p:spPr/>
        <p:txBody>
          <a:bodyPr/>
          <a:lstStyle/>
          <a:p>
            <a:pPr marL="0" indent="0" eaLnBrk="1" hangingPunct="1">
              <a:buNone/>
            </a:pPr>
            <a:r>
              <a:rPr lang="en-US" altLang="en-US" dirty="0" err="1">
                <a:cs typeface="Times New Roman" panose="02020603050405020304" pitchFamily="18" charset="0"/>
              </a:rPr>
              <a:t>Berdasarkan</a:t>
            </a:r>
            <a:r>
              <a:rPr lang="en-US" altLang="en-US" dirty="0">
                <a:cs typeface="Times New Roman" panose="02020603050405020304" pitchFamily="18" charset="0"/>
              </a:rPr>
              <a:t> </a:t>
            </a:r>
            <a:r>
              <a:rPr lang="en-US" altLang="en-US" dirty="0" err="1">
                <a:cs typeface="Times New Roman" panose="02020603050405020304" pitchFamily="18" charset="0"/>
              </a:rPr>
              <a:t>keterlibatan</a:t>
            </a:r>
            <a:r>
              <a:rPr lang="en-US" altLang="en-US" dirty="0">
                <a:cs typeface="Times New Roman" panose="02020603050405020304" pitchFamily="18" charset="0"/>
              </a:rPr>
              <a:t> </a:t>
            </a:r>
            <a:r>
              <a:rPr lang="en-US" altLang="en-US" dirty="0" err="1">
                <a:cs typeface="Times New Roman" panose="02020603050405020304" pitchFamily="18" charset="0"/>
              </a:rPr>
              <a:t>penyerang</a:t>
            </a:r>
            <a:r>
              <a:rPr lang="en-US" altLang="en-US" dirty="0">
                <a:cs typeface="Times New Roman" panose="02020603050405020304" pitchFamily="18" charset="0"/>
              </a:rPr>
              <a:t> </a:t>
            </a:r>
            <a:r>
              <a:rPr lang="en-US" altLang="en-US" dirty="0" err="1">
                <a:cs typeface="Times New Roman" panose="02020603050405020304" pitchFamily="18" charset="0"/>
              </a:rPr>
              <a:t>dalam</a:t>
            </a:r>
            <a:r>
              <a:rPr lang="en-US" altLang="en-US" dirty="0">
                <a:cs typeface="Times New Roman" panose="02020603050405020304" pitchFamily="18" charset="0"/>
              </a:rPr>
              <a:t> </a:t>
            </a:r>
            <a:r>
              <a:rPr lang="en-US" altLang="en-US" dirty="0" err="1">
                <a:cs typeface="Times New Roman" panose="02020603050405020304" pitchFamily="18" charset="0"/>
              </a:rPr>
              <a:t>komunikasi</a:t>
            </a:r>
            <a:r>
              <a:rPr lang="en-US" altLang="en-US" dirty="0">
                <a:cs typeface="Times New Roman" panose="02020603050405020304" pitchFamily="18" charset="0"/>
              </a:rPr>
              <a:t> </a:t>
            </a:r>
            <a:r>
              <a:rPr lang="en-US" altLang="en-US" dirty="0" err="1">
                <a:cs typeface="Times New Roman" panose="02020603050405020304" pitchFamily="18" charset="0"/>
              </a:rPr>
              <a:t>pesan</a:t>
            </a:r>
            <a:r>
              <a:rPr lang="en-US" altLang="en-US" b="1" dirty="0">
                <a:cs typeface="Times New Roman" panose="02020603050405020304" pitchFamily="18" charset="0"/>
              </a:rPr>
              <a:t>:</a:t>
            </a:r>
          </a:p>
          <a:p>
            <a:pPr marL="514350" indent="-514350" eaLnBrk="1" hangingPunct="1">
              <a:buAutoNum type="arabicPeriod"/>
            </a:pPr>
            <a:r>
              <a:rPr lang="en-US" altLang="en-US" b="1" dirty="0" err="1">
                <a:cs typeface="Times New Roman" panose="02020603050405020304" pitchFamily="18" charset="0"/>
              </a:rPr>
              <a:t>Serangan</a:t>
            </a:r>
            <a:r>
              <a:rPr lang="en-US" altLang="en-US" b="1" dirty="0">
                <a:cs typeface="Times New Roman" panose="02020603050405020304" pitchFamily="18" charset="0"/>
              </a:rPr>
              <a:t> </a:t>
            </a:r>
            <a:r>
              <a:rPr lang="en-US" altLang="en-US" b="1" dirty="0" err="1">
                <a:cs typeface="Times New Roman" panose="02020603050405020304" pitchFamily="18" charset="0"/>
              </a:rPr>
              <a:t>pasif</a:t>
            </a:r>
            <a:endParaRPr lang="en-US" altLang="en-US" b="1" dirty="0">
              <a:cs typeface="Times New Roman" panose="02020603050405020304" pitchFamily="18" charset="0"/>
            </a:endParaRPr>
          </a:p>
          <a:p>
            <a:pPr marL="514350" indent="-514350" eaLnBrk="1" hangingPunct="1">
              <a:buAutoNum type="arabicPeriod"/>
            </a:pPr>
            <a:r>
              <a:rPr lang="en-US" altLang="en-US" b="1" dirty="0" err="1">
                <a:cs typeface="Times New Roman" panose="02020603050405020304" pitchFamily="18" charset="0"/>
              </a:rPr>
              <a:t>Serangan</a:t>
            </a:r>
            <a:r>
              <a:rPr lang="en-US" altLang="en-US" b="1" dirty="0">
                <a:cs typeface="Times New Roman" panose="02020603050405020304" pitchFamily="18" charset="0"/>
              </a:rPr>
              <a:t> </a:t>
            </a:r>
            <a:r>
              <a:rPr lang="en-US" altLang="en-US" b="1" dirty="0" err="1">
                <a:cs typeface="Times New Roman" panose="02020603050405020304" pitchFamily="18" charset="0"/>
              </a:rPr>
              <a:t>aktif</a:t>
            </a:r>
            <a:endParaRPr lang="en-US" altLang="en-US" b="1" dirty="0"/>
          </a:p>
          <a:p>
            <a:pPr eaLnBrk="1" hangingPunct="1"/>
            <a:endParaRPr lang="en-US" altLang="en-US" b="1" dirty="0"/>
          </a:p>
          <a:p>
            <a:pPr eaLnBrk="1" hangingPunct="1">
              <a:buFont typeface="Wingdings" panose="05000000000000000000" pitchFamily="2" charset="2"/>
              <a:buNone/>
            </a:pPr>
            <a:r>
              <a:rPr lang="en-US" altLang="en-US" b="1" dirty="0"/>
              <a:t>	</a:t>
            </a:r>
            <a:endParaRPr lang="en-US" altLang="en-US" sz="24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4">
            <a:extLst>
              <a:ext uri="{FF2B5EF4-FFF2-40B4-BE49-F238E27FC236}">
                <a16:creationId xmlns:a16="http://schemas.microsoft.com/office/drawing/2014/main" id="{E5001E07-70FF-4D1A-A3D7-911E9C320081}"/>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GB" altLang="en-US" sz="1400"/>
              <a:t>Rinaldi Munir/II4021 - Kriptografi</a:t>
            </a:r>
          </a:p>
        </p:txBody>
      </p:sp>
      <p:sp>
        <p:nvSpPr>
          <p:cNvPr id="34819" name="Slide Number Placeholder 5">
            <a:extLst>
              <a:ext uri="{FF2B5EF4-FFF2-40B4-BE49-F238E27FC236}">
                <a16:creationId xmlns:a16="http://schemas.microsoft.com/office/drawing/2014/main" id="{28E23F06-CA03-4FF8-B059-129B102E584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3712756B-7628-479B-BCAA-B852E8A17E58}" type="slidenum">
              <a:rPr lang="en-GB" altLang="en-US" sz="1400"/>
              <a:pPr>
                <a:spcBef>
                  <a:spcPct val="0"/>
                </a:spcBef>
                <a:buClrTx/>
                <a:buSzTx/>
                <a:buFontTx/>
                <a:buNone/>
              </a:pPr>
              <a:t>40</a:t>
            </a:fld>
            <a:endParaRPr lang="en-GB" altLang="en-US" sz="1400"/>
          </a:p>
        </p:txBody>
      </p:sp>
      <p:sp>
        <p:nvSpPr>
          <p:cNvPr id="34821" name="Rectangle 3">
            <a:extLst>
              <a:ext uri="{FF2B5EF4-FFF2-40B4-BE49-F238E27FC236}">
                <a16:creationId xmlns:a16="http://schemas.microsoft.com/office/drawing/2014/main" id="{B587B5A4-C398-4D01-AD5A-F693F89E3FAD}"/>
              </a:ext>
            </a:extLst>
          </p:cNvPr>
          <p:cNvSpPr>
            <a:spLocks noGrp="1" noChangeArrowheads="1"/>
          </p:cNvSpPr>
          <p:nvPr>
            <p:ph type="body" idx="1"/>
          </p:nvPr>
        </p:nvSpPr>
        <p:spPr>
          <a:xfrm>
            <a:off x="1028700" y="625793"/>
            <a:ext cx="10134600" cy="4114800"/>
          </a:xfrm>
        </p:spPr>
        <p:txBody>
          <a:bodyPr/>
          <a:lstStyle/>
          <a:p>
            <a:pPr marL="609600" indent="-609600">
              <a:buNone/>
            </a:pPr>
            <a:r>
              <a:rPr lang="en-US" altLang="en-US" i="1" dirty="0"/>
              <a:t>4</a:t>
            </a:r>
            <a:r>
              <a:rPr lang="en-US" altLang="en-US" dirty="0"/>
              <a:t>. </a:t>
            </a:r>
            <a:r>
              <a:rPr lang="en-US" altLang="en-US" b="1" i="1" dirty="0">
                <a:cs typeface="Times New Roman" panose="02020603050405020304" pitchFamily="18" charset="0"/>
              </a:rPr>
              <a:t>Adaptive-chosen-plaintext attack</a:t>
            </a:r>
            <a:endParaRPr lang="en-US" altLang="en-US" b="1" dirty="0">
              <a:cs typeface="Times New Roman" panose="02020603050405020304" pitchFamily="18" charset="0"/>
            </a:endParaRPr>
          </a:p>
          <a:p>
            <a:pPr marL="609600" indent="-609600">
              <a:buNone/>
            </a:pPr>
            <a:endParaRPr lang="en-US" altLang="en-US" dirty="0">
              <a:cs typeface="Times New Roman" panose="02020603050405020304" pitchFamily="18" charset="0"/>
            </a:endParaRPr>
          </a:p>
          <a:p>
            <a:pPr marL="0" indent="0">
              <a:buNone/>
            </a:pPr>
            <a:r>
              <a:rPr lang="en-US" altLang="en-US" dirty="0" err="1">
                <a:cs typeface="Times New Roman" panose="02020603050405020304" pitchFamily="18" charset="0"/>
              </a:rPr>
              <a:t>Kriptanalis</a:t>
            </a:r>
            <a:r>
              <a:rPr lang="en-US" altLang="en-US" dirty="0">
                <a:cs typeface="Times New Roman" panose="02020603050405020304" pitchFamily="18" charset="0"/>
              </a:rPr>
              <a:t> </a:t>
            </a:r>
            <a:r>
              <a:rPr lang="en-US" altLang="en-US" dirty="0" err="1">
                <a:cs typeface="Times New Roman" panose="02020603050405020304" pitchFamily="18" charset="0"/>
              </a:rPr>
              <a:t>memilih</a:t>
            </a:r>
            <a:r>
              <a:rPr lang="en-US" altLang="en-US" dirty="0">
                <a:cs typeface="Times New Roman" panose="02020603050405020304" pitchFamily="18" charset="0"/>
              </a:rPr>
              <a:t> </a:t>
            </a:r>
            <a:r>
              <a:rPr lang="en-US" altLang="en-US" dirty="0" err="1">
                <a:cs typeface="Times New Roman" panose="02020603050405020304" pitchFamily="18" charset="0"/>
              </a:rPr>
              <a:t>blok</a:t>
            </a:r>
            <a:r>
              <a:rPr lang="en-US" altLang="en-US" dirty="0">
                <a:cs typeface="Times New Roman" panose="02020603050405020304" pitchFamily="18" charset="0"/>
              </a:rPr>
              <a:t> </a:t>
            </a:r>
            <a:r>
              <a:rPr lang="en-US" altLang="en-US" dirty="0" err="1">
                <a:cs typeface="Times New Roman" panose="02020603050405020304" pitchFamily="18" charset="0"/>
              </a:rPr>
              <a:t>plainteks</a:t>
            </a:r>
            <a:r>
              <a:rPr lang="en-US" altLang="en-US" dirty="0">
                <a:cs typeface="Times New Roman" panose="02020603050405020304" pitchFamily="18" charset="0"/>
              </a:rPr>
              <a:t> yang </a:t>
            </a:r>
            <a:r>
              <a:rPr lang="en-US" altLang="en-US" dirty="0" err="1">
                <a:cs typeface="Times New Roman" panose="02020603050405020304" pitchFamily="18" charset="0"/>
              </a:rPr>
              <a:t>besar</a:t>
            </a:r>
            <a:r>
              <a:rPr lang="en-US" altLang="en-US" dirty="0">
                <a:cs typeface="Times New Roman" panose="02020603050405020304" pitchFamily="18" charset="0"/>
              </a:rPr>
              <a:t>, </a:t>
            </a:r>
            <a:r>
              <a:rPr lang="en-US" altLang="en-US" dirty="0" err="1">
                <a:cs typeface="Times New Roman" panose="02020603050405020304" pitchFamily="18" charset="0"/>
              </a:rPr>
              <a:t>lalu</a:t>
            </a:r>
            <a:r>
              <a:rPr lang="en-US" altLang="en-US" dirty="0">
                <a:cs typeface="Times New Roman" panose="02020603050405020304" pitchFamily="18" charset="0"/>
              </a:rPr>
              <a:t> </a:t>
            </a:r>
            <a:r>
              <a:rPr lang="en-US" altLang="en-US" dirty="0" err="1">
                <a:cs typeface="Times New Roman" panose="02020603050405020304" pitchFamily="18" charset="0"/>
              </a:rPr>
              <a:t>dienkripsi</a:t>
            </a:r>
            <a:r>
              <a:rPr lang="en-US" altLang="en-US" dirty="0">
                <a:cs typeface="Times New Roman" panose="02020603050405020304" pitchFamily="18" charset="0"/>
              </a:rPr>
              <a:t>, </a:t>
            </a:r>
            <a:r>
              <a:rPr lang="en-US" altLang="en-US" dirty="0" err="1">
                <a:cs typeface="Times New Roman" panose="02020603050405020304" pitchFamily="18" charset="0"/>
              </a:rPr>
              <a:t>kemudian</a:t>
            </a:r>
            <a:r>
              <a:rPr lang="en-US" altLang="en-US" dirty="0">
                <a:cs typeface="Times New Roman" panose="02020603050405020304" pitchFamily="18" charset="0"/>
              </a:rPr>
              <a:t> </a:t>
            </a:r>
            <a:r>
              <a:rPr lang="en-US" altLang="en-US" dirty="0" err="1">
                <a:cs typeface="Times New Roman" panose="02020603050405020304" pitchFamily="18" charset="0"/>
              </a:rPr>
              <a:t>memilih</a:t>
            </a:r>
            <a:r>
              <a:rPr lang="en-US" altLang="en-US" dirty="0">
                <a:cs typeface="Times New Roman" panose="02020603050405020304" pitchFamily="18" charset="0"/>
              </a:rPr>
              <a:t> </a:t>
            </a:r>
            <a:r>
              <a:rPr lang="en-US" altLang="en-US" dirty="0" err="1">
                <a:cs typeface="Times New Roman" panose="02020603050405020304" pitchFamily="18" charset="0"/>
              </a:rPr>
              <a:t>blok</a:t>
            </a:r>
            <a:r>
              <a:rPr lang="en-US" altLang="en-US" dirty="0">
                <a:cs typeface="Times New Roman" panose="02020603050405020304" pitchFamily="18" charset="0"/>
              </a:rPr>
              <a:t> </a:t>
            </a:r>
            <a:r>
              <a:rPr lang="en-US" altLang="en-US" dirty="0" err="1">
                <a:cs typeface="Times New Roman" panose="02020603050405020304" pitchFamily="18" charset="0"/>
              </a:rPr>
              <a:t>lainnya</a:t>
            </a:r>
            <a:r>
              <a:rPr lang="en-US" altLang="en-US" dirty="0">
                <a:cs typeface="Times New Roman" panose="02020603050405020304" pitchFamily="18" charset="0"/>
              </a:rPr>
              <a:t> yang </a:t>
            </a:r>
            <a:r>
              <a:rPr lang="en-US" altLang="en-US" dirty="0" err="1">
                <a:cs typeface="Times New Roman" panose="02020603050405020304" pitchFamily="18" charset="0"/>
              </a:rPr>
              <a:t>lebih</a:t>
            </a:r>
            <a:r>
              <a:rPr lang="en-US" altLang="en-US" dirty="0">
                <a:cs typeface="Times New Roman" panose="02020603050405020304" pitchFamily="18" charset="0"/>
              </a:rPr>
              <a:t> </a:t>
            </a:r>
            <a:r>
              <a:rPr lang="en-US" altLang="en-US" dirty="0" err="1">
                <a:cs typeface="Times New Roman" panose="02020603050405020304" pitchFamily="18" charset="0"/>
              </a:rPr>
              <a:t>kecil</a:t>
            </a:r>
            <a:r>
              <a:rPr lang="en-US" altLang="en-US" dirty="0">
                <a:cs typeface="Times New Roman" panose="02020603050405020304" pitchFamily="18" charset="0"/>
              </a:rPr>
              <a:t> </a:t>
            </a:r>
            <a:r>
              <a:rPr lang="en-US" altLang="en-US" dirty="0" err="1">
                <a:cs typeface="Times New Roman" panose="02020603050405020304" pitchFamily="18" charset="0"/>
              </a:rPr>
              <a:t>berdasarkan</a:t>
            </a:r>
            <a:r>
              <a:rPr lang="en-US" altLang="en-US" dirty="0">
                <a:cs typeface="Times New Roman" panose="02020603050405020304" pitchFamily="18" charset="0"/>
              </a:rPr>
              <a:t> </a:t>
            </a:r>
            <a:r>
              <a:rPr lang="en-US" altLang="en-US" dirty="0" err="1">
                <a:cs typeface="Times New Roman" panose="02020603050405020304" pitchFamily="18" charset="0"/>
              </a:rPr>
              <a:t>hasil</a:t>
            </a:r>
            <a:r>
              <a:rPr lang="en-US" altLang="en-US" dirty="0">
                <a:cs typeface="Times New Roman" panose="02020603050405020304" pitchFamily="18" charset="0"/>
              </a:rPr>
              <a:t> </a:t>
            </a:r>
            <a:r>
              <a:rPr lang="en-US" altLang="en-US" dirty="0" err="1">
                <a:cs typeface="Times New Roman" panose="02020603050405020304" pitchFamily="18" charset="0"/>
              </a:rPr>
              <a:t>serangan</a:t>
            </a:r>
            <a:r>
              <a:rPr lang="en-US" altLang="en-US" dirty="0">
                <a:cs typeface="Times New Roman" panose="02020603050405020304" pitchFamily="18" charset="0"/>
              </a:rPr>
              <a:t> </a:t>
            </a:r>
            <a:r>
              <a:rPr lang="en-US" altLang="en-US" dirty="0" err="1">
                <a:cs typeface="Times New Roman" panose="02020603050405020304" pitchFamily="18" charset="0"/>
              </a:rPr>
              <a:t>sebelumnya</a:t>
            </a:r>
            <a:r>
              <a:rPr lang="en-US" altLang="en-US" dirty="0">
                <a:cs typeface="Times New Roman" panose="02020603050405020304" pitchFamily="18" charset="0"/>
              </a:rPr>
              <a:t>, </a:t>
            </a:r>
            <a:r>
              <a:rPr lang="en-US" altLang="en-US" dirty="0" err="1">
                <a:cs typeface="Times New Roman" panose="02020603050405020304" pitchFamily="18" charset="0"/>
              </a:rPr>
              <a:t>begitu</a:t>
            </a:r>
            <a:r>
              <a:rPr lang="en-US" altLang="en-US" dirty="0">
                <a:cs typeface="Times New Roman" panose="02020603050405020304" pitchFamily="18" charset="0"/>
              </a:rPr>
              <a:t> </a:t>
            </a:r>
            <a:r>
              <a:rPr lang="en-US" altLang="en-US" dirty="0" err="1">
                <a:cs typeface="Times New Roman" panose="02020603050405020304" pitchFamily="18" charset="0"/>
              </a:rPr>
              <a:t>seterusnya</a:t>
            </a:r>
            <a:r>
              <a:rPr lang="en-US" altLang="en-US" dirty="0">
                <a:cs typeface="Times New Roman" panose="02020603050405020304" pitchFamily="18" charset="0"/>
              </a:rPr>
              <a:t>. </a:t>
            </a:r>
          </a:p>
          <a:p>
            <a:pPr marL="609600" indent="-609600">
              <a:buNone/>
            </a:pPr>
            <a:endParaRPr lang="en-GB" alt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oter Placeholder 4">
            <a:extLst>
              <a:ext uri="{FF2B5EF4-FFF2-40B4-BE49-F238E27FC236}">
                <a16:creationId xmlns:a16="http://schemas.microsoft.com/office/drawing/2014/main" id="{C2386DB2-7AF4-48A0-824F-5F9B65CA0A2B}"/>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GB" altLang="en-US" sz="1400"/>
              <a:t>Rinaldi Munir/II4021 - Kriptografi</a:t>
            </a:r>
          </a:p>
        </p:txBody>
      </p:sp>
      <p:sp>
        <p:nvSpPr>
          <p:cNvPr id="35843" name="Slide Number Placeholder 5">
            <a:extLst>
              <a:ext uri="{FF2B5EF4-FFF2-40B4-BE49-F238E27FC236}">
                <a16:creationId xmlns:a16="http://schemas.microsoft.com/office/drawing/2014/main" id="{8CCD2116-274D-4995-886B-6B0291B9A74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2283E8C6-0956-4FCE-9126-5685074D5A92}" type="slidenum">
              <a:rPr lang="en-GB" altLang="en-US" sz="1400"/>
              <a:pPr>
                <a:spcBef>
                  <a:spcPct val="0"/>
                </a:spcBef>
                <a:buClrTx/>
                <a:buSzTx/>
                <a:buFontTx/>
                <a:buNone/>
              </a:pPr>
              <a:t>41</a:t>
            </a:fld>
            <a:endParaRPr lang="en-GB" altLang="en-US" sz="1400"/>
          </a:p>
        </p:txBody>
      </p:sp>
      <p:sp>
        <p:nvSpPr>
          <p:cNvPr id="35845" name="Rectangle 4">
            <a:extLst>
              <a:ext uri="{FF2B5EF4-FFF2-40B4-BE49-F238E27FC236}">
                <a16:creationId xmlns:a16="http://schemas.microsoft.com/office/drawing/2014/main" id="{10A80062-633E-4FF4-8C1D-BF8CF2CFBE33}"/>
              </a:ext>
            </a:extLst>
          </p:cNvPr>
          <p:cNvSpPr>
            <a:spLocks noGrp="1" noChangeArrowheads="1"/>
          </p:cNvSpPr>
          <p:nvPr>
            <p:ph type="body" idx="1"/>
          </p:nvPr>
        </p:nvSpPr>
        <p:spPr>
          <a:xfrm>
            <a:off x="944880" y="442913"/>
            <a:ext cx="9946640" cy="4114800"/>
          </a:xfrm>
        </p:spPr>
        <p:txBody>
          <a:bodyPr/>
          <a:lstStyle/>
          <a:p>
            <a:pPr eaLnBrk="1" hangingPunct="1">
              <a:buFont typeface="Wingdings" panose="05000000000000000000" pitchFamily="2" charset="2"/>
              <a:buNone/>
            </a:pPr>
            <a:r>
              <a:rPr lang="en-US" altLang="en-US" b="1" i="1" dirty="0">
                <a:cs typeface="Times New Roman" panose="02020603050405020304" pitchFamily="18" charset="0"/>
              </a:rPr>
              <a:t>5. </a:t>
            </a:r>
            <a:r>
              <a:rPr lang="en-US" altLang="en-US" sz="2400" b="1" i="1" dirty="0">
                <a:cs typeface="Times New Roman" panose="02020603050405020304" pitchFamily="18" charset="0"/>
              </a:rPr>
              <a:t>Chosen-ciphertext attack</a:t>
            </a:r>
            <a:r>
              <a:rPr lang="en-GB" altLang="en-US" sz="2400" dirty="0"/>
              <a:t> </a:t>
            </a:r>
            <a:endParaRPr lang="en-US" altLang="en-US" sz="2400" dirty="0"/>
          </a:p>
          <a:p>
            <a:pPr eaLnBrk="1" hangingPunct="1">
              <a:buFont typeface="Wingdings" panose="05000000000000000000" pitchFamily="2" charset="2"/>
              <a:buNone/>
            </a:pPr>
            <a:r>
              <a:rPr lang="en-US" altLang="en-US" sz="2400" dirty="0">
                <a:cs typeface="Times New Roman" panose="02020603050405020304" pitchFamily="18" charset="0"/>
              </a:rPr>
              <a:t>	</a:t>
            </a:r>
            <a:r>
              <a:rPr lang="en-US" altLang="en-US" sz="2400" dirty="0" err="1">
                <a:cs typeface="Times New Roman" panose="02020603050405020304" pitchFamily="18" charset="0"/>
              </a:rPr>
              <a:t>Diberikan</a:t>
            </a:r>
            <a:r>
              <a:rPr lang="en-US" altLang="en-US" sz="2400" dirty="0">
                <a:cs typeface="Times New Roman" panose="02020603050405020304" pitchFamily="18" charset="0"/>
              </a:rPr>
              <a:t>: </a:t>
            </a:r>
          </a:p>
          <a:p>
            <a:pPr eaLnBrk="1" hangingPunct="1">
              <a:buFont typeface="Wingdings" panose="05000000000000000000" pitchFamily="2" charset="2"/>
              <a:buNone/>
            </a:pPr>
            <a:r>
              <a:rPr lang="en-US" altLang="en-US" sz="2400" dirty="0">
                <a:cs typeface="Times New Roman" panose="02020603050405020304" pitchFamily="18" charset="0"/>
              </a:rPr>
              <a:t>      </a:t>
            </a:r>
            <a:r>
              <a:rPr lang="en-US" altLang="en-US" sz="2400" i="1" dirty="0">
                <a:cs typeface="Times New Roman" panose="02020603050405020304" pitchFamily="18" charset="0"/>
              </a:rPr>
              <a:t>C</a:t>
            </a:r>
            <a:r>
              <a:rPr lang="en-US" altLang="en-US" sz="2400" baseline="-30000" dirty="0">
                <a:cs typeface="Times New Roman" panose="02020603050405020304" pitchFamily="18" charset="0"/>
              </a:rPr>
              <a:t>1</a:t>
            </a:r>
            <a:r>
              <a:rPr lang="en-US" altLang="en-US" sz="2400" dirty="0">
                <a:cs typeface="Times New Roman" panose="02020603050405020304" pitchFamily="18" charset="0"/>
              </a:rPr>
              <a:t>, </a:t>
            </a:r>
            <a:r>
              <a:rPr lang="en-US" altLang="en-US" sz="2400" i="1" dirty="0">
                <a:cs typeface="Times New Roman" panose="02020603050405020304" pitchFamily="18" charset="0"/>
              </a:rPr>
              <a:t>P</a:t>
            </a:r>
            <a:r>
              <a:rPr lang="en-US" altLang="en-US" sz="2400" baseline="-30000" dirty="0">
                <a:cs typeface="Times New Roman" panose="02020603050405020304" pitchFamily="18" charset="0"/>
              </a:rPr>
              <a:t>1</a:t>
            </a:r>
            <a:r>
              <a:rPr lang="en-US" altLang="en-US" sz="2400" dirty="0">
                <a:cs typeface="Times New Roman" panose="02020603050405020304" pitchFamily="18" charset="0"/>
              </a:rPr>
              <a:t> = </a:t>
            </a:r>
            <a:r>
              <a:rPr lang="en-US" altLang="en-US" sz="2400" i="1" dirty="0">
                <a:cs typeface="Times New Roman" panose="02020603050405020304" pitchFamily="18" charset="0"/>
              </a:rPr>
              <a:t>D</a:t>
            </a:r>
            <a:r>
              <a:rPr lang="en-US" altLang="en-US" sz="2400" i="1" baseline="-30000" dirty="0">
                <a:cs typeface="Times New Roman" panose="02020603050405020304" pitchFamily="18" charset="0"/>
              </a:rPr>
              <a:t>k</a:t>
            </a:r>
            <a:r>
              <a:rPr lang="en-US" altLang="en-US" sz="2400" dirty="0">
                <a:cs typeface="Times New Roman" panose="02020603050405020304" pitchFamily="18" charset="0"/>
              </a:rPr>
              <a:t>(</a:t>
            </a:r>
            <a:r>
              <a:rPr lang="en-US" altLang="en-US" sz="2400" i="1" dirty="0">
                <a:cs typeface="Times New Roman" panose="02020603050405020304" pitchFamily="18" charset="0"/>
              </a:rPr>
              <a:t>C</a:t>
            </a:r>
            <a:r>
              <a:rPr lang="en-US" altLang="en-US" sz="2400" baseline="-30000" dirty="0">
                <a:cs typeface="Times New Roman" panose="02020603050405020304" pitchFamily="18" charset="0"/>
              </a:rPr>
              <a:t>1</a:t>
            </a:r>
            <a:r>
              <a:rPr lang="en-US" altLang="en-US" sz="2400" dirty="0">
                <a:cs typeface="Times New Roman" panose="02020603050405020304" pitchFamily="18" charset="0"/>
              </a:rPr>
              <a:t>), </a:t>
            </a:r>
            <a:r>
              <a:rPr lang="en-US" altLang="en-US" sz="2400" i="1" dirty="0">
                <a:cs typeface="Times New Roman" panose="02020603050405020304" pitchFamily="18" charset="0"/>
              </a:rPr>
              <a:t>C</a:t>
            </a:r>
            <a:r>
              <a:rPr lang="en-US" altLang="en-US" sz="2400" baseline="-30000" dirty="0">
                <a:cs typeface="Times New Roman" panose="02020603050405020304" pitchFamily="18" charset="0"/>
              </a:rPr>
              <a:t>2</a:t>
            </a:r>
            <a:r>
              <a:rPr lang="en-US" altLang="en-US" sz="2400" dirty="0">
                <a:cs typeface="Times New Roman" panose="02020603050405020304" pitchFamily="18" charset="0"/>
              </a:rPr>
              <a:t>, </a:t>
            </a:r>
            <a:r>
              <a:rPr lang="en-US" altLang="en-US" sz="2400" i="1" dirty="0">
                <a:cs typeface="Times New Roman" panose="02020603050405020304" pitchFamily="18" charset="0"/>
              </a:rPr>
              <a:t>P</a:t>
            </a:r>
            <a:r>
              <a:rPr lang="en-US" altLang="en-US" sz="2400" baseline="-30000" dirty="0">
                <a:cs typeface="Times New Roman" panose="02020603050405020304" pitchFamily="18" charset="0"/>
              </a:rPr>
              <a:t>2</a:t>
            </a:r>
            <a:r>
              <a:rPr lang="en-US" altLang="en-US" sz="2400" dirty="0">
                <a:cs typeface="Times New Roman" panose="02020603050405020304" pitchFamily="18" charset="0"/>
              </a:rPr>
              <a:t> = </a:t>
            </a:r>
            <a:r>
              <a:rPr lang="en-US" altLang="en-US" sz="2400" i="1" dirty="0">
                <a:cs typeface="Times New Roman" panose="02020603050405020304" pitchFamily="18" charset="0"/>
              </a:rPr>
              <a:t>D</a:t>
            </a:r>
            <a:r>
              <a:rPr lang="en-US" altLang="en-US" sz="2400" i="1" baseline="-30000" dirty="0">
                <a:cs typeface="Times New Roman" panose="02020603050405020304" pitchFamily="18" charset="0"/>
              </a:rPr>
              <a:t>k</a:t>
            </a:r>
            <a:r>
              <a:rPr lang="en-US" altLang="en-US" sz="2400" dirty="0">
                <a:cs typeface="Times New Roman" panose="02020603050405020304" pitchFamily="18" charset="0"/>
              </a:rPr>
              <a:t>(</a:t>
            </a:r>
            <a:r>
              <a:rPr lang="en-US" altLang="en-US" sz="2400" i="1" dirty="0">
                <a:cs typeface="Times New Roman" panose="02020603050405020304" pitchFamily="18" charset="0"/>
              </a:rPr>
              <a:t>P</a:t>
            </a:r>
            <a:r>
              <a:rPr lang="en-US" altLang="en-US" sz="2400" baseline="-30000" dirty="0">
                <a:cs typeface="Times New Roman" panose="02020603050405020304" pitchFamily="18" charset="0"/>
              </a:rPr>
              <a:t>2</a:t>
            </a:r>
            <a:r>
              <a:rPr lang="en-US" altLang="en-US" sz="2400" dirty="0">
                <a:cs typeface="Times New Roman" panose="02020603050405020304" pitchFamily="18" charset="0"/>
              </a:rPr>
              <a:t>), …,  </a:t>
            </a:r>
            <a:r>
              <a:rPr lang="en-US" altLang="en-US" sz="2400" i="1" dirty="0">
                <a:cs typeface="Times New Roman" panose="02020603050405020304" pitchFamily="18" charset="0"/>
              </a:rPr>
              <a:t>C</a:t>
            </a:r>
            <a:r>
              <a:rPr lang="en-US" altLang="en-US" sz="2400" i="1" baseline="-30000" dirty="0">
                <a:cs typeface="Times New Roman" panose="02020603050405020304" pitchFamily="18" charset="0"/>
              </a:rPr>
              <a:t>i</a:t>
            </a:r>
            <a:r>
              <a:rPr lang="en-US" altLang="en-US" sz="2400" dirty="0">
                <a:cs typeface="Times New Roman" panose="02020603050405020304" pitchFamily="18" charset="0"/>
              </a:rPr>
              <a:t>,  </a:t>
            </a:r>
            <a:r>
              <a:rPr lang="en-US" altLang="en-US" sz="2400" i="1" dirty="0">
                <a:cs typeface="Times New Roman" panose="02020603050405020304" pitchFamily="18" charset="0"/>
              </a:rPr>
              <a:t>P</a:t>
            </a:r>
            <a:r>
              <a:rPr lang="en-US" altLang="en-US" sz="2400" i="1" baseline="-30000" dirty="0">
                <a:cs typeface="Times New Roman" panose="02020603050405020304" pitchFamily="18" charset="0"/>
              </a:rPr>
              <a:t>i</a:t>
            </a:r>
            <a:r>
              <a:rPr lang="en-US" altLang="en-US" sz="2400" i="1" dirty="0">
                <a:cs typeface="Times New Roman" panose="02020603050405020304" pitchFamily="18" charset="0"/>
              </a:rPr>
              <a:t> </a:t>
            </a:r>
            <a:r>
              <a:rPr lang="en-US" altLang="en-US" sz="2400" dirty="0">
                <a:cs typeface="Times New Roman" panose="02020603050405020304" pitchFamily="18" charset="0"/>
              </a:rPr>
              <a:t>= </a:t>
            </a:r>
            <a:r>
              <a:rPr lang="en-US" altLang="en-US" sz="2400" i="1" dirty="0">
                <a:cs typeface="Times New Roman" panose="02020603050405020304" pitchFamily="18" charset="0"/>
              </a:rPr>
              <a:t>D</a:t>
            </a:r>
            <a:r>
              <a:rPr lang="en-US" altLang="en-US" sz="2400" i="1" baseline="-30000" dirty="0">
                <a:cs typeface="Times New Roman" panose="02020603050405020304" pitchFamily="18" charset="0"/>
              </a:rPr>
              <a:t>k</a:t>
            </a:r>
            <a:r>
              <a:rPr lang="en-US" altLang="en-US" sz="2400" dirty="0">
                <a:cs typeface="Times New Roman" panose="02020603050405020304" pitchFamily="18" charset="0"/>
              </a:rPr>
              <a:t>(</a:t>
            </a:r>
            <a:r>
              <a:rPr lang="en-US" altLang="en-US" sz="2400" i="1" dirty="0">
                <a:cs typeface="Times New Roman" panose="02020603050405020304" pitchFamily="18" charset="0"/>
              </a:rPr>
              <a:t>C</a:t>
            </a:r>
            <a:r>
              <a:rPr lang="en-US" altLang="en-US" sz="2400" i="1" baseline="-30000" dirty="0">
                <a:cs typeface="Times New Roman" panose="02020603050405020304" pitchFamily="18" charset="0"/>
              </a:rPr>
              <a:t>i</a:t>
            </a:r>
            <a:r>
              <a:rPr lang="en-US" altLang="en-US" sz="2400" dirty="0">
                <a:cs typeface="Times New Roman" panose="02020603050405020304" pitchFamily="18" charset="0"/>
              </a:rPr>
              <a:t>)</a:t>
            </a:r>
          </a:p>
          <a:p>
            <a:pPr eaLnBrk="1" hangingPunct="1">
              <a:buFont typeface="Wingdings" panose="05000000000000000000" pitchFamily="2" charset="2"/>
              <a:buNone/>
            </a:pPr>
            <a:r>
              <a:rPr lang="en-US" altLang="en-US" sz="2400" dirty="0">
                <a:cs typeface="Times New Roman" panose="02020603050405020304" pitchFamily="18" charset="0"/>
              </a:rPr>
              <a:t>      </a:t>
            </a:r>
          </a:p>
          <a:p>
            <a:pPr eaLnBrk="1" hangingPunct="1">
              <a:buFont typeface="Wingdings" panose="05000000000000000000" pitchFamily="2" charset="2"/>
              <a:buNone/>
            </a:pPr>
            <a:r>
              <a:rPr lang="en-US" altLang="en-US" sz="2400" dirty="0">
                <a:cs typeface="Times New Roman" panose="02020603050405020304" pitchFamily="18" charset="0"/>
              </a:rPr>
              <a:t>	</a:t>
            </a:r>
            <a:r>
              <a:rPr lang="en-US" altLang="en-US" sz="2400" dirty="0" err="1">
                <a:cs typeface="Times New Roman" panose="02020603050405020304" pitchFamily="18" charset="0"/>
              </a:rPr>
              <a:t>Deduksi</a:t>
            </a:r>
            <a:r>
              <a:rPr lang="en-US" altLang="en-US" sz="2400" dirty="0">
                <a:cs typeface="Times New Roman" panose="02020603050405020304" pitchFamily="18" charset="0"/>
              </a:rPr>
              <a:t>: </a:t>
            </a:r>
            <a:r>
              <a:rPr lang="en-US" altLang="en-US" sz="2400" i="1" dirty="0">
                <a:cs typeface="Times New Roman" panose="02020603050405020304" pitchFamily="18" charset="0"/>
              </a:rPr>
              <a:t>k</a:t>
            </a:r>
            <a:r>
              <a:rPr lang="en-US" altLang="en-US" sz="2400" dirty="0">
                <a:cs typeface="Times New Roman" panose="02020603050405020304" pitchFamily="18" charset="0"/>
              </a:rPr>
              <a:t>  (yang </a:t>
            </a:r>
            <a:r>
              <a:rPr lang="en-US" altLang="en-US" sz="2400" dirty="0" err="1">
                <a:cs typeface="Times New Roman" panose="02020603050405020304" pitchFamily="18" charset="0"/>
              </a:rPr>
              <a:t>mungkin</a:t>
            </a:r>
            <a:r>
              <a:rPr lang="en-US" altLang="en-US" sz="2400" dirty="0">
                <a:cs typeface="Times New Roman" panose="02020603050405020304" pitchFamily="18" charset="0"/>
              </a:rPr>
              <a:t> </a:t>
            </a:r>
            <a:r>
              <a:rPr lang="en-US" altLang="en-US" sz="2400" dirty="0" err="1">
                <a:cs typeface="Times New Roman" panose="02020603050405020304" pitchFamily="18" charset="0"/>
              </a:rPr>
              <a:t>diperlukan</a:t>
            </a:r>
            <a:r>
              <a:rPr lang="en-US" altLang="en-US" sz="2400" dirty="0">
                <a:cs typeface="Times New Roman" panose="02020603050405020304" pitchFamily="18" charset="0"/>
              </a:rPr>
              <a:t> </a:t>
            </a:r>
            <a:r>
              <a:rPr lang="en-US" altLang="en-US" sz="2400" dirty="0" err="1">
                <a:cs typeface="Times New Roman" panose="02020603050405020304" pitchFamily="18" charset="0"/>
              </a:rPr>
              <a:t>untuk</a:t>
            </a:r>
            <a:r>
              <a:rPr lang="en-US" altLang="en-US" sz="2400" dirty="0">
                <a:cs typeface="Times New Roman" panose="02020603050405020304" pitchFamily="18" charset="0"/>
              </a:rPr>
              <a:t> </a:t>
            </a:r>
            <a:r>
              <a:rPr lang="en-US" altLang="en-US" sz="2400" dirty="0" err="1">
                <a:cs typeface="Times New Roman" panose="02020603050405020304" pitchFamily="18" charset="0"/>
              </a:rPr>
              <a:t>mendekripsi</a:t>
            </a:r>
            <a:r>
              <a:rPr lang="en-US" altLang="en-US" sz="2400" dirty="0">
                <a:cs typeface="Times New Roman" panose="02020603050405020304" pitchFamily="18" charset="0"/>
              </a:rPr>
              <a:t> </a:t>
            </a:r>
            <a:r>
              <a:rPr lang="en-US" altLang="en-US" sz="2400" dirty="0" err="1">
                <a:cs typeface="Times New Roman" panose="02020603050405020304" pitchFamily="18" charset="0"/>
              </a:rPr>
              <a:t>pesan</a:t>
            </a:r>
            <a:r>
              <a:rPr lang="en-US" altLang="en-US" sz="2400" dirty="0">
                <a:cs typeface="Times New Roman" panose="02020603050405020304" pitchFamily="18" charset="0"/>
              </a:rPr>
              <a:t> pada </a:t>
            </a:r>
            <a:r>
              <a:rPr lang="en-US" altLang="en-US" sz="2400" dirty="0" err="1">
                <a:cs typeface="Times New Roman" panose="02020603050405020304" pitchFamily="18" charset="0"/>
              </a:rPr>
              <a:t>waktu</a:t>
            </a:r>
            <a:r>
              <a:rPr lang="en-US" altLang="en-US" sz="2400" dirty="0">
                <a:cs typeface="Times New Roman" panose="02020603050405020304" pitchFamily="18" charset="0"/>
              </a:rPr>
              <a:t> yang </a:t>
            </a:r>
            <a:r>
              <a:rPr lang="en-US" altLang="en-US" sz="2400" dirty="0" err="1">
                <a:cs typeface="Times New Roman" panose="02020603050405020304" pitchFamily="18" charset="0"/>
              </a:rPr>
              <a:t>akan</a:t>
            </a:r>
            <a:r>
              <a:rPr lang="en-US" altLang="en-US" sz="2400" dirty="0">
                <a:cs typeface="Times New Roman" panose="02020603050405020304" pitchFamily="18" charset="0"/>
              </a:rPr>
              <a:t> </a:t>
            </a:r>
            <a:r>
              <a:rPr lang="en-US" altLang="en-US" sz="2400" dirty="0" err="1">
                <a:cs typeface="Times New Roman" panose="02020603050405020304" pitchFamily="18" charset="0"/>
              </a:rPr>
              <a:t>datang</a:t>
            </a:r>
            <a:r>
              <a:rPr lang="en-US" altLang="en-US" sz="2400" dirty="0">
                <a:cs typeface="Times New Roman" panose="02020603050405020304" pitchFamily="18" charset="0"/>
              </a:rPr>
              <a:t>).</a:t>
            </a:r>
            <a:endParaRPr lang="en-GB" altLang="en-US" sz="2400" dirty="0"/>
          </a:p>
        </p:txBody>
      </p:sp>
      <p:pic>
        <p:nvPicPr>
          <p:cNvPr id="5" name="Picture 4">
            <a:extLst>
              <a:ext uri="{FF2B5EF4-FFF2-40B4-BE49-F238E27FC236}">
                <a16:creationId xmlns:a16="http://schemas.microsoft.com/office/drawing/2014/main" id="{75DEC73F-83F6-7262-93B5-2979830C63F2}"/>
              </a:ext>
            </a:extLst>
          </p:cNvPr>
          <p:cNvPicPr>
            <a:picLocks noChangeAspect="1"/>
          </p:cNvPicPr>
          <p:nvPr/>
        </p:nvPicPr>
        <p:blipFill>
          <a:blip r:embed="rId2"/>
          <a:stretch>
            <a:fillRect/>
          </a:stretch>
        </p:blipFill>
        <p:spPr>
          <a:xfrm>
            <a:off x="2304892" y="3429000"/>
            <a:ext cx="6464582" cy="3292475"/>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oter Placeholder 4">
            <a:extLst>
              <a:ext uri="{FF2B5EF4-FFF2-40B4-BE49-F238E27FC236}">
                <a16:creationId xmlns:a16="http://schemas.microsoft.com/office/drawing/2014/main" id="{0409B2B7-9491-46CE-9674-6952FC8048E9}"/>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GB" altLang="en-US" sz="1400"/>
              <a:t>Rinaldi Munir/II4021 - Kriptografi</a:t>
            </a:r>
          </a:p>
        </p:txBody>
      </p:sp>
      <p:sp>
        <p:nvSpPr>
          <p:cNvPr id="38915" name="Slide Number Placeholder 5">
            <a:extLst>
              <a:ext uri="{FF2B5EF4-FFF2-40B4-BE49-F238E27FC236}">
                <a16:creationId xmlns:a16="http://schemas.microsoft.com/office/drawing/2014/main" id="{ADCC98AA-61B6-40D7-9E0F-BC070065531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97D7E0BA-6D6A-45B5-B379-D73D905E0A27}" type="slidenum">
              <a:rPr lang="en-GB" altLang="en-US" sz="1400"/>
              <a:pPr>
                <a:spcBef>
                  <a:spcPct val="0"/>
                </a:spcBef>
                <a:buClrTx/>
                <a:buSzTx/>
                <a:buFontTx/>
                <a:buNone/>
              </a:pPr>
              <a:t>42</a:t>
            </a:fld>
            <a:endParaRPr lang="en-GB" altLang="en-US" sz="1400"/>
          </a:p>
        </p:txBody>
      </p:sp>
      <p:sp>
        <p:nvSpPr>
          <p:cNvPr id="38917" name="Rectangle 3">
            <a:extLst>
              <a:ext uri="{FF2B5EF4-FFF2-40B4-BE49-F238E27FC236}">
                <a16:creationId xmlns:a16="http://schemas.microsoft.com/office/drawing/2014/main" id="{44759DB9-C857-46AC-9A5F-EAA5CEF07281}"/>
              </a:ext>
            </a:extLst>
          </p:cNvPr>
          <p:cNvSpPr>
            <a:spLocks noGrp="1" noChangeArrowheads="1"/>
          </p:cNvSpPr>
          <p:nvPr>
            <p:ph type="body" idx="1"/>
          </p:nvPr>
        </p:nvSpPr>
        <p:spPr>
          <a:xfrm>
            <a:off x="1010920" y="538480"/>
            <a:ext cx="10165080" cy="5817870"/>
          </a:xfrm>
        </p:spPr>
        <p:txBody>
          <a:bodyPr>
            <a:normAutofit/>
          </a:bodyPr>
          <a:lstStyle/>
          <a:p>
            <a:pPr marL="0" indent="0" eaLnBrk="1" hangingPunct="1">
              <a:lnSpc>
                <a:spcPct val="90000"/>
              </a:lnSpc>
              <a:buNone/>
            </a:pPr>
            <a:r>
              <a:rPr lang="en-US" altLang="en-US" sz="2400" dirty="0" err="1">
                <a:cs typeface="Times New Roman" panose="02020603050405020304" pitchFamily="18" charset="0"/>
              </a:rPr>
              <a:t>Sebuah</a:t>
            </a:r>
            <a:r>
              <a:rPr lang="en-US" altLang="en-US" sz="2400" dirty="0">
                <a:cs typeface="Times New Roman" panose="02020603050405020304" pitchFamily="18" charset="0"/>
              </a:rPr>
              <a:t> </a:t>
            </a:r>
            <a:r>
              <a:rPr lang="en-US" altLang="en-US" sz="2400" dirty="0" err="1">
                <a:cs typeface="Times New Roman" panose="02020603050405020304" pitchFamily="18" charset="0"/>
              </a:rPr>
              <a:t>algoritma</a:t>
            </a:r>
            <a:r>
              <a:rPr lang="en-US" altLang="en-US" sz="2400" dirty="0">
                <a:cs typeface="Times New Roman" panose="02020603050405020304" pitchFamily="18" charset="0"/>
              </a:rPr>
              <a:t> </a:t>
            </a:r>
            <a:r>
              <a:rPr lang="en-US" altLang="en-US" sz="2400" dirty="0" err="1">
                <a:cs typeface="Times New Roman" panose="02020603050405020304" pitchFamily="18" charset="0"/>
              </a:rPr>
              <a:t>kriptografi</a:t>
            </a:r>
            <a:r>
              <a:rPr lang="en-US" altLang="en-US" sz="2400" dirty="0">
                <a:cs typeface="Times New Roman" panose="02020603050405020304" pitchFamily="18" charset="0"/>
              </a:rPr>
              <a:t> </a:t>
            </a:r>
            <a:r>
              <a:rPr lang="en-US" altLang="en-US" sz="2400" dirty="0" err="1">
                <a:cs typeface="Times New Roman" panose="02020603050405020304" pitchFamily="18" charset="0"/>
              </a:rPr>
              <a:t>dikatakan</a:t>
            </a:r>
            <a:r>
              <a:rPr lang="en-US" altLang="en-US" sz="2400" dirty="0">
                <a:cs typeface="Times New Roman" panose="02020603050405020304" pitchFamily="18" charset="0"/>
              </a:rPr>
              <a:t> </a:t>
            </a:r>
            <a:r>
              <a:rPr lang="en-US" altLang="en-US" sz="2400" dirty="0" err="1">
                <a:cs typeface="Times New Roman" panose="02020603050405020304" pitchFamily="18" charset="0"/>
              </a:rPr>
              <a:t>aman</a:t>
            </a:r>
            <a:r>
              <a:rPr lang="en-US" altLang="en-US" sz="2400" dirty="0">
                <a:cs typeface="Times New Roman" panose="02020603050405020304" pitchFamily="18" charset="0"/>
              </a:rPr>
              <a:t> </a:t>
            </a:r>
            <a:r>
              <a:rPr lang="en-US" altLang="en-US" sz="2400" dirty="0" err="1">
                <a:cs typeface="Times New Roman" panose="02020603050405020304" pitchFamily="18" charset="0"/>
              </a:rPr>
              <a:t>secara</a:t>
            </a:r>
            <a:r>
              <a:rPr lang="en-US" altLang="en-US" sz="2400" dirty="0">
                <a:cs typeface="Times New Roman" panose="02020603050405020304" pitchFamily="18" charset="0"/>
              </a:rPr>
              <a:t> </a:t>
            </a:r>
            <a:r>
              <a:rPr lang="en-US" altLang="en-US" sz="2400" dirty="0" err="1">
                <a:cs typeface="Times New Roman" panose="02020603050405020304" pitchFamily="18" charset="0"/>
              </a:rPr>
              <a:t>komputasi</a:t>
            </a:r>
            <a:r>
              <a:rPr lang="en-US" altLang="en-US" sz="2400" dirty="0">
                <a:cs typeface="Times New Roman" panose="02020603050405020304" pitchFamily="18" charset="0"/>
              </a:rPr>
              <a:t> (</a:t>
            </a:r>
            <a:r>
              <a:rPr lang="en-US" altLang="en-US" sz="2400" i="1" dirty="0">
                <a:cs typeface="Times New Roman" panose="02020603050405020304" pitchFamily="18" charset="0"/>
              </a:rPr>
              <a:t>computationally secure</a:t>
            </a:r>
            <a:r>
              <a:rPr lang="en-US" altLang="en-US" sz="2400" dirty="0">
                <a:cs typeface="Times New Roman" panose="02020603050405020304" pitchFamily="18" charset="0"/>
              </a:rPr>
              <a:t>) </a:t>
            </a:r>
            <a:r>
              <a:rPr lang="en-US" altLang="en-US" sz="2400" dirty="0" err="1">
                <a:cs typeface="Times New Roman" panose="02020603050405020304" pitchFamily="18" charset="0"/>
              </a:rPr>
              <a:t>bila</a:t>
            </a:r>
            <a:r>
              <a:rPr lang="en-US" altLang="en-US" sz="2400" dirty="0">
                <a:cs typeface="Times New Roman" panose="02020603050405020304" pitchFamily="18" charset="0"/>
              </a:rPr>
              <a:t> </a:t>
            </a:r>
            <a:r>
              <a:rPr lang="en-US" altLang="en-US" sz="2400" dirty="0" err="1">
                <a:cs typeface="Times New Roman" panose="02020603050405020304" pitchFamily="18" charset="0"/>
              </a:rPr>
              <a:t>ia</a:t>
            </a:r>
            <a:r>
              <a:rPr lang="en-US" altLang="en-US" sz="2400" dirty="0">
                <a:cs typeface="Times New Roman" panose="02020603050405020304" pitchFamily="18" charset="0"/>
              </a:rPr>
              <a:t> </a:t>
            </a:r>
            <a:r>
              <a:rPr lang="en-US" altLang="en-US" sz="2400" dirty="0" err="1">
                <a:cs typeface="Times New Roman" panose="02020603050405020304" pitchFamily="18" charset="0"/>
              </a:rPr>
              <a:t>memenuhi</a:t>
            </a:r>
            <a:r>
              <a:rPr lang="en-US" altLang="en-US" sz="2400" dirty="0">
                <a:cs typeface="Times New Roman" panose="02020603050405020304" pitchFamily="18" charset="0"/>
              </a:rPr>
              <a:t> </a:t>
            </a:r>
            <a:r>
              <a:rPr lang="en-US" altLang="en-US" sz="2400" dirty="0" err="1">
                <a:cs typeface="Times New Roman" panose="02020603050405020304" pitchFamily="18" charset="0"/>
              </a:rPr>
              <a:t>tiga</a:t>
            </a:r>
            <a:r>
              <a:rPr lang="en-US" altLang="en-US" sz="2400" dirty="0">
                <a:cs typeface="Times New Roman" panose="02020603050405020304" pitchFamily="18" charset="0"/>
              </a:rPr>
              <a:t> </a:t>
            </a:r>
            <a:r>
              <a:rPr lang="en-US" altLang="en-US" sz="2400" dirty="0" err="1">
                <a:cs typeface="Times New Roman" panose="02020603050405020304" pitchFamily="18" charset="0"/>
              </a:rPr>
              <a:t>kriteria</a:t>
            </a:r>
            <a:r>
              <a:rPr lang="en-US" altLang="en-US" sz="2400" dirty="0">
                <a:cs typeface="Times New Roman" panose="02020603050405020304" pitchFamily="18" charset="0"/>
              </a:rPr>
              <a:t> </a:t>
            </a:r>
            <a:r>
              <a:rPr lang="en-US" altLang="en-US" sz="2400" dirty="0" err="1">
                <a:cs typeface="Times New Roman" panose="02020603050405020304" pitchFamily="18" charset="0"/>
              </a:rPr>
              <a:t>berikut</a:t>
            </a:r>
            <a:r>
              <a:rPr lang="en-US" altLang="en-US" sz="2400" dirty="0">
                <a:cs typeface="Times New Roman" panose="02020603050405020304" pitchFamily="18" charset="0"/>
              </a:rPr>
              <a:t>:</a:t>
            </a:r>
          </a:p>
          <a:p>
            <a:pPr eaLnBrk="1" hangingPunct="1">
              <a:lnSpc>
                <a:spcPct val="90000"/>
              </a:lnSpc>
              <a:buFont typeface="Wingdings" panose="05000000000000000000" pitchFamily="2" charset="2"/>
              <a:buNone/>
            </a:pPr>
            <a:r>
              <a:rPr lang="en-US" altLang="en-US" sz="2400" dirty="0">
                <a:cs typeface="Times New Roman" panose="02020603050405020304" pitchFamily="18" charset="0"/>
              </a:rPr>
              <a:t> </a:t>
            </a:r>
          </a:p>
          <a:p>
            <a:pPr marL="514350" indent="-514350" eaLnBrk="1" hangingPunct="1">
              <a:lnSpc>
                <a:spcPct val="90000"/>
              </a:lnSpc>
              <a:buFont typeface="+mj-lt"/>
              <a:buAutoNum type="arabicPeriod"/>
            </a:pPr>
            <a:r>
              <a:rPr lang="en-US" altLang="en-US" sz="2400" dirty="0" err="1"/>
              <a:t>Persamaan</a:t>
            </a:r>
            <a:r>
              <a:rPr lang="en-US" altLang="en-US" sz="2400" dirty="0"/>
              <a:t> </a:t>
            </a:r>
            <a:r>
              <a:rPr lang="en-US" altLang="en-US" sz="2400" dirty="0" err="1"/>
              <a:t>matematika</a:t>
            </a:r>
            <a:r>
              <a:rPr lang="en-US" altLang="en-US" sz="2400" dirty="0"/>
              <a:t> yang </a:t>
            </a:r>
            <a:r>
              <a:rPr lang="en-US" altLang="en-US" sz="2400" dirty="0" err="1"/>
              <a:t>menggambarkan</a:t>
            </a:r>
            <a:r>
              <a:rPr lang="en-US" altLang="en-US" sz="2400" dirty="0"/>
              <a:t> </a:t>
            </a:r>
            <a:r>
              <a:rPr lang="en-US" altLang="en-US" sz="2400" dirty="0" err="1"/>
              <a:t>operasi</a:t>
            </a:r>
            <a:r>
              <a:rPr lang="en-US" altLang="en-US" sz="2400" dirty="0"/>
              <a:t> di </a:t>
            </a:r>
            <a:r>
              <a:rPr lang="en-US" altLang="en-US" sz="2400" dirty="0" err="1"/>
              <a:t>dalam</a:t>
            </a:r>
            <a:r>
              <a:rPr lang="en-US" altLang="en-US" sz="2400" dirty="0"/>
              <a:t> </a:t>
            </a:r>
            <a:r>
              <a:rPr lang="en-US" altLang="en-US" sz="2400" dirty="0" err="1"/>
              <a:t>algoritma</a:t>
            </a:r>
            <a:r>
              <a:rPr lang="en-US" altLang="en-US" sz="2400" dirty="0"/>
              <a:t> </a:t>
            </a:r>
            <a:r>
              <a:rPr lang="en-US" altLang="en-US" sz="2400" dirty="0" err="1"/>
              <a:t>kriptografi</a:t>
            </a:r>
            <a:r>
              <a:rPr lang="en-US" altLang="en-US" sz="2400" dirty="0"/>
              <a:t> sangat </a:t>
            </a:r>
            <a:r>
              <a:rPr lang="en-US" altLang="en-US" sz="2400" dirty="0" err="1"/>
              <a:t>kompleks</a:t>
            </a:r>
            <a:r>
              <a:rPr lang="en-US" altLang="en-US" sz="2400" dirty="0"/>
              <a:t> </a:t>
            </a:r>
            <a:r>
              <a:rPr lang="en-US" altLang="en-US" sz="2400" dirty="0" err="1"/>
              <a:t>sehingga</a:t>
            </a:r>
            <a:r>
              <a:rPr lang="en-US" altLang="en-US" sz="2400" dirty="0"/>
              <a:t> </a:t>
            </a:r>
            <a:r>
              <a:rPr lang="en-US" altLang="en-US" sz="2400" dirty="0" err="1"/>
              <a:t>algoritma</a:t>
            </a:r>
            <a:r>
              <a:rPr lang="en-US" altLang="en-US" sz="2400" dirty="0"/>
              <a:t> </a:t>
            </a:r>
            <a:r>
              <a:rPr lang="en-US" altLang="en-US" sz="2400" dirty="0" err="1"/>
              <a:t>tidak</a:t>
            </a:r>
            <a:r>
              <a:rPr lang="en-US" altLang="en-US" sz="2400" dirty="0"/>
              <a:t> </a:t>
            </a:r>
            <a:r>
              <a:rPr lang="en-US" altLang="en-US" sz="2400" dirty="0" err="1"/>
              <a:t>mungkin</a:t>
            </a:r>
            <a:r>
              <a:rPr lang="en-US" altLang="en-US" sz="2400" dirty="0"/>
              <a:t> </a:t>
            </a:r>
            <a:r>
              <a:rPr lang="en-US" altLang="en-US" sz="2400" dirty="0" err="1"/>
              <a:t>dipecahkan</a:t>
            </a:r>
            <a:r>
              <a:rPr lang="en-US" altLang="en-US" sz="2400" dirty="0"/>
              <a:t> </a:t>
            </a:r>
            <a:r>
              <a:rPr lang="en-US" altLang="en-US" sz="2400" dirty="0" err="1"/>
              <a:t>secara</a:t>
            </a:r>
            <a:r>
              <a:rPr lang="en-US" altLang="en-US" sz="2400" dirty="0"/>
              <a:t> </a:t>
            </a:r>
            <a:r>
              <a:rPr lang="en-US" altLang="en-US" sz="2400" dirty="0" err="1"/>
              <a:t>analitik</a:t>
            </a:r>
            <a:r>
              <a:rPr lang="en-US" altLang="en-US" sz="2400" dirty="0"/>
              <a:t>.</a:t>
            </a:r>
          </a:p>
          <a:p>
            <a:pPr marL="514350" indent="-514350" eaLnBrk="1" hangingPunct="1">
              <a:lnSpc>
                <a:spcPct val="90000"/>
              </a:lnSpc>
              <a:buFont typeface="+mj-lt"/>
              <a:buAutoNum type="arabicPeriod"/>
            </a:pPr>
            <a:endParaRPr lang="en-US" altLang="en-US" sz="2400" dirty="0"/>
          </a:p>
          <a:p>
            <a:pPr marL="609600" indent="-609600">
              <a:buFont typeface="Wingdings" panose="05000000000000000000" pitchFamily="2" charset="2"/>
              <a:buAutoNum type="arabicPeriod" startAt="2"/>
            </a:pPr>
            <a:r>
              <a:rPr lang="en-US" altLang="en-US" sz="2400" dirty="0" err="1"/>
              <a:t>Biaya</a:t>
            </a:r>
            <a:r>
              <a:rPr lang="en-US" altLang="en-US" sz="2400" dirty="0"/>
              <a:t> </a:t>
            </a:r>
            <a:r>
              <a:rPr lang="en-US" altLang="en-US" sz="2400" dirty="0" err="1"/>
              <a:t>untuk</a:t>
            </a:r>
            <a:r>
              <a:rPr lang="en-US" altLang="en-US" sz="2400" dirty="0"/>
              <a:t> </a:t>
            </a:r>
            <a:r>
              <a:rPr lang="en-US" altLang="en-US" sz="2400" dirty="0" err="1"/>
              <a:t>memecahkan</a:t>
            </a:r>
            <a:r>
              <a:rPr lang="en-US" altLang="en-US" sz="2400" dirty="0"/>
              <a:t> </a:t>
            </a:r>
            <a:r>
              <a:rPr lang="en-US" altLang="en-US" sz="2400" dirty="0" err="1"/>
              <a:t>cipherteks</a:t>
            </a:r>
            <a:r>
              <a:rPr lang="en-US" altLang="en-US" sz="2400" dirty="0"/>
              <a:t> </a:t>
            </a:r>
            <a:r>
              <a:rPr lang="en-US" altLang="en-US" sz="2400" dirty="0" err="1"/>
              <a:t>melampaui</a:t>
            </a:r>
            <a:r>
              <a:rPr lang="en-US" altLang="en-US" sz="2400" dirty="0"/>
              <a:t> </a:t>
            </a:r>
            <a:r>
              <a:rPr lang="en-US" altLang="en-US" sz="2400" dirty="0" err="1"/>
              <a:t>nilai</a:t>
            </a:r>
            <a:r>
              <a:rPr lang="en-US" altLang="en-US" sz="2400" dirty="0"/>
              <a:t> </a:t>
            </a:r>
            <a:r>
              <a:rPr lang="en-US" altLang="en-US" sz="2400" dirty="0" err="1"/>
              <a:t>informasi</a:t>
            </a:r>
            <a:r>
              <a:rPr lang="en-US" altLang="en-US" sz="2400" dirty="0"/>
              <a:t> yang </a:t>
            </a:r>
            <a:r>
              <a:rPr lang="en-US" altLang="en-US" sz="2400" dirty="0" err="1"/>
              <a:t>terkandung</a:t>
            </a:r>
            <a:r>
              <a:rPr lang="en-US" altLang="en-US" sz="2400" dirty="0"/>
              <a:t> di </a:t>
            </a:r>
            <a:r>
              <a:rPr lang="en-US" altLang="en-US" sz="2400" dirty="0" err="1"/>
              <a:t>dalam</a:t>
            </a:r>
            <a:r>
              <a:rPr lang="en-US" altLang="en-US" sz="2400" dirty="0"/>
              <a:t> </a:t>
            </a:r>
            <a:r>
              <a:rPr lang="en-US" altLang="en-US" sz="2400" dirty="0" err="1"/>
              <a:t>cipherteks</a:t>
            </a:r>
            <a:r>
              <a:rPr lang="en-US" altLang="en-US" sz="2400" dirty="0"/>
              <a:t> </a:t>
            </a:r>
            <a:r>
              <a:rPr lang="en-US" altLang="en-US" sz="2400" dirty="0" err="1"/>
              <a:t>tersebut</a:t>
            </a:r>
            <a:r>
              <a:rPr lang="en-US" altLang="en-US" sz="2400" dirty="0"/>
              <a:t>.</a:t>
            </a:r>
            <a:endParaRPr lang="en-GB" altLang="en-US" sz="2400" dirty="0"/>
          </a:p>
          <a:p>
            <a:pPr marL="609600" indent="-609600">
              <a:buNone/>
            </a:pPr>
            <a:r>
              <a:rPr lang="en-US" altLang="en-US" sz="2400" dirty="0">
                <a:cs typeface="Times New Roman" panose="02020603050405020304" pitchFamily="18" charset="0"/>
              </a:rPr>
              <a:t> </a:t>
            </a:r>
          </a:p>
          <a:p>
            <a:pPr marL="609600" indent="-609600">
              <a:buFont typeface="Wingdings" panose="05000000000000000000" pitchFamily="2" charset="2"/>
              <a:buAutoNum type="arabicPeriod" startAt="3"/>
            </a:pPr>
            <a:r>
              <a:rPr lang="en-US" altLang="en-US" sz="2400" dirty="0"/>
              <a:t>Waktu yang </a:t>
            </a:r>
            <a:r>
              <a:rPr lang="en-US" altLang="en-US" sz="2400" dirty="0" err="1"/>
              <a:t>diperlukan</a:t>
            </a:r>
            <a:r>
              <a:rPr lang="en-US" altLang="en-US" sz="2400" dirty="0"/>
              <a:t> </a:t>
            </a:r>
            <a:r>
              <a:rPr lang="en-US" altLang="en-US" sz="2400" dirty="0" err="1"/>
              <a:t>untuk</a:t>
            </a:r>
            <a:r>
              <a:rPr lang="en-US" altLang="en-US" sz="2400" dirty="0"/>
              <a:t> </a:t>
            </a:r>
            <a:r>
              <a:rPr lang="en-US" altLang="en-US" sz="2400" dirty="0" err="1"/>
              <a:t>memecahkan</a:t>
            </a:r>
            <a:r>
              <a:rPr lang="en-US" altLang="en-US" sz="2400" dirty="0"/>
              <a:t> </a:t>
            </a:r>
            <a:r>
              <a:rPr lang="en-US" altLang="en-US" sz="2400" dirty="0" err="1"/>
              <a:t>cipherteks</a:t>
            </a:r>
            <a:r>
              <a:rPr lang="en-US" altLang="en-US" sz="2400" dirty="0"/>
              <a:t> </a:t>
            </a:r>
            <a:r>
              <a:rPr lang="en-US" altLang="en-US" sz="2400" dirty="0" err="1"/>
              <a:t>melampaui</a:t>
            </a:r>
            <a:r>
              <a:rPr lang="en-US" altLang="en-US" sz="2400" dirty="0"/>
              <a:t> </a:t>
            </a:r>
            <a:r>
              <a:rPr lang="en-US" altLang="en-US" sz="2400" dirty="0" err="1"/>
              <a:t>lamanya</a:t>
            </a:r>
            <a:r>
              <a:rPr lang="en-US" altLang="en-US" sz="2400" dirty="0"/>
              <a:t> </a:t>
            </a:r>
            <a:r>
              <a:rPr lang="en-US" altLang="en-US" sz="2400" dirty="0" err="1"/>
              <a:t>waktu</a:t>
            </a:r>
            <a:r>
              <a:rPr lang="en-US" altLang="en-US" sz="2400" dirty="0"/>
              <a:t> </a:t>
            </a:r>
            <a:r>
              <a:rPr lang="en-US" altLang="en-US" sz="2400" dirty="0" err="1"/>
              <a:t>informasi</a:t>
            </a:r>
            <a:r>
              <a:rPr lang="en-US" altLang="en-US" sz="2400" dirty="0"/>
              <a:t> </a:t>
            </a:r>
            <a:r>
              <a:rPr lang="en-US" altLang="en-US" sz="2400" dirty="0" err="1"/>
              <a:t>tersebut</a:t>
            </a:r>
            <a:r>
              <a:rPr lang="en-US" altLang="en-US" sz="2400" dirty="0"/>
              <a:t> </a:t>
            </a:r>
            <a:r>
              <a:rPr lang="en-US" altLang="en-US" sz="2400" dirty="0" err="1"/>
              <a:t>harus</a:t>
            </a:r>
            <a:r>
              <a:rPr lang="en-US" altLang="en-US" sz="2400" dirty="0"/>
              <a:t> </a:t>
            </a:r>
            <a:r>
              <a:rPr lang="en-US" altLang="en-US" sz="2400" dirty="0" err="1"/>
              <a:t>dijaga</a:t>
            </a:r>
            <a:r>
              <a:rPr lang="en-US" altLang="en-US" sz="2400" dirty="0"/>
              <a:t> </a:t>
            </a:r>
            <a:r>
              <a:rPr lang="en-US" altLang="en-US" sz="2400" dirty="0" err="1"/>
              <a:t>kerahasiaannya</a:t>
            </a:r>
            <a:r>
              <a:rPr lang="en-US" altLang="en-US" sz="2400" dirty="0"/>
              <a:t>. </a:t>
            </a:r>
            <a:r>
              <a:rPr lang="en-US" altLang="en-US" sz="2400" dirty="0">
                <a:cs typeface="Times New Roman" panose="02020603050405020304" pitchFamily="18" charset="0"/>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4">
            <a:extLst>
              <a:ext uri="{FF2B5EF4-FFF2-40B4-BE49-F238E27FC236}">
                <a16:creationId xmlns:a16="http://schemas.microsoft.com/office/drawing/2014/main" id="{CD2261B2-AB4B-4746-A6FF-22FDFE67CABC}"/>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GB" altLang="en-US" sz="1400"/>
              <a:t>Rinaldi Munir/II4021 - Kriptografi</a:t>
            </a:r>
          </a:p>
        </p:txBody>
      </p:sp>
      <p:sp>
        <p:nvSpPr>
          <p:cNvPr id="9219" name="Slide Number Placeholder 5">
            <a:extLst>
              <a:ext uri="{FF2B5EF4-FFF2-40B4-BE49-F238E27FC236}">
                <a16:creationId xmlns:a16="http://schemas.microsoft.com/office/drawing/2014/main" id="{E45936C1-BCC8-4D18-8169-5488080F5F8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18C47018-B372-4259-B0E8-7F64A2A6973F}" type="slidenum">
              <a:rPr lang="en-GB" altLang="en-US" sz="1400"/>
              <a:pPr>
                <a:spcBef>
                  <a:spcPct val="0"/>
                </a:spcBef>
                <a:buClrTx/>
                <a:buSzTx/>
                <a:buFontTx/>
                <a:buNone/>
              </a:pPr>
              <a:t>5</a:t>
            </a:fld>
            <a:endParaRPr lang="en-GB" altLang="en-US" sz="1400"/>
          </a:p>
        </p:txBody>
      </p:sp>
      <p:sp>
        <p:nvSpPr>
          <p:cNvPr id="5" name="Rectangle 4">
            <a:extLst>
              <a:ext uri="{FF2B5EF4-FFF2-40B4-BE49-F238E27FC236}">
                <a16:creationId xmlns:a16="http://schemas.microsoft.com/office/drawing/2014/main" id="{A81CB5A6-9987-4B02-9A22-4B1F02F305F6}"/>
              </a:ext>
            </a:extLst>
          </p:cNvPr>
          <p:cNvSpPr/>
          <p:nvPr/>
        </p:nvSpPr>
        <p:spPr>
          <a:xfrm>
            <a:off x="680720" y="757100"/>
            <a:ext cx="10871200" cy="2585323"/>
          </a:xfrm>
          <a:prstGeom prst="rect">
            <a:avLst/>
          </a:prstGeom>
        </p:spPr>
        <p:txBody>
          <a:bodyPr wrap="square">
            <a:spAutoFit/>
          </a:bodyPr>
          <a:lstStyle/>
          <a:p>
            <a:r>
              <a:rPr lang="en-US" altLang="en-US" sz="3200" b="1" dirty="0"/>
              <a:t>1. </a:t>
            </a:r>
            <a:r>
              <a:rPr lang="en-US" altLang="en-US" sz="3200" b="1" dirty="0" err="1"/>
              <a:t>Serangan</a:t>
            </a:r>
            <a:r>
              <a:rPr lang="en-US" altLang="en-US" sz="3200" b="1" dirty="0"/>
              <a:t> </a:t>
            </a:r>
            <a:r>
              <a:rPr lang="en-US" altLang="en-US" sz="3200" b="1" dirty="0" err="1"/>
              <a:t>pasif</a:t>
            </a:r>
            <a:r>
              <a:rPr lang="en-US" altLang="en-US" sz="3200" b="1" dirty="0"/>
              <a:t> </a:t>
            </a:r>
            <a:r>
              <a:rPr lang="en-US" altLang="en-US" sz="3200" b="1" dirty="0">
                <a:cs typeface="Times New Roman" panose="02020603050405020304" pitchFamily="18" charset="0"/>
              </a:rPr>
              <a:t>(</a:t>
            </a:r>
            <a:r>
              <a:rPr lang="en-US" altLang="en-US" sz="3200" b="1" i="1" dirty="0">
                <a:cs typeface="Times New Roman" panose="02020603050405020304" pitchFamily="18" charset="0"/>
              </a:rPr>
              <a:t>passive attack</a:t>
            </a:r>
            <a:r>
              <a:rPr lang="en-US" altLang="en-US" sz="3200" b="1" dirty="0">
                <a:cs typeface="Times New Roman" panose="02020603050405020304" pitchFamily="18" charset="0"/>
              </a:rPr>
              <a:t>)</a:t>
            </a:r>
            <a:r>
              <a:rPr lang="en-US" altLang="en-US" sz="3200" b="1" dirty="0"/>
              <a:t> </a:t>
            </a:r>
          </a:p>
          <a:p>
            <a:pPr marL="457200" indent="-457200">
              <a:buFont typeface="Arial" panose="020B0604020202020204" pitchFamily="34" charset="0"/>
              <a:buChar char="•"/>
            </a:pPr>
            <a:endParaRPr lang="en-US" altLang="en-US" sz="2600" dirty="0"/>
          </a:p>
          <a:p>
            <a:pPr marL="457200" indent="-457200">
              <a:buFont typeface="Arial" panose="020B0604020202020204" pitchFamily="34" charset="0"/>
              <a:buChar char="•"/>
            </a:pPr>
            <a:r>
              <a:rPr lang="en-US" altLang="en-US" sz="2600" dirty="0" err="1"/>
              <a:t>penyerang</a:t>
            </a:r>
            <a:r>
              <a:rPr lang="en-US" altLang="en-US" sz="2600" dirty="0"/>
              <a:t> </a:t>
            </a:r>
            <a:r>
              <a:rPr lang="en-US" altLang="en-US" sz="2600" dirty="0" err="1"/>
              <a:t>tidak</a:t>
            </a:r>
            <a:r>
              <a:rPr lang="en-US" altLang="en-US" sz="2600" dirty="0"/>
              <a:t> </a:t>
            </a:r>
            <a:r>
              <a:rPr lang="en-US" altLang="en-US" sz="2600" dirty="0" err="1"/>
              <a:t>terlibat</a:t>
            </a:r>
            <a:r>
              <a:rPr lang="en-US" altLang="en-US" sz="2600" dirty="0"/>
              <a:t> </a:t>
            </a:r>
            <a:r>
              <a:rPr lang="en-US" altLang="en-US" sz="2600" dirty="0" err="1"/>
              <a:t>dalam</a:t>
            </a:r>
            <a:r>
              <a:rPr lang="en-US" altLang="en-US" sz="2600" dirty="0"/>
              <a:t> </a:t>
            </a:r>
            <a:r>
              <a:rPr lang="en-US" altLang="en-US" sz="2600" dirty="0" err="1"/>
              <a:t>komunikasi</a:t>
            </a:r>
            <a:r>
              <a:rPr lang="en-US" altLang="en-US" sz="2600" dirty="0"/>
              <a:t>  </a:t>
            </a:r>
            <a:r>
              <a:rPr lang="en-US" altLang="en-US" sz="2600" dirty="0" err="1"/>
              <a:t>antara</a:t>
            </a:r>
            <a:r>
              <a:rPr lang="en-US" altLang="en-US" sz="2600" dirty="0"/>
              <a:t> </a:t>
            </a:r>
            <a:r>
              <a:rPr lang="en-US" altLang="en-US" sz="2600" dirty="0" err="1"/>
              <a:t>pengirim</a:t>
            </a:r>
            <a:r>
              <a:rPr lang="en-US" altLang="en-US" sz="2600" dirty="0"/>
              <a:t> dan </a:t>
            </a:r>
            <a:r>
              <a:rPr lang="en-US" altLang="en-US" sz="2600" dirty="0" err="1"/>
              <a:t>penerima</a:t>
            </a:r>
            <a:endParaRPr lang="en-US" altLang="en-US" sz="2600" dirty="0"/>
          </a:p>
          <a:p>
            <a:pPr marL="457200" indent="-457200">
              <a:buFont typeface="Arial" panose="020B0604020202020204" pitchFamily="34" charset="0"/>
              <a:buChar char="•"/>
            </a:pPr>
            <a:r>
              <a:rPr lang="en-US" altLang="en-US" sz="2600" dirty="0" err="1"/>
              <a:t>penyerang</a:t>
            </a:r>
            <a:r>
              <a:rPr lang="en-US" altLang="en-US" sz="2600" dirty="0"/>
              <a:t> </a:t>
            </a:r>
            <a:r>
              <a:rPr lang="en-US" altLang="en-US" sz="2600" dirty="0" err="1"/>
              <a:t>hanya</a:t>
            </a:r>
            <a:r>
              <a:rPr lang="en-US" altLang="en-US" sz="2600" dirty="0"/>
              <a:t> </a:t>
            </a:r>
            <a:r>
              <a:rPr lang="en-US" altLang="en-US" sz="2600" dirty="0" err="1"/>
              <a:t>melakukan</a:t>
            </a:r>
            <a:r>
              <a:rPr lang="en-US" altLang="en-US" sz="2600" dirty="0"/>
              <a:t> </a:t>
            </a:r>
            <a:r>
              <a:rPr lang="en-US" altLang="en-US" sz="2600" dirty="0" err="1"/>
              <a:t>penyadapan</a:t>
            </a:r>
            <a:r>
              <a:rPr lang="en-US" altLang="en-US" sz="2600" dirty="0"/>
              <a:t> </a:t>
            </a:r>
            <a:r>
              <a:rPr lang="en-US" altLang="en-US" sz="2600" dirty="0" err="1"/>
              <a:t>untuk</a:t>
            </a:r>
            <a:r>
              <a:rPr lang="en-US" altLang="en-US" sz="2600" dirty="0"/>
              <a:t> </a:t>
            </a:r>
            <a:r>
              <a:rPr lang="en-US" altLang="en-US" sz="2600" dirty="0" err="1"/>
              <a:t>memperoleh</a:t>
            </a:r>
            <a:r>
              <a:rPr lang="en-US" altLang="en-US" sz="2600" dirty="0"/>
              <a:t> data </a:t>
            </a:r>
            <a:r>
              <a:rPr lang="en-US" altLang="en-US" sz="2600" dirty="0" err="1"/>
              <a:t>atau</a:t>
            </a:r>
            <a:r>
              <a:rPr lang="en-US" altLang="en-US" sz="2600" dirty="0"/>
              <a:t>     </a:t>
            </a:r>
            <a:r>
              <a:rPr lang="en-US" altLang="en-US" sz="2600" dirty="0" err="1"/>
              <a:t>informasi</a:t>
            </a:r>
            <a:r>
              <a:rPr lang="en-US" altLang="en-US" sz="2600" dirty="0"/>
              <a:t> </a:t>
            </a:r>
            <a:r>
              <a:rPr lang="en-US" altLang="en-US" sz="2600" dirty="0" err="1"/>
              <a:t>sebanyak-banyaknya</a:t>
            </a:r>
            <a:endParaRPr lang="en-US" altLang="en-US" sz="2600" dirty="0"/>
          </a:p>
          <a:p>
            <a:pPr marL="457200" indent="-457200">
              <a:buFont typeface="Arial" panose="020B0604020202020204" pitchFamily="34" charset="0"/>
              <a:buChar char="•"/>
            </a:pPr>
            <a:r>
              <a:rPr lang="en-US" altLang="en-US" sz="2600" dirty="0" err="1"/>
              <a:t>enkripsi</a:t>
            </a:r>
            <a:r>
              <a:rPr lang="en-US" altLang="en-US" sz="2600" dirty="0"/>
              <a:t> </a:t>
            </a:r>
            <a:r>
              <a:rPr lang="en-US" altLang="en-US" sz="2600" dirty="0" err="1"/>
              <a:t>pesan</a:t>
            </a:r>
            <a:r>
              <a:rPr lang="en-US" altLang="en-US" sz="2600" dirty="0"/>
              <a:t> </a:t>
            </a:r>
            <a:r>
              <a:rPr lang="en-US" altLang="en-US" sz="2600" dirty="0" err="1"/>
              <a:t>mencegah</a:t>
            </a:r>
            <a:r>
              <a:rPr lang="en-US" altLang="en-US" sz="2600" dirty="0"/>
              <a:t> </a:t>
            </a:r>
            <a:r>
              <a:rPr lang="en-US" altLang="en-US" sz="2600" dirty="0" err="1"/>
              <a:t>penyadap</a:t>
            </a:r>
            <a:r>
              <a:rPr lang="en-US" altLang="en-US" sz="2600" dirty="0"/>
              <a:t> </a:t>
            </a:r>
            <a:r>
              <a:rPr lang="en-US" altLang="en-US" sz="2600" dirty="0" err="1"/>
              <a:t>memahami</a:t>
            </a:r>
            <a:r>
              <a:rPr lang="en-US" altLang="en-US" sz="2600" dirty="0"/>
              <a:t> </a:t>
            </a:r>
            <a:r>
              <a:rPr lang="en-US" altLang="en-US" sz="2600" dirty="0" err="1"/>
              <a:t>isi</a:t>
            </a:r>
            <a:r>
              <a:rPr lang="en-US" altLang="en-US" sz="2600" dirty="0"/>
              <a:t> </a:t>
            </a:r>
            <a:r>
              <a:rPr lang="en-US" altLang="en-US" sz="2600" dirty="0" err="1"/>
              <a:t>pesan</a:t>
            </a:r>
            <a:endParaRPr lang="en-US" altLang="en-US" sz="2600" dirty="0"/>
          </a:p>
        </p:txBody>
      </p:sp>
      <p:pic>
        <p:nvPicPr>
          <p:cNvPr id="2" name="Picture 4" descr="bd06790_">
            <a:extLst>
              <a:ext uri="{FF2B5EF4-FFF2-40B4-BE49-F238E27FC236}">
                <a16:creationId xmlns:a16="http://schemas.microsoft.com/office/drawing/2014/main" id="{496CA57D-8A85-47B5-8398-F5E9E4056D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8881" y="3751400"/>
            <a:ext cx="1812925"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descr="bd06784_">
            <a:extLst>
              <a:ext uri="{FF2B5EF4-FFF2-40B4-BE49-F238E27FC236}">
                <a16:creationId xmlns:a16="http://schemas.microsoft.com/office/drawing/2014/main" id="{515C9475-2424-41AE-B52C-570D545B6E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3881" y="3433900"/>
            <a:ext cx="1819275"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6">
            <a:extLst>
              <a:ext uri="{FF2B5EF4-FFF2-40B4-BE49-F238E27FC236}">
                <a16:creationId xmlns:a16="http://schemas.microsoft.com/office/drawing/2014/main" id="{F95BE4C1-6318-42AA-B53A-05145CFFBC58}"/>
              </a:ext>
            </a:extLst>
          </p:cNvPr>
          <p:cNvSpPr txBox="1">
            <a:spLocks noChangeArrowheads="1"/>
          </p:cNvSpPr>
          <p:nvPr/>
        </p:nvSpPr>
        <p:spPr bwMode="auto">
          <a:xfrm>
            <a:off x="3002281" y="5415100"/>
            <a:ext cx="6080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1400" b="1" dirty="0">
                <a:latin typeface="Arial" panose="020B0604020202020204" pitchFamily="34" charset="0"/>
              </a:rPr>
              <a:t>Alice</a:t>
            </a:r>
            <a:endParaRPr lang="en-US" altLang="en-US" sz="1400" dirty="0">
              <a:latin typeface="Arial" panose="020B0604020202020204" pitchFamily="34" charset="0"/>
            </a:endParaRPr>
          </a:p>
        </p:txBody>
      </p:sp>
      <p:sp>
        <p:nvSpPr>
          <p:cNvPr id="6" name="Text Box 7">
            <a:extLst>
              <a:ext uri="{FF2B5EF4-FFF2-40B4-BE49-F238E27FC236}">
                <a16:creationId xmlns:a16="http://schemas.microsoft.com/office/drawing/2014/main" id="{95315EEA-7A57-42A4-89C3-2FA2927A22D2}"/>
              </a:ext>
            </a:extLst>
          </p:cNvPr>
          <p:cNvSpPr txBox="1">
            <a:spLocks noChangeArrowheads="1"/>
          </p:cNvSpPr>
          <p:nvPr/>
        </p:nvSpPr>
        <p:spPr bwMode="auto">
          <a:xfrm>
            <a:off x="8945880" y="5262700"/>
            <a:ext cx="5286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r" eaLnBrk="1" hangingPunct="1">
              <a:spcBef>
                <a:spcPct val="0"/>
              </a:spcBef>
              <a:buClrTx/>
              <a:buSzTx/>
              <a:buFontTx/>
              <a:buNone/>
            </a:pPr>
            <a:r>
              <a:rPr lang="en-US" altLang="en-US" sz="1400" b="1">
                <a:latin typeface="Arial" panose="020B0604020202020204" pitchFamily="34" charset="0"/>
              </a:rPr>
              <a:t>Bob</a:t>
            </a:r>
            <a:endParaRPr lang="en-US" altLang="en-US" sz="1400">
              <a:latin typeface="Arial" panose="020B0604020202020204" pitchFamily="34" charset="0"/>
            </a:endParaRPr>
          </a:p>
        </p:txBody>
      </p:sp>
      <p:sp>
        <p:nvSpPr>
          <p:cNvPr id="7" name="Line 8">
            <a:extLst>
              <a:ext uri="{FF2B5EF4-FFF2-40B4-BE49-F238E27FC236}">
                <a16:creationId xmlns:a16="http://schemas.microsoft.com/office/drawing/2014/main" id="{61D96811-7869-41B6-A774-4DCE1520C066}"/>
              </a:ext>
            </a:extLst>
          </p:cNvPr>
          <p:cNvSpPr>
            <a:spLocks noChangeShapeType="1"/>
          </p:cNvSpPr>
          <p:nvPr/>
        </p:nvSpPr>
        <p:spPr bwMode="auto">
          <a:xfrm>
            <a:off x="4335780" y="4500700"/>
            <a:ext cx="3886200" cy="0"/>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8" name="Rectangle 10">
            <a:extLst>
              <a:ext uri="{FF2B5EF4-FFF2-40B4-BE49-F238E27FC236}">
                <a16:creationId xmlns:a16="http://schemas.microsoft.com/office/drawing/2014/main" id="{AEDDC40C-81DF-41BA-B23A-27F99E128E9E}"/>
              </a:ext>
            </a:extLst>
          </p:cNvPr>
          <p:cNvSpPr txBox="1">
            <a:spLocks noChangeArrowheads="1"/>
          </p:cNvSpPr>
          <p:nvPr/>
        </p:nvSpPr>
        <p:spPr>
          <a:xfrm>
            <a:off x="4450080" y="4003814"/>
            <a:ext cx="3657600" cy="496887"/>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None/>
            </a:pPr>
            <a:r>
              <a:rPr lang="en-US" altLang="en-US" sz="1400"/>
              <a:t>…hyTRedcyld[pu6tjkbbjudplkjsdoye6hnw…</a:t>
            </a:r>
          </a:p>
        </p:txBody>
      </p:sp>
      <p:graphicFrame>
        <p:nvGraphicFramePr>
          <p:cNvPr id="9" name="Object 11">
            <a:extLst>
              <a:ext uri="{FF2B5EF4-FFF2-40B4-BE49-F238E27FC236}">
                <a16:creationId xmlns:a16="http://schemas.microsoft.com/office/drawing/2014/main" id="{C45DA22D-EA25-4BB8-ACDC-E9752068CEC7}"/>
              </a:ext>
            </a:extLst>
          </p:cNvPr>
          <p:cNvGraphicFramePr>
            <a:graphicFrameLocks noChangeAspect="1"/>
          </p:cNvGraphicFramePr>
          <p:nvPr>
            <p:extLst>
              <p:ext uri="{D42A27DB-BD31-4B8C-83A1-F6EECF244321}">
                <p14:modId xmlns:p14="http://schemas.microsoft.com/office/powerpoint/2010/main" val="1528789619"/>
              </p:ext>
            </p:extLst>
          </p:nvPr>
        </p:nvGraphicFramePr>
        <p:xfrm>
          <a:off x="5816919" y="4653101"/>
          <a:ext cx="923925" cy="981075"/>
        </p:xfrm>
        <a:graphic>
          <a:graphicData uri="http://schemas.openxmlformats.org/presentationml/2006/ole">
            <mc:AlternateContent xmlns:mc="http://schemas.openxmlformats.org/markup-compatibility/2006">
              <mc:Choice xmlns:v="urn:schemas-microsoft-com:vml" Requires="v">
                <p:oleObj name="Clip" r:id="rId4" imgW="3092450" imgH="3282950" progId="MS_ClipArt_Gallery.5">
                  <p:embed/>
                </p:oleObj>
              </mc:Choice>
              <mc:Fallback>
                <p:oleObj name="Clip" r:id="rId4" imgW="3092450" imgH="3282950" progId="MS_ClipArt_Gallery.5">
                  <p:embed/>
                  <p:pic>
                    <p:nvPicPr>
                      <p:cNvPr id="32" name="Object 11">
                        <a:extLst>
                          <a:ext uri="{FF2B5EF4-FFF2-40B4-BE49-F238E27FC236}">
                            <a16:creationId xmlns:a16="http://schemas.microsoft.com/office/drawing/2014/main" id="{C45DA22D-EA25-4BB8-ACDC-E9752068CE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6919" y="4653101"/>
                        <a:ext cx="923925" cy="981075"/>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 name="Text Box 12">
            <a:extLst>
              <a:ext uri="{FF2B5EF4-FFF2-40B4-BE49-F238E27FC236}">
                <a16:creationId xmlns:a16="http://schemas.microsoft.com/office/drawing/2014/main" id="{01F07F42-CC31-459F-AD6D-E5B0711DE037}"/>
              </a:ext>
            </a:extLst>
          </p:cNvPr>
          <p:cNvSpPr txBox="1">
            <a:spLocks noChangeArrowheads="1"/>
          </p:cNvSpPr>
          <p:nvPr/>
        </p:nvSpPr>
        <p:spPr bwMode="auto">
          <a:xfrm>
            <a:off x="6028056" y="5796100"/>
            <a:ext cx="500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r" eaLnBrk="1" hangingPunct="1">
              <a:spcBef>
                <a:spcPct val="0"/>
              </a:spcBef>
              <a:buClrTx/>
              <a:buSzTx/>
              <a:buFontTx/>
              <a:buNone/>
            </a:pPr>
            <a:r>
              <a:rPr lang="en-US" altLang="en-US" sz="1400" b="1">
                <a:latin typeface="Arial" panose="020B0604020202020204" pitchFamily="34" charset="0"/>
              </a:rPr>
              <a:t>Eve</a:t>
            </a:r>
            <a:endParaRPr lang="en-US" altLang="en-US" sz="1400">
              <a:latin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65394C4-2181-F4EE-7D2C-52BD55369FEF}"/>
              </a:ext>
            </a:extLst>
          </p:cNvPr>
          <p:cNvSpPr txBox="1"/>
          <p:nvPr/>
        </p:nvSpPr>
        <p:spPr>
          <a:xfrm>
            <a:off x="2953407" y="5779955"/>
            <a:ext cx="6096000" cy="523220"/>
          </a:xfrm>
          <a:prstGeom prst="rect">
            <a:avLst/>
          </a:prstGeom>
          <a:noFill/>
        </p:spPr>
        <p:txBody>
          <a:bodyPr wrap="square">
            <a:spAutoFit/>
          </a:bodyPr>
          <a:lstStyle/>
          <a:p>
            <a:pPr algn="ctr" eaLnBrk="1" hangingPunct="1">
              <a:buSzPct val="100000"/>
              <a:defRPr/>
            </a:pPr>
            <a:r>
              <a:rPr lang="en-US" altLang="en-US" sz="2800" b="1" dirty="0"/>
              <a:t>Passive Attack : Interception</a:t>
            </a:r>
          </a:p>
        </p:txBody>
      </p:sp>
      <p:pic>
        <p:nvPicPr>
          <p:cNvPr id="5" name="Picture 2">
            <a:extLst>
              <a:ext uri="{FF2B5EF4-FFF2-40B4-BE49-F238E27FC236}">
                <a16:creationId xmlns:a16="http://schemas.microsoft.com/office/drawing/2014/main" id="{9EA4AE86-C01F-7F50-2AF7-FAF2E2D187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2241" y="1268412"/>
            <a:ext cx="8177212" cy="4321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TextBox 7">
            <a:extLst>
              <a:ext uri="{FF2B5EF4-FFF2-40B4-BE49-F238E27FC236}">
                <a16:creationId xmlns:a16="http://schemas.microsoft.com/office/drawing/2014/main" id="{3407F2BB-F31E-08EA-00C2-9CB2F43C7566}"/>
              </a:ext>
            </a:extLst>
          </p:cNvPr>
          <p:cNvSpPr txBox="1"/>
          <p:nvPr/>
        </p:nvSpPr>
        <p:spPr>
          <a:xfrm>
            <a:off x="5171090" y="231659"/>
            <a:ext cx="6894786" cy="646331"/>
          </a:xfrm>
          <a:prstGeom prst="rect">
            <a:avLst/>
          </a:prstGeom>
          <a:noFill/>
        </p:spPr>
        <p:txBody>
          <a:bodyPr wrap="square">
            <a:spAutoFit/>
          </a:bodyPr>
          <a:lstStyle/>
          <a:p>
            <a:pPr algn="ctr" eaLnBrk="1" hangingPunct="1">
              <a:buSzPct val="100000"/>
              <a:defRPr/>
            </a:pPr>
            <a:r>
              <a:rPr lang="en-US" altLang="en-US" sz="1800" dirty="0" err="1"/>
              <a:t>Sumber</a:t>
            </a:r>
            <a:r>
              <a:rPr lang="en-US" altLang="en-US" sz="1800" dirty="0"/>
              <a:t>: William Stalling, Cryptography and Network Security</a:t>
            </a:r>
            <a:br>
              <a:rPr lang="en-US" altLang="en-US" sz="1800" dirty="0"/>
            </a:br>
            <a:r>
              <a:rPr lang="en-US" altLang="en-US" sz="1800" dirty="0"/>
              <a:t>Overview &amp; Chapter 1</a:t>
            </a:r>
          </a:p>
        </p:txBody>
      </p:sp>
      <p:sp>
        <p:nvSpPr>
          <p:cNvPr id="2" name="Footer Placeholder 1">
            <a:extLst>
              <a:ext uri="{FF2B5EF4-FFF2-40B4-BE49-F238E27FC236}">
                <a16:creationId xmlns:a16="http://schemas.microsoft.com/office/drawing/2014/main" id="{73F93994-0494-218E-EC92-A5B543112E88}"/>
              </a:ext>
            </a:extLst>
          </p:cNvPr>
          <p:cNvSpPr>
            <a:spLocks noGrp="1"/>
          </p:cNvSpPr>
          <p:nvPr>
            <p:ph type="ftr" sz="quarter" idx="11"/>
          </p:nvPr>
        </p:nvSpPr>
        <p:spPr/>
        <p:txBody>
          <a:bodyPr/>
          <a:lstStyle/>
          <a:p>
            <a:r>
              <a:rPr lang="en-US"/>
              <a:t>Rinaldi Munir/II4021 - Kriptografi</a:t>
            </a:r>
          </a:p>
        </p:txBody>
      </p:sp>
      <p:sp>
        <p:nvSpPr>
          <p:cNvPr id="3" name="Slide Number Placeholder 2">
            <a:extLst>
              <a:ext uri="{FF2B5EF4-FFF2-40B4-BE49-F238E27FC236}">
                <a16:creationId xmlns:a16="http://schemas.microsoft.com/office/drawing/2014/main" id="{EAE3EC9E-8B42-5060-354A-7D2009F8EA8A}"/>
              </a:ext>
            </a:extLst>
          </p:cNvPr>
          <p:cNvSpPr>
            <a:spLocks noGrp="1"/>
          </p:cNvSpPr>
          <p:nvPr>
            <p:ph type="sldNum" sz="quarter" idx="12"/>
          </p:nvPr>
        </p:nvSpPr>
        <p:spPr/>
        <p:txBody>
          <a:bodyPr/>
          <a:lstStyle/>
          <a:p>
            <a:fld id="{C8468649-2255-4ED6-86C1-7183EDD30619}" type="slidenum">
              <a:rPr lang="en-US" smtClean="0"/>
              <a:t>6</a:t>
            </a:fld>
            <a:endParaRPr lang="en-US"/>
          </a:p>
        </p:txBody>
      </p:sp>
    </p:spTree>
    <p:extLst>
      <p:ext uri="{BB962C8B-B14F-4D97-AF65-F5344CB8AC3E}">
        <p14:creationId xmlns:p14="http://schemas.microsoft.com/office/powerpoint/2010/main" val="289481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761C71C-9B03-C8B0-D9F2-4C8DE3729FFD}"/>
              </a:ext>
            </a:extLst>
          </p:cNvPr>
          <p:cNvSpPr txBox="1"/>
          <p:nvPr/>
        </p:nvSpPr>
        <p:spPr>
          <a:xfrm>
            <a:off x="2953407" y="5779955"/>
            <a:ext cx="6096000" cy="523220"/>
          </a:xfrm>
          <a:prstGeom prst="rect">
            <a:avLst/>
          </a:prstGeom>
          <a:noFill/>
        </p:spPr>
        <p:txBody>
          <a:bodyPr wrap="square">
            <a:spAutoFit/>
          </a:bodyPr>
          <a:lstStyle/>
          <a:p>
            <a:pPr algn="ctr" eaLnBrk="1" hangingPunct="1">
              <a:buSzPct val="100000"/>
              <a:defRPr/>
            </a:pPr>
            <a:r>
              <a:rPr lang="en-US" altLang="en-US" sz="2800" b="1" dirty="0"/>
              <a:t>Passive Attack : Traffic Analysis</a:t>
            </a:r>
          </a:p>
        </p:txBody>
      </p:sp>
      <p:pic>
        <p:nvPicPr>
          <p:cNvPr id="6" name="Picture 2">
            <a:extLst>
              <a:ext uri="{FF2B5EF4-FFF2-40B4-BE49-F238E27FC236}">
                <a16:creationId xmlns:a16="http://schemas.microsoft.com/office/drawing/2014/main" id="{A912D419-1E9E-9B7A-5F63-2877060CA7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9857" y="932081"/>
            <a:ext cx="8177212" cy="4321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Rectangle 3">
            <a:extLst>
              <a:ext uri="{FF2B5EF4-FFF2-40B4-BE49-F238E27FC236}">
                <a16:creationId xmlns:a16="http://schemas.microsoft.com/office/drawing/2014/main" id="{4A044DFC-8CD6-DD7B-0AF1-48DF924AA506}"/>
              </a:ext>
            </a:extLst>
          </p:cNvPr>
          <p:cNvSpPr>
            <a:spLocks noChangeArrowheads="1"/>
          </p:cNvSpPr>
          <p:nvPr/>
        </p:nvSpPr>
        <p:spPr bwMode="auto">
          <a:xfrm>
            <a:off x="5767499" y="2480441"/>
            <a:ext cx="2451592" cy="612227"/>
          </a:xfrm>
          <a:prstGeom prst="rect">
            <a:avLst/>
          </a:prstGeom>
          <a:solidFill>
            <a:srgbClr val="FFFFFF"/>
          </a:solidFill>
          <a:ln w="9360">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FFFFFF"/>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FFFFFF"/>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MS PGothic" panose="020B060007020508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MS PGothic" panose="020B060007020508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MS PGothic" panose="020B060007020508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MS PGothic" panose="020B060007020508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MS PGothic" panose="020B0600070205080204" pitchFamily="34" charset="-128"/>
              </a:defRPr>
            </a:lvl9pPr>
          </a:lstStyle>
          <a:p>
            <a:pPr algn="ctr" eaLnBrk="1" hangingPunct="1">
              <a:spcBef>
                <a:spcPct val="0"/>
              </a:spcBef>
              <a:buClrTx/>
              <a:buFontTx/>
              <a:buNone/>
            </a:pPr>
            <a:r>
              <a:rPr lang="en-US" altLang="en-US" sz="1600" dirty="0">
                <a:solidFill>
                  <a:srgbClr val="000000"/>
                </a:solidFill>
              </a:rPr>
              <a:t>Observe</a:t>
            </a:r>
            <a:r>
              <a:rPr lang="en-US" altLang="en-US" sz="1600" dirty="0"/>
              <a:t> </a:t>
            </a:r>
            <a:r>
              <a:rPr lang="en-US" altLang="en-US" sz="1600" dirty="0">
                <a:solidFill>
                  <a:srgbClr val="000000"/>
                </a:solidFill>
              </a:rPr>
              <a:t>traffic pattern</a:t>
            </a:r>
          </a:p>
        </p:txBody>
      </p:sp>
      <p:sp>
        <p:nvSpPr>
          <p:cNvPr id="8" name="TextBox 7">
            <a:extLst>
              <a:ext uri="{FF2B5EF4-FFF2-40B4-BE49-F238E27FC236}">
                <a16:creationId xmlns:a16="http://schemas.microsoft.com/office/drawing/2014/main" id="{5F9F1D02-69EF-AB16-A3D9-13ABD0409822}"/>
              </a:ext>
            </a:extLst>
          </p:cNvPr>
          <p:cNvSpPr txBox="1"/>
          <p:nvPr/>
        </p:nvSpPr>
        <p:spPr>
          <a:xfrm>
            <a:off x="5171090" y="231659"/>
            <a:ext cx="6894786" cy="646331"/>
          </a:xfrm>
          <a:prstGeom prst="rect">
            <a:avLst/>
          </a:prstGeom>
          <a:noFill/>
        </p:spPr>
        <p:txBody>
          <a:bodyPr wrap="square">
            <a:spAutoFit/>
          </a:bodyPr>
          <a:lstStyle/>
          <a:p>
            <a:pPr algn="ctr" eaLnBrk="1" hangingPunct="1">
              <a:buSzPct val="100000"/>
              <a:defRPr/>
            </a:pPr>
            <a:r>
              <a:rPr lang="en-US" altLang="en-US" sz="1800" dirty="0" err="1"/>
              <a:t>Sumber</a:t>
            </a:r>
            <a:r>
              <a:rPr lang="en-US" altLang="en-US" sz="1800" dirty="0"/>
              <a:t>: William Stalling, Cryptography and Network Security</a:t>
            </a:r>
            <a:br>
              <a:rPr lang="en-US" altLang="en-US" sz="1800" dirty="0"/>
            </a:br>
            <a:r>
              <a:rPr lang="en-US" altLang="en-US" sz="1800" dirty="0"/>
              <a:t>Overview &amp; Chapter 1</a:t>
            </a:r>
          </a:p>
        </p:txBody>
      </p:sp>
      <p:sp>
        <p:nvSpPr>
          <p:cNvPr id="2" name="Footer Placeholder 1">
            <a:extLst>
              <a:ext uri="{FF2B5EF4-FFF2-40B4-BE49-F238E27FC236}">
                <a16:creationId xmlns:a16="http://schemas.microsoft.com/office/drawing/2014/main" id="{BD761289-70F4-ECD0-214F-DBBBFC547662}"/>
              </a:ext>
            </a:extLst>
          </p:cNvPr>
          <p:cNvSpPr>
            <a:spLocks noGrp="1"/>
          </p:cNvSpPr>
          <p:nvPr>
            <p:ph type="ftr" sz="quarter" idx="11"/>
          </p:nvPr>
        </p:nvSpPr>
        <p:spPr/>
        <p:txBody>
          <a:bodyPr/>
          <a:lstStyle/>
          <a:p>
            <a:r>
              <a:rPr lang="en-US"/>
              <a:t>Rinaldi Munir/II4021 - Kriptografi</a:t>
            </a:r>
          </a:p>
        </p:txBody>
      </p:sp>
      <p:sp>
        <p:nvSpPr>
          <p:cNvPr id="4" name="Slide Number Placeholder 3">
            <a:extLst>
              <a:ext uri="{FF2B5EF4-FFF2-40B4-BE49-F238E27FC236}">
                <a16:creationId xmlns:a16="http://schemas.microsoft.com/office/drawing/2014/main" id="{0F121D0C-101C-6111-8329-6A7413F81D7B}"/>
              </a:ext>
            </a:extLst>
          </p:cNvPr>
          <p:cNvSpPr>
            <a:spLocks noGrp="1"/>
          </p:cNvSpPr>
          <p:nvPr>
            <p:ph type="sldNum" sz="quarter" idx="12"/>
          </p:nvPr>
        </p:nvSpPr>
        <p:spPr/>
        <p:txBody>
          <a:bodyPr/>
          <a:lstStyle/>
          <a:p>
            <a:fld id="{C8468649-2255-4ED6-86C1-7183EDD30619}" type="slidenum">
              <a:rPr lang="en-US" smtClean="0"/>
              <a:t>7</a:t>
            </a:fld>
            <a:endParaRPr lang="en-US"/>
          </a:p>
        </p:txBody>
      </p:sp>
    </p:spTree>
    <p:extLst>
      <p:ext uri="{BB962C8B-B14F-4D97-AF65-F5344CB8AC3E}">
        <p14:creationId xmlns:p14="http://schemas.microsoft.com/office/powerpoint/2010/main" val="243754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3">
            <a:extLst>
              <a:ext uri="{FF2B5EF4-FFF2-40B4-BE49-F238E27FC236}">
                <a16:creationId xmlns:a16="http://schemas.microsoft.com/office/drawing/2014/main" id="{94D105A9-88C9-4613-B1A1-AB2EE1EB01B1}"/>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GB" altLang="en-US" sz="1400"/>
              <a:t>Rinaldi Munir/II4021 - Kriptografi</a:t>
            </a:r>
          </a:p>
        </p:txBody>
      </p:sp>
      <p:sp>
        <p:nvSpPr>
          <p:cNvPr id="10243" name="Slide Number Placeholder 4">
            <a:extLst>
              <a:ext uri="{FF2B5EF4-FFF2-40B4-BE49-F238E27FC236}">
                <a16:creationId xmlns:a16="http://schemas.microsoft.com/office/drawing/2014/main" id="{7E9C7085-A689-41E5-9719-58CA7EF32AF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E41FB764-9C9C-4AC5-9A57-6B4F688165A5}" type="slidenum">
              <a:rPr lang="en-GB" altLang="en-US" sz="1400"/>
              <a:pPr>
                <a:spcBef>
                  <a:spcPct val="0"/>
                </a:spcBef>
                <a:buClrTx/>
                <a:buSzTx/>
                <a:buFontTx/>
                <a:buNone/>
              </a:pPr>
              <a:t>8</a:t>
            </a:fld>
            <a:endParaRPr lang="en-GB" altLang="en-US" sz="1400"/>
          </a:p>
        </p:txBody>
      </p:sp>
      <p:pic>
        <p:nvPicPr>
          <p:cNvPr id="10244" name="Picture 2">
            <a:extLst>
              <a:ext uri="{FF2B5EF4-FFF2-40B4-BE49-F238E27FC236}">
                <a16:creationId xmlns:a16="http://schemas.microsoft.com/office/drawing/2014/main" id="{9020F328-C30A-4BBD-984B-4F149E9D71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4841" y="1095532"/>
            <a:ext cx="7852553" cy="5117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Box 6">
            <a:extLst>
              <a:ext uri="{FF2B5EF4-FFF2-40B4-BE49-F238E27FC236}">
                <a16:creationId xmlns:a16="http://schemas.microsoft.com/office/drawing/2014/main" id="{AD623C9A-BC4D-4C56-8E8C-E0EBA3E195FD}"/>
              </a:ext>
            </a:extLst>
          </p:cNvPr>
          <p:cNvSpPr txBox="1">
            <a:spLocks noChangeArrowheads="1"/>
          </p:cNvSpPr>
          <p:nvPr/>
        </p:nvSpPr>
        <p:spPr bwMode="auto">
          <a:xfrm>
            <a:off x="2514601" y="490536"/>
            <a:ext cx="7146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2400" i="1" dirty="0"/>
              <a:t>Screenshot Wireshark </a:t>
            </a:r>
            <a:r>
              <a:rPr lang="en-US" altLang="en-US" sz="2400" dirty="0"/>
              <a:t>(</a:t>
            </a:r>
            <a:r>
              <a:rPr lang="en-US" altLang="en-US" sz="2400" dirty="0" err="1"/>
              <a:t>memantau</a:t>
            </a:r>
            <a:r>
              <a:rPr lang="en-US" altLang="en-US" sz="2400" dirty="0"/>
              <a:t> </a:t>
            </a:r>
            <a:r>
              <a:rPr lang="en-US" altLang="en-US" sz="2400" i="1" dirty="0"/>
              <a:t>network traffic</a:t>
            </a:r>
            <a:r>
              <a:rPr lang="en-US" altLang="en-US" sz="2400" dirty="0"/>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Slide Number Placeholder 4">
            <a:extLst>
              <a:ext uri="{FF2B5EF4-FFF2-40B4-BE49-F238E27FC236}">
                <a16:creationId xmlns:a16="http://schemas.microsoft.com/office/drawing/2014/main" id="{10C55D79-210A-40E5-A8F6-F7626FEF68C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0094BEFE-C2BF-4455-BFCE-50672155ABF2}" type="slidenum">
              <a:rPr lang="en-GB" altLang="en-US" sz="1400"/>
              <a:pPr>
                <a:spcBef>
                  <a:spcPct val="0"/>
                </a:spcBef>
                <a:buClrTx/>
                <a:buSzTx/>
                <a:buFontTx/>
                <a:buNone/>
              </a:pPr>
              <a:t>9</a:t>
            </a:fld>
            <a:endParaRPr lang="en-GB" altLang="en-US" sz="1400"/>
          </a:p>
        </p:txBody>
      </p:sp>
      <p:pic>
        <p:nvPicPr>
          <p:cNvPr id="3" name="Picture 2" descr="A screenshot of a social media post&#10;&#10;Description automatically generated">
            <a:extLst>
              <a:ext uri="{FF2B5EF4-FFF2-40B4-BE49-F238E27FC236}">
                <a16:creationId xmlns:a16="http://schemas.microsoft.com/office/drawing/2014/main" id="{35272DA7-098B-483F-9FB1-B51BACF96C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6239" y="349235"/>
            <a:ext cx="8615681" cy="5012976"/>
          </a:xfrm>
          <a:prstGeom prst="rect">
            <a:avLst/>
          </a:prstGeom>
        </p:spPr>
      </p:pic>
      <p:sp>
        <p:nvSpPr>
          <p:cNvPr id="4" name="Rectangle 3">
            <a:extLst>
              <a:ext uri="{FF2B5EF4-FFF2-40B4-BE49-F238E27FC236}">
                <a16:creationId xmlns:a16="http://schemas.microsoft.com/office/drawing/2014/main" id="{312090E2-B3AB-4D0D-8E8E-80B9BAE4F31C}"/>
              </a:ext>
            </a:extLst>
          </p:cNvPr>
          <p:cNvSpPr/>
          <p:nvPr/>
        </p:nvSpPr>
        <p:spPr>
          <a:xfrm>
            <a:off x="1415098" y="6063962"/>
            <a:ext cx="9101138" cy="584775"/>
          </a:xfrm>
          <a:prstGeom prst="rect">
            <a:avLst/>
          </a:prstGeom>
        </p:spPr>
        <p:txBody>
          <a:bodyPr wrap="square">
            <a:spAutoFit/>
          </a:bodyPr>
          <a:lstStyle/>
          <a:p>
            <a:r>
              <a:rPr lang="en-US" sz="1600" dirty="0" err="1"/>
              <a:t>Sumber</a:t>
            </a:r>
            <a:r>
              <a:rPr lang="en-US" sz="1600" dirty="0"/>
              <a:t> </a:t>
            </a:r>
            <a:r>
              <a:rPr lang="en-US" sz="1600" dirty="0" err="1"/>
              <a:t>gambar</a:t>
            </a:r>
            <a:r>
              <a:rPr lang="en-US" sz="1600" dirty="0"/>
              <a:t>: https://www.researchgate.net/figure/Wireshark-Filtering-Showing-Clear-Text-of-user-Name-and-Password_fig3_326419957</a:t>
            </a:r>
          </a:p>
        </p:txBody>
      </p:sp>
      <p:sp>
        <p:nvSpPr>
          <p:cNvPr id="5" name="Rectangle 4">
            <a:extLst>
              <a:ext uri="{FF2B5EF4-FFF2-40B4-BE49-F238E27FC236}">
                <a16:creationId xmlns:a16="http://schemas.microsoft.com/office/drawing/2014/main" id="{FCEE2973-2D7C-48C2-AD97-0CA14FC047C0}"/>
              </a:ext>
            </a:extLst>
          </p:cNvPr>
          <p:cNvSpPr/>
          <p:nvPr/>
        </p:nvSpPr>
        <p:spPr>
          <a:xfrm>
            <a:off x="1415098" y="5467829"/>
            <a:ext cx="8966200" cy="369332"/>
          </a:xfrm>
          <a:prstGeom prst="rect">
            <a:avLst/>
          </a:prstGeom>
        </p:spPr>
        <p:txBody>
          <a:bodyPr wrap="square">
            <a:spAutoFit/>
          </a:bodyPr>
          <a:lstStyle/>
          <a:p>
            <a:r>
              <a:rPr lang="en-US" b="1" dirty="0"/>
              <a:t>Filtering </a:t>
            </a:r>
            <a:r>
              <a:rPr lang="en-US" b="1" dirty="0" err="1"/>
              <a:t>dengan</a:t>
            </a:r>
            <a:r>
              <a:rPr lang="en-US" b="1" dirty="0"/>
              <a:t> Wireshark </a:t>
            </a:r>
            <a:r>
              <a:rPr lang="en-US" b="1" dirty="0" err="1"/>
              <a:t>dapat</a:t>
            </a:r>
            <a:r>
              <a:rPr lang="en-US" b="1" dirty="0"/>
              <a:t> </a:t>
            </a:r>
            <a:r>
              <a:rPr lang="en-US" b="1" dirty="0" err="1"/>
              <a:t>menampilkan</a:t>
            </a:r>
            <a:r>
              <a:rPr lang="en-US" b="1" dirty="0"/>
              <a:t> </a:t>
            </a:r>
            <a:r>
              <a:rPr lang="en-US" b="1" dirty="0" err="1"/>
              <a:t>plainteks</a:t>
            </a:r>
            <a:r>
              <a:rPr lang="en-US" b="1" dirty="0"/>
              <a:t> </a:t>
            </a:r>
            <a:r>
              <a:rPr lang="en-US" b="1" dirty="0" err="1"/>
              <a:t>berupa</a:t>
            </a:r>
            <a:r>
              <a:rPr lang="en-US" b="1" dirty="0"/>
              <a:t> </a:t>
            </a:r>
            <a:r>
              <a:rPr lang="en-US" b="1" i="1" dirty="0"/>
              <a:t>username</a:t>
            </a:r>
            <a:r>
              <a:rPr lang="en-US" b="1" dirty="0"/>
              <a:t> dan </a:t>
            </a:r>
            <a:r>
              <a:rPr lang="en-US" b="1" i="1" dirty="0"/>
              <a:t>password</a:t>
            </a:r>
          </a:p>
        </p:txBody>
      </p:sp>
      <p:sp>
        <p:nvSpPr>
          <p:cNvPr id="2" name="Footer Placeholder 1">
            <a:extLst>
              <a:ext uri="{FF2B5EF4-FFF2-40B4-BE49-F238E27FC236}">
                <a16:creationId xmlns:a16="http://schemas.microsoft.com/office/drawing/2014/main" id="{C3A51CE1-C237-BD73-C357-11F667DA7A1C}"/>
              </a:ext>
            </a:extLst>
          </p:cNvPr>
          <p:cNvSpPr>
            <a:spLocks noGrp="1"/>
          </p:cNvSpPr>
          <p:nvPr>
            <p:ph type="ftr" sz="quarter" idx="11"/>
          </p:nvPr>
        </p:nvSpPr>
        <p:spPr/>
        <p:txBody>
          <a:bodyPr/>
          <a:lstStyle/>
          <a:p>
            <a:r>
              <a:rPr lang="en-US"/>
              <a:t>Rinaldi Munir/II4021 - Kriptografi</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610</TotalTime>
  <Words>2257</Words>
  <Application>Microsoft Office PowerPoint</Application>
  <PresentationFormat>Widescreen</PresentationFormat>
  <Paragraphs>280</Paragraphs>
  <Slides>42</Slides>
  <Notes>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3</vt:i4>
      </vt:variant>
      <vt:variant>
        <vt:lpstr>Slide Titles</vt:lpstr>
      </vt:variant>
      <vt:variant>
        <vt:i4>42</vt:i4>
      </vt:variant>
    </vt:vector>
  </HeadingPairs>
  <TitlesOfParts>
    <vt:vector size="52" baseType="lpstr">
      <vt:lpstr>Arial</vt:lpstr>
      <vt:lpstr>Calibri</vt:lpstr>
      <vt:lpstr>Calibri Light</vt:lpstr>
      <vt:lpstr>Courier New</vt:lpstr>
      <vt:lpstr>Times New Roman</vt:lpstr>
      <vt:lpstr>Wingdings</vt:lpstr>
      <vt:lpstr>Office Theme</vt:lpstr>
      <vt:lpstr>Clip</vt:lpstr>
      <vt:lpstr>Visio.Drawing.6</vt:lpstr>
      <vt:lpstr>Document</vt:lpstr>
      <vt:lpstr>06 - Serangan Terhadap Kriptografi </vt:lpstr>
      <vt:lpstr>Pendahuluan </vt:lpstr>
      <vt:lpstr>Serangan (attack) </vt:lpstr>
      <vt:lpstr>Jenis-jenis Serangan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Acoustic Eavesdropping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Jenis-jenis Serangan</vt:lpstr>
      <vt:lpstr>PowerPoint Presentation</vt:lpstr>
      <vt:lpstr>PowerPoint Presentation</vt:lpstr>
      <vt:lpstr>PowerPoint Presentation</vt:lpstr>
      <vt:lpstr>PowerPoint Presentation</vt:lpstr>
      <vt:lpstr>Jenis-jenis Serangan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Serangan Terhadap Kriptografi </dc:title>
  <dc:creator>Rinaldi Munir</dc:creator>
  <cp:lastModifiedBy>Dr. Ir. Rinaldi, M.T.</cp:lastModifiedBy>
  <cp:revision>33</cp:revision>
  <dcterms:created xsi:type="dcterms:W3CDTF">2020-09-05T12:57:13Z</dcterms:created>
  <dcterms:modified xsi:type="dcterms:W3CDTF">2025-02-22T12:19:15Z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8b525e5-f3da-4501-8f1e-526b6769fc56_Enabled">
    <vt:lpwstr>true</vt:lpwstr>
  </property>
  <property fmtid="{D5CDD505-2E9C-101B-9397-08002B2CF9AE}" pid="3" name="MSIP_Label_38b525e5-f3da-4501-8f1e-526b6769fc56_SetDate">
    <vt:lpwstr>2024-02-18T09:24:23Z</vt:lpwstr>
  </property>
  <property fmtid="{D5CDD505-2E9C-101B-9397-08002B2CF9AE}" pid="4" name="MSIP_Label_38b525e5-f3da-4501-8f1e-526b6769fc56_Method">
    <vt:lpwstr>Standard</vt:lpwstr>
  </property>
  <property fmtid="{D5CDD505-2E9C-101B-9397-08002B2CF9AE}" pid="5" name="MSIP_Label_38b525e5-f3da-4501-8f1e-526b6769fc56_Name">
    <vt:lpwstr>defa4170-0d19-0005-0004-bc88714345d2</vt:lpwstr>
  </property>
  <property fmtid="{D5CDD505-2E9C-101B-9397-08002B2CF9AE}" pid="6" name="MSIP_Label_38b525e5-f3da-4501-8f1e-526b6769fc56_SiteId">
    <vt:lpwstr>db6e1183-4c65-405c-82ce-7cd53fa6e9dc</vt:lpwstr>
  </property>
  <property fmtid="{D5CDD505-2E9C-101B-9397-08002B2CF9AE}" pid="7" name="MSIP_Label_38b525e5-f3da-4501-8f1e-526b6769fc56_ActionId">
    <vt:lpwstr>a5138931-f302-4266-9ce3-9b68a9965c1e</vt:lpwstr>
  </property>
  <property fmtid="{D5CDD505-2E9C-101B-9397-08002B2CF9AE}" pid="8" name="MSIP_Label_38b525e5-f3da-4501-8f1e-526b6769fc56_ContentBits">
    <vt:lpwstr>0</vt:lpwstr>
  </property>
</Properties>
</file>