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92" r:id="rId3"/>
    <p:sldId id="293" r:id="rId4"/>
    <p:sldId id="294" r:id="rId5"/>
    <p:sldId id="315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6" r:id="rId20"/>
    <p:sldId id="317" r:id="rId21"/>
    <p:sldId id="309" r:id="rId22"/>
    <p:sldId id="285" r:id="rId23"/>
    <p:sldId id="310" r:id="rId24"/>
    <p:sldId id="311" r:id="rId25"/>
    <p:sldId id="287" r:id="rId26"/>
    <p:sldId id="312" r:id="rId27"/>
    <p:sldId id="289" r:id="rId28"/>
    <p:sldId id="291" r:id="rId29"/>
    <p:sldId id="313" r:id="rId30"/>
    <p:sldId id="314" r:id="rId31"/>
    <p:sldId id="488" r:id="rId32"/>
    <p:sldId id="4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A16B1-D183-42EB-A12F-502F31DC5377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F0A1F-676C-4E5D-B24D-7191453799B9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A79-0C61-42C0-A992-5B2F45188DC3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A633-4EAE-4490-9FD9-E3C8280D0791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3259-7DB4-418C-93A2-3891376ADD78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A1E3-D7A6-4B48-B914-89BDBA8E0EED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3F70-029F-4EF1-81B4-5AF06C83117A}" type="datetime1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1CBE-E096-4220-8916-579986ECC962}" type="datetime1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B6C49-FF6F-4584-9107-5F1D4F5773C0}" type="datetime1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DC66-586E-42FE-9F7C-64B3BB60DFB4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653-AFEA-4F74-A590-F68897EBE515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816F-9C6E-4B25-983B-56A17C6F1E9B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dcode.fr/hill-ciph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4.png"/><Relationship Id="rId10" Type="http://schemas.openxmlformats.org/officeDocument/2006/relationships/image" Target="../media/image23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na.edu/Users/cs/nchamber/courses/ic211/s19/lab/l04/realenigma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enigma/enigma-instructions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ryptii.com/pipes/affine-ciph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04 -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Klasik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3)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Bahan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II4021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85889" y="3429001"/>
            <a:ext cx="9144000" cy="692834"/>
          </a:xfrm>
        </p:spPr>
        <p:txBody>
          <a:bodyPr>
            <a:normAutofit/>
          </a:bodyPr>
          <a:lstStyle/>
          <a:p>
            <a:r>
              <a:rPr lang="en-US" b="1" dirty="0"/>
              <a:t>Oleh:  Rinaldi Munir</a:t>
            </a:r>
          </a:p>
          <a:p>
            <a:endParaRPr lang="en-US" b="1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0CC4FA7-18E6-E490-3A3F-3A2A39FF4F85}"/>
              </a:ext>
            </a:extLst>
          </p:cNvPr>
          <p:cNvSpPr txBox="1">
            <a:spLocks/>
          </p:cNvSpPr>
          <p:nvPr/>
        </p:nvSpPr>
        <p:spPr>
          <a:xfrm>
            <a:off x="1828800" y="4561840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r>
              <a:rPr lang="en-US" sz="2800" b="1" dirty="0"/>
              <a:t>Program </a:t>
            </a:r>
            <a:r>
              <a:rPr lang="en-US" sz="2800" b="1" dirty="0" err="1"/>
              <a:t>Studi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dan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endParaRPr lang="en-US" sz="2800" b="1" dirty="0"/>
          </a:p>
          <a:p>
            <a:r>
              <a:rPr lang="en-US" b="1" dirty="0" err="1"/>
              <a:t>Sekolah</a:t>
            </a:r>
            <a:r>
              <a:rPr lang="en-US" b="1" dirty="0"/>
              <a:t> Teknik Elektro dan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Institut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Bandung</a:t>
            </a:r>
          </a:p>
          <a:p>
            <a:r>
              <a:rPr lang="en-US" b="1" dirty="0"/>
              <a:t>2025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EF015-AED7-2934-EF59-5F53699D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E47591-CAD0-493B-854D-D5629DAFFC39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340" y="593724"/>
            <a:ext cx="7772400" cy="83185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i="1" dirty="0">
                <a:latin typeface="+mn-lt"/>
              </a:rPr>
              <a:t>4. Hill Cipher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331" y="1835319"/>
            <a:ext cx="10249469" cy="4343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Dikembangkan</a:t>
            </a:r>
            <a:r>
              <a:rPr lang="en-US" altLang="en-US" sz="2400" dirty="0">
                <a:solidFill>
                  <a:srgbClr val="08080C"/>
                </a:solidFill>
              </a:rPr>
              <a:t> oleh Lester Hill (1929), </a:t>
            </a:r>
            <a:r>
              <a:rPr lang="en-US" altLang="en-US" sz="2400" dirty="0" err="1">
                <a:solidFill>
                  <a:srgbClr val="08080C"/>
                </a:solidFill>
              </a:rPr>
              <a:t>berbasis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aljabar</a:t>
            </a:r>
            <a:r>
              <a:rPr lang="en-US" altLang="en-US" sz="2400" dirty="0">
                <a:solidFill>
                  <a:srgbClr val="08080C"/>
                </a:solidFill>
              </a:rPr>
              <a:t> linier</a:t>
            </a: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- </a:t>
            </a:r>
            <a:r>
              <a:rPr lang="en-US" altLang="en-US" sz="2400" dirty="0" err="1">
                <a:solidFill>
                  <a:srgbClr val="08080C"/>
                </a:solidFill>
              </a:rPr>
              <a:t>Menggunakan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buah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linier </a:t>
            </a:r>
          </a:p>
          <a:p>
            <a:pPr>
              <a:buFontTx/>
              <a:buChar char="-"/>
            </a:pPr>
            <a:r>
              <a:rPr lang="en-US" altLang="en-US" sz="2400" dirty="0" err="1">
                <a:solidFill>
                  <a:srgbClr val="08080C"/>
                </a:solidFill>
              </a:rPr>
              <a:t>Untuk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3 (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setiap</a:t>
            </a:r>
            <a:r>
              <a:rPr lang="en-US" altLang="en-US" sz="2400" dirty="0">
                <a:solidFill>
                  <a:srgbClr val="08080C"/>
                </a:solidFill>
              </a:rPr>
              <a:t> 3 </a:t>
            </a:r>
            <a:r>
              <a:rPr lang="en-US" altLang="en-US" sz="2400" dirty="0" err="1">
                <a:solidFill>
                  <a:srgbClr val="08080C"/>
                </a:solidFill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</a:rPr>
              <a:t>), system </a:t>
            </a:r>
            <a:r>
              <a:rPr lang="en-US" altLang="en-US" sz="2400" dirty="0" err="1">
                <a:solidFill>
                  <a:srgbClr val="08080C"/>
                </a:solidFill>
              </a:rPr>
              <a:t>persamaan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linernya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menjadi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>
              <a:buFontTx/>
              <a:buChar char="-"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r>
              <a:rPr lang="en-US" altLang="en-US" sz="2400" i="1" dirty="0">
                <a:solidFill>
                  <a:srgbClr val="08080C"/>
                </a:solidFill>
              </a:rPr>
              <a:t>    C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 = (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1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32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2</a:t>
            </a:r>
            <a:r>
              <a:rPr lang="en-US" altLang="en-US" sz="2400" dirty="0">
                <a:solidFill>
                  <a:srgbClr val="08080C"/>
                </a:solidFill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</a:rPr>
              <a:t>k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33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p</a:t>
            </a:r>
            <a:r>
              <a:rPr lang="en-US" altLang="en-US" sz="2400" baseline="-25000" dirty="0">
                <a:solidFill>
                  <a:srgbClr val="08080C"/>
                </a:solidFill>
              </a:rPr>
              <a:t>3</a:t>
            </a:r>
            <a:r>
              <a:rPr lang="en-US" altLang="en-US" sz="2400" dirty="0">
                <a:solidFill>
                  <a:srgbClr val="08080C"/>
                </a:solidFill>
              </a:rPr>
              <a:t>) mod 26</a:t>
            </a:r>
          </a:p>
          <a:p>
            <a:pPr marL="609600" indent="-609600"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marL="609600" indent="-609600">
              <a:buNone/>
            </a:pPr>
            <a:r>
              <a:rPr lang="en-US" altLang="en-US" dirty="0">
                <a:solidFill>
                  <a:srgbClr val="08080C"/>
                </a:solidFill>
              </a:rPr>
              <a:t>					                                               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KP</a:t>
            </a:r>
          </a:p>
        </p:txBody>
      </p:sp>
      <p:graphicFrame>
        <p:nvGraphicFramePr>
          <p:cNvPr id="491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02831"/>
              </p:ext>
            </p:extLst>
          </p:nvPr>
        </p:nvGraphicFramePr>
        <p:xfrm>
          <a:off x="7158076" y="3581400"/>
          <a:ext cx="4195724" cy="1592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100" imgH="596900" progId="Equation.3">
                  <p:embed/>
                </p:oleObj>
              </mc:Choice>
              <mc:Fallback>
                <p:oleObj name="Equation" r:id="rId7" imgW="1562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76" y="3581400"/>
                        <a:ext cx="4195724" cy="1592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9A445921-8F41-46AF-B912-D7CCBFD04D02}"/>
              </a:ext>
            </a:extLst>
          </p:cNvPr>
          <p:cNvSpPr/>
          <p:nvPr/>
        </p:nvSpPr>
        <p:spPr>
          <a:xfrm>
            <a:off x="6229065" y="4225452"/>
            <a:ext cx="62675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29B18EF-D16F-43E4-988C-04E060F0D73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048" y="685800"/>
            <a:ext cx="9921922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8080C"/>
                </a:solidFill>
              </a:rPr>
              <a:t>Contoh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	K =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 err="1">
                <a:solidFill>
                  <a:srgbClr val="08080C"/>
                </a:solidFill>
                <a:latin typeface="Courier New" panose="02070309020205020404" pitchFamily="49" charset="0"/>
              </a:rPr>
              <a:t>paymoremoney</a:t>
            </a:r>
            <a:endParaRPr lang="en-US" altLang="en-US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tiga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pertama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pay = (15, 0, 24)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</a:t>
            </a:r>
            <a:r>
              <a:rPr lang="en-US" altLang="en-US" sz="2400" dirty="0" err="1">
                <a:solidFill>
                  <a:srgbClr val="08080C"/>
                </a:solidFill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</a:rPr>
              <a:t>: C = 			                           =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>
              <a:solidFill>
                <a:srgbClr val="08080C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" panose="020B0604020202020204" pitchFamily="34" charset="0"/>
              </a:rPr>
              <a:t>selengkapnya</a:t>
            </a:r>
            <a:r>
              <a:rPr lang="en-US" altLang="en-US" sz="2400" dirty="0">
                <a:solidFill>
                  <a:srgbClr val="08080C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 New" panose="02070309020205020404" pitchFamily="49" charset="0"/>
              </a:rPr>
              <a:t>LNSHDLEWMTRW</a:t>
            </a:r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65937"/>
              </p:ext>
            </p:extLst>
          </p:nvPr>
        </p:nvGraphicFramePr>
        <p:xfrm>
          <a:off x="2514600" y="1014130"/>
          <a:ext cx="1524000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300" imgH="596900" progId="Equation.3">
                  <p:embed/>
                </p:oleObj>
              </mc:Choice>
              <mc:Fallback>
                <p:oleObj name="Equation" r:id="rId7" imgW="749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14130"/>
                        <a:ext cx="1524000" cy="1214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76057"/>
              </p:ext>
            </p:extLst>
          </p:nvPr>
        </p:nvGraphicFramePr>
        <p:xfrm>
          <a:off x="3111358" y="3715201"/>
          <a:ext cx="4191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97100" imgH="596900" progId="Equation.3">
                  <p:embed/>
                </p:oleObj>
              </mc:Choice>
              <mc:Fallback>
                <p:oleObj name="Equation" r:id="rId9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358" y="3715201"/>
                        <a:ext cx="4191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71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16CE5B-9A8E-4EF7-A41A-08A82D6E435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97" y="762000"/>
            <a:ext cx="10726003" cy="533400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menghitung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 err="1">
                <a:solidFill>
                  <a:srgbClr val="08080C"/>
                </a:solidFill>
              </a:rPr>
              <a:t>sedemikian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sehingga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b="1" dirty="0">
                <a:solidFill>
                  <a:srgbClr val="08080C"/>
                </a:solidFill>
              </a:rPr>
              <a:t>KK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</a:t>
            </a:r>
            <a:r>
              <a:rPr lang="en-US" altLang="en-US" sz="2400" dirty="0">
                <a:solidFill>
                  <a:srgbClr val="08080C"/>
                </a:solidFill>
              </a:rPr>
              <a:t>= 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  (</a:t>
            </a:r>
            <a:r>
              <a:rPr lang="en-US" altLang="en-US" sz="2400" b="1" dirty="0">
                <a:solidFill>
                  <a:srgbClr val="08080C"/>
                </a:solidFill>
              </a:rPr>
              <a:t>I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matriks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identitas</a:t>
            </a:r>
            <a:r>
              <a:rPr lang="en-US" altLang="en-US" sz="2400" dirty="0">
                <a:solidFill>
                  <a:srgbClr val="08080C"/>
                </a:solidFill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           </a:t>
            </a:r>
            <a:r>
              <a:rPr lang="en-US" altLang="en-US" sz="2400" b="1" dirty="0">
                <a:solidFill>
                  <a:srgbClr val="08080C"/>
                </a:solidFill>
              </a:rPr>
              <a:t>K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   </a:t>
            </a:r>
            <a:r>
              <a:rPr lang="en-US" altLang="en-US" sz="2400" dirty="0">
                <a:solidFill>
                  <a:srgbClr val="08080C"/>
                </a:solidFill>
              </a:rPr>
              <a:t>=			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	</a:t>
            </a: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7158"/>
              </p:ext>
            </p:extLst>
          </p:nvPr>
        </p:nvGraphicFramePr>
        <p:xfrm>
          <a:off x="2362200" y="1788319"/>
          <a:ext cx="16764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596900" progId="Equation.3">
                  <p:embed/>
                </p:oleObj>
              </mc:Choice>
              <mc:Fallback>
                <p:oleObj name="Equation" r:id="rId7" imgW="762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88319"/>
                        <a:ext cx="16764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947141"/>
              </p:ext>
            </p:extLst>
          </p:nvPr>
        </p:nvGraphicFramePr>
        <p:xfrm>
          <a:off x="1627496" y="3945499"/>
          <a:ext cx="7772400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94100" imgH="596900" progId="Equation.3">
                  <p:embed/>
                </p:oleObj>
              </mc:Choice>
              <mc:Fallback>
                <p:oleObj name="Equation" r:id="rId9" imgW="3594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7496" y="3945499"/>
                        <a:ext cx="7772400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171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716920"/>
            <a:ext cx="8927123" cy="5379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Cara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invers 2 x 2: 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K =                          K</a:t>
            </a:r>
            <a:r>
              <a:rPr lang="en-US" baseline="30000" dirty="0"/>
              <a:t>-1</a:t>
            </a:r>
            <a:r>
              <a:rPr lang="en-US" dirty="0"/>
              <a:t> =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                               =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</a:t>
            </a:r>
            <a:r>
              <a:rPr lang="en-US" dirty="0" err="1"/>
              <a:t>Contoh</a:t>
            </a:r>
            <a:r>
              <a:rPr lang="en-US" dirty="0"/>
              <a:t>: K =               </a:t>
            </a:r>
          </a:p>
          <a:p>
            <a:pPr marL="0" indent="0">
              <a:buNone/>
              <a:defRPr/>
            </a:pPr>
            <a:r>
              <a:rPr lang="en-US" dirty="0"/>
              <a:t>           </a:t>
            </a:r>
          </a:p>
          <a:p>
            <a:pPr marL="0" indent="0">
              <a:buNone/>
              <a:defRPr/>
            </a:pPr>
            <a:r>
              <a:rPr lang="en-US" dirty="0"/>
              <a:t>   </a:t>
            </a:r>
            <a:r>
              <a:rPr lang="en-US" sz="2600" dirty="0" err="1"/>
              <a:t>det</a:t>
            </a:r>
            <a:r>
              <a:rPr lang="en-US" sz="2600" dirty="0"/>
              <a:t>(K) = (3)(9) – (15)(10) = 27 – 150  = –123 mod 26 = 7                    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Munir/II4021  Kriptografi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F136417-5691-4E38-897A-BB56EE219515}" type="slidenum">
              <a:rPr lang="en-GB" altLang="en-US" sz="1400"/>
              <a:pPr/>
              <a:t>13</a:t>
            </a:fld>
            <a:endParaRPr lang="en-GB" altLang="en-US" sz="1400"/>
          </a:p>
        </p:txBody>
      </p:sp>
      <p:graphicFrame>
        <p:nvGraphicFramePr>
          <p:cNvPr id="522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97453"/>
              </p:ext>
            </p:extLst>
          </p:nvPr>
        </p:nvGraphicFramePr>
        <p:xfrm>
          <a:off x="1861893" y="1375118"/>
          <a:ext cx="1350962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3">
                  <p:embed/>
                </p:oleObj>
              </mc:Choice>
              <mc:Fallback>
                <p:oleObj name="Equation" r:id="rId2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893" y="1375118"/>
                        <a:ext cx="1350962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04420"/>
              </p:ext>
            </p:extLst>
          </p:nvPr>
        </p:nvGraphicFramePr>
        <p:xfrm>
          <a:off x="4723104" y="1433664"/>
          <a:ext cx="31559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3">
                  <p:embed/>
                </p:oleObj>
              </mc:Choice>
              <mc:Fallback>
                <p:oleObj name="Equation" r:id="rId4" imgW="97747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3104" y="1433664"/>
                        <a:ext cx="315595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1524000" y="716920"/>
            <a:ext cx="25199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00">
                <a:cs typeface="Times New Roman" panose="02020603050405020304" pitchFamily="18" charset="0"/>
              </a:rPr>
              <a:t> </a:t>
            </a:r>
            <a:r>
              <a:rPr lang="en-US" altLang="en-US" sz="1100"/>
              <a:t> </a:t>
            </a:r>
            <a:endParaRPr lang="en-US" altLang="en-US"/>
          </a:p>
        </p:txBody>
      </p:sp>
      <p:sp>
        <p:nvSpPr>
          <p:cNvPr id="52232" name="Rectangle 7"/>
          <p:cNvSpPr>
            <a:spLocks noChangeArrowheads="1"/>
          </p:cNvSpPr>
          <p:nvPr/>
        </p:nvSpPr>
        <p:spPr bwMode="auto">
          <a:xfrm>
            <a:off x="6208714" y="28695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149353"/>
              </p:ext>
            </p:extLst>
          </p:nvPr>
        </p:nvGraphicFramePr>
        <p:xfrm>
          <a:off x="4808119" y="2689100"/>
          <a:ext cx="2987675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3">
                  <p:embed/>
                </p:oleObj>
              </mc:Choice>
              <mc:Fallback>
                <p:oleObj name="Equation" r:id="rId6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119" y="2689100"/>
                        <a:ext cx="2987675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9"/>
          <p:cNvSpPr>
            <a:spLocks noChangeArrowheads="1"/>
          </p:cNvSpPr>
          <p:nvPr/>
        </p:nvSpPr>
        <p:spPr bwMode="auto">
          <a:xfrm>
            <a:off x="4367213" y="4287988"/>
            <a:ext cx="1751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22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94977"/>
              </p:ext>
            </p:extLst>
          </p:nvPr>
        </p:nvGraphicFramePr>
        <p:xfrm>
          <a:off x="3048001" y="4239271"/>
          <a:ext cx="131921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4239271"/>
                        <a:ext cx="1319212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91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Munir/II4021  Kriptografi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D03766-B655-434A-B16D-A269596D209D}" type="slidenum">
              <a:rPr lang="en-GB" altLang="en-US" sz="1400"/>
              <a:pPr/>
              <a:t>14</a:t>
            </a:fld>
            <a:endParaRPr lang="en-GB" altLang="en-US" sz="1400"/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" y="1106606"/>
            <a:ext cx="1127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827624" y="3429000"/>
            <a:ext cx="110128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97125" indent="-2397125" algn="just"/>
            <a:r>
              <a:rPr lang="en-US" altLang="en-US" sz="2800" u="sng" dirty="0" err="1">
                <a:latin typeface="+mn-lt"/>
                <a:cs typeface="Times New Roman" panose="02020603050405020304" pitchFamily="18" charset="0"/>
              </a:rPr>
              <a:t>Keterangan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ingat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kembali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teori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Matematika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Diskrit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):</a:t>
            </a:r>
          </a:p>
          <a:p>
            <a:pPr marL="3830638" indent="-3830638"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) 7</a:t>
            </a:r>
            <a:r>
              <a:rPr lang="en-US" altLang="en-US" sz="2800" baseline="30000" dirty="0">
                <a:latin typeface="+mn-lt"/>
                <a:cs typeface="Times New Roman" panose="02020603050405020304" pitchFamily="18" charset="0"/>
              </a:rPr>
              <a:t> –1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(mod 26)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15,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karena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(7)(15) = 105 mod 26 = 1</a:t>
            </a:r>
          </a:p>
          <a:p>
            <a:pPr algn="just"/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(ii) –10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16 (mod 26)</a:t>
            </a:r>
          </a:p>
          <a:p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(iii) –15 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11 (mod 26)    ) 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068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Munir/II4021  Kriptografi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371940-4D8B-47D5-A4F1-3D2D8A5B94B8}" type="slidenum">
              <a:rPr lang="en-GB" altLang="en-US" sz="1400"/>
              <a:pPr/>
              <a:t>15</a:t>
            </a:fld>
            <a:endParaRPr lang="en-GB" altLang="en-US" sz="1400"/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9" y="1986280"/>
            <a:ext cx="11389856" cy="2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551158" y="1012210"/>
            <a:ext cx="236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dirty="0" err="1"/>
              <a:t>Periksa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468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580473"/>
            <a:ext cx="10733649" cy="5697054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3 x 3,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dicari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Eliminasi</a:t>
            </a:r>
            <a:r>
              <a:rPr lang="en-US" sz="2400" dirty="0"/>
              <a:t> Gauss-Jordan,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rumus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:: 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  <a:defRPr/>
            </a:pPr>
            <a:r>
              <a:rPr lang="en-US" sz="2400" i="1" dirty="0"/>
              <a:t>    A</a:t>
            </a:r>
            <a:r>
              <a:rPr lang="en-US" sz="2400" dirty="0"/>
              <a:t> = (</a:t>
            </a:r>
            <a:r>
              <a:rPr lang="en-US" sz="2400" i="1" dirty="0" err="1"/>
              <a:t>ei</a:t>
            </a:r>
            <a:r>
              <a:rPr lang="en-US" sz="2400" dirty="0"/>
              <a:t> – </a:t>
            </a:r>
            <a:r>
              <a:rPr lang="en-US" sz="2400" i="1" dirty="0" err="1"/>
              <a:t>hf</a:t>
            </a:r>
            <a:r>
              <a:rPr lang="en-US" sz="2400" dirty="0"/>
              <a:t>)         </a:t>
            </a:r>
            <a:r>
              <a:rPr lang="en-US" sz="2400" i="1" dirty="0"/>
              <a:t>B</a:t>
            </a:r>
            <a:r>
              <a:rPr lang="en-US" sz="2400" dirty="0"/>
              <a:t> = – (</a:t>
            </a:r>
            <a:r>
              <a:rPr lang="en-US" sz="2400" i="1" dirty="0"/>
              <a:t>di</a:t>
            </a:r>
            <a:r>
              <a:rPr lang="en-US" sz="2400" dirty="0"/>
              <a:t> – </a:t>
            </a:r>
            <a:r>
              <a:rPr lang="en-US" sz="2400" i="1" dirty="0" err="1"/>
              <a:t>fg</a:t>
            </a:r>
            <a:r>
              <a:rPr lang="en-US" sz="2400" dirty="0"/>
              <a:t>)     </a:t>
            </a:r>
            <a:r>
              <a:rPr lang="en-US" sz="2400" i="1" dirty="0"/>
              <a:t>C</a:t>
            </a:r>
            <a:r>
              <a:rPr lang="en-US" sz="2400" dirty="0"/>
              <a:t> = (</a:t>
            </a:r>
            <a:r>
              <a:rPr lang="en-US" sz="2400" i="1" dirty="0"/>
              <a:t>dh</a:t>
            </a:r>
            <a:r>
              <a:rPr lang="en-US" sz="2400" dirty="0"/>
              <a:t> – </a:t>
            </a:r>
            <a:r>
              <a:rPr lang="en-US" sz="2400" i="1" dirty="0" err="1"/>
              <a:t>eg</a:t>
            </a:r>
            <a:r>
              <a:rPr lang="en-US" sz="2400" dirty="0"/>
              <a:t>)	</a:t>
            </a:r>
          </a:p>
          <a:p>
            <a:pPr marL="0" indent="0">
              <a:buNone/>
              <a:defRPr/>
            </a:pPr>
            <a:r>
              <a:rPr lang="en-US" sz="2400" i="1" dirty="0"/>
              <a:t>    D</a:t>
            </a:r>
            <a:r>
              <a:rPr lang="en-US" sz="2400" dirty="0"/>
              <a:t> = – (</a:t>
            </a:r>
            <a:r>
              <a:rPr lang="en-US" sz="2400" i="1" dirty="0"/>
              <a:t>bi</a:t>
            </a:r>
            <a:r>
              <a:rPr lang="en-US" sz="2400" dirty="0"/>
              <a:t> – </a:t>
            </a:r>
            <a:r>
              <a:rPr lang="en-US" sz="2400" i="1" dirty="0" err="1"/>
              <a:t>hc</a:t>
            </a:r>
            <a:r>
              <a:rPr lang="en-US" sz="2400" dirty="0"/>
              <a:t>)     </a:t>
            </a:r>
            <a:r>
              <a:rPr lang="en-US" sz="2400" i="1" dirty="0"/>
              <a:t>E</a:t>
            </a:r>
            <a:r>
              <a:rPr lang="en-US" sz="2400" dirty="0"/>
              <a:t> = (</a:t>
            </a:r>
            <a:r>
              <a:rPr lang="en-US" sz="2400" i="1" dirty="0"/>
              <a:t>ai</a:t>
            </a:r>
            <a:r>
              <a:rPr lang="en-US" sz="2400" dirty="0"/>
              <a:t> – </a:t>
            </a:r>
            <a:r>
              <a:rPr lang="en-US" sz="2400" i="1" dirty="0"/>
              <a:t>cg</a:t>
            </a:r>
            <a:r>
              <a:rPr lang="en-US" sz="2400" dirty="0"/>
              <a:t>)        </a:t>
            </a:r>
            <a:r>
              <a:rPr lang="en-US" sz="2400" i="1" dirty="0"/>
              <a:t>F</a:t>
            </a:r>
            <a:r>
              <a:rPr lang="en-US" sz="2400" dirty="0"/>
              <a:t> = – (</a:t>
            </a:r>
            <a:r>
              <a:rPr lang="en-US" sz="2400" i="1" dirty="0"/>
              <a:t>ah</a:t>
            </a:r>
            <a:r>
              <a:rPr lang="en-US" sz="2400" dirty="0"/>
              <a:t> – </a:t>
            </a:r>
            <a:r>
              <a:rPr lang="en-US" sz="2400" i="1" dirty="0" err="1"/>
              <a:t>bg</a:t>
            </a:r>
            <a:r>
              <a:rPr lang="en-US" sz="2400" dirty="0"/>
              <a:t>)</a:t>
            </a:r>
          </a:p>
          <a:p>
            <a:pPr marL="0" indent="0">
              <a:buNone/>
              <a:defRPr/>
            </a:pPr>
            <a:r>
              <a:rPr lang="en-US" sz="2400" i="1" dirty="0"/>
              <a:t>    G</a:t>
            </a:r>
            <a:r>
              <a:rPr lang="en-US" sz="2400" dirty="0"/>
              <a:t> = (</a:t>
            </a:r>
            <a:r>
              <a:rPr lang="en-US" sz="2400" i="1" dirty="0"/>
              <a:t>bf</a:t>
            </a:r>
            <a:r>
              <a:rPr lang="en-US" sz="2400" dirty="0"/>
              <a:t> – </a:t>
            </a:r>
            <a:r>
              <a:rPr lang="en-US" sz="2400" i="1" dirty="0" err="1"/>
              <a:t>ec</a:t>
            </a:r>
            <a:r>
              <a:rPr lang="en-US" sz="2400" dirty="0"/>
              <a:t>)	</a:t>
            </a:r>
            <a:r>
              <a:rPr lang="en-US" sz="2400" i="1" dirty="0"/>
              <a:t>H</a:t>
            </a:r>
            <a:r>
              <a:rPr lang="en-US" sz="2400" dirty="0"/>
              <a:t> = – (</a:t>
            </a:r>
            <a:r>
              <a:rPr lang="en-US" sz="2400" i="1" dirty="0" err="1"/>
              <a:t>af</a:t>
            </a:r>
            <a:r>
              <a:rPr lang="en-US" sz="2400" dirty="0"/>
              <a:t> – </a:t>
            </a:r>
            <a:r>
              <a:rPr lang="en-US" sz="2400" i="1" dirty="0"/>
              <a:t>cd</a:t>
            </a:r>
            <a:r>
              <a:rPr lang="en-US" sz="2400" dirty="0"/>
              <a:t>)           </a:t>
            </a:r>
            <a:r>
              <a:rPr lang="en-US" sz="2400" i="1" dirty="0"/>
              <a:t>I </a:t>
            </a:r>
            <a:r>
              <a:rPr lang="en-US" sz="2400" dirty="0"/>
              <a:t>= (</a:t>
            </a:r>
            <a:r>
              <a:rPr lang="en-US" sz="2400" i="1" dirty="0"/>
              <a:t>ae</a:t>
            </a:r>
            <a:r>
              <a:rPr lang="en-US" sz="2400" dirty="0"/>
              <a:t> – </a:t>
            </a:r>
            <a:r>
              <a:rPr lang="en-US" sz="2400" i="1" dirty="0"/>
              <a:t>bd</a:t>
            </a:r>
            <a:r>
              <a:rPr lang="en-US" sz="2400" dirty="0"/>
              <a:t>) </a:t>
            </a:r>
          </a:p>
          <a:p>
            <a:pPr marL="0" indent="0">
              <a:buNone/>
              <a:defRPr/>
            </a:pPr>
            <a:r>
              <a:rPr lang="en-US" sz="2400" dirty="0"/>
              <a:t> </a:t>
            </a:r>
            <a:r>
              <a:rPr lang="en-US" sz="2400" dirty="0" err="1"/>
              <a:t>dan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	</a:t>
            </a:r>
            <a:r>
              <a:rPr lang="en-US" sz="2400" dirty="0" err="1"/>
              <a:t>det</a:t>
            </a:r>
            <a:r>
              <a:rPr lang="en-US" sz="2400" dirty="0"/>
              <a:t>(</a:t>
            </a:r>
            <a:r>
              <a:rPr lang="en-US" sz="2400" b="1" dirty="0"/>
              <a:t>K</a:t>
            </a:r>
            <a:r>
              <a:rPr lang="en-US" sz="2400" dirty="0"/>
              <a:t>) = </a:t>
            </a:r>
            <a:r>
              <a:rPr lang="en-US" sz="2400" i="1" dirty="0" err="1"/>
              <a:t>aA</a:t>
            </a:r>
            <a:r>
              <a:rPr lang="en-US" sz="2400" dirty="0"/>
              <a:t> + </a:t>
            </a:r>
            <a:r>
              <a:rPr lang="en-US" sz="2400" i="1" dirty="0" err="1"/>
              <a:t>bB</a:t>
            </a:r>
            <a:r>
              <a:rPr lang="en-US" sz="2400" i="1" dirty="0"/>
              <a:t> </a:t>
            </a:r>
            <a:r>
              <a:rPr lang="en-US" sz="2400" dirty="0"/>
              <a:t>+ </a:t>
            </a:r>
            <a:r>
              <a:rPr lang="en-US" sz="2400" i="1" dirty="0" err="1"/>
              <a:t>cC</a:t>
            </a: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400"/>
              <a:t>Rinaldi Munir/II4021  Kriptografi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07C567-68FC-47E4-85A6-C94DF6CE0F61}" type="slidenum">
              <a:rPr lang="en-GB" altLang="en-US" sz="1400"/>
              <a:pPr/>
              <a:t>16</a:t>
            </a:fld>
            <a:endParaRPr lang="en-GB" altLang="en-US" sz="1400"/>
          </a:p>
        </p:txBody>
      </p:sp>
      <p:pic>
        <p:nvPicPr>
          <p:cNvPr id="5530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33" y="1603106"/>
            <a:ext cx="9509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011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D89509-B084-4E96-97B3-472BB832BF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707" y="990600"/>
            <a:ext cx="10180093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Dekripsi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  <a:br>
              <a:rPr lang="en-US" altLang="en-US" dirty="0">
                <a:solidFill>
                  <a:srgbClr val="08080C"/>
                </a:solidFill>
              </a:rPr>
            </a:b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	</a:t>
            </a:r>
            <a:r>
              <a:rPr lang="en-US" altLang="en-US" b="1" dirty="0">
                <a:solidFill>
                  <a:srgbClr val="08080C"/>
                </a:solidFill>
              </a:rPr>
              <a:t>P</a:t>
            </a:r>
            <a:r>
              <a:rPr lang="en-US" altLang="en-US" dirty="0">
                <a:solidFill>
                  <a:srgbClr val="08080C"/>
                </a:solidFill>
              </a:rPr>
              <a:t> = </a:t>
            </a:r>
            <a:r>
              <a:rPr lang="en-US" altLang="en-US" b="1" dirty="0">
                <a:solidFill>
                  <a:srgbClr val="08080C"/>
                </a:solidFill>
              </a:rPr>
              <a:t>K</a:t>
            </a:r>
            <a:r>
              <a:rPr lang="en-US" altLang="en-US" baseline="30000" dirty="0">
                <a:solidFill>
                  <a:srgbClr val="08080C"/>
                </a:solidFill>
              </a:rPr>
              <a:t>-1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: </a:t>
            </a:r>
            <a:r>
              <a:rPr lang="en-US" altLang="en-US" dirty="0">
                <a:solidFill>
                  <a:srgbClr val="08080C"/>
                </a:solidFill>
                <a:latin typeface="Courier New" panose="02070309020205020404" pitchFamily="49" charset="0"/>
              </a:rPr>
              <a:t>LNS  </a:t>
            </a:r>
            <a:r>
              <a:rPr lang="en-US" altLang="en-US" dirty="0" err="1">
                <a:solidFill>
                  <a:srgbClr val="08080C"/>
                </a:solidFill>
                <a:latin typeface="Arial" panose="020B0604020202020204" pitchFamily="34" charset="0"/>
              </a:rPr>
              <a:t>atau</a:t>
            </a:r>
            <a:r>
              <a:rPr lang="en-US" altLang="en-US" dirty="0">
                <a:solidFill>
                  <a:srgbClr val="08080C"/>
                </a:solidFill>
                <a:latin typeface="Arial" panose="020B0604020202020204" pitchFamily="34" charset="0"/>
              </a:rPr>
              <a:t> C = (11, 13, 18)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	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endParaRPr lang="en-US" altLang="en-US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8080C"/>
                </a:solidFill>
              </a:rPr>
              <a:t>     	</a:t>
            </a:r>
            <a:r>
              <a:rPr lang="en-US" altLang="en-US" b="1" dirty="0">
                <a:solidFill>
                  <a:srgbClr val="08080C"/>
                </a:solidFill>
              </a:rPr>
              <a:t>C</a:t>
            </a:r>
            <a:r>
              <a:rPr lang="en-US" altLang="en-US" dirty="0">
                <a:solidFill>
                  <a:srgbClr val="08080C"/>
                </a:solidFill>
              </a:rPr>
              <a:t> = (15, 0, 24) = (P, A, Y) </a:t>
            </a:r>
          </a:p>
        </p:txBody>
      </p:sp>
      <p:graphicFrame>
        <p:nvGraphicFramePr>
          <p:cNvPr id="563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023"/>
              </p:ext>
            </p:extLst>
          </p:nvPr>
        </p:nvGraphicFramePr>
        <p:xfrm>
          <a:off x="3086100" y="3543300"/>
          <a:ext cx="6019800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97100" imgH="596900" progId="Equation.3">
                  <p:embed/>
                </p:oleObj>
              </mc:Choice>
              <mc:Fallback>
                <p:oleObj name="Equation" r:id="rId7" imgW="2197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543300"/>
                        <a:ext cx="6019800" cy="163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27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DD6D0C-E2F7-4D9A-9E7F-F61424E5898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1" y="1295400"/>
            <a:ext cx="9962866" cy="36576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Kekuatan</a:t>
            </a:r>
            <a:r>
              <a:rPr lang="en-US" altLang="en-US" dirty="0">
                <a:solidFill>
                  <a:srgbClr val="08080C"/>
                </a:solidFill>
              </a:rPr>
              <a:t> Hill cipher </a:t>
            </a:r>
            <a:r>
              <a:rPr lang="en-US" altLang="en-US" dirty="0" err="1">
                <a:solidFill>
                  <a:srgbClr val="08080C"/>
                </a:solidFill>
              </a:rPr>
              <a:t>terletak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pada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penyembunyian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frekuensi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tunggal</a:t>
            </a:r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plainteks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belum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tentu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dienkripsi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menjadi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huruf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cipherteks</a:t>
            </a:r>
            <a:r>
              <a:rPr lang="en-US" altLang="en-US" dirty="0">
                <a:solidFill>
                  <a:srgbClr val="08080C"/>
                </a:solidFill>
              </a:rPr>
              <a:t> yang </a:t>
            </a:r>
            <a:r>
              <a:rPr lang="en-US" altLang="en-US" dirty="0" err="1">
                <a:solidFill>
                  <a:srgbClr val="08080C"/>
                </a:solidFill>
              </a:rPr>
              <a:t>sama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lvl="1" eaLnBrk="1" hangingPunct="1">
              <a:buFontTx/>
              <a:buNone/>
            </a:pPr>
            <a:endParaRPr lang="en-US" altLang="en-US" sz="28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53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D0B92-26B9-6606-2952-49EF69665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350"/>
            <a:ext cx="10515600" cy="567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Hill Cipher online: </a:t>
            </a:r>
            <a:r>
              <a:rPr lang="en-US" sz="2400" dirty="0">
                <a:hlinkClick r:id="rId2"/>
              </a:rPr>
              <a:t>https://www.dcode.fr/hill-cipher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453A0-1995-DDAD-86BD-3A3DA46BF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6" y="858124"/>
            <a:ext cx="10377268" cy="583436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601DF1-DA6B-EB0B-A435-0117DDA5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5A0DC-1927-BB6A-EF4C-D5078457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6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05D422E-C58A-4E08-9C9B-DD4184A08C7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86297"/>
            <a:ext cx="7772400" cy="60325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b="1" i="1" dirty="0">
                <a:latin typeface="+mn-lt"/>
              </a:rPr>
              <a:t>3. Affine Cipher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8852"/>
            <a:ext cx="10243782" cy="5007497"/>
          </a:xfrm>
        </p:spPr>
        <p:txBody>
          <a:bodyPr>
            <a:noAutofit/>
          </a:bodyPr>
          <a:lstStyle/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</a:rPr>
              <a:t>Merupakan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perluasan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Caesar cipher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	 </a:t>
            </a:r>
          </a:p>
          <a:p>
            <a:pPr marL="609600" indent="-609600"/>
            <a:endParaRPr lang="en-US" alt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u="sng" dirty="0" err="1">
                <a:solidFill>
                  <a:srgbClr val="08080C"/>
                </a:solidFill>
              </a:rPr>
              <a:t>Keterangan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inversi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1 (mod </a:t>
            </a:r>
            <a:r>
              <a:rPr lang="en-US" altLang="en-US" sz="2400" i="1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196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26AE0-5F2B-7468-923B-2F4CA4520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67" y="327408"/>
            <a:ext cx="11033266" cy="620318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E53E2E-3B68-DB2E-A4BD-AF0CA7D7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14F27-0890-7612-683C-A229E2F6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0DA2846-2DCF-41A9-816D-089E849D4CC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996" y="1494227"/>
            <a:ext cx="11097146" cy="53637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mudah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dipecahkan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08080C"/>
                </a:solidFill>
              </a:rPr>
              <a:t>Misalkan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untuk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Hill cipher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dirty="0" err="1">
                <a:solidFill>
                  <a:srgbClr val="08080C"/>
                </a:solidFill>
              </a:rPr>
              <a:t>dengan</a:t>
            </a:r>
            <a:r>
              <a:rPr lang="en-US" altLang="en-US" dirty="0">
                <a:solidFill>
                  <a:srgbClr val="08080C"/>
                </a:solidFill>
              </a:rPr>
              <a:t> </a:t>
            </a:r>
            <a:r>
              <a:rPr lang="en-US" altLang="en-US" i="1" dirty="0">
                <a:solidFill>
                  <a:srgbClr val="08080C"/>
                </a:solidFill>
              </a:rPr>
              <a:t>m</a:t>
            </a:r>
            <a:r>
              <a:rPr lang="en-US" altLang="en-US" dirty="0">
                <a:solidFill>
                  <a:srgbClr val="08080C"/>
                </a:solidFill>
              </a:rPr>
              <a:t> = 2 </a:t>
            </a:r>
            <a:r>
              <a:rPr lang="en-US" altLang="en-US" dirty="0" err="1">
                <a:solidFill>
                  <a:srgbClr val="08080C"/>
                </a:solidFill>
              </a:rPr>
              <a:t>diketahui</a:t>
            </a:r>
            <a:r>
              <a:rPr lang="en-US" altLang="en-US" dirty="0">
                <a:solidFill>
                  <a:srgbClr val="08080C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(19, 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(0, 23)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08080C"/>
                </a:solidFill>
              </a:rPr>
              <a:t>P = (4, 17)    </a:t>
            </a:r>
            <a:r>
              <a:rPr lang="en-US" altLang="en-US" sz="2800" dirty="0">
                <a:solidFill>
                  <a:srgbClr val="08080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C</a:t>
            </a:r>
            <a:r>
              <a:rPr lang="en-US" altLang="en-US" sz="2800" dirty="0">
                <a:solidFill>
                  <a:srgbClr val="08080C"/>
                </a:solidFill>
              </a:rPr>
              <a:t> = (12, 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Jadi</a:t>
            </a:r>
            <a:r>
              <a:rPr lang="en-US" altLang="en-US" sz="2800" dirty="0">
                <a:solidFill>
                  <a:srgbClr val="08080C"/>
                </a:solidFill>
              </a:rPr>
              <a:t>,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(19, 7) = (0, 23) </a:t>
            </a:r>
            <a:r>
              <a:rPr lang="en-US" altLang="en-US" sz="2800" dirty="0" err="1">
                <a:solidFill>
                  <a:srgbClr val="08080C"/>
                </a:solidFill>
              </a:rPr>
              <a:t>dan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b="1" dirty="0">
                <a:solidFill>
                  <a:srgbClr val="08080C"/>
                </a:solidFill>
              </a:rPr>
              <a:t>K</a:t>
            </a:r>
            <a:r>
              <a:rPr lang="en-US" altLang="en-US" sz="2800" dirty="0">
                <a:solidFill>
                  <a:srgbClr val="08080C"/>
                </a:solidFill>
              </a:rPr>
              <a:t>(4, 17) = (12, 6)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31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800" dirty="0">
              <a:solidFill>
                <a:srgbClr val="08080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Matriks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balikan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dari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i="1" dirty="0">
                <a:solidFill>
                  <a:srgbClr val="08080C"/>
                </a:solidFill>
              </a:rPr>
              <a:t>P</a:t>
            </a:r>
            <a:r>
              <a:rPr lang="en-US" altLang="en-US" sz="2800" dirty="0">
                <a:solidFill>
                  <a:srgbClr val="08080C"/>
                </a:solidFill>
              </a:rPr>
              <a:t> </a:t>
            </a:r>
            <a:r>
              <a:rPr lang="en-US" altLang="en-US" sz="2800" dirty="0" err="1">
                <a:solidFill>
                  <a:srgbClr val="08080C"/>
                </a:solidFill>
              </a:rPr>
              <a:t>adalah</a:t>
            </a:r>
            <a:r>
              <a:rPr lang="en-US" altLang="en-US" sz="2800" dirty="0">
                <a:solidFill>
                  <a:srgbClr val="08080C"/>
                </a:solidFill>
              </a:rPr>
              <a:t> P</a:t>
            </a:r>
            <a:r>
              <a:rPr lang="en-US" altLang="en-US" sz="28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800" dirty="0">
                <a:solidFill>
                  <a:srgbClr val="08080C"/>
                </a:solidFill>
              </a:rPr>
              <a:t> =  					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 err="1">
                <a:solidFill>
                  <a:srgbClr val="08080C"/>
                </a:solidFill>
              </a:rPr>
              <a:t>Sehingga</a:t>
            </a:r>
            <a:endParaRPr lang="en-US" altLang="en-US" sz="2800" dirty="0">
              <a:solidFill>
                <a:srgbClr val="08080C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     </a:t>
            </a:r>
          </a:p>
          <a:p>
            <a:pPr marL="457200" lvl="1" indent="0">
              <a:buNone/>
              <a:defRPr/>
            </a:pPr>
            <a:r>
              <a:rPr lang="en-US" altLang="en-US" sz="2800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dirty="0"/>
              <a:t>	</a:t>
            </a:r>
          </a:p>
        </p:txBody>
      </p:sp>
      <p:graphicFrame>
        <p:nvGraphicFramePr>
          <p:cNvPr id="5837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019283"/>
              </p:ext>
            </p:extLst>
          </p:nvPr>
        </p:nvGraphicFramePr>
        <p:xfrm>
          <a:off x="2272046" y="3423920"/>
          <a:ext cx="3282951" cy="116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571500" progId="Equation.3">
                  <p:embed/>
                </p:oleObj>
              </mc:Choice>
              <mc:Fallback>
                <p:oleObj name="Equation" r:id="rId7" imgW="16129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046" y="3423920"/>
                        <a:ext cx="3282951" cy="1165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898985"/>
              </p:ext>
            </p:extLst>
          </p:nvPr>
        </p:nvGraphicFramePr>
        <p:xfrm>
          <a:off x="6096000" y="4618946"/>
          <a:ext cx="32829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12900" imgH="431800" progId="Equation.3">
                  <p:embed/>
                </p:oleObj>
              </mc:Choice>
              <mc:Fallback>
                <p:oleObj name="Equation" r:id="rId9" imgW="161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18946"/>
                        <a:ext cx="32829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4450"/>
              </p:ext>
            </p:extLst>
          </p:nvPr>
        </p:nvGraphicFramePr>
        <p:xfrm>
          <a:off x="4027856" y="5712059"/>
          <a:ext cx="45196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55800" imgH="393700" progId="Equation.3">
                  <p:embed/>
                </p:oleObj>
              </mc:Choice>
              <mc:Fallback>
                <p:oleObj name="Equation" r:id="rId11" imgW="195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856" y="5712059"/>
                        <a:ext cx="45196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573814E-05A6-C25F-C415-01494C0CF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Hill Cipher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D0D59-2EA1-E0D5-784F-4A736EDE5882}"/>
              </a:ext>
            </a:extLst>
          </p:cNvPr>
          <p:cNvSpPr txBox="1"/>
          <p:nvPr/>
        </p:nvSpPr>
        <p:spPr>
          <a:xfrm>
            <a:off x="1708732" y="59100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= </a:t>
            </a:r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9146E-124C-9196-5D39-B9913B2725A0}"/>
              </a:ext>
            </a:extLst>
          </p:cNvPr>
          <p:cNvSpPr txBox="1"/>
          <p:nvPr/>
        </p:nvSpPr>
        <p:spPr>
          <a:xfrm>
            <a:off x="5854169" y="3626863"/>
            <a:ext cx="30663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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= 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CP</a:t>
            </a:r>
            <a:r>
              <a:rPr lang="en-US" sz="2200" baseline="30000" dirty="0">
                <a:solidFill>
                  <a:schemeClr val="tx1">
                    <a:lumMod val="50000"/>
                  </a:schemeClr>
                </a:solidFill>
              </a:rPr>
              <a:t>–1 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</a:rPr>
              <a:t> mod 26</a:t>
            </a:r>
            <a:r>
              <a:rPr lang="en-US" sz="2200" b="1" dirty="0">
                <a:solidFill>
                  <a:schemeClr val="tx1">
                    <a:lumMod val="50000"/>
                  </a:schemeClr>
                </a:solidFill>
              </a:rPr>
              <a:t>  </a:t>
            </a:r>
            <a:endParaRPr lang="en-US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A0392-4148-627B-A76D-6E48AA91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</p:spTree>
    <p:extLst>
      <p:ext uri="{BB962C8B-B14F-4D97-AF65-F5344CB8AC3E}">
        <p14:creationId xmlns:p14="http://schemas.microsoft.com/office/powerpoint/2010/main" val="280094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FAECD91-4EEA-402E-AC07-B4E0043CE2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45" y="552450"/>
            <a:ext cx="7772400" cy="908050"/>
          </a:xfrm>
        </p:spPr>
        <p:txBody>
          <a:bodyPr/>
          <a:lstStyle/>
          <a:p>
            <a:pPr algn="l" eaLnBrk="1" hangingPunct="1"/>
            <a:r>
              <a:rPr lang="en-US" altLang="en-US" b="1" i="1" dirty="0">
                <a:latin typeface="+mn-lt"/>
              </a:rPr>
              <a:t>5. Enigma Cipher</a:t>
            </a:r>
            <a:endParaRPr lang="en-GB" altLang="en-US" b="1" i="1" dirty="0">
              <a:latin typeface="+mn-lt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245" y="1584960"/>
            <a:ext cx="6176749" cy="472058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elektromekanik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dipatenkan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insinyur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Arthur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Scherbius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tujuan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komersil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diplomatik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terkenal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tantara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Dunia II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pesan-pesan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militer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berasal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bahasa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latin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enigmae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teka-teki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3D24F15-1D4F-1723-6662-68197944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59" y="552450"/>
            <a:ext cx="4209955" cy="56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7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F6A37-9068-B310-4C46-5CDD9016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245" y="171471"/>
            <a:ext cx="5016869" cy="6515057"/>
          </a:xfrm>
          <a:prstGeom prst="rect">
            <a:avLst/>
          </a:prstGeom>
          <a:noFill/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029BFAAD-2408-60F7-2446-F673D465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641" y="3790928"/>
            <a:ext cx="3581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A1959-62DB-E79A-371A-9824E3F14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03" y="830261"/>
            <a:ext cx="273367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C278B2F-5075-B79E-8447-226D531E314B}"/>
              </a:ext>
            </a:extLst>
          </p:cNvPr>
          <p:cNvSpPr txBox="1">
            <a:spLocks noChangeArrowheads="1"/>
          </p:cNvSpPr>
          <p:nvPr/>
        </p:nvSpPr>
        <p:spPr>
          <a:xfrm>
            <a:off x="7048500" y="171471"/>
            <a:ext cx="3281680" cy="55562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/>
              <a:t>Enigma Rotors</a:t>
            </a:r>
            <a:endParaRPr lang="en-US" alt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7FA35-8324-9973-DB7C-F25395A6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C5464-E24E-03BF-D3F5-D3AC7481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37F0F3-88CB-2897-D29E-12755BAF38BA}"/>
              </a:ext>
            </a:extLst>
          </p:cNvPr>
          <p:cNvSpPr txBox="1"/>
          <p:nvPr/>
        </p:nvSpPr>
        <p:spPr>
          <a:xfrm>
            <a:off x="472439" y="5930315"/>
            <a:ext cx="1110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Operator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mengetik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keyboard,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menyala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lampboard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dikirim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endParaRPr lang="en-US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6307B-110C-AB4B-2883-BFDD4B93B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24" y="264160"/>
            <a:ext cx="9152111" cy="5066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A9E2B-D8A7-69BE-6B97-2D4E5C94B1AF}"/>
              </a:ext>
            </a:extLst>
          </p:cNvPr>
          <p:cNvSpPr txBox="1"/>
          <p:nvPr/>
        </p:nvSpPr>
        <p:spPr>
          <a:xfrm>
            <a:off x="2936240" y="5330507"/>
            <a:ext cx="822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0A53B3-3631-BEC6-1BF9-9762F818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43D51-B3AB-4BA0-B671-1EA1B05E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77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4C9177B-B9AF-4C80-81E2-BBA86D1566B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5094" y="762000"/>
            <a:ext cx="5513695" cy="5334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Enigma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roda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berubah-ubah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abjad-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monoalphabetic cipher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input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selanjutnya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Hasil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rotor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rotor,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membentuk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baru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berikutnya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GB" altLang="en-US" dirty="0"/>
          </a:p>
        </p:txBody>
      </p:sp>
      <p:pic>
        <p:nvPicPr>
          <p:cNvPr id="5" name="Picture 5" descr="en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82" y="989833"/>
            <a:ext cx="5513695" cy="3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ADD01-A856-74E4-74BD-7C8AC4246973}"/>
              </a:ext>
            </a:extLst>
          </p:cNvPr>
          <p:cNvSpPr txBox="1"/>
          <p:nvPr/>
        </p:nvSpPr>
        <p:spPr>
          <a:xfrm>
            <a:off x="6168789" y="5040993"/>
            <a:ext cx="5513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berputar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semula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. Jadi,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majemuk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periode</a:t>
            </a:r>
            <a:r>
              <a:rPr lang="en-US" altLang="en-US" sz="2200" dirty="0">
                <a:solidFill>
                  <a:srgbClr val="010000"/>
                </a:solidFill>
                <a:cs typeface="Times New Roman" panose="02020603050405020304" pitchFamily="18" charset="0"/>
              </a:rPr>
              <a:t> 26. </a:t>
            </a:r>
            <a:r>
              <a:rPr lang="en-US" altLang="en-US" sz="2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80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1CCB-7D9A-9E2C-6B41-1A6814AB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1008360" cy="5618163"/>
          </a:xfrm>
        </p:spPr>
        <p:txBody>
          <a:bodyPr>
            <a:normAutofit/>
          </a:bodyPr>
          <a:lstStyle/>
          <a:p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tinjau</a:t>
            </a:r>
            <a:r>
              <a:rPr lang="en-US" sz="2400" dirty="0"/>
              <a:t> 3 rotor yang </a:t>
            </a:r>
            <a:r>
              <a:rPr lang="en-US" sz="2400" dirty="0" err="1"/>
              <a:t>disederhanakan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6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: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73298BF-D051-52BA-C54F-B9D125E5C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53" y="962302"/>
            <a:ext cx="4485397" cy="3364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F0AA92-4741-7B92-DC3E-A3553CFEC973}"/>
              </a:ext>
            </a:extLst>
          </p:cNvPr>
          <p:cNvSpPr txBox="1"/>
          <p:nvPr/>
        </p:nvSpPr>
        <p:spPr>
          <a:xfrm>
            <a:off x="5226050" y="1190421"/>
            <a:ext cx="60579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Misalkan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 </a:t>
            </a:r>
            <a:r>
              <a:rPr lang="en-US" sz="2200" dirty="0" err="1"/>
              <a:t>plainteks</a:t>
            </a:r>
            <a:r>
              <a:rPr lang="en-US" sz="2200" dirty="0"/>
              <a:t> D </a:t>
            </a:r>
            <a:r>
              <a:rPr lang="en-US" sz="2200" dirty="0" err="1"/>
              <a:t>ditekan</a:t>
            </a:r>
            <a:r>
              <a:rPr lang="en-US" sz="2200" dirty="0"/>
              <a:t> pada keyboard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oleh roto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E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kedua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Huruf</a:t>
            </a:r>
            <a:r>
              <a:rPr lang="en-US" sz="2200" dirty="0"/>
              <a:t> B </a:t>
            </a:r>
            <a:r>
              <a:rPr lang="en-US" sz="2200" dirty="0" err="1"/>
              <a:t>menjadi</a:t>
            </a:r>
            <a:r>
              <a:rPr lang="en-US" sz="2200" dirty="0"/>
              <a:t> input </a:t>
            </a:r>
            <a:r>
              <a:rPr lang="en-US" sz="2200" dirty="0" err="1"/>
              <a:t>untuk</a:t>
            </a:r>
            <a:r>
              <a:rPr lang="en-US" sz="2200" dirty="0"/>
              <a:t> rotor </a:t>
            </a:r>
            <a:r>
              <a:rPr lang="en-US" sz="2200" dirty="0" err="1"/>
              <a:t>ketiga</a:t>
            </a:r>
            <a:r>
              <a:rPr lang="en-US" sz="2200" dirty="0"/>
              <a:t>,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Jadi, </a:t>
            </a:r>
            <a:r>
              <a:rPr lang="en-US" sz="2200" dirty="0" err="1"/>
              <a:t>huruf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431DA-5604-CAFE-DCB9-AF29A1532B4A}"/>
              </a:ext>
            </a:extLst>
          </p:cNvPr>
          <p:cNvSpPr txBox="1"/>
          <p:nvPr/>
        </p:nvSpPr>
        <p:spPr>
          <a:xfrm>
            <a:off x="934841" y="4326350"/>
            <a:ext cx="559816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/>
              <a:t>Setelah</a:t>
            </a:r>
            <a:r>
              <a:rPr lang="en-US" sz="2200" dirty="0"/>
              <a:t>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E, rotor </a:t>
            </a:r>
            <a:r>
              <a:rPr lang="en-US" sz="2200" dirty="0" err="1"/>
              <a:t>ketiga</a:t>
            </a:r>
            <a:r>
              <a:rPr lang="en-US" sz="2200" dirty="0"/>
              <a:t> </a:t>
            </a:r>
            <a:r>
              <a:rPr lang="en-US" sz="2200" dirty="0" err="1"/>
              <a:t>bergeser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huruf</a:t>
            </a:r>
            <a:r>
              <a:rPr lang="en-US" sz="2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Jika D </a:t>
            </a:r>
            <a:r>
              <a:rPr lang="en-US" sz="2200" dirty="0" err="1"/>
              <a:t>dienkripsi</a:t>
            </a:r>
            <a:r>
              <a:rPr lang="en-US" sz="2200" dirty="0"/>
              <a:t> </a:t>
            </a:r>
            <a:r>
              <a:rPr lang="en-US" sz="2200" dirty="0" err="1"/>
              <a:t>kembali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hasilnya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0499D5-F39B-C2A0-46B8-D35C0ACE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80" y="3980938"/>
            <a:ext cx="3806404" cy="2318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45FBD0-312E-CD77-DE1E-038798A38D9F}"/>
              </a:ext>
            </a:extLst>
          </p:cNvPr>
          <p:cNvSpPr txBox="1"/>
          <p:nvPr/>
        </p:nvSpPr>
        <p:spPr>
          <a:xfrm>
            <a:off x="596801" y="6356055"/>
            <a:ext cx="925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https://www.usna.edu/Users/cs/nchamber/courses/ic211/s19/lab/l04/realenigma.html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574385-BB6B-C451-8F8D-2557E4F1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2BC7E-AB75-8B9B-2B1D-6A37F607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EA596D8-DFB6-451F-926D-223B58C8D1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1949" y="843280"/>
            <a:ext cx="10536071" cy="5029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Model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3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4 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cipher abjad-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tunggal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enigma 4-rotor,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berarti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= 456.976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pengganti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sebelum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perulangan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disubstitusi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rotor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selesai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kali, rotor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keempat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bergeser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9142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B661376-547E-4F4D-AC6C-7381AD229F4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2263" y="1066800"/>
            <a:ext cx="6508617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keempat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rotor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di-</a:t>
            </a:r>
            <a:r>
              <a:rPr lang="en-GB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set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;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posisi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awal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ini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menyatakan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kunci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Enigma.</a:t>
            </a:r>
            <a:r>
              <a:rPr lang="en-GB" altLang="en-US" sz="2400" dirty="0">
                <a:solidFill>
                  <a:srgbClr val="010000"/>
                </a:solidFill>
              </a:rPr>
              <a:t> </a:t>
            </a:r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pertama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1932 oleh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kriptografer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Polandia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Marian Rejewski, Jerzy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Różycki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Henryk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Zygalski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01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Pemerintahan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Nazi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Jerman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mendesain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pada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tahun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1939 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menambahkan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  <a:cs typeface="Times New Roman" panose="02020603050405020304" pitchFamily="18" charset="0"/>
              </a:rPr>
              <a:t>plugboard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i="1" dirty="0" err="1">
                <a:solidFill>
                  <a:srgbClr val="010000"/>
                </a:solidFill>
                <a:cs typeface="Times New Roman" panose="02020603050405020304" pitchFamily="18" charset="0"/>
              </a:rPr>
              <a:t>refelector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kompleks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kriptanalisis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Enigma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sebelumnya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solidFill>
                <a:srgbClr val="010000"/>
              </a:solidFill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80AE5C7-903B-E4DB-FD41-FA3EA684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511175"/>
            <a:ext cx="491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46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6B693F-F0E8-B8DA-9DB2-6855AA59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82" y="510462"/>
            <a:ext cx="6375400" cy="4033520"/>
          </a:xfrm>
        </p:spPr>
        <p:txBody>
          <a:bodyPr>
            <a:noAutofit/>
          </a:bodyPr>
          <a:lstStyle/>
          <a:p>
            <a:r>
              <a:rPr lang="en-US" sz="2400" dirty="0" err="1"/>
              <a:t>Jerman</a:t>
            </a:r>
            <a:r>
              <a:rPr lang="en-US" sz="2400" dirty="0"/>
              <a:t> sangat </a:t>
            </a:r>
            <a:r>
              <a:rPr lang="en-US" sz="2400" dirty="0" err="1"/>
              <a:t>percaya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Enigma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Polandia</a:t>
            </a:r>
            <a:r>
              <a:rPr lang="en-US" sz="2400" dirty="0"/>
              <a:t>,  </a:t>
            </a:r>
            <a:r>
              <a:rPr lang="en-US" sz="2400" dirty="0" err="1"/>
              <a:t>Perancis</a:t>
            </a:r>
            <a:r>
              <a:rPr lang="en-US" sz="2400" dirty="0"/>
              <a:t> dan </a:t>
            </a:r>
            <a:r>
              <a:rPr lang="en-US" sz="2400" dirty="0" err="1"/>
              <a:t>Inggris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pemecah</a:t>
            </a:r>
            <a:r>
              <a:rPr lang="en-US" sz="2400" dirty="0"/>
              <a:t> Enigma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yang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i="1" dirty="0"/>
              <a:t>bombe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dirancang</a:t>
            </a:r>
            <a:r>
              <a:rPr lang="en-US" sz="2400" dirty="0"/>
              <a:t> oleh Alan Turing.</a:t>
            </a:r>
          </a:p>
          <a:p>
            <a:endParaRPr lang="en-US" sz="2400" dirty="0"/>
          </a:p>
        </p:txBody>
      </p:sp>
      <p:pic>
        <p:nvPicPr>
          <p:cNvPr id="8" name="Picture 7" descr="A picture containing text, indoor, sitting, keyboard&#10;&#10;Description automatically generated">
            <a:extLst>
              <a:ext uri="{FF2B5EF4-FFF2-40B4-BE49-F238E27FC236}">
                <a16:creationId xmlns:a16="http://schemas.microsoft.com/office/drawing/2014/main" id="{459AE15D-A934-D5BE-2075-52212947D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164" y="763985"/>
            <a:ext cx="4231783" cy="3755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61EB3B-0135-3B03-6B2E-8A9BFEB10EC4}"/>
              </a:ext>
            </a:extLst>
          </p:cNvPr>
          <p:cNvSpPr txBox="1"/>
          <p:nvPr/>
        </p:nvSpPr>
        <p:spPr>
          <a:xfrm>
            <a:off x="752591" y="4543982"/>
            <a:ext cx="10686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Bombe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buatan</a:t>
            </a:r>
            <a:r>
              <a:rPr lang="en-US" sz="2400" dirty="0"/>
              <a:t> </a:t>
            </a:r>
            <a:r>
              <a:rPr lang="en-US" sz="2400" dirty="0" err="1"/>
              <a:t>Jerman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Enigma Cipher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memperpendek</a:t>
            </a:r>
            <a:r>
              <a:rPr lang="en-US" sz="2400" dirty="0"/>
              <a:t> </a:t>
            </a:r>
            <a:r>
              <a:rPr lang="en-US" sz="2400" dirty="0" err="1"/>
              <a:t>perang</a:t>
            </a:r>
            <a:r>
              <a:rPr lang="en-US" sz="2400" dirty="0"/>
              <a:t> dunia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dua </a:t>
            </a:r>
            <a:r>
              <a:rPr lang="en-US" sz="2400" dirty="0" err="1"/>
              <a:t>tahun</a:t>
            </a:r>
            <a:r>
              <a:rPr lang="en-US" sz="2400" dirty="0"/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D4918-6A42-0820-5496-AB0C75B18642}"/>
              </a:ext>
            </a:extLst>
          </p:cNvPr>
          <p:cNvSpPr txBox="1"/>
          <p:nvPr/>
        </p:nvSpPr>
        <p:spPr>
          <a:xfrm>
            <a:off x="1005840" y="6256774"/>
            <a:ext cx="989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Coba</a:t>
            </a:r>
            <a:r>
              <a:rPr lang="en-US" dirty="0"/>
              <a:t> simulator online </a:t>
            </a:r>
            <a:r>
              <a:rPr lang="en-US" dirty="0" err="1"/>
              <a:t>Enimga</a:t>
            </a:r>
            <a:r>
              <a:rPr lang="en-US" dirty="0"/>
              <a:t> di: </a:t>
            </a:r>
            <a:r>
              <a:rPr lang="en-US" dirty="0">
                <a:hlinkClick r:id="rId3"/>
              </a:rPr>
              <a:t>https://www.101computing.net/enigma/enigma-instructions.html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76DD0B-15CE-179C-0E13-1EDBA1CC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810C9-4470-6306-F3FF-81BBDDFCD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C14353FE-F788-44A1-AB31-4830D4D2E912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428767"/>
            <a:ext cx="9869037" cy="5257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8080C"/>
                </a:solidFill>
              </a:rPr>
              <a:t>Contoh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sz="2400" dirty="0">
                <a:solidFill>
                  <a:srgbClr val="08080C"/>
                </a:solidFill>
              </a:rPr>
              <a:t> (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10 17  8  15  19  14)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i="1" dirty="0">
                <a:solidFill>
                  <a:srgbClr val="08080C"/>
                </a:solidFill>
              </a:rPr>
              <a:t>n</a:t>
            </a:r>
            <a:r>
              <a:rPr lang="en-US" altLang="en-US" sz="2400" dirty="0">
                <a:solidFill>
                  <a:srgbClr val="08080C"/>
                </a:solidFill>
              </a:rPr>
              <a:t> = 26, </a:t>
            </a:r>
            <a:r>
              <a:rPr lang="en-US" altLang="en-US" sz="2400" dirty="0" err="1">
                <a:solidFill>
                  <a:srgbClr val="08080C"/>
                </a:solidFill>
              </a:rPr>
              <a:t>ambil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</a:t>
            </a:r>
            <a:r>
              <a:rPr lang="en-US" altLang="en-US" sz="2400" dirty="0">
                <a:solidFill>
                  <a:srgbClr val="08080C"/>
                </a:solidFill>
              </a:rPr>
              <a:t> = 7   (7 </a:t>
            </a:r>
            <a:r>
              <a:rPr lang="en-US" altLang="en-US" sz="2400" dirty="0" err="1">
                <a:solidFill>
                  <a:srgbClr val="08080C"/>
                </a:solidFill>
              </a:rPr>
              <a:t>relatif</a:t>
            </a:r>
            <a:r>
              <a:rPr lang="en-US" altLang="en-US" sz="2400" dirty="0">
                <a:solidFill>
                  <a:srgbClr val="08080C"/>
                </a:solidFill>
              </a:rPr>
              <a:t> prima </a:t>
            </a:r>
            <a:r>
              <a:rPr lang="en-US" altLang="en-US" sz="2400" dirty="0" err="1">
                <a:solidFill>
                  <a:srgbClr val="08080C"/>
                </a:solidFill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</a:rPr>
              <a:t> 26)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</a:rPr>
              <a:t>Enkripsi</a:t>
            </a:r>
            <a:r>
              <a:rPr lang="en-US" altLang="en-US" sz="2400" dirty="0">
                <a:solidFill>
                  <a:srgbClr val="08080C"/>
                </a:solidFill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7</a:t>
            </a:r>
            <a:r>
              <a:rPr lang="en-US" alt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+ 10 (mod 26)	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‘C’)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17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129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25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‘Z’)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8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66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11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‘L’)</a:t>
            </a: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19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143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13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‘N’)</a:t>
            </a: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+ 10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108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‘E’)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CZOLNE</a:t>
            </a:r>
            <a:endParaRPr lang="en-US" altLang="en-US" sz="2400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02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690D26-EE4B-C5C5-3CF1-E8DAECAB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575" y="307707"/>
            <a:ext cx="6877134" cy="624258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8B09AE-C9E4-D5CE-F6BC-0B2AE6A7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41183-BB0B-A322-2589-2C12DF77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72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18D45E-C46B-7E04-0707-413EF0AC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F5563-9423-3153-BE70-E80C501B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74" y="389426"/>
            <a:ext cx="10812651" cy="6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72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73956-7287-AD85-D2CC-A51DD28F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B311A-8CEE-FE55-D08E-E600C84EBED7}"/>
              </a:ext>
            </a:extLst>
          </p:cNvPr>
          <p:cNvSpPr txBox="1"/>
          <p:nvPr/>
        </p:nvSpPr>
        <p:spPr>
          <a:xfrm>
            <a:off x="914400" y="961855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Encryption Steps:</a:t>
            </a:r>
          </a:p>
          <a:p>
            <a:endParaRPr lang="en-US" dirty="0"/>
          </a:p>
          <a:p>
            <a:r>
              <a:rPr lang="en-US" dirty="0"/>
              <a:t>Keyboard Input: P</a:t>
            </a:r>
          </a:p>
          <a:p>
            <a:r>
              <a:rPr lang="en-US" dirty="0"/>
              <a:t>Rotors Position: ABE</a:t>
            </a:r>
          </a:p>
          <a:p>
            <a:r>
              <a:rPr lang="en-US" dirty="0"/>
              <a:t>Plugboard Encryption: P</a:t>
            </a:r>
          </a:p>
          <a:p>
            <a:r>
              <a:rPr lang="en-US" dirty="0"/>
              <a:t>Wheel 3 Encryption: W</a:t>
            </a:r>
          </a:p>
          <a:p>
            <a:r>
              <a:rPr lang="en-US" dirty="0"/>
              <a:t>Wheel 2 Encryption: U</a:t>
            </a:r>
          </a:p>
          <a:p>
            <a:r>
              <a:rPr lang="en-US" dirty="0"/>
              <a:t>Wheel 1 Encryption: A</a:t>
            </a:r>
          </a:p>
          <a:p>
            <a:r>
              <a:rPr lang="en-US" dirty="0"/>
              <a:t>Reflector Encryption: Y</a:t>
            </a:r>
          </a:p>
          <a:p>
            <a:r>
              <a:rPr lang="en-US" dirty="0"/>
              <a:t>Wheel 1 Encryption: O</a:t>
            </a:r>
          </a:p>
          <a:p>
            <a:r>
              <a:rPr lang="en-US" dirty="0"/>
              <a:t>Wheel 2 Encryption: T</a:t>
            </a:r>
          </a:p>
          <a:p>
            <a:r>
              <a:rPr lang="en-US" dirty="0"/>
              <a:t>Wheel 3 Encryption: G</a:t>
            </a:r>
          </a:p>
          <a:p>
            <a:r>
              <a:rPr lang="en-US" dirty="0"/>
              <a:t>Plugboard Encryption: G</a:t>
            </a:r>
          </a:p>
          <a:p>
            <a:r>
              <a:rPr lang="en-US" dirty="0"/>
              <a:t>Output (</a:t>
            </a:r>
            <a:r>
              <a:rPr lang="en-US" dirty="0" err="1"/>
              <a:t>Lampboard</a:t>
            </a:r>
            <a:r>
              <a:rPr lang="en-US" dirty="0"/>
              <a:t>): G</a:t>
            </a:r>
          </a:p>
          <a:p>
            <a:r>
              <a:rPr lang="en-US" dirty="0"/>
              <a:t>-----------------------------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5AD61-B9C5-86D6-79D9-2F762A43554F}"/>
              </a:ext>
            </a:extLst>
          </p:cNvPr>
          <p:cNvSpPr txBox="1"/>
          <p:nvPr/>
        </p:nvSpPr>
        <p:spPr>
          <a:xfrm>
            <a:off x="4296229" y="1469855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Keyboard Input: E</a:t>
            </a:r>
          </a:p>
          <a:p>
            <a:r>
              <a:rPr lang="en-US" dirty="0"/>
              <a:t>Rotors Position: ABM</a:t>
            </a:r>
          </a:p>
          <a:p>
            <a:r>
              <a:rPr lang="en-US" dirty="0"/>
              <a:t>Plugboard Encryption: E</a:t>
            </a:r>
          </a:p>
          <a:p>
            <a:r>
              <a:rPr lang="en-US" dirty="0"/>
              <a:t>Wheel 3 Encryption: W</a:t>
            </a:r>
          </a:p>
          <a:p>
            <a:r>
              <a:rPr lang="en-US" dirty="0"/>
              <a:t>Wheel 2 Encryption: U</a:t>
            </a:r>
          </a:p>
          <a:p>
            <a:r>
              <a:rPr lang="en-US" dirty="0"/>
              <a:t>Wheel 1 Encryption: A</a:t>
            </a:r>
          </a:p>
          <a:p>
            <a:r>
              <a:rPr lang="en-US" dirty="0"/>
              <a:t>Reflector Encryption: Y</a:t>
            </a:r>
          </a:p>
          <a:p>
            <a:r>
              <a:rPr lang="en-US" dirty="0"/>
              <a:t>Wheel 1 Encryption: O</a:t>
            </a:r>
          </a:p>
          <a:p>
            <a:r>
              <a:rPr lang="en-US" dirty="0"/>
              <a:t>Wheel 2 Encryption: T</a:t>
            </a:r>
          </a:p>
          <a:p>
            <a:r>
              <a:rPr lang="en-US" dirty="0"/>
              <a:t>Wheel 3 Encryption: Q</a:t>
            </a:r>
          </a:p>
          <a:p>
            <a:r>
              <a:rPr lang="en-US" dirty="0"/>
              <a:t>Plugboard Encryption: Q</a:t>
            </a:r>
          </a:p>
          <a:p>
            <a:r>
              <a:rPr lang="en-US" dirty="0"/>
              <a:t>Output (</a:t>
            </a:r>
            <a:r>
              <a:rPr lang="en-US" dirty="0" err="1"/>
              <a:t>Lampboard</a:t>
            </a:r>
            <a:r>
              <a:rPr lang="en-US" dirty="0"/>
              <a:t>): Q</a:t>
            </a:r>
          </a:p>
          <a:p>
            <a:r>
              <a:rPr lang="en-US" dirty="0"/>
              <a:t>-----------------------------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871E1-5DB6-B81D-880A-71B1F63BCE92}"/>
              </a:ext>
            </a:extLst>
          </p:cNvPr>
          <p:cNvSpPr txBox="1"/>
          <p:nvPr/>
        </p:nvSpPr>
        <p:spPr>
          <a:xfrm>
            <a:off x="7344229" y="1469855"/>
            <a:ext cx="400957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Keyboard Input: S</a:t>
            </a:r>
          </a:p>
          <a:p>
            <a:r>
              <a:rPr lang="en-US" dirty="0"/>
              <a:t>Rotors Position: ABG</a:t>
            </a:r>
          </a:p>
          <a:p>
            <a:r>
              <a:rPr lang="en-US" dirty="0"/>
              <a:t>Plugboard Encryption: S</a:t>
            </a:r>
          </a:p>
          <a:p>
            <a:r>
              <a:rPr lang="en-US" dirty="0"/>
              <a:t>Wheel 3 Encryption: K</a:t>
            </a:r>
          </a:p>
          <a:p>
            <a:r>
              <a:rPr lang="en-US" dirty="0"/>
              <a:t>Wheel 2 Encryption: G</a:t>
            </a:r>
          </a:p>
          <a:p>
            <a:r>
              <a:rPr lang="en-US" dirty="0"/>
              <a:t>Wheel 1 Encryption: D</a:t>
            </a:r>
          </a:p>
          <a:p>
            <a:r>
              <a:rPr lang="en-US" dirty="0"/>
              <a:t>Reflector Encryption: H</a:t>
            </a:r>
          </a:p>
          <a:p>
            <a:r>
              <a:rPr lang="en-US" dirty="0"/>
              <a:t>Wheel 1 Encryption: P</a:t>
            </a:r>
          </a:p>
          <a:p>
            <a:r>
              <a:rPr lang="en-US" dirty="0"/>
              <a:t>Wheel 2 Encryption: P</a:t>
            </a:r>
          </a:p>
          <a:p>
            <a:r>
              <a:rPr lang="en-US" dirty="0"/>
              <a:t>Wheel 3 Encryption: F</a:t>
            </a:r>
          </a:p>
          <a:p>
            <a:r>
              <a:rPr lang="en-US" dirty="0"/>
              <a:t>Plugboard Encryption: F</a:t>
            </a:r>
          </a:p>
          <a:p>
            <a:r>
              <a:rPr lang="en-US" dirty="0"/>
              <a:t>Output (</a:t>
            </a:r>
            <a:r>
              <a:rPr lang="en-US" dirty="0" err="1"/>
              <a:t>Lampboard</a:t>
            </a:r>
            <a:r>
              <a:rPr lang="en-US" dirty="0"/>
              <a:t>): F</a:t>
            </a:r>
          </a:p>
          <a:p>
            <a:r>
              <a:rPr lang="en-US" dirty="0"/>
              <a:t>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99370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6A56757-52C1-454F-A0F7-D58604DC3F98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979" y="261384"/>
            <a:ext cx="10616821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8080C"/>
                </a:solidFill>
              </a:rPr>
              <a:t>Dekripsi</a:t>
            </a:r>
            <a:r>
              <a:rPr lang="en-US" altLang="en-US" sz="2400" dirty="0">
                <a:solidFill>
                  <a:srgbClr val="08080C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</a:rPr>
              <a:t>	- </a:t>
            </a:r>
            <a:r>
              <a:rPr lang="en-US" altLang="en-US" sz="2400" dirty="0" err="1">
                <a:solidFill>
                  <a:srgbClr val="08080C"/>
                </a:solidFill>
              </a:rPr>
              <a:t>Mula-mula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hitung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</a:rPr>
              <a:t>m </a:t>
            </a:r>
            <a:r>
              <a:rPr lang="en-US" altLang="en-US" sz="2400" baseline="30000" dirty="0">
                <a:solidFill>
                  <a:srgbClr val="08080C"/>
                </a:solidFill>
              </a:rPr>
              <a:t>-1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</a:rPr>
              <a:t>yaitu</a:t>
            </a:r>
            <a:r>
              <a:rPr lang="en-US" altLang="en-US" sz="2400" dirty="0">
                <a:solidFill>
                  <a:srgbClr val="08080C"/>
                </a:solidFill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sz="2400" baseline="30000" dirty="0">
                <a:solidFill>
                  <a:srgbClr val="08080C"/>
                </a:solidFill>
                <a:cs typeface="Times New Roman" panose="02020603050405020304" pitchFamily="18" charset="0"/>
              </a:rPr>
              <a:t>–1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(mod 26)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memecahkan</a:t>
            </a:r>
            <a:r>
              <a:rPr lang="en-US" alt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7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 (mod 26)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= 105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1(mod 26).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- 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</a:t>
            </a:r>
            <a:r>
              <a:rPr lang="en-US" altLang="en-US" sz="2400" baseline="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– 10) (mod 26)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 – 10) = –120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‘k’)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25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(25 – 10) = 225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17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‘r’)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14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(14 – 10) = 60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8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11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(11 – 10) =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‘p’)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13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5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(13 – 10) = 45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19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‘t’)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c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= 4  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</a:t>
            </a:r>
            <a:r>
              <a:rPr lang="en-US" altLang="en-US" sz="2400" baseline="-300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6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15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(4 – 10) = –90  </a:t>
            </a:r>
            <a:r>
              <a:rPr lang="en-US" altLang="en-US" sz="24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 (mod 26)	(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‘o’)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diungkap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 </a:t>
            </a:r>
            <a:r>
              <a:rPr lang="en-US" altLang="en-US" dirty="0" err="1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kripto</a:t>
            </a:r>
            <a:r>
              <a:rPr lang="en-US" altLang="en-US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330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3CE8-8F82-F1C0-F38F-CD61A0BA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963"/>
            <a:ext cx="10515600" cy="57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Demo affine cipher online: </a:t>
            </a:r>
            <a:r>
              <a:rPr lang="en-US" sz="2400" dirty="0">
                <a:hlinkClick r:id="rId2"/>
              </a:rPr>
              <a:t>https://cryptii.com/pipes/affine-cipher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CCFBA-EC6A-0854-19A1-9BC29877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72" y="945862"/>
            <a:ext cx="10515600" cy="591213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19B00F-37DA-F014-1016-4F79B5A9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707C6-9808-EE04-46E4-F214103B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12C98CE-6BB9-4B5B-8CB9-14A388D963F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676" y="830684"/>
            <a:ext cx="10799284" cy="51966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i="1" dirty="0">
                <a:solidFill>
                  <a:srgbClr val="08080C"/>
                </a:solidFill>
              </a:rPr>
              <a:t>Affine cipher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aman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</a:rPr>
              <a:t>karena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kunci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mudah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ditemukan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exhaustive search</a:t>
            </a:r>
            <a:r>
              <a:rPr lang="en-US" altLang="en-US" sz="2600" dirty="0">
                <a:solidFill>
                  <a:srgbClr val="08080C"/>
                </a:solidFill>
              </a:rPr>
              <a:t>,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rgbClr val="08080C"/>
                </a:solidFill>
              </a:rPr>
              <a:t>sebab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ada</a:t>
            </a:r>
            <a:r>
              <a:rPr lang="en-US" altLang="en-US" sz="2600" dirty="0">
                <a:solidFill>
                  <a:srgbClr val="08080C"/>
                </a:solidFill>
              </a:rPr>
              <a:t> 25 </a:t>
            </a:r>
            <a:r>
              <a:rPr lang="en-US" altLang="en-US" sz="2600" dirty="0" err="1">
                <a:solidFill>
                  <a:srgbClr val="08080C"/>
                </a:solidFill>
              </a:rPr>
              <a:t>pilihan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</a:rPr>
              <a:t>b</a:t>
            </a:r>
            <a:r>
              <a:rPr lang="en-US" altLang="en-US" sz="2600" dirty="0">
                <a:solidFill>
                  <a:srgbClr val="08080C"/>
                </a:solidFill>
              </a:rPr>
              <a:t> dan 12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1, 3, 5,  7, 9, 11, 15, 17, 19, 21, 23, dan 25). </a:t>
            </a:r>
            <a:r>
              <a:rPr lang="en-US" altLang="en-US" sz="2600" dirty="0">
                <a:solidFill>
                  <a:srgbClr val="08080C"/>
                </a:solidFill>
              </a:rPr>
              <a:t> </a:t>
            </a:r>
          </a:p>
          <a:p>
            <a:pPr eaLnBrk="1" hangingPunct="1"/>
            <a:endParaRPr lang="en-US" altLang="en-US" sz="2600" dirty="0">
              <a:solidFill>
                <a:srgbClr val="08080C"/>
              </a:solidFill>
            </a:endParaRPr>
          </a:p>
          <a:p>
            <a:pPr algn="just" eaLnBrk="1" hangingPunct="1"/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Salah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memperbesar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faktor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kerja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8080C"/>
                </a:solidFill>
                <a:cs typeface="Times New Roman" panose="02020603050405020304" pitchFamily="18" charset="0"/>
              </a:rPr>
              <a:t>exhaustive key search: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individual,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sz="26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kriptografi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dipecah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kelompok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4-huruf:  	</a:t>
            </a:r>
          </a:p>
          <a:p>
            <a:pPr marL="0" indent="0" algn="just" eaLnBrk="1" hangingPunct="1"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krip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togr</a:t>
            </a: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afi</a:t>
            </a:r>
            <a:endParaRPr lang="en-US" altLang="en-US" sz="2600" dirty="0">
              <a:solidFill>
                <a:srgbClr val="08080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	(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ekivalen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10170815  19140617  000508,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memisalkan</a:t>
            </a: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US" altLang="en-US" sz="2600" dirty="0">
                <a:solidFill>
                  <a:srgbClr val="08080C"/>
                </a:solidFill>
                <a:cs typeface="Times New Roman" panose="02020603050405020304" pitchFamily="18" charset="0"/>
              </a:rPr>
              <a:t>                ‘A’ = 0, ‘B’ = 1, …, ‘Z’ = 25)</a:t>
            </a:r>
            <a:endParaRPr lang="en-US" altLang="en-US" sz="2600" dirty="0">
              <a:solidFill>
                <a:srgbClr val="08080C"/>
              </a:solidFill>
            </a:endParaRPr>
          </a:p>
          <a:p>
            <a:pPr eaLnBrk="1" hangingPunct="1"/>
            <a:endParaRPr lang="en-US" altLang="en-US" dirty="0">
              <a:solidFill>
                <a:srgbClr val="0808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B03817E6-C5DF-4857-8688-90B7939E3C1B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88" y="838200"/>
            <a:ext cx="11081982" cy="551815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terbesar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untuk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merepresentasikan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blok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 25252525 (ZZZZ), 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digunakan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modulus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Nilai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relatif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prima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21035433,</a:t>
            </a:r>
          </a:p>
          <a:p>
            <a:pPr algn="just" eaLnBrk="1" hangingPunct="1"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dipilih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antara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25252525,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23210025. 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enkripsi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21035433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+ 23210025 (mod 25252525)</a:t>
            </a:r>
          </a:p>
          <a:p>
            <a:pPr algn="just" eaLnBrk="1" hangingPunct="1">
              <a:defRPr/>
            </a:pPr>
            <a:endParaRPr lang="en-US" sz="24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Fungsi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dekripsi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setelah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sz="2400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menjadi</a:t>
            </a:r>
            <a:endParaRPr lang="en-US" sz="2400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i="1" dirty="0">
                <a:solidFill>
                  <a:srgbClr val="08080C"/>
                </a:solidFill>
                <a:cs typeface="Times New Roman" panose="02020603050405020304" pitchFamily="18" charset="0"/>
              </a:rPr>
              <a:t>		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5174971 (</a:t>
            </a:r>
            <a:r>
              <a:rPr 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– 23210025)  (mod 25252525)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57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BBC4ED5-26AA-49B6-A696-28D77659288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3512"/>
            <a:ext cx="10972800" cy="5105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Affine cipher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diserang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known-plaintext attack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yang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, </a:t>
            </a:r>
          </a:p>
          <a:p>
            <a:pPr algn="just" eaLnBrk="1" hangingPunct="1"/>
            <a:endParaRPr lang="en-US" altLang="en-US" dirty="0">
              <a:solidFill>
                <a:srgbClr val="08080C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dihitung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kekongruenan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simultan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8080C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		C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baseline="-30000" dirty="0">
                <a:solidFill>
                  <a:srgbClr val="08080C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i="1" dirty="0">
                <a:solidFill>
                  <a:srgbClr val="08080C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8080C"/>
                </a:solidFill>
                <a:cs typeface="Times New Roman" panose="02020603050405020304" pitchFamily="18" charset="0"/>
              </a:rPr>
              <a:t>)	 </a:t>
            </a:r>
            <a:endParaRPr lang="en-US" altLang="en-US" dirty="0">
              <a:solidFill>
                <a:srgbClr val="08080C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563D4B7-F009-A891-F4C1-855FDF006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996" y="638697"/>
            <a:ext cx="7772400" cy="60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b="1" dirty="0" err="1"/>
              <a:t>Kriptanalisis</a:t>
            </a:r>
            <a:r>
              <a:rPr lang="en-US" altLang="en-US" b="1" dirty="0"/>
              <a:t> Affine Cipher</a:t>
            </a:r>
          </a:p>
        </p:txBody>
      </p:sp>
    </p:spTree>
    <p:extLst>
      <p:ext uri="{BB962C8B-B14F-4D97-AF65-F5344CB8AC3E}">
        <p14:creationId xmlns:p14="http://schemas.microsoft.com/office/powerpoint/2010/main" val="32321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GB" altLang="en-US" sz="1400">
                <a:latin typeface="Times New Roman" panose="02020603050405020304" pitchFamily="18" charset="0"/>
              </a:rPr>
              <a:t>Rinaldi Munir/II4021  Kriptografi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70000"/>
              <a:buBlip>
                <a:blip r:embed="rId4"/>
              </a:buBlip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Blip>
                <a:blip r:embed="rId5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8A2A849-903D-4B20-A642-1A1E8F7D4E3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247" y="290015"/>
            <a:ext cx="10945505" cy="58674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Contoh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Misalkan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menemukan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C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berkorepsonden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K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	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cipherteks</a:t>
            </a:r>
            <a:r>
              <a:rPr lang="en-US" altLang="en-US" sz="2200" b="1" dirty="0">
                <a:solidFill>
                  <a:srgbClr val="08080C"/>
                </a:solidFill>
                <a:latin typeface="Courier" pitchFamily="49" charset="0"/>
                <a:cs typeface="Times New Roman" panose="02020603050405020304" pitchFamily="18" charset="0"/>
              </a:rPr>
              <a:t> E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plainteks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berkoresponden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solidFill>
                  <a:srgbClr val="08080C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O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Kriptanalis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dari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kekongruenan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berikut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10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4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14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(ii)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Kurangkan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(ii)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dengan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menghasilkan</a:t>
            </a: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4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(iii)	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= 7</a:t>
            </a: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endParaRPr lang="en-US" altLang="en-US" sz="2200" dirty="0">
              <a:solidFill>
                <a:srgbClr val="08080C"/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Substitusi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7 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solidFill>
                  <a:srgbClr val="08080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		2 </a:t>
            </a:r>
            <a:r>
              <a:rPr lang="en-US" altLang="en-US" sz="2200" dirty="0">
                <a:solidFill>
                  <a:srgbClr val="0808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70 + </a:t>
            </a:r>
            <a:r>
              <a:rPr lang="en-US" altLang="en-US" sz="2200" i="1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 (mod 26)			(iv)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 		</a:t>
            </a:r>
            <a:r>
              <a:rPr lang="en-US" altLang="en-US" sz="2200" dirty="0" err="1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Solusi</a:t>
            </a:r>
            <a:r>
              <a:rPr lang="en-US" altLang="en-US" sz="2200" dirty="0">
                <a:solidFill>
                  <a:srgbClr val="08080C"/>
                </a:solidFill>
                <a:latin typeface="Arial Unicode MS" panose="020B0604020202020204" pitchFamily="34" charset="-128"/>
                <a:cs typeface="Times New Roman" panose="02020603050405020304" pitchFamily="18" charset="0"/>
              </a:rPr>
              <a:t>: </a:t>
            </a:r>
            <a:r>
              <a:rPr lang="en-US" altLang="en-US" sz="2200" i="1" dirty="0">
                <a:solidFill>
                  <a:srgbClr val="08080C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200" dirty="0">
                <a:solidFill>
                  <a:srgbClr val="08080C"/>
                </a:solidFill>
                <a:cs typeface="Times New Roman" panose="02020603050405020304" pitchFamily="18" charset="0"/>
              </a:rPr>
              <a:t> = 10.	</a:t>
            </a:r>
            <a:r>
              <a:rPr lang="en-US" altLang="en-US" sz="2200" dirty="0">
                <a:solidFill>
                  <a:srgbClr val="08080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33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2489</Words>
  <Application>Microsoft Office PowerPoint</Application>
  <PresentationFormat>Widescreen</PresentationFormat>
  <Paragraphs>336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Calibri</vt:lpstr>
      <vt:lpstr>Calibri Light</vt:lpstr>
      <vt:lpstr>Courier</vt:lpstr>
      <vt:lpstr>Courier New</vt:lpstr>
      <vt:lpstr>Symbol</vt:lpstr>
      <vt:lpstr>Times New Roman</vt:lpstr>
      <vt:lpstr>Wingdings</vt:lpstr>
      <vt:lpstr>Office Theme</vt:lpstr>
      <vt:lpstr>Equation</vt:lpstr>
      <vt:lpstr> 04 - Kriptografi Klasik (Bagian 3)</vt:lpstr>
      <vt:lpstr>3. Affine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Affine Cipher</vt:lpstr>
      <vt:lpstr>PowerPoint Presentation</vt:lpstr>
      <vt:lpstr>4. Hill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Kriptanalisis Hill Cipher</vt:lpstr>
      <vt:lpstr>5. Enigma Cipher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rinaldi-irk</dc:creator>
  <cp:lastModifiedBy>Dr. Ir. Rinaldi, M.T.</cp:lastModifiedBy>
  <cp:revision>44</cp:revision>
  <dcterms:created xsi:type="dcterms:W3CDTF">2019-01-15T09:38:33Z</dcterms:created>
  <dcterms:modified xsi:type="dcterms:W3CDTF">2025-02-16T04:58:46Z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2024-02-11T09:22:58Z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79cb9417-b2de-4d82-9aee-36db413aea34</vt:lpwstr>
  </property>
  <property fmtid="{D5CDD505-2E9C-101B-9397-08002B2CF9AE}" pid="8" name="MSIP_Label_38b525e5-f3da-4501-8f1e-526b6769fc56_ContentBits">
    <vt:lpwstr>0</vt:lpwstr>
  </property>
</Properties>
</file>