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506" r:id="rId2"/>
    <p:sldId id="495" r:id="rId3"/>
    <p:sldId id="504" r:id="rId4"/>
    <p:sldId id="505" r:id="rId5"/>
    <p:sldId id="408" r:id="rId6"/>
    <p:sldId id="496" r:id="rId7"/>
    <p:sldId id="497" r:id="rId8"/>
    <p:sldId id="498" r:id="rId9"/>
    <p:sldId id="499" r:id="rId10"/>
    <p:sldId id="500" r:id="rId11"/>
    <p:sldId id="328" r:id="rId12"/>
    <p:sldId id="333" r:id="rId13"/>
    <p:sldId id="334" r:id="rId14"/>
    <p:sldId id="336" r:id="rId15"/>
    <p:sldId id="472" r:id="rId16"/>
    <p:sldId id="501" r:id="rId17"/>
    <p:sldId id="502" r:id="rId18"/>
    <p:sldId id="473" r:id="rId19"/>
    <p:sldId id="474" r:id="rId20"/>
    <p:sldId id="475" r:id="rId21"/>
    <p:sldId id="503" r:id="rId22"/>
    <p:sldId id="476" r:id="rId23"/>
    <p:sldId id="477" r:id="rId24"/>
    <p:sldId id="404" r:id="rId25"/>
    <p:sldId id="405" r:id="rId26"/>
    <p:sldId id="406" r:id="rId27"/>
    <p:sldId id="478" r:id="rId28"/>
    <p:sldId id="479" r:id="rId29"/>
    <p:sldId id="409" r:id="rId30"/>
    <p:sldId id="480" r:id="rId31"/>
    <p:sldId id="483" r:id="rId32"/>
    <p:sldId id="484" r:id="rId33"/>
    <p:sldId id="410" r:id="rId34"/>
    <p:sldId id="446" r:id="rId35"/>
    <p:sldId id="486" r:id="rId36"/>
    <p:sldId id="489" r:id="rId37"/>
    <p:sldId id="445" r:id="rId38"/>
    <p:sldId id="493" r:id="rId39"/>
    <p:sldId id="494" r:id="rId40"/>
    <p:sldId id="460" r:id="rId41"/>
    <p:sldId id="461" r:id="rId42"/>
    <p:sldId id="462" r:id="rId43"/>
    <p:sldId id="463" r:id="rId44"/>
    <p:sldId id="464" r:id="rId45"/>
    <p:sldId id="455" r:id="rId46"/>
    <p:sldId id="458" r:id="rId47"/>
    <p:sldId id="459" r:id="rId48"/>
    <p:sldId id="454" r:id="rId49"/>
    <p:sldId id="490" r:id="rId50"/>
    <p:sldId id="337" r:id="rId51"/>
    <p:sldId id="339" r:id="rId52"/>
    <p:sldId id="433" r:id="rId53"/>
    <p:sldId id="434" r:id="rId54"/>
    <p:sldId id="435" r:id="rId55"/>
    <p:sldId id="465" r:id="rId56"/>
    <p:sldId id="466" r:id="rId57"/>
    <p:sldId id="438" r:id="rId58"/>
    <p:sldId id="439" r:id="rId59"/>
    <p:sldId id="340" r:id="rId60"/>
    <p:sldId id="491" r:id="rId61"/>
    <p:sldId id="341" r:id="rId62"/>
    <p:sldId id="492" r:id="rId63"/>
    <p:sldId id="345" r:id="rId64"/>
    <p:sldId id="346" r:id="rId65"/>
    <p:sldId id="467" r:id="rId66"/>
    <p:sldId id="468" r:id="rId67"/>
    <p:sldId id="47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14BA-6F71-4EB9-AF3B-784CEECDD7F0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7B15-23EA-44A7-A657-59713CD8F3BF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AE0-46C9-4D7B-9DF9-475AA4957042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FBDD-8EA5-4D03-BB49-636CC762946D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1F0D-EF5F-4A55-A0D3-83525EBF3841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270A-C11E-4126-AFA4-8C0E7DCEBC45}" type="datetime1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6041-DB65-4D1F-B68E-EBA82444F425}" type="datetime1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04B7-4A10-4B30-AADC-ECE4C81BFE6E}" type="datetime1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71FE-7CB0-4C51-93DB-F0429A50DBCC}" type="datetime1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FCF7-016B-40F8-A309-27295012F48B}" type="datetime1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6AD6-4CF2-40B4-91FC-1125291CC9EB}" type="datetime1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D76D-B0CC-432C-9122-598A2C791A02}" type="datetime1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8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tekssn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   Program </a:t>
            </a:r>
            <a:r>
              <a:rPr lang="en-US" b="1" dirty="0" err="1"/>
              <a:t>Studi</a:t>
            </a:r>
            <a:r>
              <a:rPr lang="en-US" b="1" dirty="0"/>
              <a:t> </a:t>
            </a:r>
            <a:r>
              <a:rPr lang="en-US" b="1" dirty="0" err="1"/>
              <a:t>Sistem</a:t>
            </a:r>
            <a:r>
              <a:rPr lang="en-US" b="1" dirty="0"/>
              <a:t> dan </a:t>
            </a:r>
            <a:r>
              <a:rPr lang="en-US" b="1" dirty="0" err="1"/>
              <a:t>Teknologi</a:t>
            </a:r>
            <a:r>
              <a:rPr lang="en-US" b="1" dirty="0"/>
              <a:t> </a:t>
            </a:r>
            <a:r>
              <a:rPr lang="en-US" b="1" dirty="0" err="1"/>
              <a:t>Informasi</a:t>
            </a:r>
            <a:endParaRPr lang="en-US" b="1" dirty="0"/>
          </a:p>
          <a:p>
            <a:r>
              <a:rPr lang="en-US" b="1" dirty="0"/>
              <a:t>  </a:t>
            </a:r>
            <a:r>
              <a:rPr lang="en-US" b="1" dirty="0" err="1"/>
              <a:t>Sekolah</a:t>
            </a:r>
            <a:r>
              <a:rPr lang="en-US" b="1" dirty="0"/>
              <a:t> Teknik </a:t>
            </a:r>
            <a:r>
              <a:rPr lang="en-US" b="1" dirty="0" err="1"/>
              <a:t>Elektro</a:t>
            </a:r>
            <a:r>
              <a:rPr lang="en-US" b="1" dirty="0"/>
              <a:t> dan </a:t>
            </a:r>
            <a:r>
              <a:rPr lang="en-US" b="1" dirty="0" err="1"/>
              <a:t>Informatika</a:t>
            </a:r>
            <a:r>
              <a:rPr lang="en-US" b="1" dirty="0"/>
              <a:t> ITB</a:t>
            </a:r>
          </a:p>
          <a:p>
            <a:r>
              <a:rPr lang="en-US" b="1" dirty="0"/>
              <a:t>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889" y="4586966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4572000" y="33629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Oleh: Rinaldi Munir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568960" y="59662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II4021 </a:t>
            </a:r>
            <a:r>
              <a:rPr lang="en-US" sz="2800" b="1" dirty="0" err="1"/>
              <a:t>Kriptografi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821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ADF8-F36D-E12B-999D-3D6EA38B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332"/>
            <a:ext cx="10515600" cy="5276631"/>
          </a:xfrm>
        </p:spPr>
        <p:txBody>
          <a:bodyPr>
            <a:normAutofit/>
          </a:bodyPr>
          <a:lstStyle/>
          <a:p>
            <a:r>
              <a:rPr lang="en-US" dirty="0" err="1"/>
              <a:t>Keempat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i="1" dirty="0"/>
              <a:t>confidentiality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authentication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data integrity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non-repudiation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solusinya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C8DA-9095-79FB-C5CD-5CDF5549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Kriptografi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6564086" cy="481901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Kata </a:t>
            </a:r>
            <a:r>
              <a:rPr lang="en-US" altLang="en-US" sz="2600" i="1" dirty="0"/>
              <a:t>cryptography </a:t>
            </a:r>
            <a:r>
              <a:rPr lang="en-US" altLang="en-US" sz="2600" dirty="0" err="1"/>
              <a:t>berasal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bahasa</a:t>
            </a:r>
            <a:r>
              <a:rPr lang="en-US" altLang="en-US" sz="2600" dirty="0"/>
              <a:t> Yunani: </a:t>
            </a:r>
          </a:p>
          <a:p>
            <a:pPr marL="0" indent="0">
              <a:buNone/>
            </a:pPr>
            <a:r>
              <a:rPr lang="en-US" altLang="en-US" sz="26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2600" dirty="0" err="1">
                <a:solidFill>
                  <a:srgbClr val="FF0000"/>
                </a:solidFill>
              </a:rPr>
              <a:t>cryptós</a:t>
            </a:r>
            <a:r>
              <a:rPr lang="en-US" sz="2600" dirty="0">
                <a:solidFill>
                  <a:srgbClr val="FF0000"/>
                </a:solidFill>
              </a:rPr>
              <a:t>    </a:t>
            </a:r>
            <a:r>
              <a:rPr lang="en-US" altLang="en-US" sz="2600" dirty="0"/>
              <a:t>(</a:t>
            </a:r>
            <a:r>
              <a:rPr lang="en-US" altLang="en-US" sz="2600" i="1" dirty="0"/>
              <a:t>secret</a:t>
            </a:r>
            <a:r>
              <a:rPr lang="en-US" altLang="en-US" sz="2600" dirty="0"/>
              <a:t> or </a:t>
            </a:r>
            <a:r>
              <a:rPr lang="en-US" altLang="en-US" sz="2600" i="1" dirty="0"/>
              <a:t>hidden</a:t>
            </a:r>
            <a:r>
              <a:rPr lang="en-US" altLang="en-US" sz="2600" dirty="0"/>
              <a:t>) </a:t>
            </a:r>
          </a:p>
          <a:p>
            <a:pPr marL="0" indent="0">
              <a:buNone/>
            </a:pPr>
            <a:r>
              <a:rPr lang="en-US" altLang="en-US" sz="2600" dirty="0"/>
              <a:t>	</a:t>
            </a:r>
            <a:r>
              <a:rPr lang="en-US" sz="2600" i="1" dirty="0" err="1">
                <a:solidFill>
                  <a:srgbClr val="FF0000"/>
                </a:solidFill>
              </a:rPr>
              <a:t>gráphein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altLang="en-US" sz="2600" dirty="0"/>
              <a:t>(</a:t>
            </a:r>
            <a:r>
              <a:rPr lang="en-US" altLang="en-US" sz="2600" i="1" dirty="0"/>
              <a:t>writing</a:t>
            </a:r>
            <a:r>
              <a:rPr lang="en-US" altLang="en-US" sz="2600" dirty="0"/>
              <a:t>)</a:t>
            </a:r>
            <a:endParaRPr lang="en-US" altLang="en-US" sz="26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cs typeface="Times New Roman" panose="02020603050405020304" pitchFamily="18" charset="0"/>
              </a:rPr>
              <a:t>	</a:t>
            </a:r>
            <a:r>
              <a:rPr lang="en-US" altLang="en-US" sz="26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2600" dirty="0">
                <a:cs typeface="Times New Roman" panose="02020603050405020304" pitchFamily="18" charset="0"/>
              </a:rPr>
              <a:t> “</a:t>
            </a:r>
            <a:r>
              <a:rPr lang="en-US" altLang="en-US" sz="2600" i="1" dirty="0">
                <a:cs typeface="Times New Roman" panose="02020603050405020304" pitchFamily="18" charset="0"/>
              </a:rPr>
              <a:t>secret writing </a:t>
            </a:r>
            <a:r>
              <a:rPr lang="en-US" altLang="en-US" sz="2600" dirty="0">
                <a:cs typeface="Times New Roman" panose="02020603050405020304" pitchFamily="18" charset="0"/>
              </a:rPr>
              <a:t>or “</a:t>
            </a:r>
            <a:r>
              <a:rPr lang="en-US" altLang="en-US" sz="2600" i="1" dirty="0">
                <a:cs typeface="Times New Roman" panose="02020603050405020304" pitchFamily="18" charset="0"/>
              </a:rPr>
              <a:t>hidden writing</a:t>
            </a:r>
            <a:r>
              <a:rPr lang="en-US" altLang="en-US" sz="26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ilmu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</a:t>
            </a:r>
            <a:r>
              <a:rPr lang="en-US" altLang="en-US" sz="2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aman</a:t>
            </a:r>
            <a:r>
              <a:rPr lang="en-US" altLang="en-US" sz="2600" dirty="0" err="1">
                <a:cs typeface="Times New Roman" panose="02020603050405020304" pitchFamily="18" charset="0"/>
              </a:rPr>
              <a:t>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pesan</a:t>
            </a:r>
            <a:r>
              <a:rPr lang="en-US" altLang="en-US" sz="2600" dirty="0">
                <a:cs typeface="Times New Roman" panose="02020603050405020304" pitchFamily="18" charset="0"/>
              </a:rPr>
              <a:t>. (</a:t>
            </a:r>
            <a:r>
              <a:rPr lang="en-US" sz="2600" dirty="0" err="1"/>
              <a:t>Schneier</a:t>
            </a:r>
            <a:r>
              <a:rPr lang="en-US" sz="2600" dirty="0"/>
              <a:t>, 1996)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07" y="1052865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1693" y="5167311"/>
            <a:ext cx="5177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58" y="3891414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36" y="3909916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3760" y="539781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03352" y="539198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B929A-D9BA-FD66-A3A5-B993B9872BB5}"/>
              </a:ext>
            </a:extLst>
          </p:cNvPr>
          <p:cNvSpPr txBox="1"/>
          <p:nvPr/>
        </p:nvSpPr>
        <p:spPr>
          <a:xfrm>
            <a:off x="1164771" y="4363313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91B0D-C5DE-E5E9-1A9B-DFE78C2B86BD}"/>
              </a:ext>
            </a:extLst>
          </p:cNvPr>
          <p:cNvSpPr txBox="1"/>
          <p:nvPr/>
        </p:nvSpPr>
        <p:spPr>
          <a:xfrm>
            <a:off x="4027795" y="4314141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4E680-DB30-6615-E6A2-9FECE1289F0E}"/>
              </a:ext>
            </a:extLst>
          </p:cNvPr>
          <p:cNvSpPr/>
          <p:nvPr/>
        </p:nvSpPr>
        <p:spPr>
          <a:xfrm>
            <a:off x="1164771" y="4363313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FDCCD-BBA6-E37B-433F-C46179109E47}"/>
              </a:ext>
            </a:extLst>
          </p:cNvPr>
          <p:cNvSpPr/>
          <p:nvPr/>
        </p:nvSpPr>
        <p:spPr>
          <a:xfrm>
            <a:off x="4043656" y="4327374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C90CB-A654-61BD-BA30-37964A96BAF7}"/>
              </a:ext>
            </a:extLst>
          </p:cNvPr>
          <p:cNvSpPr txBox="1"/>
          <p:nvPr/>
        </p:nvSpPr>
        <p:spPr>
          <a:xfrm>
            <a:off x="7584617" y="6185366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CFB67-99BA-167F-157C-33F8BD669F84}"/>
              </a:ext>
            </a:extLst>
          </p:cNvPr>
          <p:cNvSpPr txBox="1"/>
          <p:nvPr/>
        </p:nvSpPr>
        <p:spPr>
          <a:xfrm>
            <a:off x="9705964" y="617922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821642"/>
            <a:ext cx="4970811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menyerupai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13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Empat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6864-D2B4-7740-6CD8-4CCEF0E5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202640"/>
            <a:ext cx="10515600" cy="1325563"/>
          </a:xfrm>
        </p:spPr>
        <p:txBody>
          <a:bodyPr/>
          <a:lstStyle/>
          <a:p>
            <a:r>
              <a:rPr lang="en-US" b="1" dirty="0"/>
              <a:t>Masih </a:t>
            </a:r>
            <a:r>
              <a:rPr lang="en-US" b="1" dirty="0" err="1"/>
              <a:t>ingat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kasus-kasus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261C-CE76-5CE0-A2DF-BFB59BCA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038"/>
            <a:ext cx="10515600" cy="4351338"/>
          </a:xfrm>
        </p:spPr>
        <p:txBody>
          <a:bodyPr/>
          <a:lstStyle/>
          <a:p>
            <a:r>
              <a:rPr lang="en-US" b="1" dirty="0"/>
              <a:t>Wikileaks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46493-C31D-532D-C8C3-B7399C7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86C45-5260-8079-6E50-AA5B21CDC6B8}"/>
              </a:ext>
            </a:extLst>
          </p:cNvPr>
          <p:cNvSpPr txBox="1"/>
          <p:nvPr/>
        </p:nvSpPr>
        <p:spPr>
          <a:xfrm>
            <a:off x="966836" y="2090172"/>
            <a:ext cx="55304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Afghanistan (</a:t>
            </a:r>
            <a:r>
              <a:rPr lang="en-US" sz="2400" dirty="0" err="1"/>
              <a:t>Juli</a:t>
            </a:r>
            <a:r>
              <a:rPr lang="en-US" sz="2400" dirty="0"/>
              <a:t>,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400.000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</a:t>
            </a:r>
            <a:r>
              <a:rPr lang="en-US" sz="2400" dirty="0" err="1"/>
              <a:t>Irak</a:t>
            </a:r>
            <a:r>
              <a:rPr lang="en-US" sz="2400" dirty="0"/>
              <a:t> (</a:t>
            </a:r>
            <a:r>
              <a:rPr lang="en-US" sz="2400" dirty="0" err="1"/>
              <a:t>Oktober</a:t>
            </a:r>
            <a:r>
              <a:rPr lang="en-US" sz="2400" dirty="0"/>
              <a:t>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kawat</a:t>
            </a:r>
            <a:r>
              <a:rPr lang="en-US" sz="2400" dirty="0"/>
              <a:t> </a:t>
            </a:r>
            <a:r>
              <a:rPr lang="en-US" sz="2400" dirty="0" err="1"/>
              <a:t>diplomatik</a:t>
            </a:r>
            <a:r>
              <a:rPr lang="en-US" sz="2400" dirty="0"/>
              <a:t> Amerika </a:t>
            </a:r>
            <a:r>
              <a:rPr lang="en-US" sz="2400" dirty="0" err="1"/>
              <a:t>Serikat</a:t>
            </a:r>
            <a:r>
              <a:rPr lang="en-US" sz="2400" dirty="0"/>
              <a:t> (November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dll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40CFA-3CF2-E4F7-C0EC-5E06F1D2A9FE}"/>
              </a:ext>
            </a:extLst>
          </p:cNvPr>
          <p:cNvSpPr txBox="1"/>
          <p:nvPr/>
        </p:nvSpPr>
        <p:spPr>
          <a:xfrm>
            <a:off x="6731905" y="4184646"/>
            <a:ext cx="565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Julian Assange</a:t>
            </a:r>
            <a:r>
              <a:rPr lang="fi-FI" dirty="0"/>
              <a:t>, salah satu pendiri situs WikiLeaks.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D3386-D661-2899-BBBA-541C1A2C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17" y="1463676"/>
            <a:ext cx="4856552" cy="2726607"/>
          </a:xfrm>
          <a:prstGeom prst="rect">
            <a:avLst/>
          </a:prstGeom>
        </p:spPr>
      </p:pic>
      <p:pic>
        <p:nvPicPr>
          <p:cNvPr id="18" name="Picture 17" descr="A person with a flag on his head&#10;&#10;Description automatically generated with low confidence">
            <a:extLst>
              <a:ext uri="{FF2B5EF4-FFF2-40B4-BE49-F238E27FC236}">
                <a16:creationId xmlns:a16="http://schemas.microsoft.com/office/drawing/2014/main" id="{A378CE5B-726D-802C-CEB8-B9604DDC2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8" y="4439465"/>
            <a:ext cx="1711870" cy="2282010"/>
          </a:xfrm>
          <a:prstGeom prst="rect">
            <a:avLst/>
          </a:prstGeom>
        </p:spPr>
      </p:pic>
      <p:pic>
        <p:nvPicPr>
          <p:cNvPr id="20" name="Picture 19" descr="A person hol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E3752FC6-3733-0540-9758-948E75410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75" y="4638776"/>
            <a:ext cx="2706452" cy="2082699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BD68B4-1053-2AD6-34F1-337CB15C7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4" y="4706049"/>
            <a:ext cx="2015426" cy="2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9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F09D8-B37C-72D2-4A64-85419F0D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333FA-302E-C731-394D-C100B85A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41" y="1279525"/>
            <a:ext cx="7105650" cy="507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2F672-12AA-A6A7-7710-DB04E31FFE31}"/>
              </a:ext>
            </a:extLst>
          </p:cNvPr>
          <p:cNvSpPr txBox="1"/>
          <p:nvPr/>
        </p:nvSpPr>
        <p:spPr>
          <a:xfrm>
            <a:off x="1276641" y="545068"/>
            <a:ext cx="8190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Penyadapan</a:t>
            </a:r>
            <a:r>
              <a:rPr lang="en-US" sz="2800" b="1" dirty="0"/>
              <a:t> di </a:t>
            </a:r>
            <a:r>
              <a:rPr lang="en-US" sz="2800" b="1" dirty="0" err="1"/>
              <a:t>Kedubes</a:t>
            </a:r>
            <a:r>
              <a:rPr lang="en-US" sz="2800" b="1" dirty="0"/>
              <a:t> RI di </a:t>
            </a:r>
            <a:r>
              <a:rPr lang="en-US" sz="2800" b="1" dirty="0" err="1"/>
              <a:t>luar</a:t>
            </a:r>
            <a:r>
              <a:rPr lang="en-US" sz="2800" b="1" dirty="0"/>
              <a:t>  negeri</a:t>
            </a:r>
          </a:p>
        </p:txBody>
      </p:sp>
    </p:spTree>
    <p:extLst>
      <p:ext uri="{BB962C8B-B14F-4D97-AF65-F5344CB8AC3E}">
        <p14:creationId xmlns:p14="http://schemas.microsoft.com/office/powerpoint/2010/main" val="268081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526D4-67C5-9BA4-4669-42EFCFF76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5249"/>
            <a:ext cx="10515600" cy="5501714"/>
          </a:xfrm>
        </p:spPr>
        <p:txBody>
          <a:bodyPr/>
          <a:lstStyle/>
          <a:p>
            <a:r>
              <a:rPr lang="en-US" b="1" dirty="0" err="1"/>
              <a:t>Penyadapan</a:t>
            </a:r>
            <a:r>
              <a:rPr lang="en-US" b="1" dirty="0"/>
              <a:t> </a:t>
            </a:r>
            <a:r>
              <a:rPr lang="en-US" b="1" dirty="0" err="1"/>
              <a:t>telepon</a:t>
            </a:r>
            <a:r>
              <a:rPr lang="en-US" b="1" dirty="0"/>
              <a:t> </a:t>
            </a:r>
            <a:r>
              <a:rPr lang="en-US" b="1" dirty="0" err="1"/>
              <a:t>Presiden</a:t>
            </a:r>
            <a:r>
              <a:rPr lang="en-US" b="1" dirty="0"/>
              <a:t> SBY oleh </a:t>
            </a:r>
            <a:r>
              <a:rPr lang="en-US" b="1" dirty="0" err="1"/>
              <a:t>Pemerintah</a:t>
            </a:r>
            <a:r>
              <a:rPr lang="en-US" b="1" dirty="0"/>
              <a:t>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ADE99-0E48-5972-B1E9-3A20A98C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E30F8-44DD-A34A-83C2-C47AE8FE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62" y="1361281"/>
            <a:ext cx="72485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8AA7-1571-F18E-6874-0B5DE0F3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BPJS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8C49-5B49-C457-FFDD-65D46E37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D8F16D-7E92-B56C-1C22-F1A7C35B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2301"/>
            <a:ext cx="6149069" cy="409937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180F40-F935-BB65-3AED-9A79393A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6" y="681037"/>
            <a:ext cx="3349933" cy="59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34D5-28EF-1003-54E0-625A4060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penguna</a:t>
            </a:r>
            <a:r>
              <a:rPr lang="en-US" b="1" dirty="0"/>
              <a:t> Tokopedia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A9437-03D7-6919-AF6D-C42E61AA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1542C78-0FF1-9F5D-1ECA-A807BF212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53" y="335279"/>
            <a:ext cx="3475390" cy="617696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159BC-9A89-E528-4D22-3BD98EA1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6" y="1398361"/>
            <a:ext cx="456013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FF12-D6FF-F5DC-D3B2-04421944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3343"/>
            <a:ext cx="10515600" cy="5248495"/>
          </a:xfrm>
        </p:spPr>
        <p:txBody>
          <a:bodyPr>
            <a:norm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Alice dan Bob </a:t>
            </a:r>
            <a:r>
              <a:rPr lang="en-US" sz="2400" dirty="0" err="1"/>
              <a:t>saling</a:t>
            </a:r>
            <a:r>
              <a:rPr lang="en-US" sz="2400" dirty="0"/>
              <a:t> </a:t>
            </a:r>
            <a:r>
              <a:rPr lang="en-US" sz="2400" dirty="0" err="1"/>
              <a:t>berkomunikasi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berkirim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menyurat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telepon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via email</a:t>
            </a:r>
          </a:p>
          <a:p>
            <a:pPr marL="0" indent="0">
              <a:buNone/>
            </a:pPr>
            <a:r>
              <a:rPr lang="en-US" sz="2400" dirty="0"/>
              <a:t>	- via SMS</a:t>
            </a:r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err="1"/>
              <a:t>dll</a:t>
            </a:r>
            <a:endParaRPr lang="en-US" sz="2400" dirty="0"/>
          </a:p>
          <a:p>
            <a:pPr marL="168275" indent="0">
              <a:buNone/>
            </a:pP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publik</a:t>
            </a:r>
            <a:r>
              <a:rPr lang="en-US" sz="2400" dirty="0"/>
              <a:t> (pos, </a:t>
            </a:r>
            <a:r>
              <a:rPr lang="en-US" sz="2400" dirty="0" err="1"/>
              <a:t>telepon</a:t>
            </a:r>
            <a:r>
              <a:rPr lang="en-US" sz="2400" dirty="0"/>
              <a:t>,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seluler</a:t>
            </a:r>
            <a:r>
              <a:rPr lang="en-US" sz="2400" dirty="0"/>
              <a:t>, internet)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17539-9B43-0DEB-3793-645375CB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41698-1FA7-38A7-D812-8B7A4A17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4" y="4143625"/>
            <a:ext cx="8260251" cy="19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C853-C717-C2CB-E498-FE717224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b="1" dirty="0" err="1"/>
              <a:t>Dugaan</a:t>
            </a:r>
            <a:r>
              <a:rPr lang="en-US" b="1" dirty="0"/>
              <a:t> </a:t>
            </a:r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pemilih</a:t>
            </a:r>
            <a:r>
              <a:rPr lang="en-US" b="1" dirty="0"/>
              <a:t> </a:t>
            </a:r>
            <a:r>
              <a:rPr lang="en-US" b="1" dirty="0" err="1"/>
              <a:t>Pemilu</a:t>
            </a:r>
            <a:r>
              <a:rPr lang="en-US" b="1" dirty="0"/>
              <a:t> 2014, </a:t>
            </a:r>
            <a:r>
              <a:rPr lang="en-US" b="1" dirty="0" err="1"/>
              <a:t>kebocoran</a:t>
            </a:r>
            <a:r>
              <a:rPr lang="en-US" b="1" dirty="0"/>
              <a:t> </a:t>
            </a:r>
            <a:r>
              <a:rPr lang="en-US" b="1" dirty="0" err="1"/>
              <a:t>sertifikat</a:t>
            </a:r>
            <a:r>
              <a:rPr lang="en-US" b="1" dirty="0"/>
              <a:t> </a:t>
            </a:r>
            <a:r>
              <a:rPr lang="en-US" b="1" dirty="0" err="1"/>
              <a:t>vaksin</a:t>
            </a:r>
            <a:r>
              <a:rPr lang="en-US" b="1" dirty="0"/>
              <a:t> Jokowi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D34F6-2101-EB9F-8329-5EC949B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EF94597-71A9-5098-2B9F-5CDB974C9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789747"/>
            <a:ext cx="844296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8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36FE-CD49-9218-C32C-E1042CAB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di </a:t>
            </a:r>
            <a:r>
              <a:rPr lang="en-US" b="1" dirty="0" err="1"/>
              <a:t>Kemenhan</a:t>
            </a:r>
            <a:r>
              <a:rPr lang="en-US" b="1" dirty="0"/>
              <a:t> dan Bank BSI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8F7A-825E-44FE-6C34-1FD9DF51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30800-4E59-17C3-BF3F-58FA0E25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168500"/>
            <a:ext cx="7052603" cy="1977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6E8E5-D906-6B9D-EB7E-A9F084229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50" y="3347955"/>
            <a:ext cx="6518030" cy="35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6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E21DE-2BFD-BEB3-C2EA-C665EBC7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4867CE9-5FD8-DD6C-952B-BD1BC1261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95294"/>
            <a:ext cx="5103752" cy="646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22422-9F12-488F-C223-C8536833FB8C}"/>
              </a:ext>
            </a:extLst>
          </p:cNvPr>
          <p:cNvSpPr txBox="1"/>
          <p:nvPr/>
        </p:nvSpPr>
        <p:spPr>
          <a:xfrm>
            <a:off x="7039881" y="5659120"/>
            <a:ext cx="3141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…dan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84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468-E01A-0A6D-2E9F-11DF06C7E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920"/>
            <a:ext cx="10515600" cy="5293043"/>
          </a:xfrm>
        </p:spPr>
        <p:txBody>
          <a:bodyPr/>
          <a:lstStyle/>
          <a:p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kebocoran</a:t>
            </a:r>
            <a:r>
              <a:rPr lang="en-US" dirty="0"/>
              <a:t> data,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pencurian</a:t>
            </a:r>
            <a:r>
              <a:rPr lang="en-US" dirty="0"/>
              <a:t> data, 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pengaksesan</a:t>
            </a:r>
            <a:r>
              <a:rPr lang="en-US" dirty="0"/>
              <a:t> data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ilegal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233363" indent="-233363">
              <a:buNone/>
            </a:pPr>
            <a:r>
              <a:rPr lang="en-US" dirty="0"/>
              <a:t>  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kriptografi</a:t>
            </a:r>
            <a:r>
              <a:rPr lang="en-US" dirty="0"/>
              <a:t> </a:t>
            </a:r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data dan </a:t>
            </a:r>
            <a:r>
              <a:rPr lang="en-US" dirty="0" err="1"/>
              <a:t>informasi</a:t>
            </a:r>
            <a:r>
              <a:rPr lang="en-US" dirty="0"/>
              <a:t>.</a:t>
            </a:r>
          </a:p>
          <a:p>
            <a:pPr marL="233363" indent="-233363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2A343-9DAA-50E0-3487-08EA6CF9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5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10937240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data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data dan </a:t>
            </a:r>
            <a:r>
              <a:rPr lang="en-US" altLang="en-US" dirty="0" err="1"/>
              <a:t>informasi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(</a:t>
            </a:r>
            <a:r>
              <a:rPr lang="en-US" altLang="en-US" i="1" dirty="0"/>
              <a:t>message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Rupa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daftar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  <a:r>
              <a:rPr lang="en-US" altLang="en-US" dirty="0" err="1"/>
              <a:t>sinyal</a:t>
            </a:r>
            <a:r>
              <a:rPr lang="en-US" altLang="en-US" dirty="0"/>
              <a:t> control, </a:t>
            </a:r>
            <a:r>
              <a:rPr lang="en-US" altLang="en-US" dirty="0" err="1"/>
              <a:t>dll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" y="438609"/>
            <a:ext cx="7937267" cy="61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9BBA1-F64B-1B9B-74B7-6C374E79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03" y="743409"/>
            <a:ext cx="3512733" cy="3116262"/>
          </a:xfrm>
          <a:prstGeom prst="rect">
            <a:avLst/>
          </a:prstGeom>
        </p:spPr>
      </p:pic>
      <p:pic>
        <p:nvPicPr>
          <p:cNvPr id="9" name="Picture 8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7FBB2426-0E89-1E98-133F-A607D9DA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31" y="4127253"/>
            <a:ext cx="2488169" cy="18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838200" y="830661"/>
            <a:ext cx="10535919" cy="5525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 dan </a:t>
            </a: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</a:t>
            </a:r>
          </a:p>
          <a:p>
            <a:pPr marL="0" indent="0"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      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receiver</a:t>
            </a:r>
            <a:r>
              <a:rPr lang="en-US" altLang="en-US" sz="2400" dirty="0"/>
              <a:t>):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690563" indent="-233363"/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Alice dan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Bob (agar </a:t>
            </a:r>
            <a:r>
              <a:rPr lang="en-US" altLang="en-US" sz="2400" dirty="0" err="1"/>
              <a:t>terkesan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manusiawi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ketimbang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 A, B, C, dan </a:t>
            </a:r>
            <a:r>
              <a:rPr lang="en-US" altLang="en-US" sz="2400" dirty="0" err="1"/>
              <a:t>sebagainya</a:t>
            </a:r>
            <a:r>
              <a:rPr lang="en-US" altLang="en-US" sz="2400" dirty="0"/>
              <a:t>).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BB64-9540-1DAB-087E-B4A37764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77" y="4449679"/>
            <a:ext cx="6195005" cy="17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973F-A5F6-AFF4-4540-185D859B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en-US" b="1" dirty="0" err="1"/>
              <a:t>Penyusup</a:t>
            </a:r>
            <a:r>
              <a:rPr lang="en-US" b="1" dirty="0"/>
              <a:t> (</a:t>
            </a:r>
            <a:r>
              <a:rPr lang="en-US" b="1" i="1" dirty="0"/>
              <a:t>intruder</a:t>
            </a:r>
            <a:r>
              <a:rPr lang="en-US" b="1" dirty="0"/>
              <a:t>) </a:t>
            </a:r>
          </a:p>
          <a:p>
            <a:pPr marL="0" indent="0">
              <a:buNone/>
            </a:pPr>
            <a:r>
              <a:rPr lang="en-US" b="1" dirty="0"/>
              <a:t>      </a:t>
            </a:r>
            <a:r>
              <a:rPr lang="en-US" sz="2400" dirty="0"/>
              <a:t>-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yang </a:t>
            </a:r>
            <a:r>
              <a:rPr lang="en-US" sz="2400" dirty="0" err="1"/>
              <a:t>menyadap</a:t>
            </a:r>
            <a:r>
              <a:rPr lang="en-US" sz="2400" dirty="0"/>
              <a:t>, </a:t>
            </a:r>
            <a:r>
              <a:rPr lang="en-US" sz="2400" dirty="0" err="1"/>
              <a:t>mengintersepsi</a:t>
            </a:r>
            <a:r>
              <a:rPr lang="en-US" sz="2400" dirty="0"/>
              <a:t>, </a:t>
            </a:r>
            <a:r>
              <a:rPr lang="en-US" sz="2400" dirty="0" err="1"/>
              <a:t>menghapus</a:t>
            </a:r>
            <a:r>
              <a:rPr lang="en-US" sz="2400" dirty="0"/>
              <a:t>, </a:t>
            </a:r>
            <a:r>
              <a:rPr lang="en-US" sz="2400" dirty="0" err="1"/>
              <a:t>menambah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 err="1"/>
              <a:t>mengubah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</a:t>
            </a:r>
            <a:r>
              <a:rPr lang="en-US" sz="2400" dirty="0" err="1"/>
              <a:t>Sebutan</a:t>
            </a:r>
            <a:r>
              <a:rPr lang="en-US" sz="2400" dirty="0"/>
              <a:t> lain: </a:t>
            </a:r>
            <a:r>
              <a:rPr lang="en-US" sz="2400" i="1" dirty="0"/>
              <a:t>eavesdropper</a:t>
            </a:r>
            <a:r>
              <a:rPr lang="en-US" sz="2400" dirty="0"/>
              <a:t>, </a:t>
            </a:r>
            <a:r>
              <a:rPr lang="en-US" sz="2400" i="1" dirty="0"/>
              <a:t>enemy</a:t>
            </a:r>
            <a:r>
              <a:rPr lang="en-US" sz="2400" dirty="0"/>
              <a:t>, </a:t>
            </a:r>
            <a:r>
              <a:rPr lang="en-US" sz="2400" i="1" dirty="0"/>
              <a:t>adversary</a:t>
            </a:r>
            <a:r>
              <a:rPr lang="en-US" sz="2400" dirty="0"/>
              <a:t>, </a:t>
            </a:r>
            <a:r>
              <a:rPr lang="en-US" sz="2400" i="1" dirty="0"/>
              <a:t>interceptor</a:t>
            </a:r>
            <a:r>
              <a:rPr lang="en-US" sz="2400" dirty="0"/>
              <a:t>, </a:t>
            </a:r>
            <a:r>
              <a:rPr lang="en-US" sz="2400" i="1" dirty="0"/>
              <a:t>bad guy</a:t>
            </a:r>
            <a:r>
              <a:rPr lang="en-US" sz="2400" dirty="0"/>
              <a:t>, </a:t>
            </a:r>
            <a:r>
              <a:rPr lang="en-US" sz="2400" dirty="0" err="1"/>
              <a:t>dsb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Nama </a:t>
            </a:r>
            <a:r>
              <a:rPr lang="en-US" sz="2400" dirty="0" err="1"/>
              <a:t>tokohnya</a:t>
            </a:r>
            <a:r>
              <a:rPr lang="en-US" sz="2400" dirty="0"/>
              <a:t>: Eve, Carol, Trudy, Mallory, </a:t>
            </a:r>
            <a:r>
              <a:rPr lang="en-US" sz="2400" dirty="0" err="1"/>
              <a:t>dsb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905B4-7813-536F-ECD4-3BF83E4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27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C5E22-FED2-A515-FD0A-077A54F2CCE7}"/>
              </a:ext>
            </a:extLst>
          </p:cNvPr>
          <p:cNvSpPr txBox="1"/>
          <p:nvPr/>
        </p:nvSpPr>
        <p:spPr>
          <a:xfrm>
            <a:off x="640080" y="6125517"/>
            <a:ext cx="1145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Ronald Rivest: 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cryptography is about communication in the presence of adversaries”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Picture 33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06448C1A-F031-ADD9-171C-BD4C2E88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85" y="3140014"/>
            <a:ext cx="6163310" cy="2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4C69-DE69-7E57-B0C5-5FA89822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2D8E5B-63A9-3CA4-CDDD-3B89C1B5423F}"/>
              </a:ext>
            </a:extLst>
          </p:cNvPr>
          <p:cNvSpPr txBox="1">
            <a:spLocks noChangeArrowheads="1"/>
          </p:cNvSpPr>
          <p:nvPr/>
        </p:nvSpPr>
        <p:spPr>
          <a:xfrm>
            <a:off x="1216978" y="952500"/>
            <a:ext cx="921734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Q:</a:t>
            </a:r>
            <a:r>
              <a:rPr lang="en-US" altLang="en-US" dirty="0"/>
              <a:t> What can a “bad guy” do?</a:t>
            </a:r>
          </a:p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A:</a:t>
            </a:r>
            <a:r>
              <a:rPr lang="en-US" altLang="en-US" dirty="0"/>
              <a:t> a lot!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eavesdrop:</a:t>
            </a:r>
            <a:r>
              <a:rPr lang="en-US" altLang="en-US" sz="2800" dirty="0"/>
              <a:t> intercept messages</a:t>
            </a:r>
          </a:p>
          <a:p>
            <a:pPr lvl="1"/>
            <a:r>
              <a:rPr lang="en-US" altLang="en-US" sz="2800" dirty="0"/>
              <a:t>actively </a:t>
            </a:r>
            <a:r>
              <a:rPr lang="en-US" altLang="en-US" sz="2800" i="1" dirty="0">
                <a:solidFill>
                  <a:srgbClr val="FF0000"/>
                </a:solidFill>
              </a:rPr>
              <a:t>insert</a:t>
            </a:r>
            <a:r>
              <a:rPr lang="en-US" altLang="en-US" sz="2800" dirty="0"/>
              <a:t> messages into connection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impersonation:</a:t>
            </a:r>
            <a:r>
              <a:rPr lang="en-US" altLang="en-US" sz="2800" dirty="0"/>
              <a:t> can fake (spoof) source address in packet (or any field in packet)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hijacking:</a:t>
            </a:r>
            <a:r>
              <a:rPr lang="en-US" altLang="en-US" sz="2800" dirty="0"/>
              <a:t> “take over” ongoing connection by removing sender or receiver, inserting himself in place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denial of service</a:t>
            </a:r>
            <a:r>
              <a:rPr lang="en-US" altLang="en-US" sz="2800" dirty="0"/>
              <a:t>: prevent service from being used by others (e.g.,  by overloading resources)</a:t>
            </a:r>
          </a:p>
          <a:p>
            <a:pPr>
              <a:buFont typeface="ZapfDingbats" pitchFamily="82" charset="2"/>
              <a:buNone/>
            </a:pP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A92C3-AA2A-961F-9E75-029C13CF6D72}"/>
              </a:ext>
            </a:extLst>
          </p:cNvPr>
          <p:cNvSpPr txBox="1"/>
          <p:nvPr/>
        </p:nvSpPr>
        <p:spPr>
          <a:xfrm>
            <a:off x="6746240" y="5778470"/>
            <a:ext cx="406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Sumber</a:t>
            </a:r>
            <a:r>
              <a:rPr lang="en-US" sz="2000" dirty="0">
                <a:solidFill>
                  <a:srgbClr val="FF0000"/>
                </a:solidFill>
              </a:rPr>
              <a:t>: Chapter 8,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2511721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29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040" y="71600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t^$gfUi89rewoFpfdWqLMp[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/>
              <a:t>Kriptogram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</a:t>
            </a:r>
            <a:r>
              <a:rPr lang="en-US" altLang="en-US" dirty="0" err="1">
                <a:latin typeface="Courier New" panose="02070309020205020404" pitchFamily="49" charset="0"/>
              </a:rPr>
              <a:t>gfU</a:t>
            </a:r>
            <a:r>
              <a:rPr lang="en-US" altLang="en-US" dirty="0">
                <a:latin typeface="Courier New" panose="02070309020205020404" pitchFamily="49" charset="0"/>
              </a:rPr>
              <a:t>  i89rewo  </a:t>
            </a:r>
            <a:r>
              <a:rPr lang="en-US" altLang="en-US" dirty="0" err="1">
                <a:latin typeface="Courier New" panose="02070309020205020404" pitchFamily="49" charset="0"/>
              </a:rPr>
              <a:t>FpfdWqLM</a:t>
            </a:r>
            <a:r>
              <a:rPr lang="en-US" altLang="en-US" dirty="0">
                <a:latin typeface="Courier New" panose="02070309020205020404" pitchFamily="49" charset="0"/>
              </a:rPr>
              <a:t>  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C5B9-3E46-C270-0BB7-2CB1411E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692"/>
            <a:ext cx="10515600" cy="5389172"/>
          </a:xfrm>
        </p:spPr>
        <p:txBody>
          <a:bodyPr/>
          <a:lstStyle/>
          <a:p>
            <a:pPr marL="280988" indent="-280988"/>
            <a:r>
              <a:rPr lang="en-US" altLang="en-US" sz="2400" dirty="0">
                <a:cs typeface="Times New Roman" panose="02020603050405020304" pitchFamily="18" charset="0"/>
              </a:rPr>
              <a:t>FYI, Alice dan Bob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dunia </a:t>
            </a:r>
            <a:r>
              <a:rPr lang="en-US" altLang="en-US" sz="2400" dirty="0" err="1">
                <a:cs typeface="Times New Roman" panose="02020603050405020304" pitchFamily="18" charset="0"/>
              </a:rPr>
              <a:t>nyata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Alice dan Bob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arti </a:t>
            </a:r>
            <a:r>
              <a:rPr lang="en-US" altLang="en-US" sz="2400" dirty="0" err="1">
                <a:cs typeface="Times New Roman" panose="02020603050405020304" pitchFamily="18" charset="0"/>
              </a:rPr>
              <a:t>sesungguhnya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marL="1082675" indent="-1082675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  -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client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server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web browser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sistem</a:t>
            </a:r>
            <a:r>
              <a:rPr lang="en-US" altLang="en-US" sz="2400" dirty="0">
                <a:cs typeface="Times New Roman" panose="02020603050405020304" pitchFamily="18" charset="0"/>
              </a:rPr>
              <a:t> server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jaringan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online banking client/server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DNS server, router,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dsb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889A5-3CAD-B7DA-426C-B7798862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01FC4-F38C-A158-9412-7E704AE3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698875"/>
            <a:ext cx="62484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8E502-4AFC-7241-E2A8-F058EE0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97B7-56D0-E73F-361A-82CA12BB04AC}"/>
              </a:ext>
            </a:extLst>
          </p:cNvPr>
          <p:cNvSpPr txBox="1"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Dinas Pendidikan Kota Ternate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dan 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jenjang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SD dan SMP se-Kota Ternate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melarang</a:t>
            </a:r>
            <a:r>
              <a:rPr lang="en-US" sz="2400" dirty="0"/>
              <a:t> para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lato-lato</a:t>
            </a:r>
            <a:r>
              <a:rPr lang="en-US" sz="2400" dirty="0"/>
              <a:t>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tren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mengajar</a:t>
            </a:r>
            <a:r>
              <a:rPr lang="en-US" sz="2400" dirty="0"/>
              <a:t> yang </a:t>
            </a:r>
            <a:r>
              <a:rPr lang="en-US" sz="2400" dirty="0" err="1"/>
              <a:t>dinilai</a:t>
            </a:r>
            <a:r>
              <a:rPr lang="en-US" sz="2400" dirty="0"/>
              <a:t> </a:t>
            </a:r>
            <a:r>
              <a:rPr lang="en-US" sz="2400" dirty="0" err="1"/>
              <a:t>berbahaya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mengantisipasi</a:t>
            </a:r>
            <a:r>
              <a:rPr lang="en-US" sz="2400" dirty="0"/>
              <a:t> </a:t>
            </a:r>
            <a:r>
              <a:rPr lang="en-US" sz="2400" dirty="0" err="1"/>
              <a:t>kecelakaan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di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4535-6A33-7614-098F-A2D3C2FACFE1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4D9E-BA35-C540-749C-FCA56B33C839}"/>
              </a:ext>
            </a:extLst>
          </p:cNvPr>
          <p:cNvSpPr txBox="1"/>
          <p:nvPr/>
        </p:nvSpPr>
        <p:spPr>
          <a:xfrm>
            <a:off x="2692400" y="3491924"/>
            <a:ext cx="741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WFHZDOHAHANGOMKLGFCVWFLBOCPRKFGNHOFNINSPGNLHMPFVBEFWMVFWTBWRHSFZRWKFQMVHPAFWIKDOHAHANGPFEWNFPFNKLHMPFGLBAMGFCXKFQMOCFVAVKANIAVHSFZRNCODGAFOHYUVGWFOFGFXEGFMLFWITHEFWTBVCPAYQOBLHMPFVBPVADOVWGNFWOCKARVKARQOBRGGFFWCHFVGVYUDORVGVYCFWABAPVSVGCHGCIDRFIFHBAPVQRVOCKAFWSGHSNIHSOBDHFVNGFWDGRGFWGNHANFCVIDGSW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ECE7-FEC3-ED64-D69F-35CDF715562F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062D2-0B1B-03AC-00B0-B41389C71950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F414-C399-F77D-6736-B2DEC40061AA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127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033E2-384F-1FE7-A3A9-67F075C4727F}"/>
              </a:ext>
            </a:extLst>
          </p:cNvPr>
          <p:cNvSpPr txBox="1"/>
          <p:nvPr/>
        </p:nvSpPr>
        <p:spPr>
          <a:xfrm>
            <a:off x="2103120" y="5344160"/>
            <a:ext cx="14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6A97D-3C04-E0B2-D0B0-D33A15C9C6BC}"/>
              </a:ext>
            </a:extLst>
          </p:cNvPr>
          <p:cNvSpPr txBox="1"/>
          <p:nvPr/>
        </p:nvSpPr>
        <p:spPr>
          <a:xfrm>
            <a:off x="7101840" y="5325535"/>
            <a:ext cx="15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Cipher-image</a:t>
            </a:r>
          </a:p>
        </p:txBody>
      </p:sp>
    </p:spTree>
    <p:extLst>
      <p:ext uri="{BB962C8B-B14F-4D97-AF65-F5344CB8AC3E}">
        <p14:creationId xmlns:p14="http://schemas.microsoft.com/office/powerpoint/2010/main" val="1753356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661" y="1510747"/>
            <a:ext cx="5115339" cy="3836505"/>
          </a:xfrm>
          <a:prstGeom prst="rect">
            <a:avLst/>
          </a:prstGeom>
        </p:spPr>
      </p:pic>
      <p:pic>
        <p:nvPicPr>
          <p:cNvPr id="7" name="video2-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9666" y="1510746"/>
            <a:ext cx="5115340" cy="3836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2D787-5719-2186-417A-2AF900D2F08D}"/>
              </a:ext>
            </a:extLst>
          </p:cNvPr>
          <p:cNvSpPr txBox="1"/>
          <p:nvPr/>
        </p:nvSpPr>
        <p:spPr>
          <a:xfrm>
            <a:off x="2373937" y="577823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217CD-F4EC-FCD4-263F-C62581D3053E}"/>
              </a:ext>
            </a:extLst>
          </p:cNvPr>
          <p:cNvSpPr txBox="1"/>
          <p:nvPr/>
        </p:nvSpPr>
        <p:spPr>
          <a:xfrm>
            <a:off x="8299699" y="5778237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Cipher-video</a:t>
            </a:r>
          </a:p>
        </p:txBody>
      </p:sp>
    </p:spTree>
    <p:extLst>
      <p:ext uri="{BB962C8B-B14F-4D97-AF65-F5344CB8AC3E}">
        <p14:creationId xmlns:p14="http://schemas.microsoft.com/office/powerpoint/2010/main" val="26990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4350" indent="-514350" eaLnBrk="1" hangingPunct="1">
              <a:buAutoNum type="arabicPeriod" startAt="5"/>
              <a:tabLst>
                <a:tab pos="457200" algn="l"/>
              </a:tabLst>
            </a:pP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 dan </a:t>
            </a:r>
            <a:r>
              <a:rPr lang="en-US" altLang="en-US" b="1" dirty="0" err="1"/>
              <a:t>dekripsi</a:t>
            </a:r>
            <a:r>
              <a:rPr lang="en-US" altLang="en-US" dirty="0"/>
              <a:t> (</a:t>
            </a:r>
            <a:r>
              <a:rPr lang="en-US" altLang="en-US" i="1" dirty="0"/>
              <a:t>decryption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  <a:tabLst>
                <a:tab pos="457200" algn="l"/>
              </a:tabLst>
            </a:pPr>
            <a:r>
              <a:rPr lang="en-US" altLang="en-US" sz="2400" dirty="0"/>
              <a:t>        -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menyandikan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</a:t>
            </a:r>
            <a:r>
              <a:rPr lang="en-US" altLang="en-US" sz="2400" dirty="0"/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 Nama lain: </a:t>
            </a:r>
            <a:r>
              <a:rPr lang="en-US" altLang="en-US" sz="2400" i="1" dirty="0"/>
              <a:t>enciphering</a:t>
            </a:r>
            <a:endParaRPr lang="en-US" altLang="en-US" sz="2400" dirty="0"/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semula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US" altLang="en-US" sz="2400" i="1" dirty="0"/>
              <a:t>deciphering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5E33EB2-F2BE-42A9-2828-0E51D1D5EC4F}"/>
              </a:ext>
            </a:extLst>
          </p:cNvPr>
          <p:cNvGrpSpPr>
            <a:grpSpLocks/>
          </p:cNvGrpSpPr>
          <p:nvPr/>
        </p:nvGrpSpPr>
        <p:grpSpPr bwMode="auto">
          <a:xfrm>
            <a:off x="3154680" y="3916680"/>
            <a:ext cx="1600200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A620A3BA-4B53-5969-C839-DB4181750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C897ECE2-E2FE-7E4B-A8B2-9130DCF2C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1054"/>
              <a:ext cx="73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Enkripsi</a:t>
              </a:r>
              <a:endParaRPr lang="en-US" altLang="en-US" sz="2400" dirty="0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A7509AD6-F869-46C6-CD72-2F06E7D3C130}"/>
              </a:ext>
            </a:extLst>
          </p:cNvPr>
          <p:cNvGrpSpPr>
            <a:grpSpLocks/>
          </p:cNvGrpSpPr>
          <p:nvPr/>
        </p:nvGrpSpPr>
        <p:grpSpPr bwMode="auto">
          <a:xfrm>
            <a:off x="6812280" y="3916680"/>
            <a:ext cx="1600201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AAF141C-4CF6-0848-EB3A-EF5BB7BFA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E339D3A-1A9E-9CDD-C2D6-596D9FFC0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" y="1078"/>
              <a:ext cx="75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Dekripsi</a:t>
              </a:r>
              <a:endParaRPr lang="en-US" altLang="en-US" sz="2400" dirty="0"/>
            </a:p>
          </p:txBody>
        </p:sp>
      </p:grpSp>
      <p:sp>
        <p:nvSpPr>
          <p:cNvPr id="9" name="Line 11">
            <a:extLst>
              <a:ext uri="{FF2B5EF4-FFF2-40B4-BE49-F238E27FC236}">
                <a16:creationId xmlns:a16="http://schemas.microsoft.com/office/drawing/2014/main" id="{CC89DC1A-8BD3-FEBC-01AB-F708417D7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480" y="445008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07B2B5BE-7B85-41A0-7B5E-16A3C093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31899DEB-3E32-435A-D7F7-3AB595CBA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080" y="437388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46C0320-8DA8-34FA-961F-57AFAAACA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481" y="4406106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EC32737-0107-8DCB-C2B2-507D8EAA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770" y="3882390"/>
            <a:ext cx="1480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cipherteks</a:t>
            </a:r>
            <a:endParaRPr lang="en-US" altLang="en-US" sz="2400" dirty="0"/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991051FE-969B-F416-BC21-AB9827C8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59A803-A91A-4406-14B4-ED51856B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22" y="2422880"/>
            <a:ext cx="7247396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BE59-1EF5-4870-60CC-AB3A0E4072E5}"/>
              </a:ext>
            </a:extLst>
          </p:cNvPr>
          <p:cNvSpPr txBox="1"/>
          <p:nvPr/>
        </p:nvSpPr>
        <p:spPr>
          <a:xfrm>
            <a:off x="863600" y="685445"/>
            <a:ext cx="974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Meskipun</a:t>
            </a:r>
            <a:r>
              <a:rPr lang="en-US" sz="2400" dirty="0"/>
              <a:t> Eve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menyadap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Alice dan Bob,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dienkripsi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cipherteks</a:t>
            </a:r>
            <a:r>
              <a:rPr lang="en-US" sz="2400" dirty="0"/>
              <a:t>, Eve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yang </a:t>
            </a:r>
            <a:r>
              <a:rPr lang="en-US" sz="2400" dirty="0" err="1"/>
              <a:t>disadapnya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35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26572"/>
            <a:ext cx="10515600" cy="5413512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en-US" altLang="en-US" b="1" dirty="0" err="1"/>
              <a:t>Kunci</a:t>
            </a: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  </a:t>
            </a:r>
          </a:p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cs typeface="Times New Roman" panose="02020603050405020304" pitchFamily="18" charset="0"/>
              </a:rPr>
              <a:t>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8AB60-47FF-361E-356D-F97957F4A3B8}"/>
              </a:ext>
            </a:extLst>
          </p:cNvPr>
          <p:cNvSpPr txBox="1"/>
          <p:nvPr/>
        </p:nvSpPr>
        <p:spPr>
          <a:xfrm>
            <a:off x="1487800" y="5740084"/>
            <a:ext cx="9631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Prinsip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Kherkoff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semua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publik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),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6F2B0-840C-E7F7-1772-03D84343216C}"/>
              </a:ext>
            </a:extLst>
          </p:cNvPr>
          <p:cNvSpPr txBox="1"/>
          <p:nvPr/>
        </p:nvSpPr>
        <p:spPr>
          <a:xfrm>
            <a:off x="1959427" y="42391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2B599-79AC-FFBA-EFA0-08D8AD0AA32C}"/>
              </a:ext>
            </a:extLst>
          </p:cNvPr>
          <p:cNvSpPr txBox="1"/>
          <p:nvPr/>
        </p:nvSpPr>
        <p:spPr>
          <a:xfrm>
            <a:off x="1253480" y="784668"/>
            <a:ext cx="1010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 </a:t>
            </a:r>
            <a:r>
              <a:rPr lang="en-US" altLang="en-US" sz="2400" dirty="0"/>
              <a:t>Agar </a:t>
            </a:r>
            <a:r>
              <a:rPr lang="en-US" altLang="en-US" sz="2400" dirty="0" err="1"/>
              <a:t>enkrpsi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dekripsi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berkomunikasi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diperlukan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parameter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GB" altLang="en-US" sz="2400" dirty="0"/>
              <a:t> </a:t>
            </a: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    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: K    ( K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integer, string, alphanumeric, </a:t>
            </a:r>
            <a:r>
              <a:rPr lang="en-US" altLang="en-US" sz="2400" dirty="0" err="1"/>
              <a:t>dsb</a:t>
            </a:r>
            <a:r>
              <a:rPr lang="en-US" altLang="en-US" sz="2400" dirty="0"/>
              <a:t> )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; 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2400" dirty="0"/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D2FAB073-3670-5946-2D2B-3773E11BC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08918"/>
              </p:ext>
            </p:extLst>
          </p:nvPr>
        </p:nvGraphicFramePr>
        <p:xfrm>
          <a:off x="1701573" y="3234228"/>
          <a:ext cx="8280627" cy="219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17190" imgH="1284434" progId="Visio.Drawing.6">
                  <p:embed/>
                </p:oleObj>
              </mc:Choice>
              <mc:Fallback>
                <p:oleObj r:id="rId2" imgW="4817190" imgH="1284434" progId="Visio.Drawing.6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44F10EEA-A0AD-8297-1938-F1389BED6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573" y="3234228"/>
                        <a:ext cx="8280627" cy="2197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8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3162B-F6CF-3EF5-5B35-BA896051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C6CEA-0E85-8C29-01B7-8A4BBC2C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7" y="2380183"/>
            <a:ext cx="10776266" cy="23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C620-D94E-48D5-2B91-8521D5317CB5}"/>
              </a:ext>
            </a:extLst>
          </p:cNvPr>
          <p:cNvSpPr txBox="1"/>
          <p:nvPr/>
        </p:nvSpPr>
        <p:spPr>
          <a:xfrm>
            <a:off x="3833948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7C706-4125-2851-11BF-50FE4D663344}"/>
              </a:ext>
            </a:extLst>
          </p:cNvPr>
          <p:cNvSpPr txBox="1"/>
          <p:nvPr/>
        </p:nvSpPr>
        <p:spPr>
          <a:xfrm>
            <a:off x="7427402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1680385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20270"/>
            <a:ext cx="10734040" cy="592436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-  </a:t>
            </a:r>
            <a:r>
              <a:rPr lang="en-US" altLang="en-US" sz="2400" dirty="0" err="1">
                <a:cs typeface="Times New Roman" panose="02020603050405020304" pitchFamily="18" charset="0"/>
              </a:rPr>
              <a:t>Aturan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rule</a:t>
            </a:r>
            <a:r>
              <a:rPr lang="en-US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2400" dirty="0">
                <a:cs typeface="Times New Roman" panose="02020603050405020304" pitchFamily="18" charset="0"/>
              </a:rPr>
              <a:t> dan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2400" i="1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 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</a:t>
            </a:r>
            <a:r>
              <a:rPr lang="en-US" altLang="en-US" sz="2400" dirty="0" err="1">
                <a:cs typeface="Times New Roman" panose="02020603050405020304" pitchFamily="18" charset="0"/>
              </a:rPr>
              <a:t>Contoh</a:t>
            </a:r>
            <a:r>
              <a:rPr lang="en-US" altLang="en-US" sz="2400" dirty="0">
                <a:cs typeface="Times New Roman" panose="02020603050405020304" pitchFamily="18" charset="0"/>
              </a:rPr>
              <a:t>:  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kanan</a:t>
            </a:r>
            <a:r>
              <a:rPr lang="en-US" altLang="en-US" sz="2400" dirty="0">
                <a:cs typeface="Times New Roman" panose="02020603050405020304" pitchFamily="18" charset="0"/>
              </a:rPr>
              <a:t>     (rule)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kiri</a:t>
            </a:r>
            <a:r>
              <a:rPr lang="en-US" altLang="en-US" sz="2400" dirty="0">
                <a:cs typeface="Times New Roman" panose="02020603050405020304" pitchFamily="18" charset="0"/>
              </a:rPr>
              <a:t>          (rule)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		         E(p) = (p + k) mod 26       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D(c) = (c – k) mod 26	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Classical cipher</a:t>
            </a:r>
            <a:r>
              <a:rPr lang="en-US" altLang="en-US" sz="2400" dirty="0">
                <a:cs typeface="Times New Roman" panose="02020603050405020304" pitchFamily="18" charset="0"/>
              </a:rPr>
              <a:t>: Caesar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Vigenere</a:t>
            </a:r>
            <a:r>
              <a:rPr lang="en-US" altLang="en-US" sz="2400" dirty="0">
                <a:cs typeface="Times New Roman" panose="02020603050405020304" pitchFamily="18" charset="0"/>
              </a:rPr>
              <a:t> cipher, Playfair Cipher, Enigma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Modern cipher</a:t>
            </a:r>
            <a:r>
              <a:rPr lang="en-US" altLang="en-US" sz="2400" dirty="0">
                <a:cs typeface="Times New Roman" panose="02020603050405020304" pitchFamily="18" charset="0"/>
              </a:rPr>
              <a:t>: DES, AES, Blowfish, Serpent, RSA, </a:t>
            </a:r>
            <a:r>
              <a:rPr lang="en-US" altLang="en-US" sz="2400" dirty="0" err="1">
                <a:cs typeface="Times New Roman" panose="02020603050405020304" pitchFamily="18" charset="0"/>
              </a:rPr>
              <a:t>ElGamal</a:t>
            </a:r>
            <a:r>
              <a:rPr lang="en-US" altLang="en-US" sz="2400" dirty="0">
                <a:cs typeface="Times New Roman" panose="02020603050405020304" pitchFamily="18" charset="0"/>
              </a:rPr>
              <a:t>, RC4, RC5, A5,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63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5EA5-2CBA-E961-6B92-EBA11547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286"/>
            <a:ext cx="10515600" cy="52516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8. 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(</a:t>
            </a:r>
            <a:r>
              <a:rPr lang="en-US" b="1" i="1" dirty="0"/>
              <a:t>cryptosystem</a:t>
            </a:r>
            <a:r>
              <a:rPr lang="en-US" b="1" dirty="0"/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altLang="en-US" i="1" dirty="0"/>
              <a:t>uintuple</a:t>
            </a:r>
            <a:r>
              <a:rPr lang="en-US" altLang="en-US" dirty="0"/>
              <a:t> (</a:t>
            </a:r>
            <a:r>
              <a:rPr lang="en-US" altLang="en-US" dirty="0">
                <a:latin typeface="Lucida Calligraphy" panose="03010101010101010101" pitchFamily="66" charset="0"/>
              </a:rPr>
              <a:t>E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D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M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K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C</a:t>
            </a:r>
            <a:r>
              <a:rPr lang="en-US" alt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kunci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 E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D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457200" indent="0"/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3392-76DF-4377-DDAB-DAD8000D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2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AD0C-63A3-1BBB-42F2-E6D705D2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820400" cy="5414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altLang="en-US" dirty="0"/>
              <a:t>Caesar cipher   (</a:t>
            </a:r>
            <a:r>
              <a:rPr lang="en-US" altLang="en-US" dirty="0" err="1"/>
              <a:t>ingat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materi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  <a:r>
              <a:rPr lang="en-US" altLang="en-US" dirty="0" err="1"/>
              <a:t>Matdis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 )</a:t>
            </a:r>
            <a:endParaRPr lang="en-US" altLang="en-US" dirty="0"/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= { </a:t>
            </a:r>
            <a:r>
              <a:rPr lang="en-US" altLang="en-US" sz="2800" dirty="0" err="1"/>
              <a:t>huruf-huruf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alfabet</a:t>
            </a:r>
            <a:r>
              <a:rPr lang="en-US" altLang="en-US" sz="2800" dirty="0"/>
              <a:t>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bulat</a:t>
            </a:r>
            <a:r>
              <a:rPr lang="en-US" altLang="en-US" sz="2800" dirty="0"/>
              <a:t> dan 0 ≤ </a:t>
            </a:r>
            <a:r>
              <a:rPr lang="en-US" altLang="en-US" sz="2800" i="1" dirty="0"/>
              <a:t>k</a:t>
            </a:r>
            <a:r>
              <a:rPr lang="en-US" altLang="en-US" sz="2800" dirty="0"/>
              <a:t> ≤ 25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m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m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m</a:t>
            </a:r>
            <a:r>
              <a:rPr lang="en-US" altLang="en-US" sz="2800" dirty="0"/>
              <a:t> +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c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c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c</a:t>
            </a:r>
            <a:r>
              <a:rPr lang="en-US" altLang="en-US" sz="2800" dirty="0"/>
              <a:t> –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=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430BE-348A-9203-4C79-0459D20B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0DDA2-CD2B-B51D-C730-BA5490ED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erson with a phone in her hand&#10;&#10;Description automatically generated">
            <a:extLst>
              <a:ext uri="{FF2B5EF4-FFF2-40B4-BE49-F238E27FC236}">
                <a16:creationId xmlns:a16="http://schemas.microsoft.com/office/drawing/2014/main" id="{DA2DE6B5-20DF-FDD5-37A1-01AD4598C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4" y="1505243"/>
            <a:ext cx="10868091" cy="35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4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Rinaldi Munir/IF4020 </a:t>
            </a:r>
            <a:r>
              <a:rPr lang="en-GB" dirty="0" err="1"/>
              <a:t>Kriptografi</a:t>
            </a:r>
            <a:endParaRPr lang="en-GB" dirty="0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41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PIN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ATM di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ATM yang </a:t>
            </a:r>
            <a:r>
              <a:rPr lang="en-US" altLang="en-US" dirty="0" err="1">
                <a:cs typeface="Times New Roman" panose="02020603050405020304" pitchFamily="18" charset="0"/>
              </a:rPr>
              <a:t>kemudian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r>
              <a:rPr lang="en-US" altLang="en-US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password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diberikan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dirty="0" err="1">
                <a:cs typeface="Times New Roman" panose="02020603050405020304" pitchFamily="18" charset="0"/>
              </a:rPr>
              <a:t>pengguna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nomor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kredit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transaksi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e-commerce</a:t>
            </a:r>
            <a:r>
              <a:rPr lang="en-US" altLang="en-US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siaran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televisi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berbayar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Pay TV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teks</a:t>
            </a:r>
            <a:r>
              <a:rPr lang="en-US" altLang="en-US" dirty="0">
                <a:cs typeface="Times New Roman" panose="02020603050405020304" pitchFamily="18" charset="0"/>
              </a:rPr>
              <a:t>, audio, video, </a:t>
            </a:r>
            <a:r>
              <a:rPr lang="en-US" altLang="en-US" dirty="0" err="1">
                <a:cs typeface="Times New Roman" panose="02020603050405020304" pitchFamily="18" charset="0"/>
              </a:rPr>
              <a:t>dsb</a:t>
            </a:r>
            <a:r>
              <a:rPr lang="en-US" altLang="en-US" dirty="0"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Whatsapp</a:t>
            </a:r>
            <a:r>
              <a:rPr lang="en-US" altLang="en-US" i="1" dirty="0">
                <a:cs typeface="Times New Roman" panose="02020603050405020304" pitchFamily="18" charset="0"/>
              </a:rPr>
              <a:t>, Email, </a:t>
            </a:r>
            <a:r>
              <a:rPr lang="en-US" altLang="en-US" dirty="0" err="1">
                <a:cs typeface="Times New Roman" panose="02020603050405020304" pitchFamily="18" charset="0"/>
              </a:rPr>
              <a:t>dll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percakapan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ponsel</a:t>
            </a:r>
            <a:r>
              <a:rPr lang="en-US" altLang="en-US" dirty="0">
                <a:cs typeface="Times New Roman" panose="02020603050405020304" pitchFamily="18" charset="0"/>
              </a:rPr>
              <a:t> (di </a:t>
            </a:r>
            <a:r>
              <a:rPr lang="en-US" altLang="en-US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tertentu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42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290CD-C37E-63AC-C200-1A7BAEBD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04" y="2727098"/>
            <a:ext cx="9023982" cy="37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43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9656" imgH="2148840" progId="Word.Document.8">
                  <p:embed/>
                </p:oleObj>
              </mc:Choice>
              <mc:Fallback>
                <p:oleObj name="Document" r:id="rId2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29656" imgH="2308860" progId="Word.Document.8">
                  <p:embed/>
                </p:oleObj>
              </mc:Choice>
              <mc:Fallback>
                <p:oleObj name="Document" r:id="rId4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44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610744" imgH="3772427" progId="Paint.Picture">
                  <p:embed/>
                </p:oleObj>
              </mc:Choice>
              <mc:Fallback>
                <p:oleObj name="Bitmap Image" r:id="rId3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45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7"/>
            <a:ext cx="10515600" cy="4106769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Kriptanalisis</a:t>
            </a:r>
            <a:r>
              <a:rPr lang="en-US" altLang="en-US" sz="2400" dirty="0"/>
              <a:t> (</a:t>
            </a:r>
            <a:r>
              <a:rPr lang="en-US" altLang="en-US" sz="2400" i="1" dirty="0"/>
              <a:t>cryptanalysis</a:t>
            </a:r>
            <a:r>
              <a:rPr lang="en-US" altLang="en-US" sz="2400" dirty="0"/>
              <a:t>): </a:t>
            </a:r>
            <a:r>
              <a:rPr lang="en-US" altLang="en-US" sz="2400" dirty="0" err="1"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seni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memecahkan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chiperteks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tanpa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mengetahui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Pelakunya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disebut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kriptanalis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sz="2400" dirty="0"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cs typeface="Times New Roman" panose="02020603050405020304" pitchFamily="18" charset="0"/>
              </a:rPr>
              <a:t>merupakan</a:t>
            </a:r>
            <a:r>
              <a:rPr lang="en-GB" altLang="en-US" sz="2400" dirty="0">
                <a:cs typeface="Times New Roman" panose="02020603050405020304" pitchFamily="18" charset="0"/>
              </a:rPr>
              <a:t> “</a:t>
            </a:r>
            <a:r>
              <a:rPr lang="en-GB" altLang="en-US" sz="2400" dirty="0" err="1">
                <a:cs typeface="Times New Roman" panose="02020603050405020304" pitchFamily="18" charset="0"/>
              </a:rPr>
              <a:t>lawan</a:t>
            </a:r>
            <a:r>
              <a:rPr lang="en-GB" altLang="en-US" sz="2400" dirty="0">
                <a:cs typeface="Times New Roman" panose="02020603050405020304" pitchFamily="18" charset="0"/>
              </a:rPr>
              <a:t>” </a:t>
            </a:r>
            <a:r>
              <a:rPr lang="en-GB" altLang="en-US" sz="2400" dirty="0" err="1">
                <a:cs typeface="Times New Roman" panose="02020603050405020304" pitchFamily="18" charset="0"/>
              </a:rPr>
              <a:t>kriptografi</a:t>
            </a:r>
            <a:endParaRPr lang="en-GB" altLang="en-US" sz="2400" dirty="0">
              <a:cs typeface="Times New Roman" panose="02020603050405020304" pitchFamily="18" charset="0"/>
            </a:endParaRPr>
          </a:p>
          <a:p>
            <a:r>
              <a:rPr lang="en-US" altLang="en-US" sz="2400" dirty="0" err="1">
                <a:cs typeface="Times New Roman" panose="02020603050405020304" pitchFamily="18" charset="0"/>
              </a:rPr>
              <a:t>Teknik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sudah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abad</a:t>
            </a:r>
            <a:r>
              <a:rPr lang="en-US" altLang="en-US" sz="2400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586" y="429983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46" y="270916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A70B-31D2-BD06-93B5-ABB233AB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Kriptanalisis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6" y="1160789"/>
            <a:ext cx="6557682" cy="4897906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600" dirty="0"/>
              <a:t> </a:t>
            </a:r>
          </a:p>
          <a:p>
            <a:endParaRPr lang="en-US" altLang="en-US" sz="2600" dirty="0"/>
          </a:p>
          <a:p>
            <a:r>
              <a:rPr lang="en-US" altLang="en-US" sz="2600" dirty="0"/>
              <a:t>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menemukan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frekuensi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perulangan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huruf</a:t>
            </a:r>
            <a:r>
              <a:rPr lang="en-US" altLang="en-US" sz="2600" dirty="0"/>
              <a:t>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Al-Quran. </a:t>
            </a:r>
            <a:r>
              <a:rPr lang="en-US" altLang="en-US" sz="2600" dirty="0" err="1"/>
              <a:t>Teknik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kelak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dinamakan</a:t>
            </a:r>
            <a:r>
              <a:rPr lang="en-US" altLang="en-US" sz="2600" dirty="0"/>
              <a:t> </a:t>
            </a:r>
            <a:r>
              <a:rPr lang="en-US" altLang="en-US" sz="2600" b="1" dirty="0" err="1"/>
              <a:t>analisis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frekuensi</a:t>
            </a:r>
            <a:r>
              <a:rPr lang="en-US" altLang="en-US" sz="2600" dirty="0"/>
              <a:t>.</a:t>
            </a:r>
          </a:p>
          <a:p>
            <a:endParaRPr lang="en-US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47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I.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48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785598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974151"/>
              </p:ext>
            </p:extLst>
          </p:nvPr>
        </p:nvGraphicFramePr>
        <p:xfrm>
          <a:off x="2246086" y="2547137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74852" imgH="2661095" progId="Visio.Drawing.6">
                  <p:embed/>
                </p:oleObj>
              </mc:Choice>
              <mc:Fallback>
                <p:oleObj r:id="rId2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086" y="2547137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A450E7-92DA-AD94-0D1F-846B117F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Kriptologi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8ACC-BD95-8E50-25DD-063F959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Sejarah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D0B6-CB30-77FA-5BCB-E91766A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10776857" cy="477111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berusia</a:t>
            </a:r>
            <a:r>
              <a:rPr lang="en-US" altLang="en-US" sz="2800" dirty="0"/>
              <a:t> sangat </a:t>
            </a:r>
            <a:r>
              <a:rPr lang="en-US" altLang="en-US" sz="2800" dirty="0" err="1"/>
              <a:t>tua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peradaban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manusia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bumi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Secara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historis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diasosiasikan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kegiatan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mata-mata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pemerintahan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telah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digunakan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selama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ribuan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Tiga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pihak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memiliki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kontribusi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penting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perkembangan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zaman </a:t>
            </a:r>
            <a:r>
              <a:rPr lang="en-US" altLang="en-US" sz="2800" dirty="0" err="1"/>
              <a:t>dahulu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kalangan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diplomat, dan </a:t>
            </a:r>
            <a:r>
              <a:rPr lang="en-US" altLang="en-US" sz="2800" i="1" dirty="0"/>
              <a:t>diarist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50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lalu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dirty="0" err="1"/>
              <a:t>landasan</a:t>
            </a:r>
            <a:r>
              <a:rPr lang="en-US" altLang="en-US" dirty="0"/>
              <a:t> </a:t>
            </a:r>
            <a:r>
              <a:rPr lang="en-US" altLang="en-US" dirty="0" err="1"/>
              <a:t>matematika</a:t>
            </a:r>
            <a:r>
              <a:rPr lang="en-US" altLang="en-US" dirty="0"/>
              <a:t>, dan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bergeser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militer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komersil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Secara</a:t>
            </a:r>
            <a:r>
              <a:rPr lang="en-US" altLang="en-US" dirty="0"/>
              <a:t> garis </a:t>
            </a:r>
            <a:r>
              <a:rPr lang="en-US" altLang="en-US" dirty="0" err="1"/>
              <a:t>besar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era: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klasik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dan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modern</a:t>
            </a:r>
            <a:r>
              <a:rPr lang="en-US" altLang="en-U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CFD9D-AE3F-81EC-540F-69798D21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425148"/>
            <a:ext cx="6264239" cy="38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26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5640" cy="4351338"/>
          </a:xfrm>
        </p:spPr>
        <p:txBody>
          <a:bodyPr/>
          <a:lstStyle/>
          <a:p>
            <a:r>
              <a:rPr lang="en-US" sz="2600" i="1" dirty="0"/>
              <a:t>Ancient cryptography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i="1" dirty="0"/>
              <a:t>classical cryptography</a:t>
            </a:r>
          </a:p>
          <a:p>
            <a:r>
              <a:rPr lang="en-US" sz="2600" dirty="0" err="1"/>
              <a:t>Kriptografi</a:t>
            </a:r>
            <a:r>
              <a:rPr lang="en-US" sz="2600" dirty="0"/>
              <a:t> zaman </a:t>
            </a:r>
            <a:r>
              <a:rPr lang="en-US" sz="2600" dirty="0" err="1"/>
              <a:t>dulu</a:t>
            </a:r>
            <a:r>
              <a:rPr lang="en-US" sz="2600" dirty="0"/>
              <a:t> (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Masehi</a:t>
            </a:r>
            <a:r>
              <a:rPr lang="en-US" sz="2600" dirty="0"/>
              <a:t> s/d 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ada</a:t>
            </a:r>
            <a:r>
              <a:rPr lang="en-US" sz="2600" dirty="0"/>
              <a:t> </a:t>
            </a:r>
            <a:r>
              <a:rPr lang="en-US" sz="2600" dirty="0" err="1"/>
              <a:t>komputer</a:t>
            </a:r>
            <a:r>
              <a:rPr lang="en-US" sz="2600" dirty="0"/>
              <a:t> digital)</a:t>
            </a:r>
          </a:p>
          <a:p>
            <a:r>
              <a:rPr lang="en-US" sz="2600" dirty="0" err="1"/>
              <a:t>Hanya</a:t>
            </a:r>
            <a:r>
              <a:rPr lang="en-US" sz="2600" dirty="0"/>
              <a:t> </a:t>
            </a:r>
            <a:r>
              <a:rPr lang="en-US" sz="2600" dirty="0" err="1"/>
              <a:t>mengenkripsi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dan </a:t>
            </a:r>
            <a:r>
              <a:rPr lang="en-US" sz="2600" dirty="0" err="1"/>
              <a:t>angka</a:t>
            </a:r>
            <a:r>
              <a:rPr lang="en-US" sz="2600" dirty="0"/>
              <a:t>, </a:t>
            </a: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kertas</a:t>
            </a:r>
            <a:r>
              <a:rPr lang="en-US" sz="2600" dirty="0"/>
              <a:t> dan </a:t>
            </a:r>
            <a:r>
              <a:rPr lang="en-US" sz="2600" dirty="0" err="1"/>
              <a:t>pena</a:t>
            </a:r>
            <a:r>
              <a:rPr lang="en-US" sz="2600" dirty="0"/>
              <a:t> </a:t>
            </a:r>
            <a:r>
              <a:rPr lang="en-US" sz="2600" dirty="0" err="1"/>
              <a:t>saja</a:t>
            </a:r>
            <a:endParaRPr lang="en-US" sz="2600" dirty="0"/>
          </a:p>
          <a:p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i="1" dirty="0"/>
              <a:t>cipher</a:t>
            </a:r>
            <a:r>
              <a:rPr lang="en-US" sz="2600" dirty="0"/>
              <a:t> </a:t>
            </a:r>
            <a:r>
              <a:rPr lang="en-US" sz="2600" dirty="0" err="1"/>
              <a:t>nya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kadaluarsa</a:t>
            </a:r>
            <a:r>
              <a:rPr lang="en-US" sz="2600" dirty="0"/>
              <a:t> (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aman</a:t>
            </a:r>
            <a:r>
              <a:rPr lang="en-US" sz="2600" dirty="0"/>
              <a:t>, </a:t>
            </a:r>
            <a:r>
              <a:rPr lang="en-US" sz="2600" dirty="0" err="1"/>
              <a:t>karena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berhasil</a:t>
            </a:r>
            <a:r>
              <a:rPr lang="en-US" sz="2600" dirty="0"/>
              <a:t> </a:t>
            </a:r>
            <a:r>
              <a:rPr lang="en-US" sz="2600" dirty="0" err="1"/>
              <a:t>dikriptanalisis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6" y="4283808"/>
            <a:ext cx="3237032" cy="231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6" y="86292"/>
            <a:ext cx="3730274" cy="1883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7935" y="4001294"/>
            <a:ext cx="24726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Beauford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1125148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dan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51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0" y="1583920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66" y="505310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66" y="2158099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E19FC-8F0A-F344-B1A4-9211680ED76F}"/>
              </a:ext>
            </a:extLst>
          </p:cNvPr>
          <p:cNvSpPr txBox="1"/>
          <p:nvPr/>
        </p:nvSpPr>
        <p:spPr>
          <a:xfrm>
            <a:off x="9192379" y="1719942"/>
            <a:ext cx="27466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DES, 3DES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AES, Serpent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RSA, </a:t>
            </a:r>
            <a:r>
              <a:rPr lang="en-US" sz="2400" dirty="0" err="1">
                <a:solidFill>
                  <a:srgbClr val="FF0000"/>
                </a:solidFill>
              </a:rPr>
              <a:t>ElGamal</a:t>
            </a:r>
            <a:r>
              <a:rPr lang="en-US" sz="2400" dirty="0">
                <a:solidFill>
                  <a:srgbClr val="FF0000"/>
                </a:solidFill>
              </a:rPr>
              <a:t>, ECC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Diffie-Hellman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MD5, SHA-3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TLS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52</a:t>
            </a:fld>
            <a:endParaRPr lang="en-GB" altLang="en-US" sz="140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643" y="631371"/>
            <a:ext cx="10149328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Kuno</a:t>
            </a:r>
            <a:endParaRPr lang="en-US" altLang="en-US" sz="36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82" y="2721428"/>
            <a:ext cx="5994721" cy="37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53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Zaman</a:t>
            </a:r>
            <a:r>
              <a:rPr lang="en-US" sz="3200" b="1" i="1" dirty="0"/>
              <a:t> </a:t>
            </a:r>
            <a:r>
              <a:rPr lang="en-US" sz="3200" b="1" i="1" dirty="0" err="1"/>
              <a:t>Yunani</a:t>
            </a:r>
            <a:r>
              <a:rPr lang="en-US" sz="3200" b="1" i="1" dirty="0"/>
              <a:t> </a:t>
            </a:r>
            <a:r>
              <a:rPr lang="en-US" sz="3200" b="1" i="1" dirty="0" err="1"/>
              <a:t>dan</a:t>
            </a:r>
            <a:r>
              <a:rPr lang="en-US" sz="3200" b="1" i="1" dirty="0"/>
              <a:t> </a:t>
            </a:r>
            <a:r>
              <a:rPr lang="en-US" sz="3200" b="1" i="1" dirty="0" err="1"/>
              <a:t>Romawi</a:t>
            </a:r>
            <a:r>
              <a:rPr lang="en-US" sz="3200" b="1" i="1" dirty="0"/>
              <a:t> </a:t>
            </a:r>
            <a:r>
              <a:rPr lang="en-US" sz="3200" b="1" i="1" dirty="0" err="1"/>
              <a:t>Kuno</a:t>
            </a:r>
            <a:endParaRPr lang="en-US" sz="3200" dirty="0"/>
          </a:p>
          <a:p>
            <a:pPr marL="0" indent="0" eaLnBrk="1" hangingPunct="1">
              <a:buNone/>
            </a:pPr>
            <a:endParaRPr lang="en-US" altLang="en-US" sz="32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54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869576" y="1470232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5258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Bangsa</a:t>
            </a:r>
            <a:r>
              <a:rPr lang="en-US" sz="3200" b="1" i="1" dirty="0"/>
              <a:t> Arab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Menurut</a:t>
            </a:r>
            <a:r>
              <a:rPr lang="en-US" sz="2400" dirty="0"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a typeface="Times New Roman" panose="02020603050405020304" pitchFamily="18" charset="0"/>
              </a:rPr>
              <a:t>cipher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dalam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delapan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tipe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reduksi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jumlah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piranti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sandi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angka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secara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desimal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nama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generik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simbol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tanda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untuk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cryptanalysis.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di </a:t>
            </a:r>
            <a:r>
              <a:rPr lang="en-US" sz="3200" b="1" i="1" dirty="0" err="1"/>
              <a:t>Eropa</a:t>
            </a:r>
            <a:r>
              <a:rPr lang="en-US" sz="3200" b="1" i="1" dirty="0"/>
              <a:t> </a:t>
            </a:r>
            <a:r>
              <a:rPr lang="en-US" sz="3200" b="1" i="1" dirty="0" err="1"/>
              <a:t>dari</a:t>
            </a:r>
            <a:r>
              <a:rPr lang="en-US" sz="3200" b="1" i="1" dirty="0"/>
              <a:t> Zaman </a:t>
            </a:r>
            <a:r>
              <a:rPr lang="en-US" sz="3200" b="1" i="1" dirty="0" err="1"/>
              <a:t>Renaisans</a:t>
            </a:r>
            <a:r>
              <a:rPr lang="en-US" sz="3200" b="1" i="1" dirty="0"/>
              <a:t> </a:t>
            </a:r>
            <a:r>
              <a:rPr lang="en-US" sz="3200" b="1" i="1" dirty="0" err="1"/>
              <a:t>sampai</a:t>
            </a:r>
            <a:r>
              <a:rPr lang="en-US" sz="3200" b="1" i="1" dirty="0"/>
              <a:t> Abad 19</a:t>
            </a:r>
            <a:endParaRPr lang="en-US" sz="3200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pada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19: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57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2" y="143541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596985" y="5380166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901251" y="1327357"/>
            <a:ext cx="6720262" cy="44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sebuah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cipherteks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Ratu Elizabeth I) pada Abad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oleh </a:t>
            </a:r>
            <a:r>
              <a:rPr lang="en-US" altLang="en-US" sz="2800" dirty="0">
                <a:latin typeface="+mn-lt"/>
              </a:rPr>
              <a:t>Thomas </a:t>
            </a:r>
            <a:r>
              <a:rPr lang="en-US" altLang="en-US" sz="2800" dirty="0" err="1">
                <a:latin typeface="+mn-lt"/>
              </a:rPr>
              <a:t>Phelippes</a:t>
            </a:r>
            <a:r>
              <a:rPr lang="en-US" altLang="en-US" sz="2800" dirty="0">
                <a:latin typeface="+mn-lt"/>
              </a:rPr>
              <a:t>, </a:t>
            </a:r>
            <a:r>
              <a:rPr lang="en-US" altLang="en-US" sz="2800" dirty="0" err="1">
                <a:latin typeface="+mn-lt"/>
              </a:rPr>
              <a:t>seorang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pemecah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kode</a:t>
            </a:r>
            <a:r>
              <a:rPr lang="en-US" altLang="en-US" sz="2800" dirty="0">
                <a:latin typeface="+mn-lt"/>
              </a:rPr>
              <a:t> (</a:t>
            </a:r>
            <a:r>
              <a:rPr lang="en-US" altLang="en-US" sz="2800" i="1" dirty="0">
                <a:latin typeface="+mn-lt"/>
              </a:rPr>
              <a:t>codebreaker</a:t>
            </a:r>
            <a:r>
              <a:rPr lang="en-US" altLang="en-US" sz="2800" dirty="0">
                <a:latin typeface="+mn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58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32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Tiga</a:t>
            </a:r>
            <a:r>
              <a:rPr lang="en-US" b="1" dirty="0"/>
              <a:t> (3) </a:t>
            </a: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=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,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privat</a:t>
            </a:r>
            <a:r>
              <a:rPr lang="en-US" sz="2400" dirty="0"/>
              <a:t> (</a:t>
            </a:r>
            <a:r>
              <a:rPr lang="en-US" sz="2400" dirty="0" err="1"/>
              <a:t>rahasia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secret</a:t>
            </a:r>
          </a:p>
          <a:p>
            <a:pPr marL="511175" indent="0"/>
            <a:r>
              <a:rPr lang="en-US" sz="2400" dirty="0"/>
              <a:t>  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sejak</a:t>
            </a:r>
            <a:r>
              <a:rPr lang="en-US" sz="2400" dirty="0"/>
              <a:t> </a:t>
            </a:r>
            <a:r>
              <a:rPr lang="en-US" sz="2400" dirty="0" err="1"/>
              <a:t>ribuan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yang </a:t>
            </a:r>
            <a:r>
              <a:rPr lang="en-US" sz="2400" dirty="0" err="1"/>
              <a:t>hingga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1976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3851"/>
              </p:ext>
            </p:extLst>
          </p:nvPr>
        </p:nvGraphicFramePr>
        <p:xfrm>
          <a:off x="1928694" y="3124200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694" y="3124200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288853"/>
            <a:ext cx="3900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3247" y="5288853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58025" y="5330471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AB2C-DF76-6F2E-139A-EF814C9E4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135"/>
            <a:ext cx="10515600" cy="5007730"/>
          </a:xfrm>
        </p:spPr>
        <p:txBody>
          <a:bodyPr>
            <a:normAutofit/>
          </a:bodyPr>
          <a:lstStyle/>
          <a:p>
            <a:r>
              <a:rPr lang="en-US" sz="2400" b="1" dirty="0"/>
              <a:t>Case 1: </a:t>
            </a:r>
            <a:r>
              <a:rPr lang="en-US" sz="2400" dirty="0" err="1"/>
              <a:t>Bagaimana</a:t>
            </a:r>
            <a:r>
              <a:rPr lang="en-US" sz="2400" dirty="0"/>
              <a:t> Alice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pesan-pesannya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dibaca</a:t>
            </a:r>
            <a:r>
              <a:rPr lang="en-US" sz="2400" dirty="0"/>
              <a:t> oleh </a:t>
            </a:r>
            <a:r>
              <a:rPr lang="en-US" sz="2400" dirty="0" err="1"/>
              <a:t>penyadap</a:t>
            </a:r>
            <a:r>
              <a:rPr lang="en-US" sz="2400" dirty="0"/>
              <a:t> (</a:t>
            </a:r>
            <a:r>
              <a:rPr lang="en-US" sz="2400" i="1" dirty="0"/>
              <a:t>eavesdropper</a:t>
            </a:r>
            <a:r>
              <a:rPr lang="en-US" sz="2400" dirty="0"/>
              <a:t>) yang </a:t>
            </a:r>
            <a:r>
              <a:rPr lang="en-US" sz="2400" dirty="0" err="1"/>
              <a:t>menguping</a:t>
            </a:r>
            <a:r>
              <a:rPr lang="en-US" sz="2400" dirty="0"/>
              <a:t> </a:t>
            </a:r>
            <a:r>
              <a:rPr lang="en-US" sz="2400" dirty="0" err="1"/>
              <a:t>komunikasinya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Bob?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C28B-2BAD-3101-5394-AE8F8DD3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DB210-CC04-3373-682D-B9816258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101245"/>
            <a:ext cx="6783705" cy="2814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7F3C8-DE77-AFD8-5A79-681223956892}"/>
              </a:ext>
            </a:extLst>
          </p:cNvPr>
          <p:cNvSpPr txBox="1"/>
          <p:nvPr/>
        </p:nvSpPr>
        <p:spPr>
          <a:xfrm>
            <a:off x="1575581" y="5452110"/>
            <a:ext cx="601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kerahasiaan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confidentiality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3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E5594-1A36-9EF5-CF9F-627613F0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20BFC-937B-43EE-C396-51189B03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807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498039B-07AE-2A21-9FB2-2CFBA8B32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375094"/>
              </p:ext>
            </p:extLst>
          </p:nvPr>
        </p:nvGraphicFramePr>
        <p:xfrm>
          <a:off x="374582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840" imgH="1596960" progId="MS_ClipArt_Gallery.2">
                  <p:embed/>
                </p:oleObj>
              </mc:Choice>
              <mc:Fallback>
                <p:oleObj name="Clip" r:id="rId2" imgW="861840" imgH="1596960" progId="MS_ClipArt_Gallery.2">
                  <p:embed/>
                  <p:pic>
                    <p:nvPicPr>
                      <p:cNvPr id="19462" name="Object 6">
                        <a:extLst>
                          <a:ext uri="{FF2B5EF4-FFF2-40B4-BE49-F238E27FC236}">
                            <a16:creationId xmlns:a16="http://schemas.microsoft.com/office/drawing/2014/main" id="{B9CB24B2-74A5-4FC6-F85E-D813397AA2D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82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EA89F834-A225-2547-D246-511CF149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532" y="1352550"/>
            <a:ext cx="1346200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EA6A31-732C-A464-5E26-B9A0053A4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932" y="1597025"/>
            <a:ext cx="2262188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“AxCv;5bmEseTfid3)fGsmWe#4^,sdgfMwir3:dkJeTsY8R\s@!q3%”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AC1C1E-3A9B-A8DA-6745-F39958F5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932" y="1352550"/>
            <a:ext cx="1347788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C01BFF0-A6A5-941D-29B1-F8EF7BA4EF41}"/>
              </a:ext>
            </a:extLst>
          </p:cNvPr>
          <p:cNvSpPr>
            <a:spLocks/>
          </p:cNvSpPr>
          <p:nvPr/>
        </p:nvSpPr>
        <p:spPr bwMode="auto">
          <a:xfrm>
            <a:off x="4977720" y="25400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37CFBBF-6D5B-AA60-2128-EDEB043EF36F}"/>
              </a:ext>
            </a:extLst>
          </p:cNvPr>
          <p:cNvSpPr>
            <a:spLocks/>
          </p:cNvSpPr>
          <p:nvPr/>
        </p:nvSpPr>
        <p:spPr bwMode="auto">
          <a:xfrm>
            <a:off x="6227082" y="26241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34DE22-60D8-440F-0357-6591DA99A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395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D4B8D5F-E3B3-8ACF-42A5-9E25F157D942}"/>
              </a:ext>
            </a:extLst>
          </p:cNvPr>
          <p:cNvSpPr>
            <a:spLocks/>
          </p:cNvSpPr>
          <p:nvPr/>
        </p:nvSpPr>
        <p:spPr bwMode="auto">
          <a:xfrm>
            <a:off x="8662307" y="24638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73692146-6EC7-FEFB-188A-8167ED39E335}"/>
              </a:ext>
            </a:extLst>
          </p:cNvPr>
          <p:cNvSpPr>
            <a:spLocks/>
          </p:cNvSpPr>
          <p:nvPr/>
        </p:nvSpPr>
        <p:spPr bwMode="auto">
          <a:xfrm>
            <a:off x="2521857" y="26241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D912E81-DECD-2785-879B-A616F746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57" y="965200"/>
            <a:ext cx="2138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B48DCB6-4CE7-AB77-3E45-7473B2F4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457" y="965200"/>
            <a:ext cx="230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9E146EC-8C4A-1A0B-CB87-4BC09C1F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57" y="1193800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0E1D0B42-32E2-2F71-2930-07FE4D35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07" y="3454400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92DEA290-6218-7CA9-A3D6-0472B5E0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295" y="3454400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20EFAECC-1B93-A035-6824-DBD9E858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820" y="4667250"/>
            <a:ext cx="260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Same key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(shared secret)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89E8D336-23E0-CE33-6DF4-F1DA37446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9707" y="49339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AA2BE53F-546F-8E56-55D8-C756D16A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2420" y="4933950"/>
            <a:ext cx="706437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3">
            <a:extLst>
              <a:ext uri="{FF2B5EF4-FFF2-40B4-BE49-F238E27FC236}">
                <a16:creationId xmlns:a16="http://schemas.microsoft.com/office/drawing/2014/main" id="{EFCE0AC8-C2EC-5E8F-C5D6-9FB7ECED8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103724"/>
              </p:ext>
            </p:extLst>
          </p:nvPr>
        </p:nvGraphicFramePr>
        <p:xfrm>
          <a:off x="749867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61840" imgH="1596960" progId="MS_ClipArt_Gallery.2">
                  <p:embed/>
                </p:oleObj>
              </mc:Choice>
              <mc:Fallback>
                <p:oleObj name="Clip" r:id="rId4" imgW="861840" imgH="1596960" progId="MS_ClipArt_Gallery.2">
                  <p:embed/>
                  <p:pic>
                    <p:nvPicPr>
                      <p:cNvPr id="19479" name="Object 23">
                        <a:extLst>
                          <a:ext uri="{FF2B5EF4-FFF2-40B4-BE49-F238E27FC236}">
                            <a16:creationId xmlns:a16="http://schemas.microsoft.com/office/drawing/2014/main" id="{95D199F6-C4F2-93C8-0CD8-75FFF2DB128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67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99D10AB-CA92-8CB4-A4CC-0E5A2853AE9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6432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220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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 (K1 </a:t>
            </a:r>
            <a:r>
              <a:rPr lang="en-US" sz="2400" dirty="0">
                <a:sym typeface="Symbol" panose="05050102010706020507" pitchFamily="18" charset="2"/>
              </a:rPr>
              <a:t> K2)</a:t>
            </a:r>
            <a:endParaRPr lang="en-US" sz="2400" dirty="0"/>
          </a:p>
          <a:p>
            <a:pPr marL="346075" indent="0">
              <a:buNone/>
            </a:pPr>
            <a:r>
              <a:rPr lang="en-US" sz="2400" dirty="0"/>
              <a:t> 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688975" indent="-342900"/>
            <a:r>
              <a:rPr lang="en-US" sz="2400" dirty="0" err="1">
                <a:sym typeface="Wingdings" panose="05000000000000000000" pitchFamily="2" charset="2"/>
              </a:rPr>
              <a:t>Mulai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ditemukan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sejak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tahun</a:t>
            </a:r>
            <a:r>
              <a:rPr lang="en-US" sz="2400" dirty="0">
                <a:sym typeface="Wingdings" panose="05000000000000000000" pitchFamily="2" charset="2"/>
              </a:rPr>
              <a:t> 1976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27174"/>
              </p:ext>
            </p:extLst>
          </p:nvPr>
        </p:nvGraphicFramePr>
        <p:xfrm>
          <a:off x="1960881" y="3063326"/>
          <a:ext cx="7726680" cy="195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881" y="3063326"/>
                        <a:ext cx="7726680" cy="1955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6514" y="5244147"/>
            <a:ext cx="3222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311790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0986" y="1291483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38E9C-4D20-682E-7E50-A7E51CD6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B4915-C3A7-BD56-DCFC-BCFAC25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210" y="1149350"/>
            <a:ext cx="1344612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FD59BD-4E46-AEDA-2234-E1280825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35" y="1393825"/>
            <a:ext cx="2259012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“Py75c%bn&amp;*)9|fDe^bDFaq#xzjFr@g5=&amp;nmdFg$5knvMd’rkvegMs”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B7276F-C070-3DB6-D1C9-A07ACD04D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672" y="1149350"/>
            <a:ext cx="1344613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A06DD9E-5F23-DC17-A6CA-653F1C5B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72" y="762000"/>
            <a:ext cx="213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9ADFFD-A309-679C-5791-DB04AB5D5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172" y="762000"/>
            <a:ext cx="229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AB5591D-957B-C342-8B60-28CD8F91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990600"/>
            <a:ext cx="154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41781B6F-3C08-FC3C-ADF1-A5149E1B8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72" y="3286125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EFE80663-7E15-6FA1-676D-9609C074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310" y="3286125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7652D14-EB91-2DB1-23B2-422BDFE2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985" y="4271963"/>
            <a:ext cx="260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Different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keys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8EB50AD5-8601-BA79-423A-85E10AFB9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4360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21A26BD2-68B6-72B8-717B-23A3A0EB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9122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34DF8E8-B619-7E31-F58A-D1CB00D59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235" y="4699000"/>
            <a:ext cx="218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Public key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0DDA20B-2AA3-6E67-6F54-3FBFCBAF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910" y="4699000"/>
            <a:ext cx="2162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Private key</a:t>
            </a:r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9125A7F9-955D-E1F2-9CC0-3E7CDD71709A}"/>
              </a:ext>
            </a:extLst>
          </p:cNvPr>
          <p:cNvGrpSpPr>
            <a:grpSpLocks/>
          </p:cNvGrpSpPr>
          <p:nvPr/>
        </p:nvGrpSpPr>
        <p:grpSpPr bwMode="auto">
          <a:xfrm>
            <a:off x="7294110" y="4144963"/>
            <a:ext cx="890587" cy="1709737"/>
            <a:chOff x="3813" y="2947"/>
            <a:chExt cx="561" cy="1077"/>
          </a:xfrm>
        </p:grpSpPr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9B096-FB19-82F1-CAA7-86CC531AE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" y="2947"/>
              <a:ext cx="561" cy="1077"/>
              <a:chOff x="3813" y="2947"/>
              <a:chExt cx="561" cy="107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6967974E-1CEF-24CD-00BE-6BD3B70A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947"/>
                <a:ext cx="547" cy="1071"/>
              </a:xfrm>
              <a:custGeom>
                <a:avLst/>
                <a:gdLst>
                  <a:gd name="T0" fmla="*/ 349 w 547"/>
                  <a:gd name="T1" fmla="*/ 0 h 1071"/>
                  <a:gd name="T2" fmla="*/ 185 w 547"/>
                  <a:gd name="T3" fmla="*/ 0 h 1071"/>
                  <a:gd name="T4" fmla="*/ 215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2 w 547"/>
                  <a:gd name="T11" fmla="*/ 106 h 1071"/>
                  <a:gd name="T12" fmla="*/ 216 w 547"/>
                  <a:gd name="T13" fmla="*/ 42 h 1071"/>
                  <a:gd name="T14" fmla="*/ 185 w 547"/>
                  <a:gd name="T15" fmla="*/ 1 h 1071"/>
                  <a:gd name="T16" fmla="*/ 127 w 547"/>
                  <a:gd name="T17" fmla="*/ 102 h 1071"/>
                  <a:gd name="T18" fmla="*/ 95 w 547"/>
                  <a:gd name="T19" fmla="*/ 103 h 1071"/>
                  <a:gd name="T20" fmla="*/ 84 w 547"/>
                  <a:gd name="T21" fmla="*/ 137 h 1071"/>
                  <a:gd name="T22" fmla="*/ 35 w 547"/>
                  <a:gd name="T23" fmla="*/ 137 h 1071"/>
                  <a:gd name="T24" fmla="*/ 35 w 547"/>
                  <a:gd name="T25" fmla="*/ 162 h 1071"/>
                  <a:gd name="T26" fmla="*/ 16 w 547"/>
                  <a:gd name="T27" fmla="*/ 163 h 1071"/>
                  <a:gd name="T28" fmla="*/ 0 w 547"/>
                  <a:gd name="T29" fmla="*/ 163 h 1071"/>
                  <a:gd name="T30" fmla="*/ 0 w 547"/>
                  <a:gd name="T31" fmla="*/ 312 h 1071"/>
                  <a:gd name="T32" fmla="*/ 35 w 547"/>
                  <a:gd name="T33" fmla="*/ 313 h 1071"/>
                  <a:gd name="T34" fmla="*/ 36 w 547"/>
                  <a:gd name="T35" fmla="*/ 344 h 1071"/>
                  <a:gd name="T36" fmla="*/ 82 w 547"/>
                  <a:gd name="T37" fmla="*/ 344 h 1071"/>
                  <a:gd name="T38" fmla="*/ 96 w 547"/>
                  <a:gd name="T39" fmla="*/ 381 h 1071"/>
                  <a:gd name="T40" fmla="*/ 121 w 547"/>
                  <a:gd name="T41" fmla="*/ 382 h 1071"/>
                  <a:gd name="T42" fmla="*/ 123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9 h 1071"/>
                  <a:gd name="T48" fmla="*/ 146 w 547"/>
                  <a:gd name="T49" fmla="*/ 545 h 1071"/>
                  <a:gd name="T50" fmla="*/ 177 w 547"/>
                  <a:gd name="T51" fmla="*/ 546 h 1071"/>
                  <a:gd name="T52" fmla="*/ 175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7 w 547"/>
                  <a:gd name="T59" fmla="*/ 969 h 1071"/>
                  <a:gd name="T60" fmla="*/ 307 w 547"/>
                  <a:gd name="T61" fmla="*/ 942 h 1071"/>
                  <a:gd name="T62" fmla="*/ 341 w 547"/>
                  <a:gd name="T63" fmla="*/ 918 h 1071"/>
                  <a:gd name="T64" fmla="*/ 307 w 547"/>
                  <a:gd name="T65" fmla="*/ 898 h 1071"/>
                  <a:gd name="T66" fmla="*/ 312 w 547"/>
                  <a:gd name="T67" fmla="*/ 889 h 1071"/>
                  <a:gd name="T68" fmla="*/ 342 w 547"/>
                  <a:gd name="T69" fmla="*/ 870 h 1071"/>
                  <a:gd name="T70" fmla="*/ 346 w 547"/>
                  <a:gd name="T71" fmla="*/ 812 h 1071"/>
                  <a:gd name="T72" fmla="*/ 351 w 547"/>
                  <a:gd name="T73" fmla="*/ 806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7 w 547"/>
                  <a:gd name="T81" fmla="*/ 677 h 1071"/>
                  <a:gd name="T82" fmla="*/ 307 w 547"/>
                  <a:gd name="T83" fmla="*/ 646 h 1071"/>
                  <a:gd name="T84" fmla="*/ 341 w 547"/>
                  <a:gd name="T85" fmla="*/ 606 h 1071"/>
                  <a:gd name="T86" fmla="*/ 346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2 w 547"/>
                  <a:gd name="T93" fmla="*/ 455 h 1071"/>
                  <a:gd name="T94" fmla="*/ 412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5 w 547"/>
                  <a:gd name="T109" fmla="*/ 159 h 1071"/>
                  <a:gd name="T110" fmla="*/ 505 w 547"/>
                  <a:gd name="T111" fmla="*/ 137 h 1071"/>
                  <a:gd name="T112" fmla="*/ 459 w 547"/>
                  <a:gd name="T113" fmla="*/ 137 h 1071"/>
                  <a:gd name="T114" fmla="*/ 448 w 547"/>
                  <a:gd name="T115" fmla="*/ 127 h 1071"/>
                  <a:gd name="T116" fmla="*/ 437 w 547"/>
                  <a:gd name="T117" fmla="*/ 103 h 1071"/>
                  <a:gd name="T118" fmla="*/ 412 w 547"/>
                  <a:gd name="T119" fmla="*/ 103 h 1071"/>
                  <a:gd name="T120" fmla="*/ 349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49" y="0"/>
                    </a:moveTo>
                    <a:lnTo>
                      <a:pt x="185" y="0"/>
                    </a:lnTo>
                    <a:lnTo>
                      <a:pt x="215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2" y="106"/>
                    </a:lnTo>
                    <a:lnTo>
                      <a:pt x="216" y="42"/>
                    </a:lnTo>
                    <a:lnTo>
                      <a:pt x="185" y="1"/>
                    </a:lnTo>
                    <a:lnTo>
                      <a:pt x="127" y="102"/>
                    </a:lnTo>
                    <a:lnTo>
                      <a:pt x="95" y="103"/>
                    </a:lnTo>
                    <a:lnTo>
                      <a:pt x="84" y="137"/>
                    </a:lnTo>
                    <a:lnTo>
                      <a:pt x="35" y="137"/>
                    </a:lnTo>
                    <a:lnTo>
                      <a:pt x="35" y="162"/>
                    </a:lnTo>
                    <a:lnTo>
                      <a:pt x="16" y="163"/>
                    </a:lnTo>
                    <a:lnTo>
                      <a:pt x="0" y="163"/>
                    </a:lnTo>
                    <a:lnTo>
                      <a:pt x="0" y="312"/>
                    </a:lnTo>
                    <a:lnTo>
                      <a:pt x="35" y="313"/>
                    </a:lnTo>
                    <a:lnTo>
                      <a:pt x="36" y="344"/>
                    </a:lnTo>
                    <a:lnTo>
                      <a:pt x="82" y="344"/>
                    </a:lnTo>
                    <a:lnTo>
                      <a:pt x="96" y="381"/>
                    </a:lnTo>
                    <a:lnTo>
                      <a:pt x="121" y="382"/>
                    </a:lnTo>
                    <a:lnTo>
                      <a:pt x="123" y="458"/>
                    </a:lnTo>
                    <a:lnTo>
                      <a:pt x="141" y="458"/>
                    </a:lnTo>
                    <a:lnTo>
                      <a:pt x="146" y="469"/>
                    </a:lnTo>
                    <a:lnTo>
                      <a:pt x="146" y="545"/>
                    </a:lnTo>
                    <a:lnTo>
                      <a:pt x="177" y="546"/>
                    </a:lnTo>
                    <a:lnTo>
                      <a:pt x="175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7" y="969"/>
                    </a:lnTo>
                    <a:lnTo>
                      <a:pt x="307" y="942"/>
                    </a:lnTo>
                    <a:lnTo>
                      <a:pt x="341" y="918"/>
                    </a:lnTo>
                    <a:lnTo>
                      <a:pt x="307" y="898"/>
                    </a:lnTo>
                    <a:lnTo>
                      <a:pt x="312" y="889"/>
                    </a:lnTo>
                    <a:lnTo>
                      <a:pt x="342" y="870"/>
                    </a:lnTo>
                    <a:lnTo>
                      <a:pt x="346" y="812"/>
                    </a:lnTo>
                    <a:lnTo>
                      <a:pt x="351" y="806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7" y="677"/>
                    </a:lnTo>
                    <a:lnTo>
                      <a:pt x="307" y="646"/>
                    </a:lnTo>
                    <a:lnTo>
                      <a:pt x="341" y="606"/>
                    </a:lnTo>
                    <a:lnTo>
                      <a:pt x="346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2" y="455"/>
                    </a:lnTo>
                    <a:lnTo>
                      <a:pt x="412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5" y="159"/>
                    </a:lnTo>
                    <a:lnTo>
                      <a:pt x="505" y="137"/>
                    </a:lnTo>
                    <a:lnTo>
                      <a:pt x="459" y="137"/>
                    </a:lnTo>
                    <a:lnTo>
                      <a:pt x="448" y="127"/>
                    </a:lnTo>
                    <a:lnTo>
                      <a:pt x="437" y="103"/>
                    </a:lnTo>
                    <a:lnTo>
                      <a:pt x="412" y="103"/>
                    </a:lnTo>
                    <a:lnTo>
                      <a:pt x="349" y="0"/>
                    </a:lnTo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95F72642-3CC0-2852-DED8-8586D9B3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953"/>
                <a:ext cx="547" cy="1071"/>
              </a:xfrm>
              <a:custGeom>
                <a:avLst/>
                <a:gdLst>
                  <a:gd name="T0" fmla="*/ 350 w 547"/>
                  <a:gd name="T1" fmla="*/ 0 h 1071"/>
                  <a:gd name="T2" fmla="*/ 186 w 547"/>
                  <a:gd name="T3" fmla="*/ 0 h 1071"/>
                  <a:gd name="T4" fmla="*/ 217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3 w 547"/>
                  <a:gd name="T11" fmla="*/ 106 h 1071"/>
                  <a:gd name="T12" fmla="*/ 217 w 547"/>
                  <a:gd name="T13" fmla="*/ 42 h 1071"/>
                  <a:gd name="T14" fmla="*/ 186 w 547"/>
                  <a:gd name="T15" fmla="*/ 1 h 1071"/>
                  <a:gd name="T16" fmla="*/ 128 w 547"/>
                  <a:gd name="T17" fmla="*/ 102 h 1071"/>
                  <a:gd name="T18" fmla="*/ 97 w 547"/>
                  <a:gd name="T19" fmla="*/ 102 h 1071"/>
                  <a:gd name="T20" fmla="*/ 86 w 547"/>
                  <a:gd name="T21" fmla="*/ 137 h 1071"/>
                  <a:gd name="T22" fmla="*/ 37 w 547"/>
                  <a:gd name="T23" fmla="*/ 137 h 1071"/>
                  <a:gd name="T24" fmla="*/ 36 w 547"/>
                  <a:gd name="T25" fmla="*/ 162 h 1071"/>
                  <a:gd name="T26" fmla="*/ 17 w 547"/>
                  <a:gd name="T27" fmla="*/ 162 h 1071"/>
                  <a:gd name="T28" fmla="*/ 0 w 547"/>
                  <a:gd name="T29" fmla="*/ 162 h 1071"/>
                  <a:gd name="T30" fmla="*/ 0 w 547"/>
                  <a:gd name="T31" fmla="*/ 312 h 1071"/>
                  <a:gd name="T32" fmla="*/ 37 w 547"/>
                  <a:gd name="T33" fmla="*/ 313 h 1071"/>
                  <a:gd name="T34" fmla="*/ 37 w 547"/>
                  <a:gd name="T35" fmla="*/ 343 h 1071"/>
                  <a:gd name="T36" fmla="*/ 84 w 547"/>
                  <a:gd name="T37" fmla="*/ 343 h 1071"/>
                  <a:gd name="T38" fmla="*/ 97 w 547"/>
                  <a:gd name="T39" fmla="*/ 381 h 1071"/>
                  <a:gd name="T40" fmla="*/ 122 w 547"/>
                  <a:gd name="T41" fmla="*/ 382 h 1071"/>
                  <a:gd name="T42" fmla="*/ 125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4 h 1071"/>
                  <a:gd name="T48" fmla="*/ 146 w 547"/>
                  <a:gd name="T49" fmla="*/ 545 h 1071"/>
                  <a:gd name="T50" fmla="*/ 178 w 547"/>
                  <a:gd name="T51" fmla="*/ 545 h 1071"/>
                  <a:gd name="T52" fmla="*/ 176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8 w 547"/>
                  <a:gd name="T59" fmla="*/ 969 h 1071"/>
                  <a:gd name="T60" fmla="*/ 308 w 547"/>
                  <a:gd name="T61" fmla="*/ 942 h 1071"/>
                  <a:gd name="T62" fmla="*/ 341 w 547"/>
                  <a:gd name="T63" fmla="*/ 918 h 1071"/>
                  <a:gd name="T64" fmla="*/ 308 w 547"/>
                  <a:gd name="T65" fmla="*/ 897 h 1071"/>
                  <a:gd name="T66" fmla="*/ 313 w 547"/>
                  <a:gd name="T67" fmla="*/ 889 h 1071"/>
                  <a:gd name="T68" fmla="*/ 342 w 547"/>
                  <a:gd name="T69" fmla="*/ 870 h 1071"/>
                  <a:gd name="T70" fmla="*/ 347 w 547"/>
                  <a:gd name="T71" fmla="*/ 812 h 1071"/>
                  <a:gd name="T72" fmla="*/ 351 w 547"/>
                  <a:gd name="T73" fmla="*/ 807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8 w 547"/>
                  <a:gd name="T81" fmla="*/ 677 h 1071"/>
                  <a:gd name="T82" fmla="*/ 308 w 547"/>
                  <a:gd name="T83" fmla="*/ 646 h 1071"/>
                  <a:gd name="T84" fmla="*/ 341 w 547"/>
                  <a:gd name="T85" fmla="*/ 606 h 1071"/>
                  <a:gd name="T86" fmla="*/ 347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1 w 547"/>
                  <a:gd name="T93" fmla="*/ 455 h 1071"/>
                  <a:gd name="T94" fmla="*/ 411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6 w 547"/>
                  <a:gd name="T109" fmla="*/ 159 h 1071"/>
                  <a:gd name="T110" fmla="*/ 506 w 547"/>
                  <a:gd name="T111" fmla="*/ 137 h 1071"/>
                  <a:gd name="T112" fmla="*/ 459 w 547"/>
                  <a:gd name="T113" fmla="*/ 137 h 1071"/>
                  <a:gd name="T114" fmla="*/ 449 w 547"/>
                  <a:gd name="T115" fmla="*/ 127 h 1071"/>
                  <a:gd name="T116" fmla="*/ 438 w 547"/>
                  <a:gd name="T117" fmla="*/ 102 h 1071"/>
                  <a:gd name="T118" fmla="*/ 411 w 547"/>
                  <a:gd name="T119" fmla="*/ 102 h 1071"/>
                  <a:gd name="T120" fmla="*/ 350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50" y="0"/>
                    </a:moveTo>
                    <a:lnTo>
                      <a:pt x="186" y="0"/>
                    </a:lnTo>
                    <a:lnTo>
                      <a:pt x="217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3" y="106"/>
                    </a:lnTo>
                    <a:lnTo>
                      <a:pt x="217" y="42"/>
                    </a:lnTo>
                    <a:lnTo>
                      <a:pt x="186" y="1"/>
                    </a:lnTo>
                    <a:lnTo>
                      <a:pt x="128" y="102"/>
                    </a:lnTo>
                    <a:lnTo>
                      <a:pt x="97" y="102"/>
                    </a:lnTo>
                    <a:lnTo>
                      <a:pt x="86" y="137"/>
                    </a:lnTo>
                    <a:lnTo>
                      <a:pt x="37" y="137"/>
                    </a:lnTo>
                    <a:lnTo>
                      <a:pt x="36" y="162"/>
                    </a:lnTo>
                    <a:lnTo>
                      <a:pt x="17" y="162"/>
                    </a:lnTo>
                    <a:lnTo>
                      <a:pt x="0" y="162"/>
                    </a:lnTo>
                    <a:lnTo>
                      <a:pt x="0" y="312"/>
                    </a:lnTo>
                    <a:lnTo>
                      <a:pt x="37" y="313"/>
                    </a:lnTo>
                    <a:lnTo>
                      <a:pt x="37" y="343"/>
                    </a:lnTo>
                    <a:lnTo>
                      <a:pt x="84" y="343"/>
                    </a:lnTo>
                    <a:lnTo>
                      <a:pt x="97" y="381"/>
                    </a:lnTo>
                    <a:lnTo>
                      <a:pt x="122" y="382"/>
                    </a:lnTo>
                    <a:lnTo>
                      <a:pt x="125" y="458"/>
                    </a:lnTo>
                    <a:lnTo>
                      <a:pt x="141" y="458"/>
                    </a:lnTo>
                    <a:lnTo>
                      <a:pt x="146" y="464"/>
                    </a:lnTo>
                    <a:lnTo>
                      <a:pt x="146" y="545"/>
                    </a:lnTo>
                    <a:lnTo>
                      <a:pt x="178" y="545"/>
                    </a:lnTo>
                    <a:lnTo>
                      <a:pt x="176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8" y="969"/>
                    </a:lnTo>
                    <a:lnTo>
                      <a:pt x="308" y="942"/>
                    </a:lnTo>
                    <a:lnTo>
                      <a:pt x="341" y="918"/>
                    </a:lnTo>
                    <a:lnTo>
                      <a:pt x="308" y="897"/>
                    </a:lnTo>
                    <a:lnTo>
                      <a:pt x="313" y="889"/>
                    </a:lnTo>
                    <a:lnTo>
                      <a:pt x="342" y="870"/>
                    </a:lnTo>
                    <a:lnTo>
                      <a:pt x="347" y="812"/>
                    </a:lnTo>
                    <a:lnTo>
                      <a:pt x="351" y="807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8" y="677"/>
                    </a:lnTo>
                    <a:lnTo>
                      <a:pt x="308" y="646"/>
                    </a:lnTo>
                    <a:lnTo>
                      <a:pt x="341" y="606"/>
                    </a:lnTo>
                    <a:lnTo>
                      <a:pt x="347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1" y="455"/>
                    </a:lnTo>
                    <a:lnTo>
                      <a:pt x="411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6" y="159"/>
                    </a:lnTo>
                    <a:lnTo>
                      <a:pt x="506" y="137"/>
                    </a:lnTo>
                    <a:lnTo>
                      <a:pt x="459" y="137"/>
                    </a:lnTo>
                    <a:lnTo>
                      <a:pt x="449" y="127"/>
                    </a:lnTo>
                    <a:lnTo>
                      <a:pt x="438" y="102"/>
                    </a:lnTo>
                    <a:lnTo>
                      <a:pt x="411" y="102"/>
                    </a:lnTo>
                    <a:lnTo>
                      <a:pt x="350" y="0"/>
                    </a:lnTo>
                  </a:path>
                </a:pathLst>
              </a:custGeom>
              <a:solidFill>
                <a:srgbClr val="43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2">
                <a:extLst>
                  <a:ext uri="{FF2B5EF4-FFF2-40B4-BE49-F238E27FC236}">
                    <a16:creationId xmlns:a16="http://schemas.microsoft.com/office/drawing/2014/main" id="{0699BF5F-A9DD-4773-0CEB-CD1F9E9C0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6" y="3126"/>
                <a:ext cx="417" cy="117"/>
                <a:chOff x="3866" y="3126"/>
                <a:chExt cx="417" cy="117"/>
              </a:xfrm>
            </p:grpSpPr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BE254444-9926-911D-F755-7B2CF1627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" y="3126"/>
                  <a:ext cx="385" cy="117"/>
                </a:xfrm>
                <a:custGeom>
                  <a:avLst/>
                  <a:gdLst>
                    <a:gd name="T0" fmla="*/ 384 w 385"/>
                    <a:gd name="T1" fmla="*/ 60 h 117"/>
                    <a:gd name="T2" fmla="*/ 350 w 385"/>
                    <a:gd name="T3" fmla="*/ 0 h 117"/>
                    <a:gd name="T4" fmla="*/ 0 w 385"/>
                    <a:gd name="T5" fmla="*/ 0 h 117"/>
                    <a:gd name="T6" fmla="*/ 2 w 385"/>
                    <a:gd name="T7" fmla="*/ 5 h 117"/>
                    <a:gd name="T8" fmla="*/ 346 w 385"/>
                    <a:gd name="T9" fmla="*/ 5 h 117"/>
                    <a:gd name="T10" fmla="*/ 376 w 385"/>
                    <a:gd name="T11" fmla="*/ 60 h 117"/>
                    <a:gd name="T12" fmla="*/ 346 w 385"/>
                    <a:gd name="T13" fmla="*/ 112 h 117"/>
                    <a:gd name="T14" fmla="*/ 353 w 385"/>
                    <a:gd name="T15" fmla="*/ 116 h 117"/>
                    <a:gd name="T16" fmla="*/ 384 w 385"/>
                    <a:gd name="T17" fmla="*/ 60 h 1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117"/>
                    <a:gd name="T29" fmla="*/ 385 w 385"/>
                    <a:gd name="T30" fmla="*/ 117 h 1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117">
                      <a:moveTo>
                        <a:pt x="384" y="60"/>
                      </a:moveTo>
                      <a:lnTo>
                        <a:pt x="350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346" y="5"/>
                      </a:lnTo>
                      <a:lnTo>
                        <a:pt x="376" y="60"/>
                      </a:lnTo>
                      <a:lnTo>
                        <a:pt x="346" y="112"/>
                      </a:lnTo>
                      <a:lnTo>
                        <a:pt x="353" y="116"/>
                      </a:lnTo>
                      <a:lnTo>
                        <a:pt x="384" y="60"/>
                      </a:lnTo>
                    </a:path>
                  </a:pathLst>
                </a:custGeom>
                <a:solidFill>
                  <a:srgbClr val="3165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AC1567E4-5DE9-C412-F6E4-671BF426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6" y="3126"/>
                  <a:ext cx="386" cy="116"/>
                </a:xfrm>
                <a:custGeom>
                  <a:avLst/>
                  <a:gdLst>
                    <a:gd name="T0" fmla="*/ 0 w 386"/>
                    <a:gd name="T1" fmla="*/ 54 h 116"/>
                    <a:gd name="T2" fmla="*/ 33 w 386"/>
                    <a:gd name="T3" fmla="*/ 115 h 116"/>
                    <a:gd name="T4" fmla="*/ 385 w 386"/>
                    <a:gd name="T5" fmla="*/ 115 h 116"/>
                    <a:gd name="T6" fmla="*/ 382 w 386"/>
                    <a:gd name="T7" fmla="*/ 110 h 116"/>
                    <a:gd name="T8" fmla="*/ 37 w 386"/>
                    <a:gd name="T9" fmla="*/ 110 h 116"/>
                    <a:gd name="T10" fmla="*/ 5 w 386"/>
                    <a:gd name="T11" fmla="*/ 54 h 116"/>
                    <a:gd name="T12" fmla="*/ 36 w 386"/>
                    <a:gd name="T13" fmla="*/ 3 h 116"/>
                    <a:gd name="T14" fmla="*/ 30 w 386"/>
                    <a:gd name="T15" fmla="*/ 0 h 116"/>
                    <a:gd name="T16" fmla="*/ 0 w 386"/>
                    <a:gd name="T17" fmla="*/ 54 h 1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"/>
                    <a:gd name="T28" fmla="*/ 0 h 116"/>
                    <a:gd name="T29" fmla="*/ 386 w 386"/>
                    <a:gd name="T30" fmla="*/ 116 h 1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" h="116">
                      <a:moveTo>
                        <a:pt x="0" y="54"/>
                      </a:moveTo>
                      <a:lnTo>
                        <a:pt x="33" y="115"/>
                      </a:lnTo>
                      <a:lnTo>
                        <a:pt x="385" y="115"/>
                      </a:lnTo>
                      <a:lnTo>
                        <a:pt x="382" y="110"/>
                      </a:lnTo>
                      <a:lnTo>
                        <a:pt x="37" y="110"/>
                      </a:lnTo>
                      <a:lnTo>
                        <a:pt x="5" y="54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7CB7989B-786A-606D-EC5D-B7D7D6B37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2" y="3105"/>
                <a:ext cx="463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3" name="Rectangle 26">
                <a:extLst>
                  <a:ext uri="{FF2B5EF4-FFF2-40B4-BE49-F238E27FC236}">
                    <a16:creationId xmlns:a16="http://schemas.microsoft.com/office/drawing/2014/main" id="{8F03C19D-267F-07E9-B30F-C8DE209EA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3081"/>
                <a:ext cx="360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grpSp>
            <p:nvGrpSpPr>
              <p:cNvPr id="24" name="Group 27">
                <a:extLst>
                  <a:ext uri="{FF2B5EF4-FFF2-40B4-BE49-F238E27FC236}">
                    <a16:creationId xmlns:a16="http://schemas.microsoft.com/office/drawing/2014/main" id="{A8EFE0C2-E042-B579-6E86-332EA9B4D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0" y="3266"/>
                <a:ext cx="466" cy="757"/>
                <a:chOff x="3850" y="3266"/>
                <a:chExt cx="466" cy="757"/>
              </a:xfrm>
            </p:grpSpPr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EC20FA98-73E6-8294-C8C9-143288137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5" y="3415"/>
                  <a:ext cx="17" cy="582"/>
                </a:xfrm>
                <a:custGeom>
                  <a:avLst/>
                  <a:gdLst>
                    <a:gd name="T0" fmla="*/ 0 w 17"/>
                    <a:gd name="T1" fmla="*/ 0 h 582"/>
                    <a:gd name="T2" fmla="*/ 0 w 17"/>
                    <a:gd name="T3" fmla="*/ 581 h 582"/>
                    <a:gd name="T4" fmla="*/ 16 w 17"/>
                    <a:gd name="T5" fmla="*/ 572 h 582"/>
                    <a:gd name="T6" fmla="*/ 16 w 17"/>
                    <a:gd name="T7" fmla="*/ 18 h 582"/>
                    <a:gd name="T8" fmla="*/ 0 w 17"/>
                    <a:gd name="T9" fmla="*/ 0 h 5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82"/>
                    <a:gd name="T17" fmla="*/ 17 w 17"/>
                    <a:gd name="T18" fmla="*/ 582 h 5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82">
                      <a:moveTo>
                        <a:pt x="0" y="0"/>
                      </a:moveTo>
                      <a:lnTo>
                        <a:pt x="0" y="581"/>
                      </a:lnTo>
                      <a:lnTo>
                        <a:pt x="16" y="572"/>
                      </a:lnTo>
                      <a:lnTo>
                        <a:pt x="16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CDFC66FB-477B-F098-15D3-D75BF2B11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" y="3431"/>
                  <a:ext cx="17" cy="567"/>
                </a:xfrm>
                <a:custGeom>
                  <a:avLst/>
                  <a:gdLst>
                    <a:gd name="T0" fmla="*/ 5 w 17"/>
                    <a:gd name="T1" fmla="*/ 0 h 567"/>
                    <a:gd name="T2" fmla="*/ 0 w 17"/>
                    <a:gd name="T3" fmla="*/ 557 h 567"/>
                    <a:gd name="T4" fmla="*/ 16 w 17"/>
                    <a:gd name="T5" fmla="*/ 566 h 567"/>
                    <a:gd name="T6" fmla="*/ 16 w 17"/>
                    <a:gd name="T7" fmla="*/ 45 h 567"/>
                    <a:gd name="T8" fmla="*/ 5 w 17"/>
                    <a:gd name="T9" fmla="*/ 0 h 5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67"/>
                    <a:gd name="T17" fmla="*/ 17 w 17"/>
                    <a:gd name="T18" fmla="*/ 567 h 5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67">
                      <a:moveTo>
                        <a:pt x="5" y="0"/>
                      </a:moveTo>
                      <a:lnTo>
                        <a:pt x="0" y="557"/>
                      </a:lnTo>
                      <a:lnTo>
                        <a:pt x="16" y="566"/>
                      </a:lnTo>
                      <a:lnTo>
                        <a:pt x="16" y="4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7" name="Group 30">
                  <a:extLst>
                    <a:ext uri="{FF2B5EF4-FFF2-40B4-BE49-F238E27FC236}">
                      <a16:creationId xmlns:a16="http://schemas.microsoft.com/office/drawing/2014/main" id="{2C41639C-ADC1-1857-F170-2397D568B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0" y="3266"/>
                  <a:ext cx="466" cy="757"/>
                  <a:chOff x="3850" y="3266"/>
                  <a:chExt cx="466" cy="757"/>
                </a:xfrm>
              </p:grpSpPr>
              <p:sp>
                <p:nvSpPr>
                  <p:cNvPr id="28" name="Rectangle 31">
                    <a:extLst>
                      <a:ext uri="{FF2B5EF4-FFF2-40B4-BE49-F238E27FC236}">
                        <a16:creationId xmlns:a16="http://schemas.microsoft.com/office/drawing/2014/main" id="{9FD4A9A6-3499-DEB1-B5D7-A7F3D2034F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0" y="3266"/>
                    <a:ext cx="466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29" name="Rectangle 32">
                    <a:extLst>
                      <a:ext uri="{FF2B5EF4-FFF2-40B4-BE49-F238E27FC236}">
                        <a16:creationId xmlns:a16="http://schemas.microsoft.com/office/drawing/2014/main" id="{89C35DEC-A84D-E6FB-4038-A640EA112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3337"/>
                    <a:ext cx="281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30" name="Freeform 33">
                    <a:extLst>
                      <a:ext uri="{FF2B5EF4-FFF2-40B4-BE49-F238E27FC236}">
                        <a16:creationId xmlns:a16="http://schemas.microsoft.com/office/drawing/2014/main" id="{72210AC0-4675-1716-7BD7-82A79AEE7B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1" y="3432"/>
                    <a:ext cx="30" cy="591"/>
                  </a:xfrm>
                  <a:custGeom>
                    <a:avLst/>
                    <a:gdLst>
                      <a:gd name="T0" fmla="*/ 0 w 30"/>
                      <a:gd name="T1" fmla="*/ 0 h 591"/>
                      <a:gd name="T2" fmla="*/ 7 w 30"/>
                      <a:gd name="T3" fmla="*/ 38 h 591"/>
                      <a:gd name="T4" fmla="*/ 18 w 30"/>
                      <a:gd name="T5" fmla="*/ 71 h 591"/>
                      <a:gd name="T6" fmla="*/ 18 w 30"/>
                      <a:gd name="T7" fmla="*/ 579 h 591"/>
                      <a:gd name="T8" fmla="*/ 26 w 30"/>
                      <a:gd name="T9" fmla="*/ 590 h 591"/>
                      <a:gd name="T10" fmla="*/ 29 w 30"/>
                      <a:gd name="T11" fmla="*/ 62 h 591"/>
                      <a:gd name="T12" fmla="*/ 0 w 30"/>
                      <a:gd name="T13" fmla="*/ 0 h 59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591"/>
                      <a:gd name="T23" fmla="*/ 30 w 30"/>
                      <a:gd name="T24" fmla="*/ 591 h 59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591">
                        <a:moveTo>
                          <a:pt x="0" y="0"/>
                        </a:moveTo>
                        <a:lnTo>
                          <a:pt x="7" y="38"/>
                        </a:lnTo>
                        <a:lnTo>
                          <a:pt x="18" y="71"/>
                        </a:lnTo>
                        <a:lnTo>
                          <a:pt x="18" y="579"/>
                        </a:lnTo>
                        <a:lnTo>
                          <a:pt x="26" y="590"/>
                        </a:lnTo>
                        <a:lnTo>
                          <a:pt x="29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34">
                    <a:extLst>
                      <a:ext uri="{FF2B5EF4-FFF2-40B4-BE49-F238E27FC236}">
                        <a16:creationId xmlns:a16="http://schemas.microsoft.com/office/drawing/2014/main" id="{55E0E92D-667E-6DD0-DD05-9D7BC202E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5" y="3410"/>
                    <a:ext cx="244" cy="83"/>
                  </a:xfrm>
                  <a:custGeom>
                    <a:avLst/>
                    <a:gdLst>
                      <a:gd name="T0" fmla="*/ 202 w 244"/>
                      <a:gd name="T1" fmla="*/ 82 h 83"/>
                      <a:gd name="T2" fmla="*/ 218 w 244"/>
                      <a:gd name="T3" fmla="*/ 64 h 83"/>
                      <a:gd name="T4" fmla="*/ 218 w 244"/>
                      <a:gd name="T5" fmla="*/ 9 h 83"/>
                      <a:gd name="T6" fmla="*/ 243 w 244"/>
                      <a:gd name="T7" fmla="*/ 9 h 83"/>
                      <a:gd name="T8" fmla="*/ 243 w 244"/>
                      <a:gd name="T9" fmla="*/ 0 h 83"/>
                      <a:gd name="T10" fmla="*/ 0 w 244"/>
                      <a:gd name="T11" fmla="*/ 0 h 83"/>
                      <a:gd name="T12" fmla="*/ 5 w 244"/>
                      <a:gd name="T13" fmla="*/ 9 h 83"/>
                      <a:gd name="T14" fmla="*/ 137 w 244"/>
                      <a:gd name="T15" fmla="*/ 9 h 83"/>
                      <a:gd name="T16" fmla="*/ 148 w 244"/>
                      <a:gd name="T17" fmla="*/ 25 h 83"/>
                      <a:gd name="T18" fmla="*/ 197 w 244"/>
                      <a:gd name="T19" fmla="*/ 25 h 83"/>
                      <a:gd name="T20" fmla="*/ 202 w 244"/>
                      <a:gd name="T21" fmla="*/ 82 h 8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4"/>
                      <a:gd name="T34" fmla="*/ 0 h 83"/>
                      <a:gd name="T35" fmla="*/ 244 w 244"/>
                      <a:gd name="T36" fmla="*/ 83 h 83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4" h="83">
                        <a:moveTo>
                          <a:pt x="202" y="82"/>
                        </a:moveTo>
                        <a:lnTo>
                          <a:pt x="218" y="64"/>
                        </a:lnTo>
                        <a:lnTo>
                          <a:pt x="218" y="9"/>
                        </a:lnTo>
                        <a:lnTo>
                          <a:pt x="243" y="9"/>
                        </a:lnTo>
                        <a:lnTo>
                          <a:pt x="243" y="0"/>
                        </a:ln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137" y="9"/>
                        </a:lnTo>
                        <a:lnTo>
                          <a:pt x="148" y="25"/>
                        </a:lnTo>
                        <a:lnTo>
                          <a:pt x="197" y="25"/>
                        </a:lnTo>
                        <a:lnTo>
                          <a:pt x="202" y="82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35">
                    <a:extLst>
                      <a:ext uri="{FF2B5EF4-FFF2-40B4-BE49-F238E27FC236}">
                        <a16:creationId xmlns:a16="http://schemas.microsoft.com/office/drawing/2014/main" id="{497E4C5F-25C8-7F7A-940F-6727BB6D8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96" y="3296"/>
                    <a:ext cx="367" cy="17"/>
                  </a:xfrm>
                  <a:custGeom>
                    <a:avLst/>
                    <a:gdLst>
                      <a:gd name="T0" fmla="*/ 366 w 367"/>
                      <a:gd name="T1" fmla="*/ 0 h 17"/>
                      <a:gd name="T2" fmla="*/ 0 w 367"/>
                      <a:gd name="T3" fmla="*/ 0 h 17"/>
                      <a:gd name="T4" fmla="*/ 3 w 367"/>
                      <a:gd name="T5" fmla="*/ 16 h 17"/>
                      <a:gd name="T6" fmla="*/ 363 w 367"/>
                      <a:gd name="T7" fmla="*/ 16 h 17"/>
                      <a:gd name="T8" fmla="*/ 366 w 36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7"/>
                      <a:gd name="T16" fmla="*/ 0 h 17"/>
                      <a:gd name="T17" fmla="*/ 367 w 36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7" h="17">
                        <a:moveTo>
                          <a:pt x="366" y="0"/>
                        </a:moveTo>
                        <a:lnTo>
                          <a:pt x="0" y="0"/>
                        </a:lnTo>
                        <a:lnTo>
                          <a:pt x="3" y="16"/>
                        </a:lnTo>
                        <a:lnTo>
                          <a:pt x="363" y="16"/>
                        </a:lnTo>
                        <a:lnTo>
                          <a:pt x="366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F882BE77-4CE7-3A02-E013-4FDCAC487E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3" y="3095"/>
              <a:ext cx="4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private</a:t>
              </a:r>
            </a:p>
          </p:txBody>
        </p:sp>
      </p:grpSp>
      <p:grpSp>
        <p:nvGrpSpPr>
          <p:cNvPr id="35" name="Group 37">
            <a:extLst>
              <a:ext uri="{FF2B5EF4-FFF2-40B4-BE49-F238E27FC236}">
                <a16:creationId xmlns:a16="http://schemas.microsoft.com/office/drawing/2014/main" id="{F3D2D0EE-C999-2717-3D6A-05BA88D24058}"/>
              </a:ext>
            </a:extLst>
          </p:cNvPr>
          <p:cNvGrpSpPr>
            <a:grpSpLocks/>
          </p:cNvGrpSpPr>
          <p:nvPr/>
        </p:nvGrpSpPr>
        <p:grpSpPr bwMode="auto">
          <a:xfrm>
            <a:off x="3603172" y="4138613"/>
            <a:ext cx="862013" cy="1760537"/>
            <a:chOff x="1488" y="2943"/>
            <a:chExt cx="543" cy="1109"/>
          </a:xfrm>
        </p:grpSpPr>
        <p:graphicFrame>
          <p:nvGraphicFramePr>
            <p:cNvPr id="36" name="Object 38">
              <a:extLst>
                <a:ext uri="{FF2B5EF4-FFF2-40B4-BE49-F238E27FC236}">
                  <a16:creationId xmlns:a16="http://schemas.microsoft.com/office/drawing/2014/main" id="{125C4365-E576-0224-8FBE-6D8A70FA5C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488" y="2943"/>
            <a:ext cx="543" cy="1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861840" imgH="1760400" progId="MS_ClipArt_Gallery.2">
                    <p:embed/>
                  </p:oleObj>
                </mc:Choice>
                <mc:Fallback>
                  <p:oleObj name="Clip" r:id="rId2" imgW="861840" imgH="1760400" progId="MS_ClipArt_Gallery.2">
                    <p:embed/>
                    <p:pic>
                      <p:nvPicPr>
                        <p:cNvPr id="2050" name="Object 38">
                          <a:extLst>
                            <a:ext uri="{FF2B5EF4-FFF2-40B4-BE49-F238E27FC236}">
                              <a16:creationId xmlns:a16="http://schemas.microsoft.com/office/drawing/2014/main" id="{09845C8E-0342-F4F6-536D-92413FB47BAD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2943"/>
                          <a:ext cx="543" cy="1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270AF6A5-D784-487B-5851-39D40B7A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308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public</a:t>
              </a:r>
            </a:p>
          </p:txBody>
        </p:sp>
      </p:grpSp>
      <p:sp>
        <p:nvSpPr>
          <p:cNvPr id="38" name="Rectangle 40">
            <a:extLst>
              <a:ext uri="{FF2B5EF4-FFF2-40B4-BE49-F238E27FC236}">
                <a16:creationId xmlns:a16="http://schemas.microsoft.com/office/drawing/2014/main" id="{5FCCF740-A886-AEC7-8294-3CC0E0BA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22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A06D596-FD29-DB77-2099-86710A8C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110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495D578F-3998-AA74-2499-A68993E6601E}"/>
              </a:ext>
            </a:extLst>
          </p:cNvPr>
          <p:cNvSpPr>
            <a:spLocks/>
          </p:cNvSpPr>
          <p:nvPr/>
        </p:nvSpPr>
        <p:spPr bwMode="auto">
          <a:xfrm>
            <a:off x="8499022" y="22606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BFED0C00-CA57-1658-6F9D-A2681562E4DF}"/>
              </a:ext>
            </a:extLst>
          </p:cNvPr>
          <p:cNvSpPr>
            <a:spLocks/>
          </p:cNvSpPr>
          <p:nvPr/>
        </p:nvSpPr>
        <p:spPr bwMode="auto">
          <a:xfrm>
            <a:off x="4814435" y="23368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716CD8E2-9C5B-3848-1CD2-E98E1AFB515C}"/>
              </a:ext>
            </a:extLst>
          </p:cNvPr>
          <p:cNvSpPr>
            <a:spLocks/>
          </p:cNvSpPr>
          <p:nvPr/>
        </p:nvSpPr>
        <p:spPr bwMode="auto">
          <a:xfrm>
            <a:off x="6063797" y="24209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9434703B-C14D-A46E-8FF7-7E19211B4CE0}"/>
              </a:ext>
            </a:extLst>
          </p:cNvPr>
          <p:cNvSpPr>
            <a:spLocks/>
          </p:cNvSpPr>
          <p:nvPr/>
        </p:nvSpPr>
        <p:spPr bwMode="auto">
          <a:xfrm>
            <a:off x="2358572" y="24209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ECB684-9EAF-1A35-DE8A-539C8787584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298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  <p:bldP spid="14" grpId="0"/>
      <p:bldP spid="15" grpId="0"/>
      <p:bldP spid="38" grpId="0" animBg="1"/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52156" imgH="3012009" progId="Visio.Drawing.6">
                  <p:embed/>
                </p:oleObj>
              </mc:Choice>
              <mc:Fallback>
                <p:oleObj r:id="rId2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Lembaga</a:t>
            </a:r>
            <a:r>
              <a:rPr lang="en-US" altLang="en-US" b="1" dirty="0"/>
              <a:t> </a:t>
            </a:r>
            <a:r>
              <a:rPr lang="en-US" altLang="en-US" b="1" dirty="0" err="1"/>
              <a:t>Terkait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r>
              <a:rPr lang="en-US" altLang="en-US" b="1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Politeknik</a:t>
            </a:r>
            <a:r>
              <a:rPr lang="en-US" sz="2400" dirty="0"/>
              <a:t> </a:t>
            </a:r>
            <a:r>
              <a:rPr lang="en-US" sz="2400" dirty="0" err="1"/>
              <a:t>Siber</a:t>
            </a:r>
            <a:r>
              <a:rPr lang="en-US" sz="2400" dirty="0"/>
              <a:t> dan Sandi Negara (PSSN)</a:t>
            </a:r>
          </a:p>
          <a:p>
            <a:pPr marL="0" indent="0">
              <a:buNone/>
              <a:defRPr/>
            </a:pPr>
            <a:r>
              <a:rPr lang="en-US" sz="2400" dirty="0"/>
              <a:t>          </a:t>
            </a:r>
            <a:r>
              <a:rPr lang="en-US" sz="2400" dirty="0">
                <a:hlinkClick r:id="rId3"/>
              </a:rPr>
              <a:t>https://poltekssn.ac.id/</a:t>
            </a:r>
            <a:r>
              <a:rPr lang="en-US" sz="2400" dirty="0"/>
              <a:t>   </a:t>
            </a:r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65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66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93C0-8F3E-B0E8-0107-BB4270E7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7344"/>
            <a:ext cx="10515600" cy="5375105"/>
          </a:xfrm>
        </p:spPr>
        <p:txBody>
          <a:bodyPr>
            <a:normAutofit/>
          </a:bodyPr>
          <a:lstStyle/>
          <a:p>
            <a:r>
              <a:rPr lang="en-US" sz="2400" b="1" dirty="0"/>
              <a:t>Case 2: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dan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Carol (yang </a:t>
            </a:r>
            <a:r>
              <a:rPr lang="en-US" sz="2400" dirty="0" err="1"/>
              <a:t>menyamar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Alice)?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300DC-1D46-09F4-E1C5-F389BB70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9C63C-3A4D-1508-E775-19365EBA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54" y="2545698"/>
            <a:ext cx="6976182" cy="1754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15DA5-DD84-A603-177C-16806D0CB43E}"/>
              </a:ext>
            </a:extLst>
          </p:cNvPr>
          <p:cNvSpPr txBox="1"/>
          <p:nvPr/>
        </p:nvSpPr>
        <p:spPr>
          <a:xfrm>
            <a:off x="7315626" y="1904646"/>
            <a:ext cx="392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Benarkah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782EC-0433-8FE1-40C3-56A605894C23}"/>
              </a:ext>
            </a:extLst>
          </p:cNvPr>
          <p:cNvSpPr txBox="1"/>
          <p:nvPr/>
        </p:nvSpPr>
        <p:spPr>
          <a:xfrm>
            <a:off x="1575581" y="5452110"/>
            <a:ext cx="886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otentikasi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authentication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pengirim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atau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penerima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006843-7EC3-46D1-09CC-9AA389C82DD6}"/>
              </a:ext>
            </a:extLst>
          </p:cNvPr>
          <p:cNvSpPr/>
          <p:nvPr/>
        </p:nvSpPr>
        <p:spPr>
          <a:xfrm>
            <a:off x="5109029" y="3077029"/>
            <a:ext cx="1306285" cy="12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06E37-E393-7B5A-C7E9-C6CC7BF7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>
            <a:normAutofit/>
          </a:bodyPr>
          <a:lstStyle/>
          <a:p>
            <a:r>
              <a:rPr lang="en-US" sz="2400" b="1" dirty="0"/>
              <a:t>Case 3: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utuh</a:t>
            </a:r>
            <a:r>
              <a:rPr lang="en-US" sz="2400" dirty="0"/>
              <a:t>, </a:t>
            </a:r>
            <a:r>
              <a:rPr lang="en-US" sz="2400" dirty="0" err="1"/>
              <a:t>asli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diubah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dimanipulasi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,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C3AE-4E94-CB16-6C0A-1B908B6C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6F53F-E2D9-FFC3-F066-4C17F3DD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34" y="2913627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9E482-1948-45DD-286E-3BFB22A1B5D1}"/>
              </a:ext>
            </a:extLst>
          </p:cNvPr>
          <p:cNvSpPr txBox="1"/>
          <p:nvPr/>
        </p:nvSpPr>
        <p:spPr>
          <a:xfrm>
            <a:off x="7275452" y="1992936"/>
            <a:ext cx="437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Sudah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diubah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atau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masih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asli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24C93-7B2C-3445-6E8D-3ABE73407A37}"/>
              </a:ext>
            </a:extLst>
          </p:cNvPr>
          <p:cNvSpPr txBox="1"/>
          <p:nvPr/>
        </p:nvSpPr>
        <p:spPr>
          <a:xfrm>
            <a:off x="1575581" y="5452110"/>
            <a:ext cx="510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keutuhan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integrity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?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CD594-DC65-69CA-1080-05ED3AC48E5B}"/>
              </a:ext>
            </a:extLst>
          </p:cNvPr>
          <p:cNvSpPr/>
          <p:nvPr/>
        </p:nvSpPr>
        <p:spPr>
          <a:xfrm>
            <a:off x="5128059" y="3479400"/>
            <a:ext cx="1306285" cy="12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0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67EF-61CD-1A14-3AC6-C746D67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8914"/>
            <a:ext cx="10515600" cy="5248049"/>
          </a:xfrm>
        </p:spPr>
        <p:txBody>
          <a:bodyPr>
            <a:normAutofit/>
          </a:bodyPr>
          <a:lstStyle/>
          <a:p>
            <a:r>
              <a:rPr lang="en-US" sz="2400" b="1" dirty="0"/>
              <a:t>Case 4: </a:t>
            </a:r>
            <a:r>
              <a:rPr lang="en-US" sz="2400" dirty="0" err="1"/>
              <a:t>Bagaimana</a:t>
            </a:r>
            <a:r>
              <a:rPr lang="en-US" sz="2400" dirty="0"/>
              <a:t> Bob </a:t>
            </a:r>
            <a:r>
              <a:rPr lang="en-US" sz="2400" dirty="0" err="1"/>
              <a:t>melakukan</a:t>
            </a:r>
            <a:r>
              <a:rPr lang="en-US" sz="2400" dirty="0"/>
              <a:t> anti-</a:t>
            </a:r>
            <a:r>
              <a:rPr lang="en-US" sz="2400" dirty="0" err="1"/>
              <a:t>sangkalan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Alice </a:t>
            </a:r>
            <a:r>
              <a:rPr lang="en-US" sz="2400" dirty="0" err="1"/>
              <a:t>menyangkal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mengirim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Bob?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301F-1FE2-9EE5-9DD0-C54907E4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8AF44-2018-BC5A-8BA4-FF962555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13" y="3021701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9E165-8F1B-BED3-2FA1-4A140CF66433}"/>
              </a:ext>
            </a:extLst>
          </p:cNvPr>
          <p:cNvSpPr txBox="1"/>
          <p:nvPr/>
        </p:nvSpPr>
        <p:spPr>
          <a:xfrm>
            <a:off x="1382653" y="1821372"/>
            <a:ext cx="382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Swer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saya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nggak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pernah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kirim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kepadamu</a:t>
            </a:r>
            <a:r>
              <a:rPr lang="en-US" sz="2400" dirty="0">
                <a:solidFill>
                  <a:srgbClr val="FF0000"/>
                </a:solidFill>
              </a:rPr>
              <a:t>, Bob!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61189-7383-BDE1-C131-D3F3D74F84F5}"/>
              </a:ext>
            </a:extLst>
          </p:cNvPr>
          <p:cNvSpPr txBox="1"/>
          <p:nvPr/>
        </p:nvSpPr>
        <p:spPr>
          <a:xfrm>
            <a:off x="7716446" y="2380649"/>
            <a:ext cx="382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Hmmmm</a:t>
            </a:r>
            <a:r>
              <a:rPr lang="en-US" sz="24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1499F-5173-7065-0B4C-13EE7C488BF1}"/>
              </a:ext>
            </a:extLst>
          </p:cNvPr>
          <p:cNvSpPr txBox="1"/>
          <p:nvPr/>
        </p:nvSpPr>
        <p:spPr>
          <a:xfrm>
            <a:off x="1575581" y="5452110"/>
            <a:ext cx="609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nir-penyangkalan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non-repudiation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64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2977</Words>
  <Application>Microsoft Office PowerPoint</Application>
  <PresentationFormat>Widescreen</PresentationFormat>
  <Paragraphs>478</Paragraphs>
  <Slides>67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Arial</vt:lpstr>
      <vt:lpstr>Arial Unicode MS</vt:lpstr>
      <vt:lpstr>Calibri</vt:lpstr>
      <vt:lpstr>Calibri Light</vt:lpstr>
      <vt:lpstr>Courier New</vt:lpstr>
      <vt:lpstr>Lucida Calligraphy</vt:lpstr>
      <vt:lpstr>Symbol</vt:lpstr>
      <vt:lpstr>Times New Roman</vt:lpstr>
      <vt:lpstr>Wingdings</vt:lpstr>
      <vt:lpstr>ZapfDingbats</vt:lpstr>
      <vt:lpstr>Office Theme</vt:lpstr>
      <vt:lpstr>Visio.Drawing.6</vt:lpstr>
      <vt:lpstr>Document</vt:lpstr>
      <vt:lpstr>Bitmap Image</vt:lpstr>
      <vt:lpstr>Clip</vt:lpstr>
      <vt:lpstr> 01 - Pengantar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Kriptografi</vt:lpstr>
      <vt:lpstr>PowerPoint Presentation</vt:lpstr>
      <vt:lpstr>PowerPoint Presentation</vt:lpstr>
      <vt:lpstr>Empat Layanan Kriptografi</vt:lpstr>
      <vt:lpstr>Masih ingat dengan kasus-kasus ini?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Kriptanalisis</vt:lpstr>
      <vt:lpstr>PowerPoint Presentation</vt:lpstr>
      <vt:lpstr>PowerPoint Presentation</vt:lpstr>
      <vt:lpstr>Kriptologi</vt:lpstr>
      <vt:lpstr>Sejarah Kriptografi</vt:lpstr>
      <vt:lpstr>Old Cryptography</vt:lpstr>
      <vt:lpstr>Modern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Tiga (3) Jenis Algoritma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Riset dalam bidang  Multimedia Security</dc:title>
  <dc:creator>user</dc:creator>
  <cp:lastModifiedBy>Dr. Ir. Rinaldi, M.T.</cp:lastModifiedBy>
  <cp:revision>156</cp:revision>
  <dcterms:created xsi:type="dcterms:W3CDTF">2017-09-05T00:38:25Z</dcterms:created>
  <dcterms:modified xsi:type="dcterms:W3CDTF">2025-02-09T13:49:53Z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2024-02-03T13:49:54Z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c7e69b11-ef74-4753-8d46-af05ce4b1773</vt:lpwstr>
  </property>
  <property fmtid="{D5CDD505-2E9C-101B-9397-08002B2CF9AE}" pid="8" name="MSIP_Label_38b525e5-f3da-4501-8f1e-526b6769fc56_ContentBits">
    <vt:lpwstr>0</vt:lpwstr>
  </property>
</Properties>
</file>