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72" r:id="rId2"/>
    <p:sldId id="257" r:id="rId3"/>
    <p:sldId id="258" r:id="rId4"/>
    <p:sldId id="259" r:id="rId5"/>
    <p:sldId id="260" r:id="rId6"/>
    <p:sldId id="38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  <p:sldId id="274" r:id="rId18"/>
    <p:sldId id="271" r:id="rId19"/>
    <p:sldId id="376" r:id="rId20"/>
    <p:sldId id="275" r:id="rId21"/>
    <p:sldId id="377" r:id="rId22"/>
    <p:sldId id="278" r:id="rId23"/>
    <p:sldId id="292" r:id="rId24"/>
    <p:sldId id="279" r:id="rId25"/>
    <p:sldId id="293" r:id="rId26"/>
    <p:sldId id="294" r:id="rId27"/>
    <p:sldId id="296" r:id="rId28"/>
    <p:sldId id="282" r:id="rId29"/>
    <p:sldId id="283" r:id="rId30"/>
    <p:sldId id="373" r:id="rId31"/>
    <p:sldId id="374" r:id="rId32"/>
    <p:sldId id="375" r:id="rId33"/>
    <p:sldId id="378" r:id="rId34"/>
    <p:sldId id="297" r:id="rId35"/>
    <p:sldId id="298" r:id="rId36"/>
    <p:sldId id="379" r:id="rId37"/>
    <p:sldId id="380" r:id="rId38"/>
    <p:sldId id="381" r:id="rId39"/>
    <p:sldId id="382" r:id="rId40"/>
    <p:sldId id="383" r:id="rId41"/>
    <p:sldId id="384" r:id="rId42"/>
    <p:sldId id="387" r:id="rId43"/>
    <p:sldId id="386" r:id="rId44"/>
    <p:sldId id="389" r:id="rId45"/>
    <p:sldId id="340" r:id="rId46"/>
    <p:sldId id="343" r:id="rId47"/>
    <p:sldId id="344" r:id="rId48"/>
    <p:sldId id="34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D8695-0698-46D5-8D12-8EBBE65654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17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1CE4-FECB-4955-9EB3-2D7CF109E754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6FF0-D6C9-4134-BA7C-CBF11ECEE809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5F6B-B7A2-4F09-A19E-BA0722C0C78A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D4B6-DB97-42B5-9B69-F87621817E30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52C1-3BF9-49F2-B6B3-1A27EA76993C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31F-E1BE-4E3E-B942-9DA7CD93E4B0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7C68-1247-4E08-A80B-0DEAE826530D}" type="datetime1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A99C-534E-4154-BF3B-295AADF30E37}" type="datetime1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A7B0-F0D3-4508-A87E-2F76C649FB67}" type="datetime1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91D-22D2-4F6F-9A05-D3E84FD0BF3A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3853-1724-40B4-98D7-8391DA64164A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9242-93BE-401C-871D-01FC11E5D83C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tkgroup/what-is-the-advanced-encryption-standard-and-how-does-it-work-abd1ec582df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09871" y="945909"/>
            <a:ext cx="917225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Advanced Encryption Standard (AES)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2057400" y="4614862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/>
              <a:t>Oleh: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7646C-A15A-4D1F-83DA-6DF4564189E5}"/>
              </a:ext>
            </a:extLst>
          </p:cNvPr>
          <p:cNvSpPr txBox="1"/>
          <p:nvPr/>
        </p:nvSpPr>
        <p:spPr>
          <a:xfrm flipH="1">
            <a:off x="3606800" y="26337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II4031 </a:t>
            </a:r>
            <a:r>
              <a:rPr lang="en-US" sz="2800" b="1" dirty="0" err="1"/>
              <a:t>Kriptografi</a:t>
            </a:r>
            <a:r>
              <a:rPr lang="en-US" sz="2800" b="1" dirty="0"/>
              <a:t> dan </a:t>
            </a:r>
            <a:r>
              <a:rPr lang="en-US" sz="2800" b="1" dirty="0" err="1"/>
              <a:t>Koding</a:t>
            </a:r>
            <a:endParaRPr lang="en-US" sz="2800" b="1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41C36100-9184-45B1-A925-BCBD92D9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18" y="276654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Rijndael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Yang </a:t>
            </a:r>
            <a:r>
              <a:rPr lang="en-US" altLang="en-US" dirty="0" err="1"/>
              <a:t>dijelaskan</a:t>
            </a:r>
            <a:r>
              <a:rPr lang="en-US" altLang="en-US" dirty="0"/>
              <a:t> di </a:t>
            </a:r>
            <a:r>
              <a:rPr lang="en-US" altLang="en-US" dirty="0" err="1"/>
              <a:t>sini</a:t>
            </a:r>
            <a:r>
              <a:rPr lang="en-US" altLang="en-US" dirty="0"/>
              <a:t> </a:t>
            </a:r>
            <a:r>
              <a:rPr lang="en-US" altLang="en-US" dirty="0" err="1"/>
              <a:t>Rijndael</a:t>
            </a:r>
            <a:r>
              <a:rPr lang="en-US" altLang="en-US" dirty="0"/>
              <a:t> 128-bit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i="1" dirty="0"/>
              <a:t>DES</a:t>
            </a:r>
            <a:r>
              <a:rPr lang="en-US" altLang="en-US" dirty="0"/>
              <a:t> yang </a:t>
            </a:r>
            <a:r>
              <a:rPr lang="en-US" altLang="en-US" dirty="0" err="1"/>
              <a:t>berorientasi</a:t>
            </a:r>
            <a:r>
              <a:rPr lang="en-US" altLang="en-US" dirty="0"/>
              <a:t> bit, </a:t>
            </a:r>
            <a:r>
              <a:rPr lang="en-US" altLang="en-US" i="1" dirty="0" err="1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orientasi</a:t>
            </a:r>
            <a:r>
              <a:rPr lang="en-US" altLang="en-US" dirty="0"/>
              <a:t> </a:t>
            </a:r>
            <a:r>
              <a:rPr lang="en-US" altLang="en-US" i="1" dirty="0"/>
              <a:t>byte.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melibatkan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0372"/>
              </p:ext>
            </p:extLst>
          </p:nvPr>
        </p:nvGraphicFramePr>
        <p:xfrm>
          <a:off x="574039" y="685800"/>
          <a:ext cx="10521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60548" progId="Word.Document.8">
                  <p:embed/>
                </p:oleObj>
              </mc:Choice>
              <mc:Fallback>
                <p:oleObj name="Document" r:id="rId2" imgW="5486400" imgH="2860548" progId="Word.Document.8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9" y="685800"/>
                        <a:ext cx="10521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2457" y="98914"/>
            <a:ext cx="10363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7" y="283580"/>
            <a:ext cx="4828936" cy="5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37068"/>
              </p:ext>
            </p:extLst>
          </p:nvPr>
        </p:nvGraphicFramePr>
        <p:xfrm>
          <a:off x="1625600" y="326391"/>
          <a:ext cx="8515338" cy="60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3986022" progId="Word.Document.8">
                  <p:embed/>
                </p:oleObj>
              </mc:Choice>
              <mc:Fallback>
                <p:oleObj name="Document" r:id="rId2" imgW="5629656" imgH="3986022" progId="Word.Document.8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6391"/>
                        <a:ext cx="8515338" cy="60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99946"/>
            <a:ext cx="6959600" cy="4114800"/>
          </a:xfrm>
        </p:spPr>
        <p:txBody>
          <a:bodyPr/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kalkulasi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status data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dan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 err="1"/>
              <a:t>Nrows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 err="1"/>
              <a:t>Ncols</a:t>
            </a:r>
            <a:r>
              <a:rPr lang="en-US" dirty="0"/>
              <a:t>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data 128-bit,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4,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samping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1022"/>
              </p:ext>
            </p:extLst>
          </p:nvPr>
        </p:nvGraphicFramePr>
        <p:xfrm>
          <a:off x="7747000" y="1346199"/>
          <a:ext cx="3266440" cy="487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6080" imgH="2079360" progId="Visio.Drawing.5">
                  <p:embed/>
                </p:oleObj>
              </mc:Choice>
              <mc:Fallback>
                <p:oleObj r:id="rId2" imgW="1396080" imgH="2079360" progId="Visio.Drawing.5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346199"/>
                        <a:ext cx="3266440" cy="487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50240"/>
            <a:ext cx="10266680" cy="5706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16-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CopyPlaintextToState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(state, plaintext)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state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CopyStateToCiphertext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state)</a:t>
            </a:r>
            <a:endParaRPr lang="en-GB" altLang="en-US" sz="24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624263" y="2601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76947"/>
              </p:ext>
            </p:extLst>
          </p:nvPr>
        </p:nvGraphicFramePr>
        <p:xfrm>
          <a:off x="1764010" y="1890724"/>
          <a:ext cx="8663980" cy="28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90400" imgH="1699920" progId="Visio.Drawing.5">
                  <p:embed/>
                </p:oleObj>
              </mc:Choice>
              <mc:Fallback>
                <p:oleObj r:id="rId2" imgW="5090400" imgH="1699920" progId="Visio.Drawing.5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0" y="1890724"/>
                        <a:ext cx="8663980" cy="289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560" y="1060303"/>
            <a:ext cx="76200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elemen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state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notasi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HEX: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011613" y="2043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443414" y="20791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3" y="2147778"/>
            <a:ext cx="3541451" cy="26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20" y="483394"/>
            <a:ext cx="7620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SubBytes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b="1" dirty="0">
                <a:latin typeface="+mn-lt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2" y="1273175"/>
            <a:ext cx="10293667" cy="4114800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cs typeface="Times New Roman" panose="02020603050405020304" pitchFamily="18" charset="0"/>
              </a:rPr>
              <a:t>SubBytes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array state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S-box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062413" y="21574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8AEAE-AB60-4FFF-8C9A-83CBF251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1" y="2157414"/>
            <a:ext cx="6380017" cy="4217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1437AB-9441-4E8D-8BAA-D7FD0F0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1815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CA18FE9-FECD-48F6-9B31-7B8D0B9C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2" y="1011078"/>
            <a:ext cx="8020109" cy="3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DAF73-A759-4D91-932D-2685E1E819C6}"/>
              </a:ext>
            </a:extLst>
          </p:cNvPr>
          <p:cNvSpPr/>
          <p:nvPr/>
        </p:nvSpPr>
        <p:spPr>
          <a:xfrm>
            <a:off x="4444999" y="5160111"/>
            <a:ext cx="297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SubBytes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C0F70-02D6-4679-87F2-D0E3ACED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3064-2856-446B-A6A9-C88D89FA0C6E}"/>
              </a:ext>
            </a:extLst>
          </p:cNvPr>
          <p:cNvSpPr txBox="1"/>
          <p:nvPr/>
        </p:nvSpPr>
        <p:spPr>
          <a:xfrm>
            <a:off x="764650" y="34889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98D4D-F0B9-453E-BD1A-A871ABB6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2" y="2639461"/>
            <a:ext cx="7553325" cy="3676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AC4EF5E-77E4-46D4-BEF6-0FB27005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131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AC60696-2597-48A4-A739-F9DAE3E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79724"/>
            <a:ext cx="6476693" cy="16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4250F-A047-45A0-B165-0C95117CD509}"/>
              </a:ext>
            </a:extLst>
          </p:cNvPr>
          <p:cNvSpPr/>
          <p:nvPr/>
        </p:nvSpPr>
        <p:spPr>
          <a:xfrm>
            <a:off x="3509807" y="6316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</a:rPr>
              <a:t>substitusi</a:t>
            </a:r>
            <a:r>
              <a:rPr lang="en-US" sz="2400" dirty="0"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26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538C-28EF-4BE0-8154-A8ED68AC468E}"/>
              </a:ext>
            </a:extLst>
          </p:cNvPr>
          <p:cNvSpPr txBox="1"/>
          <p:nvPr/>
        </p:nvSpPr>
        <p:spPr>
          <a:xfrm>
            <a:off x="3342640" y="172557"/>
            <a:ext cx="6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DD318-7505-428A-B0F3-59F3FB511F2B}"/>
              </a:ext>
            </a:extLst>
          </p:cNvPr>
          <p:cNvSpPr txBox="1"/>
          <p:nvPr/>
        </p:nvSpPr>
        <p:spPr>
          <a:xfrm>
            <a:off x="7548880" y="103996"/>
            <a:ext cx="76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state’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D0B26-27B7-44D4-8B41-2866D610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11066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Latar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DES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brute-force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diusulkan</a:t>
            </a:r>
            <a:r>
              <a:rPr lang="en-US" altLang="en-US" sz="2600" dirty="0"/>
              <a:t> standard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pengganti</a:t>
            </a:r>
            <a:r>
              <a:rPr lang="en-US" altLang="en-US" sz="2600" dirty="0"/>
              <a:t> DES.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National Institute of Standards and Technology</a:t>
            </a:r>
            <a:r>
              <a:rPr lang="en-US" altLang="en-US" sz="2600" dirty="0">
                <a:cs typeface="Times New Roman" panose="02020603050405020304" pitchFamily="18" charset="0"/>
              </a:rPr>
              <a:t>  (</a:t>
            </a: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mengusulkan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cs typeface="Times New Roman" panose="02020603050405020304" pitchFamily="18" charset="0"/>
              </a:rPr>
              <a:t> Federal AS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mengadakan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lomba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kelak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nama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Advanced Encryption Standard </a:t>
            </a:r>
            <a:r>
              <a:rPr lang="en-US" altLang="en-US" sz="2600" b="1" dirty="0"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AES</a:t>
            </a:r>
            <a:r>
              <a:rPr lang="en-US" altLang="en-US" sz="2600" b="1" dirty="0">
                <a:cs typeface="Times New Roman" panose="02020603050405020304" pitchFamily="18" charset="0"/>
              </a:rPr>
              <a:t>). </a:t>
            </a:r>
            <a:endParaRPr lang="en-GB" altLang="en-US" sz="2600" b="1" dirty="0"/>
          </a:p>
        </p:txBody>
      </p:sp>
      <p:sp>
        <p:nvSpPr>
          <p:cNvPr id="614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ShiftRows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ShiftRows</a:t>
            </a:r>
            <a:r>
              <a:rPr lang="en-US" altLang="en-US" sz="2400" i="1" dirty="0">
                <a:cs typeface="Times New Roman" panose="02020603050405020304" pitchFamily="18" charset="0"/>
              </a:rPr>
              <a:t>()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siklik</a:t>
            </a:r>
            <a:r>
              <a:rPr lang="en-US" altLang="en-US" sz="2400" dirty="0">
                <a:cs typeface="Times New Roman" panose="02020603050405020304" pitchFamily="18" charset="0"/>
              </a:rPr>
              <a:t>) pada 3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 state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1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cs typeface="Times New Roman" panose="02020603050405020304" pitchFamily="18" charset="0"/>
              </a:rPr>
              <a:t>= 2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2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A3769-CF2E-443A-A593-0C26ECC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427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>
            <a:extLst>
              <a:ext uri="{FF2B5EF4-FFF2-40B4-BE49-F238E27FC236}">
                <a16:creationId xmlns:a16="http://schemas.microsoft.com/office/drawing/2014/main" id="{A8476198-C0E4-4120-ABDA-02C90092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2" y="4001294"/>
            <a:ext cx="9485777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EFD42-FAA7-4859-8138-321BBBD1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EAD4B-2B1D-4951-9B52-FB969615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80" y="1869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>
            <a:extLst>
              <a:ext uri="{FF2B5EF4-FFF2-40B4-BE49-F238E27FC236}">
                <a16:creationId xmlns:a16="http://schemas.microsoft.com/office/drawing/2014/main" id="{8A2AE7E9-AA78-4F97-8BFD-A7D23C1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869440"/>
            <a:ext cx="7912045" cy="20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0F60C-15B1-4A1C-AAA9-046BB608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241145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MixColumns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dirty="0">
                <a:latin typeface="+mn-lt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320" y="1690688"/>
            <a:ext cx="917448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MixColumns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i="1" dirty="0"/>
              <a:t> state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814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564"/>
              </p:ext>
            </p:extLst>
          </p:nvPr>
        </p:nvGraphicFramePr>
        <p:xfrm>
          <a:off x="1036320" y="2821433"/>
          <a:ext cx="9579363" cy="21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900" imgH="800100" progId="Equation.3">
                  <p:embed/>
                </p:oleObj>
              </mc:Choice>
              <mc:Fallback>
                <p:oleObj name="Equation" r:id="rId2" imgW="3644900" imgH="8001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821433"/>
                        <a:ext cx="9579363" cy="21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Munir/II4031 Kriptografi dan Koding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951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8" y="1447800"/>
            <a:ext cx="8215500" cy="4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3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416"/>
              </p:ext>
            </p:extLst>
          </p:nvPr>
        </p:nvGraphicFramePr>
        <p:xfrm>
          <a:off x="1244600" y="813124"/>
          <a:ext cx="10148362" cy="22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207770" progId="Word.Document.8">
                  <p:embed/>
                </p:oleObj>
              </mc:Choice>
              <mc:Fallback>
                <p:oleObj name="Document" r:id="rId2" imgW="5486400" imgH="1207770" progId="Word.Document.8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813124"/>
                        <a:ext cx="10148362" cy="223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524000" y="30099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 	</a:t>
            </a:r>
            <a:endParaRPr lang="en-US" altLang="en-US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41"/>
              </p:ext>
            </p:extLst>
          </p:nvPr>
        </p:nvGraphicFramePr>
        <p:xfrm>
          <a:off x="2209800" y="3359633"/>
          <a:ext cx="533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89200" imgH="215900" progId="Equation.3">
                  <p:embed/>
                </p:oleObj>
              </mc:Choice>
              <mc:Fallback>
                <p:oleObj r:id="rId4" imgW="2489200" imgH="215900" progId="Equation.3">
                  <p:embed/>
                  <p:pic>
                    <p:nvPicPr>
                      <p:cNvPr id="286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9633"/>
                        <a:ext cx="533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3215"/>
              </p:ext>
            </p:extLst>
          </p:nvPr>
        </p:nvGraphicFramePr>
        <p:xfrm>
          <a:off x="2209800" y="4077809"/>
          <a:ext cx="5410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76500" imgH="215900" progId="Equation.3">
                  <p:embed/>
                </p:oleObj>
              </mc:Choice>
              <mc:Fallback>
                <p:oleObj r:id="rId6" imgW="2476500" imgH="215900" progId="Equation.3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77809"/>
                        <a:ext cx="54102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4477"/>
              </p:ext>
            </p:extLst>
          </p:nvPr>
        </p:nvGraphicFramePr>
        <p:xfrm>
          <a:off x="2209800" y="4662810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89200" imgH="215900" progId="Equation.3">
                  <p:embed/>
                </p:oleObj>
              </mc:Choice>
              <mc:Fallback>
                <p:oleObj r:id="rId8" imgW="2489200" imgH="215900" progId="Equation.3">
                  <p:embed/>
                  <p:pic>
                    <p:nvPicPr>
                      <p:cNvPr id="286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2810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56800"/>
              </p:ext>
            </p:extLst>
          </p:nvPr>
        </p:nvGraphicFramePr>
        <p:xfrm>
          <a:off x="2209800" y="5227323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2200" imgH="203200" progId="Equation.3">
                  <p:embed/>
                </p:oleObj>
              </mc:Choice>
              <mc:Fallback>
                <p:oleObj name="Equation" r:id="rId10" imgW="2362200" imgH="20320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27323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Munir/II4031 Kriptografi dan Koding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6780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49036"/>
              </p:ext>
            </p:extLst>
          </p:nvPr>
        </p:nvGraphicFramePr>
        <p:xfrm>
          <a:off x="2209800" y="1683086"/>
          <a:ext cx="45005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774700" progId="Equation.3">
                  <p:embed/>
                </p:oleObj>
              </mc:Choice>
              <mc:Fallback>
                <p:oleObj name="Equation" r:id="rId2" imgW="1752600" imgH="7747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83086"/>
                        <a:ext cx="4500504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001521" y="3909971"/>
            <a:ext cx="750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F9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9289" y="74140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656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Munir/II4031 Kriptografi dan Koding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457" y="589281"/>
            <a:ext cx="790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= (0000 0010)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(0010 0110) </a:t>
            </a:r>
          </a:p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             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(01001100)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4C</a:t>
            </a:r>
          </a:p>
          <a:p>
            <a:pPr marL="226695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B7B6-4FDC-4B43-8F5B-7A88CF2BE80B}"/>
              </a:ext>
            </a:extLst>
          </p:cNvPr>
          <p:cNvSpPr/>
          <p:nvPr/>
        </p:nvSpPr>
        <p:spPr>
          <a:xfrm>
            <a:off x="882457" y="2836208"/>
            <a:ext cx="1130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= (0000 0011)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(0111 1011)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 = ((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+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 +1))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(1 +1)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                    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(1000 1101)  = 8D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C7EB-BCCF-4258-BE19-614EAE99A90F}"/>
              </a:ext>
            </a:extLst>
          </p:cNvPr>
          <p:cNvSpPr/>
          <p:nvPr/>
        </p:nvSpPr>
        <p:spPr>
          <a:xfrm>
            <a:off x="838200" y="5890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= BD = 10111101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43 = 01000011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C5865-D083-48D2-867C-598DEFFFD9E3}"/>
              </a:ext>
            </a:extLst>
          </p:cNvPr>
          <p:cNvSpPr/>
          <p:nvPr/>
        </p:nvSpPr>
        <p:spPr>
          <a:xfrm>
            <a:off x="3861960" y="13652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204670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Munir/II4031 Kriptografi dan Koding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6446" y="1254760"/>
            <a:ext cx="8099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a typeface="Times New Roman" panose="02020603050405020304" pitchFamily="18" charset="0"/>
              </a:rPr>
              <a:t>, XOR-</a:t>
            </a:r>
            <a:r>
              <a:rPr lang="en-US" sz="2400" dirty="0" err="1">
                <a:ea typeface="Times New Roman" panose="02020603050405020304" pitchFamily="18" charset="0"/>
              </a:rPr>
              <a:t>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  = 4C =  0100 1100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  = 8D = 1000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 = BD = 1011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  = 43 =  </a:t>
            </a:r>
            <a:r>
              <a:rPr lang="en-US" sz="2400" u="sng" dirty="0">
                <a:ea typeface="Times New Roman" panose="02020603050405020304" pitchFamily="18" charset="0"/>
              </a:rPr>
              <a:t>0100 0011 </a:t>
            </a:r>
            <a:r>
              <a:rPr lang="en-US" sz="2400" u="sng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	                               0011 1111 = 3F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226695" indent="-226695" algn="just"/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,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diselesaikan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51231-08B4-4F0E-8F52-0F902612E561}"/>
              </a:ext>
            </a:extLst>
          </p:cNvPr>
          <p:cNvSpPr/>
          <p:nvPr/>
        </p:nvSpPr>
        <p:spPr>
          <a:xfrm>
            <a:off x="3348880" y="29908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326015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+mn-lt"/>
                <a:cs typeface="Times New Roman" panose="02020603050405020304" pitchFamily="18" charset="0"/>
              </a:rPr>
              <a:t>AddRoundKey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6561"/>
            <a:ext cx="10276840" cy="41148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 dan</a:t>
            </a:r>
            <a:r>
              <a:rPr lang="en-US" altLang="en-US" i="1" dirty="0">
                <a:cs typeface="Times New Roman" panose="02020603050405020304" pitchFamily="18" charset="0"/>
              </a:rPr>
              <a:t> state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175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0" y="2929688"/>
            <a:ext cx="8892020" cy="2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89" y="2214880"/>
            <a:ext cx="9867211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289" y="113664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1066800"/>
            <a:ext cx="967232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 err="1"/>
              <a:t>Persyaratan</a:t>
            </a:r>
            <a:r>
              <a:rPr lang="en-US" altLang="en-US" dirty="0"/>
              <a:t> AES: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/>
              <a:t>T</a:t>
            </a:r>
            <a:r>
              <a:rPr lang="en-US" altLang="en-US" dirty="0" err="1">
                <a:cs typeface="Times New Roman" panose="02020603050405020304" pitchFamily="18" charset="0"/>
              </a:rPr>
              <a:t>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simetri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rancangan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public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dirahasiakan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disembunyikan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 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fleksibel</a:t>
            </a:r>
            <a:r>
              <a:rPr lang="en-US" altLang="en-US" dirty="0">
                <a:cs typeface="Times New Roman" panose="02020603050405020304" pitchFamily="18" charset="0"/>
              </a:rPr>
              <a:t>: 128, 192, dan 256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software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hardware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/>
              <a:t>  </a:t>
            </a:r>
            <a:endParaRPr lang="en-GB" altLang="en-US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756-DDB2-45BF-A5E4-A8FD330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S-box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D66-8D74-4439-BAF0-FDE418B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Baris</a:t>
            </a:r>
            <a:r>
              <a:rPr lang="en-US" dirty="0"/>
              <a:t> ke-0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00, 01, 02, …, 0F. </a:t>
            </a:r>
            <a:r>
              <a:rPr lang="en-US" dirty="0" err="1"/>
              <a:t>Baris</a:t>
            </a:r>
            <a:r>
              <a:rPr lang="en-US" dirty="0"/>
              <a:t> ke-1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10, 11, 12, …, 1F,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baris-baris</a:t>
            </a:r>
            <a:r>
              <a:rPr lang="en-US" dirty="0"/>
              <a:t> 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). Nilai 00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 err="1"/>
              <a:t>lihat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5ED1C-097B-43CC-811C-BB9759A0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2191413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B6E7-BE04-4E1F-8873-374A9087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90449F-F027-44DD-927D-D0A35688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2184399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0B7065-0CA9-4C7F-B5D8-E3D8B4DD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5025"/>
              </p:ext>
            </p:extLst>
          </p:nvPr>
        </p:nvGraphicFramePr>
        <p:xfrm>
          <a:off x="2650009" y="1837557"/>
          <a:ext cx="4993754" cy="31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9200" imgH="1562100" progId="Equation.3">
                  <p:embed/>
                </p:oleObj>
              </mc:Choice>
              <mc:Fallback>
                <p:oleObj r:id="rId2" imgW="2489200" imgH="156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09" y="1837557"/>
                        <a:ext cx="4993754" cy="3133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2E539-8AA5-4BE5-89EB-CCEEB4AE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676002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5207E-0EF5-402B-A74D-A1DC2B67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3730"/>
              </p:ext>
            </p:extLst>
          </p:nvPr>
        </p:nvGraphicFramePr>
        <p:xfrm>
          <a:off x="1715134" y="767874"/>
          <a:ext cx="7581269" cy="483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67">
                  <a:extLst>
                    <a:ext uri="{9D8B030D-6E8A-4147-A177-3AD203B41FA5}">
                      <a16:colId xmlns:a16="http://schemas.microsoft.com/office/drawing/2014/main" val="161802953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03283087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8542426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50167573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66418298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35341489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53555663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66577408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3750343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24582528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424603111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8674689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842572758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6103763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61635820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67045141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832390824"/>
                    </a:ext>
                  </a:extLst>
                </a:gridCol>
              </a:tblGrid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1586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4211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008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273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703893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05234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38299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506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74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836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427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3167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2048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4700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8838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111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3663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6C5939-A9BB-4528-BB8F-6BFBA30868C9}"/>
              </a:ext>
            </a:extLst>
          </p:cNvPr>
          <p:cNvSpPr/>
          <p:nvPr/>
        </p:nvSpPr>
        <p:spPr>
          <a:xfrm>
            <a:off x="3933062" y="590546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ea typeface="Times New Roman" panose="02020603050405020304" pitchFamily="18" charset="0"/>
              </a:rPr>
              <a:t>S-box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Rijndael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93F39-B124-4124-AECC-487B026E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361260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D2A-907F-4E21-AB35-2A704E1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15A-E53B-47DD-AE04-A6C5B1F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 err="1"/>
              <a:t>Rijndael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round key</a:t>
            </a:r>
            <a:r>
              <a:rPr lang="en-US" dirty="0"/>
              <a:t>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cipher key</a:t>
            </a:r>
            <a:r>
              <a:rPr lang="en-US" dirty="0"/>
              <a:t> dan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 err="1"/>
              <a:t>KeyExpansion</a:t>
            </a:r>
            <a:r>
              <a:rPr lang="en-US" i="1" dirty="0"/>
              <a:t>()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dan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.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16 </a:t>
            </a:r>
            <a:r>
              <a:rPr lang="en-US" i="1" dirty="0"/>
              <a:t>byte</a:t>
            </a:r>
            <a:r>
              <a:rPr lang="en-US" dirty="0"/>
              <a:t> (16 </a:t>
            </a:r>
            <a:r>
              <a:rPr lang="en-US" dirty="0" err="1"/>
              <a:t>elemen</a:t>
            </a:r>
            <a:r>
              <a:rPr lang="en-US" dirty="0"/>
              <a:t>) dan </a:t>
            </a:r>
            <a:r>
              <a:rPr lang="en-US" i="1" dirty="0"/>
              <a:t>Nr</a:t>
            </a:r>
            <a:r>
              <a:rPr lang="en-US" dirty="0"/>
              <a:t> = 10 </a:t>
            </a:r>
            <a:r>
              <a:rPr lang="en-US" dirty="0" err="1"/>
              <a:t>putaran</a:t>
            </a:r>
            <a:r>
              <a:rPr lang="en-US" dirty="0"/>
              <a:t>.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.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[0].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[1], </a:t>
            </a:r>
            <a:r>
              <a:rPr lang="en-US" i="1" dirty="0" err="1"/>
              <a:t>rk</a:t>
            </a:r>
            <a:r>
              <a:rPr lang="en-US" dirty="0"/>
              <a:t>[2], …, </a:t>
            </a:r>
            <a:r>
              <a:rPr lang="en-US" dirty="0" err="1"/>
              <a:t>rk</a:t>
            </a:r>
            <a:r>
              <a:rPr lang="en-US" dirty="0"/>
              <a:t>[10].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244A7-C76D-40AF-B8DC-8C582626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4098642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4"/>
            <a:ext cx="10515600" cy="76612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ExpansionKey</a:t>
            </a:r>
            <a:r>
              <a:rPr lang="en-US" sz="3600" dirty="0">
                <a:latin typeface="+mn-lt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Algoritma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Salin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i="1" dirty="0"/>
              <a:t>key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[0], </a:t>
            </a:r>
            <a:r>
              <a:rPr lang="en-US" sz="2400" i="1" dirty="0"/>
              <a:t>w</a:t>
            </a:r>
            <a:r>
              <a:rPr lang="en-US" sz="2400" dirty="0"/>
              <a:t>[1], </a:t>
            </a:r>
            <a:r>
              <a:rPr lang="en-US" sz="2400" i="1" dirty="0"/>
              <a:t>w</a:t>
            </a:r>
            <a:r>
              <a:rPr lang="en-US" sz="2400" dirty="0"/>
              <a:t>[2], </a:t>
            </a:r>
            <a:r>
              <a:rPr lang="en-US" sz="2400" i="1" dirty="0"/>
              <a:t>w</a:t>
            </a:r>
            <a:r>
              <a:rPr lang="en-US" sz="2400" dirty="0"/>
              <a:t>[3].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key, </a:t>
            </a:r>
            <a:r>
              <a:rPr lang="en-US" sz="2400" i="1" dirty="0"/>
              <a:t>w</a:t>
            </a:r>
            <a:r>
              <a:rPr lang="en-US" sz="2400" dirty="0"/>
              <a:t>[1]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= 4 </a:t>
            </a:r>
            <a:r>
              <a:rPr lang="en-US" sz="2400" dirty="0" err="1"/>
              <a:t>sampai</a:t>
            </a:r>
            <a:r>
              <a:rPr lang="en-US" sz="2400" dirty="0"/>
              <a:t> 43, </a:t>
            </a:r>
            <a:r>
              <a:rPr lang="en-US" sz="2400" dirty="0" err="1"/>
              <a:t>lakukan</a:t>
            </a:r>
            <a:r>
              <a:rPr lang="en-US" sz="2400" dirty="0"/>
              <a:t>:</a:t>
            </a:r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4,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41363" lvl="0" indent="233363"/>
            <a:r>
              <a:rPr lang="en-US" sz="2400" dirty="0" err="1"/>
              <a:t>Geser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i="1" dirty="0"/>
              <a:t>byte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sirkuler</a:t>
            </a:r>
            <a:endParaRPr lang="en-US" sz="2400" dirty="0"/>
          </a:p>
          <a:p>
            <a:pPr marL="741363" lvl="0" indent="233363"/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S-box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1273177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295400"/>
            <a:ext cx="10099040" cy="4114800"/>
          </a:xfrm>
        </p:spPr>
        <p:txBody>
          <a:bodyPr/>
          <a:lstStyle/>
          <a:p>
            <a:pPr marL="741363" lvl="0" indent="-344488"/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round constant</a:t>
            </a:r>
            <a:r>
              <a:rPr lang="en-US" sz="2400" dirty="0"/>
              <a:t> (</a:t>
            </a:r>
            <a:r>
              <a:rPr lang="en-US" sz="2400" i="1" dirty="0" err="1"/>
              <a:t>Rcon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/4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 err="1"/>
              <a:t>i</a:t>
            </a:r>
            <a:r>
              <a:rPr lang="en-US" sz="2400" i="1" dirty="0"/>
              <a:t>/</a:t>
            </a:r>
            <a:r>
              <a:rPr lang="en-US" sz="2400" dirty="0"/>
              <a:t>4]).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/4,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(</a:t>
            </a:r>
            <a:r>
              <a:rPr lang="en-US" sz="2400" i="1" dirty="0"/>
              <a:t>RC</a:t>
            </a:r>
            <a:r>
              <a:rPr lang="en-US" sz="2400" dirty="0"/>
              <a:t>]</a:t>
            </a:r>
            <a:r>
              <a:rPr lang="en-US" sz="2400" i="1" dirty="0"/>
              <a:t>j</a:t>
            </a:r>
            <a:r>
              <a:rPr lang="en-US" sz="2400" dirty="0"/>
              <a:t>], 0, 0, 0),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[1]=1,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2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-1],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heksadesimal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[STA11]: </a:t>
            </a:r>
            <a:r>
              <a:rPr lang="en-US" sz="2400" i="1" dirty="0"/>
              <a:t>RC</a:t>
            </a:r>
            <a:r>
              <a:rPr lang="en-US" sz="2400" dirty="0"/>
              <a:t>[1]=01, </a:t>
            </a:r>
            <a:r>
              <a:rPr lang="en-US" sz="2400" i="1" dirty="0"/>
              <a:t>RC</a:t>
            </a:r>
            <a:r>
              <a:rPr lang="en-US" sz="2400" dirty="0"/>
              <a:t>[2]=02, </a:t>
            </a:r>
            <a:r>
              <a:rPr lang="en-US" sz="2400" i="1" dirty="0"/>
              <a:t>RC</a:t>
            </a:r>
            <a:r>
              <a:rPr lang="en-US" sz="2400" dirty="0"/>
              <a:t>[3]=04, </a:t>
            </a:r>
            <a:r>
              <a:rPr lang="en-US" sz="2400" i="1" dirty="0"/>
              <a:t>RC</a:t>
            </a:r>
            <a:r>
              <a:rPr lang="en-US" sz="2400" dirty="0"/>
              <a:t>[4]=08, </a:t>
            </a:r>
            <a:r>
              <a:rPr lang="en-US" sz="2400" i="1" dirty="0"/>
              <a:t>RC</a:t>
            </a:r>
            <a:r>
              <a:rPr lang="en-US" sz="2400" dirty="0"/>
              <a:t>[5]=10, </a:t>
            </a:r>
            <a:r>
              <a:rPr lang="en-US" sz="2400" i="1" dirty="0"/>
              <a:t>RC</a:t>
            </a:r>
            <a:r>
              <a:rPr lang="en-US" sz="2400" dirty="0"/>
              <a:t>[6]=20, </a:t>
            </a:r>
            <a:r>
              <a:rPr lang="en-US" sz="2400" i="1" dirty="0"/>
              <a:t>RC</a:t>
            </a:r>
            <a:r>
              <a:rPr lang="en-US" sz="2400" dirty="0"/>
              <a:t>[7]=40, </a:t>
            </a:r>
            <a:r>
              <a:rPr lang="en-US" sz="2400" i="1" dirty="0"/>
              <a:t>RC</a:t>
            </a:r>
            <a:r>
              <a:rPr lang="en-US" sz="2400" dirty="0"/>
              <a:t>[8]=80, </a:t>
            </a:r>
            <a:r>
              <a:rPr lang="en-US" sz="2400" i="1" dirty="0"/>
              <a:t>RC</a:t>
            </a:r>
            <a:r>
              <a:rPr lang="en-US" sz="2400" dirty="0"/>
              <a:t>[9]=1B, </a:t>
            </a:r>
            <a:r>
              <a:rPr lang="en-US" sz="2400" i="1" dirty="0"/>
              <a:t>RC</a:t>
            </a:r>
            <a:r>
              <a:rPr lang="en-US" sz="2400" dirty="0"/>
              <a:t>[10]=36. </a:t>
            </a:r>
          </a:p>
          <a:p>
            <a:pPr lvl="0"/>
            <a:endParaRPr lang="en-US" sz="2400" dirty="0"/>
          </a:p>
          <a:p>
            <a:pPr marL="741363" lvl="0" indent="-344488"/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</a:p>
          <a:p>
            <a:pPr lvl="0"/>
            <a:endParaRPr lang="en-US" sz="24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-4]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260542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C951D-10C2-4B9E-A6F0-58EA40A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9" y="1379854"/>
            <a:ext cx="10891157" cy="38119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4A518-8221-4017-9E93-DBCD97C3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4070778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F4EE-BAEE-4763-B820-DAA8E5B8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22" y="224948"/>
            <a:ext cx="8381425" cy="64081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DA4C8-E821-4957-A7D2-CC20D78C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695405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507-404E-49D2-AD77-FFE77D2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Dekripsi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425A0-DFA6-4A87-BB95-C89C00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7" y="307340"/>
            <a:ext cx="7667625" cy="63436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C0DA4-F30F-4D1A-9926-AF40DB2A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498248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4EF-B836-4DB5-8F44-6D0EBB9F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InvSubBytes</a:t>
            </a:r>
            <a:r>
              <a:rPr lang="en-US" sz="3600" b="1" dirty="0"/>
              <a:t>()</a:t>
            </a:r>
          </a:p>
          <a:p>
            <a:r>
              <a:rPr lang="en-US" i="1" dirty="0" err="1"/>
              <a:t>InvSubBytes</a:t>
            </a:r>
            <a:r>
              <a:rPr lang="en-US" i="1" dirty="0"/>
              <a:t>()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SubBytes</a:t>
            </a:r>
            <a:r>
              <a:rPr lang="en-US" i="1" dirty="0"/>
              <a:t>()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2AAA-CCAA-4259-AE66-B6060D7C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2379662"/>
            <a:ext cx="7981950" cy="43338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619CED-7876-4EFE-BC5F-690400B5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42926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762000"/>
            <a:ext cx="10353040" cy="5105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dirty="0"/>
              <a:t>Lima </a:t>
            </a:r>
            <a:r>
              <a:rPr lang="en-US" altLang="en-US" dirty="0" err="1"/>
              <a:t>finalis</a:t>
            </a:r>
            <a:r>
              <a:rPr lang="en-US" altLang="en-US" dirty="0"/>
              <a:t> </a:t>
            </a:r>
            <a:r>
              <a:rPr lang="en-US" altLang="en-US" dirty="0" err="1"/>
              <a:t>lomba</a:t>
            </a:r>
            <a:r>
              <a:rPr lang="en-US" altLang="en-US" dirty="0"/>
              <a:t> AES: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Vincent </a:t>
            </a:r>
            <a:r>
              <a:rPr lang="en-US" altLang="en-US" b="1" dirty="0" err="1">
                <a:cs typeface="Times New Roman" panose="02020603050405020304" pitchFamily="18" charset="0"/>
              </a:rPr>
              <a:t>Rij</a:t>
            </a:r>
            <a:r>
              <a:rPr lang="en-US" altLang="en-US" dirty="0" err="1">
                <a:cs typeface="Times New Roman" panose="02020603050405020304" pitchFamily="18" charset="0"/>
              </a:rPr>
              <a:t>men</a:t>
            </a:r>
            <a:r>
              <a:rPr lang="en-US" altLang="en-US" dirty="0">
                <a:cs typeface="Times New Roman" panose="02020603050405020304" pitchFamily="18" charset="0"/>
              </a:rPr>
              <a:t> da</a:t>
            </a: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Joan </a:t>
            </a:r>
            <a:r>
              <a:rPr lang="en-US" altLang="en-US" b="1" dirty="0">
                <a:cs typeface="Times New Roman" panose="02020603050405020304" pitchFamily="18" charset="0"/>
              </a:rPr>
              <a:t>Dae</a:t>
            </a:r>
            <a:r>
              <a:rPr lang="en-US" altLang="en-US" dirty="0">
                <a:cs typeface="Times New Roman" panose="02020603050405020304" pitchFamily="18" charset="0"/>
              </a:rPr>
              <a:t>men – </a:t>
            </a:r>
            <a:r>
              <a:rPr lang="en-US" altLang="en-US" dirty="0" err="1">
                <a:cs typeface="Times New Roman" panose="02020603050405020304" pitchFamily="18" charset="0"/>
              </a:rPr>
              <a:t>Be</a:t>
            </a:r>
            <a:r>
              <a:rPr lang="en-US" altLang="en-US" b="1" dirty="0" err="1"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cs typeface="Times New Roman" panose="02020603050405020304" pitchFamily="18" charset="0"/>
              </a:rPr>
              <a:t>, 86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Serpent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Ross Anderson, Eli </a:t>
            </a:r>
            <a:r>
              <a:rPr lang="en-US" altLang="en-US" dirty="0" err="1">
                <a:cs typeface="Times New Roman" panose="02020603050405020304" pitchFamily="18" charset="0"/>
              </a:rPr>
              <a:t>Biham</a:t>
            </a:r>
            <a:r>
              <a:rPr lang="en-US" altLang="en-US" dirty="0">
                <a:cs typeface="Times New Roman" panose="02020603050405020304" pitchFamily="18" charset="0"/>
              </a:rPr>
              <a:t>, dan Lars Knudsen – </a:t>
            </a:r>
            <a:r>
              <a:rPr lang="en-US" altLang="en-US" dirty="0" err="1">
                <a:cs typeface="Times New Roman" panose="02020603050405020304" pitchFamily="18" charset="0"/>
              </a:rPr>
              <a:t>Inggris</a:t>
            </a:r>
            <a:r>
              <a:rPr lang="en-US" altLang="en-US" dirty="0">
                <a:cs typeface="Times New Roman" panose="02020603050405020304" pitchFamily="18" charset="0"/>
              </a:rPr>
              <a:t>, Israel, dan </a:t>
            </a:r>
            <a:r>
              <a:rPr lang="en-US" altLang="en-US" dirty="0" err="1">
                <a:cs typeface="Times New Roman" panose="02020603050405020304" pitchFamily="18" charset="0"/>
              </a:rPr>
              <a:t>Norwegia</a:t>
            </a:r>
            <a:r>
              <a:rPr lang="en-US" altLang="en-US" dirty="0">
                <a:cs typeface="Times New Roman" panose="02020603050405020304" pitchFamily="18" charset="0"/>
              </a:rPr>
              <a:t>, 59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Twofish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diketuai</a:t>
            </a:r>
            <a:r>
              <a:rPr lang="en-US" altLang="en-US" dirty="0">
                <a:cs typeface="Times New Roman" panose="02020603050405020304" pitchFamily="18" charset="0"/>
              </a:rPr>
              <a:t> oleh Bruce </a:t>
            </a:r>
            <a:r>
              <a:rPr lang="en-US" altLang="en-US" dirty="0" err="1">
                <a:cs typeface="Times New Roman" panose="02020603050405020304" pitchFamily="18" charset="0"/>
              </a:rPr>
              <a:t>Schneier</a:t>
            </a:r>
            <a:r>
              <a:rPr lang="en-US" altLang="en-US" dirty="0">
                <a:cs typeface="Times New Roman" panose="02020603050405020304" pitchFamily="18" charset="0"/>
              </a:rPr>
              <a:t> – USA, 31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RC6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– USA, 23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MARS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IBM, 13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9EA-9EA7-48C0-B62D-646388B9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977880" cy="53235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InvShiftRows</a:t>
            </a:r>
            <a:r>
              <a:rPr lang="en-US" sz="3600" b="1" dirty="0"/>
              <a:t>()</a:t>
            </a:r>
            <a:endParaRPr lang="en-US" sz="3600" dirty="0"/>
          </a:p>
          <a:p>
            <a:endParaRPr lang="en-US" sz="2400" i="1" dirty="0"/>
          </a:p>
          <a:p>
            <a:r>
              <a:rPr lang="en-US" sz="2400" i="1" dirty="0" err="1"/>
              <a:t>InvShiftRows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 err="1"/>
              <a:t>ShiftRows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(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pada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5B5EC3-5121-4885-8460-914962AD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85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>
            <a:extLst>
              <a:ext uri="{FF2B5EF4-FFF2-40B4-BE49-F238E27FC236}">
                <a16:creationId xmlns:a16="http://schemas.microsoft.com/office/drawing/2014/main" id="{8FCA71B3-175B-4672-8E64-BB5AFF87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429000"/>
            <a:ext cx="8727650" cy="1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B82C8F-E441-4586-8B28-14535657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3525321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9A16-CE31-43E3-92B4-8682D3A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3"/>
            <a:ext cx="10515600" cy="53844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InvMixColumns</a:t>
            </a:r>
            <a:r>
              <a:rPr lang="en-US" sz="3600" b="1" dirty="0"/>
              <a:t>()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804CB-9A47-4A5D-9518-9AA58CD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FD185A-16D5-4335-AF39-1067618A5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0969"/>
              </p:ext>
            </p:extLst>
          </p:nvPr>
        </p:nvGraphicFramePr>
        <p:xfrm>
          <a:off x="1188720" y="2418558"/>
          <a:ext cx="9605268" cy="20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22700" imgH="800100" progId="Equation.3">
                  <p:embed/>
                </p:oleObj>
              </mc:Choice>
              <mc:Fallback>
                <p:oleObj r:id="rId2" imgW="3822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2418558"/>
                        <a:ext cx="9605268" cy="201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8D0B62-A97C-47E0-9723-DC3069C9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2415281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75420"/>
              </p:ext>
            </p:extLst>
          </p:nvPr>
        </p:nvGraphicFramePr>
        <p:xfrm>
          <a:off x="1356360" y="2529840"/>
          <a:ext cx="10134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42366" progId="Word.Document.8">
                  <p:embed/>
                </p:oleObj>
              </mc:Choice>
              <mc:Fallback>
                <p:oleObj name="Document" r:id="rId2" imgW="5486400" imgH="642366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29840"/>
                        <a:ext cx="101346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1136283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37614"/>
              </p:ext>
            </p:extLst>
          </p:nvPr>
        </p:nvGraphicFramePr>
        <p:xfrm>
          <a:off x="945661" y="1061720"/>
          <a:ext cx="9873955" cy="437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494026" progId="Word.Document.8">
                  <p:embed/>
                </p:oleObj>
              </mc:Choice>
              <mc:Fallback>
                <p:oleObj name="Document" r:id="rId2" imgW="5629656" imgH="2494026" progId="Word.Document.8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61" y="1061720"/>
                        <a:ext cx="9873955" cy="437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58FB-FBC9-4F67-8051-597D77E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29000"/>
            <a:ext cx="10515600" cy="1325563"/>
          </a:xfrm>
        </p:spPr>
        <p:txBody>
          <a:bodyPr/>
          <a:lstStyle/>
          <a:p>
            <a:pPr algn="r"/>
            <a:r>
              <a:rPr lang="en-US" b="1" dirty="0"/>
              <a:t>Lampiran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7050B-18B8-4CF1-AA61-44F1C906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4147672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136525"/>
            <a:ext cx="10515600" cy="1325563"/>
          </a:xfrm>
        </p:spPr>
        <p:txBody>
          <a:bodyPr/>
          <a:lstStyle/>
          <a:p>
            <a:r>
              <a:rPr lang="en-US" b="1" dirty="0"/>
              <a:t>Galois Field GF(2</a:t>
            </a:r>
            <a:r>
              <a:rPr lang="en-US" b="1" baseline="30000" dirty="0"/>
              <a:t>m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80" y="1371601"/>
            <a:ext cx="10129520" cy="4754563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  </a:t>
            </a:r>
          </a:p>
          <a:p>
            <a:r>
              <a:rPr lang="en-US" sz="2400" dirty="0"/>
              <a:t>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berdimensi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GF(2).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integer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bit. </a:t>
            </a:r>
          </a:p>
          <a:p>
            <a:endParaRPr lang="en-US" sz="2400" dirty="0"/>
          </a:p>
          <a:p>
            <a:r>
              <a:rPr lang="en-US" sz="2400" dirty="0"/>
              <a:t>String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…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 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 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{0,1},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polinom</a:t>
            </a: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            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… +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</a:t>
            </a:r>
            <a:r>
              <a:rPr lang="en-US" sz="2400" baseline="-25000" dirty="0">
                <a:sym typeface="Symbol" pitchFamily="18" charset="2"/>
              </a:rPr>
              <a:t>0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Jadi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setiap</a:t>
            </a:r>
            <a:r>
              <a:rPr lang="en-US" sz="2400" dirty="0">
                <a:sym typeface="Symbol" pitchFamily="18" charset="2"/>
              </a:rPr>
              <a:t> a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 pitchFamily="18" charset="2"/>
              </a:rPr>
              <a:t>		a = 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… +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</a:t>
            </a:r>
            <a:r>
              <a:rPr lang="en-US" sz="2400" baseline="-25000" dirty="0">
                <a:sym typeface="Symbol" pitchFamily="18" charset="2"/>
              </a:rPr>
              <a:t>0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1101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685801"/>
            <a:ext cx="1020064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aritmetika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GF(2</a:t>
            </a:r>
            <a:r>
              <a:rPr lang="en-US" b="1" baseline="30000" dirty="0"/>
              <a:t>m</a:t>
            </a:r>
            <a:r>
              <a:rPr lang="en-US" b="1" dirty="0"/>
              <a:t>) </a:t>
            </a:r>
          </a:p>
          <a:p>
            <a:pPr marL="457200" indent="-457200">
              <a:buNone/>
            </a:pPr>
            <a:r>
              <a:rPr lang="en-US" b="1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a = (a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(b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...b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Penjumlahan</a:t>
            </a:r>
            <a:r>
              <a:rPr lang="en-US" sz="2400" b="1" u="sng" dirty="0">
                <a:cs typeface="Lucida Sans Unicode" pitchFamily="34" charset="0"/>
                <a:sym typeface="Symbol" pitchFamily="18" charset="2"/>
              </a:rPr>
              <a:t>: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 </a:t>
            </a:r>
          </a:p>
          <a:p>
            <a:pPr marL="457200" indent="-457200">
              <a:buNone/>
            </a:pPr>
            <a:r>
              <a:rPr lang="en-US" sz="2400" dirty="0">
                <a:cs typeface="Lucida Sans Unicode" pitchFamily="34" charset="0"/>
                <a:sym typeface="Symbol" pitchFamily="18" charset="2"/>
              </a:rPr>
              <a:t>	a +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c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= (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+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mod 2,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endParaRPr lang="en-US" sz="2400" b="1" u="sng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Perkalian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: a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adalah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sisa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pembagian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polinom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a(x)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b(x)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dengan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i="1" dirty="0">
                <a:cs typeface="Lucida Sans Unicode" pitchFamily="34" charset="0"/>
                <a:sym typeface="Symbol" pitchFamily="18" charset="2"/>
              </a:rPr>
              <a:t>irreducible polynomial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derajat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m, 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98653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1101 =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  <a:r>
              <a:rPr lang="en-US" sz="2400" dirty="0" err="1"/>
              <a:t>dan</a:t>
            </a:r>
            <a:r>
              <a:rPr lang="en-US" sz="2400" dirty="0"/>
              <a:t> b = 0110 = x</a:t>
            </a:r>
            <a:r>
              <a:rPr lang="en-US" sz="2400" baseline="30000" dirty="0"/>
              <a:t>2 </a:t>
            </a:r>
            <a:r>
              <a:rPr lang="en-US" sz="2400" dirty="0"/>
              <a:t>+ x </a:t>
            </a:r>
          </a:p>
          <a:p>
            <a:pPr>
              <a:buNone/>
            </a:pPr>
            <a:r>
              <a:rPr lang="en-US" sz="2400" dirty="0"/>
              <a:t>		   a </a:t>
            </a:r>
            <a:r>
              <a:rPr lang="en-US" sz="2400" dirty="0" err="1"/>
              <a:t>dan</a:t>
            </a:r>
            <a:r>
              <a:rPr lang="en-US" sz="2400" dirty="0"/>
              <a:t>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+  (x</a:t>
            </a:r>
            <a:r>
              <a:rPr lang="en-US" sz="2400" baseline="30000" dirty="0"/>
              <a:t>2 </a:t>
            </a:r>
            <a:r>
              <a:rPr lang="en-US" sz="2400" dirty="0"/>
              <a:t>+ x ) = x</a:t>
            </a:r>
            <a:r>
              <a:rPr lang="en-US" sz="2400" baseline="30000" dirty="0"/>
              <a:t>3 </a:t>
            </a:r>
            <a:r>
              <a:rPr lang="en-US" sz="2400" dirty="0"/>
              <a:t>+ 2x</a:t>
            </a:r>
            <a:r>
              <a:rPr lang="en-US" sz="2400" baseline="30000" dirty="0"/>
              <a:t>2</a:t>
            </a:r>
            <a:r>
              <a:rPr lang="en-US" sz="2400" dirty="0"/>
              <a:t> + x + 1 (mod 2)</a:t>
            </a:r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      = x</a:t>
            </a:r>
            <a:r>
              <a:rPr lang="en-US" sz="2400" baseline="30000" dirty="0"/>
              <a:t>3 </a:t>
            </a:r>
            <a:r>
              <a:rPr lang="en-US" sz="2400" dirty="0"/>
              <a:t>+ 0x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>
              <a:buNone/>
            </a:pPr>
            <a:r>
              <a:rPr lang="en-US" sz="2400" dirty="0"/>
              <a:t>					      =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1101</a:t>
            </a:r>
          </a:p>
          <a:p>
            <a:pPr>
              <a:buNone/>
            </a:pPr>
            <a:r>
              <a:rPr lang="en-US" sz="2400" dirty="0"/>
              <a:t>		0110 +</a:t>
            </a:r>
          </a:p>
          <a:p>
            <a:pPr>
              <a:buNone/>
            </a:pPr>
            <a:r>
              <a:rPr lang="en-US" sz="2400" dirty="0"/>
              <a:t>		1011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1011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11680" y="4699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5699" y="1945641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685801"/>
            <a:ext cx="100685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(ii)   a </a:t>
            </a:r>
            <a:r>
              <a:rPr lang="en-US" sz="2400" dirty="0">
                <a:sym typeface="Symbol"/>
              </a:rPr>
              <a:t> b = </a:t>
            </a:r>
            <a:r>
              <a:rPr lang="en-US" sz="2400" dirty="0"/>
              <a:t>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(x</a:t>
            </a:r>
            <a:r>
              <a:rPr lang="en-US" sz="2400" baseline="30000" dirty="0"/>
              <a:t>2 </a:t>
            </a:r>
            <a:r>
              <a:rPr lang="en-US" sz="2400" dirty="0"/>
              <a:t>+ x )</a:t>
            </a:r>
            <a:r>
              <a:rPr lang="en-US" sz="2400" dirty="0">
                <a:sym typeface="Symbol"/>
              </a:rPr>
              <a:t>  = 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+ 2x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	    = 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Karena</a:t>
            </a:r>
            <a:r>
              <a:rPr lang="en-US" sz="2400" dirty="0"/>
              <a:t> m = 4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&lt; 4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irreducible polynomial </a:t>
            </a:r>
            <a:r>
              <a:rPr lang="en-US" sz="2400" dirty="0"/>
              <a:t>x</a:t>
            </a:r>
            <a:r>
              <a:rPr lang="en-US" sz="2400" baseline="30000" dirty="0"/>
              <a:t>4 </a:t>
            </a:r>
            <a:r>
              <a:rPr lang="en-US" sz="2400" dirty="0"/>
              <a:t>+ x + 1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(mod f(x)) = (</a:t>
            </a:r>
            <a:r>
              <a:rPr lang="en-US" sz="2400" dirty="0"/>
              <a:t>x</a:t>
            </a:r>
            <a:r>
              <a:rPr lang="en-US" sz="2400" baseline="30000" dirty="0"/>
              <a:t>4 </a:t>
            </a:r>
            <a:r>
              <a:rPr lang="en-US" sz="2400" dirty="0"/>
              <a:t>+ x + 1)x + 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           = 2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+ 2x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dirty="0">
                <a:sym typeface="Symbol"/>
              </a:rPr>
              <a:t>2x 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           = x</a:t>
            </a:r>
            <a:r>
              <a:rPr lang="en-US" sz="2400" baseline="30000" dirty="0">
                <a:sym typeface="Symbol"/>
              </a:rPr>
              <a:t>3</a:t>
            </a:r>
          </a:p>
          <a:p>
            <a:pPr>
              <a:buNone/>
            </a:pP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 </a:t>
            </a: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b = 1000 	</a:t>
            </a: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80" y="386080"/>
            <a:ext cx="10515600" cy="59702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Oktober</a:t>
            </a:r>
            <a:r>
              <a:rPr lang="en-US" altLang="en-US" dirty="0">
                <a:cs typeface="Times New Roman" panose="02020603050405020304" pitchFamily="18" charset="0"/>
              </a:rPr>
              <a:t> 2000, </a:t>
            </a:r>
            <a:r>
              <a:rPr lang="en-US" altLang="en-US" i="1" dirty="0">
                <a:cs typeface="Times New Roman" panose="02020603050405020304" pitchFamily="18" charset="0"/>
              </a:rPr>
              <a:t>NIST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mengumumkan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Rhine-doll)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November 2001,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AES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dominan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9D36D6-48CD-4079-B512-56A3938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9" y="2273617"/>
            <a:ext cx="4104529" cy="2968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7BD06004-20B3-44CE-9C3C-9C4F2AD6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9" y="415290"/>
            <a:ext cx="6914731" cy="4339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37C3C-1BD0-4308-9C54-22EFD8A033A0}"/>
              </a:ext>
            </a:extLst>
          </p:cNvPr>
          <p:cNvSpPr/>
          <p:nvPr/>
        </p:nvSpPr>
        <p:spPr>
          <a:xfrm>
            <a:off x="1828800" y="5066715"/>
            <a:ext cx="9438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Joan Daemen and Vincent </a:t>
            </a:r>
            <a:r>
              <a:rPr lang="en-US" sz="2000" dirty="0" err="1"/>
              <a:t>Rijmen</a:t>
            </a:r>
            <a:r>
              <a:rPr lang="en-US" sz="2000" dirty="0"/>
              <a:t>, the designers of the Advanced Encryption Standard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https://medium.com/@stkgroup/what-is-the-advanced-encryption-standard-and-how-does-it-work-abd1ec582df8</a:t>
            </a:r>
            <a:r>
              <a:rPr lang="en-US" sz="20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99C0C3-3079-4B99-B5F6-3F8683E0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21202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Spesifikasi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dirty="0" err="1"/>
              <a:t>Rijndael</a:t>
            </a:r>
            <a:endParaRPr lang="en-GB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 bit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step 32 bit (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128 bit, 160, 192, …, 256 bit).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 Karena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128, 192, dan 256,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dikenal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-128,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-192,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-256.</a:t>
            </a:r>
            <a:endParaRPr lang="en-GB" altLang="en-US" dirty="0"/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de-</a:t>
            </a:r>
            <a:r>
              <a:rPr lang="en-US" altLang="en-US" dirty="0" err="1">
                <a:cs typeface="Times New Roman" panose="02020603050405020304" pitchFamily="18" charset="0"/>
              </a:rPr>
              <a:t>fakto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192 bit.</a:t>
            </a:r>
            <a:endParaRPr lang="en-GB" altLang="en-US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0724"/>
              </p:ext>
            </p:extLst>
          </p:nvPr>
        </p:nvGraphicFramePr>
        <p:xfrm>
          <a:off x="1191709" y="1416684"/>
          <a:ext cx="9808581" cy="20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1180" imgH="1155954" progId="Word.Document.8">
                  <p:embed/>
                </p:oleObj>
              </mc:Choice>
              <mc:Fallback>
                <p:oleObj name="Document" r:id="rId2" imgW="5631180" imgH="1155954" progId="Word.Documen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09" y="1416684"/>
                        <a:ext cx="9808581" cy="201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1087120"/>
            <a:ext cx="9966960" cy="46024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128-bit,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</a:t>
            </a:r>
            <a:r>
              <a:rPr lang="en-US" altLang="en-US" baseline="30000" dirty="0">
                <a:cs typeface="Times New Roman" panose="02020603050405020304" pitchFamily="18" charset="0"/>
              </a:rPr>
              <a:t>128</a:t>
            </a:r>
            <a:r>
              <a:rPr lang="en-US" altLang="en-US" dirty="0">
                <a:cs typeface="Times New Roman" panose="02020603050405020304" pitchFamily="18" charset="0"/>
              </a:rPr>
              <a:t> = 3,4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38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computer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Munir/II4031 Kriptografi dan Koding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2975</Words>
  <Application>Microsoft Office PowerPoint</Application>
  <PresentationFormat>Widescreen</PresentationFormat>
  <Paragraphs>557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Document</vt:lpstr>
      <vt:lpstr>Visio.Drawing.5</vt:lpstr>
      <vt:lpstr>Equation</vt:lpstr>
      <vt:lpstr>Equation.3</vt:lpstr>
      <vt:lpstr>Advanced Encryption Standard (AES)</vt:lpstr>
      <vt:lpstr>Latar Belakang</vt:lpstr>
      <vt:lpstr>PowerPoint Presentation</vt:lpstr>
      <vt:lpstr>PowerPoint Presentation</vt:lpstr>
      <vt:lpstr>PowerPoint Presentation</vt:lpstr>
      <vt:lpstr>PowerPoint Presentation</vt:lpstr>
      <vt:lpstr>Spesifikasi Algoritma Rijndael</vt:lpstr>
      <vt:lpstr>PowerPoint Presentation</vt:lpstr>
      <vt:lpstr>PowerPoint Presentation</vt:lpstr>
      <vt:lpstr>Algoritma Rijndael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elemen state dalam notasi HEX: </vt:lpstr>
      <vt:lpstr>Transformasi SubBytes() </vt:lpstr>
      <vt:lpstr>PowerPoint Presentation</vt:lpstr>
      <vt:lpstr>PowerPoint Presentation</vt:lpstr>
      <vt:lpstr>Transformasi ShiftRows()</vt:lpstr>
      <vt:lpstr>PowerPoint Presentation</vt:lpstr>
      <vt:lpstr>Transformasi MixColumns()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AddRoundKey()</vt:lpstr>
      <vt:lpstr>PowerPoint Presentation</vt:lpstr>
      <vt:lpstr>S-box</vt:lpstr>
      <vt:lpstr>PowerPoint Presentation</vt:lpstr>
      <vt:lpstr>PowerPoint Presentation</vt:lpstr>
      <vt:lpstr>Pembentukan Kunci Putaran</vt:lpstr>
      <vt:lpstr>ExpansionKey()</vt:lpstr>
      <vt:lpstr>PowerPoint Presentation</vt:lpstr>
      <vt:lpstr>PowerPoint Presentation</vt:lpstr>
      <vt:lpstr>PowerPoint Presentation</vt:lpstr>
      <vt:lpstr>Dekripsi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</vt:lpstr>
      <vt:lpstr>Galois Field GF(2m)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Beberapa Block Cipher dan Stream Cipher</dc:title>
  <dc:creator>Rinaldi Munir</dc:creator>
  <cp:lastModifiedBy>Rinaldi Munir</cp:lastModifiedBy>
  <cp:revision>42</cp:revision>
  <dcterms:created xsi:type="dcterms:W3CDTF">2020-09-30T03:32:34Z</dcterms:created>
  <dcterms:modified xsi:type="dcterms:W3CDTF">2021-03-04T03:54:36Z</dcterms:modified>
</cp:coreProperties>
</file>