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67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5" r:id="rId16"/>
    <p:sldId id="271" r:id="rId17"/>
    <p:sldId id="273" r:id="rId18"/>
    <p:sldId id="274" r:id="rId19"/>
    <p:sldId id="269" r:id="rId20"/>
    <p:sldId id="276" r:id="rId21"/>
    <p:sldId id="277" r:id="rId22"/>
    <p:sldId id="278" r:id="rId23"/>
    <p:sldId id="279" r:id="rId24"/>
    <p:sldId id="280" r:id="rId25"/>
    <p:sldId id="281" r:id="rId26"/>
    <p:sldId id="295" r:id="rId27"/>
    <p:sldId id="282" r:id="rId28"/>
    <p:sldId id="294" r:id="rId29"/>
    <p:sldId id="296" r:id="rId30"/>
    <p:sldId id="28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24685-3C88-4D73-979F-E4A76305945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419AA-A2FD-4781-815E-B89C93EF1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24D3EC6-534B-4D36-9D42-C745030177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C336C72B-3B75-4ECD-9F60-C3A932F3E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4FF47C78-9458-462F-B9F7-695097ECBB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21BA44-18B4-453D-A810-89C0774B54F8}" type="slidenum">
              <a:rPr lang="en-US" altLang="en-US" sz="1200"/>
              <a:pPr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CB9D-4D1F-48C2-B24C-728EB37FF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A6A0F-AEDF-4DCE-B2A3-8524B6772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45775-54D3-4CCC-A4AF-BE379534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FDF2-0F7C-424D-9C58-885AAC9C54BC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4A18D-44C5-4B6E-99B1-21BA99D7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C2B3C-01B0-4EF6-A8B9-F92DA3C5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2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AD9B5-F38F-4E24-9EEE-4B6CD2477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1F1CE-B2E2-4D14-908D-EDB5210CD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0E06F-410E-4041-9F91-D7131347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D81B-6260-444E-9416-B17164A31BA4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E20C-2C95-462D-97FF-7379402D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782EC-9011-4DC3-8BC4-03EB3D589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2DE2B-362F-447E-B5AB-09D317C3B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C6E73-CE7E-4BBC-95EC-7878D780A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1087B-5CC6-4F93-A6C7-ED6A8739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CE9C-CBCE-4BC8-B179-4DE76DB0BCB0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B47C3-3CED-4B1D-830B-1EE7D256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B1-DEEE-4035-9CA8-804661D2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6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9003D-8AB9-4328-88AE-8CC1FC60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AD873-A450-483F-A604-DE7A0380A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A9D65-97C6-4976-8DA0-B6FC74FC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B0E-6017-48C7-9FE1-E0C0C6632CA2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907FC-B4B7-4EE2-BDC8-182E676E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882FD-B9D0-42A9-8A34-B371B9AB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B0CDC-1B5D-4388-B8EF-69CFE49B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CF5DA-F567-45DD-9448-FF2A5CD61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83A69-4C9A-4B7B-BD66-F71411C1C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234CB-3435-4CD3-8509-3D8F37463329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F68CE-8553-447F-B2B8-A6B3377A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431C2-EA5F-464F-B3AC-1F45674E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7E4E9-C464-42AA-ACE5-EF687775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CEA62-FF87-42DE-B3D9-1D0A5616D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6F094-7117-4B7A-822D-B16501649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B45D8-CD30-4BDD-B3C6-311F4881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D347-9114-4893-8688-B2BEC19E3074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8855F-9C9A-4271-B378-790488F6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46883-ED7E-4EA2-A2BC-D8DC03E3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2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4B703-A87D-4B11-88A0-9FFC3ED5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23045-9895-4E1A-996D-CE06F68BF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397E9-3D29-4FD8-AF74-420C1B80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FBE2F-D975-4EE5-9CC7-98ED861CF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DC2FD-BCFB-4F50-833A-C54784226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B6D3F-48B7-4767-AF8D-95D0A9DBE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9DC9-D567-48B1-B60C-09B727868899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9B0729-2ECC-4D46-861C-1AC1A6E9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F4E123-F652-471C-8EF2-C4B6B833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1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4D83-E358-48F0-B81C-E43D5B42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2355D5-FFF6-4724-B02E-2D23CD14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CFB1B-9600-4B39-AC5D-CFF26DADBF34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0D109-05DD-47D7-B64B-0D7638A9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F0C97-22EF-4A1F-85A1-0B48FF7E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97F35-615D-4171-A332-10CE20DA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D7E3-90CA-41EA-BBF4-439919C38D50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EA7C0-7DD4-4100-B206-7147AD80B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6C79D-5ACB-4AC9-9D11-BE73C061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8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539E0-1D86-4468-814A-62A26E18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A638-03D3-4CF6-80DA-E3C48E197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E69D4-F22F-4FBD-B792-603A67AA5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121ED-DFAC-4D4D-A9CE-39775BA0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49E5-1007-44E2-BFE1-15923664CBF7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0F806-1380-428C-9DC4-C85C8C63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18AB2-B280-4AF4-B95F-5E9637B4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AC7CE-543F-4874-A614-0236D4C08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FBC8F-1E6E-40D9-B0BF-878801AC9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BD045-49AB-409E-BA0C-91AE637C1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AD96D-AFE5-470D-B74C-0146669A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E309-55B1-4845-99A3-7AE6DC2CE459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C7721-05AC-4B34-A53B-D601157CD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212D5-0B8F-4C3E-9EA6-A20EC9AC4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86C47-1A32-429D-8998-97C12E81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53DD1-3903-480F-9AC8-16CDA0E26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417CC-F495-4F52-BC47-F9F927B58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78B21-AE43-47DB-88BC-82489EE0AF71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53910-348E-4C58-8D74-A481705A5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96E7E-0628-4A63-BF51-346B12672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3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jpeg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jpeg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.jpeg"/><Relationship Id="rId4" Type="http://schemas.openxmlformats.org/officeDocument/2006/relationships/image" Target="../media/image19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ESCHALL_Project" TargetMode="External"/><Relationship Id="rId2" Type="http://schemas.openxmlformats.org/officeDocument/2006/relationships/hyperlink" Target="http://en.wikipedia.org/wiki/RSA_Securit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Matt_Curtin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lectronic_Frontier_Foundation" TargetMode="Externa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EFF_DES_cracker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14391" y="1119084"/>
            <a:ext cx="7678738" cy="159022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Data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Encrytion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Standard (DES)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3606800" y="263377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418" y="276654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E71D79D8-A673-41B4-BDA2-3E1B0F4B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graphicFrame>
        <p:nvGraphicFramePr>
          <p:cNvPr id="16387" name="Object 4">
            <a:extLst>
              <a:ext uri="{FF2B5EF4-FFF2-40B4-BE49-F238E27FC236}">
                <a16:creationId xmlns:a16="http://schemas.microsoft.com/office/drawing/2014/main" id="{0666BA28-F1E2-4AD8-ACEE-198419CF7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755494"/>
              </p:ext>
            </p:extLst>
          </p:nvPr>
        </p:nvGraphicFramePr>
        <p:xfrm>
          <a:off x="-230188" y="969168"/>
          <a:ext cx="8840788" cy="491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5486400" imgH="3051810" progId="Word.Document.8">
                  <p:embed/>
                </p:oleObj>
              </mc:Choice>
              <mc:Fallback>
                <p:oleObj name="Document" r:id="rId3" imgW="5486400" imgH="3051810" progId="Word.Document.8">
                  <p:embed/>
                  <p:pic>
                    <p:nvPicPr>
                      <p:cNvPr id="16387" name="Object 4">
                        <a:extLst>
                          <a:ext uri="{FF2B5EF4-FFF2-40B4-BE49-F238E27FC236}">
                            <a16:creationId xmlns:a16="http://schemas.microsoft.com/office/drawing/2014/main" id="{0666BA28-F1E2-4AD8-ACEE-198419CF7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30188" y="969168"/>
                        <a:ext cx="8840788" cy="491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FD7433CD-A094-45EF-94A5-D13622487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85DEBC-F360-40D0-85A5-42DD59B4C9C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09772B9-8EF0-4A39-A4FC-3CDA1340B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90785"/>
              </p:ext>
            </p:extLst>
          </p:nvPr>
        </p:nvGraphicFramePr>
        <p:xfrm>
          <a:off x="7882717" y="1067028"/>
          <a:ext cx="3824143" cy="472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5" imgW="4168224" imgH="5145609" progId="Visio.Drawing.5">
                  <p:embed/>
                </p:oleObj>
              </mc:Choice>
              <mc:Fallback>
                <p:oleObj r:id="rId5" imgW="4168224" imgH="5145609" progId="Visio.Drawing.5">
                  <p:embed/>
                  <p:pic>
                    <p:nvPicPr>
                      <p:cNvPr id="14342" name="Object 2">
                        <a:extLst>
                          <a:ext uri="{FF2B5EF4-FFF2-40B4-BE49-F238E27FC236}">
                            <a16:creationId xmlns:a16="http://schemas.microsoft.com/office/drawing/2014/main" id="{CA1BB8BB-2A29-4900-8F91-FC39EBE93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2717" y="1067028"/>
                        <a:ext cx="3824143" cy="4723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34FD3E4D-B266-4BE1-8E6C-092317C36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BA3FED2-D858-497E-AA5A-25C83F34C1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2120" y="2500312"/>
            <a:ext cx="7772400" cy="4038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penggabungan</a:t>
            </a:r>
            <a:r>
              <a:rPr lang="en-US" altLang="en-US" sz="2400" dirty="0">
                <a:cs typeface="Times New Roman" panose="02020603050405020304" pitchFamily="18" charset="0"/>
              </a:rPr>
              <a:t> bit-bit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14, 17,  11,  24,   1,  5,   3,  28,  15,    6,  21, 10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23, 19,  12,    4, 26,  8, 16,    7,  27,  20,  13,   2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bit-bit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41, 52, 31, 37, 47, 55, 30, 40, 51,  45, 33, 48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44, 49, 39, 56, 34, 53, 46, 42, 50,  36, 29, 32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internal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mempunyai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cs typeface="Times New Roman" panose="02020603050405020304" pitchFamily="18" charset="0"/>
              </a:rPr>
              <a:t> 48 bit. </a:t>
            </a:r>
          </a:p>
          <a:p>
            <a:pPr eaLnBrk="1" hangingPunct="1">
              <a:buFontTx/>
              <a:buNone/>
            </a:pPr>
            <a:endParaRPr lang="en-GB" altLang="en-US" sz="2400" dirty="0"/>
          </a:p>
        </p:txBody>
      </p:sp>
      <p:graphicFrame>
        <p:nvGraphicFramePr>
          <p:cNvPr id="17412" name="Object 5">
            <a:extLst>
              <a:ext uri="{FF2B5EF4-FFF2-40B4-BE49-F238E27FC236}">
                <a16:creationId xmlns:a16="http://schemas.microsoft.com/office/drawing/2014/main" id="{00C642CC-9495-4814-9B19-1F81156CF2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591114"/>
              </p:ext>
            </p:extLst>
          </p:nvPr>
        </p:nvGraphicFramePr>
        <p:xfrm>
          <a:off x="357188" y="493712"/>
          <a:ext cx="8990012" cy="186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5629656" imgH="1171194" progId="Word.Document.8">
                  <p:embed/>
                </p:oleObj>
              </mc:Choice>
              <mc:Fallback>
                <p:oleObj name="Document" r:id="rId3" imgW="5629656" imgH="1171194" progId="Word.Document.8">
                  <p:embed/>
                  <p:pic>
                    <p:nvPicPr>
                      <p:cNvPr id="17412" name="Object 5">
                        <a:extLst>
                          <a:ext uri="{FF2B5EF4-FFF2-40B4-BE49-F238E27FC236}">
                            <a16:creationId xmlns:a16="http://schemas.microsoft.com/office/drawing/2014/main" id="{00C642CC-9495-4814-9B19-1F81156CF2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493712"/>
                        <a:ext cx="8990012" cy="186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Slide Number Placeholder 5">
            <a:extLst>
              <a:ext uri="{FF2B5EF4-FFF2-40B4-BE49-F238E27FC236}">
                <a16:creationId xmlns:a16="http://schemas.microsoft.com/office/drawing/2014/main" id="{2EDE631F-36C6-4FBF-AA69-C5AEC48CE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9C46A9-E098-4093-A094-FC720BC74B7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A6F9A1C5-94CB-4DB6-B448-BC2E748212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02597"/>
              </p:ext>
            </p:extLst>
          </p:nvPr>
        </p:nvGraphicFramePr>
        <p:xfrm>
          <a:off x="7882717" y="1067028"/>
          <a:ext cx="3824143" cy="472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r:id="rId5" imgW="4168224" imgH="5145609" progId="Visio.Drawing.5">
                  <p:embed/>
                </p:oleObj>
              </mc:Choice>
              <mc:Fallback>
                <p:oleObj r:id="rId5" imgW="4168224" imgH="5145609" progId="Visio.Drawing.5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209772B9-8EF0-4A39-A4FC-3CDA1340B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2717" y="1067028"/>
                        <a:ext cx="3824143" cy="4723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32D00966-5F94-44C7-A332-9E549C61D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0674DFA-2B8F-4A5F-8993-BC3199F7B6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Permutasi</a:t>
            </a:r>
            <a:r>
              <a:rPr lang="en-US" altLang="en-US" b="1" dirty="0"/>
              <a:t> </a:t>
            </a:r>
            <a:r>
              <a:rPr lang="en-US" altLang="en-US" b="1" dirty="0" err="1"/>
              <a:t>Awal</a:t>
            </a:r>
            <a:endParaRPr lang="en-GB" altLang="en-US" b="1" dirty="0"/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5A4A8BD-BDDA-4AAB-B4E3-7A0FDA9F3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Tujuan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mengacak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bit-bit </a:t>
            </a:r>
          </a:p>
          <a:p>
            <a:pPr marL="0" indent="0" eaLnBrk="1" hangingPunct="1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di </a:t>
            </a:r>
            <a:r>
              <a:rPr lang="en-US" altLang="en-US" dirty="0" err="1">
                <a:cs typeface="Times New Roman" panose="02020603050405020304" pitchFamily="18" charset="0"/>
              </a:rPr>
              <a:t>dalamnya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berubah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awal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IP</a:t>
            </a:r>
            <a:r>
              <a:rPr lang="en-US" altLang="en-US" dirty="0">
                <a:cs typeface="Times New Roman" panose="02020603050405020304" pitchFamily="18" charset="0"/>
              </a:rPr>
              <a:t>):</a:t>
            </a:r>
          </a:p>
          <a:p>
            <a:pPr eaLnBrk="1" hangingPunct="1">
              <a:buFontTx/>
              <a:buNone/>
            </a:pPr>
            <a:endParaRPr lang="en-GB" alt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8437" name="Object 4">
            <a:extLst>
              <a:ext uri="{FF2B5EF4-FFF2-40B4-BE49-F238E27FC236}">
                <a16:creationId xmlns:a16="http://schemas.microsoft.com/office/drawing/2014/main" id="{2C2F30F1-1619-48D1-8130-C25C8C00A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94277"/>
              </p:ext>
            </p:extLst>
          </p:nvPr>
        </p:nvGraphicFramePr>
        <p:xfrm>
          <a:off x="1031239" y="3566160"/>
          <a:ext cx="10527371" cy="199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ocument" r:id="rId3" imgW="5629656" imgH="1068324" progId="Word.Document.8">
                  <p:embed/>
                </p:oleObj>
              </mc:Choice>
              <mc:Fallback>
                <p:oleObj name="Document" r:id="rId3" imgW="5629656" imgH="1068324" progId="Word.Document.8">
                  <p:embed/>
                  <p:pic>
                    <p:nvPicPr>
                      <p:cNvPr id="18437" name="Object 4">
                        <a:extLst>
                          <a:ext uri="{FF2B5EF4-FFF2-40B4-BE49-F238E27FC236}">
                            <a16:creationId xmlns:a16="http://schemas.microsoft.com/office/drawing/2014/main" id="{2C2F30F1-1619-48D1-8130-C25C8C00AE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39" y="3566160"/>
                        <a:ext cx="10527371" cy="19980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Slide Number Placeholder 6">
            <a:extLst>
              <a:ext uri="{FF2B5EF4-FFF2-40B4-BE49-F238E27FC236}">
                <a16:creationId xmlns:a16="http://schemas.microsoft.com/office/drawing/2014/main" id="{A119A113-89D9-4EAF-839D-EB9D3ACC0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FA94FE-A58C-4601-8437-887E11CBD7E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E19F7DE4-05A8-41C8-B0BA-2B9E8FE40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901" y="206851"/>
            <a:ext cx="3140860" cy="323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BA1F3A04-120D-4DDA-BCDD-878EE61842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52415"/>
            <a:ext cx="7772400" cy="685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b="1" i="1" dirty="0"/>
              <a:t>Enciphering</a:t>
            </a:r>
            <a:endParaRPr lang="en-GB" altLang="en-US" b="1" i="1" dirty="0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45DAFB2-4198-4AF3-8DA3-966C44430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7972" y="1066800"/>
            <a:ext cx="9511862" cy="23622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mengalami</a:t>
            </a:r>
            <a:r>
              <a:rPr lang="en-US" altLang="en-US" sz="2400" dirty="0">
                <a:cs typeface="Times New Roman" panose="02020603050405020304" pitchFamily="18" charset="0"/>
              </a:rPr>
              <a:t> 16 kali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enciphering</a:t>
            </a:r>
            <a:r>
              <a:rPr lang="en-GB" altLang="en-US" sz="2400" dirty="0"/>
              <a:t> </a:t>
            </a:r>
            <a:r>
              <a:rPr lang="en-US" altLang="en-US" sz="2400" dirty="0"/>
              <a:t>.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enciphering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jaringan</a:t>
            </a:r>
            <a:r>
              <a:rPr lang="en-US" altLang="en-US" sz="2400" dirty="0">
                <a:cs typeface="Times New Roman" panose="02020603050405020304" pitchFamily="18" charset="0"/>
              </a:rPr>
              <a:t> Feistel: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	</a:t>
            </a:r>
            <a:r>
              <a:rPr lang="en-US" altLang="en-US" sz="2400" i="1" dirty="0">
                <a:cs typeface="Times New Roman" panose="02020603050405020304" pitchFamily="18" charset="0"/>
              </a:rPr>
              <a:t>L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 1 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         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L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f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en-GB" altLang="en-US" sz="2400" dirty="0"/>
          </a:p>
        </p:txBody>
      </p:sp>
      <p:sp>
        <p:nvSpPr>
          <p:cNvPr id="19461" name="Slide Number Placeholder 6">
            <a:extLst>
              <a:ext uri="{FF2B5EF4-FFF2-40B4-BE49-F238E27FC236}">
                <a16:creationId xmlns:a16="http://schemas.microsoft.com/office/drawing/2014/main" id="{0292FD55-49F2-46B7-9D31-44F12134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9BC581-D017-427F-86A0-77F374BF6F3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9462" name="Rectangle 9">
            <a:extLst>
              <a:ext uri="{FF2B5EF4-FFF2-40B4-BE49-F238E27FC236}">
                <a16:creationId xmlns:a16="http://schemas.microsoft.com/office/drawing/2014/main" id="{40B3C170-7045-4F23-BEFC-81263E822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9864" y="3245000"/>
            <a:ext cx="13198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9463" name="Picture 8">
            <a:extLst>
              <a:ext uri="{FF2B5EF4-FFF2-40B4-BE49-F238E27FC236}">
                <a16:creationId xmlns:a16="http://schemas.microsoft.com/office/drawing/2014/main" id="{A2A9E308-25B7-42D3-870F-036850D15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005" y="2999537"/>
            <a:ext cx="6292092" cy="314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8AB73A0-6A8F-48E6-AE94-B648174E0AC3}"/>
              </a:ext>
            </a:extLst>
          </p:cNvPr>
          <p:cNvSpPr txBox="1">
            <a:spLocks noChangeArrowheads="1"/>
          </p:cNvSpPr>
          <p:nvPr/>
        </p:nvSpPr>
        <p:spPr>
          <a:xfrm>
            <a:off x="2348083" y="6317743"/>
            <a:ext cx="5221014" cy="43207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000" b="1" dirty="0">
                <a:cs typeface="Times New Roman" panose="02020603050405020304" pitchFamily="18" charset="0"/>
              </a:rPr>
              <a:t>Gambar 4. Satu </a:t>
            </a:r>
            <a:r>
              <a:rPr lang="en-US" altLang="en-US" sz="20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cs typeface="Times New Roman" panose="02020603050405020304" pitchFamily="18" charset="0"/>
              </a:rPr>
              <a:t>enciphering</a:t>
            </a:r>
            <a:endParaRPr lang="en-GB" altLang="en-US" sz="2000" i="1" dirty="0">
              <a:cs typeface="Times New Roman" panose="02020603050405020304" pitchFamily="18" charset="0"/>
            </a:endParaRPr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D2FB768C-A1FD-4604-8310-248560F52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9701" y="284228"/>
            <a:ext cx="2832823" cy="2920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504E903-2DD6-4640-A52C-E25C9358A17C}"/>
              </a:ext>
            </a:extLst>
          </p:cNvPr>
          <p:cNvCxnSpPr>
            <a:cxnSpLocks/>
          </p:cNvCxnSpPr>
          <p:nvPr/>
        </p:nvCxnSpPr>
        <p:spPr>
          <a:xfrm flipH="1">
            <a:off x="7569097" y="1954924"/>
            <a:ext cx="2415731" cy="87513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3A47E8-89D4-49CE-B786-27A53078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C4B04BDC-AE15-40D3-BB24-D50E007C9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graphicFrame>
        <p:nvGraphicFramePr>
          <p:cNvPr id="21507" name="Object 6">
            <a:extLst>
              <a:ext uri="{FF2B5EF4-FFF2-40B4-BE49-F238E27FC236}">
                <a16:creationId xmlns:a16="http://schemas.microsoft.com/office/drawing/2014/main" id="{4F01D9B6-BE5C-4863-B6AA-DFE56BE41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61544"/>
              </p:ext>
            </p:extLst>
          </p:nvPr>
        </p:nvGraphicFramePr>
        <p:xfrm>
          <a:off x="838200" y="476852"/>
          <a:ext cx="6902932" cy="6062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VISIO" r:id="rId3" imgW="4371594" imgH="3832098" progId="Visio.Drawing.5">
                  <p:embed/>
                </p:oleObj>
              </mc:Choice>
              <mc:Fallback>
                <p:oleObj name="VISIO" r:id="rId3" imgW="4371594" imgH="3832098" progId="Visio.Drawing.5">
                  <p:embed/>
                  <p:pic>
                    <p:nvPicPr>
                      <p:cNvPr id="21507" name="Object 6">
                        <a:extLst>
                          <a:ext uri="{FF2B5EF4-FFF2-40B4-BE49-F238E27FC236}">
                            <a16:creationId xmlns:a16="http://schemas.microsoft.com/office/drawing/2014/main" id="{4F01D9B6-BE5C-4863-B6AA-DFE56BE419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6852"/>
                        <a:ext cx="6902932" cy="60620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7">
            <a:extLst>
              <a:ext uri="{FF2B5EF4-FFF2-40B4-BE49-F238E27FC236}">
                <a16:creationId xmlns:a16="http://schemas.microsoft.com/office/drawing/2014/main" id="{099CDD73-EAB3-45B3-B897-A08FB87F1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96071" y="5305425"/>
            <a:ext cx="5221014" cy="685800"/>
          </a:xfrm>
          <a:noFill/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sz="2000" b="1" dirty="0">
                <a:cs typeface="Times New Roman" panose="02020603050405020304" pitchFamily="18" charset="0"/>
              </a:rPr>
              <a:t>Gambar 5.</a:t>
            </a:r>
            <a:r>
              <a:rPr lang="en-US" altLang="en-US" sz="2000" dirty="0">
                <a:cs typeface="Times New Roman" panose="02020603050405020304" pitchFamily="18" charset="0"/>
              </a:rPr>
              <a:t> Diagram </a:t>
            </a:r>
            <a:r>
              <a:rPr lang="en-US" altLang="en-US" sz="20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cs typeface="Times New Roman" panose="02020603050405020304" pitchFamily="18" charset="0"/>
              </a:rPr>
              <a:t>f</a:t>
            </a:r>
            <a:r>
              <a:rPr lang="en-US" altLang="en-US" sz="2000" dirty="0">
                <a:cs typeface="Times New Roman" panose="02020603050405020304" pitchFamily="18" charset="0"/>
              </a:rPr>
              <a:t>:</a:t>
            </a:r>
            <a:endParaRPr lang="en-GB" altLang="en-US" sz="2000" dirty="0">
              <a:cs typeface="Times New Roman" panose="02020603050405020304" pitchFamily="18" charset="0"/>
            </a:endParaRPr>
          </a:p>
        </p:txBody>
      </p:sp>
      <p:sp>
        <p:nvSpPr>
          <p:cNvPr id="21509" name="Slide Number Placeholder 5">
            <a:extLst>
              <a:ext uri="{FF2B5EF4-FFF2-40B4-BE49-F238E27FC236}">
                <a16:creationId xmlns:a16="http://schemas.microsoft.com/office/drawing/2014/main" id="{E2DE60E8-949E-4995-9F50-46825F400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22D475-0843-4127-ABB5-5706CB163E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B9A1B40B-65A8-45DF-B873-9E5E79D05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36525"/>
            <a:ext cx="3438634" cy="1720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734A027-0C52-4E82-8BDD-B7F052A744D3}"/>
              </a:ext>
            </a:extLst>
          </p:cNvPr>
          <p:cNvCxnSpPr>
            <a:cxnSpLocks/>
          </p:cNvCxnSpPr>
          <p:nvPr/>
        </p:nvCxnSpPr>
        <p:spPr>
          <a:xfrm flipH="1">
            <a:off x="6396071" y="1052980"/>
            <a:ext cx="3662330" cy="8043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095B7C6D-E155-4906-B640-1F603727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1217F18-8FF1-4FDA-8D9F-AB8EFCCC3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6745" y="838200"/>
            <a:ext cx="10415752" cy="2286000"/>
          </a:xfrm>
        </p:spPr>
        <p:txBody>
          <a:bodyPr/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ekspansi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memperluas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baseline="-30000" dirty="0">
                <a:cs typeface="Times New Roman" panose="02020603050405020304" pitchFamily="18" charset="0"/>
              </a:rPr>
              <a:t> – 1 </a:t>
            </a:r>
            <a:r>
              <a:rPr lang="en-US" altLang="en-US" dirty="0">
                <a:cs typeface="Times New Roman" panose="02020603050405020304" pitchFamily="18" charset="0"/>
              </a:rPr>
              <a:t>32-bit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48 bit.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ekspansi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direalisasikan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ekspansi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4F20C7E5-DD86-4D3B-9C68-75FAB2921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045852"/>
              </p:ext>
            </p:extLst>
          </p:nvPr>
        </p:nvGraphicFramePr>
        <p:xfrm>
          <a:off x="1935217" y="3281056"/>
          <a:ext cx="8058807" cy="1806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Document" r:id="rId3" imgW="5629656" imgH="849630" progId="Word.Document.8">
                  <p:embed/>
                </p:oleObj>
              </mc:Choice>
              <mc:Fallback>
                <p:oleObj name="Document" r:id="rId3" imgW="5629656" imgH="849630" progId="Word.Document.8">
                  <p:embed/>
                  <p:pic>
                    <p:nvPicPr>
                      <p:cNvPr id="22532" name="Object 4">
                        <a:extLst>
                          <a:ext uri="{FF2B5EF4-FFF2-40B4-BE49-F238E27FC236}">
                            <a16:creationId xmlns:a16="http://schemas.microsoft.com/office/drawing/2014/main" id="{4F20C7E5-DD86-4D3B-9C68-75FAB2921A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217" y="3281056"/>
                        <a:ext cx="8058807" cy="18060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Slide Number Placeholder 5">
            <a:extLst>
              <a:ext uri="{FF2B5EF4-FFF2-40B4-BE49-F238E27FC236}">
                <a16:creationId xmlns:a16="http://schemas.microsoft.com/office/drawing/2014/main" id="{A2279EC2-EED8-43F1-9491-6D7F9D0B2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B0E951-1318-4112-8259-4290213964C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EBB1F9C2-8D59-481B-8689-E1553E799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6D4AF6D-67BE-4F26-8D58-2EBE8B309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560" y="965200"/>
            <a:ext cx="10429240" cy="5105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Hasil </a:t>
            </a:r>
            <a:r>
              <a:rPr lang="en-US" altLang="en-US" dirty="0" err="1">
                <a:cs typeface="Times New Roman" panose="02020603050405020304" pitchFamily="18" charset="0"/>
              </a:rPr>
              <a:t>ekpansi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baseline="-30000" dirty="0">
                <a:cs typeface="Times New Roman" panose="02020603050405020304" pitchFamily="18" charset="0"/>
              </a:rPr>
              <a:t> – 1</a:t>
            </a:r>
            <a:r>
              <a:rPr lang="en-US" altLang="en-US" dirty="0">
                <a:cs typeface="Times New Roman" panose="02020603050405020304" pitchFamily="18" charset="0"/>
              </a:rPr>
              <a:t>) di-XOR-</a:t>
            </a:r>
            <a:r>
              <a:rPr lang="en-US" altLang="en-US" dirty="0" err="1"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A </a:t>
            </a:r>
            <a:r>
              <a:rPr lang="en-US" altLang="en-US" dirty="0">
                <a:cs typeface="Times New Roman" panose="02020603050405020304" pitchFamily="18" charset="0"/>
              </a:rPr>
              <a:t>48-bit: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	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baseline="-300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Blok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dikelompokkan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8 </a:t>
            </a:r>
            <a:r>
              <a:rPr lang="en-US" altLang="en-US" dirty="0" err="1">
                <a:cs typeface="Times New Roman" panose="02020603050405020304" pitchFamily="18" charset="0"/>
              </a:rPr>
              <a:t>kelompok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dirty="0">
                <a:cs typeface="Times New Roman" panose="02020603050405020304" pitchFamily="18" charset="0"/>
              </a:rPr>
              <a:t> 6 bit, dan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bagi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Ada 8 </a:t>
            </a:r>
            <a:r>
              <a:rPr lang="en-US" altLang="en-US" dirty="0" err="1"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dinyatakan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kotak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i="1" dirty="0">
                <a:cs typeface="Times New Roman" panose="02020603050405020304" pitchFamily="18" charset="0"/>
              </a:rPr>
              <a:t>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Kotak –S </a:t>
            </a:r>
            <a:r>
              <a:rPr lang="en-US" altLang="en-US" dirty="0" err="1">
                <a:cs typeface="Times New Roman" panose="02020603050405020304" pitchFamily="18" charset="0"/>
              </a:rPr>
              <a:t>menerima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masukan</a:t>
            </a:r>
            <a:r>
              <a:rPr lang="en-US" altLang="en-US" dirty="0">
                <a:cs typeface="Times New Roman" panose="02020603050405020304" pitchFamily="18" charset="0"/>
              </a:rPr>
              <a:t> 6 bit dan </a:t>
            </a:r>
            <a:r>
              <a:rPr lang="en-US" altLang="en-US" dirty="0" err="1">
                <a:cs typeface="Times New Roman" panose="02020603050405020304" pitchFamily="18" charset="0"/>
              </a:rPr>
              <a:t>memebrikan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keluaran</a:t>
            </a:r>
            <a:r>
              <a:rPr lang="en-US" altLang="en-US" dirty="0">
                <a:cs typeface="Times New Roman" panose="02020603050405020304" pitchFamily="18" charset="0"/>
              </a:rPr>
              <a:t> 4 bit.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CADAC478-2537-4D48-B693-E8BC5ACB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D8EB2-E8B7-4072-9522-2BA1809A938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3EA14078-3464-461E-ACD2-7364DAE7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graphicFrame>
        <p:nvGraphicFramePr>
          <p:cNvPr id="24579" name="Object 4">
            <a:extLst>
              <a:ext uri="{FF2B5EF4-FFF2-40B4-BE49-F238E27FC236}">
                <a16:creationId xmlns:a16="http://schemas.microsoft.com/office/drawing/2014/main" id="{ED0B3D7D-B5B1-4D2A-AC4C-097610A961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762000"/>
          <a:ext cx="6934200" cy="284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Document" r:id="rId3" imgW="5629656" imgH="2304288" progId="Word.Document.8">
                  <p:embed/>
                </p:oleObj>
              </mc:Choice>
              <mc:Fallback>
                <p:oleObj name="Document" r:id="rId3" imgW="5629656" imgH="2304288" progId="Word.Document.8">
                  <p:embed/>
                  <p:pic>
                    <p:nvPicPr>
                      <p:cNvPr id="24579" name="Object 4">
                        <a:extLst>
                          <a:ext uri="{FF2B5EF4-FFF2-40B4-BE49-F238E27FC236}">
                            <a16:creationId xmlns:a16="http://schemas.microsoft.com/office/drawing/2014/main" id="{ED0B3D7D-B5B1-4D2A-AC4C-097610A961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762000"/>
                        <a:ext cx="6934200" cy="284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5">
            <a:extLst>
              <a:ext uri="{FF2B5EF4-FFF2-40B4-BE49-F238E27FC236}">
                <a16:creationId xmlns:a16="http://schemas.microsoft.com/office/drawing/2014/main" id="{64EFB834-0068-49B6-A042-EBE9B1D366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3733800"/>
          <a:ext cx="7010400" cy="268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Document" r:id="rId5" imgW="5629656" imgH="2157984" progId="Word.Document.8">
                  <p:embed/>
                </p:oleObj>
              </mc:Choice>
              <mc:Fallback>
                <p:oleObj name="Document" r:id="rId5" imgW="5629656" imgH="2157984" progId="Word.Document.8">
                  <p:embed/>
                  <p:pic>
                    <p:nvPicPr>
                      <p:cNvPr id="24580" name="Object 5">
                        <a:extLst>
                          <a:ext uri="{FF2B5EF4-FFF2-40B4-BE49-F238E27FC236}">
                            <a16:creationId xmlns:a16="http://schemas.microsoft.com/office/drawing/2014/main" id="{64EFB834-0068-49B6-A042-EBE9B1D366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33800"/>
                        <a:ext cx="7010400" cy="268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Slide Number Placeholder 5">
            <a:extLst>
              <a:ext uri="{FF2B5EF4-FFF2-40B4-BE49-F238E27FC236}">
                <a16:creationId xmlns:a16="http://schemas.microsoft.com/office/drawing/2014/main" id="{B349851F-F211-41B8-9414-F3B4127F2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5584E1-0244-4F62-89C5-CB8ACFF5308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2AC22CA3-81EF-499C-94E1-85502262D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graphicFrame>
        <p:nvGraphicFramePr>
          <p:cNvPr id="25603" name="Object 4">
            <a:extLst>
              <a:ext uri="{FF2B5EF4-FFF2-40B4-BE49-F238E27FC236}">
                <a16:creationId xmlns:a16="http://schemas.microsoft.com/office/drawing/2014/main" id="{29C11162-B77B-4EF1-A2AA-AE8098455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407489"/>
              </p:ext>
            </p:extLst>
          </p:nvPr>
        </p:nvGraphicFramePr>
        <p:xfrm>
          <a:off x="2957348" y="136525"/>
          <a:ext cx="8001000" cy="329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Document" r:id="rId3" imgW="5629656" imgH="2318766" progId="Word.Document.8">
                  <p:embed/>
                </p:oleObj>
              </mc:Choice>
              <mc:Fallback>
                <p:oleObj name="Document" r:id="rId3" imgW="5629656" imgH="2318766" progId="Word.Document.8">
                  <p:embed/>
                  <p:pic>
                    <p:nvPicPr>
                      <p:cNvPr id="25603" name="Object 4">
                        <a:extLst>
                          <a:ext uri="{FF2B5EF4-FFF2-40B4-BE49-F238E27FC236}">
                            <a16:creationId xmlns:a16="http://schemas.microsoft.com/office/drawing/2014/main" id="{29C11162-B77B-4EF1-A2AA-AE80984559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348" y="136525"/>
                        <a:ext cx="8001000" cy="329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5">
            <a:extLst>
              <a:ext uri="{FF2B5EF4-FFF2-40B4-BE49-F238E27FC236}">
                <a16:creationId xmlns:a16="http://schemas.microsoft.com/office/drawing/2014/main" id="{5ECD7F9E-2F96-4BB8-9671-35FD9BB81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692565"/>
              </p:ext>
            </p:extLst>
          </p:nvPr>
        </p:nvGraphicFramePr>
        <p:xfrm>
          <a:off x="2923181" y="3544887"/>
          <a:ext cx="7924800" cy="281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Document" r:id="rId5" imgW="5629656" imgH="1997202" progId="Word.Document.8">
                  <p:embed/>
                </p:oleObj>
              </mc:Choice>
              <mc:Fallback>
                <p:oleObj name="Document" r:id="rId5" imgW="5629656" imgH="1997202" progId="Word.Document.8">
                  <p:embed/>
                  <p:pic>
                    <p:nvPicPr>
                      <p:cNvPr id="25604" name="Object 5">
                        <a:extLst>
                          <a:ext uri="{FF2B5EF4-FFF2-40B4-BE49-F238E27FC236}">
                            <a16:creationId xmlns:a16="http://schemas.microsoft.com/office/drawing/2014/main" id="{5ECD7F9E-2F96-4BB8-9671-35FD9BB813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181" y="3544887"/>
                        <a:ext cx="7924800" cy="281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Slide Number Placeholder 5">
            <a:extLst>
              <a:ext uri="{FF2B5EF4-FFF2-40B4-BE49-F238E27FC236}">
                <a16:creationId xmlns:a16="http://schemas.microsoft.com/office/drawing/2014/main" id="{C1B51E6B-A477-4F92-80E4-83959551A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BD0E4B-D6E8-412E-A8E3-C8CDD8C657A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4206AF-9153-454B-9F85-AFCAB23CC4A7}"/>
              </a:ext>
            </a:extLst>
          </p:cNvPr>
          <p:cNvSpPr txBox="1"/>
          <p:nvPr/>
        </p:nvSpPr>
        <p:spPr>
          <a:xfrm>
            <a:off x="303425" y="215483"/>
            <a:ext cx="26197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Input: </a:t>
            </a:r>
            <a:r>
              <a:rPr lang="en-US" sz="24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0101</a:t>
            </a:r>
            <a:r>
              <a:rPr lang="en-US" sz="2400" dirty="0">
                <a:solidFill>
                  <a:srgbClr val="0070C0"/>
                </a:solidFill>
              </a:rPr>
              <a:t>0</a:t>
            </a:r>
          </a:p>
          <a:p>
            <a:r>
              <a:rPr lang="en-US" sz="2400" dirty="0" err="1"/>
              <a:t>Baris</a:t>
            </a:r>
            <a:r>
              <a:rPr lang="en-US" sz="2400" dirty="0"/>
              <a:t> = </a:t>
            </a:r>
            <a:r>
              <a:rPr lang="en-US" sz="2400" dirty="0">
                <a:solidFill>
                  <a:srgbClr val="0070C0"/>
                </a:solidFill>
              </a:rPr>
              <a:t>10</a:t>
            </a:r>
            <a:r>
              <a:rPr lang="en-US" sz="2400" dirty="0"/>
              <a:t> = 2</a:t>
            </a:r>
          </a:p>
          <a:p>
            <a:r>
              <a:rPr lang="en-US" sz="2400" dirty="0" err="1"/>
              <a:t>Kolom</a:t>
            </a:r>
            <a:r>
              <a:rPr lang="en-US" sz="2400" dirty="0"/>
              <a:t> = </a:t>
            </a:r>
            <a:r>
              <a:rPr lang="en-US" sz="2400" dirty="0">
                <a:solidFill>
                  <a:srgbClr val="FF0000"/>
                </a:solidFill>
              </a:rPr>
              <a:t>0101</a:t>
            </a:r>
            <a:r>
              <a:rPr lang="en-US" sz="2400" dirty="0"/>
              <a:t> = 5</a:t>
            </a:r>
          </a:p>
          <a:p>
            <a:r>
              <a:rPr lang="en-US" sz="2400" dirty="0" err="1"/>
              <a:t>Luaran</a:t>
            </a:r>
            <a:r>
              <a:rPr lang="en-US" sz="2400" dirty="0"/>
              <a:t> = 13 = 1101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AEA5C6-F6C3-4FA1-8A20-BCEA91124169}"/>
              </a:ext>
            </a:extLst>
          </p:cNvPr>
          <p:cNvCxnSpPr>
            <a:cxnSpLocks/>
          </p:cNvCxnSpPr>
          <p:nvPr/>
        </p:nvCxnSpPr>
        <p:spPr>
          <a:xfrm>
            <a:off x="2802391" y="1065164"/>
            <a:ext cx="3629940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2AD5C6-10FC-4917-9421-853CAA089414}"/>
              </a:ext>
            </a:extLst>
          </p:cNvPr>
          <p:cNvCxnSpPr>
            <a:cxnSpLocks/>
          </p:cNvCxnSpPr>
          <p:nvPr/>
        </p:nvCxnSpPr>
        <p:spPr>
          <a:xfrm>
            <a:off x="5645439" y="136525"/>
            <a:ext cx="0" cy="1648618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2E482CC6-43AA-4B4D-AD02-41F9C8610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39498733-98F9-4B5F-9E00-161DD8D95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900112"/>
            <a:ext cx="11013440" cy="56388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Luaran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panjangnya</a:t>
            </a:r>
            <a:r>
              <a:rPr lang="en-US" altLang="en-US" dirty="0">
                <a:cs typeface="Times New Roman" panose="02020603050405020304" pitchFamily="18" charset="0"/>
              </a:rPr>
              <a:t> 32 bit.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Blok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Tujuan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kotak</a:t>
            </a:r>
            <a:r>
              <a:rPr lang="en-US" altLang="en-US" dirty="0">
                <a:cs typeface="Times New Roman" panose="02020603050405020304" pitchFamily="18" charset="0"/>
              </a:rPr>
              <a:t>-S.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P-box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sbb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/>
            <a:endParaRPr lang="en-GB" alt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26628" name="Object 6">
            <a:extLst>
              <a:ext uri="{FF2B5EF4-FFF2-40B4-BE49-F238E27FC236}">
                <a16:creationId xmlns:a16="http://schemas.microsoft.com/office/drawing/2014/main" id="{C163BE99-5360-400E-B0D4-1372B87755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469928"/>
              </p:ext>
            </p:extLst>
          </p:nvPr>
        </p:nvGraphicFramePr>
        <p:xfrm>
          <a:off x="1714500" y="5154613"/>
          <a:ext cx="876300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Document" r:id="rId3" imgW="5629656" imgH="515874" progId="Word.Document.8">
                  <p:embed/>
                </p:oleObj>
              </mc:Choice>
              <mc:Fallback>
                <p:oleObj name="Document" r:id="rId3" imgW="5629656" imgH="515874" progId="Word.Document.8">
                  <p:embed/>
                  <p:pic>
                    <p:nvPicPr>
                      <p:cNvPr id="26628" name="Object 6">
                        <a:extLst>
                          <a:ext uri="{FF2B5EF4-FFF2-40B4-BE49-F238E27FC236}">
                            <a16:creationId xmlns:a16="http://schemas.microsoft.com/office/drawing/2014/main" id="{C163BE99-5360-400E-B0D4-1372B87755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154613"/>
                        <a:ext cx="876300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Slide Number Placeholder 5">
            <a:extLst>
              <a:ext uri="{FF2B5EF4-FFF2-40B4-BE49-F238E27FC236}">
                <a16:creationId xmlns:a16="http://schemas.microsoft.com/office/drawing/2014/main" id="{4C63528A-4042-4969-AEDD-5AD990DC0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CF7CE7D-CF8D-44C6-8632-05AD2DCB1C9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A39DF409-6CAF-4B55-9F5C-986CE8B3D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65F881D-D2BA-4B96-9CB2-48088F6AB7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5032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 dirty="0" err="1">
                <a:latin typeface="+mn-lt"/>
              </a:rPr>
              <a:t>Tinjauan</a:t>
            </a:r>
            <a:r>
              <a:rPr lang="en-US" altLang="en-US" sz="4000" b="1" dirty="0">
                <a:latin typeface="+mn-lt"/>
              </a:rPr>
              <a:t> </a:t>
            </a:r>
            <a:r>
              <a:rPr lang="en-US" altLang="en-US" sz="4000" b="1" dirty="0" err="1">
                <a:latin typeface="+mn-lt"/>
              </a:rPr>
              <a:t>Umum</a:t>
            </a:r>
            <a:r>
              <a:rPr lang="en-US" altLang="en-US" sz="4000" b="1" dirty="0">
                <a:latin typeface="+mn-lt"/>
              </a:rPr>
              <a:t> DES</a:t>
            </a:r>
            <a:endParaRPr lang="en-GB" altLang="en-US" sz="4000" b="1" dirty="0">
              <a:latin typeface="+mn-lt"/>
            </a:endParaRP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E64C848-3011-43BC-9273-B97B8BB16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Dikembangkan</a:t>
            </a:r>
            <a:r>
              <a:rPr lang="en-US" altLang="en-US" dirty="0">
                <a:cs typeface="Times New Roman" panose="02020603050405020304" pitchFamily="18" charset="0"/>
              </a:rPr>
              <a:t> di IBM 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1972.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Berdasarkan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Lucifer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oleh Horst Feistel.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Disetujui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i="1" dirty="0">
                <a:cs typeface="Times New Roman" panose="02020603050405020304" pitchFamily="18" charset="0"/>
              </a:rPr>
              <a:t>National Bureau of Standard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NBS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setelah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penilaian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kekuatannya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i="1" dirty="0">
                <a:cs typeface="Times New Roman" panose="02020603050405020304" pitchFamily="18" charset="0"/>
              </a:rPr>
              <a:t>National Security Agency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NSA</a:t>
            </a:r>
            <a:r>
              <a:rPr lang="en-US" altLang="en-US" dirty="0">
                <a:cs typeface="Times New Roman" panose="02020603050405020304" pitchFamily="18" charset="0"/>
              </a:rPr>
              <a:t>) Amerika </a:t>
            </a:r>
            <a:r>
              <a:rPr lang="en-US" altLang="en-US" dirty="0" err="1">
                <a:cs typeface="Times New Roman" panose="02020603050405020304" pitchFamily="18" charset="0"/>
              </a:rPr>
              <a:t>Serikat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8197" name="Slide Number Placeholder 5">
            <a:extLst>
              <a:ext uri="{FF2B5EF4-FFF2-40B4-BE49-F238E27FC236}">
                <a16:creationId xmlns:a16="http://schemas.microsoft.com/office/drawing/2014/main" id="{13F3E685-93BE-4EA5-9202-E9873589C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5D4909-7958-4B7B-805E-B1D7EF885FA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5E4AA7DC-DE77-4975-B60D-3754F61F6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D3B7EA4-2163-4C82-A387-918831EC13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3120" y="533400"/>
            <a:ext cx="10099040" cy="2590800"/>
          </a:xfrm>
        </p:spPr>
        <p:txBody>
          <a:bodyPr/>
          <a:lstStyle/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f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Bit-bit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) di-</a:t>
            </a:r>
            <a:r>
              <a:rPr lang="en-US" altLang="en-US" sz="2400" i="1" dirty="0">
                <a:cs typeface="Times New Roman" panose="02020603050405020304" pitchFamily="18" charset="0"/>
              </a:rPr>
              <a:t>XOR</a:t>
            </a:r>
            <a:r>
              <a:rPr lang="en-US" altLang="en-US" sz="2400" dirty="0">
                <a:cs typeface="Times New Roman" panose="02020603050405020304" pitchFamily="18" charset="0"/>
              </a:rPr>
              <a:t>-</a:t>
            </a:r>
            <a:r>
              <a:rPr lang="en-US" altLang="en-US" sz="2400" dirty="0" err="1">
                <a:cs typeface="Times New Roman" panose="02020603050405020304" pitchFamily="18" charset="0"/>
              </a:rPr>
              <a:t>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L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: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          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L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ke-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(</a:t>
            </a:r>
            <a:r>
              <a:rPr lang="en-US" altLang="en-US" sz="2400" i="1" dirty="0">
                <a:cs typeface="Times New Roman" panose="02020603050405020304" pitchFamily="18" charset="0"/>
              </a:rPr>
              <a:t>L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) = (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 1 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L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)) </a:t>
            </a:r>
          </a:p>
          <a:p>
            <a:pPr eaLnBrk="1" hangingPunct="1"/>
            <a:endParaRPr lang="en-GB" altLang="en-US" sz="2400" dirty="0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D12C8871-EB59-4017-AC1C-4C2D334E0C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067437"/>
              </p:ext>
            </p:extLst>
          </p:nvPr>
        </p:nvGraphicFramePr>
        <p:xfrm>
          <a:off x="5562600" y="2778444"/>
          <a:ext cx="5791200" cy="330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VISIO" r:id="rId3" imgW="3571494" imgH="2035302" progId="Visio.Drawing.5">
                  <p:embed/>
                </p:oleObj>
              </mc:Choice>
              <mc:Fallback>
                <p:oleObj name="VISIO" r:id="rId3" imgW="3571494" imgH="2035302" progId="Visio.Drawing.5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D12C8871-EB59-4017-AC1C-4C2D334E0C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778444"/>
                        <a:ext cx="5791200" cy="330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Slide Number Placeholder 5">
            <a:extLst>
              <a:ext uri="{FF2B5EF4-FFF2-40B4-BE49-F238E27FC236}">
                <a16:creationId xmlns:a16="http://schemas.microsoft.com/office/drawing/2014/main" id="{E18980CD-A0EA-4F25-BFFE-66AEBF354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8BD45E-D67B-4101-A50D-A6776C3C15C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036BECB5-CD4D-4EF7-9B74-C07926E9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47E9469-BE68-4230-AF8A-5E4C3A86E3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Inversi</a:t>
            </a:r>
            <a:r>
              <a:rPr lang="en-US" altLang="en-US" b="1" dirty="0"/>
              <a:t> </a:t>
            </a:r>
            <a:r>
              <a:rPr lang="en-US" altLang="en-US" b="1" dirty="0" err="1"/>
              <a:t>Permutasi</a:t>
            </a:r>
            <a:r>
              <a:rPr lang="en-US" altLang="en-US" b="1" dirty="0"/>
              <a:t> (IP</a:t>
            </a:r>
            <a:r>
              <a:rPr lang="en-US" altLang="en-US" b="1" baseline="30000" dirty="0"/>
              <a:t>-1</a:t>
            </a:r>
            <a:r>
              <a:rPr lang="en-US" altLang="en-US" b="1" dirty="0"/>
              <a:t>)</a:t>
            </a:r>
            <a:endParaRPr lang="en-GB" altLang="en-US" b="1" dirty="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7C316C4-17B6-4815-A793-4E1D961469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4720" y="1981200"/>
            <a:ext cx="10312400" cy="23622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terakhir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setelah</a:t>
            </a:r>
            <a:r>
              <a:rPr lang="en-US" altLang="en-US" dirty="0">
                <a:cs typeface="Times New Roman" panose="02020603050405020304" pitchFamily="18" charset="0"/>
              </a:rPr>
              <a:t> 16 kali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gabungan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kiri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kanan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awal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balikan</a:t>
            </a:r>
            <a:r>
              <a:rPr lang="en-US" altLang="en-US" dirty="0">
                <a:cs typeface="Times New Roman" panose="02020603050405020304" pitchFamily="18" charset="0"/>
              </a:rPr>
              <a:t> (IP</a:t>
            </a:r>
            <a:r>
              <a:rPr lang="en-US" altLang="en-US" baseline="30000" dirty="0">
                <a:cs typeface="Times New Roman" panose="02020603050405020304" pitchFamily="18" charset="0"/>
              </a:rPr>
              <a:t>-1</a:t>
            </a:r>
            <a:r>
              <a:rPr lang="en-US" altLang="en-US" dirty="0">
                <a:cs typeface="Times New Roman" panose="02020603050405020304" pitchFamily="18" charset="0"/>
              </a:rPr>
              <a:t> ) </a:t>
            </a:r>
            <a:r>
              <a:rPr lang="en-US" altLang="en-US" dirty="0" err="1">
                <a:cs typeface="Times New Roman" panose="02020603050405020304" pitchFamily="18" charset="0"/>
              </a:rPr>
              <a:t>sbb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eaLnBrk="1" hangingPunct="1"/>
            <a:endParaRPr lang="en-GB" altLang="en-US" dirty="0"/>
          </a:p>
        </p:txBody>
      </p:sp>
      <p:graphicFrame>
        <p:nvGraphicFramePr>
          <p:cNvPr id="28677" name="Object 4">
            <a:extLst>
              <a:ext uri="{FF2B5EF4-FFF2-40B4-BE49-F238E27FC236}">
                <a16:creationId xmlns:a16="http://schemas.microsoft.com/office/drawing/2014/main" id="{981CC9BD-8E0C-4205-B8F3-FFDB102F52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734882"/>
              </p:ext>
            </p:extLst>
          </p:nvPr>
        </p:nvGraphicFramePr>
        <p:xfrm>
          <a:off x="1828799" y="4343400"/>
          <a:ext cx="9056057" cy="136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Document" r:id="rId3" imgW="5629656" imgH="849630" progId="Word.Document.8">
                  <p:embed/>
                </p:oleObj>
              </mc:Choice>
              <mc:Fallback>
                <p:oleObj name="Document" r:id="rId3" imgW="5629656" imgH="849630" progId="Word.Document.8">
                  <p:embed/>
                  <p:pic>
                    <p:nvPicPr>
                      <p:cNvPr id="28677" name="Object 4">
                        <a:extLst>
                          <a:ext uri="{FF2B5EF4-FFF2-40B4-BE49-F238E27FC236}">
                            <a16:creationId xmlns:a16="http://schemas.microsoft.com/office/drawing/2014/main" id="{981CC9BD-8E0C-4205-B8F3-FFDB102F52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799" y="4343400"/>
                        <a:ext cx="9056057" cy="1366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Slide Number Placeholder 6">
            <a:extLst>
              <a:ext uri="{FF2B5EF4-FFF2-40B4-BE49-F238E27FC236}">
                <a16:creationId xmlns:a16="http://schemas.microsoft.com/office/drawing/2014/main" id="{3CFFB1DF-C39C-4786-A780-BFD733641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D2DB95-A7DD-4F74-A383-4026F73C948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pic>
        <p:nvPicPr>
          <p:cNvPr id="19" name="Picture 8">
            <a:extLst>
              <a:ext uri="{FF2B5EF4-FFF2-40B4-BE49-F238E27FC236}">
                <a16:creationId xmlns:a16="http://schemas.microsoft.com/office/drawing/2014/main" id="{AD14F34B-A7A1-4E41-B5B2-C1D2D6FCB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9701" y="284228"/>
            <a:ext cx="2832823" cy="2920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11BE5C4F-0437-4A8E-8E3B-33FDC1FC6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09E4E609-E6D1-4C35-94A0-E97933121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1520" y="264160"/>
            <a:ext cx="7772400" cy="990600"/>
          </a:xfrm>
        </p:spPr>
        <p:txBody>
          <a:bodyPr/>
          <a:lstStyle/>
          <a:p>
            <a:pPr algn="l" eaLnBrk="1" hangingPunct="1"/>
            <a:r>
              <a:rPr lang="en-US" altLang="en-US" b="1" dirty="0" err="1"/>
              <a:t>Dekripsi</a:t>
            </a:r>
            <a:endParaRPr lang="en-GB" altLang="en-US" b="1" dirty="0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E69A2F0-2A56-4E15-B257-0ABF4133B4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4360" y="1509712"/>
            <a:ext cx="11353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kebalikan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DES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Pada proses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baseline="-30000" dirty="0">
                <a:cs typeface="Times New Roman" panose="02020603050405020304" pitchFamily="18" charset="0"/>
              </a:rPr>
              <a:t>16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baseline="-30000" dirty="0">
                <a:cs typeface="Times New Roman" panose="02020603050405020304" pitchFamily="18" charset="0"/>
              </a:rPr>
              <a:t>15</a:t>
            </a:r>
            <a:r>
              <a:rPr lang="en-US" altLang="en-US" dirty="0">
                <a:cs typeface="Times New Roman" panose="02020603050405020304" pitchFamily="18" charset="0"/>
              </a:rPr>
              <a:t>, …,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 16, 15, …, 1, </a:t>
            </a:r>
            <a:r>
              <a:rPr lang="en-US" altLang="en-US" dirty="0" err="1">
                <a:cs typeface="Times New Roman" panose="02020603050405020304" pitchFamily="18" charset="0"/>
              </a:rPr>
              <a:t>luaran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deciphering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     </a:t>
            </a:r>
            <a:r>
              <a:rPr lang="en-US" altLang="en-US" i="1" dirty="0">
                <a:cs typeface="Times New Roman" panose="02020603050405020304" pitchFamily="18" charset="0"/>
              </a:rPr>
              <a:t>	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baseline="-25000" dirty="0"/>
              <a:t> – 1 </a:t>
            </a:r>
            <a:r>
              <a:rPr lang="en-US" dirty="0"/>
              <a:t> = </a:t>
            </a:r>
            <a:r>
              <a:rPr lang="en-US" i="1" dirty="0"/>
              <a:t>L</a:t>
            </a:r>
            <a:r>
              <a:rPr lang="en-US" i="1" baseline="-25000" dirty="0"/>
              <a:t>i</a:t>
            </a:r>
            <a:r>
              <a:rPr lang="en-US" baseline="-25000" dirty="0"/>
              <a:t> </a:t>
            </a:r>
            <a:r>
              <a:rPr lang="en-US" dirty="0"/>
              <a:t>					</a:t>
            </a:r>
          </a:p>
          <a:p>
            <a:pPr marL="0" indent="0">
              <a:buNone/>
              <a:defRPr/>
            </a:pPr>
            <a:r>
              <a:rPr lang="en-US" i="1" dirty="0"/>
              <a:t>           L</a:t>
            </a:r>
            <a:r>
              <a:rPr lang="en-US" i="1" baseline="-25000" dirty="0"/>
              <a:t>i</a:t>
            </a:r>
            <a:r>
              <a:rPr lang="en-US" baseline="-25000" dirty="0"/>
              <a:t> – 1 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i="1" dirty="0"/>
              <a:t>R</a:t>
            </a:r>
            <a:r>
              <a:rPr lang="en-US" i="1" baseline="-25000" dirty="0"/>
              <a:t>i </a:t>
            </a:r>
            <a:r>
              <a:rPr lang="en-US" baseline="-25000" dirty="0"/>
              <a:t> </a:t>
            </a:r>
            <a:r>
              <a:rPr lang="en-US" dirty="0">
                <a:sym typeface="Symbol" panose="05050102010706020507" pitchFamily="18" charset="2"/>
              </a:rPr>
              <a:t>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i="1" baseline="-25000" dirty="0"/>
              <a:t>i</a:t>
            </a:r>
            <a:r>
              <a:rPr lang="en-US" baseline="-25000" dirty="0"/>
              <a:t> – 1</a:t>
            </a:r>
            <a:r>
              <a:rPr lang="en-US" dirty="0"/>
              <a:t>,</a:t>
            </a:r>
            <a:r>
              <a:rPr lang="en-US" baseline="-25000" dirty="0"/>
              <a:t> </a:t>
            </a:r>
            <a:r>
              <a:rPr lang="en-US" i="1" dirty="0"/>
              <a:t>K</a:t>
            </a:r>
            <a:r>
              <a:rPr lang="en-US" i="1" baseline="-25000" dirty="0"/>
              <a:t>i</a:t>
            </a:r>
            <a:r>
              <a:rPr lang="en-US" dirty="0"/>
              <a:t>) = </a:t>
            </a:r>
            <a:r>
              <a:rPr lang="en-US" i="1" dirty="0"/>
              <a:t>R</a:t>
            </a:r>
            <a:r>
              <a:rPr lang="en-US" i="1" baseline="-25000" dirty="0"/>
              <a:t>i </a:t>
            </a:r>
            <a:r>
              <a:rPr lang="en-US" baseline="-25000" dirty="0"/>
              <a:t> </a:t>
            </a:r>
            <a:r>
              <a:rPr lang="en-US" dirty="0">
                <a:sym typeface="Symbol" panose="05050102010706020507" pitchFamily="18" charset="2"/>
              </a:rPr>
              <a:t>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L</a:t>
            </a:r>
            <a:r>
              <a:rPr lang="en-US" i="1" baseline="-25000" dirty="0"/>
              <a:t>i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i="1" baseline="-25000" dirty="0"/>
              <a:t>i</a:t>
            </a:r>
            <a:r>
              <a:rPr lang="en-US" dirty="0"/>
              <a:t>)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9701" name="Slide Number Placeholder 5">
            <a:extLst>
              <a:ext uri="{FF2B5EF4-FFF2-40B4-BE49-F238E27FC236}">
                <a16:creationId xmlns:a16="http://schemas.microsoft.com/office/drawing/2014/main" id="{23832B5C-95A5-4403-891C-31C0EE25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B15402-7598-4BCE-9CC2-AABCC7E1AA5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>
            <a:extLst>
              <a:ext uri="{FF2B5EF4-FFF2-40B4-BE49-F238E27FC236}">
                <a16:creationId xmlns:a16="http://schemas.microsoft.com/office/drawing/2014/main" id="{D13FA1CB-2498-46AD-8255-F837F8BD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92801D7-C331-4B71-A24B-8B16F4A75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/>
              <a:t>Mode DES</a:t>
            </a:r>
            <a:endParaRPr lang="en-GB" altLang="en-US" b="1" dirty="0"/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A6747AC3-7FAE-4836-B830-AF7A08EA33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DES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dioperasikan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mode ECB, CBC, OFB, CFB, dan counter.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kesederhanaannya</a:t>
            </a:r>
            <a:r>
              <a:rPr lang="en-US" altLang="en-US" dirty="0">
                <a:cs typeface="Times New Roman" panose="02020603050405020304" pitchFamily="18" charset="0"/>
              </a:rPr>
              <a:t>, mode ECB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paket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komersil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30725" name="Slide Number Placeholder 5">
            <a:extLst>
              <a:ext uri="{FF2B5EF4-FFF2-40B4-BE49-F238E27FC236}">
                <a16:creationId xmlns:a16="http://schemas.microsoft.com/office/drawing/2014/main" id="{06951C05-E530-4DDC-92BB-B2C93AFF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37C587-FEFD-4B37-97F2-05A44536CDC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GB" altLang="en-US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>
            <a:extLst>
              <a:ext uri="{FF2B5EF4-FFF2-40B4-BE49-F238E27FC236}">
                <a16:creationId xmlns:a16="http://schemas.microsoft.com/office/drawing/2014/main" id="{906BD0F7-D15E-4111-81F9-FF7A4CF2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0C53D38D-C09B-4F54-89C6-39C1A35DB2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Implementasi</a:t>
            </a:r>
            <a:r>
              <a:rPr lang="en-US" altLang="en-US" b="1" dirty="0"/>
              <a:t> DES</a:t>
            </a:r>
            <a:endParaRPr lang="en-GB" altLang="en-US" b="1" dirty="0"/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CA62E58-6558-4394-9C82-6BB90762EB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DES 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diimplementasikan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perangkat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lunak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maupun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perangkat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perangkat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keras</a:t>
            </a:r>
            <a:r>
              <a:rPr lang="en-US" altLang="en-US" dirty="0">
                <a:cs typeface="Times New Roman" panose="02020603050405020304" pitchFamily="18" charset="0"/>
              </a:rPr>
              <a:t>, DES </a:t>
            </a:r>
            <a:r>
              <a:rPr lang="en-US" altLang="en-US" dirty="0" err="1">
                <a:cs typeface="Times New Roman" panose="02020603050405020304" pitchFamily="18" charset="0"/>
              </a:rPr>
              <a:t>diimplementasikan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chip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detik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chip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mengenkripsikan</a:t>
            </a:r>
            <a:r>
              <a:rPr lang="en-US" altLang="en-US" dirty="0">
                <a:cs typeface="Times New Roman" panose="02020603050405020304" pitchFamily="18" charset="0"/>
              </a:rPr>
              <a:t> 16,8 </a:t>
            </a:r>
            <a:r>
              <a:rPr lang="en-US" altLang="en-US" dirty="0" err="1">
                <a:cs typeface="Times New Roman" panose="02020603050405020304" pitchFamily="18" charset="0"/>
              </a:rPr>
              <a:t>juta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1 gigabit per </a:t>
            </a:r>
            <a:r>
              <a:rPr lang="en-US" altLang="en-US" dirty="0" err="1">
                <a:cs typeface="Times New Roman" panose="02020603050405020304" pitchFamily="18" charset="0"/>
              </a:rPr>
              <a:t>detik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Implementasi</a:t>
            </a:r>
            <a:r>
              <a:rPr lang="en-US" altLang="en-US" dirty="0">
                <a:cs typeface="Times New Roman" panose="02020603050405020304" pitchFamily="18" charset="0"/>
              </a:rPr>
              <a:t> DES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perangkat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lunak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32.000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per </a:t>
            </a:r>
            <a:r>
              <a:rPr lang="en-US" altLang="en-US" dirty="0" err="1">
                <a:cs typeface="Times New Roman" panose="02020603050405020304" pitchFamily="18" charset="0"/>
              </a:rPr>
              <a:t>detik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dijalankan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mainframe</a:t>
            </a:r>
            <a:r>
              <a:rPr lang="en-US" altLang="en-US" dirty="0">
                <a:cs typeface="Times New Roman" panose="02020603050405020304" pitchFamily="18" charset="0"/>
              </a:rPr>
              <a:t> IBM 3090,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computer </a:t>
            </a:r>
            <a:r>
              <a:rPr lang="en-US" altLang="en-US" dirty="0" err="1">
                <a:cs typeface="Times New Roman" panose="02020603050405020304" pitchFamily="18" charset="0"/>
              </a:rPr>
              <a:t>tercepat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 /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1976).</a:t>
            </a:r>
            <a:endParaRPr lang="en-GB" altLang="en-US" dirty="0"/>
          </a:p>
        </p:txBody>
      </p:sp>
      <p:sp>
        <p:nvSpPr>
          <p:cNvPr id="31749" name="Slide Number Placeholder 5">
            <a:extLst>
              <a:ext uri="{FF2B5EF4-FFF2-40B4-BE49-F238E27FC236}">
                <a16:creationId xmlns:a16="http://schemas.microsoft.com/office/drawing/2014/main" id="{4B4C97D1-4EC9-4A7D-8A21-F872AB6DF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5A5A87-F76A-4C44-971F-157CD99A44C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GB" altLang="en-US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>
            <a:extLst>
              <a:ext uri="{FF2B5EF4-FFF2-40B4-BE49-F238E27FC236}">
                <a16:creationId xmlns:a16="http://schemas.microsoft.com/office/drawing/2014/main" id="{C31E7DB1-336E-40DA-AE45-7542A61AF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B9D4D1A3-4DD2-474D-903A-342F32FC6B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Keamanan</a:t>
            </a:r>
            <a:r>
              <a:rPr lang="en-US" altLang="en-US" b="1" dirty="0"/>
              <a:t> DES</a:t>
            </a:r>
            <a:endParaRPr lang="en-GB" altLang="en-US" b="1" dirty="0"/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7BA93A8-BC26-4711-AF91-FBFC9FCBE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1752600"/>
            <a:ext cx="1058672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Keamanan</a:t>
            </a:r>
            <a:r>
              <a:rPr lang="en-US" altLang="en-US" sz="2400" dirty="0"/>
              <a:t> DES </a:t>
            </a:r>
            <a:r>
              <a:rPr lang="en-US" altLang="en-US" sz="2400" dirty="0" err="1"/>
              <a:t>ditentukan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Panjang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eksternal</a:t>
            </a:r>
            <a:r>
              <a:rPr lang="en-US" altLang="en-US" sz="2400" dirty="0">
                <a:cs typeface="Times New Roman" panose="02020603050405020304" pitchFamily="18" charset="0"/>
              </a:rPr>
              <a:t> DES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64 bit,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dipakai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56 bit.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rancangan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awal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diusulkan</a:t>
            </a:r>
            <a:r>
              <a:rPr lang="en-US" altLang="en-US" sz="2400" dirty="0">
                <a:cs typeface="Times New Roman" panose="02020603050405020304" pitchFamily="18" charset="0"/>
              </a:rPr>
              <a:t> IBM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128 bit,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permintaan</a:t>
            </a:r>
            <a:r>
              <a:rPr lang="en-US" altLang="en-US" sz="2400" dirty="0">
                <a:cs typeface="Times New Roman" panose="02020603050405020304" pitchFamily="18" charset="0"/>
              </a:rPr>
              <a:t> NSA,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diperkecil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56 bit.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56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terdapat</a:t>
            </a:r>
            <a:r>
              <a:rPr lang="en-US" altLang="en-US" sz="2400" dirty="0">
                <a:cs typeface="Times New Roman" panose="02020603050405020304" pitchFamily="18" charset="0"/>
              </a:rPr>
              <a:t>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56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72.057.594.037.927.936 </a:t>
            </a:r>
            <a:r>
              <a:rPr lang="en-US" altLang="en-US" sz="24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serangan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exhaustive key search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prosesor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paralel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detik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dikerjakan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juta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serangan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seluruhnya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diperlukan</a:t>
            </a:r>
            <a:r>
              <a:rPr lang="en-US" altLang="en-US" sz="2400" dirty="0">
                <a:cs typeface="Times New Roman" panose="02020603050405020304" pitchFamily="18" charset="0"/>
              </a:rPr>
              <a:t> 1142 </a:t>
            </a:r>
            <a:r>
              <a:rPr lang="en-US" altLang="en-US" sz="2400" dirty="0" err="1"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menemukan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benar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  <p:sp>
        <p:nvSpPr>
          <p:cNvPr id="32773" name="Slide Number Placeholder 5">
            <a:extLst>
              <a:ext uri="{FF2B5EF4-FFF2-40B4-BE49-F238E27FC236}">
                <a16:creationId xmlns:a16="http://schemas.microsoft.com/office/drawing/2014/main" id="{7DCE8640-D3E0-483C-8296-40C9A93A5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73E4E9-9C8E-49E5-A24F-FFC4532316B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GB" altLang="en-US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>
            <a:extLst>
              <a:ext uri="{FF2B5EF4-FFF2-40B4-BE49-F238E27FC236}">
                <a16:creationId xmlns:a16="http://schemas.microsoft.com/office/drawing/2014/main" id="{909B8CE7-2D3A-46EA-AB0D-ED94A02F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718A24A5-E8C7-4C81-99E6-B1118CE90E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Dikutip dari Wiki: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In 1997, </a:t>
            </a:r>
            <a:r>
              <a:rPr lang="en-US" altLang="en-US" u="sng">
                <a:hlinkClick r:id="rId2" tooltip="RSA Security"/>
              </a:rPr>
              <a:t>RSA Security</a:t>
            </a:r>
            <a:r>
              <a:rPr lang="en-US" altLang="en-US"/>
              <a:t> sponsored a series of contests, offering a $10,000 prize to the first team that broke a message encrypted with DES for the contest. 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That contest was won by the </a:t>
            </a:r>
            <a:r>
              <a:rPr lang="en-US" altLang="en-US">
                <a:hlinkClick r:id="rId3" tooltip="DESCHALL Project"/>
              </a:rPr>
              <a:t>DESCHALL Project</a:t>
            </a:r>
            <a:r>
              <a:rPr lang="en-US" altLang="en-US"/>
              <a:t>, led by Rocke Verser, </a:t>
            </a:r>
            <a:r>
              <a:rPr lang="en-US" altLang="en-US">
                <a:hlinkClick r:id="rId4" tooltip="Matt Curtin"/>
              </a:rPr>
              <a:t>Matt Curtin</a:t>
            </a:r>
            <a:r>
              <a:rPr lang="en-US" altLang="en-US"/>
              <a:t>, and Justin Dolske, using idle cycles of thousands of computers across the Internet. 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33797" name="Slide Number Placeholder 5">
            <a:extLst>
              <a:ext uri="{FF2B5EF4-FFF2-40B4-BE49-F238E27FC236}">
                <a16:creationId xmlns:a16="http://schemas.microsoft.com/office/drawing/2014/main" id="{249D11D2-722D-4FDA-AA36-6059AE80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E725F5-A9DE-49E3-8927-C9C74F2EAD1C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GB" altLang="en-US" sz="1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>
            <a:extLst>
              <a:ext uri="{FF2B5EF4-FFF2-40B4-BE49-F238E27FC236}">
                <a16:creationId xmlns:a16="http://schemas.microsoft.com/office/drawing/2014/main" id="{5A51E827-A13E-428C-995C-FE399FEC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3F5970A2-8746-4634-9DF5-B8372BDD37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1998, </a:t>
            </a:r>
            <a:r>
              <a:rPr lang="en-US" altLang="en-US" i="1" dirty="0">
                <a:cs typeface="Times New Roman" panose="02020603050405020304" pitchFamily="18" charset="0"/>
              </a:rPr>
              <a:t>Electronic Frontier Foundation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EFE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merancang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perangkat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khusus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menemukan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DES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exhaustive key search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biaya</a:t>
            </a:r>
            <a:r>
              <a:rPr lang="en-US" altLang="en-US" dirty="0">
                <a:cs typeface="Times New Roman" panose="02020603050405020304" pitchFamily="18" charset="0"/>
              </a:rPr>
              <a:t> $250.000 dan </a:t>
            </a:r>
            <a:r>
              <a:rPr lang="en-US" altLang="en-US" dirty="0" err="1">
                <a:cs typeface="Times New Roman" panose="02020603050405020304" pitchFamily="18" charset="0"/>
              </a:rPr>
              <a:t>diharapkan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menemukan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selama</a:t>
            </a:r>
            <a:r>
              <a:rPr lang="en-US" altLang="en-US" dirty="0">
                <a:cs typeface="Times New Roman" panose="02020603050405020304" pitchFamily="18" charset="0"/>
              </a:rPr>
              <a:t> 5 </a:t>
            </a:r>
            <a:r>
              <a:rPr lang="en-US" altLang="en-US" dirty="0" err="1">
                <a:cs typeface="Times New Roman" panose="02020603050405020304" pitchFamily="18" charset="0"/>
              </a:rPr>
              <a:t>hari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1999, </a:t>
            </a:r>
            <a:r>
              <a:rPr lang="en-US" altLang="en-US" dirty="0" err="1">
                <a:cs typeface="Times New Roman" panose="02020603050405020304" pitchFamily="18" charset="0"/>
              </a:rPr>
              <a:t>kombinasi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perangkat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EFE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kolaborasi</a:t>
            </a:r>
            <a:r>
              <a:rPr lang="en-US" altLang="en-US" dirty="0">
                <a:cs typeface="Times New Roman" panose="02020603050405020304" pitchFamily="18" charset="0"/>
              </a:rPr>
              <a:t> internet yang </a:t>
            </a:r>
            <a:r>
              <a:rPr lang="en-US" altLang="en-US" dirty="0" err="1">
                <a:cs typeface="Times New Roman" panose="02020603050405020304" pitchFamily="18" charset="0"/>
              </a:rPr>
              <a:t>melibatkan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100.000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menemukan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DES </a:t>
            </a:r>
            <a:r>
              <a:rPr lang="en-US" altLang="en-US" dirty="0" err="1">
                <a:cs typeface="Times New Roman" panose="02020603050405020304" pitchFamily="18" charset="0"/>
              </a:rPr>
              <a:t>kurang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 err="1">
                <a:cs typeface="Times New Roman" panose="02020603050405020304" pitchFamily="18" charset="0"/>
              </a:rPr>
              <a:t>hari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r>
              <a:rPr lang="en-GB" altLang="en-US" dirty="0"/>
              <a:t> </a:t>
            </a:r>
          </a:p>
        </p:txBody>
      </p:sp>
      <p:sp>
        <p:nvSpPr>
          <p:cNvPr id="34821" name="Slide Number Placeholder 5">
            <a:extLst>
              <a:ext uri="{FF2B5EF4-FFF2-40B4-BE49-F238E27FC236}">
                <a16:creationId xmlns:a16="http://schemas.microsoft.com/office/drawing/2014/main" id="{282AB63E-F7AB-4263-9B22-1EA04502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60161B-A549-48D7-8C47-C0CC54E9096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GB" altLang="en-US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>
            <a:extLst>
              <a:ext uri="{FF2B5EF4-FFF2-40B4-BE49-F238E27FC236}">
                <a16:creationId xmlns:a16="http://schemas.microsoft.com/office/drawing/2014/main" id="{AB5913E9-0CE6-4190-9921-38AC975E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pic>
        <p:nvPicPr>
          <p:cNvPr id="35843" name="Picture 4">
            <a:extLst>
              <a:ext uri="{FF2B5EF4-FFF2-40B4-BE49-F238E27FC236}">
                <a16:creationId xmlns:a16="http://schemas.microsoft.com/office/drawing/2014/main" id="{0364DFC4-0F36-49AB-B202-E9CE6399B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914400"/>
            <a:ext cx="3495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5">
            <a:extLst>
              <a:ext uri="{FF2B5EF4-FFF2-40B4-BE49-F238E27FC236}">
                <a16:creationId xmlns:a16="http://schemas.microsoft.com/office/drawing/2014/main" id="{FB977635-A94A-46D6-B0FB-0FBCA19AC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5070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845" name="Text Box 7">
            <a:extLst>
              <a:ext uri="{FF2B5EF4-FFF2-40B4-BE49-F238E27FC236}">
                <a16:creationId xmlns:a16="http://schemas.microsoft.com/office/drawing/2014/main" id="{09450D5C-48F6-42D3-BE70-F5F54BBFA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1" y="4800600"/>
            <a:ext cx="850264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The </a:t>
            </a:r>
            <a:r>
              <a:rPr lang="en-US" altLang="en-US" sz="2400">
                <a:hlinkClick r:id="rId3" tooltip="Electronic Frontier Foundation"/>
              </a:rPr>
              <a:t>EFF</a:t>
            </a:r>
            <a:r>
              <a:rPr lang="en-US" altLang="en-US" sz="2400"/>
              <a:t>'s US$250,000 </a:t>
            </a:r>
            <a:r>
              <a:rPr lang="en-US" altLang="en-US" sz="2400">
                <a:hlinkClick r:id="rId4" tooltip="EFF DES cracker"/>
              </a:rPr>
              <a:t>DES cracking machine</a:t>
            </a:r>
            <a:r>
              <a:rPr lang="en-US" altLang="en-US" sz="2400"/>
              <a:t> contained 1,856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custom chips and could brute force a DES key in a matter of days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— the photo shows a DES Cracker circuit board fitted with several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Deep Crack chips (Sumber Wikipedia). </a:t>
            </a:r>
          </a:p>
        </p:txBody>
      </p:sp>
      <p:sp>
        <p:nvSpPr>
          <p:cNvPr id="35846" name="Slide Number Placeholder 6">
            <a:extLst>
              <a:ext uri="{FF2B5EF4-FFF2-40B4-BE49-F238E27FC236}">
                <a16:creationId xmlns:a16="http://schemas.microsoft.com/office/drawing/2014/main" id="{76393FEC-F879-4A17-9509-D8FFEA92A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92691E-CFA6-4A82-80E8-0EFC9483509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GB" alt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>
            <a:extLst>
              <a:ext uri="{FF2B5EF4-FFF2-40B4-BE49-F238E27FC236}">
                <a16:creationId xmlns:a16="http://schemas.microsoft.com/office/drawing/2014/main" id="{9B5236F2-78BF-48F3-9B5A-C5AA99B5B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C52B0305-9616-497C-92A5-40B82916B3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Their motivation was to show that DES was breakable in practice as well as in theory: "</a:t>
            </a:r>
            <a:r>
              <a:rPr lang="en-US" altLang="en-US" i="1"/>
              <a:t>There are many people who will not believe a truth until they can see it with their own eyes. Showing them a physical machine that can crack DES in a few days is the only way to convince some people that they really cannot trust their security to DES.</a:t>
            </a:r>
            <a:r>
              <a:rPr lang="en-US" altLang="en-US"/>
              <a:t>" </a:t>
            </a:r>
          </a:p>
          <a:p>
            <a:pPr eaLnBrk="1" hangingPunct="1"/>
            <a:r>
              <a:rPr lang="en-US" altLang="en-US"/>
              <a:t>The machine brute-forced a key in a little more than 2 days search. </a:t>
            </a:r>
          </a:p>
        </p:txBody>
      </p:sp>
      <p:sp>
        <p:nvSpPr>
          <p:cNvPr id="36869" name="Slide Number Placeholder 5">
            <a:extLst>
              <a:ext uri="{FF2B5EF4-FFF2-40B4-BE49-F238E27FC236}">
                <a16:creationId xmlns:a16="http://schemas.microsoft.com/office/drawing/2014/main" id="{BADF3DE3-4865-4BED-BCD8-DF522845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30756D-2B37-4D3B-ABA1-5B7EC860109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GB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E8E1156C-70E9-4F34-B734-075DD41E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B2EE914-2221-4BC4-A3C6-1AF0A8EFBB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6760" y="1253331"/>
            <a:ext cx="10515600" cy="43513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DES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standard, </a:t>
            </a:r>
            <a:r>
              <a:rPr lang="en-US" altLang="en-US" dirty="0" err="1">
                <a:cs typeface="Times New Roman" panose="02020603050405020304" pitchFamily="18" charset="0"/>
              </a:rPr>
              <a:t>sedangkan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DEA (</a:t>
            </a:r>
            <a:r>
              <a:rPr lang="en-US" altLang="en-US" i="1" dirty="0">
                <a:cs typeface="Times New Roman" panose="02020603050405020304" pitchFamily="18" charset="0"/>
              </a:rPr>
              <a:t>Data </a:t>
            </a:r>
            <a:r>
              <a:rPr lang="en-US" altLang="en-US" i="1" dirty="0" err="1">
                <a:cs typeface="Times New Roman" panose="02020603050405020304" pitchFamily="18" charset="0"/>
              </a:rPr>
              <a:t>EncryptionAlgorithm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dikacaukan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DES </a:t>
            </a:r>
            <a:r>
              <a:rPr lang="en-US" altLang="en-US" dirty="0" err="1">
                <a:cs typeface="Times New Roman" panose="02020603050405020304" pitchFamily="18" charset="0"/>
              </a:rPr>
              <a:t>termasuk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tergolong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jenis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DES </a:t>
            </a:r>
            <a:r>
              <a:rPr lang="en-US" altLang="en-US" dirty="0" err="1">
                <a:cs typeface="Times New Roman" panose="02020603050405020304" pitchFamily="18" charset="0"/>
              </a:rPr>
              <a:t>beroperasi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64 bit.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Panjang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ekternal</a:t>
            </a:r>
            <a:r>
              <a:rPr lang="en-US" altLang="en-US" dirty="0">
                <a:cs typeface="Times New Roman" panose="02020603050405020304" pitchFamily="18" charset="0"/>
              </a:rPr>
              <a:t> = 64 bit (</a:t>
            </a:r>
            <a:r>
              <a:rPr lang="en-US" altLang="en-US" dirty="0" err="1">
                <a:cs typeface="Times New Roman" panose="02020603050405020304" pitchFamily="18" charset="0"/>
              </a:rPr>
              <a:t>sesuai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56 bit yang </a:t>
            </a:r>
            <a:r>
              <a:rPr lang="en-US" altLang="en-US" dirty="0" err="1">
                <a:cs typeface="Times New Roman" panose="02020603050405020304" pitchFamily="18" charset="0"/>
              </a:rPr>
              <a:t>dipakai</a:t>
            </a:r>
            <a:r>
              <a:rPr lang="en-US" altLang="en-US" dirty="0">
                <a:cs typeface="Times New Roman" panose="02020603050405020304" pitchFamily="18" charset="0"/>
              </a:rPr>
              <a:t> (8 bit </a:t>
            </a:r>
            <a:r>
              <a:rPr lang="en-US" altLang="en-US" dirty="0" err="1">
                <a:cs typeface="Times New Roman" panose="02020603050405020304" pitchFamily="18" charset="0"/>
              </a:rPr>
              <a:t>paritas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9221" name="Slide Number Placeholder 5">
            <a:extLst>
              <a:ext uri="{FF2B5EF4-FFF2-40B4-BE49-F238E27FC236}">
                <a16:creationId xmlns:a16="http://schemas.microsoft.com/office/drawing/2014/main" id="{87923A9C-2059-4A4E-82CD-302ECE3A5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6CC033-52C6-42D1-BD20-FD8F74A4A38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>
            <a:extLst>
              <a:ext uri="{FF2B5EF4-FFF2-40B4-BE49-F238E27FC236}">
                <a16:creationId xmlns:a16="http://schemas.microsoft.com/office/drawing/2014/main" id="{2EE69B6A-D75E-456F-91A6-E39DD3AA8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AF00231B-A7DD-4F49-8550-922B0FA5D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cs typeface="Times New Roman" panose="02020603050405020304" pitchFamily="18" charset="0"/>
              </a:rPr>
              <a:t>Pengisian kotak-S DES masih menjadi misteri. 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cs typeface="Times New Roman" panose="02020603050405020304" pitchFamily="18" charset="0"/>
              </a:rPr>
              <a:t>Delapan putaran sudah cukup untuk membuat cipherteks sebagai fungsi acak dari setiap bit plainteks dan setiap bit cipherteks. 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cs typeface="Times New Roman" panose="02020603050405020304" pitchFamily="18" charset="0"/>
              </a:rPr>
              <a:t>Dari penelitian, DES dengan jumlah putaran yang kurang dari 16 ternyata dapat dipecahkan dengan </a:t>
            </a:r>
            <a:r>
              <a:rPr lang="en-US" altLang="en-US" i="1">
                <a:cs typeface="Times New Roman" panose="02020603050405020304" pitchFamily="18" charset="0"/>
              </a:rPr>
              <a:t>known-plaintext attack.</a:t>
            </a:r>
            <a:endParaRPr lang="en-GB" altLang="en-US"/>
          </a:p>
        </p:txBody>
      </p:sp>
      <p:sp>
        <p:nvSpPr>
          <p:cNvPr id="37893" name="Slide Number Placeholder 5">
            <a:extLst>
              <a:ext uri="{FF2B5EF4-FFF2-40B4-BE49-F238E27FC236}">
                <a16:creationId xmlns:a16="http://schemas.microsoft.com/office/drawing/2014/main" id="{E941DCF2-43D0-46AA-AD75-EC386E87B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C0DADA-692E-4F8D-8F93-14EB826F5E2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GB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6F39AD3B-9E1D-48B4-BFA8-7731D78C6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53A5F6E-166A-46FA-8AD2-BCE790D6D0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1840" y="1117600"/>
            <a:ext cx="10601960" cy="53340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plainteks</a:t>
            </a:r>
            <a:r>
              <a:rPr lang="en-US" altLang="en-US" dirty="0"/>
              <a:t> </a:t>
            </a:r>
            <a:r>
              <a:rPr lang="en-US" altLang="en-US" dirty="0" err="1"/>
              <a:t>dienkripsi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16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i="1" dirty="0"/>
              <a:t>enciphering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internal </a:t>
            </a:r>
            <a:r>
              <a:rPr lang="en-US" altLang="en-US" dirty="0" err="1"/>
              <a:t>berbeda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Kunci</a:t>
            </a:r>
            <a:r>
              <a:rPr lang="en-US" altLang="en-US" dirty="0"/>
              <a:t> internal (48-bit) </a:t>
            </a:r>
            <a:r>
              <a:rPr lang="en-US" altLang="en-US" dirty="0" err="1"/>
              <a:t>dibangkitkan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eksternal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blok</a:t>
            </a:r>
            <a:r>
              <a:rPr lang="en-US" altLang="en-US" dirty="0"/>
              <a:t> </a:t>
            </a:r>
            <a:r>
              <a:rPr lang="en-US" altLang="en-US" dirty="0" err="1"/>
              <a:t>mengalami</a:t>
            </a:r>
            <a:r>
              <a:rPr lang="en-US" altLang="en-US" dirty="0"/>
              <a:t> </a:t>
            </a:r>
            <a:r>
              <a:rPr lang="en-US" altLang="en-US" dirty="0" err="1"/>
              <a:t>permutasi</a:t>
            </a:r>
            <a:r>
              <a:rPr lang="en-US" altLang="en-US" dirty="0"/>
              <a:t> </a:t>
            </a:r>
            <a:r>
              <a:rPr lang="en-US" altLang="en-US" dirty="0" err="1"/>
              <a:t>awal</a:t>
            </a:r>
            <a:r>
              <a:rPr lang="en-US" altLang="en-US" dirty="0"/>
              <a:t> (</a:t>
            </a:r>
            <a:r>
              <a:rPr lang="en-US" altLang="en-US" i="1" dirty="0"/>
              <a:t>IP</a:t>
            </a:r>
            <a:r>
              <a:rPr lang="en-US" altLang="en-US" dirty="0"/>
              <a:t>), 16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i="1" dirty="0"/>
              <a:t>enciphering</a:t>
            </a:r>
            <a:r>
              <a:rPr lang="en-US" altLang="en-US" dirty="0"/>
              <a:t>, dan </a:t>
            </a:r>
            <a:r>
              <a:rPr lang="en-US" altLang="en-US" dirty="0" err="1"/>
              <a:t>inversi</a:t>
            </a:r>
            <a:r>
              <a:rPr lang="en-US" altLang="en-US" dirty="0"/>
              <a:t> </a:t>
            </a:r>
            <a:r>
              <a:rPr lang="en-US" altLang="en-US" dirty="0" err="1"/>
              <a:t>permutasi</a:t>
            </a:r>
            <a:r>
              <a:rPr lang="en-US" altLang="en-US" dirty="0"/>
              <a:t> </a:t>
            </a:r>
            <a:r>
              <a:rPr lang="en-US" altLang="en-US" dirty="0" err="1"/>
              <a:t>awal</a:t>
            </a:r>
            <a:r>
              <a:rPr lang="en-US" altLang="en-US" dirty="0"/>
              <a:t> (</a:t>
            </a:r>
            <a:r>
              <a:rPr lang="en-US" altLang="en-US" i="1" dirty="0"/>
              <a:t>IP</a:t>
            </a:r>
            <a:r>
              <a:rPr lang="en-US" altLang="en-US" baseline="30000" dirty="0"/>
              <a:t>-1</a:t>
            </a:r>
            <a:r>
              <a:rPr lang="en-US" altLang="en-US" dirty="0"/>
              <a:t>).  (</a:t>
            </a:r>
            <a:r>
              <a:rPr lang="en-US" altLang="en-US" dirty="0" err="1"/>
              <a:t>lihat</a:t>
            </a:r>
            <a:r>
              <a:rPr lang="en-US" altLang="en-US" dirty="0"/>
              <a:t> Gambar 1)</a:t>
            </a:r>
            <a:endParaRPr lang="en-GB" altLang="en-US" dirty="0"/>
          </a:p>
        </p:txBody>
      </p:sp>
      <p:sp>
        <p:nvSpPr>
          <p:cNvPr id="10244" name="Slide Number Placeholder 4">
            <a:extLst>
              <a:ext uri="{FF2B5EF4-FFF2-40B4-BE49-F238E27FC236}">
                <a16:creationId xmlns:a16="http://schemas.microsoft.com/office/drawing/2014/main" id="{FDD332FB-76FD-4605-9F7C-E6E00320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5205AF-85DF-4EAA-9370-64C743BB19BC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453A41AB-6B46-4A56-B12C-AE8F6F576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1267" name="Slide Number Placeholder 6">
            <a:extLst>
              <a:ext uri="{FF2B5EF4-FFF2-40B4-BE49-F238E27FC236}">
                <a16:creationId xmlns:a16="http://schemas.microsoft.com/office/drawing/2014/main" id="{EDD8D77F-3324-4718-A106-FB56D048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7FD41C-BC1E-4553-9B33-564A845764C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11268" name="Rectangle 9">
            <a:extLst>
              <a:ext uri="{FF2B5EF4-FFF2-40B4-BE49-F238E27FC236}">
                <a16:creationId xmlns:a16="http://schemas.microsoft.com/office/drawing/2014/main" id="{489EB5B0-4210-43CB-BCC3-E90DB959E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706588"/>
            <a:ext cx="16392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1269" name="Picture 8">
            <a:extLst>
              <a:ext uri="{FF2B5EF4-FFF2-40B4-BE49-F238E27FC236}">
                <a16:creationId xmlns:a16="http://schemas.microsoft.com/office/drawing/2014/main" id="{8C8FDEE8-8769-468C-9F39-D95770B56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0" y="228601"/>
            <a:ext cx="5105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Rectangle 2">
            <a:extLst>
              <a:ext uri="{FF2B5EF4-FFF2-40B4-BE49-F238E27FC236}">
                <a16:creationId xmlns:a16="http://schemas.microsoft.com/office/drawing/2014/main" id="{95EA6C84-9F4D-454D-8E09-0CEFD9109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5638801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8800" indent="-18288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 dirty="0">
                <a:cs typeface="Times New Roman" panose="02020603050405020304" pitchFamily="18" charset="0"/>
              </a:rPr>
              <a:t>Gambar 1 </a:t>
            </a:r>
            <a:r>
              <a:rPr lang="en-US" altLang="en-US" dirty="0" err="1">
                <a:cs typeface="Times New Roman" panose="02020603050405020304" pitchFamily="18" charset="0"/>
              </a:rPr>
              <a:t>Skema</a:t>
            </a:r>
            <a:r>
              <a:rPr lang="en-US" altLang="en-US" dirty="0">
                <a:cs typeface="Times New Roman" panose="02020603050405020304" pitchFamily="18" charset="0"/>
              </a:rPr>
              <a:t> global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DES</a:t>
            </a:r>
            <a:endParaRPr lang="en-US" altLang="en-US" sz="2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EE47CE6D-AB4B-44AD-845F-FFB48011D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760" y="5135485"/>
            <a:ext cx="2827808" cy="1163715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5500" b="1" dirty="0">
                <a:cs typeface="Times New Roman" panose="02020603050405020304" pitchFamily="18" charset="0"/>
              </a:rPr>
              <a:t>Gambar</a:t>
            </a:r>
            <a:r>
              <a:rPr lang="en-US" altLang="en-US" sz="5500" dirty="0">
                <a:cs typeface="Times New Roman" panose="02020603050405020304" pitchFamily="18" charset="0"/>
              </a:rPr>
              <a:t> 2.  </a:t>
            </a:r>
            <a:r>
              <a:rPr lang="en-US" altLang="en-US" sz="55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55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55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5500" dirty="0">
                <a:cs typeface="Times New Roman" panose="02020603050405020304" pitchFamily="18" charset="0"/>
              </a:rPr>
              <a:t>  </a:t>
            </a:r>
            <a:r>
              <a:rPr lang="en-US" altLang="en-US" sz="5500" dirty="0" err="1">
                <a:cs typeface="Times New Roman" panose="02020603050405020304" pitchFamily="18" charset="0"/>
              </a:rPr>
              <a:t>dengan</a:t>
            </a:r>
            <a:r>
              <a:rPr lang="en-US" altLang="en-US" sz="5500" dirty="0">
                <a:cs typeface="Times New Roman" panose="02020603050405020304" pitchFamily="18" charset="0"/>
              </a:rPr>
              <a:t> DES</a:t>
            </a:r>
          </a:p>
          <a:p>
            <a:pPr eaLnBrk="1" hangingPunct="1">
              <a:buFontTx/>
              <a:buNone/>
            </a:pPr>
            <a:endParaRPr lang="en-GB" altLang="en-US" sz="2000" dirty="0"/>
          </a:p>
        </p:txBody>
      </p:sp>
      <p:sp>
        <p:nvSpPr>
          <p:cNvPr id="12292" name="Slide Number Placeholder 5">
            <a:extLst>
              <a:ext uri="{FF2B5EF4-FFF2-40B4-BE49-F238E27FC236}">
                <a16:creationId xmlns:a16="http://schemas.microsoft.com/office/drawing/2014/main" id="{31F5B4F2-1884-4D2D-BD6F-A3475912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6A28FE-367E-4713-82FE-38ACA282983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12293" name="Rectangle 8">
            <a:extLst>
              <a:ext uri="{FF2B5EF4-FFF2-40B4-BE49-F238E27FC236}">
                <a16:creationId xmlns:a16="http://schemas.microsoft.com/office/drawing/2014/main" id="{2D05D5F8-A621-4E09-8A20-F72A6FCA8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294" name="Picture 7">
            <a:extLst>
              <a:ext uri="{FF2B5EF4-FFF2-40B4-BE49-F238E27FC236}">
                <a16:creationId xmlns:a16="http://schemas.microsoft.com/office/drawing/2014/main" id="{96992BFF-2985-4B26-AB82-52A4B4A56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640" y="273050"/>
            <a:ext cx="4455160" cy="66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5492CD6B-8A2B-4688-9DBA-796235B57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32" y="2333953"/>
            <a:ext cx="2865120" cy="295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ED8A74B-EA65-4775-A92A-8D03D7B3A1AC}"/>
              </a:ext>
            </a:extLst>
          </p:cNvPr>
          <p:cNvSpPr/>
          <p:nvPr/>
        </p:nvSpPr>
        <p:spPr>
          <a:xfrm>
            <a:off x="3870960" y="701040"/>
            <a:ext cx="4978400" cy="576072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BF06685-40B5-432C-AE31-C2C912069ECA}"/>
              </a:ext>
            </a:extLst>
          </p:cNvPr>
          <p:cNvSpPr/>
          <p:nvPr/>
        </p:nvSpPr>
        <p:spPr>
          <a:xfrm>
            <a:off x="3156432" y="3510280"/>
            <a:ext cx="609600" cy="396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B7B189-B667-4035-9032-2F6775C9D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1BEAB38A-AD66-4051-BC7B-B95E164E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307AF02-F438-4F91-943D-D951E8DAD1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Pembangkitan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r>
              <a:rPr lang="en-US" altLang="en-US" b="1" dirty="0"/>
              <a:t> Internal</a:t>
            </a:r>
            <a:endParaRPr lang="en-GB" altLang="en-US" b="1" dirty="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E046143-0D57-4A60-BB84-D1EEC2B25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560" y="1981200"/>
            <a:ext cx="10922000" cy="38100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Kunci</a:t>
            </a:r>
            <a:r>
              <a:rPr lang="en-US" altLang="en-US" dirty="0"/>
              <a:t> internal =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Ada 16 </a:t>
            </a:r>
            <a:r>
              <a:rPr lang="en-US" altLang="en-US" dirty="0" err="1"/>
              <a:t>putaran</a:t>
            </a:r>
            <a:r>
              <a:rPr lang="en-US" altLang="en-US" dirty="0"/>
              <a:t>, </a:t>
            </a:r>
            <a:r>
              <a:rPr lang="en-US" altLang="en-US" dirty="0" err="1"/>
              <a:t>jadi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16 </a:t>
            </a:r>
            <a:r>
              <a:rPr lang="en-US" altLang="en-US" dirty="0" err="1"/>
              <a:t>kunci</a:t>
            </a:r>
            <a:r>
              <a:rPr lang="en-US" altLang="en-US" dirty="0"/>
              <a:t> internal: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, …,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baseline="-30000" dirty="0">
                <a:cs typeface="Times New Roman" panose="02020603050405020304" pitchFamily="18" charset="0"/>
              </a:rPr>
              <a:t>16</a:t>
            </a:r>
            <a:r>
              <a:rPr lang="en-GB" altLang="en-US" dirty="0"/>
              <a:t> </a:t>
            </a:r>
            <a:endParaRPr lang="en-US" altLang="en-US" dirty="0"/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eksternal</a:t>
            </a:r>
            <a:r>
              <a:rPr lang="en-US" altLang="en-US" dirty="0">
                <a:cs typeface="Times New Roman" panose="02020603050405020304" pitchFamily="18" charset="0"/>
              </a:rPr>
              <a:t> (64 bit) yang </a:t>
            </a:r>
            <a:r>
              <a:rPr lang="en-US" altLang="en-US" dirty="0" err="1">
                <a:cs typeface="Times New Roman" panose="02020603050405020304" pitchFamily="18" charset="0"/>
              </a:rPr>
              <a:t>diberikan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pengguna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Gambar 3 </a:t>
            </a:r>
            <a:r>
              <a:rPr lang="en-US" altLang="en-US" dirty="0" err="1">
                <a:cs typeface="Times New Roman" panose="02020603050405020304" pitchFamily="18" charset="0"/>
              </a:rPr>
              <a:t>memperlihatkan</a:t>
            </a:r>
            <a:r>
              <a:rPr lang="en-US" altLang="en-US" dirty="0"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internal.</a:t>
            </a:r>
            <a:endParaRPr lang="en-GB" altLang="en-US" dirty="0"/>
          </a:p>
        </p:txBody>
      </p:sp>
      <p:sp>
        <p:nvSpPr>
          <p:cNvPr id="13317" name="Slide Number Placeholder 5">
            <a:extLst>
              <a:ext uri="{FF2B5EF4-FFF2-40B4-BE49-F238E27FC236}">
                <a16:creationId xmlns:a16="http://schemas.microsoft.com/office/drawing/2014/main" id="{4BA65AA9-6173-42D6-9A8A-1C8A652D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BA2BE-3F47-4EA3-896F-70987056B83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5">
            <a:extLst>
              <a:ext uri="{FF2B5EF4-FFF2-40B4-BE49-F238E27FC236}">
                <a16:creationId xmlns:a16="http://schemas.microsoft.com/office/drawing/2014/main" id="{157FD5B6-66CD-4B64-8CD1-59C3695F5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5CA46B-D41E-4AE0-A2A3-E489EA481C9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5EEF1475-76F0-4DB8-AA2F-3906D058D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089" y="96988"/>
            <a:ext cx="115395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4342" name="Object 2">
            <a:extLst>
              <a:ext uri="{FF2B5EF4-FFF2-40B4-BE49-F238E27FC236}">
                <a16:creationId xmlns:a16="http://schemas.microsoft.com/office/drawing/2014/main" id="{CA1BB8BB-2A29-4900-8F91-FC39EBE930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001185"/>
              </p:ext>
            </p:extLst>
          </p:nvPr>
        </p:nvGraphicFramePr>
        <p:xfrm>
          <a:off x="1815149" y="193498"/>
          <a:ext cx="5238431" cy="6471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4168224" imgH="5145609" progId="Visio.Drawing.5">
                  <p:embed/>
                </p:oleObj>
              </mc:Choice>
              <mc:Fallback>
                <p:oleObj r:id="rId3" imgW="4168224" imgH="5145609" progId="Visio.Drawing.5">
                  <p:embed/>
                  <p:pic>
                    <p:nvPicPr>
                      <p:cNvPr id="14342" name="Object 2">
                        <a:extLst>
                          <a:ext uri="{FF2B5EF4-FFF2-40B4-BE49-F238E27FC236}">
                            <a16:creationId xmlns:a16="http://schemas.microsoft.com/office/drawing/2014/main" id="{CA1BB8BB-2A29-4900-8F91-FC39EBE93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149" y="193498"/>
                        <a:ext cx="5238431" cy="64710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577B7FF6-BF1B-43A4-8D57-EDDB520B9668}"/>
              </a:ext>
            </a:extLst>
          </p:cNvPr>
          <p:cNvSpPr txBox="1">
            <a:spLocks noChangeArrowheads="1"/>
          </p:cNvSpPr>
          <p:nvPr/>
        </p:nvSpPr>
        <p:spPr>
          <a:xfrm>
            <a:off x="7193280" y="5496560"/>
            <a:ext cx="5181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300" b="1" dirty="0">
                <a:cs typeface="Times New Roman" panose="02020603050405020304" pitchFamily="18" charset="0"/>
              </a:rPr>
              <a:t>Gambar</a:t>
            </a:r>
            <a:r>
              <a:rPr lang="en-US" altLang="en-US" sz="3300" dirty="0">
                <a:cs typeface="Times New Roman" panose="02020603050405020304" pitchFamily="18" charset="0"/>
              </a:rPr>
              <a:t> 3.  </a:t>
            </a:r>
            <a:r>
              <a:rPr lang="en-US" altLang="en-US" sz="33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3300" dirty="0">
                <a:cs typeface="Times New Roman" panose="02020603050405020304" pitchFamily="18" charset="0"/>
              </a:rPr>
              <a:t> </a:t>
            </a:r>
            <a:r>
              <a:rPr lang="en-US" altLang="en-US" sz="3300" dirty="0" err="1">
                <a:cs typeface="Times New Roman" panose="02020603050405020304" pitchFamily="18" charset="0"/>
              </a:rPr>
              <a:t>kunci</a:t>
            </a:r>
            <a:r>
              <a:rPr lang="en-US" altLang="en-US" sz="3300" dirty="0">
                <a:cs typeface="Times New Roman" panose="02020603050405020304" pitchFamily="18" charset="0"/>
              </a:rPr>
              <a:t> internal</a:t>
            </a:r>
            <a:endParaRPr lang="en-GB" alt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D6B9A-A292-41F9-BA10-9DBF3046BE84}"/>
              </a:ext>
            </a:extLst>
          </p:cNvPr>
          <p:cNvSpPr txBox="1"/>
          <p:nvPr/>
        </p:nvSpPr>
        <p:spPr>
          <a:xfrm>
            <a:off x="4166300" y="193498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………. 64 bit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0FFB4F-3BF5-45D8-815A-55A4A596F0B1}"/>
              </a:ext>
            </a:extLst>
          </p:cNvPr>
          <p:cNvSpPr txBox="1"/>
          <p:nvPr/>
        </p:nvSpPr>
        <p:spPr>
          <a:xfrm>
            <a:off x="4980852" y="1565098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………. 28 bit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844CC9-2DB4-4265-BC08-F0FA09721013}"/>
              </a:ext>
            </a:extLst>
          </p:cNvPr>
          <p:cNvSpPr txBox="1"/>
          <p:nvPr/>
        </p:nvSpPr>
        <p:spPr>
          <a:xfrm>
            <a:off x="505175" y="1565098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28 bit……..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837E4D-A323-4DB0-BD9A-A40E30AFAB41}"/>
              </a:ext>
            </a:extLst>
          </p:cNvPr>
          <p:cNvSpPr txBox="1"/>
          <p:nvPr/>
        </p:nvSpPr>
        <p:spPr>
          <a:xfrm>
            <a:off x="7053580" y="3121180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………. 48 bit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BEB6C7-B767-43D6-9C02-9FEB11152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5A38DFA1-9C50-4A95-83D5-30DB582FD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928202A7-EB76-4473-92C0-FAED7B4CB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621218"/>
              </p:ext>
            </p:extLst>
          </p:nvPr>
        </p:nvGraphicFramePr>
        <p:xfrm>
          <a:off x="290512" y="706101"/>
          <a:ext cx="8915400" cy="185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5629656" imgH="1171194" progId="Word.Document.8">
                  <p:embed/>
                </p:oleObj>
              </mc:Choice>
              <mc:Fallback>
                <p:oleObj name="Document" r:id="rId3" imgW="5629656" imgH="1171194" progId="Word.Document.8">
                  <p:embed/>
                  <p:pic>
                    <p:nvPicPr>
                      <p:cNvPr id="15363" name="Object 4">
                        <a:extLst>
                          <a:ext uri="{FF2B5EF4-FFF2-40B4-BE49-F238E27FC236}">
                            <a16:creationId xmlns:a16="http://schemas.microsoft.com/office/drawing/2014/main" id="{928202A7-EB76-4473-92C0-FAED7B4CB4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" y="706101"/>
                        <a:ext cx="8915400" cy="185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5">
            <a:extLst>
              <a:ext uri="{FF2B5EF4-FFF2-40B4-BE49-F238E27FC236}">
                <a16:creationId xmlns:a16="http://schemas.microsoft.com/office/drawing/2014/main" id="{D1B9E8AF-84D0-4D78-8C4A-438FE36DD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616057"/>
              </p:ext>
            </p:extLst>
          </p:nvPr>
        </p:nvGraphicFramePr>
        <p:xfrm>
          <a:off x="118744" y="3331994"/>
          <a:ext cx="9604376" cy="225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5" imgW="5486400" imgH="1285494" progId="Word.Document.8">
                  <p:embed/>
                </p:oleObj>
              </mc:Choice>
              <mc:Fallback>
                <p:oleObj name="Document" r:id="rId5" imgW="5486400" imgH="1285494" progId="Word.Document.8">
                  <p:embed/>
                  <p:pic>
                    <p:nvPicPr>
                      <p:cNvPr id="15364" name="Object 5">
                        <a:extLst>
                          <a:ext uri="{FF2B5EF4-FFF2-40B4-BE49-F238E27FC236}">
                            <a16:creationId xmlns:a16="http://schemas.microsoft.com/office/drawing/2014/main" id="{D1B9E8AF-84D0-4D78-8C4A-438FE36DD8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4" y="3331994"/>
                        <a:ext cx="9604376" cy="225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Slide Number Placeholder 5">
            <a:extLst>
              <a:ext uri="{FF2B5EF4-FFF2-40B4-BE49-F238E27FC236}">
                <a16:creationId xmlns:a16="http://schemas.microsoft.com/office/drawing/2014/main" id="{60B0AD03-F52B-4988-9F54-F3D04F47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AB91586-5AB2-4EFB-82C7-181931C71A0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F95DE81E-93A4-4187-865A-651227995E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183474"/>
              </p:ext>
            </p:extLst>
          </p:nvPr>
        </p:nvGraphicFramePr>
        <p:xfrm>
          <a:off x="8367857" y="1632408"/>
          <a:ext cx="3824143" cy="472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7" imgW="4168224" imgH="5145609" progId="Visio.Drawing.5">
                  <p:embed/>
                </p:oleObj>
              </mc:Choice>
              <mc:Fallback>
                <p:oleObj r:id="rId7" imgW="4168224" imgH="5145609" progId="Visio.Drawing.5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209772B9-8EF0-4A39-A4FC-3CDA1340B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7857" y="1632408"/>
                        <a:ext cx="3824143" cy="4723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1518</Words>
  <Application>Microsoft Office PowerPoint</Application>
  <PresentationFormat>Widescreen</PresentationFormat>
  <Paragraphs>198</Paragraphs>
  <Slides>30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Visio.Drawing.5</vt:lpstr>
      <vt:lpstr>Document</vt:lpstr>
      <vt:lpstr>VISIO</vt:lpstr>
      <vt:lpstr>Data Encrytion Standard (DES)</vt:lpstr>
      <vt:lpstr>Tinjauan Umum DES</vt:lpstr>
      <vt:lpstr>PowerPoint Presentation</vt:lpstr>
      <vt:lpstr>PowerPoint Presentation</vt:lpstr>
      <vt:lpstr>PowerPoint Presentation</vt:lpstr>
      <vt:lpstr>PowerPoint Presentation</vt:lpstr>
      <vt:lpstr>Pembangkitan Kunci Internal</vt:lpstr>
      <vt:lpstr>PowerPoint Presentation</vt:lpstr>
      <vt:lpstr>PowerPoint Presentation</vt:lpstr>
      <vt:lpstr>PowerPoint Presentation</vt:lpstr>
      <vt:lpstr>PowerPoint Presentation</vt:lpstr>
      <vt:lpstr>Permutasi Awal</vt:lpstr>
      <vt:lpstr>Enciphering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Inversi Permutasi (IP-1)</vt:lpstr>
      <vt:lpstr>Dekripsi</vt:lpstr>
      <vt:lpstr>Mode DES</vt:lpstr>
      <vt:lpstr>Implementasi DES</vt:lpstr>
      <vt:lpstr>Keamanan DES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Beberapa Block Cipher dan Stream Cipher</dc:title>
  <dc:creator>Rinaldi Munir</dc:creator>
  <cp:lastModifiedBy>Rinaldi Munir</cp:lastModifiedBy>
  <cp:revision>29</cp:revision>
  <dcterms:created xsi:type="dcterms:W3CDTF">2020-09-30T03:32:34Z</dcterms:created>
  <dcterms:modified xsi:type="dcterms:W3CDTF">2021-11-12T09:55:34Z</dcterms:modified>
</cp:coreProperties>
</file>