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257" r:id="rId2"/>
    <p:sldId id="307" r:id="rId3"/>
    <p:sldId id="308" r:id="rId4"/>
    <p:sldId id="309" r:id="rId5"/>
    <p:sldId id="311" r:id="rId6"/>
    <p:sldId id="312" r:id="rId7"/>
    <p:sldId id="313" r:id="rId8"/>
    <p:sldId id="314" r:id="rId9"/>
    <p:sldId id="315" r:id="rId10"/>
    <p:sldId id="316" r:id="rId11"/>
    <p:sldId id="317" r:id="rId12"/>
    <p:sldId id="318" r:id="rId13"/>
    <p:sldId id="319" r:id="rId14"/>
    <p:sldId id="320" r:id="rId15"/>
    <p:sldId id="322" r:id="rId16"/>
    <p:sldId id="323" r:id="rId17"/>
    <p:sldId id="324" r:id="rId18"/>
    <p:sldId id="325" r:id="rId19"/>
    <p:sldId id="326" r:id="rId20"/>
    <p:sldId id="327" r:id="rId21"/>
    <p:sldId id="328" r:id="rId22"/>
    <p:sldId id="329" r:id="rId23"/>
    <p:sldId id="330" r:id="rId24"/>
    <p:sldId id="331" r:id="rId25"/>
    <p:sldId id="333" r:id="rId26"/>
    <p:sldId id="334" r:id="rId27"/>
    <p:sldId id="335" r:id="rId28"/>
    <p:sldId id="336" r:id="rId29"/>
    <p:sldId id="338" r:id="rId30"/>
    <p:sldId id="339" r:id="rId31"/>
    <p:sldId id="340" r:id="rId32"/>
    <p:sldId id="341" r:id="rId33"/>
    <p:sldId id="342" r:id="rId34"/>
    <p:sldId id="343" r:id="rId35"/>
    <p:sldId id="344" r:id="rId36"/>
    <p:sldId id="346" r:id="rId37"/>
    <p:sldId id="347" r:id="rId38"/>
    <p:sldId id="363" r:id="rId39"/>
    <p:sldId id="364" r:id="rId4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DBB10B-F61A-4E67-8B82-F902E6D530D7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FC1E3D-09F6-4EE5-8912-1AEEAB8CC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220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AD5F5D82-2F7F-4EA0-ACE9-AA11C7C201C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5C08EE78-D643-44AF-883F-690FB76F1C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BDBAF9CF-3C27-4EB7-9CC8-FE75A2FB72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03B3CDA0-D419-4C73-94EE-D93D865A542F}" type="slidenum">
              <a:rPr lang="en-GB" altLang="en-US" sz="1200">
                <a:latin typeface="Arial" panose="020B0604020202020204" pitchFamily="34" charset="0"/>
              </a:rPr>
              <a:pPr/>
              <a:t>1</a:t>
            </a:fld>
            <a:endParaRPr lang="en-GB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>
            <a:extLst>
              <a:ext uri="{FF2B5EF4-FFF2-40B4-BE49-F238E27FC236}">
                <a16:creationId xmlns:a16="http://schemas.microsoft.com/office/drawing/2014/main" id="{3DEA5899-F5D0-4B2A-ADF3-1EC4BDEB8AA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>
            <a:extLst>
              <a:ext uri="{FF2B5EF4-FFF2-40B4-BE49-F238E27FC236}">
                <a16:creationId xmlns:a16="http://schemas.microsoft.com/office/drawing/2014/main" id="{076F349E-888A-4F09-B1C3-BE7D03320B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56324" name="Slide Number Placeholder 3">
            <a:extLst>
              <a:ext uri="{FF2B5EF4-FFF2-40B4-BE49-F238E27FC236}">
                <a16:creationId xmlns:a16="http://schemas.microsoft.com/office/drawing/2014/main" id="{6C885211-6213-40CE-AE74-482AB95CAB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C1BFD09E-0E47-423E-B75D-96AD87A66569}" type="slidenum">
              <a:rPr lang="en-GB" altLang="en-US" sz="1200">
                <a:latin typeface="Arial" panose="020B0604020202020204" pitchFamily="34" charset="0"/>
              </a:rPr>
              <a:pPr/>
              <a:t>5</a:t>
            </a:fld>
            <a:endParaRPr lang="en-GB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>
            <a:extLst>
              <a:ext uri="{FF2B5EF4-FFF2-40B4-BE49-F238E27FC236}">
                <a16:creationId xmlns:a16="http://schemas.microsoft.com/office/drawing/2014/main" id="{7E31FF87-5905-4641-8E0B-CF25AC8DC22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4995" name="Notes Placeholder 2">
            <a:extLst>
              <a:ext uri="{FF2B5EF4-FFF2-40B4-BE49-F238E27FC236}">
                <a16:creationId xmlns:a16="http://schemas.microsoft.com/office/drawing/2014/main" id="{AAFBA736-110A-472F-ABDB-4E1CCD1370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84996" name="Slide Number Placeholder 3">
            <a:extLst>
              <a:ext uri="{FF2B5EF4-FFF2-40B4-BE49-F238E27FC236}">
                <a16:creationId xmlns:a16="http://schemas.microsoft.com/office/drawing/2014/main" id="{6C660AB0-EDFD-48FF-93FA-2780C38247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D992F114-124E-4A44-B341-D5BBCE14193A}" type="slidenum">
              <a:rPr lang="en-GB" altLang="en-US" sz="1200">
                <a:latin typeface="Arial" panose="020B0604020202020204" pitchFamily="34" charset="0"/>
              </a:rPr>
              <a:pPr/>
              <a:t>30</a:t>
            </a:fld>
            <a:endParaRPr lang="en-GB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30C54-B88F-4689-BA35-824D192102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88AA8B-B42E-4128-9FEC-DCD06ED837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58D328-2DB9-405F-A5B9-0ADF6F741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BDD93-58FA-4930-A97F-1523F0700966}" type="datetime1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7D0C88-1BDB-4CF2-A690-14FC6D9A6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D9FFBF-55DF-4F99-9AA2-5744D7EF7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0DC3C-67AC-40D6-A404-EE822D166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57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96B9A6-7C5A-474B-B137-C2E3F1014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2CADAF-8547-48E5-9F75-E83979D5D6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A2EEC-B9BF-45EF-9971-9C7BC7CE9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DCAF2-2036-46FA-8E1A-1377E306D551}" type="datetime1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B9AD96-B2B6-4764-A55F-30F115860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5EBEAA-C999-49AC-85F3-5E5FA94F4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0DC3C-67AC-40D6-A404-EE822D166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515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E85B6D-B692-4B13-989A-2B8B8C2331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65B3C3-5DD8-4A7D-8496-33068EF93C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162D0D-D6B8-4B7E-93FB-16EB023C6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8CB3E-AC55-4883-81AA-FC2685A6AEDD}" type="datetime1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AB0715-4905-4D4C-BC45-82F3A28C8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083672-7F0E-4D9A-A70F-FD88D6BEB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0DC3C-67AC-40D6-A404-EE822D166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970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63E94-B3E2-4D1B-A940-F1530D88E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52754C-AC9F-4C7C-AA2E-B212A93F4B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E04FD8-1ECF-4413-88A6-8E5924FCE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049DB-E6C0-4069-8C98-E12E143C19F0}" type="datetime1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740667-2389-4AD5-96B4-7CB70DE55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050E02-51AF-4E8A-B28E-E2CF72D59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0DC3C-67AC-40D6-A404-EE822D166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395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1D716-5C23-45DB-96F8-1DB245EC4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343E56-0793-48AC-9F4C-D9D2A0D4A5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08C6DC-F9DF-42A2-A0BF-8FA6FFF4B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2EF08-2E61-4DB3-A356-5D2AD9A81D8A}" type="datetime1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63C625-FEAA-493C-8622-C0BAA7532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F4F737-24A5-4E38-A57A-6FE452FBA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0DC3C-67AC-40D6-A404-EE822D166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55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144DB-B969-46EA-BAD1-E18867398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F3C1A-E7E5-4D51-81BE-47D96E80E5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5A4032-FADE-4A44-84B3-31921131DC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8BF69E-F74D-4D3E-B07D-FDBC24CDD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EEE9D-F120-4FF4-AE5C-933D669AEE7D}" type="datetime1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0B31BC-635F-45AE-85D7-07A42F873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II4031 Kriptografi dan Koding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D31C52-FBB3-41F3-83F2-0BA758AF0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0DC3C-67AC-40D6-A404-EE822D166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354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D9071-5997-45D8-BE59-74171E93D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927AB4-14C4-459A-8648-D69AB669FD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605CBF-6259-480C-9F6D-4F88CA4917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3B9E9E-17B0-4A8E-8D3D-E3C8C9F4C9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457D1E-8096-4725-86A2-1E75F5D0A4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9FEFFE-265D-4A95-AD5B-08C586E99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B5236-3979-4DEB-8833-B8B6D16E2D17}" type="datetime1">
              <a:rPr lang="en-US" smtClean="0"/>
              <a:t>11/12/2021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D5912D-6806-42F0-BA42-14DD30317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II4031 Kriptografi dan Koding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74D653-B562-4876-A47A-8163B0AF5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0DC3C-67AC-40D6-A404-EE822D166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70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AF6E2-142D-4F63-BF66-48E28FFCF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079595-2EC4-4075-8B7B-1AF1515C2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3B4E0-7275-4F10-AA14-0F448E18DF7E}" type="datetime1">
              <a:rPr lang="en-US" smtClean="0"/>
              <a:t>11/12/2021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C522A9-68D6-4184-BAE6-D8835AEDB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II4031 Kriptografi dan Koding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87CFBD-7388-4585-A2CF-3057A6E32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0DC3C-67AC-40D6-A404-EE822D166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713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C90024-FF14-4208-9B1B-48493F926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C975C-86EF-4F49-B4E5-325C69231F50}" type="datetime1">
              <a:rPr lang="en-US" smtClean="0"/>
              <a:t>11/12/2021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A87AB6-F775-47DD-B26F-04A2C5381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II4031 Kriptografi dan Koding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A0EE1E-843D-4586-B6DD-7C8275A98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0DC3C-67AC-40D6-A404-EE822D166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348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6B9AA-9EE9-403F-91F2-46838446C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A7ED04-F337-4553-9C0A-68F268412B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412269-5050-44E2-B837-165F88C130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4CE49E-DE10-4BC3-8265-22D6D96AC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59D65-FC04-41C3-8152-0C0B96513E62}" type="datetime1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266CB0-2F5E-4968-9FE6-697AA5CCC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II4031 Kriptografi dan Koding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8983AC-895D-4964-AE08-D36680AD5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0DC3C-67AC-40D6-A404-EE822D166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736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7B777-65F7-4CAF-83D2-2E2854FFC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4A3652-AC42-47E8-94DA-E22E3E0A58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01B59-2D2B-4C79-B8F7-1A33EC8B90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11ED73-59E4-4C76-839E-61B631576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5F415-CBD6-43A9-B60B-2F75E94DEFC2}" type="datetime1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445F7D-266A-48A6-9571-AF20E5726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II4031 Kriptografi dan Koding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A190F1-1268-4D0A-89F4-0B057A78D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0DC3C-67AC-40D6-A404-EE822D166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058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4F3DC5-8F4B-4F66-BA96-3C90B0F71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AD3620-827F-49C0-A8D3-CBC0421EC4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549B9-6C80-4BAE-AF8A-F1B331B765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B24E59-58C9-4D82-859C-577F5C3792B1}" type="datetime1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F19390-C98C-47C2-890B-109C77C607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02A538-42F0-4112-8212-8534D0A127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0DC3C-67AC-40D6-A404-EE822D166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892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8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9.wmf"/><Relationship Id="rId9" Type="http://schemas.openxmlformats.org/officeDocument/2006/relationships/image" Target="../media/image6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2.w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3.w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4.w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7.w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8.em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8.emf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71">
            <a:extLst>
              <a:ext uri="{FF2B5EF4-FFF2-40B4-BE49-F238E27FC236}">
                <a16:creationId xmlns:a16="http://schemas.microsoft.com/office/drawing/2014/main" id="{64169A1B-0068-4A13-8FC1-F7C6009D16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CA52BAF-79FF-490E-8593-4422967CF4FE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400"/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BC614DA9-0422-48CE-BA22-25DF1A34F1B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56631" y="1172677"/>
            <a:ext cx="7678738" cy="186547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 dirty="0">
                <a:solidFill>
                  <a:srgbClr val="FF0000"/>
                </a:solidFill>
                <a:cs typeface="Times New Roman" panose="02020603050405020304" pitchFamily="18" charset="0"/>
              </a:rPr>
              <a:t>Block Cipher</a:t>
            </a:r>
            <a:br>
              <a:rPr lang="en-US" altLang="en-US" b="1" dirty="0">
                <a:solidFill>
                  <a:srgbClr val="FF0000"/>
                </a:solidFill>
                <a:cs typeface="Times New Roman" panose="02020603050405020304" pitchFamily="18" charset="0"/>
              </a:rPr>
            </a:br>
            <a:endParaRPr lang="en-GB" altLang="en-US" sz="3600" dirty="0">
              <a:cs typeface="Times New Roman" panose="02020603050405020304" pitchFamily="18" charset="0"/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F4E8F6AD-BFC4-4B79-B33D-4D2C33722A79}"/>
              </a:ext>
            </a:extLst>
          </p:cNvPr>
          <p:cNvSpPr txBox="1">
            <a:spLocks/>
          </p:cNvSpPr>
          <p:nvPr/>
        </p:nvSpPr>
        <p:spPr bwMode="auto">
          <a:xfrm>
            <a:off x="1718151" y="4632016"/>
            <a:ext cx="7924800" cy="210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85000" lnSpcReduction="20000"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anose="05000000000000000000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defRPr/>
            </a:pPr>
            <a:r>
              <a:rPr lang="en-US" kern="0" dirty="0"/>
              <a:t>Oleh:  Rinaldi Munir</a:t>
            </a:r>
          </a:p>
          <a:p>
            <a:pPr algn="ctr">
              <a:defRPr/>
            </a:pPr>
            <a:endParaRPr lang="en-US" kern="0" dirty="0"/>
          </a:p>
          <a:p>
            <a:pPr algn="ctr">
              <a:defRPr/>
            </a:pPr>
            <a:r>
              <a:rPr lang="en-US" kern="0" dirty="0"/>
              <a:t>Program </a:t>
            </a:r>
            <a:r>
              <a:rPr lang="en-US" kern="0" dirty="0" err="1"/>
              <a:t>Studi</a:t>
            </a:r>
            <a:r>
              <a:rPr lang="en-US" kern="0" dirty="0"/>
              <a:t> </a:t>
            </a:r>
            <a:r>
              <a:rPr lang="en-US" kern="0" dirty="0" err="1"/>
              <a:t>Sistem</a:t>
            </a:r>
            <a:r>
              <a:rPr lang="en-US" kern="0" dirty="0"/>
              <a:t> dan </a:t>
            </a:r>
            <a:r>
              <a:rPr lang="en-US" kern="0" dirty="0" err="1"/>
              <a:t>Teknologi</a:t>
            </a:r>
            <a:r>
              <a:rPr lang="en-US" kern="0" dirty="0"/>
              <a:t> </a:t>
            </a:r>
            <a:r>
              <a:rPr lang="en-US" kern="0" dirty="0" err="1"/>
              <a:t>Informasi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Sekolah</a:t>
            </a:r>
            <a:r>
              <a:rPr lang="en-US" kern="0" dirty="0"/>
              <a:t> Teknik </a:t>
            </a:r>
            <a:r>
              <a:rPr lang="en-US" kern="0" dirty="0" err="1"/>
              <a:t>Elektro</a:t>
            </a:r>
            <a:r>
              <a:rPr lang="en-US" kern="0" dirty="0"/>
              <a:t> dan </a:t>
            </a:r>
            <a:r>
              <a:rPr lang="en-US" kern="0" dirty="0" err="1"/>
              <a:t>Informatika</a:t>
            </a:r>
            <a:endParaRPr lang="en-US" kern="0" dirty="0"/>
          </a:p>
          <a:p>
            <a:pPr algn="ctr">
              <a:defRPr/>
            </a:pPr>
            <a:r>
              <a:rPr lang="en-US" kern="0" dirty="0"/>
              <a:t>ITB</a:t>
            </a:r>
          </a:p>
          <a:p>
            <a:pPr algn="ctr">
              <a:defRPr/>
            </a:pPr>
            <a:endParaRPr lang="en-US" kern="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479707-15AE-4537-A16E-1AFB8B2C8BE4}"/>
              </a:ext>
            </a:extLst>
          </p:cNvPr>
          <p:cNvSpPr txBox="1"/>
          <p:nvPr/>
        </p:nvSpPr>
        <p:spPr>
          <a:xfrm flipH="1">
            <a:off x="3647440" y="649457"/>
            <a:ext cx="563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II4031 </a:t>
            </a:r>
            <a:r>
              <a:rPr lang="en-US" sz="2800" b="1" dirty="0" err="1"/>
              <a:t>Kriptografi</a:t>
            </a:r>
            <a:r>
              <a:rPr lang="en-US" sz="2800" b="1" dirty="0"/>
              <a:t> dan </a:t>
            </a:r>
            <a:r>
              <a:rPr lang="en-US" sz="2800" b="1" dirty="0" err="1"/>
              <a:t>Koding</a:t>
            </a:r>
            <a:endParaRPr lang="en-US" sz="2800" b="1" dirty="0"/>
          </a:p>
        </p:txBody>
      </p:sp>
      <p:pic>
        <p:nvPicPr>
          <p:cNvPr id="9" name="Picture 2" descr="Download Logo ITB - Direktorat Sistem dan Teknologi Informasi Institut  Teknologi Bandung">
            <a:extLst>
              <a:ext uri="{FF2B5EF4-FFF2-40B4-BE49-F238E27FC236}">
                <a16:creationId xmlns:a16="http://schemas.microsoft.com/office/drawing/2014/main" id="{AA159C2D-67C2-4580-954E-A15AA7D50C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3938" y="2806874"/>
            <a:ext cx="1590222" cy="1590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Footer Placeholder 4">
            <a:extLst>
              <a:ext uri="{FF2B5EF4-FFF2-40B4-BE49-F238E27FC236}">
                <a16:creationId xmlns:a16="http://schemas.microsoft.com/office/drawing/2014/main" id="{88BE804C-57E7-4B79-97A7-A57D07E9B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II4031 Kriptografi dan Koding</a:t>
            </a:r>
          </a:p>
        </p:txBody>
      </p:sp>
      <p:sp>
        <p:nvSpPr>
          <p:cNvPr id="61443" name="Slide Number Placeholder 5">
            <a:extLst>
              <a:ext uri="{FF2B5EF4-FFF2-40B4-BE49-F238E27FC236}">
                <a16:creationId xmlns:a16="http://schemas.microsoft.com/office/drawing/2014/main" id="{BCF4D4C6-5D18-408E-89EB-D6AF39467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C8E8DFB-E7A3-4EB2-B4DF-C012A820D9A5}" type="slidenum">
              <a:rPr lang="en-GB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GB" altLang="en-US" sz="1400">
              <a:latin typeface="Arial" panose="020B0604020202020204" pitchFamily="34" charset="0"/>
            </a:endParaRPr>
          </a:p>
        </p:txBody>
      </p:sp>
      <p:sp>
        <p:nvSpPr>
          <p:cNvPr id="61444" name="Rectangle 3">
            <a:extLst>
              <a:ext uri="{FF2B5EF4-FFF2-40B4-BE49-F238E27FC236}">
                <a16:creationId xmlns:a16="http://schemas.microsoft.com/office/drawing/2014/main" id="{C9B9F8FB-E13B-4D71-98EE-D0DA7CFD1F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44600" y="822960"/>
            <a:ext cx="9972040" cy="530352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>
                <a:cs typeface="Times New Roman" panose="02020603050405020304" pitchFamily="18" charset="0"/>
              </a:rPr>
              <a:t>Pada mode ECB,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plainteks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sama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selalu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dienkripsi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menjadi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cipherteks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sama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 </a:t>
            </a: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>
                <a:cs typeface="Times New Roman" panose="02020603050405020304" pitchFamily="18" charset="0"/>
              </a:rPr>
              <a:t>Pada </a:t>
            </a:r>
            <a:r>
              <a:rPr lang="en-US" altLang="en-US" dirty="0" err="1">
                <a:cs typeface="Times New Roman" panose="02020603050405020304" pitchFamily="18" charset="0"/>
              </a:rPr>
              <a:t>contoh</a:t>
            </a:r>
            <a:r>
              <a:rPr lang="en-US" altLang="en-US" dirty="0">
                <a:cs typeface="Times New Roman" panose="02020603050405020304" pitchFamily="18" charset="0"/>
              </a:rPr>
              <a:t> di </a:t>
            </a:r>
            <a:r>
              <a:rPr lang="en-US" altLang="en-US" dirty="0" err="1">
                <a:cs typeface="Times New Roman" panose="02020603050405020304" pitchFamily="18" charset="0"/>
              </a:rPr>
              <a:t>atas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1010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muncul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dua</a:t>
            </a:r>
            <a:r>
              <a:rPr lang="en-US" altLang="en-US" dirty="0">
                <a:cs typeface="Times New Roman" panose="02020603050405020304" pitchFamily="18" charset="0"/>
              </a:rPr>
              <a:t> kali dan </a:t>
            </a:r>
            <a:r>
              <a:rPr lang="en-US" altLang="en-US" dirty="0" err="1">
                <a:cs typeface="Times New Roman" panose="02020603050405020304" pitchFamily="18" charset="0"/>
              </a:rPr>
              <a:t>selalu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dienkripsi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menjadi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0010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eaLnBrk="1" hangingPunct="1"/>
            <a:endParaRPr lang="en-GB" altLang="en-US" dirty="0"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5F9871E-8FA4-4F38-BA97-131F2C9A79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4680" y="2149792"/>
            <a:ext cx="7467600" cy="2009775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982F7AF1-10AC-4FEC-905D-9EB00F4C17BD}"/>
              </a:ext>
            </a:extLst>
          </p:cNvPr>
          <p:cNvSpPr/>
          <p:nvPr/>
        </p:nvSpPr>
        <p:spPr>
          <a:xfrm>
            <a:off x="4399280" y="2149792"/>
            <a:ext cx="934720" cy="349568"/>
          </a:xfrm>
          <a:prstGeom prst="ellipse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D8AB2D2-C0B8-4689-95C4-40C9EA415644}"/>
              </a:ext>
            </a:extLst>
          </p:cNvPr>
          <p:cNvSpPr/>
          <p:nvPr/>
        </p:nvSpPr>
        <p:spPr>
          <a:xfrm>
            <a:off x="7124087" y="2149792"/>
            <a:ext cx="934720" cy="349568"/>
          </a:xfrm>
          <a:prstGeom prst="ellipse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A5FFADB-1D95-4F0B-AC16-6C11445BCA05}"/>
              </a:ext>
            </a:extLst>
          </p:cNvPr>
          <p:cNvSpPr/>
          <p:nvPr/>
        </p:nvSpPr>
        <p:spPr>
          <a:xfrm>
            <a:off x="4414345" y="3430790"/>
            <a:ext cx="934720" cy="349568"/>
          </a:xfrm>
          <a:prstGeom prst="ellipse">
            <a:avLst/>
          </a:prstGeom>
          <a:noFill/>
          <a:ln w="158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E510C80-CDB3-47D1-985C-A6CB2549D3A1}"/>
              </a:ext>
            </a:extLst>
          </p:cNvPr>
          <p:cNvSpPr/>
          <p:nvPr/>
        </p:nvSpPr>
        <p:spPr>
          <a:xfrm>
            <a:off x="7158771" y="3464621"/>
            <a:ext cx="969580" cy="315737"/>
          </a:xfrm>
          <a:prstGeom prst="ellipse">
            <a:avLst/>
          </a:prstGeom>
          <a:noFill/>
          <a:ln w="158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Footer Placeholder 4">
            <a:extLst>
              <a:ext uri="{FF2B5EF4-FFF2-40B4-BE49-F238E27FC236}">
                <a16:creationId xmlns:a16="http://schemas.microsoft.com/office/drawing/2014/main" id="{F1520163-99ED-421A-B470-8F3EE1B95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II4031 Kriptografi dan Koding</a:t>
            </a:r>
          </a:p>
        </p:txBody>
      </p:sp>
      <p:sp>
        <p:nvSpPr>
          <p:cNvPr id="62467" name="Slide Number Placeholder 5">
            <a:extLst>
              <a:ext uri="{FF2B5EF4-FFF2-40B4-BE49-F238E27FC236}">
                <a16:creationId xmlns:a16="http://schemas.microsoft.com/office/drawing/2014/main" id="{60724D2B-FB04-4D0C-8B7E-2BC004E51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99C1B21-93B0-4A5A-95DE-4186852F1576}" type="slidenum">
              <a:rPr lang="en-GB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GB" altLang="en-US" sz="1400">
              <a:latin typeface="Arial" panose="020B0604020202020204" pitchFamily="34" charset="0"/>
            </a:endParaRPr>
          </a:p>
        </p:txBody>
      </p:sp>
      <p:sp>
        <p:nvSpPr>
          <p:cNvPr id="62468" name="Rectangle 3">
            <a:extLst>
              <a:ext uri="{FF2B5EF4-FFF2-40B4-BE49-F238E27FC236}">
                <a16:creationId xmlns:a16="http://schemas.microsoft.com/office/drawing/2014/main" id="{986F5007-A3FB-4CBD-AA01-2A36B315A0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5520" y="685800"/>
            <a:ext cx="10368280" cy="55626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sz="2400" dirty="0">
                <a:cs typeface="Times New Roman" panose="02020603050405020304" pitchFamily="18" charset="0"/>
              </a:rPr>
              <a:t>Karena </a:t>
            </a:r>
            <a:r>
              <a:rPr lang="en-US" altLang="en-US" sz="2400" dirty="0" err="1">
                <a:cs typeface="Times New Roman" panose="02020603050405020304" pitchFamily="18" charset="0"/>
              </a:rPr>
              <a:t>setiap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blok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plainteks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sama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selalu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dienkripsi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menjadi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blok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cipherteks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sama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cs typeface="Times New Roman" panose="02020603050405020304" pitchFamily="18" charset="0"/>
              </a:rPr>
              <a:t>maka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secara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teoritis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dimungkinkan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membuat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buku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kode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plainteks</a:t>
            </a:r>
            <a:r>
              <a:rPr lang="en-US" altLang="en-US" sz="2400" dirty="0">
                <a:cs typeface="Times New Roman" panose="02020603050405020304" pitchFamily="18" charset="0"/>
              </a:rPr>
              <a:t> dan </a:t>
            </a:r>
            <a:r>
              <a:rPr lang="en-US" altLang="en-US" sz="2400" dirty="0" err="1">
                <a:cs typeface="Times New Roman" panose="02020603050405020304" pitchFamily="18" charset="0"/>
              </a:rPr>
              <a:t>cipherteks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berkoresponden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dirty="0" err="1">
                <a:cs typeface="Times New Roman" panose="02020603050405020304" pitchFamily="18" charset="0"/>
              </a:rPr>
              <a:t>asal</a:t>
            </a:r>
            <a:r>
              <a:rPr lang="en-US" altLang="en-US" sz="2400" dirty="0">
                <a:cs typeface="Times New Roman" panose="02020603050405020304" pitchFamily="18" charset="0"/>
              </a:rPr>
              <a:t> kata “</a:t>
            </a:r>
            <a:r>
              <a:rPr lang="en-US" altLang="en-US" sz="2400" i="1" dirty="0">
                <a:cs typeface="Times New Roman" panose="02020603050405020304" pitchFamily="18" charset="0"/>
              </a:rPr>
              <a:t>code book</a:t>
            </a:r>
            <a:r>
              <a:rPr lang="en-US" altLang="en-US" sz="2400" dirty="0">
                <a:cs typeface="Times New Roman" panose="02020603050405020304" pitchFamily="18" charset="0"/>
              </a:rPr>
              <a:t>” di </a:t>
            </a:r>
            <a:r>
              <a:rPr lang="en-US" altLang="en-US" sz="2400" dirty="0" err="1"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ECB</a:t>
            </a:r>
            <a:r>
              <a:rPr lang="en-US" altLang="en-US" dirty="0">
                <a:cs typeface="Times New Roman" panose="02020603050405020304" pitchFamily="18" charset="0"/>
              </a:rPr>
              <a:t> ). </a:t>
            </a:r>
            <a:r>
              <a:rPr lang="en-US" altLang="en-US" sz="2400" dirty="0" err="1">
                <a:cs typeface="Times New Roman" panose="02020603050405020304" pitchFamily="18" charset="0"/>
              </a:rPr>
              <a:t>Enkripsi</a:t>
            </a:r>
            <a:r>
              <a:rPr lang="en-US" altLang="en-US" sz="2400" dirty="0">
                <a:cs typeface="Times New Roman" panose="02020603050405020304" pitchFamily="18" charset="0"/>
              </a:rPr>
              <a:t>/</a:t>
            </a:r>
            <a:r>
              <a:rPr lang="en-US" altLang="en-US" sz="2400" dirty="0" err="1">
                <a:cs typeface="Times New Roman" panose="02020603050405020304" pitchFamily="18" charset="0"/>
              </a:rPr>
              <a:t>dekripsi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dilakukan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look up table</a:t>
            </a:r>
            <a:r>
              <a:rPr lang="en-US" altLang="en-US" sz="2400" dirty="0">
                <a:cs typeface="Times New Roman" panose="02020603050405020304" pitchFamily="18" charset="0"/>
              </a:rPr>
              <a:t>.</a:t>
            </a:r>
          </a:p>
          <a:p>
            <a:pPr eaLnBrk="1" hangingPunct="1"/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      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Plainteks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Cipherteks</a:t>
            </a:r>
            <a:endParaRPr lang="en-US" altLang="en-US" sz="240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		0000		0100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		0001		1001	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		0010		1010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		…		…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		1111		1010	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	</a:t>
            </a:r>
          </a:p>
          <a:p>
            <a:pPr eaLnBrk="1" hangingPunct="1"/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setiap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K yang </a:t>
            </a:r>
            <a:r>
              <a:rPr lang="en-US" altLang="en-US" sz="2400" dirty="0" err="1"/>
              <a:t>berbeda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dibuat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buku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kode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berbeda</a:t>
            </a:r>
            <a:r>
              <a:rPr lang="en-US" altLang="en-US" sz="2400" dirty="0"/>
              <a:t> pula. </a:t>
            </a:r>
            <a:r>
              <a:rPr lang="en-US" altLang="en-US" sz="2400" dirty="0" err="1"/>
              <a:t>Jika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panjang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n bit, </a:t>
            </a:r>
            <a:r>
              <a:rPr lang="en-US" altLang="en-US" sz="2400" dirty="0" err="1"/>
              <a:t>maka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terdapat</a:t>
            </a:r>
            <a:r>
              <a:rPr lang="en-US" altLang="en-US" sz="2400" dirty="0"/>
              <a:t> 2</a:t>
            </a:r>
            <a:r>
              <a:rPr lang="en-US" altLang="en-US" sz="2400" baseline="30000" dirty="0"/>
              <a:t>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buku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kode</a:t>
            </a:r>
            <a:r>
              <a:rPr lang="en-US" altLang="en-US" sz="2400" dirty="0"/>
              <a:t>.</a:t>
            </a:r>
          </a:p>
          <a:p>
            <a:pPr eaLnBrk="1" hangingPunct="1"/>
            <a:endParaRPr lang="en-GB" altLang="en-US" dirty="0"/>
          </a:p>
        </p:txBody>
      </p:sp>
      <p:sp>
        <p:nvSpPr>
          <p:cNvPr id="62469" name="Rectangle 4">
            <a:extLst>
              <a:ext uri="{FF2B5EF4-FFF2-40B4-BE49-F238E27FC236}">
                <a16:creationId xmlns:a16="http://schemas.microsoft.com/office/drawing/2014/main" id="{DCF3990F-AB63-41AD-8B90-03AB4BB6A8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8160" y="2856230"/>
            <a:ext cx="3505200" cy="229743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62470" name="Line 5">
            <a:extLst>
              <a:ext uri="{FF2B5EF4-FFF2-40B4-BE49-F238E27FC236}">
                <a16:creationId xmlns:a16="http://schemas.microsoft.com/office/drawing/2014/main" id="{A5021C00-D3E6-45C3-A06E-1BFBD6E3F52D}"/>
              </a:ext>
            </a:extLst>
          </p:cNvPr>
          <p:cNvSpPr>
            <a:spLocks noChangeShapeType="1"/>
          </p:cNvSpPr>
          <p:nvPr/>
        </p:nvSpPr>
        <p:spPr bwMode="auto">
          <a:xfrm>
            <a:off x="3418840" y="2856230"/>
            <a:ext cx="5080" cy="229743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Footer Placeholder 4">
            <a:extLst>
              <a:ext uri="{FF2B5EF4-FFF2-40B4-BE49-F238E27FC236}">
                <a16:creationId xmlns:a16="http://schemas.microsoft.com/office/drawing/2014/main" id="{089CA6A0-C8CD-4A29-B443-F38E73132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II4031 Kriptografi dan Koding</a:t>
            </a:r>
          </a:p>
        </p:txBody>
      </p:sp>
      <p:sp>
        <p:nvSpPr>
          <p:cNvPr id="63491" name="Slide Number Placeholder 5">
            <a:extLst>
              <a:ext uri="{FF2B5EF4-FFF2-40B4-BE49-F238E27FC236}">
                <a16:creationId xmlns:a16="http://schemas.microsoft.com/office/drawing/2014/main" id="{A59C6C1F-DE9B-4FDC-A0D2-B0E4C4AAC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EEF9416-DA30-4647-AC74-122F20E1F0D7}" type="slidenum">
              <a:rPr lang="en-GB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GB" altLang="en-US" sz="1400">
              <a:latin typeface="Arial" panose="020B0604020202020204" pitchFamily="34" charset="0"/>
            </a:endParaRPr>
          </a:p>
        </p:txBody>
      </p:sp>
      <p:sp>
        <p:nvSpPr>
          <p:cNvPr id="63492" name="Rectangle 3">
            <a:extLst>
              <a:ext uri="{FF2B5EF4-FFF2-40B4-BE49-F238E27FC236}">
                <a16:creationId xmlns:a16="http://schemas.microsoft.com/office/drawing/2014/main" id="{A6321BAF-C2DF-486C-ADBA-C39B4858A4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5360" y="1249681"/>
            <a:ext cx="9916160" cy="4267200"/>
          </a:xfrm>
        </p:spPr>
        <p:txBody>
          <a:bodyPr>
            <a:normAutofit/>
          </a:bodyPr>
          <a:lstStyle/>
          <a:p>
            <a:r>
              <a:rPr lang="en-US" altLang="en-US" dirty="0" err="1"/>
              <a:t>Jumlah</a:t>
            </a:r>
            <a:r>
              <a:rPr lang="en-US" altLang="en-US" dirty="0"/>
              <a:t> </a:t>
            </a:r>
            <a:r>
              <a:rPr lang="en-US" altLang="en-US" dirty="0" err="1"/>
              <a:t>entri</a:t>
            </a:r>
            <a:r>
              <a:rPr lang="en-US" altLang="en-US" dirty="0"/>
              <a:t> (</a:t>
            </a:r>
            <a:r>
              <a:rPr lang="en-US" altLang="en-US" dirty="0" err="1"/>
              <a:t>baris</a:t>
            </a:r>
            <a:r>
              <a:rPr lang="en-US" altLang="en-US" dirty="0"/>
              <a:t>) di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dirty="0" err="1"/>
              <a:t>setiap</a:t>
            </a:r>
            <a:r>
              <a:rPr lang="en-US" altLang="en-US" dirty="0"/>
              <a:t> </a:t>
            </a:r>
            <a:r>
              <a:rPr lang="en-US" altLang="en-US" dirty="0" err="1"/>
              <a:t>buku</a:t>
            </a:r>
            <a:r>
              <a:rPr lang="en-US" altLang="en-US" dirty="0"/>
              <a:t> </a:t>
            </a:r>
            <a:r>
              <a:rPr lang="en-US" altLang="en-US" dirty="0" err="1"/>
              <a:t>kode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 </a:t>
            </a:r>
            <a:r>
              <a:rPr lang="en-US" altLang="en-US" dirty="0" err="1"/>
              <a:t>adalah</a:t>
            </a:r>
            <a:r>
              <a:rPr lang="en-US" altLang="en-US" dirty="0"/>
              <a:t> 2</a:t>
            </a:r>
            <a:r>
              <a:rPr lang="en-US" altLang="en-US" baseline="30000" dirty="0"/>
              <a:t>n</a:t>
            </a:r>
            <a:r>
              <a:rPr lang="en-US" altLang="en-US" dirty="0"/>
              <a:t>. </a:t>
            </a: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Namun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semakin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besar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ukuran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semakin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besar</a:t>
            </a:r>
            <a:r>
              <a:rPr lang="en-US" altLang="en-US" dirty="0">
                <a:cs typeface="Times New Roman" panose="02020603050405020304" pitchFamily="18" charset="0"/>
              </a:rPr>
              <a:t> pula </a:t>
            </a:r>
            <a:r>
              <a:rPr lang="en-US" altLang="en-US" dirty="0" err="1">
                <a:cs typeface="Times New Roman" panose="02020603050405020304" pitchFamily="18" charset="0"/>
              </a:rPr>
              <a:t>ukuran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buku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kodenya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Misalkan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jika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berukuran</a:t>
            </a:r>
            <a:r>
              <a:rPr lang="en-US" altLang="en-US" dirty="0">
                <a:cs typeface="Times New Roman" panose="02020603050405020304" pitchFamily="18" charset="0"/>
              </a:rPr>
              <a:t>  64 bit, </a:t>
            </a:r>
            <a:r>
              <a:rPr lang="en-US" altLang="en-US" dirty="0" err="1">
                <a:cs typeface="Times New Roman" panose="02020603050405020304" pitchFamily="18" charset="0"/>
              </a:rPr>
              <a:t>maka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buku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kode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terdiri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2</a:t>
            </a:r>
            <a:r>
              <a:rPr lang="en-US" altLang="en-US" baseline="30000" dirty="0">
                <a:cs typeface="Times New Roman" panose="02020603050405020304" pitchFamily="18" charset="0"/>
              </a:rPr>
              <a:t>64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buah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kode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entry</a:t>
            </a:r>
            <a:r>
              <a:rPr lang="en-US" altLang="en-US" dirty="0">
                <a:cs typeface="Times New Roman" panose="02020603050405020304" pitchFamily="18" charset="0"/>
              </a:rPr>
              <a:t>), yang </a:t>
            </a:r>
            <a:r>
              <a:rPr lang="en-US" altLang="en-US" dirty="0" err="1">
                <a:cs typeface="Times New Roman" panose="02020603050405020304" pitchFamily="18" charset="0"/>
              </a:rPr>
              <a:t>berarti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terlalu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besar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disimpan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  <a:r>
              <a:rPr lang="en-US" altLang="en-US" dirty="0" err="1">
                <a:cs typeface="Times New Roman" panose="02020603050405020304" pitchFamily="18" charset="0"/>
              </a:rPr>
              <a:t>Lagipula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setiap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mempunyai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buku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kode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berbeda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eaLnBrk="1" hangingPunct="1"/>
            <a:endParaRPr lang="en-GB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Footer Placeholder 4">
            <a:extLst>
              <a:ext uri="{FF2B5EF4-FFF2-40B4-BE49-F238E27FC236}">
                <a16:creationId xmlns:a16="http://schemas.microsoft.com/office/drawing/2014/main" id="{2F3A63D9-7273-484B-8DA8-9ADF2447B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II4031 Kriptografi dan Koding</a:t>
            </a:r>
          </a:p>
        </p:txBody>
      </p:sp>
      <p:sp>
        <p:nvSpPr>
          <p:cNvPr id="64515" name="Slide Number Placeholder 5">
            <a:extLst>
              <a:ext uri="{FF2B5EF4-FFF2-40B4-BE49-F238E27FC236}">
                <a16:creationId xmlns:a16="http://schemas.microsoft.com/office/drawing/2014/main" id="{4ECF963B-B148-44E0-9029-6B153390A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AC4F348-3231-426F-AAB5-E307006F9240}" type="slidenum">
              <a:rPr lang="en-GB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GB" altLang="en-US" sz="1400">
              <a:latin typeface="Arial" panose="020B0604020202020204" pitchFamily="34" charset="0"/>
            </a:endParaRPr>
          </a:p>
        </p:txBody>
      </p:sp>
      <p:sp>
        <p:nvSpPr>
          <p:cNvPr id="64516" name="Rectangle 3">
            <a:extLst>
              <a:ext uri="{FF2B5EF4-FFF2-40B4-BE49-F238E27FC236}">
                <a16:creationId xmlns:a16="http://schemas.microsoft.com/office/drawing/2014/main" id="{DBDE2F93-A048-4E80-B8F0-87AD3CE57D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34440" y="1198880"/>
            <a:ext cx="9596120" cy="504952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cs typeface="Times New Roman" panose="02020603050405020304" pitchFamily="18" charset="0"/>
              </a:rPr>
              <a:t>Jika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panjang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plainteks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habis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dibagi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ukuran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maka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terakhir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berukuran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lebih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pendek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daripada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blok-blok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lainnya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itu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kita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tambahkan</a:t>
            </a:r>
            <a:r>
              <a:rPr lang="en-US" altLang="en-US" dirty="0">
                <a:cs typeface="Times New Roman" panose="02020603050405020304" pitchFamily="18" charset="0"/>
              </a:rPr>
              <a:t> bit-bit </a:t>
            </a:r>
            <a:r>
              <a:rPr lang="en-US" altLang="en-US" i="1" dirty="0">
                <a:cs typeface="Times New Roman" panose="02020603050405020304" pitchFamily="18" charset="0"/>
              </a:rPr>
              <a:t>padding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menutupi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kekurangan</a:t>
            </a:r>
            <a:r>
              <a:rPr lang="en-US" altLang="en-US" dirty="0">
                <a:cs typeface="Times New Roman" panose="02020603050405020304" pitchFamily="18" charset="0"/>
              </a:rPr>
              <a:t> bit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cs typeface="Times New Roman" panose="02020603050405020304" pitchFamily="18" charset="0"/>
              </a:rPr>
              <a:t>Misalnya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ditambahkan</a:t>
            </a:r>
            <a:r>
              <a:rPr lang="en-US" altLang="en-US" dirty="0">
                <a:cs typeface="Times New Roman" panose="02020603050405020304" pitchFamily="18" charset="0"/>
              </a:rPr>
              <a:t> bit 0 </a:t>
            </a:r>
            <a:r>
              <a:rPr lang="en-US" altLang="en-US" dirty="0" err="1">
                <a:cs typeface="Times New Roman" panose="02020603050405020304" pitchFamily="18" charset="0"/>
              </a:rPr>
              <a:t>semua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atau</a:t>
            </a:r>
            <a:r>
              <a:rPr lang="en-US" altLang="en-US" dirty="0">
                <a:cs typeface="Times New Roman" panose="02020603050405020304" pitchFamily="18" charset="0"/>
              </a:rPr>
              <a:t> bit 1 </a:t>
            </a:r>
            <a:r>
              <a:rPr lang="en-US" altLang="en-US" dirty="0" err="1">
                <a:cs typeface="Times New Roman" panose="02020603050405020304" pitchFamily="18" charset="0"/>
              </a:rPr>
              <a:t>semua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atau</a:t>
            </a:r>
            <a:r>
              <a:rPr lang="en-US" altLang="en-US" dirty="0">
                <a:cs typeface="Times New Roman" panose="02020603050405020304" pitchFamily="18" charset="0"/>
              </a:rPr>
              <a:t> bit 0 dan bit 1 </a:t>
            </a:r>
            <a:r>
              <a:rPr lang="en-US" altLang="en-US" dirty="0" err="1">
                <a:cs typeface="Times New Roman" panose="02020603050405020304" pitchFamily="18" charset="0"/>
              </a:rPr>
              <a:t>berselang-seling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  <a:endParaRPr lang="en-GB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Footer Placeholder 4">
            <a:extLst>
              <a:ext uri="{FF2B5EF4-FFF2-40B4-BE49-F238E27FC236}">
                <a16:creationId xmlns:a16="http://schemas.microsoft.com/office/drawing/2014/main" id="{B336A421-1D03-474C-940E-46474796A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II4031 Kriptografi dan Koding</a:t>
            </a:r>
          </a:p>
        </p:txBody>
      </p:sp>
      <p:sp>
        <p:nvSpPr>
          <p:cNvPr id="65539" name="Slide Number Placeholder 5">
            <a:extLst>
              <a:ext uri="{FF2B5EF4-FFF2-40B4-BE49-F238E27FC236}">
                <a16:creationId xmlns:a16="http://schemas.microsoft.com/office/drawing/2014/main" id="{17C2AF7E-C021-4A03-AF6D-60B8302F2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80ED42E-43F9-4452-80B7-FB6CFAB3DC15}" type="slidenum">
              <a:rPr lang="en-GB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GB" altLang="en-US" sz="1400">
              <a:latin typeface="Arial" panose="020B0604020202020204" pitchFamily="34" charset="0"/>
            </a:endParaRPr>
          </a:p>
        </p:txBody>
      </p:sp>
      <p:sp>
        <p:nvSpPr>
          <p:cNvPr id="65540" name="Rectangle 2">
            <a:extLst>
              <a:ext uri="{FF2B5EF4-FFF2-40B4-BE49-F238E27FC236}">
                <a16:creationId xmlns:a16="http://schemas.microsoft.com/office/drawing/2014/main" id="{4D8D2DD8-A149-41AD-B329-CFB8C7C03F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/>
              <a:t>Kelebihan</a:t>
            </a:r>
            <a:r>
              <a:rPr lang="en-US" altLang="en-US" dirty="0"/>
              <a:t> Mode </a:t>
            </a:r>
            <a:r>
              <a:rPr lang="en-US" altLang="en-US" i="1" dirty="0"/>
              <a:t>ECB</a:t>
            </a:r>
            <a:endParaRPr lang="en-GB" altLang="en-US" i="1" dirty="0"/>
          </a:p>
        </p:txBody>
      </p:sp>
      <p:sp>
        <p:nvSpPr>
          <p:cNvPr id="65541" name="Rectangle 3">
            <a:extLst>
              <a:ext uri="{FF2B5EF4-FFF2-40B4-BE49-F238E27FC236}">
                <a16:creationId xmlns:a16="http://schemas.microsoft.com/office/drawing/2014/main" id="{F5D6871B-B60C-45FA-8C9C-FD710BD909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825624"/>
            <a:ext cx="10703560" cy="4530725"/>
          </a:xfrm>
        </p:spPr>
        <p:txBody>
          <a:bodyPr>
            <a:normAutofit fontScale="92500" lnSpcReduction="20000"/>
          </a:bodyPr>
          <a:lstStyle/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b="1" dirty="0">
                <a:cs typeface="Times New Roman" panose="02020603050405020304" pitchFamily="18" charset="0"/>
              </a:rPr>
              <a:t>Karena </a:t>
            </a:r>
            <a:r>
              <a:rPr lang="en-US" altLang="en-US" b="1" dirty="0" err="1">
                <a:cs typeface="Times New Roman" panose="02020603050405020304" pitchFamily="18" charset="0"/>
              </a:rPr>
              <a:t>tiap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blok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plainteks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dienkripsi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secara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independen</a:t>
            </a:r>
            <a:r>
              <a:rPr lang="en-US" altLang="en-US" b="1" dirty="0">
                <a:cs typeface="Times New Roman" panose="02020603050405020304" pitchFamily="18" charset="0"/>
              </a:rPr>
              <a:t>, </a:t>
            </a:r>
            <a:r>
              <a:rPr lang="en-US" altLang="en-US" b="1" dirty="0" err="1">
                <a:cs typeface="Times New Roman" panose="02020603050405020304" pitchFamily="18" charset="0"/>
              </a:rPr>
              <a:t>maka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kita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tidak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perlu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mengenkripsi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pesan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secara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sekuensial</a:t>
            </a:r>
            <a:r>
              <a:rPr lang="en-US" altLang="en-US" b="1" dirty="0">
                <a:cs typeface="Times New Roman" panose="02020603050405020304" pitchFamily="18" charset="0"/>
              </a:rPr>
              <a:t>/linier. </a:t>
            </a:r>
          </a:p>
          <a:p>
            <a:pPr marL="609600" indent="-609600">
              <a:buNone/>
            </a:pPr>
            <a:endParaRPr lang="en-US" altLang="en-US" dirty="0">
              <a:cs typeface="Times New Roman" panose="02020603050405020304" pitchFamily="18" charset="0"/>
            </a:endParaRPr>
          </a:p>
          <a:p>
            <a:r>
              <a:rPr lang="en-US" altLang="en-US" dirty="0">
                <a:cs typeface="Times New Roman" panose="02020603050405020304" pitchFamily="18" charset="0"/>
              </a:rPr>
              <a:t>Kita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mengenkripsi</a:t>
            </a:r>
            <a:r>
              <a:rPr lang="en-US" altLang="en-US" dirty="0">
                <a:cs typeface="Times New Roman" panose="02020603050405020304" pitchFamily="18" charset="0"/>
              </a:rPr>
              <a:t> 5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pertama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kemudian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blok-blok</a:t>
            </a:r>
            <a:r>
              <a:rPr lang="en-US" altLang="en-US" dirty="0">
                <a:cs typeface="Times New Roman" panose="02020603050405020304" pitchFamily="18" charset="0"/>
              </a:rPr>
              <a:t> di </a:t>
            </a:r>
            <a:r>
              <a:rPr lang="en-US" altLang="en-US" dirty="0" err="1">
                <a:cs typeface="Times New Roman" panose="02020603050405020304" pitchFamily="18" charset="0"/>
              </a:rPr>
              <a:t>akhir</a:t>
            </a:r>
            <a:r>
              <a:rPr lang="en-US" altLang="en-US" dirty="0">
                <a:cs typeface="Times New Roman" panose="02020603050405020304" pitchFamily="18" charset="0"/>
              </a:rPr>
              <a:t>, dan  </a:t>
            </a:r>
            <a:r>
              <a:rPr lang="en-US" altLang="en-US" dirty="0" err="1">
                <a:cs typeface="Times New Roman" panose="02020603050405020304" pitchFamily="18" charset="0"/>
              </a:rPr>
              <a:t>kembali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blok-blok</a:t>
            </a:r>
            <a:r>
              <a:rPr lang="en-US" altLang="en-US" dirty="0">
                <a:cs typeface="Times New Roman" panose="02020603050405020304" pitchFamily="18" charset="0"/>
              </a:rPr>
              <a:t> di </a:t>
            </a:r>
            <a:r>
              <a:rPr lang="en-US" altLang="en-US" dirty="0" err="1">
                <a:cs typeface="Times New Roman" panose="02020603050405020304" pitchFamily="18" charset="0"/>
              </a:rPr>
              <a:t>tengah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seterusnya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marL="609600" indent="-609600">
              <a:buNone/>
            </a:pPr>
            <a:endParaRPr lang="en-US" altLang="en-US" dirty="0">
              <a:cs typeface="Times New Roman" panose="02020603050405020304" pitchFamily="18" charset="0"/>
            </a:endParaRPr>
          </a:p>
          <a:p>
            <a:r>
              <a:rPr lang="en-US" altLang="en-US" dirty="0">
                <a:cs typeface="Times New Roman" panose="02020603050405020304" pitchFamily="18" charset="0"/>
              </a:rPr>
              <a:t>Mode </a:t>
            </a:r>
            <a:r>
              <a:rPr lang="en-US" altLang="en-US" i="1" dirty="0">
                <a:cs typeface="Times New Roman" panose="02020603050405020304" pitchFamily="18" charset="0"/>
              </a:rPr>
              <a:t>ECB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cocok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mengenkripsi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arsip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file</a:t>
            </a:r>
            <a:r>
              <a:rPr lang="en-US" altLang="en-US" dirty="0">
                <a:cs typeface="Times New Roman" panose="02020603050405020304" pitchFamily="18" charset="0"/>
              </a:rPr>
              <a:t>) yang </a:t>
            </a:r>
            <a:r>
              <a:rPr lang="en-US" altLang="en-US" dirty="0" err="1">
                <a:cs typeface="Times New Roman" panose="02020603050405020304" pitchFamily="18" charset="0"/>
              </a:rPr>
              <a:t>diakses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secara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acak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misalnya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arsip-arsip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basisdata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endParaRPr lang="en-US" altLang="en-US" dirty="0">
              <a:cs typeface="Times New Roman" panose="02020603050405020304" pitchFamily="18" charset="0"/>
            </a:endParaRPr>
          </a:p>
          <a:p>
            <a:r>
              <a:rPr lang="en-US" altLang="en-US" dirty="0" err="1">
                <a:cs typeface="Times New Roman" panose="02020603050405020304" pitchFamily="18" charset="0"/>
              </a:rPr>
              <a:t>Jika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basisdata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dienkripsi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mode </a:t>
            </a:r>
            <a:r>
              <a:rPr lang="en-US" altLang="en-US" i="1" dirty="0">
                <a:cs typeface="Times New Roman" panose="02020603050405020304" pitchFamily="18" charset="0"/>
              </a:rPr>
              <a:t>ECB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maka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sembarang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record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dienkripsi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secara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independen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record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lainnya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asumsi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setiap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record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terdiri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sejumlah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diskrit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sama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banyaknya</a:t>
            </a:r>
            <a:r>
              <a:rPr lang="en-US" altLang="en-US" dirty="0">
                <a:cs typeface="Times New Roman" panose="02020603050405020304" pitchFamily="18" charset="0"/>
              </a:rPr>
              <a:t>).</a:t>
            </a:r>
            <a:endParaRPr lang="en-GB" altLang="en-US" dirty="0"/>
          </a:p>
          <a:p>
            <a:pPr marL="609600" indent="-609600">
              <a:buNone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609600" indent="-609600">
              <a:buFont typeface="Wingdings" panose="05000000000000000000" pitchFamily="2" charset="2"/>
              <a:buAutoNum type="arabicPeriod"/>
            </a:pPr>
            <a:endParaRPr lang="en-GB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Footer Placeholder 4">
            <a:extLst>
              <a:ext uri="{FF2B5EF4-FFF2-40B4-BE49-F238E27FC236}">
                <a16:creationId xmlns:a16="http://schemas.microsoft.com/office/drawing/2014/main" id="{FA802AFD-F867-40BE-8F00-A7DA092F8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II4031 Kriptografi dan Koding</a:t>
            </a:r>
          </a:p>
        </p:txBody>
      </p:sp>
      <p:sp>
        <p:nvSpPr>
          <p:cNvPr id="67587" name="Slide Number Placeholder 5">
            <a:extLst>
              <a:ext uri="{FF2B5EF4-FFF2-40B4-BE49-F238E27FC236}">
                <a16:creationId xmlns:a16="http://schemas.microsoft.com/office/drawing/2014/main" id="{23C1E1B9-00C2-4760-A336-CDC266B1D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A4E73D4-2A4E-4E02-A976-89A71414684E}" type="slidenum">
              <a:rPr lang="en-GB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GB" altLang="en-US" sz="1400">
              <a:latin typeface="Arial" panose="020B0604020202020204" pitchFamily="34" charset="0"/>
            </a:endParaRPr>
          </a:p>
        </p:txBody>
      </p:sp>
      <p:sp>
        <p:nvSpPr>
          <p:cNvPr id="67588" name="Rectangle 3">
            <a:extLst>
              <a:ext uri="{FF2B5EF4-FFF2-40B4-BE49-F238E27FC236}">
                <a16:creationId xmlns:a16="http://schemas.microsoft.com/office/drawing/2014/main" id="{CE82BF7F-9BF5-4BC4-8B78-A7A45D6F12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51242" y="1087120"/>
            <a:ext cx="9637077" cy="4267200"/>
          </a:xfrm>
        </p:spPr>
        <p:txBody>
          <a:bodyPr/>
          <a:lstStyle/>
          <a:p>
            <a:pPr marL="609600" indent="-609600">
              <a:buFont typeface="Wingdings" panose="05000000000000000000" pitchFamily="2" charset="2"/>
              <a:buAutoNum type="arabicPeriod" startAt="2"/>
            </a:pPr>
            <a:r>
              <a:rPr lang="en-US" altLang="en-US" b="1" dirty="0" err="1">
                <a:cs typeface="Times New Roman" panose="02020603050405020304" pitchFamily="18" charset="0"/>
              </a:rPr>
              <a:t>Kesalahan</a:t>
            </a:r>
            <a:r>
              <a:rPr lang="en-US" altLang="en-US" b="1" dirty="0">
                <a:cs typeface="Times New Roman" panose="02020603050405020304" pitchFamily="18" charset="0"/>
              </a:rPr>
              <a:t> 1 </a:t>
            </a:r>
            <a:r>
              <a:rPr lang="en-US" altLang="en-US" b="1" dirty="0" err="1">
                <a:cs typeface="Times New Roman" panose="02020603050405020304" pitchFamily="18" charset="0"/>
              </a:rPr>
              <a:t>atau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lebih</a:t>
            </a:r>
            <a:r>
              <a:rPr lang="en-US" altLang="en-US" b="1" dirty="0">
                <a:cs typeface="Times New Roman" panose="02020603050405020304" pitchFamily="18" charset="0"/>
              </a:rPr>
              <a:t> bit pada </a:t>
            </a:r>
            <a:r>
              <a:rPr lang="en-US" altLang="en-US" b="1" dirty="0" err="1">
                <a:cs typeface="Times New Roman" panose="02020603050405020304" pitchFamily="18" charset="0"/>
              </a:rPr>
              <a:t>blok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cipherteks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hanya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mempengaruhi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cipherteks</a:t>
            </a:r>
            <a:r>
              <a:rPr lang="en-US" altLang="en-US" b="1" dirty="0">
                <a:cs typeface="Times New Roman" panose="02020603050405020304" pitchFamily="18" charset="0"/>
              </a:rPr>
              <a:t> yang </a:t>
            </a:r>
            <a:r>
              <a:rPr lang="en-US" altLang="en-US" b="1" dirty="0" err="1">
                <a:cs typeface="Times New Roman" panose="02020603050405020304" pitchFamily="18" charset="0"/>
              </a:rPr>
              <a:t>bersangkutan</a:t>
            </a:r>
            <a:r>
              <a:rPr lang="en-US" altLang="en-US" b="1" dirty="0">
                <a:cs typeface="Times New Roman" panose="02020603050405020304" pitchFamily="18" charset="0"/>
              </a:rPr>
              <a:t> pada proses </a:t>
            </a:r>
            <a:r>
              <a:rPr lang="en-US" altLang="en-US" b="1" dirty="0" err="1">
                <a:cs typeface="Times New Roman" panose="02020603050405020304" pitchFamily="18" charset="0"/>
              </a:rPr>
              <a:t>dekripsi</a:t>
            </a:r>
            <a:r>
              <a:rPr lang="en-US" altLang="en-US" b="1" dirty="0">
                <a:cs typeface="Times New Roman" panose="02020603050405020304" pitchFamily="18" charset="0"/>
              </a:rPr>
              <a:t>. </a:t>
            </a:r>
          </a:p>
          <a:p>
            <a:pPr marL="609600" indent="-609600">
              <a:buNone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609600" indent="-60960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Blok-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cipherteks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lainnya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bila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didekripsi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terpengaruh</a:t>
            </a:r>
            <a:r>
              <a:rPr lang="en-US" altLang="en-US" dirty="0">
                <a:cs typeface="Times New Roman" panose="02020603050405020304" pitchFamily="18" charset="0"/>
              </a:rPr>
              <a:t> oleh </a:t>
            </a:r>
            <a:r>
              <a:rPr lang="en-US" altLang="en-US" dirty="0" err="1">
                <a:cs typeface="Times New Roman" panose="02020603050405020304" pitchFamily="18" charset="0"/>
              </a:rPr>
              <a:t>kesalahan</a:t>
            </a:r>
            <a:r>
              <a:rPr lang="en-US" altLang="en-US" dirty="0">
                <a:cs typeface="Times New Roman" panose="02020603050405020304" pitchFamily="18" charset="0"/>
              </a:rPr>
              <a:t> bit </a:t>
            </a:r>
            <a:r>
              <a:rPr lang="en-US" altLang="en-US" dirty="0" err="1">
                <a:cs typeface="Times New Roman" panose="02020603050405020304" pitchFamily="18" charset="0"/>
              </a:rPr>
              <a:t>cipherteks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tersebut</a:t>
            </a:r>
            <a:r>
              <a:rPr lang="en-US" altLang="en-US" dirty="0">
                <a:cs typeface="Times New Roman" panose="02020603050405020304" pitchFamily="18" charset="0"/>
              </a:rPr>
              <a:t>.   </a:t>
            </a:r>
          </a:p>
          <a:p>
            <a:pPr marL="609600" indent="-609600">
              <a:buFont typeface="Wingdings" panose="05000000000000000000" pitchFamily="2" charset="2"/>
              <a:buAutoNum type="arabicPeriod" startAt="2"/>
            </a:pPr>
            <a:endParaRPr lang="en-GB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Footer Placeholder 4">
            <a:extLst>
              <a:ext uri="{FF2B5EF4-FFF2-40B4-BE49-F238E27FC236}">
                <a16:creationId xmlns:a16="http://schemas.microsoft.com/office/drawing/2014/main" id="{0781F6B7-A606-4A7E-BA44-0CAAB971A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II4031 Kriptografi dan Koding</a:t>
            </a:r>
          </a:p>
        </p:txBody>
      </p:sp>
      <p:sp>
        <p:nvSpPr>
          <p:cNvPr id="68611" name="Slide Number Placeholder 5">
            <a:extLst>
              <a:ext uri="{FF2B5EF4-FFF2-40B4-BE49-F238E27FC236}">
                <a16:creationId xmlns:a16="http://schemas.microsoft.com/office/drawing/2014/main" id="{974ED540-84A0-4EE8-AD30-8552610C3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4EB300A-7D73-4895-A16F-0563AA27FB09}" type="slidenum">
              <a:rPr lang="en-GB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GB" altLang="en-US" sz="1400">
              <a:latin typeface="Arial" panose="020B0604020202020204" pitchFamily="34" charset="0"/>
            </a:endParaRPr>
          </a:p>
        </p:txBody>
      </p:sp>
      <p:sp>
        <p:nvSpPr>
          <p:cNvPr id="68612" name="Rectangle 2">
            <a:extLst>
              <a:ext uri="{FF2B5EF4-FFF2-40B4-BE49-F238E27FC236}">
                <a16:creationId xmlns:a16="http://schemas.microsoft.com/office/drawing/2014/main" id="{0817D2A1-F6B9-45B0-B024-911DF11B2D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Kelemahan</a:t>
            </a:r>
            <a:r>
              <a:rPr lang="en-US" altLang="en-US" dirty="0">
                <a:cs typeface="Times New Roman" panose="02020603050405020304" pitchFamily="18" charset="0"/>
              </a:rPr>
              <a:t> Mode ECB</a:t>
            </a:r>
            <a:endParaRPr lang="en-GB" altLang="en-US" dirty="0">
              <a:cs typeface="Times New Roman" panose="02020603050405020304" pitchFamily="18" charset="0"/>
            </a:endParaRPr>
          </a:p>
        </p:txBody>
      </p:sp>
      <p:sp>
        <p:nvSpPr>
          <p:cNvPr id="68613" name="Rectangle 3">
            <a:extLst>
              <a:ext uri="{FF2B5EF4-FFF2-40B4-BE49-F238E27FC236}">
                <a16:creationId xmlns:a16="http://schemas.microsoft.com/office/drawing/2014/main" id="{90B4B9C6-AC83-47C5-9550-61556355A6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b="1" dirty="0">
                <a:cs typeface="Times New Roman" panose="02020603050405020304" pitchFamily="18" charset="0"/>
              </a:rPr>
              <a:t>Karena </a:t>
            </a:r>
            <a:r>
              <a:rPr lang="en-US" altLang="en-US" b="1" dirty="0" err="1">
                <a:cs typeface="Times New Roman" panose="02020603050405020304" pitchFamily="18" charset="0"/>
              </a:rPr>
              <a:t>plainteks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sering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mengandung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bagian</a:t>
            </a:r>
            <a:r>
              <a:rPr lang="en-US" altLang="en-US" b="1" dirty="0">
                <a:cs typeface="Times New Roman" panose="02020603050405020304" pitchFamily="18" charset="0"/>
              </a:rPr>
              <a:t> yang  </a:t>
            </a:r>
            <a:r>
              <a:rPr lang="en-US" altLang="en-US" b="1" dirty="0" err="1">
                <a:cs typeface="Times New Roman" panose="02020603050405020304" pitchFamily="18" charset="0"/>
              </a:rPr>
              <a:t>berulang</a:t>
            </a:r>
            <a:r>
              <a:rPr lang="en-US" altLang="en-US" b="1" dirty="0">
                <a:cs typeface="Times New Roman" panose="02020603050405020304" pitchFamily="18" charset="0"/>
              </a:rPr>
              <a:t> (</a:t>
            </a:r>
            <a:r>
              <a:rPr lang="en-US" altLang="en-US" b="1" dirty="0" err="1">
                <a:cs typeface="Times New Roman" panose="02020603050405020304" pitchFamily="18" charset="0"/>
              </a:rPr>
              <a:t>sehingga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terdapat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blok-blok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plainteks</a:t>
            </a:r>
            <a:r>
              <a:rPr lang="en-US" altLang="en-US" b="1" dirty="0">
                <a:cs typeface="Times New Roman" panose="02020603050405020304" pitchFamily="18" charset="0"/>
              </a:rPr>
              <a:t> yang </a:t>
            </a:r>
            <a:r>
              <a:rPr lang="en-US" altLang="en-US" b="1" dirty="0" err="1">
                <a:cs typeface="Times New Roman" panose="02020603050405020304" pitchFamily="18" charset="0"/>
              </a:rPr>
              <a:t>sama</a:t>
            </a:r>
            <a:r>
              <a:rPr lang="en-US" altLang="en-US" b="1" dirty="0">
                <a:cs typeface="Times New Roman" panose="02020603050405020304" pitchFamily="18" charset="0"/>
              </a:rPr>
              <a:t>), </a:t>
            </a:r>
            <a:r>
              <a:rPr lang="en-US" altLang="en-US" b="1" dirty="0" err="1">
                <a:cs typeface="Times New Roman" panose="02020603050405020304" pitchFamily="18" charset="0"/>
              </a:rPr>
              <a:t>maka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enkripsinya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menghasilkan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blok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cipherteks</a:t>
            </a:r>
            <a:r>
              <a:rPr lang="en-US" altLang="en-US" b="1" dirty="0">
                <a:cs typeface="Times New Roman" panose="02020603050405020304" pitchFamily="18" charset="0"/>
              </a:rPr>
              <a:t> yang </a:t>
            </a:r>
            <a:r>
              <a:rPr lang="en-US" altLang="en-US" b="1" dirty="0" err="1">
                <a:cs typeface="Times New Roman" panose="02020603050405020304" pitchFamily="18" charset="0"/>
              </a:rPr>
              <a:t>sama</a:t>
            </a:r>
            <a:r>
              <a:rPr lang="en-US" altLang="en-US" b="1" dirty="0">
                <a:cs typeface="Times New Roman" panose="02020603050405020304" pitchFamily="18" charset="0"/>
              </a:rPr>
              <a:t> pula</a:t>
            </a:r>
          </a:p>
          <a:p>
            <a:pPr marL="609600" indent="-60960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  <a:r>
              <a:rPr lang="en-US" altLang="en-US" dirty="0">
                <a:cs typeface="Times New Roman" panose="02020603050405020304" pitchFamily="18" charset="0"/>
                <a:sym typeface="Wingdings" panose="05000000000000000000" pitchFamily="2" charset="2"/>
              </a:rPr>
              <a:t> </a:t>
            </a:r>
            <a:r>
              <a:rPr lang="en-US" altLang="en-US" dirty="0" err="1">
                <a:cs typeface="Times New Roman" panose="02020603050405020304" pitchFamily="18" charset="0"/>
                <a:sym typeface="Wingdings" panose="05000000000000000000" pitchFamily="2" charset="2"/>
              </a:rPr>
              <a:t>contoh</a:t>
            </a:r>
            <a:r>
              <a:rPr lang="en-US" altLang="en-US" dirty="0"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  <a:sym typeface="Wingdings" panose="05000000000000000000" pitchFamily="2" charset="2"/>
              </a:rPr>
              <a:t>berulang</a:t>
            </a:r>
            <a:r>
              <a:rPr lang="en-US" altLang="en-US" dirty="0"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altLang="en-US" dirty="0" err="1">
                <a:cs typeface="Times New Roman" panose="02020603050405020304" pitchFamily="18" charset="0"/>
                <a:sym typeface="Wingdings" panose="05000000000000000000" pitchFamily="2" charset="2"/>
              </a:rPr>
              <a:t>spasi</a:t>
            </a:r>
            <a:r>
              <a:rPr lang="en-US" altLang="en-US" dirty="0"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  <a:sym typeface="Wingdings" panose="05000000000000000000" pitchFamily="2" charset="2"/>
              </a:rPr>
              <a:t>panjang</a:t>
            </a:r>
            <a:endParaRPr lang="en-US" altLang="en-US" dirty="0"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609600" indent="-609600">
              <a:buNone/>
            </a:pPr>
            <a:r>
              <a:rPr lang="en-US" altLang="en-US" dirty="0">
                <a:cs typeface="Times New Roman" panose="02020603050405020304" pitchFamily="18" charset="0"/>
                <a:sym typeface="Wingdings" panose="05000000000000000000" pitchFamily="2" charset="2"/>
              </a:rPr>
              <a:t>        </a:t>
            </a:r>
            <a:r>
              <a:rPr lang="en-US" altLang="en-US" dirty="0" err="1">
                <a:cs typeface="Times New Roman" panose="02020603050405020304" pitchFamily="18" charset="0"/>
                <a:sym typeface="Wingdings" panose="05000000000000000000" pitchFamily="2" charset="2"/>
              </a:rPr>
              <a:t>mudah</a:t>
            </a:r>
            <a:r>
              <a:rPr lang="en-US" altLang="en-US" dirty="0"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  <a:sym typeface="Wingdings" panose="05000000000000000000" pitchFamily="2" charset="2"/>
              </a:rPr>
              <a:t>diserang</a:t>
            </a:r>
            <a:r>
              <a:rPr lang="en-US" altLang="en-US" dirty="0"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  <a:sym typeface="Wingdings" panose="05000000000000000000" pitchFamily="2" charset="2"/>
              </a:rPr>
              <a:t>secara</a:t>
            </a:r>
            <a:r>
              <a:rPr lang="en-US" altLang="en-US" dirty="0"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  <a:sym typeface="Wingdings" panose="05000000000000000000" pitchFamily="2" charset="2"/>
              </a:rPr>
              <a:t>statisitik</a:t>
            </a:r>
            <a:r>
              <a:rPr lang="en-US" altLang="en-US" dirty="0"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  <a:sym typeface="Wingdings" panose="05000000000000000000" pitchFamily="2" charset="2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  <a:sym typeface="Wingdings" panose="05000000000000000000" pitchFamily="2" charset="2"/>
              </a:rPr>
              <a:t>analisis</a:t>
            </a:r>
            <a:r>
              <a:rPr lang="en-US" altLang="en-US" dirty="0"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  <a:sym typeface="Wingdings" panose="05000000000000000000" pitchFamily="2" charset="2"/>
              </a:rPr>
              <a:t>frekuensi</a:t>
            </a:r>
            <a:endParaRPr lang="en-GB" altLang="en-US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Footer Placeholder 4">
            <a:extLst>
              <a:ext uri="{FF2B5EF4-FFF2-40B4-BE49-F238E27FC236}">
                <a16:creationId xmlns:a16="http://schemas.microsoft.com/office/drawing/2014/main" id="{CF8875F5-E24C-4BB4-95BA-158D140A0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II4031 Kriptografi dan Koding</a:t>
            </a:r>
          </a:p>
        </p:txBody>
      </p:sp>
      <p:sp>
        <p:nvSpPr>
          <p:cNvPr id="69635" name="Slide Number Placeholder 5">
            <a:extLst>
              <a:ext uri="{FF2B5EF4-FFF2-40B4-BE49-F238E27FC236}">
                <a16:creationId xmlns:a16="http://schemas.microsoft.com/office/drawing/2014/main" id="{F8CE0902-9ED3-408F-BC55-37F8F1D47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881A07A-DCF7-49AE-A9E3-2706AF7450EC}" type="slidenum">
              <a:rPr lang="en-GB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GB" altLang="en-US" sz="1400">
              <a:latin typeface="Arial" panose="020B0604020202020204" pitchFamily="34" charset="0"/>
            </a:endParaRPr>
          </a:p>
        </p:txBody>
      </p:sp>
      <p:sp>
        <p:nvSpPr>
          <p:cNvPr id="69637" name="Rectangle 3">
            <a:extLst>
              <a:ext uri="{FF2B5EF4-FFF2-40B4-BE49-F238E27FC236}">
                <a16:creationId xmlns:a16="http://schemas.microsoft.com/office/drawing/2014/main" id="{7004AB8A-F581-4A09-A6A9-B02F1E05DF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 typeface="Wingdings" panose="05000000000000000000" pitchFamily="2" charset="2"/>
              <a:buAutoNum type="arabicPeriod" startAt="2"/>
            </a:pPr>
            <a:r>
              <a:rPr lang="en-US" altLang="en-US" b="1" dirty="0" err="1">
                <a:cs typeface="Times New Roman" panose="02020603050405020304" pitchFamily="18" charset="0"/>
              </a:rPr>
              <a:t>Pihak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lawan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dapat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memanipulasi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cipherteks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untuk</a:t>
            </a:r>
            <a:r>
              <a:rPr lang="en-US" altLang="en-US" b="1" dirty="0">
                <a:cs typeface="Times New Roman" panose="02020603050405020304" pitchFamily="18" charset="0"/>
              </a:rPr>
              <a:t> “</a:t>
            </a:r>
            <a:r>
              <a:rPr lang="en-US" altLang="en-US" b="1" dirty="0" err="1">
                <a:cs typeface="Times New Roman" panose="02020603050405020304" pitchFamily="18" charset="0"/>
              </a:rPr>
              <a:t>membodohi</a:t>
            </a:r>
            <a:r>
              <a:rPr lang="en-US" altLang="en-US" b="1" dirty="0">
                <a:cs typeface="Times New Roman" panose="02020603050405020304" pitchFamily="18" charset="0"/>
              </a:rPr>
              <a:t>” </a:t>
            </a:r>
            <a:r>
              <a:rPr lang="en-US" altLang="en-US" b="1" dirty="0" err="1">
                <a:cs typeface="Times New Roman" panose="02020603050405020304" pitchFamily="18" charset="0"/>
              </a:rPr>
              <a:t>atau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mengelabui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penerima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pesan</a:t>
            </a:r>
            <a:r>
              <a:rPr lang="en-US" altLang="en-US" b="1" dirty="0">
                <a:cs typeface="Times New Roman" panose="02020603050405020304" pitchFamily="18" charset="0"/>
              </a:rPr>
              <a:t>.</a:t>
            </a:r>
          </a:p>
          <a:p>
            <a:pPr marL="609600" indent="-609600">
              <a:buNone/>
            </a:pPr>
            <a:endParaRPr lang="en-US" altLang="en-US" dirty="0"/>
          </a:p>
          <a:p>
            <a:pPr marL="609600" indent="-609600">
              <a:buNone/>
            </a:pPr>
            <a:r>
              <a:rPr lang="en-US" altLang="en-US" dirty="0"/>
              <a:t>	</a:t>
            </a:r>
            <a:r>
              <a:rPr lang="en-US" altLang="en-US" dirty="0" err="1"/>
              <a:t>Contoh</a:t>
            </a:r>
            <a:r>
              <a:rPr lang="en-US" altLang="en-US" dirty="0"/>
              <a:t>: </a:t>
            </a:r>
            <a:r>
              <a:rPr lang="en-US" altLang="en-US" dirty="0" err="1"/>
              <a:t>Seseorang</a:t>
            </a:r>
            <a:r>
              <a:rPr lang="en-US" altLang="en-US" dirty="0"/>
              <a:t> </a:t>
            </a:r>
            <a:r>
              <a:rPr lang="en-US" altLang="en-US" dirty="0" err="1"/>
              <a:t>mengirim</a:t>
            </a:r>
            <a:r>
              <a:rPr lang="en-US" altLang="en-US" dirty="0"/>
              <a:t> </a:t>
            </a:r>
            <a:r>
              <a:rPr lang="en-US" altLang="en-US" dirty="0" err="1"/>
              <a:t>pesan</a:t>
            </a:r>
            <a:endParaRPr lang="en-US" altLang="en-US" dirty="0"/>
          </a:p>
          <a:p>
            <a:pPr marL="609600" indent="-609600">
              <a:buNone/>
            </a:pP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     “</a:t>
            </a:r>
            <a:r>
              <a:rPr lang="en-US" alt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Uang</a:t>
            </a:r>
            <a:r>
              <a:rPr lang="en-US" alt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ditransfer</a:t>
            </a:r>
            <a:r>
              <a:rPr lang="en-US" alt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lima </a:t>
            </a:r>
            <a:r>
              <a:rPr lang="en-US" alt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satu</a:t>
            </a:r>
            <a:r>
              <a:rPr lang="en-US" alt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juta</a:t>
            </a:r>
            <a:r>
              <a:rPr lang="en-US" alt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rupiah”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>
              <a:buNone/>
            </a:pPr>
            <a:endParaRPr lang="en-GB" alt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Footer Placeholder 4">
            <a:extLst>
              <a:ext uri="{FF2B5EF4-FFF2-40B4-BE49-F238E27FC236}">
                <a16:creationId xmlns:a16="http://schemas.microsoft.com/office/drawing/2014/main" id="{B1E1854A-103C-4036-9BE8-DBB0ABD28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II4031 Kriptografi dan Koding</a:t>
            </a:r>
          </a:p>
        </p:txBody>
      </p:sp>
      <p:sp>
        <p:nvSpPr>
          <p:cNvPr id="70659" name="Slide Number Placeholder 5">
            <a:extLst>
              <a:ext uri="{FF2B5EF4-FFF2-40B4-BE49-F238E27FC236}">
                <a16:creationId xmlns:a16="http://schemas.microsoft.com/office/drawing/2014/main" id="{3046432D-A1A1-42B8-8647-E65ABF856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215C0E6-1FC7-4912-A6AA-C54E65FCC638}" type="slidenum">
              <a:rPr lang="en-GB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GB" altLang="en-US" sz="1400">
              <a:latin typeface="Arial" panose="020B0604020202020204" pitchFamily="34" charset="0"/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00A79C52-091A-4965-9461-3A19332C92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0880" y="533400"/>
            <a:ext cx="10383519" cy="5867400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dirty="0" err="1"/>
              <a:t>Andaikan</a:t>
            </a:r>
            <a:r>
              <a:rPr lang="en-US" dirty="0"/>
              <a:t> </a:t>
            </a:r>
            <a:r>
              <a:rPr lang="en-US" dirty="0" err="1"/>
              <a:t>kriptanalis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blok</a:t>
            </a:r>
            <a:r>
              <a:rPr lang="en-US" dirty="0"/>
              <a:t> = 2 </a:t>
            </a:r>
            <a:r>
              <a:rPr lang="en-US" dirty="0" err="1"/>
              <a:t>karakter</a:t>
            </a:r>
            <a:r>
              <a:rPr lang="en-US" dirty="0"/>
              <a:t> (16 bit), </a:t>
            </a:r>
            <a:r>
              <a:rPr lang="en-US" dirty="0" err="1"/>
              <a:t>spasi</a:t>
            </a:r>
            <a:r>
              <a:rPr lang="en-US" dirty="0"/>
              <a:t> </a:t>
            </a:r>
            <a:r>
              <a:rPr lang="en-US" dirty="0" err="1"/>
              <a:t>diabaikan</a:t>
            </a:r>
            <a:r>
              <a:rPr lang="en-US" dirty="0"/>
              <a:t>.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dirty="0">
                <a:cs typeface="Times New Roman" pitchFamily="18" charset="0"/>
              </a:rPr>
              <a:t>	</a:t>
            </a:r>
          </a:p>
          <a:p>
            <a:pPr marL="0" indent="0">
              <a:buNone/>
              <a:defRPr/>
            </a:pPr>
            <a:r>
              <a:rPr lang="en-US" dirty="0">
                <a:cs typeface="Times New Roman" pitchFamily="18" charset="0"/>
              </a:rPr>
              <a:t>Blok-</a:t>
            </a:r>
            <a:r>
              <a:rPr lang="en-US" dirty="0" err="1">
                <a:cs typeface="Times New Roman" pitchFamily="18" charset="0"/>
              </a:rPr>
              <a:t>blok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cipherteks</a:t>
            </a:r>
            <a:r>
              <a:rPr lang="en-US" dirty="0">
                <a:cs typeface="Times New Roman" pitchFamily="18" charset="0"/>
              </a:rPr>
              <a:t>: 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i="1" dirty="0">
                <a:cs typeface="Times New Roman" pitchFamily="18" charset="0"/>
              </a:rPr>
              <a:t>		C</a:t>
            </a:r>
            <a:r>
              <a:rPr lang="en-US" baseline="-30000" dirty="0">
                <a:cs typeface="Times New Roman" pitchFamily="18" charset="0"/>
              </a:rPr>
              <a:t>1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C</a:t>
            </a:r>
            <a:r>
              <a:rPr lang="en-US" baseline="-30000" dirty="0">
                <a:cs typeface="Times New Roman" pitchFamily="18" charset="0"/>
              </a:rPr>
              <a:t>2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C</a:t>
            </a:r>
            <a:r>
              <a:rPr lang="en-US" baseline="-30000" dirty="0">
                <a:cs typeface="Times New Roman" pitchFamily="18" charset="0"/>
              </a:rPr>
              <a:t>3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C</a:t>
            </a:r>
            <a:r>
              <a:rPr lang="en-US" baseline="-30000" dirty="0">
                <a:cs typeface="Times New Roman" pitchFamily="18" charset="0"/>
              </a:rPr>
              <a:t>4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C</a:t>
            </a:r>
            <a:r>
              <a:rPr lang="en-US" baseline="-30000" dirty="0">
                <a:cs typeface="Times New Roman" pitchFamily="18" charset="0"/>
              </a:rPr>
              <a:t>5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C</a:t>
            </a:r>
            <a:r>
              <a:rPr lang="en-US" baseline="-30000" dirty="0">
                <a:cs typeface="Times New Roman" pitchFamily="18" charset="0"/>
              </a:rPr>
              <a:t>6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C</a:t>
            </a:r>
            <a:r>
              <a:rPr lang="en-US" baseline="-30000" dirty="0">
                <a:cs typeface="Times New Roman" pitchFamily="18" charset="0"/>
              </a:rPr>
              <a:t>7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solidFill>
                  <a:srgbClr val="FF0000"/>
                </a:solidFill>
                <a:cs typeface="Times New Roman" pitchFamily="18" charset="0"/>
              </a:rPr>
              <a:t>C</a:t>
            </a:r>
            <a:r>
              <a:rPr lang="en-US" baseline="-30000" dirty="0">
                <a:solidFill>
                  <a:srgbClr val="FF0000"/>
                </a:solidFill>
                <a:cs typeface="Times New Roman" pitchFamily="18" charset="0"/>
              </a:rPr>
              <a:t>8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, </a:t>
            </a:r>
            <a:r>
              <a:rPr lang="en-US" i="1" dirty="0">
                <a:solidFill>
                  <a:srgbClr val="FF0000"/>
                </a:solidFill>
                <a:cs typeface="Times New Roman" pitchFamily="18" charset="0"/>
              </a:rPr>
              <a:t>C</a:t>
            </a:r>
            <a:r>
              <a:rPr lang="en-US" baseline="-30000" dirty="0">
                <a:solidFill>
                  <a:srgbClr val="FF0000"/>
                </a:solidFill>
                <a:cs typeface="Times New Roman" pitchFamily="18" charset="0"/>
              </a:rPr>
              <a:t>9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C</a:t>
            </a:r>
            <a:r>
              <a:rPr lang="en-US" baseline="-30000" dirty="0">
                <a:cs typeface="Times New Roman" pitchFamily="18" charset="0"/>
              </a:rPr>
              <a:t>10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C</a:t>
            </a:r>
            <a:r>
              <a:rPr lang="en-US" baseline="-30000" dirty="0">
                <a:cs typeface="Times New Roman" pitchFamily="18" charset="0"/>
              </a:rPr>
              <a:t>11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C</a:t>
            </a:r>
            <a:r>
              <a:rPr lang="en-US" baseline="-30000" dirty="0">
                <a:cs typeface="Times New Roman" pitchFamily="18" charset="0"/>
              </a:rPr>
              <a:t>12</a:t>
            </a:r>
            <a:r>
              <a:rPr lang="en-US" dirty="0">
                <a:cs typeface="Times New Roman" pitchFamily="18" charset="0"/>
              </a:rPr>
              <a:t>,  </a:t>
            </a:r>
            <a:r>
              <a:rPr lang="en-US" i="1" dirty="0">
                <a:cs typeface="Times New Roman" pitchFamily="18" charset="0"/>
              </a:rPr>
              <a:t>C</a:t>
            </a:r>
            <a:r>
              <a:rPr lang="en-US" baseline="-30000" dirty="0">
                <a:cs typeface="Times New Roman" pitchFamily="18" charset="0"/>
              </a:rPr>
              <a:t>13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C</a:t>
            </a:r>
            <a:r>
              <a:rPr lang="en-US" baseline="-30000" dirty="0">
                <a:cs typeface="Times New Roman" pitchFamily="18" charset="0"/>
              </a:rPr>
              <a:t>14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C</a:t>
            </a:r>
            <a:r>
              <a:rPr lang="en-US" baseline="-30000" dirty="0">
                <a:cs typeface="Times New Roman" pitchFamily="18" charset="0"/>
              </a:rPr>
              <a:t>15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C</a:t>
            </a:r>
            <a:r>
              <a:rPr lang="en-US" baseline="-30000" dirty="0">
                <a:cs typeface="Times New Roman" pitchFamily="18" charset="0"/>
              </a:rPr>
              <a:t>16</a:t>
            </a:r>
            <a:endParaRPr lang="en-US" dirty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 marL="0" lvl="1" indent="0">
              <a:buNone/>
              <a:defRPr/>
            </a:pPr>
            <a:r>
              <a:rPr lang="en-US" sz="2800" dirty="0" err="1">
                <a:cs typeface="Times New Roman" pitchFamily="18" charset="0"/>
              </a:rPr>
              <a:t>Misalkan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kriptanalis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mengethaui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posisi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pesan</a:t>
            </a:r>
            <a:r>
              <a:rPr lang="en-US" sz="2800" dirty="0">
                <a:cs typeface="Times New Roman" pitchFamily="18" charset="0"/>
              </a:rPr>
              <a:t> yang </a:t>
            </a:r>
            <a:r>
              <a:rPr lang="en-US" sz="2800" dirty="0" err="1">
                <a:cs typeface="Times New Roman" pitchFamily="18" charset="0"/>
              </a:rPr>
              <a:t>berkaitan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dengan</a:t>
            </a:r>
            <a:r>
              <a:rPr lang="en-US" sz="2800" dirty="0">
                <a:cs typeface="Times New Roman" pitchFamily="18" charset="0"/>
              </a:rPr>
              <a:t> nominal </a:t>
            </a:r>
            <a:r>
              <a:rPr lang="en-US" sz="2800" dirty="0" err="1">
                <a:cs typeface="Times New Roman" pitchFamily="18" charset="0"/>
              </a:rPr>
              <a:t>uang</a:t>
            </a:r>
            <a:r>
              <a:rPr lang="en-US" sz="2800" dirty="0">
                <a:cs typeface="Times New Roman" pitchFamily="18" charset="0"/>
              </a:rPr>
              <a:t>, </a:t>
            </a:r>
            <a:r>
              <a:rPr lang="en-US" sz="2800" dirty="0" err="1">
                <a:cs typeface="Times New Roman" pitchFamily="18" charset="0"/>
              </a:rPr>
              <a:t>yaitu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blok</a:t>
            </a:r>
            <a:r>
              <a:rPr lang="en-US" sz="2800" dirty="0">
                <a:cs typeface="Times New Roman" pitchFamily="18" charset="0"/>
              </a:rPr>
              <a:t> C</a:t>
            </a:r>
            <a:r>
              <a:rPr lang="en-US" sz="2800" baseline="-25000" dirty="0">
                <a:cs typeface="Times New Roman" pitchFamily="18" charset="0"/>
              </a:rPr>
              <a:t>8</a:t>
            </a:r>
            <a:r>
              <a:rPr lang="en-US" sz="2800" dirty="0">
                <a:cs typeface="Times New Roman" pitchFamily="18" charset="0"/>
              </a:rPr>
              <a:t> dan C</a:t>
            </a:r>
            <a:r>
              <a:rPr lang="en-US" sz="2800" baseline="-25000" dirty="0">
                <a:cs typeface="Times New Roman" pitchFamily="18" charset="0"/>
              </a:rPr>
              <a:t>9</a:t>
            </a:r>
            <a:r>
              <a:rPr lang="en-US" sz="2800" dirty="0">
                <a:cs typeface="Times New Roman" pitchFamily="18" charset="0"/>
              </a:rPr>
              <a:t>. 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endParaRPr lang="en-US" sz="2800" dirty="0">
              <a:cs typeface="Times New Roman" pitchFamily="18" charset="0"/>
            </a:endParaRPr>
          </a:p>
          <a:p>
            <a:pPr marL="457200" lvl="1" indent="-457200">
              <a:buNone/>
              <a:defRPr/>
            </a:pPr>
            <a:r>
              <a:rPr lang="en-US" sz="2800" dirty="0" err="1">
                <a:cs typeface="Times New Roman" pitchFamily="18" charset="0"/>
              </a:rPr>
              <a:t>Kriptanalis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membuang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blok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cipherteks</a:t>
            </a:r>
            <a:r>
              <a:rPr lang="en-US" sz="2800" dirty="0">
                <a:cs typeface="Times New Roman" pitchFamily="18" charset="0"/>
              </a:rPr>
              <a:t> C</a:t>
            </a:r>
            <a:r>
              <a:rPr lang="en-US" sz="2800" baseline="-25000" dirty="0">
                <a:cs typeface="Times New Roman" pitchFamily="18" charset="0"/>
              </a:rPr>
              <a:t>8</a:t>
            </a:r>
            <a:r>
              <a:rPr lang="en-US" sz="2800" dirty="0">
                <a:cs typeface="Times New Roman" pitchFamily="18" charset="0"/>
              </a:rPr>
              <a:t> dan C</a:t>
            </a:r>
            <a:r>
              <a:rPr lang="en-US" sz="2800" baseline="-25000" dirty="0">
                <a:cs typeface="Times New Roman" pitchFamily="18" charset="0"/>
              </a:rPr>
              <a:t>9</a:t>
            </a:r>
            <a:r>
              <a:rPr lang="en-US" sz="2800" dirty="0">
                <a:cs typeface="Times New Roman" pitchFamily="18" charset="0"/>
              </a:rPr>
              <a:t> :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dirty="0">
                <a:cs typeface="Times New Roman" pitchFamily="18" charset="0"/>
              </a:rPr>
              <a:t> </a:t>
            </a:r>
            <a:r>
              <a:rPr lang="en-US" i="1" dirty="0">
                <a:cs typeface="Times New Roman" pitchFamily="18" charset="0"/>
              </a:rPr>
              <a:t>		C</a:t>
            </a:r>
            <a:r>
              <a:rPr lang="en-US" baseline="-30000" dirty="0">
                <a:cs typeface="Times New Roman" pitchFamily="18" charset="0"/>
              </a:rPr>
              <a:t>1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C</a:t>
            </a:r>
            <a:r>
              <a:rPr lang="en-US" baseline="-30000" dirty="0">
                <a:cs typeface="Times New Roman" pitchFamily="18" charset="0"/>
              </a:rPr>
              <a:t>2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C</a:t>
            </a:r>
            <a:r>
              <a:rPr lang="en-US" baseline="-30000" dirty="0">
                <a:cs typeface="Times New Roman" pitchFamily="18" charset="0"/>
              </a:rPr>
              <a:t>3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C</a:t>
            </a:r>
            <a:r>
              <a:rPr lang="en-US" baseline="-30000" dirty="0">
                <a:cs typeface="Times New Roman" pitchFamily="18" charset="0"/>
              </a:rPr>
              <a:t>4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C</a:t>
            </a:r>
            <a:r>
              <a:rPr lang="en-US" baseline="-30000" dirty="0">
                <a:cs typeface="Times New Roman" pitchFamily="18" charset="0"/>
              </a:rPr>
              <a:t>5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C</a:t>
            </a:r>
            <a:r>
              <a:rPr lang="en-US" baseline="-30000" dirty="0">
                <a:cs typeface="Times New Roman" pitchFamily="18" charset="0"/>
              </a:rPr>
              <a:t>6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C</a:t>
            </a:r>
            <a:r>
              <a:rPr lang="en-US" baseline="-30000" dirty="0">
                <a:cs typeface="Times New Roman" pitchFamily="18" charset="0"/>
              </a:rPr>
              <a:t>7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C</a:t>
            </a:r>
            <a:r>
              <a:rPr lang="en-US" baseline="-30000" dirty="0">
                <a:cs typeface="Times New Roman" pitchFamily="18" charset="0"/>
              </a:rPr>
              <a:t>10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C</a:t>
            </a:r>
            <a:r>
              <a:rPr lang="en-US" baseline="-30000" dirty="0">
                <a:cs typeface="Times New Roman" pitchFamily="18" charset="0"/>
              </a:rPr>
              <a:t>11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C</a:t>
            </a:r>
            <a:r>
              <a:rPr lang="en-US" baseline="-30000" dirty="0">
                <a:cs typeface="Times New Roman" pitchFamily="18" charset="0"/>
              </a:rPr>
              <a:t>12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C</a:t>
            </a:r>
            <a:r>
              <a:rPr lang="en-US" baseline="-30000" dirty="0">
                <a:cs typeface="Times New Roman" pitchFamily="18" charset="0"/>
              </a:rPr>
              <a:t>13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C</a:t>
            </a:r>
            <a:r>
              <a:rPr lang="en-US" baseline="-30000" dirty="0">
                <a:cs typeface="Times New Roman" pitchFamily="18" charset="0"/>
              </a:rPr>
              <a:t>14</a:t>
            </a:r>
            <a:r>
              <a:rPr lang="en-US" dirty="0">
                <a:cs typeface="Times New Roman" pitchFamily="18" charset="0"/>
              </a:rPr>
              <a:t>, 	</a:t>
            </a:r>
            <a:r>
              <a:rPr lang="en-US" i="1" dirty="0">
                <a:cs typeface="Times New Roman" pitchFamily="18" charset="0"/>
              </a:rPr>
              <a:t>C</a:t>
            </a:r>
            <a:r>
              <a:rPr lang="en-US" baseline="-30000" dirty="0">
                <a:cs typeface="Times New Roman" pitchFamily="18" charset="0"/>
              </a:rPr>
              <a:t>15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C</a:t>
            </a:r>
            <a:r>
              <a:rPr lang="en-US" baseline="-30000" dirty="0">
                <a:cs typeface="Times New Roman" pitchFamily="18" charset="0"/>
              </a:rPr>
              <a:t>16</a:t>
            </a:r>
            <a:r>
              <a:rPr lang="en-US" dirty="0">
                <a:cs typeface="Times New Roman" pitchFamily="18" charset="0"/>
              </a:rPr>
              <a:t> </a:t>
            </a:r>
            <a:endParaRPr lang="en-GB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Footer Placeholder 4">
            <a:extLst>
              <a:ext uri="{FF2B5EF4-FFF2-40B4-BE49-F238E27FC236}">
                <a16:creationId xmlns:a16="http://schemas.microsoft.com/office/drawing/2014/main" id="{E8BED5AE-FD48-47C7-82A2-0E74558FB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II4031 Kriptografi dan Koding</a:t>
            </a:r>
          </a:p>
        </p:txBody>
      </p:sp>
      <p:sp>
        <p:nvSpPr>
          <p:cNvPr id="71683" name="Slide Number Placeholder 5">
            <a:extLst>
              <a:ext uri="{FF2B5EF4-FFF2-40B4-BE49-F238E27FC236}">
                <a16:creationId xmlns:a16="http://schemas.microsoft.com/office/drawing/2014/main" id="{B7C3E5B3-E8BC-4416-925D-030E597D1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9BCCE8E-6B29-4450-9DE5-E9EDFC0400C1}" type="slidenum">
              <a:rPr lang="en-GB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GB" altLang="en-US" sz="1400">
              <a:latin typeface="Arial" panose="020B0604020202020204" pitchFamily="34" charset="0"/>
            </a:endParaRPr>
          </a:p>
        </p:txBody>
      </p:sp>
      <p:sp>
        <p:nvSpPr>
          <p:cNvPr id="71684" name="Rectangle 3">
            <a:extLst>
              <a:ext uri="{FF2B5EF4-FFF2-40B4-BE49-F238E27FC236}">
                <a16:creationId xmlns:a16="http://schemas.microsoft.com/office/drawing/2014/main" id="{2F599AF6-0834-4E1C-938D-07F0C5482E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98880" y="1143000"/>
            <a:ext cx="10302240" cy="48006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  <a:r>
              <a:rPr lang="en-US" altLang="en-US" dirty="0" err="1">
                <a:cs typeface="Times New Roman" panose="02020603050405020304" pitchFamily="18" charset="0"/>
              </a:rPr>
              <a:t>Penerima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mendekripsi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cipherteks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sudah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dimanipulasi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benar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menjadi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 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    </a:t>
            </a:r>
            <a:r>
              <a:rPr lang="en-US" altLang="en-US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Uang</a:t>
            </a:r>
            <a:r>
              <a:rPr lang="en-US" alt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ditransfer</a:t>
            </a:r>
            <a:r>
              <a:rPr lang="en-US" alt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satu</a:t>
            </a:r>
            <a:r>
              <a:rPr lang="en-US" alt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juta</a:t>
            </a:r>
            <a:r>
              <a:rPr lang="en-US" alt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rupiah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Karena </a:t>
            </a:r>
            <a:r>
              <a:rPr lang="en-US" altLang="en-US" dirty="0" err="1">
                <a:cs typeface="Times New Roman" panose="02020603050405020304" pitchFamily="18" charset="0"/>
              </a:rPr>
              <a:t>dekripsi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menghasilkan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bermakna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maka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penerima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menyimpulkan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bahwa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uang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dikirim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kepadanya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sebesar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satu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juta</a:t>
            </a:r>
            <a:r>
              <a:rPr lang="en-US" altLang="en-US" dirty="0">
                <a:cs typeface="Times New Roman" panose="02020603050405020304" pitchFamily="18" charset="0"/>
              </a:rPr>
              <a:t> rupiah.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Footer Placeholder 4">
            <a:extLst>
              <a:ext uri="{FF2B5EF4-FFF2-40B4-BE49-F238E27FC236}">
                <a16:creationId xmlns:a16="http://schemas.microsoft.com/office/drawing/2014/main" id="{EA5D62A3-3881-431F-ACFC-CD21CEA1D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II4031 Kriptografi dan Koding</a:t>
            </a:r>
          </a:p>
        </p:txBody>
      </p:sp>
      <p:sp>
        <p:nvSpPr>
          <p:cNvPr id="52227" name="Slide Number Placeholder 5">
            <a:extLst>
              <a:ext uri="{FF2B5EF4-FFF2-40B4-BE49-F238E27FC236}">
                <a16:creationId xmlns:a16="http://schemas.microsoft.com/office/drawing/2014/main" id="{3ED5B337-6FCD-4C80-949B-3D43CD303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82BD4B7-0DA1-4006-9920-5841D3E7978F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GB" altLang="en-US" sz="1400"/>
          </a:p>
        </p:txBody>
      </p:sp>
      <p:sp>
        <p:nvSpPr>
          <p:cNvPr id="52228" name="Rectangle 2">
            <a:extLst>
              <a:ext uri="{FF2B5EF4-FFF2-40B4-BE49-F238E27FC236}">
                <a16:creationId xmlns:a16="http://schemas.microsoft.com/office/drawing/2014/main" id="{7EC826E1-DBFF-480C-AFFD-EC725E1C8C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/>
              <a:t>Cipher Blok (</a:t>
            </a:r>
            <a:r>
              <a:rPr lang="en-US" altLang="en-US" b="1" i="1" dirty="0"/>
              <a:t>Block Cipher</a:t>
            </a:r>
            <a:r>
              <a:rPr lang="en-US" altLang="en-US" b="1" dirty="0"/>
              <a:t>)</a:t>
            </a:r>
            <a:endParaRPr lang="en-GB" altLang="en-US" b="1" dirty="0"/>
          </a:p>
        </p:txBody>
      </p:sp>
      <p:sp>
        <p:nvSpPr>
          <p:cNvPr id="52229" name="Rectangle 3">
            <a:extLst>
              <a:ext uri="{FF2B5EF4-FFF2-40B4-BE49-F238E27FC236}">
                <a16:creationId xmlns:a16="http://schemas.microsoft.com/office/drawing/2014/main" id="{3E59BEE4-4EA4-49A2-BB46-1C0EE6625F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690688"/>
            <a:ext cx="10718800" cy="4114800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Times New Roman" panose="02020603050405020304" pitchFamily="18" charset="0"/>
              </a:rPr>
              <a:t>Bit-bit </a:t>
            </a:r>
            <a:r>
              <a:rPr lang="en-US" altLang="en-US" dirty="0" err="1">
                <a:cs typeface="Times New Roman" panose="02020603050405020304" pitchFamily="18" charset="0"/>
              </a:rPr>
              <a:t>plainteks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dibagi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menjadi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blok-blok</a:t>
            </a:r>
            <a:r>
              <a:rPr lang="en-US" altLang="en-US" dirty="0">
                <a:cs typeface="Times New Roman" panose="02020603050405020304" pitchFamily="18" charset="0"/>
              </a:rPr>
              <a:t> bit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panjang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sama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misalnya</a:t>
            </a:r>
            <a:r>
              <a:rPr lang="en-US" altLang="en-US" dirty="0">
                <a:cs typeface="Times New Roman" panose="02020603050405020304" pitchFamily="18" charset="0"/>
              </a:rPr>
              <a:t> 64 bit.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cs typeface="Times New Roman" panose="02020603050405020304" pitchFamily="18" charset="0"/>
            </a:endParaRPr>
          </a:p>
          <a:p>
            <a:r>
              <a:rPr lang="en-US" altLang="en-US" dirty="0">
                <a:cs typeface="Times New Roman" panose="02020603050405020304" pitchFamily="18" charset="0"/>
              </a:rPr>
              <a:t>Panjang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cipherteks</a:t>
            </a:r>
            <a:r>
              <a:rPr lang="en-US" altLang="en-US" dirty="0">
                <a:cs typeface="Times New Roman" panose="02020603050405020304" pitchFamily="18" charset="0"/>
              </a:rPr>
              <a:t> = </a:t>
            </a:r>
            <a:r>
              <a:rPr lang="en-US" altLang="en-US" dirty="0" err="1">
                <a:cs typeface="Times New Roman" panose="02020603050405020304" pitchFamily="18" charset="0"/>
              </a:rPr>
              <a:t>panjang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plainteks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  <a:endParaRPr lang="en-GB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cs typeface="Times New Roman" panose="02020603050405020304" pitchFamily="18" charset="0"/>
              </a:rPr>
              <a:t>Enkripsi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dilakukan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terhadap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plainteks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bit-bit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Times New Roman" panose="02020603050405020304" pitchFamily="18" charset="0"/>
              </a:rPr>
              <a:t>Panjang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eksternal</a:t>
            </a:r>
            <a:r>
              <a:rPr lang="en-US" altLang="en-US" dirty="0">
                <a:cs typeface="Times New Roman" panose="02020603050405020304" pitchFamily="18" charset="0"/>
              </a:rPr>
              <a:t> (yang </a:t>
            </a:r>
            <a:r>
              <a:rPr lang="en-US" altLang="en-US" dirty="0" err="1">
                <a:cs typeface="Times New Roman" panose="02020603050405020304" pitchFamily="18" charset="0"/>
              </a:rPr>
              <a:t>diberikan</a:t>
            </a:r>
            <a:r>
              <a:rPr lang="en-US" altLang="en-US" dirty="0">
                <a:cs typeface="Times New Roman" panose="02020603050405020304" pitchFamily="18" charset="0"/>
              </a:rPr>
              <a:t> oleh </a:t>
            </a:r>
            <a:r>
              <a:rPr lang="en-US" altLang="en-US" dirty="0" err="1">
                <a:cs typeface="Times New Roman" panose="02020603050405020304" pitchFamily="18" charset="0"/>
              </a:rPr>
              <a:t>pengguna</a:t>
            </a:r>
            <a:r>
              <a:rPr lang="en-US" altLang="en-US" dirty="0">
                <a:cs typeface="Times New Roman" panose="02020603050405020304" pitchFamily="18" charset="0"/>
              </a:rPr>
              <a:t>) 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harus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sama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panjang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plainteks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Footer Placeholder 4">
            <a:extLst>
              <a:ext uri="{FF2B5EF4-FFF2-40B4-BE49-F238E27FC236}">
                <a16:creationId xmlns:a16="http://schemas.microsoft.com/office/drawing/2014/main" id="{EA8DB77C-C50A-46CD-8B6F-60ED8068A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II4031 Kriptografi dan Koding</a:t>
            </a:r>
          </a:p>
        </p:txBody>
      </p:sp>
      <p:sp>
        <p:nvSpPr>
          <p:cNvPr id="72707" name="Slide Number Placeholder 5">
            <a:extLst>
              <a:ext uri="{FF2B5EF4-FFF2-40B4-BE49-F238E27FC236}">
                <a16:creationId xmlns:a16="http://schemas.microsoft.com/office/drawing/2014/main" id="{DBE1A30A-038E-4175-937A-905C041F2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0181AEA-E5E7-4FB9-9C2E-DC32E3BC91DD}" type="slidenum">
              <a:rPr lang="en-GB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GB" altLang="en-US" sz="1400">
              <a:latin typeface="Arial" panose="020B0604020202020204" pitchFamily="34" charset="0"/>
            </a:endParaRPr>
          </a:p>
        </p:txBody>
      </p:sp>
      <p:sp>
        <p:nvSpPr>
          <p:cNvPr id="72708" name="Rectangle 1027">
            <a:extLst>
              <a:ext uri="{FF2B5EF4-FFF2-40B4-BE49-F238E27FC236}">
                <a16:creationId xmlns:a16="http://schemas.microsoft.com/office/drawing/2014/main" id="{49D551AF-E031-4723-A92E-E080CA4093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03680" y="2360930"/>
            <a:ext cx="9712960" cy="265811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Cara </a:t>
            </a:r>
            <a:r>
              <a:rPr lang="en-US" altLang="en-US" dirty="0" err="1"/>
              <a:t>mengatasi</a:t>
            </a:r>
            <a:r>
              <a:rPr lang="en-US" altLang="en-US" dirty="0"/>
              <a:t> </a:t>
            </a:r>
            <a:r>
              <a:rPr lang="en-US" altLang="en-US" dirty="0" err="1"/>
              <a:t>kelemahan</a:t>
            </a:r>
            <a:r>
              <a:rPr lang="en-US" altLang="en-US" dirty="0"/>
              <a:t> </a:t>
            </a:r>
            <a:r>
              <a:rPr lang="en-US" altLang="en-US" dirty="0" err="1"/>
              <a:t>ini</a:t>
            </a:r>
            <a:r>
              <a:rPr lang="en-US" altLang="en-US" dirty="0"/>
              <a:t>:  </a:t>
            </a:r>
            <a:r>
              <a:rPr lang="en-US" altLang="en-US" dirty="0" err="1">
                <a:cs typeface="Times New Roman" panose="02020603050405020304" pitchFamily="18" charset="0"/>
              </a:rPr>
              <a:t>enkripsi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tiap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individual </a:t>
            </a:r>
            <a:r>
              <a:rPr lang="en-US" altLang="en-US" dirty="0" err="1">
                <a:cs typeface="Times New Roman" panose="02020603050405020304" pitchFamily="18" charset="0"/>
              </a:rPr>
              <a:t>bergantung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semua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blok-blok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sebelumnya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cs typeface="Times New Roman" panose="02020603050405020304" pitchFamily="18" charset="0"/>
              </a:rPr>
              <a:t>Prinsip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ini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mendasari</a:t>
            </a:r>
            <a:r>
              <a:rPr lang="en-US" altLang="en-US" dirty="0">
                <a:cs typeface="Times New Roman" panose="02020603050405020304" pitchFamily="18" charset="0"/>
              </a:rPr>
              <a:t> mode </a:t>
            </a:r>
            <a:r>
              <a:rPr lang="en-US" altLang="en-US" i="1" dirty="0">
                <a:cs typeface="Times New Roman" panose="02020603050405020304" pitchFamily="18" charset="0"/>
              </a:rPr>
              <a:t>Cipher Block Chaining</a:t>
            </a:r>
            <a:r>
              <a:rPr lang="en-US" altLang="en-US" dirty="0">
                <a:cs typeface="Times New Roman" panose="02020603050405020304" pitchFamily="18" charset="0"/>
              </a:rPr>
              <a:t> (CBC).</a:t>
            </a:r>
            <a:endParaRPr lang="en-GB" alt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Footer Placeholder 4">
            <a:extLst>
              <a:ext uri="{FF2B5EF4-FFF2-40B4-BE49-F238E27FC236}">
                <a16:creationId xmlns:a16="http://schemas.microsoft.com/office/drawing/2014/main" id="{03691D6F-8800-4E2C-8E5B-93E0887A2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II4031 Kriptografi dan Koding</a:t>
            </a:r>
          </a:p>
        </p:txBody>
      </p:sp>
      <p:sp>
        <p:nvSpPr>
          <p:cNvPr id="73731" name="Slide Number Placeholder 5">
            <a:extLst>
              <a:ext uri="{FF2B5EF4-FFF2-40B4-BE49-F238E27FC236}">
                <a16:creationId xmlns:a16="http://schemas.microsoft.com/office/drawing/2014/main" id="{916F4C4D-E4E8-4014-9D19-4E6B387D8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BD5F2DE-E32C-472F-8C3A-831789BFBB7D}" type="slidenum">
              <a:rPr lang="en-GB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GB" altLang="en-US" sz="1400">
              <a:latin typeface="Arial" panose="020B0604020202020204" pitchFamily="34" charset="0"/>
            </a:endParaRPr>
          </a:p>
        </p:txBody>
      </p:sp>
      <p:sp>
        <p:nvSpPr>
          <p:cNvPr id="73732" name="Rectangle 2">
            <a:extLst>
              <a:ext uri="{FF2B5EF4-FFF2-40B4-BE49-F238E27FC236}">
                <a16:creationId xmlns:a16="http://schemas.microsoft.com/office/drawing/2014/main" id="{71221EAD-8DC6-476E-9367-63FB82369E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71539" y="661988"/>
            <a:ext cx="8162925" cy="708025"/>
          </a:xfrm>
        </p:spPr>
        <p:txBody>
          <a:bodyPr/>
          <a:lstStyle/>
          <a:p>
            <a:pPr eaLnBrk="1" hangingPunct="1"/>
            <a:r>
              <a:rPr lang="en-US" altLang="en-US" sz="4000" b="1" i="1" dirty="0">
                <a:latin typeface="+mn-lt"/>
                <a:cs typeface="Times New Roman" panose="02020603050405020304" pitchFamily="18" charset="0"/>
              </a:rPr>
              <a:t>Cipher Block Chaining(CBC)</a:t>
            </a:r>
            <a:endParaRPr lang="en-GB" altLang="en-US" sz="4000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73733" name="Rectangle 3">
            <a:extLst>
              <a:ext uri="{FF2B5EF4-FFF2-40B4-BE49-F238E27FC236}">
                <a16:creationId xmlns:a16="http://schemas.microsoft.com/office/drawing/2014/main" id="{BC12BFD7-CD43-4A09-BD25-0D20BCC4E4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767681"/>
            <a:ext cx="9773919" cy="4191000"/>
          </a:xfrm>
        </p:spPr>
        <p:txBody>
          <a:bodyPr/>
          <a:lstStyle/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Tujuan</a:t>
            </a:r>
            <a:r>
              <a:rPr lang="en-US" altLang="en-US" dirty="0">
                <a:cs typeface="Times New Roman" panose="02020603050405020304" pitchFamily="18" charset="0"/>
              </a:rPr>
              <a:t>: </a:t>
            </a:r>
            <a:r>
              <a:rPr lang="en-US" altLang="en-US" dirty="0" err="1">
                <a:cs typeface="Times New Roman" panose="02020603050405020304" pitchFamily="18" charset="0"/>
              </a:rPr>
              <a:t>membuat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ketergantungan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antar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Setiap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cipherteks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bergantung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hanya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plainteksnya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tetapi</a:t>
            </a:r>
            <a:r>
              <a:rPr lang="en-US" altLang="en-US" dirty="0">
                <a:cs typeface="Times New Roman" panose="02020603050405020304" pitchFamily="18" charset="0"/>
              </a:rPr>
              <a:t> juga pada </a:t>
            </a:r>
            <a:r>
              <a:rPr lang="en-US" altLang="en-US" dirty="0" err="1">
                <a:cs typeface="Times New Roman" panose="02020603050405020304" pitchFamily="18" charset="0"/>
              </a:rPr>
              <a:t>seluruh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plainteks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sebelumnya</a:t>
            </a:r>
            <a:r>
              <a:rPr lang="en-US" altLang="en-US" dirty="0">
                <a:cs typeface="Times New Roman" panose="02020603050405020304" pitchFamily="18" charset="0"/>
              </a:rPr>
              <a:t>.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</a:p>
          <a:p>
            <a:pPr eaLnBrk="1" hangingPunct="1"/>
            <a:r>
              <a:rPr lang="en-US" altLang="en-US" dirty="0">
                <a:cs typeface="Times New Roman" panose="02020603050405020304" pitchFamily="18" charset="0"/>
              </a:rPr>
              <a:t>Hasil </a:t>
            </a:r>
            <a:r>
              <a:rPr lang="en-US" altLang="en-US" dirty="0" err="1">
                <a:cs typeface="Times New Roman" panose="02020603050405020304" pitchFamily="18" charset="0"/>
              </a:rPr>
              <a:t>enkripsi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sebelumnya</a:t>
            </a:r>
            <a:r>
              <a:rPr lang="en-US" altLang="en-US" dirty="0">
                <a:cs typeface="Times New Roman" panose="02020603050405020304" pitchFamily="18" charset="0"/>
              </a:rPr>
              <a:t> di-</a:t>
            </a:r>
            <a:r>
              <a:rPr lang="en-US" altLang="en-US" dirty="0" err="1">
                <a:cs typeface="Times New Roman" panose="02020603050405020304" pitchFamily="18" charset="0"/>
              </a:rPr>
              <a:t>umpan</a:t>
            </a:r>
            <a:r>
              <a:rPr lang="en-US" altLang="en-US" dirty="0">
                <a:cs typeface="Times New Roman" panose="02020603050405020304" pitchFamily="18" charset="0"/>
              </a:rPr>
              <a:t>-</a:t>
            </a:r>
            <a:r>
              <a:rPr lang="en-US" altLang="en-US" dirty="0" err="1">
                <a:cs typeface="Times New Roman" panose="02020603050405020304" pitchFamily="18" charset="0"/>
              </a:rPr>
              <a:t>balikkan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enkripsi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i="1" dirty="0">
                <a:cs typeface="Times New Roman" panose="02020603050405020304" pitchFamily="18" charset="0"/>
              </a:rPr>
              <a:t>current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5">
            <a:extLst>
              <a:ext uri="{FF2B5EF4-FFF2-40B4-BE49-F238E27FC236}">
                <a16:creationId xmlns:a16="http://schemas.microsoft.com/office/drawing/2014/main" id="{3A2F2232-8A69-41F7-ABCE-7C274A197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ED64351-12AB-498B-A154-63E3E6DA8729}" type="slidenum">
              <a:rPr lang="en-GB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en-GB" altLang="en-US" sz="1400">
              <a:latin typeface="Arial" panose="020B0604020202020204" pitchFamily="34" charset="0"/>
            </a:endParaRPr>
          </a:p>
        </p:txBody>
      </p:sp>
      <p:sp>
        <p:nvSpPr>
          <p:cNvPr id="74755" name="Rectangle 7">
            <a:extLst>
              <a:ext uri="{FF2B5EF4-FFF2-40B4-BE49-F238E27FC236}">
                <a16:creationId xmlns:a16="http://schemas.microsoft.com/office/drawing/2014/main" id="{912D6350-4E48-4A81-B1FE-39298BCF2C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1" y="607369"/>
            <a:ext cx="1847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endParaRPr lang="en-US" altLang="en-US"/>
          </a:p>
        </p:txBody>
      </p:sp>
      <p:pic>
        <p:nvPicPr>
          <p:cNvPr id="74756" name="Picture 6">
            <a:extLst>
              <a:ext uri="{FF2B5EF4-FFF2-40B4-BE49-F238E27FC236}">
                <a16:creationId xmlns:a16="http://schemas.microsoft.com/office/drawing/2014/main" id="{62EF405B-8748-4886-927E-C72BDBBD19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3407" y="185737"/>
            <a:ext cx="7974013" cy="306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57" name="Rectangle 9">
            <a:extLst>
              <a:ext uri="{FF2B5EF4-FFF2-40B4-BE49-F238E27FC236}">
                <a16:creationId xmlns:a16="http://schemas.microsoft.com/office/drawing/2014/main" id="{07D5A03A-1778-485A-A844-717E44E28D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232"/>
            <a:ext cx="1847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endParaRPr lang="en-US" altLang="en-US"/>
          </a:p>
        </p:txBody>
      </p:sp>
      <p:pic>
        <p:nvPicPr>
          <p:cNvPr id="74758" name="Picture 8">
            <a:extLst>
              <a:ext uri="{FF2B5EF4-FFF2-40B4-BE49-F238E27FC236}">
                <a16:creationId xmlns:a16="http://schemas.microsoft.com/office/drawing/2014/main" id="{05E36666-EF40-4492-B28A-C15D108F3A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4587" y="3669854"/>
            <a:ext cx="7974013" cy="316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59" name="TextBox 3">
            <a:extLst>
              <a:ext uri="{FF2B5EF4-FFF2-40B4-BE49-F238E27FC236}">
                <a16:creationId xmlns:a16="http://schemas.microsoft.com/office/drawing/2014/main" id="{15FE519C-18CA-4819-8FA8-A55455EAC5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667" y="1606401"/>
            <a:ext cx="331174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z="1800" dirty="0"/>
              <a:t>(</a:t>
            </a:r>
            <a:r>
              <a:rPr lang="en-US" altLang="en-US" sz="1600" dirty="0"/>
              <a:t>a) </a:t>
            </a:r>
            <a:r>
              <a:rPr lang="en-US" altLang="en-US" sz="1600" dirty="0" err="1"/>
              <a:t>Skema</a:t>
            </a:r>
            <a:r>
              <a:rPr lang="en-US" altLang="en-US" sz="1600" dirty="0"/>
              <a:t> </a:t>
            </a:r>
            <a:r>
              <a:rPr lang="en-US" altLang="en-US" sz="1600" dirty="0" err="1"/>
              <a:t>enkripsi</a:t>
            </a:r>
            <a:r>
              <a:rPr lang="en-US" altLang="en-US" sz="1600" dirty="0"/>
              <a:t> mode CBC</a:t>
            </a:r>
          </a:p>
        </p:txBody>
      </p:sp>
      <p:sp>
        <p:nvSpPr>
          <p:cNvPr id="74760" name="Rectangle 4">
            <a:extLst>
              <a:ext uri="{FF2B5EF4-FFF2-40B4-BE49-F238E27FC236}">
                <a16:creationId xmlns:a16="http://schemas.microsoft.com/office/drawing/2014/main" id="{39C43518-20A0-4C9F-8854-B8CD7F9693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766" y="4227303"/>
            <a:ext cx="45720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z="1600" dirty="0"/>
              <a:t>(b) </a:t>
            </a:r>
            <a:r>
              <a:rPr lang="en-US" altLang="en-US" sz="1600" dirty="0" err="1"/>
              <a:t>Skema</a:t>
            </a:r>
            <a:r>
              <a:rPr lang="en-US" altLang="en-US" sz="1600" dirty="0"/>
              <a:t> </a:t>
            </a:r>
            <a:r>
              <a:rPr lang="en-US" altLang="en-US" sz="1600" dirty="0" err="1"/>
              <a:t>dekripsi</a:t>
            </a:r>
            <a:r>
              <a:rPr lang="en-US" altLang="en-US" sz="1600" dirty="0"/>
              <a:t> mode CBC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E4DF350-29AC-448B-B826-90E0D2245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II4031 Kriptografi dan Koding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Footer Placeholder 4">
            <a:extLst>
              <a:ext uri="{FF2B5EF4-FFF2-40B4-BE49-F238E27FC236}">
                <a16:creationId xmlns:a16="http://schemas.microsoft.com/office/drawing/2014/main" id="{5A93C3D8-B7E2-47AC-9713-4FA93AD8C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II4031 Kriptografi dan Koding</a:t>
            </a:r>
          </a:p>
        </p:txBody>
      </p:sp>
      <p:sp>
        <p:nvSpPr>
          <p:cNvPr id="75779" name="Slide Number Placeholder 5">
            <a:extLst>
              <a:ext uri="{FF2B5EF4-FFF2-40B4-BE49-F238E27FC236}">
                <a16:creationId xmlns:a16="http://schemas.microsoft.com/office/drawing/2014/main" id="{30DB9CA1-8466-44AA-A4A0-727D9C398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E420E76-D35D-44F3-B122-FBF10D97C850}" type="slidenum">
              <a:rPr lang="en-GB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en-GB" altLang="en-US" sz="1400">
              <a:latin typeface="Arial" panose="020B0604020202020204" pitchFamily="34" charset="0"/>
            </a:endParaRPr>
          </a:p>
        </p:txBody>
      </p:sp>
      <p:sp>
        <p:nvSpPr>
          <p:cNvPr id="75780" name="Rectangle 3">
            <a:extLst>
              <a:ext uri="{FF2B5EF4-FFF2-40B4-BE49-F238E27FC236}">
                <a16:creationId xmlns:a16="http://schemas.microsoft.com/office/drawing/2014/main" id="{4699DB91-177B-4216-8155-93F9A65628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92200" y="1485900"/>
            <a:ext cx="10007600" cy="38862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 err="1"/>
              <a:t>Enkripsi</a:t>
            </a:r>
            <a:r>
              <a:rPr lang="en-US" altLang="en-US" dirty="0"/>
              <a:t> </a:t>
            </a:r>
            <a:r>
              <a:rPr lang="en-US" altLang="en-US" dirty="0" err="1"/>
              <a:t>blok</a:t>
            </a:r>
            <a:r>
              <a:rPr lang="en-US" altLang="en-US" dirty="0"/>
              <a:t> </a:t>
            </a:r>
            <a:r>
              <a:rPr lang="en-US" altLang="en-US" dirty="0" err="1"/>
              <a:t>pertama</a:t>
            </a:r>
            <a:r>
              <a:rPr lang="en-US" altLang="en-US" dirty="0"/>
              <a:t> </a:t>
            </a:r>
            <a:r>
              <a:rPr lang="en-US" altLang="en-US" dirty="0" err="1"/>
              <a:t>memerlukan</a:t>
            </a:r>
            <a:r>
              <a:rPr lang="en-US" altLang="en-US" dirty="0"/>
              <a:t> </a:t>
            </a:r>
            <a:r>
              <a:rPr lang="en-US" altLang="en-US" dirty="0" err="1"/>
              <a:t>blok</a:t>
            </a:r>
            <a:r>
              <a:rPr lang="en-US" altLang="en-US" dirty="0"/>
              <a:t> </a:t>
            </a:r>
            <a:r>
              <a:rPr lang="en-US" altLang="en-US" dirty="0" err="1"/>
              <a:t>semu</a:t>
            </a:r>
            <a:r>
              <a:rPr lang="en-US" altLang="en-US" dirty="0"/>
              <a:t> (C</a:t>
            </a:r>
            <a:r>
              <a:rPr lang="en-US" altLang="en-US" baseline="-25000" dirty="0"/>
              <a:t>0</a:t>
            </a:r>
            <a:r>
              <a:rPr lang="en-US" altLang="en-US" dirty="0"/>
              <a:t>) yang </a:t>
            </a:r>
            <a:r>
              <a:rPr lang="en-US" altLang="en-US" dirty="0" err="1"/>
              <a:t>disebut</a:t>
            </a:r>
            <a:r>
              <a:rPr lang="en-US" altLang="en-US" dirty="0"/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IV </a:t>
            </a:r>
            <a:r>
              <a:rPr lang="en-US" altLang="en-US" dirty="0">
                <a:cs typeface="Times New Roman" panose="02020603050405020304" pitchFamily="18" charset="0"/>
              </a:rPr>
              <a:t>(</a:t>
            </a:r>
            <a:r>
              <a:rPr lang="en-US" altLang="en-US" i="1" dirty="0">
                <a:cs typeface="Times New Roman" panose="02020603050405020304" pitchFamily="18" charset="0"/>
              </a:rPr>
              <a:t>initialization vector</a:t>
            </a:r>
            <a:r>
              <a:rPr lang="en-US" altLang="en-US" dirty="0">
                <a:cs typeface="Times New Roman" panose="02020603050405020304" pitchFamily="18" charset="0"/>
              </a:rPr>
              <a:t>). </a:t>
            </a:r>
          </a:p>
          <a:p>
            <a:pPr eaLnBrk="1" hangingPunct="1"/>
            <a:endParaRPr lang="en-US" altLang="en-US" i="1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i="1" dirty="0">
                <a:cs typeface="Times New Roman" panose="02020603050405020304" pitchFamily="18" charset="0"/>
              </a:rPr>
              <a:t>IV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diberikan</a:t>
            </a:r>
            <a:r>
              <a:rPr lang="en-US" altLang="en-US" dirty="0">
                <a:cs typeface="Times New Roman" panose="02020603050405020304" pitchFamily="18" charset="0"/>
              </a:rPr>
              <a:t> oleh </a:t>
            </a:r>
            <a:r>
              <a:rPr lang="en-US" altLang="en-US" dirty="0" err="1">
                <a:cs typeface="Times New Roman" panose="02020603050405020304" pitchFamily="18" charset="0"/>
              </a:rPr>
              <a:t>pengguna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atau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dibangkitkan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secara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acak</a:t>
            </a:r>
            <a:r>
              <a:rPr lang="en-US" altLang="en-US" dirty="0">
                <a:cs typeface="Times New Roman" panose="02020603050405020304" pitchFamily="18" charset="0"/>
              </a:rPr>
              <a:t> oleh program.</a:t>
            </a: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>
                <a:cs typeface="Times New Roman" panose="02020603050405020304" pitchFamily="18" charset="0"/>
              </a:rPr>
              <a:t>Pada </a:t>
            </a:r>
            <a:r>
              <a:rPr lang="en-US" altLang="en-US" dirty="0" err="1">
                <a:cs typeface="Times New Roman" panose="02020603050405020304" pitchFamily="18" charset="0"/>
              </a:rPr>
              <a:t>dekripsi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plainteks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diperoleh</a:t>
            </a:r>
            <a:r>
              <a:rPr lang="en-US" altLang="en-US" dirty="0">
                <a:cs typeface="Times New Roman" panose="02020603050405020304" pitchFamily="18" charset="0"/>
              </a:rPr>
              <a:t> 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cara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</a:t>
            </a:r>
            <a:r>
              <a:rPr lang="en-US" altLang="en-US" dirty="0">
                <a:cs typeface="Times New Roman" panose="02020603050405020304" pitchFamily="18" charset="0"/>
              </a:rPr>
              <a:t>-</a:t>
            </a:r>
            <a:r>
              <a:rPr lang="en-US" altLang="en-US" i="1" dirty="0">
                <a:cs typeface="Times New Roman" panose="02020603050405020304" pitchFamily="18" charset="0"/>
              </a:rPr>
              <a:t>XOR</a:t>
            </a:r>
            <a:r>
              <a:rPr lang="en-US" altLang="en-US" dirty="0">
                <a:cs typeface="Times New Roman" panose="02020603050405020304" pitchFamily="18" charset="0"/>
              </a:rPr>
              <a:t>-</a:t>
            </a:r>
            <a:r>
              <a:rPr lang="en-US" altLang="en-US" dirty="0" err="1">
                <a:cs typeface="Times New Roman" panose="02020603050405020304" pitchFamily="18" charset="0"/>
              </a:rPr>
              <a:t>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IV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hasil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terhadap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cipherteks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pertama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endParaRPr lang="en-GB" altLang="en-US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Slide Number Placeholder 5">
            <a:extLst>
              <a:ext uri="{FF2B5EF4-FFF2-40B4-BE49-F238E27FC236}">
                <a16:creationId xmlns:a16="http://schemas.microsoft.com/office/drawing/2014/main" id="{DC6C40BF-FDE3-4BDE-85B2-DC5032619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372721A-9E96-4F3B-B966-D72FB90518BC}" type="slidenum">
              <a:rPr lang="en-GB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en-GB" altLang="en-US" sz="1400">
              <a:latin typeface="Arial" panose="020B0604020202020204" pitchFamily="34" charset="0"/>
            </a:endParaRPr>
          </a:p>
        </p:txBody>
      </p:sp>
      <p:graphicFrame>
        <p:nvGraphicFramePr>
          <p:cNvPr id="76804" name="Object 4">
            <a:extLst>
              <a:ext uri="{FF2B5EF4-FFF2-40B4-BE49-F238E27FC236}">
                <a16:creationId xmlns:a16="http://schemas.microsoft.com/office/drawing/2014/main" id="{45FD8D66-BA23-4BBC-B14E-E6CE3DEDCF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5277456"/>
              </p:ext>
            </p:extLst>
          </p:nvPr>
        </p:nvGraphicFramePr>
        <p:xfrm>
          <a:off x="1275081" y="314961"/>
          <a:ext cx="10171069" cy="47955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Document" r:id="rId3" imgW="5486400" imgH="2586228" progId="Word.Document.8">
                  <p:embed/>
                </p:oleObj>
              </mc:Choice>
              <mc:Fallback>
                <p:oleObj name="Document" r:id="rId3" imgW="5486400" imgH="2586228" progId="Word.Document.8">
                  <p:embed/>
                  <p:pic>
                    <p:nvPicPr>
                      <p:cNvPr id="76804" name="Object 4">
                        <a:extLst>
                          <a:ext uri="{FF2B5EF4-FFF2-40B4-BE49-F238E27FC236}">
                            <a16:creationId xmlns:a16="http://schemas.microsoft.com/office/drawing/2014/main" id="{45FD8D66-BA23-4BBC-B14E-E6CE3DEDCF9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5081" y="314961"/>
                        <a:ext cx="10171069" cy="47955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">
            <a:extLst>
              <a:ext uri="{FF2B5EF4-FFF2-40B4-BE49-F238E27FC236}">
                <a16:creationId xmlns:a16="http://schemas.microsoft.com/office/drawing/2014/main" id="{06BDC44F-5062-44D3-98B7-632E43396D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4556" y="6068218"/>
            <a:ext cx="265168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25425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/>
            <a:r>
              <a:rPr lang="en-US" altLang="en-US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2000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= (</a:t>
            </a:r>
            <a:r>
              <a:rPr lang="en-US" altLang="en-US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&lt;&lt; 1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F25CC91-1D2C-4C0C-BA24-F5A095A03024}"/>
              </a:ext>
            </a:extLst>
          </p:cNvPr>
          <p:cNvSpPr/>
          <p:nvPr/>
        </p:nvSpPr>
        <p:spPr>
          <a:xfrm>
            <a:off x="1182732" y="5332928"/>
            <a:ext cx="101710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Fungsi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enkripsi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digunakan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sama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seperti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sebelumnya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XOR-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kan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blok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plainteks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000" i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kemudian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geser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secara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wrapping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bit-bit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dari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000" i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satu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posisi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ke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kiri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EDD705B-AC32-4D36-8218-9A5549DB3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II4031 Kriptografi dan Koding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Footer Placeholder 4">
            <a:extLst>
              <a:ext uri="{FF2B5EF4-FFF2-40B4-BE49-F238E27FC236}">
                <a16:creationId xmlns:a16="http://schemas.microsoft.com/office/drawing/2014/main" id="{93B515C0-CB45-485D-8B18-C57118D37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II4031 Kriptografi dan Koding</a:t>
            </a:r>
          </a:p>
        </p:txBody>
      </p:sp>
      <p:sp>
        <p:nvSpPr>
          <p:cNvPr id="78851" name="Slide Number Placeholder 5">
            <a:extLst>
              <a:ext uri="{FF2B5EF4-FFF2-40B4-BE49-F238E27FC236}">
                <a16:creationId xmlns:a16="http://schemas.microsoft.com/office/drawing/2014/main" id="{2CE8101D-9AF7-469E-B211-76206CD85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0AC21BE-39C8-4118-A12D-35B45818E685}" type="slidenum">
              <a:rPr lang="en-GB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lang="en-GB" altLang="en-US" sz="1400">
              <a:latin typeface="Arial" panose="020B0604020202020204" pitchFamily="34" charset="0"/>
            </a:endParaRPr>
          </a:p>
        </p:txBody>
      </p:sp>
      <p:graphicFrame>
        <p:nvGraphicFramePr>
          <p:cNvPr id="78852" name="Object 4">
            <a:extLst>
              <a:ext uri="{FF2B5EF4-FFF2-40B4-BE49-F238E27FC236}">
                <a16:creationId xmlns:a16="http://schemas.microsoft.com/office/drawing/2014/main" id="{DE466F41-C4C1-4D93-A25A-289AF82D30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5423819"/>
              </p:ext>
            </p:extLst>
          </p:nvPr>
        </p:nvGraphicFramePr>
        <p:xfrm>
          <a:off x="695959" y="401875"/>
          <a:ext cx="9115295" cy="19804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Document" r:id="rId3" imgW="5486400" imgH="1191768" progId="Word.Document.8">
                  <p:embed/>
                </p:oleObj>
              </mc:Choice>
              <mc:Fallback>
                <p:oleObj name="Document" r:id="rId3" imgW="5486400" imgH="1191768" progId="Word.Document.8">
                  <p:embed/>
                  <p:pic>
                    <p:nvPicPr>
                      <p:cNvPr id="78852" name="Object 4">
                        <a:extLst>
                          <a:ext uri="{FF2B5EF4-FFF2-40B4-BE49-F238E27FC236}">
                            <a16:creationId xmlns:a16="http://schemas.microsoft.com/office/drawing/2014/main" id="{DE466F41-C4C1-4D93-A25A-289AF82D30E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959" y="401875"/>
                        <a:ext cx="9115295" cy="198040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3" name="Object 5">
            <a:extLst>
              <a:ext uri="{FF2B5EF4-FFF2-40B4-BE49-F238E27FC236}">
                <a16:creationId xmlns:a16="http://schemas.microsoft.com/office/drawing/2014/main" id="{A9FA9440-C47F-4113-9228-08F195EBB0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99571"/>
              </p:ext>
            </p:extLst>
          </p:nvPr>
        </p:nvGraphicFramePr>
        <p:xfrm>
          <a:off x="690879" y="2635557"/>
          <a:ext cx="9621828" cy="15265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Document" r:id="rId5" imgW="5486400" imgH="870204" progId="Word.Document.8">
                  <p:embed/>
                </p:oleObj>
              </mc:Choice>
              <mc:Fallback>
                <p:oleObj name="Document" r:id="rId5" imgW="5486400" imgH="870204" progId="Word.Document.8">
                  <p:embed/>
                  <p:pic>
                    <p:nvPicPr>
                      <p:cNvPr id="78853" name="Object 5">
                        <a:extLst>
                          <a:ext uri="{FF2B5EF4-FFF2-40B4-BE49-F238E27FC236}">
                            <a16:creationId xmlns:a16="http://schemas.microsoft.com/office/drawing/2014/main" id="{A9FA9440-C47F-4113-9228-08F195EBB0C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879" y="2635557"/>
                        <a:ext cx="9621828" cy="15265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4" name="Object 6">
            <a:extLst>
              <a:ext uri="{FF2B5EF4-FFF2-40B4-BE49-F238E27FC236}">
                <a16:creationId xmlns:a16="http://schemas.microsoft.com/office/drawing/2014/main" id="{DA29F27F-98B4-4D82-8020-B3F1278EB2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4566605"/>
              </p:ext>
            </p:extLst>
          </p:nvPr>
        </p:nvGraphicFramePr>
        <p:xfrm>
          <a:off x="604519" y="4501186"/>
          <a:ext cx="9623533" cy="15265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Document" r:id="rId7" imgW="5486400" imgH="870204" progId="Word.Document.8">
                  <p:embed/>
                </p:oleObj>
              </mc:Choice>
              <mc:Fallback>
                <p:oleObj name="Document" r:id="rId7" imgW="5486400" imgH="870204" progId="Word.Document.8">
                  <p:embed/>
                  <p:pic>
                    <p:nvPicPr>
                      <p:cNvPr id="78854" name="Object 6">
                        <a:extLst>
                          <a:ext uri="{FF2B5EF4-FFF2-40B4-BE49-F238E27FC236}">
                            <a16:creationId xmlns:a16="http://schemas.microsoft.com/office/drawing/2014/main" id="{DA29F27F-98B4-4D82-8020-B3F1278EB20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519" y="4501186"/>
                        <a:ext cx="9623533" cy="15265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" name="Picture 6">
            <a:extLst>
              <a:ext uri="{FF2B5EF4-FFF2-40B4-BE49-F238E27FC236}">
                <a16:creationId xmlns:a16="http://schemas.microsoft.com/office/drawing/2014/main" id="{FBDA7982-BBBD-44C0-8323-CEE586E5F5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6028" y="2509520"/>
            <a:ext cx="5577792" cy="21431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867" name="TextBox 78866">
            <a:extLst>
              <a:ext uri="{FF2B5EF4-FFF2-40B4-BE49-F238E27FC236}">
                <a16:creationId xmlns:a16="http://schemas.microsoft.com/office/drawing/2014/main" id="{756F9361-77E0-4529-ACC0-1CCE44B6ADC8}"/>
              </a:ext>
            </a:extLst>
          </p:cNvPr>
          <p:cNvSpPr txBox="1"/>
          <p:nvPr/>
        </p:nvSpPr>
        <p:spPr>
          <a:xfrm>
            <a:off x="2042160" y="5773133"/>
            <a:ext cx="50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3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Footer Placeholder 4">
            <a:extLst>
              <a:ext uri="{FF2B5EF4-FFF2-40B4-BE49-F238E27FC236}">
                <a16:creationId xmlns:a16="http://schemas.microsoft.com/office/drawing/2014/main" id="{AA68B584-E237-4296-B428-660178DE7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II4031 Kriptografi dan Koding</a:t>
            </a:r>
          </a:p>
        </p:txBody>
      </p:sp>
      <p:sp>
        <p:nvSpPr>
          <p:cNvPr id="79875" name="Slide Number Placeholder 5">
            <a:extLst>
              <a:ext uri="{FF2B5EF4-FFF2-40B4-BE49-F238E27FC236}">
                <a16:creationId xmlns:a16="http://schemas.microsoft.com/office/drawing/2014/main" id="{DB576388-0E02-4A86-AA5C-590BCD942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7A4B39F-61B3-4399-940B-4E8353EE2AA1}" type="slidenum">
              <a:rPr lang="en-GB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26</a:t>
            </a:fld>
            <a:endParaRPr lang="en-GB" altLang="en-US" sz="1400">
              <a:latin typeface="Arial" panose="020B0604020202020204" pitchFamily="34" charset="0"/>
            </a:endParaRPr>
          </a:p>
        </p:txBody>
      </p:sp>
      <p:graphicFrame>
        <p:nvGraphicFramePr>
          <p:cNvPr id="79876" name="Object 4">
            <a:extLst>
              <a:ext uri="{FF2B5EF4-FFF2-40B4-BE49-F238E27FC236}">
                <a16:creationId xmlns:a16="http://schemas.microsoft.com/office/drawing/2014/main" id="{FF7F7D44-1329-4DC2-85CC-2E3F35D2F5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895480"/>
              </p:ext>
            </p:extLst>
          </p:nvPr>
        </p:nvGraphicFramePr>
        <p:xfrm>
          <a:off x="1011454" y="2428557"/>
          <a:ext cx="11180546" cy="13814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Document" r:id="rId3" imgW="5486400" imgH="677418" progId="Word.Document.8">
                  <p:embed/>
                </p:oleObj>
              </mc:Choice>
              <mc:Fallback>
                <p:oleObj name="Document" r:id="rId3" imgW="5486400" imgH="677418" progId="Word.Document.8">
                  <p:embed/>
                  <p:pic>
                    <p:nvPicPr>
                      <p:cNvPr id="79876" name="Object 4">
                        <a:extLst>
                          <a:ext uri="{FF2B5EF4-FFF2-40B4-BE49-F238E27FC236}">
                            <a16:creationId xmlns:a16="http://schemas.microsoft.com/office/drawing/2014/main" id="{FF7F7D44-1329-4DC2-85CC-2E3F35D2F5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1454" y="2428557"/>
                        <a:ext cx="11180546" cy="138144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Footer Placeholder 4">
            <a:extLst>
              <a:ext uri="{FF2B5EF4-FFF2-40B4-BE49-F238E27FC236}">
                <a16:creationId xmlns:a16="http://schemas.microsoft.com/office/drawing/2014/main" id="{1C278007-F3CB-47F4-90ED-1F73B40BF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II4031 Kriptografi dan Koding</a:t>
            </a:r>
          </a:p>
        </p:txBody>
      </p:sp>
      <p:sp>
        <p:nvSpPr>
          <p:cNvPr id="80899" name="Slide Number Placeholder 5">
            <a:extLst>
              <a:ext uri="{FF2B5EF4-FFF2-40B4-BE49-F238E27FC236}">
                <a16:creationId xmlns:a16="http://schemas.microsoft.com/office/drawing/2014/main" id="{3B5E3262-D5DE-47DC-A459-8BCEE67B0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4520D39-ECC9-443B-AD6B-013431EA7374}" type="slidenum">
              <a:rPr lang="en-GB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27</a:t>
            </a:fld>
            <a:endParaRPr lang="en-GB" altLang="en-US" sz="1400">
              <a:latin typeface="Arial" panose="020B0604020202020204" pitchFamily="34" charset="0"/>
            </a:endParaRPr>
          </a:p>
        </p:txBody>
      </p:sp>
      <p:sp>
        <p:nvSpPr>
          <p:cNvPr id="80900" name="Rectangle 3">
            <a:extLst>
              <a:ext uri="{FF2B5EF4-FFF2-40B4-BE49-F238E27FC236}">
                <a16:creationId xmlns:a16="http://schemas.microsoft.com/office/drawing/2014/main" id="{23F1134E-FAA9-4347-B102-D425401219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60120" y="1143000"/>
            <a:ext cx="10073640" cy="463804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4400" i="1" dirty="0" err="1">
                <a:cs typeface="Times New Roman" panose="02020603050405020304" pitchFamily="18" charset="0"/>
              </a:rPr>
              <a:t>Kelebihan</a:t>
            </a:r>
            <a:r>
              <a:rPr lang="en-US" altLang="en-US" sz="4400" i="1" dirty="0">
                <a:cs typeface="Times New Roman" panose="02020603050405020304" pitchFamily="18" charset="0"/>
              </a:rPr>
              <a:t> Mode CBC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i="1" dirty="0">
                <a:cs typeface="Times New Roman" panose="02020603050405020304" pitchFamily="18" charset="0"/>
              </a:rPr>
              <a:t>	</a:t>
            </a:r>
          </a:p>
          <a:p>
            <a:pPr>
              <a:buNone/>
            </a:pPr>
            <a:r>
              <a:rPr lang="en-US" altLang="en-US" i="1" dirty="0">
                <a:cs typeface="Times New Roman" panose="02020603050405020304" pitchFamily="18" charset="0"/>
              </a:rPr>
              <a:t> 	</a:t>
            </a:r>
            <a:r>
              <a:rPr lang="en-US" altLang="en-US" sz="3000" i="1" dirty="0">
                <a:cs typeface="Times New Roman" panose="02020603050405020304" pitchFamily="18" charset="0"/>
              </a:rPr>
              <a:t>B</a:t>
            </a:r>
            <a:r>
              <a:rPr lang="en-US" altLang="en-US" sz="3000" dirty="0">
                <a:cs typeface="Times New Roman" panose="02020603050405020304" pitchFamily="18" charset="0"/>
              </a:rPr>
              <a:t>lok-</a:t>
            </a:r>
            <a:r>
              <a:rPr lang="en-US" altLang="en-US" sz="3000" dirty="0" err="1">
                <a:cs typeface="Times New Roman" panose="02020603050405020304" pitchFamily="18" charset="0"/>
              </a:rPr>
              <a:t>blok</a:t>
            </a:r>
            <a:r>
              <a:rPr lang="en-US" altLang="en-US" sz="3000" dirty="0"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cs typeface="Times New Roman" panose="02020603050405020304" pitchFamily="18" charset="0"/>
              </a:rPr>
              <a:t>plainteks</a:t>
            </a:r>
            <a:r>
              <a:rPr lang="en-US" altLang="en-US" sz="3000" dirty="0">
                <a:cs typeface="Times New Roman" panose="02020603050405020304" pitchFamily="18" charset="0"/>
              </a:rPr>
              <a:t> yang </a:t>
            </a:r>
            <a:r>
              <a:rPr lang="en-US" altLang="en-US" sz="3000" dirty="0" err="1">
                <a:cs typeface="Times New Roman" panose="02020603050405020304" pitchFamily="18" charset="0"/>
              </a:rPr>
              <a:t>sama</a:t>
            </a:r>
            <a:r>
              <a:rPr lang="en-US" altLang="en-US" sz="3000" dirty="0"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cs typeface="Times New Roman" panose="02020603050405020304" pitchFamily="18" charset="0"/>
              </a:rPr>
              <a:t>tidak</a:t>
            </a:r>
            <a:r>
              <a:rPr lang="en-US" altLang="en-US" sz="3000" dirty="0"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cs typeface="Times New Roman" panose="02020603050405020304" pitchFamily="18" charset="0"/>
              </a:rPr>
              <a:t>selalu</a:t>
            </a:r>
            <a:r>
              <a:rPr lang="en-US" altLang="en-US" sz="3000" dirty="0"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cs typeface="Times New Roman" panose="02020603050405020304" pitchFamily="18" charset="0"/>
              </a:rPr>
              <a:t>menghasilkan</a:t>
            </a:r>
            <a:r>
              <a:rPr lang="en-US" altLang="en-US" sz="3000" dirty="0"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cs typeface="Times New Roman" panose="02020603050405020304" pitchFamily="18" charset="0"/>
              </a:rPr>
              <a:t>blok-blok</a:t>
            </a:r>
            <a:r>
              <a:rPr lang="en-US" altLang="en-US" sz="3000" dirty="0"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cs typeface="Times New Roman" panose="02020603050405020304" pitchFamily="18" charset="0"/>
              </a:rPr>
              <a:t>cipherteks</a:t>
            </a:r>
            <a:r>
              <a:rPr lang="en-US" altLang="en-US" sz="3000" dirty="0">
                <a:cs typeface="Times New Roman" panose="02020603050405020304" pitchFamily="18" charset="0"/>
              </a:rPr>
              <a:t> yang </a:t>
            </a:r>
            <a:r>
              <a:rPr lang="en-US" altLang="en-US" sz="3000" dirty="0" err="1">
                <a:cs typeface="Times New Roman" panose="02020603050405020304" pitchFamily="18" charset="0"/>
              </a:rPr>
              <a:t>sama</a:t>
            </a:r>
            <a:endParaRPr lang="en-US" altLang="en-US" sz="3000" i="1" dirty="0"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3000" dirty="0"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3000" dirty="0">
                <a:cs typeface="Times New Roman" panose="02020603050405020304" pitchFamily="18" charset="0"/>
              </a:rPr>
              <a:t>	Oleh </a:t>
            </a:r>
            <a:r>
              <a:rPr lang="en-US" altLang="en-US" sz="3000" dirty="0" err="1">
                <a:cs typeface="Times New Roman" panose="02020603050405020304" pitchFamily="18" charset="0"/>
              </a:rPr>
              <a:t>karena</a:t>
            </a:r>
            <a:r>
              <a:rPr lang="en-US" altLang="en-US" sz="3000" dirty="0"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cs typeface="Times New Roman" panose="02020603050405020304" pitchFamily="18" charset="0"/>
              </a:rPr>
              <a:t>blok-blok</a:t>
            </a:r>
            <a:r>
              <a:rPr lang="en-US" altLang="en-US" sz="3000" dirty="0"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cs typeface="Times New Roman" panose="02020603050405020304" pitchFamily="18" charset="0"/>
              </a:rPr>
              <a:t>plainteks</a:t>
            </a:r>
            <a:r>
              <a:rPr lang="en-US" altLang="en-US" sz="3000" dirty="0">
                <a:cs typeface="Times New Roman" panose="02020603050405020304" pitchFamily="18" charset="0"/>
              </a:rPr>
              <a:t> yang </a:t>
            </a:r>
            <a:r>
              <a:rPr lang="en-US" altLang="en-US" sz="3000" dirty="0" err="1">
                <a:cs typeface="Times New Roman" panose="02020603050405020304" pitchFamily="18" charset="0"/>
              </a:rPr>
              <a:t>sama</a:t>
            </a:r>
            <a:r>
              <a:rPr lang="en-US" altLang="en-US" sz="3000" dirty="0"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cs typeface="Times New Roman" panose="02020603050405020304" pitchFamily="18" charset="0"/>
              </a:rPr>
              <a:t>tidak</a:t>
            </a:r>
            <a:r>
              <a:rPr lang="en-US" altLang="en-US" sz="3000" dirty="0"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cs typeface="Times New Roman" panose="02020603050405020304" pitchFamily="18" charset="0"/>
              </a:rPr>
              <a:t>menghasilkan</a:t>
            </a:r>
            <a:r>
              <a:rPr lang="en-US" altLang="en-US" sz="3000" dirty="0"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cs typeface="Times New Roman" panose="02020603050405020304" pitchFamily="18" charset="0"/>
              </a:rPr>
              <a:t>blok-blok</a:t>
            </a:r>
            <a:r>
              <a:rPr lang="en-US" altLang="en-US" sz="3000" dirty="0"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cs typeface="Times New Roman" panose="02020603050405020304" pitchFamily="18" charset="0"/>
              </a:rPr>
              <a:t>cipherteks</a:t>
            </a:r>
            <a:r>
              <a:rPr lang="en-US" altLang="en-US" sz="3000" dirty="0">
                <a:cs typeface="Times New Roman" panose="02020603050405020304" pitchFamily="18" charset="0"/>
              </a:rPr>
              <a:t> yang </a:t>
            </a:r>
            <a:r>
              <a:rPr lang="en-US" altLang="en-US" sz="3000" dirty="0" err="1">
                <a:cs typeface="Times New Roman" panose="02020603050405020304" pitchFamily="18" charset="0"/>
              </a:rPr>
              <a:t>sama</a:t>
            </a:r>
            <a:r>
              <a:rPr lang="en-US" altLang="en-US" sz="3000" dirty="0">
                <a:cs typeface="Times New Roman" panose="02020603050405020304" pitchFamily="18" charset="0"/>
              </a:rPr>
              <a:t>, </a:t>
            </a:r>
            <a:r>
              <a:rPr lang="en-US" altLang="en-US" sz="3000" dirty="0" err="1">
                <a:cs typeface="Times New Roman" panose="02020603050405020304" pitchFamily="18" charset="0"/>
              </a:rPr>
              <a:t>maka</a:t>
            </a:r>
            <a:r>
              <a:rPr lang="en-US" altLang="en-US" sz="3000" dirty="0"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cs typeface="Times New Roman" panose="02020603050405020304" pitchFamily="18" charset="0"/>
              </a:rPr>
              <a:t>kriptanalisis</a:t>
            </a:r>
            <a:r>
              <a:rPr lang="en-US" altLang="en-US" sz="3000" dirty="0"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cs typeface="Times New Roman" panose="02020603050405020304" pitchFamily="18" charset="0"/>
              </a:rPr>
              <a:t>menjadi</a:t>
            </a:r>
            <a:r>
              <a:rPr lang="en-US" altLang="en-US" sz="3000" dirty="0"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cs typeface="Times New Roman" panose="02020603050405020304" pitchFamily="18" charset="0"/>
              </a:rPr>
              <a:t>lebih</a:t>
            </a:r>
            <a:r>
              <a:rPr lang="en-US" altLang="en-US" sz="3000" dirty="0"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cs typeface="Times New Roman" panose="02020603050405020304" pitchFamily="18" charset="0"/>
              </a:rPr>
              <a:t>sulit</a:t>
            </a:r>
            <a:r>
              <a:rPr lang="en-US" altLang="en-US" sz="3000" dirty="0"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3000" dirty="0"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3000" dirty="0">
                <a:cs typeface="Times New Roman" panose="02020603050405020304" pitchFamily="18" charset="0"/>
              </a:rPr>
              <a:t>	</a:t>
            </a:r>
            <a:r>
              <a:rPr lang="en-US" altLang="en-US" sz="3000" dirty="0" err="1">
                <a:cs typeface="Times New Roman" panose="02020603050405020304" pitchFamily="18" charset="0"/>
              </a:rPr>
              <a:t>Inilah</a:t>
            </a:r>
            <a:r>
              <a:rPr lang="en-US" altLang="en-US" sz="3000" dirty="0"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cs typeface="Times New Roman" panose="02020603050405020304" pitchFamily="18" charset="0"/>
              </a:rPr>
              <a:t>alasan</a:t>
            </a:r>
            <a:r>
              <a:rPr lang="en-US" altLang="en-US" sz="3000" dirty="0"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cs typeface="Times New Roman" panose="02020603050405020304" pitchFamily="18" charset="0"/>
              </a:rPr>
              <a:t>utama</a:t>
            </a:r>
            <a:r>
              <a:rPr lang="en-US" altLang="en-US" sz="3000" dirty="0"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cs typeface="Times New Roman" panose="02020603050405020304" pitchFamily="18" charset="0"/>
              </a:rPr>
              <a:t>penggunaan</a:t>
            </a:r>
            <a:r>
              <a:rPr lang="en-US" altLang="en-US" sz="3000" dirty="0">
                <a:cs typeface="Times New Roman" panose="02020603050405020304" pitchFamily="18" charset="0"/>
              </a:rPr>
              <a:t> mode </a:t>
            </a:r>
            <a:r>
              <a:rPr lang="en-US" altLang="en-US" sz="3000" i="1" dirty="0">
                <a:cs typeface="Times New Roman" panose="02020603050405020304" pitchFamily="18" charset="0"/>
              </a:rPr>
              <a:t>CBC</a:t>
            </a:r>
            <a:r>
              <a:rPr lang="en-US" altLang="en-US" sz="3000" dirty="0"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3000" dirty="0"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Footer Placeholder 4">
            <a:extLst>
              <a:ext uri="{FF2B5EF4-FFF2-40B4-BE49-F238E27FC236}">
                <a16:creationId xmlns:a16="http://schemas.microsoft.com/office/drawing/2014/main" id="{C2F71233-871F-473E-B765-FF5AA166C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II4031 Kriptografi dan Koding</a:t>
            </a:r>
          </a:p>
        </p:txBody>
      </p:sp>
      <p:sp>
        <p:nvSpPr>
          <p:cNvPr id="81923" name="Slide Number Placeholder 5">
            <a:extLst>
              <a:ext uri="{FF2B5EF4-FFF2-40B4-BE49-F238E27FC236}">
                <a16:creationId xmlns:a16="http://schemas.microsoft.com/office/drawing/2014/main" id="{6D932671-BF87-43F8-89F1-3DE963003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2ACE76E-670E-4002-AAF0-AA5725658ED7}" type="slidenum">
              <a:rPr lang="en-GB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28</a:t>
            </a:fld>
            <a:endParaRPr lang="en-GB" altLang="en-US" sz="1400">
              <a:latin typeface="Arial" panose="020B0604020202020204" pitchFamily="34" charset="0"/>
            </a:endParaRPr>
          </a:p>
        </p:txBody>
      </p:sp>
      <p:sp>
        <p:nvSpPr>
          <p:cNvPr id="81924" name="Rectangle 2">
            <a:extLst>
              <a:ext uri="{FF2B5EF4-FFF2-40B4-BE49-F238E27FC236}">
                <a16:creationId xmlns:a16="http://schemas.microsoft.com/office/drawing/2014/main" id="{06ACA0E9-2E3B-445E-B838-0F614FAD3F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</a:t>
            </a:r>
          </a:p>
        </p:txBody>
      </p:sp>
      <p:sp>
        <p:nvSpPr>
          <p:cNvPr id="81925" name="Rectangle 3">
            <a:extLst>
              <a:ext uri="{FF2B5EF4-FFF2-40B4-BE49-F238E27FC236}">
                <a16:creationId xmlns:a16="http://schemas.microsoft.com/office/drawing/2014/main" id="{5198A085-844A-4A19-8C4D-EA4D06AA82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2109" y="716562"/>
            <a:ext cx="6024879" cy="5531838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4400" i="1" dirty="0" err="1">
                <a:cs typeface="Times New Roman" panose="02020603050405020304" pitchFamily="18" charset="0"/>
              </a:rPr>
              <a:t>Kelemahan</a:t>
            </a:r>
            <a:r>
              <a:rPr lang="en-US" altLang="en-US" sz="4400" i="1" dirty="0">
                <a:cs typeface="Times New Roman" panose="02020603050405020304" pitchFamily="18" charset="0"/>
              </a:rPr>
              <a:t> Mode CBC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457200" indent="-457200" eaLnBrk="1" hangingPunct="1">
              <a:buFont typeface="Wingdings" panose="05000000000000000000" pitchFamily="2" charset="2"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Kesalahan</a:t>
            </a:r>
            <a:r>
              <a:rPr lang="en-US" altLang="en-US" dirty="0">
                <a:cs typeface="Times New Roman" panose="02020603050405020304" pitchFamily="18" charset="0"/>
              </a:rPr>
              <a:t>  </a:t>
            </a:r>
            <a:r>
              <a:rPr lang="en-US" altLang="en-US" dirty="0" err="1">
                <a:cs typeface="Times New Roman" panose="02020603050405020304" pitchFamily="18" charset="0"/>
              </a:rPr>
              <a:t>satu</a:t>
            </a:r>
            <a:r>
              <a:rPr lang="en-US" altLang="en-US" dirty="0">
                <a:cs typeface="Times New Roman" panose="02020603050405020304" pitchFamily="18" charset="0"/>
              </a:rPr>
              <a:t> bit pada </a:t>
            </a:r>
            <a:r>
              <a:rPr lang="en-US" altLang="en-US" dirty="0" err="1">
                <a:cs typeface="Times New Roman" panose="02020603050405020304" pitchFamily="18" charset="0"/>
              </a:rPr>
              <a:t>sebuah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plainteks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menghasilkan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kesalahan</a:t>
            </a:r>
            <a:r>
              <a:rPr lang="en-US" altLang="en-US" dirty="0">
                <a:cs typeface="Times New Roman" panose="02020603050405020304" pitchFamily="18" charset="0"/>
              </a:rPr>
              <a:t>  pada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cipherteks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berkoresponden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kesalahan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tersebut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merambat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semua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cipherteks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berikutnya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marL="457200" indent="-457200" eaLnBrk="1" hangingPunct="1">
              <a:buFont typeface="Wingdings" panose="05000000000000000000" pitchFamily="2" charset="2"/>
              <a:buAutoNum type="arabicPeriod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457200" indent="-457200" eaLnBrk="1" hangingPunct="1">
              <a:buFont typeface="Wingdings" panose="05000000000000000000" pitchFamily="2" charset="2"/>
              <a:buAutoNum type="arabicPeriod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457200" indent="-457200" eaLnBrk="1" hangingPunct="1">
              <a:buFont typeface="Wingdings" panose="05000000000000000000" pitchFamily="2" charset="2"/>
              <a:buNone/>
            </a:pPr>
            <a:r>
              <a:rPr lang="en-US" altLang="en-US" dirty="0"/>
              <a:t>2.  </a:t>
            </a:r>
            <a:r>
              <a:rPr lang="en-US" altLang="en-US" dirty="0" err="1">
                <a:cs typeface="Times New Roman" panose="02020603050405020304" pitchFamily="18" charset="0"/>
              </a:rPr>
              <a:t>Tetapi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hal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ini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berkebalikan</a:t>
            </a:r>
            <a:r>
              <a:rPr lang="en-US" altLang="en-US" dirty="0">
                <a:cs typeface="Times New Roman" panose="02020603050405020304" pitchFamily="18" charset="0"/>
              </a:rPr>
              <a:t> pada proses </a:t>
            </a:r>
            <a:r>
              <a:rPr lang="en-US" altLang="en-US" dirty="0" err="1">
                <a:cs typeface="Times New Roman" panose="02020603050405020304" pitchFamily="18" charset="0"/>
              </a:rPr>
              <a:t>dekripsi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  <a:r>
              <a:rPr lang="en-US" altLang="en-US" dirty="0" err="1">
                <a:cs typeface="Times New Roman" panose="02020603050405020304" pitchFamily="18" charset="0"/>
              </a:rPr>
              <a:t>Kesalahan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satu</a:t>
            </a:r>
            <a:r>
              <a:rPr lang="en-US" altLang="en-US" dirty="0">
                <a:cs typeface="Times New Roman" panose="02020603050405020304" pitchFamily="18" charset="0"/>
              </a:rPr>
              <a:t> bit pada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cipherteks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mempengaruhi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plainteks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berkoresponden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satu</a:t>
            </a:r>
            <a:r>
              <a:rPr lang="en-US" altLang="en-US" dirty="0">
                <a:cs typeface="Times New Roman" panose="02020603050405020304" pitchFamily="18" charset="0"/>
              </a:rPr>
              <a:t> bit pada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plainteks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berikutnya</a:t>
            </a:r>
            <a:r>
              <a:rPr lang="en-US" altLang="en-US" dirty="0">
                <a:cs typeface="Times New Roman" panose="02020603050405020304" pitchFamily="18" charset="0"/>
              </a:rPr>
              <a:t> (pada </a:t>
            </a:r>
            <a:r>
              <a:rPr lang="en-US" altLang="en-US" dirty="0" err="1">
                <a:cs typeface="Times New Roman" panose="02020603050405020304" pitchFamily="18" charset="0"/>
              </a:rPr>
              <a:t>posisi</a:t>
            </a:r>
            <a:r>
              <a:rPr lang="en-US" altLang="en-US" dirty="0">
                <a:cs typeface="Times New Roman" panose="02020603050405020304" pitchFamily="18" charset="0"/>
              </a:rPr>
              <a:t> bit yang </a:t>
            </a:r>
            <a:r>
              <a:rPr lang="en-US" altLang="en-US" dirty="0" err="1">
                <a:cs typeface="Times New Roman" panose="02020603050405020304" pitchFamily="18" charset="0"/>
              </a:rPr>
              <a:t>berkoresponden</a:t>
            </a:r>
            <a:r>
              <a:rPr lang="en-US" altLang="en-US" dirty="0">
                <a:cs typeface="Times New Roman" panose="02020603050405020304" pitchFamily="18" charset="0"/>
              </a:rPr>
              <a:t> pula).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FB6DE19-EC15-4757-908A-C241EEF679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5708" y="1087539"/>
            <a:ext cx="5577792" cy="21431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8">
            <a:extLst>
              <a:ext uri="{FF2B5EF4-FFF2-40B4-BE49-F238E27FC236}">
                <a16:creationId xmlns:a16="http://schemas.microsoft.com/office/drawing/2014/main" id="{BACBA220-10E2-4BB8-A28A-8BBBB49507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8392" y="3695765"/>
            <a:ext cx="5654040" cy="22411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>
            <a:extLst>
              <a:ext uri="{FF2B5EF4-FFF2-40B4-BE49-F238E27FC236}">
                <a16:creationId xmlns:a16="http://schemas.microsoft.com/office/drawing/2014/main" id="{5A82C6A3-A84A-4B14-9D3A-0C8E2EFA32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i="1">
                <a:cs typeface="Times New Roman" panose="02020603050405020304" pitchFamily="18" charset="0"/>
              </a:rPr>
              <a:t>Cipher-Feedback (CFB)</a:t>
            </a:r>
            <a:endParaRPr lang="en-GB" altLang="en-US">
              <a:cs typeface="Times New Roman" panose="02020603050405020304" pitchFamily="18" charset="0"/>
            </a:endParaRPr>
          </a:p>
        </p:txBody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70230DAE-A6D3-4993-A91B-FB7742087D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10920" y="1920875"/>
            <a:ext cx="10342880" cy="45720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 err="1"/>
              <a:t>Mengatasi</a:t>
            </a:r>
            <a:r>
              <a:rPr lang="en-US" altLang="en-US" dirty="0"/>
              <a:t> </a:t>
            </a:r>
            <a:r>
              <a:rPr lang="en-US" altLang="en-US" dirty="0" err="1"/>
              <a:t>kekurangan</a:t>
            </a:r>
            <a:r>
              <a:rPr lang="en-US" altLang="en-US" dirty="0"/>
              <a:t> pada mode </a:t>
            </a:r>
            <a:r>
              <a:rPr lang="en-US" altLang="en-US" i="1" dirty="0"/>
              <a:t>CBC</a:t>
            </a:r>
            <a:r>
              <a:rPr lang="en-US" altLang="en-US" dirty="0"/>
              <a:t> </a:t>
            </a:r>
            <a:r>
              <a:rPr lang="en-US" altLang="en-US" dirty="0" err="1"/>
              <a:t>apabila</a:t>
            </a:r>
            <a:r>
              <a:rPr lang="en-US" altLang="en-US" dirty="0"/>
              <a:t> </a:t>
            </a:r>
            <a:r>
              <a:rPr lang="en-US" altLang="en-US" dirty="0" err="1"/>
              <a:t>diterapkan</a:t>
            </a:r>
            <a:r>
              <a:rPr lang="en-US" altLang="en-US" dirty="0"/>
              <a:t> pada </a:t>
            </a:r>
            <a:r>
              <a:rPr lang="en-US" altLang="en-US" dirty="0" err="1"/>
              <a:t>pengiriman</a:t>
            </a:r>
            <a:r>
              <a:rPr lang="en-US" altLang="en-US" dirty="0"/>
              <a:t> data yang </a:t>
            </a:r>
            <a:r>
              <a:rPr lang="en-US" altLang="en-US" dirty="0" err="1"/>
              <a:t>belum</a:t>
            </a:r>
            <a:r>
              <a:rPr lang="en-US" altLang="en-US" dirty="0"/>
              <a:t> </a:t>
            </a:r>
            <a:r>
              <a:rPr lang="en-US" altLang="en-US" dirty="0" err="1"/>
              <a:t>mencapai</a:t>
            </a:r>
            <a:r>
              <a:rPr lang="en-US" altLang="en-US" dirty="0"/>
              <a:t> </a:t>
            </a:r>
            <a:r>
              <a:rPr lang="en-US" altLang="en-US" dirty="0" err="1"/>
              <a:t>ukuran</a:t>
            </a:r>
            <a:r>
              <a:rPr lang="en-US" altLang="en-US" dirty="0"/>
              <a:t> </a:t>
            </a:r>
            <a:r>
              <a:rPr lang="en-US" altLang="en-US" dirty="0" err="1"/>
              <a:t>satu</a:t>
            </a:r>
            <a:r>
              <a:rPr lang="en-US" altLang="en-US" dirty="0"/>
              <a:t> </a:t>
            </a:r>
            <a:r>
              <a:rPr lang="en-US" altLang="en-US" dirty="0" err="1"/>
              <a:t>blok</a:t>
            </a:r>
            <a:r>
              <a:rPr lang="en-US" altLang="en-US" dirty="0"/>
              <a:t>  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Times New Roman" panose="02020603050405020304" pitchFamily="18" charset="0"/>
              </a:rPr>
              <a:t>Data </a:t>
            </a:r>
            <a:r>
              <a:rPr lang="en-US" altLang="en-US" dirty="0" err="1">
                <a:cs typeface="Times New Roman" panose="02020603050405020304" pitchFamily="18" charset="0"/>
              </a:rPr>
              <a:t>dienkripsi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cs typeface="Times New Roman" panose="02020603050405020304" pitchFamily="18" charset="0"/>
              </a:rPr>
              <a:t> unit yang </a:t>
            </a:r>
            <a:r>
              <a:rPr lang="en-US" altLang="en-US" dirty="0" err="1">
                <a:cs typeface="Times New Roman" panose="02020603050405020304" pitchFamily="18" charset="0"/>
              </a:rPr>
              <a:t>lebih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kecil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daripada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ukuran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Times New Roman" panose="02020603050405020304" pitchFamily="18" charset="0"/>
              </a:rPr>
              <a:t>Unit data  yang </a:t>
            </a:r>
            <a:r>
              <a:rPr lang="en-US" altLang="en-US" dirty="0" err="1">
                <a:cs typeface="Times New Roman" panose="02020603050405020304" pitchFamily="18" charset="0"/>
              </a:rPr>
              <a:t>dienkripsi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panjangnya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bisa</a:t>
            </a:r>
            <a:r>
              <a:rPr lang="en-US" altLang="en-US" dirty="0">
                <a:cs typeface="Times New Roman" panose="02020603050405020304" pitchFamily="18" charset="0"/>
              </a:rPr>
              <a:t> 1 bit, 2 bit, 4-bit, 8 bit, dan lain-lain. 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cs typeface="Times New Roman" panose="02020603050405020304" pitchFamily="18" charset="0"/>
              </a:rPr>
              <a:t>Bila</a:t>
            </a:r>
            <a:r>
              <a:rPr lang="en-US" altLang="en-US" dirty="0">
                <a:cs typeface="Times New Roman" panose="02020603050405020304" pitchFamily="18" charset="0"/>
              </a:rPr>
              <a:t> unit yang </a:t>
            </a:r>
            <a:r>
              <a:rPr lang="en-US" altLang="en-US" dirty="0" err="1">
                <a:cs typeface="Times New Roman" panose="02020603050405020304" pitchFamily="18" charset="0"/>
              </a:rPr>
              <a:t>dienkripsi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satu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karakter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setiap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kalinya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maka</a:t>
            </a:r>
            <a:r>
              <a:rPr lang="en-US" altLang="en-US" dirty="0">
                <a:cs typeface="Times New Roman" panose="02020603050405020304" pitchFamily="18" charset="0"/>
              </a:rPr>
              <a:t> mode </a:t>
            </a:r>
            <a:r>
              <a:rPr lang="en-US" altLang="en-US" i="1" dirty="0">
                <a:cs typeface="Times New Roman" panose="02020603050405020304" pitchFamily="18" charset="0"/>
              </a:rPr>
              <a:t>CFB</a:t>
            </a:r>
            <a:r>
              <a:rPr lang="en-US" altLang="en-US" dirty="0">
                <a:cs typeface="Times New Roman" panose="02020603050405020304" pitchFamily="18" charset="0"/>
              </a:rPr>
              <a:t>-</a:t>
            </a:r>
            <a:r>
              <a:rPr lang="en-US" altLang="en-US" dirty="0" err="1">
                <a:cs typeface="Times New Roman" panose="02020603050405020304" pitchFamily="18" charset="0"/>
              </a:rPr>
              <a:t>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disebut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CFB</a:t>
            </a:r>
            <a:r>
              <a:rPr lang="en-US" altLang="en-US" dirty="0">
                <a:cs typeface="Times New Roman" panose="02020603050405020304" pitchFamily="18" charset="0"/>
              </a:rPr>
              <a:t> 8-bit. </a:t>
            </a:r>
          </a:p>
          <a:p>
            <a:pPr eaLnBrk="1" hangingPunct="1">
              <a:lnSpc>
                <a:spcPct val="90000"/>
              </a:lnSpc>
            </a:pPr>
            <a:endParaRPr lang="en-GB" altLang="en-US" dirty="0"/>
          </a:p>
        </p:txBody>
      </p:sp>
      <p:sp>
        <p:nvSpPr>
          <p:cNvPr id="82948" name="Footer Placeholder 1">
            <a:extLst>
              <a:ext uri="{FF2B5EF4-FFF2-40B4-BE49-F238E27FC236}">
                <a16:creationId xmlns:a16="http://schemas.microsoft.com/office/drawing/2014/main" id="{4866F3F8-6FC4-4DBE-96F1-B82268686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II4031 Kriptografi dan Koding</a:t>
            </a:r>
          </a:p>
        </p:txBody>
      </p:sp>
      <p:sp>
        <p:nvSpPr>
          <p:cNvPr id="82949" name="Slide Number Placeholder 2">
            <a:extLst>
              <a:ext uri="{FF2B5EF4-FFF2-40B4-BE49-F238E27FC236}">
                <a16:creationId xmlns:a16="http://schemas.microsoft.com/office/drawing/2014/main" id="{8387B033-AC43-4A43-9D84-622C2688C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5F882DC-4FC0-448C-A8D9-C97446E558A3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29</a:t>
            </a:fld>
            <a:endParaRPr lang="en-US" altLang="en-US" sz="1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Footer Placeholder 4">
            <a:extLst>
              <a:ext uri="{FF2B5EF4-FFF2-40B4-BE49-F238E27FC236}">
                <a16:creationId xmlns:a16="http://schemas.microsoft.com/office/drawing/2014/main" id="{E3965F55-5435-4631-85DB-1CC888D50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II4031 Kriptografi dan Koding</a:t>
            </a:r>
          </a:p>
        </p:txBody>
      </p:sp>
      <p:sp>
        <p:nvSpPr>
          <p:cNvPr id="53251" name="Slide Number Placeholder 5">
            <a:extLst>
              <a:ext uri="{FF2B5EF4-FFF2-40B4-BE49-F238E27FC236}">
                <a16:creationId xmlns:a16="http://schemas.microsoft.com/office/drawing/2014/main" id="{C399B156-FFCE-42FE-90D8-57E6B72FA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E2D133F-0D2C-4845-8F23-D2A2BE2ECEA9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GB" altLang="en-US" sz="1400"/>
          </a:p>
        </p:txBody>
      </p:sp>
      <p:sp>
        <p:nvSpPr>
          <p:cNvPr id="53252" name="Rectangle 2">
            <a:extLst>
              <a:ext uri="{FF2B5EF4-FFF2-40B4-BE49-F238E27FC236}">
                <a16:creationId xmlns:a16="http://schemas.microsoft.com/office/drawing/2014/main" id="{6C3682FB-751F-4DB7-AD5A-1FA091413F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53253" name="Rectangle 3">
            <a:extLst>
              <a:ext uri="{FF2B5EF4-FFF2-40B4-BE49-F238E27FC236}">
                <a16:creationId xmlns:a16="http://schemas.microsoft.com/office/drawing/2014/main" id="{B559AFF2-4B06-435C-A26F-4471F35C2D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43722" y="1879600"/>
            <a:ext cx="8793797" cy="408432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3000" dirty="0">
                <a:cs typeface="Times New Roman" panose="02020603050405020304" pitchFamily="18" charset="0"/>
              </a:rPr>
              <a:t>Blok </a:t>
            </a:r>
            <a:r>
              <a:rPr lang="en-US" altLang="en-US" sz="3000" dirty="0" err="1">
                <a:cs typeface="Times New Roman" panose="02020603050405020304" pitchFamily="18" charset="0"/>
              </a:rPr>
              <a:t>plainteks</a:t>
            </a:r>
            <a:r>
              <a:rPr lang="en-US" altLang="en-US" sz="3000" dirty="0"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cs typeface="Times New Roman" panose="02020603050405020304" pitchFamily="18" charset="0"/>
              </a:rPr>
              <a:t>berukuran</a:t>
            </a:r>
            <a:r>
              <a:rPr lang="en-US" altLang="en-US" sz="3000" dirty="0">
                <a:cs typeface="Times New Roman" panose="02020603050405020304" pitchFamily="18" charset="0"/>
              </a:rPr>
              <a:t> </a:t>
            </a:r>
            <a:r>
              <a:rPr lang="en-US" altLang="en-US" sz="3000" i="1" dirty="0">
                <a:cs typeface="Times New Roman" panose="02020603050405020304" pitchFamily="18" charset="0"/>
              </a:rPr>
              <a:t>n</a:t>
            </a:r>
            <a:r>
              <a:rPr lang="en-US" altLang="en-US" sz="3000" dirty="0">
                <a:cs typeface="Times New Roman" panose="02020603050405020304" pitchFamily="18" charset="0"/>
              </a:rPr>
              <a:t> bit: 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3000" i="1" dirty="0">
                <a:cs typeface="Times New Roman" panose="02020603050405020304" pitchFamily="18" charset="0"/>
              </a:rPr>
              <a:t>	   P</a:t>
            </a:r>
            <a:r>
              <a:rPr lang="en-US" altLang="en-US" sz="3000" dirty="0">
                <a:cs typeface="Times New Roman" panose="02020603050405020304" pitchFamily="18" charset="0"/>
              </a:rPr>
              <a:t> = (</a:t>
            </a:r>
            <a:r>
              <a:rPr lang="en-US" altLang="en-US" sz="3000" i="1" dirty="0">
                <a:cs typeface="Times New Roman" panose="02020603050405020304" pitchFamily="18" charset="0"/>
              </a:rPr>
              <a:t>p</a:t>
            </a:r>
            <a:r>
              <a:rPr lang="en-US" altLang="en-US" sz="3000" baseline="-30000" dirty="0">
                <a:cs typeface="Times New Roman" panose="02020603050405020304" pitchFamily="18" charset="0"/>
              </a:rPr>
              <a:t>1</a:t>
            </a:r>
            <a:r>
              <a:rPr lang="en-US" altLang="en-US" sz="3000" dirty="0">
                <a:cs typeface="Times New Roman" panose="02020603050405020304" pitchFamily="18" charset="0"/>
              </a:rPr>
              <a:t>, </a:t>
            </a:r>
            <a:r>
              <a:rPr lang="en-US" altLang="en-US" sz="3000" i="1" dirty="0">
                <a:cs typeface="Times New Roman" panose="02020603050405020304" pitchFamily="18" charset="0"/>
              </a:rPr>
              <a:t>p</a:t>
            </a:r>
            <a:r>
              <a:rPr lang="en-US" altLang="en-US" sz="3000" baseline="-30000" dirty="0">
                <a:cs typeface="Times New Roman" panose="02020603050405020304" pitchFamily="18" charset="0"/>
              </a:rPr>
              <a:t>2</a:t>
            </a:r>
            <a:r>
              <a:rPr lang="en-US" altLang="en-US" sz="3000" dirty="0">
                <a:cs typeface="Times New Roman" panose="02020603050405020304" pitchFamily="18" charset="0"/>
              </a:rPr>
              <a:t>, …, </a:t>
            </a:r>
            <a:r>
              <a:rPr lang="en-US" altLang="en-US" sz="3000" i="1" dirty="0" err="1">
                <a:cs typeface="Times New Roman" panose="02020603050405020304" pitchFamily="18" charset="0"/>
              </a:rPr>
              <a:t>p</a:t>
            </a:r>
            <a:r>
              <a:rPr lang="en-US" altLang="en-US" sz="3000" i="1" baseline="-30000" dirty="0" err="1">
                <a:cs typeface="Times New Roman" panose="02020603050405020304" pitchFamily="18" charset="0"/>
              </a:rPr>
              <a:t>n</a:t>
            </a:r>
            <a:r>
              <a:rPr lang="en-US" altLang="en-US" sz="3000" dirty="0">
                <a:cs typeface="Times New Roman" panose="02020603050405020304" pitchFamily="18" charset="0"/>
              </a:rPr>
              <a:t>), </a:t>
            </a:r>
            <a:r>
              <a:rPr lang="en-US" altLang="en-US" sz="3000" i="1" dirty="0">
                <a:cs typeface="Times New Roman" panose="02020603050405020304" pitchFamily="18" charset="0"/>
              </a:rPr>
              <a:t>	p</a:t>
            </a:r>
            <a:r>
              <a:rPr lang="en-US" altLang="en-US" sz="3000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sz="3000" dirty="0">
                <a:cs typeface="Times New Roman" panose="02020603050405020304" pitchFamily="18" charset="0"/>
              </a:rPr>
              <a:t> </a:t>
            </a:r>
            <a:r>
              <a:rPr lang="en-US" altLang="en-US" sz="3000" dirty="0">
                <a:cs typeface="Times New Roman" panose="02020603050405020304" pitchFamily="18" charset="0"/>
                <a:sym typeface="Symbol" panose="05050102010706020507" pitchFamily="18" charset="2"/>
              </a:rPr>
              <a:t> {0, 1}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3000" dirty="0"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3000" dirty="0">
                <a:cs typeface="Times New Roman" panose="02020603050405020304" pitchFamily="18" charset="0"/>
                <a:sym typeface="Symbol" panose="05050102010706020507" pitchFamily="18" charset="2"/>
              </a:rPr>
              <a:t> B</a:t>
            </a:r>
            <a:r>
              <a:rPr lang="en-US" altLang="en-US" sz="3000" dirty="0">
                <a:cs typeface="Times New Roman" panose="02020603050405020304" pitchFamily="18" charset="0"/>
              </a:rPr>
              <a:t>lok </a:t>
            </a:r>
            <a:r>
              <a:rPr lang="en-US" altLang="en-US" sz="3000" dirty="0" err="1">
                <a:cs typeface="Times New Roman" panose="02020603050405020304" pitchFamily="18" charset="0"/>
              </a:rPr>
              <a:t>cipherteks</a:t>
            </a:r>
            <a:r>
              <a:rPr lang="en-US" altLang="en-US" sz="3000" dirty="0">
                <a:cs typeface="Times New Roman" panose="02020603050405020304" pitchFamily="18" charset="0"/>
              </a:rPr>
              <a:t> (</a:t>
            </a:r>
            <a:r>
              <a:rPr lang="en-US" altLang="en-US" sz="3000" i="1" dirty="0">
                <a:cs typeface="Times New Roman" panose="02020603050405020304" pitchFamily="18" charset="0"/>
              </a:rPr>
              <a:t>C</a:t>
            </a:r>
            <a:r>
              <a:rPr lang="en-US" altLang="en-US" sz="3000" dirty="0">
                <a:cs typeface="Times New Roman" panose="02020603050405020304" pitchFamily="18" charset="0"/>
              </a:rPr>
              <a:t>) </a:t>
            </a:r>
            <a:r>
              <a:rPr lang="en-US" altLang="en-US" sz="3000" dirty="0" err="1">
                <a:cs typeface="Times New Roman" panose="02020603050405020304" pitchFamily="18" charset="0"/>
              </a:rPr>
              <a:t>berukuran</a:t>
            </a:r>
            <a:r>
              <a:rPr lang="en-US" altLang="en-US" sz="3000" dirty="0">
                <a:cs typeface="Times New Roman" panose="02020603050405020304" pitchFamily="18" charset="0"/>
              </a:rPr>
              <a:t> </a:t>
            </a:r>
            <a:r>
              <a:rPr lang="en-US" altLang="en-US" sz="3000" i="1" dirty="0">
                <a:cs typeface="Times New Roman" panose="02020603050405020304" pitchFamily="18" charset="0"/>
              </a:rPr>
              <a:t>n</a:t>
            </a:r>
            <a:r>
              <a:rPr lang="en-US" altLang="en-US" sz="3000" dirty="0">
                <a:cs typeface="Times New Roman" panose="02020603050405020304" pitchFamily="18" charset="0"/>
              </a:rPr>
              <a:t> bit: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3000" dirty="0">
                <a:cs typeface="Times New Roman" panose="02020603050405020304" pitchFamily="18" charset="0"/>
              </a:rPr>
              <a:t> 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3000" i="1" dirty="0">
                <a:cs typeface="Times New Roman" panose="02020603050405020304" pitchFamily="18" charset="0"/>
              </a:rPr>
              <a:t>	   C</a:t>
            </a:r>
            <a:r>
              <a:rPr lang="en-US" altLang="en-US" sz="3000" dirty="0">
                <a:cs typeface="Times New Roman" panose="02020603050405020304" pitchFamily="18" charset="0"/>
              </a:rPr>
              <a:t> = (</a:t>
            </a:r>
            <a:r>
              <a:rPr lang="en-US" altLang="en-US" sz="3000" i="1" dirty="0">
                <a:cs typeface="Times New Roman" panose="02020603050405020304" pitchFamily="18" charset="0"/>
              </a:rPr>
              <a:t>c</a:t>
            </a:r>
            <a:r>
              <a:rPr lang="en-US" altLang="en-US" sz="3000" baseline="-30000" dirty="0">
                <a:cs typeface="Times New Roman" panose="02020603050405020304" pitchFamily="18" charset="0"/>
              </a:rPr>
              <a:t>1</a:t>
            </a:r>
            <a:r>
              <a:rPr lang="en-US" altLang="en-US" sz="3000" dirty="0">
                <a:cs typeface="Times New Roman" panose="02020603050405020304" pitchFamily="18" charset="0"/>
              </a:rPr>
              <a:t>, </a:t>
            </a:r>
            <a:r>
              <a:rPr lang="en-US" altLang="en-US" sz="3000" i="1" dirty="0">
                <a:cs typeface="Times New Roman" panose="02020603050405020304" pitchFamily="18" charset="0"/>
              </a:rPr>
              <a:t>c</a:t>
            </a:r>
            <a:r>
              <a:rPr lang="en-US" altLang="en-US" sz="3000" baseline="-30000" dirty="0">
                <a:cs typeface="Times New Roman" panose="02020603050405020304" pitchFamily="18" charset="0"/>
              </a:rPr>
              <a:t>2</a:t>
            </a:r>
            <a:r>
              <a:rPr lang="en-US" altLang="en-US" sz="3000" dirty="0">
                <a:cs typeface="Times New Roman" panose="02020603050405020304" pitchFamily="18" charset="0"/>
              </a:rPr>
              <a:t>, …, </a:t>
            </a:r>
            <a:r>
              <a:rPr lang="en-US" altLang="en-US" sz="3000" i="1" dirty="0" err="1">
                <a:cs typeface="Times New Roman" panose="02020603050405020304" pitchFamily="18" charset="0"/>
              </a:rPr>
              <a:t>c</a:t>
            </a:r>
            <a:r>
              <a:rPr lang="en-US" altLang="en-US" sz="3000" i="1" baseline="-30000" dirty="0" err="1">
                <a:cs typeface="Times New Roman" panose="02020603050405020304" pitchFamily="18" charset="0"/>
              </a:rPr>
              <a:t>n</a:t>
            </a:r>
            <a:r>
              <a:rPr lang="en-US" altLang="en-US" sz="3000" dirty="0">
                <a:cs typeface="Times New Roman" panose="02020603050405020304" pitchFamily="18" charset="0"/>
              </a:rPr>
              <a:t>), 	</a:t>
            </a:r>
            <a:r>
              <a:rPr lang="en-US" altLang="en-US" sz="3000" i="1" dirty="0">
                <a:cs typeface="Times New Roman" panose="02020603050405020304" pitchFamily="18" charset="0"/>
              </a:rPr>
              <a:t>c</a:t>
            </a:r>
            <a:r>
              <a:rPr lang="en-US" altLang="en-US" sz="3000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sz="3000" dirty="0">
                <a:cs typeface="Times New Roman" panose="02020603050405020304" pitchFamily="18" charset="0"/>
              </a:rPr>
              <a:t> </a:t>
            </a:r>
            <a:r>
              <a:rPr lang="en-US" altLang="en-US" sz="3000" dirty="0">
                <a:cs typeface="Times New Roman" panose="02020603050405020304" pitchFamily="18" charset="0"/>
                <a:sym typeface="Symbol" panose="05050102010706020507" pitchFamily="18" charset="2"/>
              </a:rPr>
              <a:t> {0, 1}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30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3000" dirty="0">
                <a:cs typeface="Times New Roman" panose="02020603050405020304" pitchFamily="18" charset="0"/>
              </a:rPr>
              <a:t> 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GB" alt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3">
            <a:extLst>
              <a:ext uri="{FF2B5EF4-FFF2-40B4-BE49-F238E27FC236}">
                <a16:creationId xmlns:a16="http://schemas.microsoft.com/office/drawing/2014/main" id="{FED64460-50E2-4C0F-95D7-226F532205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55211" y="933450"/>
            <a:ext cx="10298589" cy="54229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i="1" dirty="0">
                <a:cs typeface="Times New Roman" panose="02020603050405020304" pitchFamily="18" charset="0"/>
              </a:rPr>
              <a:t>CFB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n</a:t>
            </a:r>
            <a:r>
              <a:rPr lang="en-US" altLang="en-US" dirty="0">
                <a:cs typeface="Times New Roman" panose="02020603050405020304" pitchFamily="18" charset="0"/>
              </a:rPr>
              <a:t>-bit </a:t>
            </a:r>
            <a:r>
              <a:rPr lang="en-US" altLang="en-US" dirty="0" err="1">
                <a:cs typeface="Times New Roman" panose="02020603050405020304" pitchFamily="18" charset="0"/>
              </a:rPr>
              <a:t>mengenkripsi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plainteks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sebanyak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n</a:t>
            </a:r>
            <a:r>
              <a:rPr lang="en-US" altLang="en-US" dirty="0">
                <a:cs typeface="Times New Roman" panose="02020603050405020304" pitchFamily="18" charset="0"/>
              </a:rPr>
              <a:t> bit </a:t>
            </a:r>
            <a:r>
              <a:rPr lang="en-US" altLang="en-US" dirty="0" err="1">
                <a:cs typeface="Times New Roman" panose="02020603050405020304" pitchFamily="18" charset="0"/>
              </a:rPr>
              <a:t>setiap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kalinya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cs typeface="Times New Roman" panose="02020603050405020304" pitchFamily="18" charset="0"/>
              </a:rPr>
              <a:t>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m</a:t>
            </a:r>
            <a:r>
              <a:rPr lang="en-US" altLang="en-US" dirty="0">
                <a:cs typeface="Times New Roman" panose="02020603050405020304" pitchFamily="18" charset="0"/>
              </a:rPr>
              <a:t>  (</a:t>
            </a:r>
            <a:r>
              <a:rPr lang="en-US" altLang="en-US" i="1" dirty="0">
                <a:cs typeface="Times New Roman" panose="02020603050405020304" pitchFamily="18" charset="0"/>
              </a:rPr>
              <a:t>m </a:t>
            </a:r>
            <a:r>
              <a:rPr lang="en-US" altLang="en-US" dirty="0">
                <a:cs typeface="Times New Roman" panose="02020603050405020304" pitchFamily="18" charset="0"/>
              </a:rPr>
              <a:t>= </a:t>
            </a:r>
            <a:r>
              <a:rPr lang="en-US" altLang="en-US" dirty="0" err="1">
                <a:cs typeface="Times New Roman" panose="02020603050405020304" pitchFamily="18" charset="0"/>
              </a:rPr>
              <a:t>ukuran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).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kata lain, </a:t>
            </a:r>
            <a:r>
              <a:rPr lang="en-US" altLang="en-US" i="1" dirty="0">
                <a:cs typeface="Times New Roman" panose="02020603050405020304" pitchFamily="18" charset="0"/>
              </a:rPr>
              <a:t>CFB</a:t>
            </a:r>
            <a:r>
              <a:rPr lang="en-US" altLang="en-US" dirty="0">
                <a:cs typeface="Times New Roman" panose="02020603050405020304" pitchFamily="18" charset="0"/>
              </a:rPr>
              <a:t> n-bit </a:t>
            </a:r>
            <a:r>
              <a:rPr lang="en-US" altLang="en-US" dirty="0" err="1">
                <a:cs typeface="Times New Roman" panose="02020603050405020304" pitchFamily="18" charset="0"/>
              </a:rPr>
              <a:t>meperlakukan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cipher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sama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seperti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i="1" dirty="0">
                <a:cs typeface="Times New Roman" panose="02020603050405020304" pitchFamily="18" charset="0"/>
              </a:rPr>
              <a:t>cipher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alir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Times New Roman" panose="02020603050405020304" pitchFamily="18" charset="0"/>
              </a:rPr>
              <a:t>Mode </a:t>
            </a:r>
            <a:r>
              <a:rPr lang="en-US" altLang="en-US" i="1" dirty="0">
                <a:cs typeface="Times New Roman" panose="02020603050405020304" pitchFamily="18" charset="0"/>
              </a:rPr>
              <a:t>CFB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membutuhkan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sebuah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antrian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queue</a:t>
            </a:r>
            <a:r>
              <a:rPr lang="en-US" altLang="en-US" dirty="0">
                <a:cs typeface="Times New Roman" panose="02020603050405020304" pitchFamily="18" charset="0"/>
              </a:rPr>
              <a:t>) yang </a:t>
            </a:r>
            <a:r>
              <a:rPr lang="en-US" altLang="en-US" dirty="0" err="1">
                <a:cs typeface="Times New Roman" panose="02020603050405020304" pitchFamily="18" charset="0"/>
              </a:rPr>
              <a:t>berukuran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sama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ukuran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masukan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cs typeface="Times New Roman" panose="02020603050405020304" pitchFamily="18" charset="0"/>
              </a:rPr>
              <a:t>Tinjau</a:t>
            </a:r>
            <a:r>
              <a:rPr lang="en-US" altLang="en-US" dirty="0">
                <a:cs typeface="Times New Roman" panose="02020603050405020304" pitchFamily="18" charset="0"/>
              </a:rPr>
              <a:t> mode </a:t>
            </a:r>
            <a:r>
              <a:rPr lang="en-US" altLang="en-US" i="1" dirty="0">
                <a:cs typeface="Times New Roman" panose="02020603050405020304" pitchFamily="18" charset="0"/>
              </a:rPr>
              <a:t>CFB</a:t>
            </a:r>
            <a:r>
              <a:rPr lang="en-US" altLang="en-US" dirty="0">
                <a:cs typeface="Times New Roman" panose="02020603050405020304" pitchFamily="18" charset="0"/>
              </a:rPr>
              <a:t> 8-bit yang </a:t>
            </a:r>
            <a:r>
              <a:rPr lang="en-US" altLang="en-US" dirty="0" err="1">
                <a:cs typeface="Times New Roman" panose="02020603050405020304" pitchFamily="18" charset="0"/>
              </a:rPr>
              <a:t>bekerja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berukuran</a:t>
            </a:r>
            <a:r>
              <a:rPr lang="en-US" altLang="en-US" dirty="0">
                <a:cs typeface="Times New Roman" panose="02020603050405020304" pitchFamily="18" charset="0"/>
              </a:rPr>
              <a:t> 64-bit (</a:t>
            </a:r>
            <a:r>
              <a:rPr lang="en-US" altLang="en-US" dirty="0" err="1">
                <a:cs typeface="Times New Roman" panose="02020603050405020304" pitchFamily="18" charset="0"/>
              </a:rPr>
              <a:t>setara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8 </a:t>
            </a:r>
            <a:r>
              <a:rPr lang="en-US" altLang="en-US" i="1" dirty="0">
                <a:cs typeface="Times New Roman" panose="02020603050405020304" pitchFamily="18" charset="0"/>
              </a:rPr>
              <a:t>byte</a:t>
            </a:r>
            <a:r>
              <a:rPr lang="en-US" altLang="en-US" dirty="0">
                <a:cs typeface="Times New Roman" panose="02020603050405020304" pitchFamily="18" charset="0"/>
              </a:rPr>
              <a:t>) pada </a:t>
            </a:r>
            <a:r>
              <a:rPr lang="en-US" altLang="en-US" dirty="0" err="1">
                <a:cs typeface="Times New Roman" panose="02020603050405020304" pitchFamily="18" charset="0"/>
              </a:rPr>
              <a:t>gambar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berikut</a:t>
            </a:r>
            <a:endParaRPr lang="en-GB" altLang="en-US" dirty="0"/>
          </a:p>
        </p:txBody>
      </p:sp>
      <p:sp>
        <p:nvSpPr>
          <p:cNvPr id="83971" name="Footer Placeholder 1">
            <a:extLst>
              <a:ext uri="{FF2B5EF4-FFF2-40B4-BE49-F238E27FC236}">
                <a16:creationId xmlns:a16="http://schemas.microsoft.com/office/drawing/2014/main" id="{7C7B829E-B0F3-45A6-A035-F878EDCC4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II4031 Kriptografi dan Koding</a:t>
            </a:r>
          </a:p>
        </p:txBody>
      </p:sp>
      <p:sp>
        <p:nvSpPr>
          <p:cNvPr id="83972" name="Slide Number Placeholder 2">
            <a:extLst>
              <a:ext uri="{FF2B5EF4-FFF2-40B4-BE49-F238E27FC236}">
                <a16:creationId xmlns:a16="http://schemas.microsoft.com/office/drawing/2014/main" id="{343938F1-86B7-4972-B58B-CAA3FBBE0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9EDA967-84F6-4C02-9C10-054BF1788893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30</a:t>
            </a:fld>
            <a:endParaRPr lang="en-US" altLang="en-US" sz="140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>
            <a:extLst>
              <a:ext uri="{FF2B5EF4-FFF2-40B4-BE49-F238E27FC236}">
                <a16:creationId xmlns:a16="http://schemas.microsoft.com/office/drawing/2014/main" id="{2771B0D1-0305-4A7B-BE34-96E76E3E0B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1363" y="1785939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graphicFrame>
        <p:nvGraphicFramePr>
          <p:cNvPr id="86019" name="Object 2">
            <a:extLst>
              <a:ext uri="{FF2B5EF4-FFF2-40B4-BE49-F238E27FC236}">
                <a16:creationId xmlns:a16="http://schemas.microsoft.com/office/drawing/2014/main" id="{BEE5802F-F7BC-4C48-92FD-C37FB94CE2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2286286"/>
              </p:ext>
            </p:extLst>
          </p:nvPr>
        </p:nvGraphicFramePr>
        <p:xfrm>
          <a:off x="1597832" y="1454150"/>
          <a:ext cx="8996336" cy="5251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r:id="rId3" imgW="5711345" imgH="3335929" progId="Visio.Drawing.6">
                  <p:embed/>
                </p:oleObj>
              </mc:Choice>
              <mc:Fallback>
                <p:oleObj r:id="rId3" imgW="5711345" imgH="3335929" progId="Visio.Drawing.6">
                  <p:embed/>
                  <p:pic>
                    <p:nvPicPr>
                      <p:cNvPr id="86019" name="Object 2">
                        <a:extLst>
                          <a:ext uri="{FF2B5EF4-FFF2-40B4-BE49-F238E27FC236}">
                            <a16:creationId xmlns:a16="http://schemas.microsoft.com/office/drawing/2014/main" id="{BEE5802F-F7BC-4C48-92FD-C37FB94CE23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7832" y="1454150"/>
                        <a:ext cx="8996336" cy="5251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021" name="Slide Number Placeholder 2">
            <a:extLst>
              <a:ext uri="{FF2B5EF4-FFF2-40B4-BE49-F238E27FC236}">
                <a16:creationId xmlns:a16="http://schemas.microsoft.com/office/drawing/2014/main" id="{DA35AD98-1576-4F30-AE78-283C81FB2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83D763A-C89B-4DD3-B4CB-7BF065AF67F3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31</a:t>
            </a:fld>
            <a:endParaRPr lang="en-US" altLang="en-US" sz="14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F28F9C0-7B73-4416-90CA-5E345AAED34F}"/>
              </a:ext>
            </a:extLst>
          </p:cNvPr>
          <p:cNvSpPr txBox="1"/>
          <p:nvPr/>
        </p:nvSpPr>
        <p:spPr>
          <a:xfrm>
            <a:off x="2672080" y="503426"/>
            <a:ext cx="74928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Mode CFB-8 bit </a:t>
            </a:r>
            <a:r>
              <a:rPr lang="en-US" sz="2800" dirty="0" err="1">
                <a:solidFill>
                  <a:srgbClr val="FF0000"/>
                </a:solidFill>
              </a:rPr>
              <a:t>untuk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ukuran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blok</a:t>
            </a:r>
            <a:r>
              <a:rPr lang="en-US" sz="2800" dirty="0">
                <a:solidFill>
                  <a:srgbClr val="FF0000"/>
                </a:solidFill>
              </a:rPr>
              <a:t> 64 bit (8 byte)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A4605F5-3A9B-4906-8CAB-A3A3A1D0A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II4031 Kriptografi dan Koding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7042" name="Object 2">
            <a:extLst>
              <a:ext uri="{FF2B5EF4-FFF2-40B4-BE49-F238E27FC236}">
                <a16:creationId xmlns:a16="http://schemas.microsoft.com/office/drawing/2014/main" id="{09FE5B18-B8D7-4D44-A60D-2EECB80727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8565340"/>
              </p:ext>
            </p:extLst>
          </p:nvPr>
        </p:nvGraphicFramePr>
        <p:xfrm>
          <a:off x="1518285" y="868681"/>
          <a:ext cx="9463912" cy="50241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Document" r:id="rId3" imgW="5486400" imgH="2912364" progId="Word.Document.8">
                  <p:embed/>
                </p:oleObj>
              </mc:Choice>
              <mc:Fallback>
                <p:oleObj name="Document" r:id="rId3" imgW="5486400" imgH="2912364" progId="Word.Document.8">
                  <p:embed/>
                  <p:pic>
                    <p:nvPicPr>
                      <p:cNvPr id="87042" name="Object 2">
                        <a:extLst>
                          <a:ext uri="{FF2B5EF4-FFF2-40B4-BE49-F238E27FC236}">
                            <a16:creationId xmlns:a16="http://schemas.microsoft.com/office/drawing/2014/main" id="{09FE5B18-B8D7-4D44-A60D-2EECB80727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8285" y="868681"/>
                        <a:ext cx="9463912" cy="50241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043" name="Footer Placeholder 1">
            <a:extLst>
              <a:ext uri="{FF2B5EF4-FFF2-40B4-BE49-F238E27FC236}">
                <a16:creationId xmlns:a16="http://schemas.microsoft.com/office/drawing/2014/main" id="{EAA5A004-2D5A-4966-84BD-566F80FC2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II4031 Kriptografi dan Koding</a:t>
            </a:r>
          </a:p>
        </p:txBody>
      </p:sp>
      <p:sp>
        <p:nvSpPr>
          <p:cNvPr id="87044" name="Slide Number Placeholder 2">
            <a:extLst>
              <a:ext uri="{FF2B5EF4-FFF2-40B4-BE49-F238E27FC236}">
                <a16:creationId xmlns:a16="http://schemas.microsoft.com/office/drawing/2014/main" id="{4190376B-BFCC-411C-9CF1-A50276765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285F658-9981-4ED4-A8A6-778E111D13A3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32</a:t>
            </a:fld>
            <a:endParaRPr lang="en-US" altLang="en-US" sz="140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>
            <a:extLst>
              <a:ext uri="{FF2B5EF4-FFF2-40B4-BE49-F238E27FC236}">
                <a16:creationId xmlns:a16="http://schemas.microsoft.com/office/drawing/2014/main" id="{11947B55-D860-4209-871F-3741945DF4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43561" y="236051"/>
            <a:ext cx="7769225" cy="595313"/>
          </a:xfrm>
          <a:noFill/>
        </p:spPr>
        <p:txBody>
          <a:bodyPr/>
          <a:lstStyle/>
          <a:p>
            <a:pPr eaLnBrk="1" hangingPunct="1"/>
            <a:r>
              <a:rPr lang="en-US" altLang="en-US" sz="2400" dirty="0" err="1">
                <a:cs typeface="Times New Roman" panose="02020603050405020304" pitchFamily="18" charset="0"/>
              </a:rPr>
              <a:t>Jika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n</a:t>
            </a:r>
            <a:r>
              <a:rPr lang="en-US" altLang="en-US" sz="2400" dirty="0">
                <a:cs typeface="Times New Roman" panose="02020603050405020304" pitchFamily="18" charset="0"/>
              </a:rPr>
              <a:t> = </a:t>
            </a:r>
            <a:r>
              <a:rPr lang="en-US" altLang="en-US" sz="2400" i="1" dirty="0">
                <a:cs typeface="Times New Roman" panose="02020603050405020304" pitchFamily="18" charset="0"/>
              </a:rPr>
              <a:t>m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cs typeface="Times New Roman" panose="02020603050405020304" pitchFamily="18" charset="0"/>
              </a:rPr>
              <a:t>maka</a:t>
            </a:r>
            <a:r>
              <a:rPr lang="en-US" altLang="en-US" sz="2400" dirty="0">
                <a:cs typeface="Times New Roman" panose="02020603050405020304" pitchFamily="18" charset="0"/>
              </a:rPr>
              <a:t> mode </a:t>
            </a:r>
            <a:r>
              <a:rPr lang="en-US" altLang="en-US" sz="2400" i="1" dirty="0">
                <a:cs typeface="Times New Roman" panose="02020603050405020304" pitchFamily="18" charset="0"/>
              </a:rPr>
              <a:t>CFB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n</a:t>
            </a:r>
            <a:r>
              <a:rPr lang="en-US" altLang="en-US" sz="2400" dirty="0">
                <a:cs typeface="Times New Roman" panose="02020603050405020304" pitchFamily="18" charset="0"/>
              </a:rPr>
              <a:t>-bit </a:t>
            </a:r>
            <a:r>
              <a:rPr lang="en-US" altLang="en-US" sz="2400" dirty="0" err="1">
                <a:cs typeface="Times New Roman" panose="02020603050405020304" pitchFamily="18" charset="0"/>
              </a:rPr>
              <a:t>adalah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sbb</a:t>
            </a:r>
            <a:r>
              <a:rPr lang="en-US" altLang="en-US" sz="2400" dirty="0">
                <a:cs typeface="Times New Roman" panose="02020603050405020304" pitchFamily="18" charset="0"/>
              </a:rPr>
              <a:t>:</a:t>
            </a:r>
            <a:endParaRPr lang="en-GB" altLang="en-US" sz="2400" dirty="0">
              <a:cs typeface="Times New Roman" panose="02020603050405020304" pitchFamily="18" charset="0"/>
            </a:endParaRPr>
          </a:p>
        </p:txBody>
      </p:sp>
      <p:sp>
        <p:nvSpPr>
          <p:cNvPr id="88067" name="Slide Number Placeholder 2">
            <a:extLst>
              <a:ext uri="{FF2B5EF4-FFF2-40B4-BE49-F238E27FC236}">
                <a16:creationId xmlns:a16="http://schemas.microsoft.com/office/drawing/2014/main" id="{094BA55E-774D-404F-8AD4-9D0314EB5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7409B5B-3346-475E-BE9A-8A41AB4783E7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33</a:t>
            </a:fld>
            <a:endParaRPr lang="en-US" altLang="en-US" sz="1400"/>
          </a:p>
        </p:txBody>
      </p:sp>
      <p:sp>
        <p:nvSpPr>
          <p:cNvPr id="88068" name="Rectangle 8">
            <a:extLst>
              <a:ext uri="{FF2B5EF4-FFF2-40B4-BE49-F238E27FC236}">
                <a16:creationId xmlns:a16="http://schemas.microsoft.com/office/drawing/2014/main" id="{6FBF39A8-79EA-4707-9561-6046AA9279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9026" y="516882"/>
            <a:ext cx="1847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endParaRPr lang="en-US" altLang="en-US"/>
          </a:p>
        </p:txBody>
      </p:sp>
      <p:pic>
        <p:nvPicPr>
          <p:cNvPr id="88069" name="Picture 7">
            <a:extLst>
              <a:ext uri="{FF2B5EF4-FFF2-40B4-BE49-F238E27FC236}">
                <a16:creationId xmlns:a16="http://schemas.microsoft.com/office/drawing/2014/main" id="{2FBB325A-4303-44AF-98D4-9B0A088CF8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2303" y="919945"/>
            <a:ext cx="7466012" cy="2528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8070" name="Rectangle 10">
            <a:extLst>
              <a:ext uri="{FF2B5EF4-FFF2-40B4-BE49-F238E27FC236}">
                <a16:creationId xmlns:a16="http://schemas.microsoft.com/office/drawing/2014/main" id="{F72F5377-8E75-45B0-8BE8-CD8F10F074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8864" y="3426769"/>
            <a:ext cx="1847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endParaRPr lang="en-US" altLang="en-US"/>
          </a:p>
        </p:txBody>
      </p:sp>
      <p:pic>
        <p:nvPicPr>
          <p:cNvPr id="88071" name="Picture 9">
            <a:extLst>
              <a:ext uri="{FF2B5EF4-FFF2-40B4-BE49-F238E27FC236}">
                <a16:creationId xmlns:a16="http://schemas.microsoft.com/office/drawing/2014/main" id="{E70F883A-1CDF-40CA-BE4C-DFFBFC9569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2303" y="4010025"/>
            <a:ext cx="7469187" cy="2528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8072" name="TextBox 3">
            <a:extLst>
              <a:ext uri="{FF2B5EF4-FFF2-40B4-BE49-F238E27FC236}">
                <a16:creationId xmlns:a16="http://schemas.microsoft.com/office/drawing/2014/main" id="{013D6971-6CB8-4C57-AAF3-1D56D0FCF7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845" y="2318396"/>
            <a:ext cx="16827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z="2000" dirty="0"/>
              <a:t>(a) </a:t>
            </a:r>
            <a:r>
              <a:rPr lang="en-US" altLang="en-US" sz="2000" dirty="0" err="1"/>
              <a:t>Enkripsi</a:t>
            </a:r>
            <a:endParaRPr lang="en-US" altLang="en-US" sz="2000" dirty="0"/>
          </a:p>
        </p:txBody>
      </p:sp>
      <p:sp>
        <p:nvSpPr>
          <p:cNvPr id="88073" name="TextBox 10">
            <a:extLst>
              <a:ext uri="{FF2B5EF4-FFF2-40B4-BE49-F238E27FC236}">
                <a16:creationId xmlns:a16="http://schemas.microsoft.com/office/drawing/2014/main" id="{9E67BB1D-DB0E-4D20-BB84-7A447D59B2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095" y="4895852"/>
            <a:ext cx="17145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z="2000" dirty="0"/>
              <a:t>(b) </a:t>
            </a:r>
            <a:r>
              <a:rPr lang="en-US" altLang="en-US" sz="2000" dirty="0" err="1"/>
              <a:t>Dekripsi</a:t>
            </a:r>
            <a:endParaRPr lang="en-US" altLang="en-US" sz="20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9EC7C99-733C-4F67-8B3D-52B4EBEBF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II4031 Kriptografi dan Koding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3">
            <a:extLst>
              <a:ext uri="{FF2B5EF4-FFF2-40B4-BE49-F238E27FC236}">
                <a16:creationId xmlns:a16="http://schemas.microsoft.com/office/drawing/2014/main" id="{FE19E380-5AAC-4424-8957-7584740192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9140" y="336550"/>
            <a:ext cx="10713719" cy="6019800"/>
          </a:xfrm>
        </p:spPr>
        <p:txBody>
          <a:bodyPr/>
          <a:lstStyle/>
          <a:p>
            <a:pPr algn="just" eaLnBrk="1" hangingPunct="1"/>
            <a:r>
              <a:rPr lang="en-US" altLang="en-US" dirty="0">
                <a:cs typeface="Times New Roman" panose="02020603050405020304" pitchFamily="18" charset="0"/>
              </a:rPr>
              <a:t> Dari Gambar </a:t>
            </a:r>
            <a:r>
              <a:rPr lang="en-US" altLang="en-US" dirty="0" err="1">
                <a:cs typeface="Times New Roman" panose="02020603050405020304" pitchFamily="18" charset="0"/>
              </a:rPr>
              <a:t>tersebut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dilihat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bahwa</a:t>
            </a:r>
            <a:r>
              <a:rPr lang="en-US" altLang="en-US" dirty="0"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 </a:t>
            </a:r>
          </a:p>
          <a:p>
            <a:pPr algn="just" eaLnBrk="1" hangingPunct="1">
              <a:buFontTx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	</a:t>
            </a:r>
            <a:r>
              <a:rPr lang="en-US" altLang="en-US" i="1" dirty="0">
                <a:cs typeface="Times New Roman" panose="02020603050405020304" pitchFamily="18" charset="0"/>
              </a:rPr>
              <a:t>C</a:t>
            </a:r>
            <a:r>
              <a:rPr lang="en-US" altLang="en-US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i="1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</a:rPr>
              <a:t>=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cs typeface="Times New Roman" panose="02020603050405020304" pitchFamily="18" charset="0"/>
              </a:rPr>
              <a:t>E</a:t>
            </a:r>
            <a:r>
              <a:rPr lang="en-US" altLang="en-US" i="1" baseline="-30000" dirty="0" err="1">
                <a:cs typeface="Times New Roman" panose="02020603050405020304" pitchFamily="18" charset="0"/>
              </a:rPr>
              <a:t>k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C</a:t>
            </a:r>
            <a:r>
              <a:rPr lang="en-US" altLang="en-US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i="1" dirty="0">
                <a:cs typeface="Times New Roman" panose="02020603050405020304" pitchFamily="18" charset="0"/>
              </a:rPr>
              <a:t> </a:t>
            </a:r>
            <a:r>
              <a:rPr lang="en-US" altLang="en-US" i="1" baseline="-30000" dirty="0">
                <a:cs typeface="Times New Roman" panose="02020603050405020304" pitchFamily="18" charset="0"/>
              </a:rPr>
              <a:t>– </a:t>
            </a:r>
            <a:r>
              <a:rPr lang="en-US" altLang="en-US" baseline="-30000" dirty="0">
                <a:cs typeface="Times New Roman" panose="02020603050405020304" pitchFamily="18" charset="0"/>
              </a:rPr>
              <a:t>1</a:t>
            </a:r>
            <a:r>
              <a:rPr lang="en-US" altLang="en-US" i="1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</a:rPr>
              <a:t>)</a:t>
            </a:r>
          </a:p>
          <a:p>
            <a:pPr algn="just" eaLnBrk="1" hangingPunct="1">
              <a:buFontTx/>
              <a:buNone/>
            </a:pPr>
            <a:r>
              <a:rPr lang="en-US" altLang="en-US" i="1" dirty="0">
                <a:cs typeface="Times New Roman" panose="02020603050405020304" pitchFamily="18" charset="0"/>
              </a:rPr>
              <a:t>		P</a:t>
            </a:r>
            <a:r>
              <a:rPr lang="en-US" altLang="en-US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i="1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</a:rPr>
              <a:t>= </a:t>
            </a:r>
            <a:r>
              <a:rPr lang="en-US" altLang="en-US" i="1" dirty="0">
                <a:cs typeface="Times New Roman" panose="02020603050405020304" pitchFamily="18" charset="0"/>
              </a:rPr>
              <a:t>C</a:t>
            </a:r>
            <a:r>
              <a:rPr lang="en-US" altLang="en-US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D</a:t>
            </a:r>
            <a:r>
              <a:rPr lang="en-US" altLang="en-US" i="1" baseline="-30000" dirty="0">
                <a:cs typeface="Times New Roman" panose="02020603050405020304" pitchFamily="18" charset="0"/>
              </a:rPr>
              <a:t>k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C</a:t>
            </a:r>
            <a:r>
              <a:rPr lang="en-US" altLang="en-US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i="1" dirty="0">
                <a:cs typeface="Times New Roman" panose="02020603050405020304" pitchFamily="18" charset="0"/>
              </a:rPr>
              <a:t> </a:t>
            </a:r>
            <a:r>
              <a:rPr lang="en-US" altLang="en-US" i="1" baseline="-30000" dirty="0">
                <a:cs typeface="Times New Roman" panose="02020603050405020304" pitchFamily="18" charset="0"/>
              </a:rPr>
              <a:t>– </a:t>
            </a:r>
            <a:r>
              <a:rPr lang="en-US" altLang="en-US" baseline="-30000" dirty="0">
                <a:cs typeface="Times New Roman" panose="02020603050405020304" pitchFamily="18" charset="0"/>
              </a:rPr>
              <a:t>1</a:t>
            </a:r>
            <a:r>
              <a:rPr lang="en-US" altLang="en-US" i="1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</a:rPr>
              <a:t>)</a:t>
            </a:r>
          </a:p>
          <a:p>
            <a:pPr algn="just" eaLnBrk="1" hangingPunct="1">
              <a:buFontTx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 	</a:t>
            </a:r>
          </a:p>
          <a:p>
            <a:pPr algn="just" eaLnBrk="1" hangingPunct="1">
              <a:buFontTx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   yang </a:t>
            </a:r>
            <a:r>
              <a:rPr lang="en-US" altLang="en-US" dirty="0" err="1"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ini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cs typeface="Times New Roman" panose="02020603050405020304" pitchFamily="18" charset="0"/>
              </a:rPr>
              <a:t>C</a:t>
            </a:r>
            <a:r>
              <a:rPr lang="en-US" altLang="en-US" baseline="-30000" dirty="0">
                <a:cs typeface="Times New Roman" panose="02020603050405020304" pitchFamily="18" charset="0"/>
              </a:rPr>
              <a:t>0</a:t>
            </a:r>
            <a:r>
              <a:rPr lang="en-US" altLang="en-US" dirty="0">
                <a:cs typeface="Times New Roman" panose="02020603050405020304" pitchFamily="18" charset="0"/>
              </a:rPr>
              <a:t> = </a:t>
            </a:r>
            <a:r>
              <a:rPr lang="en-US" altLang="en-US" i="1" dirty="0">
                <a:cs typeface="Times New Roman" panose="02020603050405020304" pitchFamily="18" charset="0"/>
              </a:rPr>
              <a:t>IV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buFontTx/>
              <a:buNone/>
            </a:pPr>
            <a:endParaRPr lang="en-US" altLang="en-US" dirty="0">
              <a:cs typeface="Times New Roman" panose="02020603050405020304" pitchFamily="18" charset="0"/>
            </a:endParaRPr>
          </a:p>
          <a:p>
            <a:pPr algn="just" eaLnBrk="1" hangingPunct="1"/>
            <a:r>
              <a:rPr lang="en-US" altLang="en-US" dirty="0" err="1">
                <a:cs typeface="Times New Roman" panose="02020603050405020304" pitchFamily="18" charset="0"/>
              </a:rPr>
              <a:t>Kesalahan</a:t>
            </a:r>
            <a:r>
              <a:rPr lang="en-US" altLang="en-US" dirty="0">
                <a:cs typeface="Times New Roman" panose="02020603050405020304" pitchFamily="18" charset="0"/>
              </a:rPr>
              <a:t> 1-bit pada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plainteks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merambat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blok-blok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cipherteks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berkoresponden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blok-blok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ciphereks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selanjutnya</a:t>
            </a:r>
            <a:r>
              <a:rPr lang="en-US" altLang="en-US" dirty="0">
                <a:cs typeface="Times New Roman" panose="02020603050405020304" pitchFamily="18" charset="0"/>
              </a:rPr>
              <a:t> pada proses </a:t>
            </a:r>
            <a:r>
              <a:rPr lang="en-US" altLang="en-US" dirty="0" err="1">
                <a:cs typeface="Times New Roman" panose="02020603050405020304" pitchFamily="18" charset="0"/>
              </a:rPr>
              <a:t>enkripsi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algn="just"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algn="just" eaLnBrk="1" hangingPunct="1"/>
            <a:r>
              <a:rPr lang="en-US" altLang="en-US" dirty="0">
                <a:cs typeface="Times New Roman" panose="02020603050405020304" pitchFamily="18" charset="0"/>
              </a:rPr>
              <a:t>Hal yang </a:t>
            </a:r>
            <a:r>
              <a:rPr lang="en-US" altLang="en-US" dirty="0" err="1">
                <a:cs typeface="Times New Roman" panose="02020603050405020304" pitchFamily="18" charset="0"/>
              </a:rPr>
              <a:t>kebalikan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terjadi</a:t>
            </a:r>
            <a:r>
              <a:rPr lang="en-US" altLang="en-US" dirty="0">
                <a:cs typeface="Times New Roman" panose="02020603050405020304" pitchFamily="18" charset="0"/>
              </a:rPr>
              <a:t> pada proses </a:t>
            </a:r>
            <a:r>
              <a:rPr lang="en-US" altLang="en-US" dirty="0" err="1">
                <a:cs typeface="Times New Roman" panose="02020603050405020304" pitchFamily="18" charset="0"/>
              </a:rPr>
              <a:t>dekripsi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eaLnBrk="1" hangingPunct="1"/>
            <a:endParaRPr lang="en-GB" altLang="en-US" dirty="0"/>
          </a:p>
        </p:txBody>
      </p:sp>
      <p:sp>
        <p:nvSpPr>
          <p:cNvPr id="89091" name="Footer Placeholder 1">
            <a:extLst>
              <a:ext uri="{FF2B5EF4-FFF2-40B4-BE49-F238E27FC236}">
                <a16:creationId xmlns:a16="http://schemas.microsoft.com/office/drawing/2014/main" id="{A259BEB3-9C6D-4771-B352-1F85E9932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II4031 Kriptografi dan Koding</a:t>
            </a:r>
          </a:p>
        </p:txBody>
      </p:sp>
      <p:sp>
        <p:nvSpPr>
          <p:cNvPr id="89092" name="Slide Number Placeholder 2">
            <a:extLst>
              <a:ext uri="{FF2B5EF4-FFF2-40B4-BE49-F238E27FC236}">
                <a16:creationId xmlns:a16="http://schemas.microsoft.com/office/drawing/2014/main" id="{DC3E6947-3794-4F12-9915-9CE0B78D0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12C6834-363B-4477-AFFA-453836D83561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34</a:t>
            </a:fld>
            <a:endParaRPr lang="en-US" altLang="en-US" sz="1400"/>
          </a:p>
        </p:txBody>
      </p:sp>
      <p:pic>
        <p:nvPicPr>
          <p:cNvPr id="9" name="Picture 7">
            <a:extLst>
              <a:ext uri="{FF2B5EF4-FFF2-40B4-BE49-F238E27FC236}">
                <a16:creationId xmlns:a16="http://schemas.microsoft.com/office/drawing/2014/main" id="{74E2371B-0BB9-489C-AE6A-E7CF9362C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9565" y="1029001"/>
            <a:ext cx="5944235" cy="2013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>
            <a:extLst>
              <a:ext uri="{FF2B5EF4-FFF2-40B4-BE49-F238E27FC236}">
                <a16:creationId xmlns:a16="http://schemas.microsoft.com/office/drawing/2014/main" id="{2ECCA2C0-AC53-490A-B3E9-BEB58B3532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86074"/>
            <a:ext cx="10515600" cy="1325563"/>
          </a:xfrm>
        </p:spPr>
        <p:txBody>
          <a:bodyPr/>
          <a:lstStyle/>
          <a:p>
            <a:pPr eaLnBrk="1" hangingPunct="1"/>
            <a:r>
              <a:rPr lang="en-US" altLang="en-US" b="1" i="1" dirty="0">
                <a:cs typeface="Times New Roman" panose="02020603050405020304" pitchFamily="18" charset="0"/>
              </a:rPr>
              <a:t>Output-Feedback (OFB)</a:t>
            </a:r>
            <a:endParaRPr lang="en-GB" altLang="en-US" dirty="0">
              <a:cs typeface="Times New Roman" panose="02020603050405020304" pitchFamily="18" charset="0"/>
            </a:endParaRPr>
          </a:p>
        </p:txBody>
      </p:sp>
      <p:sp>
        <p:nvSpPr>
          <p:cNvPr id="90115" name="Rectangle 3">
            <a:extLst>
              <a:ext uri="{FF2B5EF4-FFF2-40B4-BE49-F238E27FC236}">
                <a16:creationId xmlns:a16="http://schemas.microsoft.com/office/drawing/2014/main" id="{9B386FCF-A74D-4731-AF67-48608E81D0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036320"/>
            <a:ext cx="10414000" cy="4548823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400" dirty="0">
                <a:cs typeface="Times New Roman" panose="02020603050405020304" pitchFamily="18" charset="0"/>
              </a:rPr>
              <a:t>Mode </a:t>
            </a:r>
            <a:r>
              <a:rPr lang="en-US" altLang="en-US" sz="2400" i="1" dirty="0">
                <a:cs typeface="Times New Roman" panose="02020603050405020304" pitchFamily="18" charset="0"/>
              </a:rPr>
              <a:t>OFB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mirip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cs typeface="Times New Roman" panose="02020603050405020304" pitchFamily="18" charset="0"/>
              </a:rPr>
              <a:t> mode </a:t>
            </a:r>
            <a:r>
              <a:rPr lang="en-US" altLang="en-US" sz="2400" i="1" dirty="0">
                <a:cs typeface="Times New Roman" panose="02020603050405020304" pitchFamily="18" charset="0"/>
              </a:rPr>
              <a:t>CFB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cs typeface="Times New Roman" panose="02020603050405020304" pitchFamily="18" charset="0"/>
              </a:rPr>
              <a:t>kecuali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n</a:t>
            </a:r>
            <a:r>
              <a:rPr lang="en-US" altLang="en-US" sz="2400" dirty="0">
                <a:cs typeface="Times New Roman" panose="02020603050405020304" pitchFamily="18" charset="0"/>
              </a:rPr>
              <a:t>-bit </a:t>
            </a:r>
            <a:r>
              <a:rPr lang="en-US" altLang="en-US" sz="2400" dirty="0" err="1"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hasil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enkripsi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antrian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disalin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menjadi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elemen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posisi</a:t>
            </a:r>
            <a:r>
              <a:rPr lang="en-US" altLang="en-US" sz="2400" dirty="0">
                <a:cs typeface="Times New Roman" panose="02020603050405020304" pitchFamily="18" charset="0"/>
              </a:rPr>
              <a:t> paling </a:t>
            </a:r>
            <a:r>
              <a:rPr lang="en-US" altLang="en-US" sz="2400" dirty="0" err="1">
                <a:cs typeface="Times New Roman" panose="02020603050405020304" pitchFamily="18" charset="0"/>
              </a:rPr>
              <a:t>kanan</a:t>
            </a:r>
            <a:r>
              <a:rPr lang="en-US" altLang="en-US" sz="2400" dirty="0">
                <a:cs typeface="Times New Roman" panose="02020603050405020304" pitchFamily="18" charset="0"/>
              </a:rPr>
              <a:t> di </a:t>
            </a:r>
            <a:r>
              <a:rPr lang="en-US" altLang="en-US" sz="2400" dirty="0" err="1">
                <a:cs typeface="Times New Roman" panose="02020603050405020304" pitchFamily="18" charset="0"/>
              </a:rPr>
              <a:t>antrian</a:t>
            </a:r>
            <a:r>
              <a:rPr lang="en-US" altLang="en-US" sz="2400" dirty="0">
                <a:cs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 </a:t>
            </a:r>
          </a:p>
          <a:p>
            <a:pPr algn="just" eaLnBrk="1" hangingPunct="1">
              <a:lnSpc>
                <a:spcPct val="90000"/>
              </a:lnSpc>
            </a:pPr>
            <a:endParaRPr lang="en-US" altLang="en-US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 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 </a:t>
            </a:r>
          </a:p>
          <a:p>
            <a:pPr eaLnBrk="1" hangingPunct="1">
              <a:lnSpc>
                <a:spcPct val="90000"/>
              </a:lnSpc>
            </a:pPr>
            <a:endParaRPr lang="en-GB" altLang="en-US" sz="2400" dirty="0"/>
          </a:p>
        </p:txBody>
      </p:sp>
      <p:sp>
        <p:nvSpPr>
          <p:cNvPr id="90117" name="Slide Number Placeholder 2">
            <a:extLst>
              <a:ext uri="{FF2B5EF4-FFF2-40B4-BE49-F238E27FC236}">
                <a16:creationId xmlns:a16="http://schemas.microsoft.com/office/drawing/2014/main" id="{4A55BF3C-E0CC-48AC-9B76-5208F1B6B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18A1407-0D4B-4B77-BBBE-7A0B0C7B2F7C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35</a:t>
            </a:fld>
            <a:endParaRPr lang="en-US" altLang="en-US" sz="1400"/>
          </a:p>
        </p:txBody>
      </p:sp>
      <p:graphicFrame>
        <p:nvGraphicFramePr>
          <p:cNvPr id="13" name="Object 2">
            <a:extLst>
              <a:ext uri="{FF2B5EF4-FFF2-40B4-BE49-F238E27FC236}">
                <a16:creationId xmlns:a16="http://schemas.microsoft.com/office/drawing/2014/main" id="{78E0B29D-F52E-4216-8B2E-CD662FD9CE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5269084"/>
              </p:ext>
            </p:extLst>
          </p:nvPr>
        </p:nvGraphicFramePr>
        <p:xfrm>
          <a:off x="1884605" y="1885950"/>
          <a:ext cx="8422789" cy="497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r:id="rId3" imgW="5566255" imgH="3286441" progId="Visio.Drawing.6">
                  <p:embed/>
                </p:oleObj>
              </mc:Choice>
              <mc:Fallback>
                <p:oleObj r:id="rId3" imgW="5566255" imgH="3286441" progId="Visio.Drawing.6">
                  <p:embed/>
                  <p:pic>
                    <p:nvPicPr>
                      <p:cNvPr id="91139" name="Object 2">
                        <a:extLst>
                          <a:ext uri="{FF2B5EF4-FFF2-40B4-BE49-F238E27FC236}">
                            <a16:creationId xmlns:a16="http://schemas.microsoft.com/office/drawing/2014/main" id="{FFF9E01D-95C9-4E45-B16E-BD0AE5E9D9A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4605" y="1885950"/>
                        <a:ext cx="8422789" cy="4972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995BDBC-5DD8-455A-A5B3-AE710E4F3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II4031 Kriptografi dan Koding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62" name="Object 2">
            <a:extLst>
              <a:ext uri="{FF2B5EF4-FFF2-40B4-BE49-F238E27FC236}">
                <a16:creationId xmlns:a16="http://schemas.microsoft.com/office/drawing/2014/main" id="{C449EE05-F924-40ED-9967-F9086E2A9A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1985477"/>
              </p:ext>
            </p:extLst>
          </p:nvPr>
        </p:nvGraphicFramePr>
        <p:xfrm>
          <a:off x="1671319" y="1630003"/>
          <a:ext cx="8450999" cy="404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Document" r:id="rId3" imgW="5598287" imgH="2690532" progId="Word.Document.8">
                  <p:embed/>
                </p:oleObj>
              </mc:Choice>
              <mc:Fallback>
                <p:oleObj name="Document" r:id="rId3" imgW="5598287" imgH="2690532" progId="Word.Document.8">
                  <p:embed/>
                  <p:pic>
                    <p:nvPicPr>
                      <p:cNvPr id="92162" name="Object 2">
                        <a:extLst>
                          <a:ext uri="{FF2B5EF4-FFF2-40B4-BE49-F238E27FC236}">
                            <a16:creationId xmlns:a16="http://schemas.microsoft.com/office/drawing/2014/main" id="{C449EE05-F924-40ED-9967-F9086E2A9A3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1319" y="1630003"/>
                        <a:ext cx="8450999" cy="4049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63" name="Rectangle 2">
            <a:extLst>
              <a:ext uri="{FF2B5EF4-FFF2-40B4-BE49-F238E27FC236}">
                <a16:creationId xmlns:a16="http://schemas.microsoft.com/office/drawing/2014/main" id="{733952D7-F0B0-4083-BC20-8C45BC338E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4760" y="670560"/>
            <a:ext cx="9789160" cy="42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 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OFB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-bit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pada Gambar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64" name="Footer Placeholder 1">
            <a:extLst>
              <a:ext uri="{FF2B5EF4-FFF2-40B4-BE49-F238E27FC236}">
                <a16:creationId xmlns:a16="http://schemas.microsoft.com/office/drawing/2014/main" id="{20CFD564-482B-49FB-A776-1CCB1BC35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II4031 Kriptografi dan Koding</a:t>
            </a:r>
          </a:p>
        </p:txBody>
      </p:sp>
      <p:sp>
        <p:nvSpPr>
          <p:cNvPr id="92165" name="Slide Number Placeholder 2">
            <a:extLst>
              <a:ext uri="{FF2B5EF4-FFF2-40B4-BE49-F238E27FC236}">
                <a16:creationId xmlns:a16="http://schemas.microsoft.com/office/drawing/2014/main" id="{AF711401-B3B3-46C0-91FF-6075FD0E2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9394683-EC8B-4667-8B3F-30A15CA28D2D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36</a:t>
            </a:fld>
            <a:endParaRPr lang="en-US" altLang="en-US" sz="140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>
            <a:extLst>
              <a:ext uri="{FF2B5EF4-FFF2-40B4-BE49-F238E27FC236}">
                <a16:creationId xmlns:a16="http://schemas.microsoft.com/office/drawing/2014/main" id="{A52EFE44-23A9-4D00-890D-BC03347D4A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46760" y="548640"/>
            <a:ext cx="10698479" cy="590296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400" dirty="0" err="1">
                <a:cs typeface="Times New Roman" panose="02020603050405020304" pitchFamily="18" charset="0"/>
              </a:rPr>
              <a:t>Kesalahan</a:t>
            </a:r>
            <a:r>
              <a:rPr lang="en-US" altLang="en-US" sz="2400" dirty="0">
                <a:cs typeface="Times New Roman" panose="02020603050405020304" pitchFamily="18" charset="0"/>
              </a:rPr>
              <a:t> 1-bit pada </a:t>
            </a:r>
            <a:r>
              <a:rPr lang="en-US" altLang="en-US" sz="2400" dirty="0" err="1">
                <a:cs typeface="Times New Roman" panose="02020603050405020304" pitchFamily="18" charset="0"/>
              </a:rPr>
              <a:t>blok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plainteks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hanya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mempengaruhi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blok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cipherteks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berkoresponden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saja</a:t>
            </a:r>
            <a:r>
              <a:rPr lang="en-US" altLang="en-US" sz="2400" dirty="0">
                <a:cs typeface="Times New Roman" panose="02020603050405020304" pitchFamily="18" charset="0"/>
              </a:rPr>
              <a:t>; </a:t>
            </a:r>
            <a:r>
              <a:rPr lang="en-US" altLang="en-US" sz="2400" dirty="0" err="1">
                <a:cs typeface="Times New Roman" panose="02020603050405020304" pitchFamily="18" charset="0"/>
              </a:rPr>
              <a:t>begitu</a:t>
            </a:r>
            <a:r>
              <a:rPr lang="en-US" altLang="en-US" sz="2400" dirty="0">
                <a:cs typeface="Times New Roman" panose="02020603050405020304" pitchFamily="18" charset="0"/>
              </a:rPr>
              <a:t> pula pada proses </a:t>
            </a:r>
            <a:r>
              <a:rPr lang="en-US" altLang="en-US" sz="2400" dirty="0" err="1">
                <a:cs typeface="Times New Roman" panose="02020603050405020304" pitchFamily="18" charset="0"/>
              </a:rPr>
              <a:t>dekripsi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cs typeface="Times New Roman" panose="02020603050405020304" pitchFamily="18" charset="0"/>
              </a:rPr>
              <a:t>kesalahan</a:t>
            </a:r>
            <a:r>
              <a:rPr lang="en-US" altLang="en-US" sz="2400" dirty="0">
                <a:cs typeface="Times New Roman" panose="02020603050405020304" pitchFamily="18" charset="0"/>
              </a:rPr>
              <a:t> 1-bit pada </a:t>
            </a:r>
            <a:r>
              <a:rPr lang="en-US" altLang="en-US" sz="2400" dirty="0" err="1">
                <a:cs typeface="Times New Roman" panose="02020603050405020304" pitchFamily="18" charset="0"/>
              </a:rPr>
              <a:t>blok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cipherteks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hanya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mempengaruhi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blok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plainteks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bersangkutan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saja</a:t>
            </a:r>
            <a:r>
              <a:rPr lang="en-US" altLang="en-US" sz="2400" dirty="0"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 </a:t>
            </a:r>
          </a:p>
          <a:p>
            <a:pPr algn="just" eaLnBrk="1" hangingPunct="1">
              <a:lnSpc>
                <a:spcPct val="90000"/>
              </a:lnSpc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400" dirty="0" err="1">
                <a:cs typeface="Times New Roman" panose="02020603050405020304" pitchFamily="18" charset="0"/>
              </a:rPr>
              <a:t>Karakteristik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kesalahan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semacam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ini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cocok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untuk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transmisi</a:t>
            </a:r>
            <a:r>
              <a:rPr lang="en-US" altLang="en-US" sz="2400" dirty="0">
                <a:cs typeface="Times New Roman" panose="02020603050405020304" pitchFamily="18" charset="0"/>
              </a:rPr>
              <a:t> analog yang di-</a:t>
            </a:r>
            <a:r>
              <a:rPr lang="en-US" altLang="en-US" sz="2400" dirty="0" err="1">
                <a:cs typeface="Times New Roman" panose="02020603050405020304" pitchFamily="18" charset="0"/>
              </a:rPr>
              <a:t>digitisasi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cs typeface="Times New Roman" panose="02020603050405020304" pitchFamily="18" charset="0"/>
              </a:rPr>
              <a:t>seperti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suara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atau</a:t>
            </a:r>
            <a:r>
              <a:rPr lang="en-US" altLang="en-US" sz="2400" dirty="0">
                <a:cs typeface="Times New Roman" panose="02020603050405020304" pitchFamily="18" charset="0"/>
              </a:rPr>
              <a:t> video,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hal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ini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kesalahan</a:t>
            </a:r>
            <a:r>
              <a:rPr lang="en-US" altLang="en-US" sz="2400" dirty="0">
                <a:cs typeface="Times New Roman" panose="02020603050405020304" pitchFamily="18" charset="0"/>
              </a:rPr>
              <a:t> 1-bit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ditolerir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cs typeface="Times New Roman" panose="02020603050405020304" pitchFamily="18" charset="0"/>
              </a:rPr>
              <a:t>tetapi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penjalaran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kesalahan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dibolehkan</a:t>
            </a:r>
            <a:r>
              <a:rPr lang="en-US" altLang="en-US" sz="2400" dirty="0">
                <a:cs typeface="Times New Roman" panose="02020603050405020304" pitchFamily="18" charset="0"/>
              </a:rPr>
              <a:t>.</a:t>
            </a:r>
            <a:endParaRPr lang="en-GB" altLang="en-US" dirty="0"/>
          </a:p>
        </p:txBody>
      </p:sp>
      <p:sp>
        <p:nvSpPr>
          <p:cNvPr id="93187" name="Footer Placeholder 1">
            <a:extLst>
              <a:ext uri="{FF2B5EF4-FFF2-40B4-BE49-F238E27FC236}">
                <a16:creationId xmlns:a16="http://schemas.microsoft.com/office/drawing/2014/main" id="{B96BCD51-36B4-4767-A532-7423561C7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II4031 Kriptografi dan Koding</a:t>
            </a:r>
          </a:p>
        </p:txBody>
      </p:sp>
      <p:sp>
        <p:nvSpPr>
          <p:cNvPr id="93188" name="Slide Number Placeholder 2">
            <a:extLst>
              <a:ext uri="{FF2B5EF4-FFF2-40B4-BE49-F238E27FC236}">
                <a16:creationId xmlns:a16="http://schemas.microsoft.com/office/drawing/2014/main" id="{8A643357-FBDE-4630-919E-C1C08D7E6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114CC57-A94E-4444-A8F1-90C50A4F832F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37</a:t>
            </a:fld>
            <a:endParaRPr lang="en-US" altLang="en-US" sz="1400"/>
          </a:p>
        </p:txBody>
      </p:sp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8CE480E2-BEFF-47F4-A312-D5B1772BD9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4428546"/>
              </p:ext>
            </p:extLst>
          </p:nvPr>
        </p:nvGraphicFramePr>
        <p:xfrm>
          <a:off x="2416601" y="1665954"/>
          <a:ext cx="7358798" cy="35260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Document" r:id="rId3" imgW="5598287" imgH="2690532" progId="Word.Document.8">
                  <p:embed/>
                </p:oleObj>
              </mc:Choice>
              <mc:Fallback>
                <p:oleObj name="Document" r:id="rId3" imgW="5598287" imgH="2690532" progId="Word.Document.8">
                  <p:embed/>
                  <p:pic>
                    <p:nvPicPr>
                      <p:cNvPr id="92162" name="Object 2">
                        <a:extLst>
                          <a:ext uri="{FF2B5EF4-FFF2-40B4-BE49-F238E27FC236}">
                            <a16:creationId xmlns:a16="http://schemas.microsoft.com/office/drawing/2014/main" id="{C449EE05-F924-40ED-9967-F9086E2A9A3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6601" y="1665954"/>
                        <a:ext cx="7358798" cy="35260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itle 1">
            <a:extLst>
              <a:ext uri="{FF2B5EF4-FFF2-40B4-BE49-F238E27FC236}">
                <a16:creationId xmlns:a16="http://schemas.microsoft.com/office/drawing/2014/main" id="{80FA7E78-7533-49AB-BA72-3F2031032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1025"/>
            <a:ext cx="8162925" cy="769938"/>
          </a:xfrm>
        </p:spPr>
        <p:txBody>
          <a:bodyPr/>
          <a:lstStyle/>
          <a:p>
            <a:r>
              <a:rPr lang="en-US" altLang="en-US" b="1" i="1" dirty="0"/>
              <a:t>Counter Mode</a:t>
            </a:r>
          </a:p>
        </p:txBody>
      </p:sp>
      <p:sp>
        <p:nvSpPr>
          <p:cNvPr id="94211" name="Content Placeholder 2">
            <a:extLst>
              <a:ext uri="{FF2B5EF4-FFF2-40B4-BE49-F238E27FC236}">
                <a16:creationId xmlns:a16="http://schemas.microsoft.com/office/drawing/2014/main" id="{32CA632D-B956-4FDF-8E0F-4435D8E675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dirty="0"/>
              <a:t>Mode </a:t>
            </a:r>
            <a:r>
              <a:rPr lang="en-US" altLang="en-US" i="1" dirty="0"/>
              <a:t>counter</a:t>
            </a:r>
            <a:r>
              <a:rPr lang="en-US" altLang="en-US" dirty="0"/>
              <a:t> </a:t>
            </a:r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melakukan</a:t>
            </a:r>
            <a:r>
              <a:rPr lang="en-US" altLang="en-US" dirty="0"/>
              <a:t> </a:t>
            </a:r>
            <a:r>
              <a:rPr lang="en-US" altLang="en-US" dirty="0" err="1"/>
              <a:t>perantaian</a:t>
            </a:r>
            <a:r>
              <a:rPr lang="en-US" altLang="en-US" dirty="0"/>
              <a:t> (</a:t>
            </a:r>
            <a:r>
              <a:rPr lang="en-US" altLang="en-US" i="1" dirty="0"/>
              <a:t>chaining</a:t>
            </a:r>
            <a:r>
              <a:rPr lang="en-US" altLang="en-US" dirty="0"/>
              <a:t>) </a:t>
            </a:r>
            <a:r>
              <a:rPr lang="en-US" altLang="en-US" dirty="0" err="1"/>
              <a:t>seperti</a:t>
            </a:r>
            <a:r>
              <a:rPr lang="en-US" altLang="en-US" dirty="0"/>
              <a:t> pada </a:t>
            </a:r>
            <a:r>
              <a:rPr lang="en-US" altLang="en-US" i="1" dirty="0"/>
              <a:t>CBC</a:t>
            </a:r>
            <a:r>
              <a:rPr lang="en-US" altLang="en-US" dirty="0"/>
              <a:t>. </a:t>
            </a:r>
          </a:p>
          <a:p>
            <a:endParaRPr lang="en-US" altLang="en-US" i="1" dirty="0"/>
          </a:p>
          <a:p>
            <a:r>
              <a:rPr lang="en-US" altLang="en-US" i="1" dirty="0"/>
              <a:t>Counter</a:t>
            </a:r>
            <a:r>
              <a:rPr lang="en-US" altLang="en-US" dirty="0"/>
              <a:t> </a:t>
            </a:r>
            <a:r>
              <a:rPr lang="en-US" altLang="en-US" dirty="0" err="1"/>
              <a:t>adalah</a:t>
            </a:r>
            <a:r>
              <a:rPr lang="en-US" altLang="en-US" dirty="0"/>
              <a:t> </a:t>
            </a:r>
            <a:r>
              <a:rPr lang="en-US" altLang="en-US" dirty="0" err="1"/>
              <a:t>sebuah</a:t>
            </a:r>
            <a:r>
              <a:rPr lang="en-US" altLang="en-US" dirty="0"/>
              <a:t> </a:t>
            </a:r>
            <a:r>
              <a:rPr lang="en-US" altLang="en-US" dirty="0" err="1"/>
              <a:t>nilai</a:t>
            </a:r>
            <a:r>
              <a:rPr lang="en-US" altLang="en-US" dirty="0"/>
              <a:t> </a:t>
            </a:r>
            <a:r>
              <a:rPr lang="en-US" altLang="en-US" dirty="0" err="1"/>
              <a:t>berupa</a:t>
            </a:r>
            <a:r>
              <a:rPr lang="en-US" altLang="en-US" dirty="0"/>
              <a:t> </a:t>
            </a:r>
            <a:r>
              <a:rPr lang="en-US" altLang="en-US" dirty="0" err="1"/>
              <a:t>blok</a:t>
            </a:r>
            <a:r>
              <a:rPr lang="en-US" altLang="en-US" dirty="0"/>
              <a:t> bit yang </a:t>
            </a:r>
            <a:r>
              <a:rPr lang="en-US" altLang="en-US" dirty="0" err="1"/>
              <a:t>ukurannya</a:t>
            </a:r>
            <a:r>
              <a:rPr lang="en-US" altLang="en-US" dirty="0"/>
              <a:t> </a:t>
            </a:r>
            <a:r>
              <a:rPr lang="en-US" altLang="en-US" dirty="0" err="1"/>
              <a:t>sama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ukuran</a:t>
            </a:r>
            <a:r>
              <a:rPr lang="en-US" altLang="en-US" dirty="0"/>
              <a:t> </a:t>
            </a:r>
            <a:r>
              <a:rPr lang="en-US" altLang="en-US" dirty="0" err="1"/>
              <a:t>blok</a:t>
            </a:r>
            <a:r>
              <a:rPr lang="en-US" altLang="en-US" dirty="0"/>
              <a:t> </a:t>
            </a:r>
            <a:r>
              <a:rPr lang="en-US" altLang="en-US" dirty="0" err="1"/>
              <a:t>plainteks</a:t>
            </a:r>
            <a:r>
              <a:rPr lang="en-US" altLang="en-US" dirty="0"/>
              <a:t>. </a:t>
            </a:r>
          </a:p>
          <a:p>
            <a:endParaRPr lang="en-US" altLang="en-US" dirty="0"/>
          </a:p>
          <a:p>
            <a:r>
              <a:rPr lang="en-US" altLang="en-US" dirty="0"/>
              <a:t>Nilai </a:t>
            </a:r>
            <a:r>
              <a:rPr lang="en-US" altLang="en-US" i="1" dirty="0"/>
              <a:t>counter</a:t>
            </a:r>
            <a:r>
              <a:rPr lang="en-US" altLang="en-US" dirty="0"/>
              <a:t> </a:t>
            </a:r>
            <a:r>
              <a:rPr lang="en-US" altLang="en-US" dirty="0" err="1"/>
              <a:t>harus</a:t>
            </a:r>
            <a:r>
              <a:rPr lang="en-US" altLang="en-US" dirty="0"/>
              <a:t> </a:t>
            </a:r>
            <a:r>
              <a:rPr lang="en-US" altLang="en-US" dirty="0" err="1"/>
              <a:t>berbeda</a:t>
            </a:r>
            <a:r>
              <a:rPr lang="en-US" altLang="en-US" dirty="0"/>
              <a:t> </a:t>
            </a:r>
            <a:r>
              <a:rPr lang="en-US" altLang="en-US" dirty="0" err="1"/>
              <a:t>dari</a:t>
            </a:r>
            <a:r>
              <a:rPr lang="en-US" altLang="en-US" dirty="0"/>
              <a:t> </a:t>
            </a:r>
            <a:r>
              <a:rPr lang="en-US" altLang="en-US" dirty="0" err="1"/>
              <a:t>setiap</a:t>
            </a:r>
            <a:r>
              <a:rPr lang="en-US" altLang="en-US" dirty="0"/>
              <a:t> </a:t>
            </a:r>
            <a:r>
              <a:rPr lang="en-US" altLang="en-US" dirty="0" err="1"/>
              <a:t>blok</a:t>
            </a:r>
            <a:r>
              <a:rPr lang="en-US" altLang="en-US" dirty="0"/>
              <a:t> yang </a:t>
            </a:r>
            <a:r>
              <a:rPr lang="en-US" altLang="en-US" dirty="0" err="1"/>
              <a:t>dienkripsi</a:t>
            </a:r>
            <a:r>
              <a:rPr lang="en-US" altLang="en-US" dirty="0"/>
              <a:t>. Pada </a:t>
            </a:r>
            <a:r>
              <a:rPr lang="en-US" altLang="en-US" dirty="0" err="1"/>
              <a:t>mulanya</a:t>
            </a:r>
            <a:r>
              <a:rPr lang="en-US" altLang="en-US" dirty="0"/>
              <a:t>,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enkripsi</a:t>
            </a:r>
            <a:r>
              <a:rPr lang="en-US" altLang="en-US" dirty="0"/>
              <a:t> </a:t>
            </a:r>
            <a:r>
              <a:rPr lang="en-US" altLang="en-US" dirty="0" err="1"/>
              <a:t>blok</a:t>
            </a:r>
            <a:r>
              <a:rPr lang="en-US" altLang="en-US" dirty="0"/>
              <a:t> </a:t>
            </a:r>
            <a:r>
              <a:rPr lang="en-US" altLang="en-US" dirty="0" err="1"/>
              <a:t>pertama</a:t>
            </a:r>
            <a:r>
              <a:rPr lang="en-US" altLang="en-US" dirty="0"/>
              <a:t>, </a:t>
            </a:r>
            <a:r>
              <a:rPr lang="en-US" altLang="en-US" i="1" dirty="0"/>
              <a:t>counter</a:t>
            </a:r>
            <a:r>
              <a:rPr lang="en-US" altLang="en-US" dirty="0"/>
              <a:t> </a:t>
            </a:r>
            <a:r>
              <a:rPr lang="en-US" altLang="en-US" dirty="0" err="1"/>
              <a:t>diinisialisasi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sebuah</a:t>
            </a:r>
            <a:r>
              <a:rPr lang="en-US" altLang="en-US" dirty="0"/>
              <a:t> </a:t>
            </a:r>
            <a:r>
              <a:rPr lang="en-US" altLang="en-US" dirty="0" err="1"/>
              <a:t>nilai</a:t>
            </a:r>
            <a:r>
              <a:rPr lang="en-US" altLang="en-US" dirty="0"/>
              <a:t>. </a:t>
            </a:r>
            <a:r>
              <a:rPr lang="en-US" altLang="en-US" dirty="0" err="1"/>
              <a:t>Selanjutnya</a:t>
            </a:r>
            <a:r>
              <a:rPr lang="en-US" altLang="en-US" dirty="0"/>
              <a:t>,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enkripsi</a:t>
            </a:r>
            <a:r>
              <a:rPr lang="en-US" altLang="en-US" dirty="0"/>
              <a:t> </a:t>
            </a:r>
            <a:r>
              <a:rPr lang="en-US" altLang="en-US" dirty="0" err="1"/>
              <a:t>blok-blok</a:t>
            </a:r>
            <a:r>
              <a:rPr lang="en-US" altLang="en-US" dirty="0"/>
              <a:t> </a:t>
            </a:r>
            <a:r>
              <a:rPr lang="en-US" altLang="en-US" dirty="0" err="1"/>
              <a:t>berikutnya</a:t>
            </a:r>
            <a:r>
              <a:rPr lang="en-US" altLang="en-US" dirty="0"/>
              <a:t> </a:t>
            </a:r>
            <a:r>
              <a:rPr lang="en-US" altLang="en-US" i="1" dirty="0"/>
              <a:t>counter</a:t>
            </a:r>
            <a:r>
              <a:rPr lang="en-US" altLang="en-US" dirty="0"/>
              <a:t> </a:t>
            </a:r>
            <a:r>
              <a:rPr lang="en-US" altLang="en-US" dirty="0" err="1"/>
              <a:t>dinaikkan</a:t>
            </a:r>
            <a:r>
              <a:rPr lang="en-US" altLang="en-US" dirty="0"/>
              <a:t> </a:t>
            </a:r>
            <a:r>
              <a:rPr lang="en-US" altLang="en-US" dirty="0" err="1"/>
              <a:t>nilainya</a:t>
            </a:r>
            <a:r>
              <a:rPr lang="en-US" altLang="en-US" dirty="0"/>
              <a:t> </a:t>
            </a:r>
            <a:r>
              <a:rPr lang="en-US" altLang="en-US" dirty="0" err="1"/>
              <a:t>satu</a:t>
            </a:r>
            <a:r>
              <a:rPr lang="en-US" altLang="en-US" dirty="0"/>
              <a:t>. </a:t>
            </a:r>
          </a:p>
          <a:p>
            <a:endParaRPr lang="en-US" altLang="en-US" sz="2400" dirty="0"/>
          </a:p>
        </p:txBody>
      </p:sp>
      <p:sp>
        <p:nvSpPr>
          <p:cNvPr id="94212" name="Footer Placeholder 3">
            <a:extLst>
              <a:ext uri="{FF2B5EF4-FFF2-40B4-BE49-F238E27FC236}">
                <a16:creationId xmlns:a16="http://schemas.microsoft.com/office/drawing/2014/main" id="{E10F08DF-17F4-4177-B5AC-6A16A2476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z="1400"/>
              <a:t>II4031 Kriptografi dan Koding</a:t>
            </a:r>
          </a:p>
        </p:txBody>
      </p:sp>
      <p:sp>
        <p:nvSpPr>
          <p:cNvPr id="94213" name="Slide Number Placeholder 4">
            <a:extLst>
              <a:ext uri="{FF2B5EF4-FFF2-40B4-BE49-F238E27FC236}">
                <a16:creationId xmlns:a16="http://schemas.microsoft.com/office/drawing/2014/main" id="{F98BF14A-1336-4C28-A62E-ACB0ED08A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8E5281D9-0580-404D-8A81-A4C9189839BA}" type="slidenum">
              <a:rPr lang="en-US" altLang="en-US" sz="1400"/>
              <a:pPr/>
              <a:t>38</a:t>
            </a:fld>
            <a:endParaRPr lang="en-US" altLang="en-US" sz="140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ide Number Placeholder 2">
            <a:extLst>
              <a:ext uri="{FF2B5EF4-FFF2-40B4-BE49-F238E27FC236}">
                <a16:creationId xmlns:a16="http://schemas.microsoft.com/office/drawing/2014/main" id="{C8041DC9-0D49-4ECE-AADF-904BF23CC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98483642-14E0-4CC4-B6A7-4EF28DCD4965}" type="slidenum">
              <a:rPr lang="en-US" altLang="en-US" sz="1400"/>
              <a:pPr/>
              <a:t>39</a:t>
            </a:fld>
            <a:endParaRPr lang="en-US" altLang="en-US" sz="1400"/>
          </a:p>
        </p:txBody>
      </p:sp>
      <p:sp>
        <p:nvSpPr>
          <p:cNvPr id="95235" name="Rectangle 2">
            <a:extLst>
              <a:ext uri="{FF2B5EF4-FFF2-40B4-BE49-F238E27FC236}">
                <a16:creationId xmlns:a16="http://schemas.microsoft.com/office/drawing/2014/main" id="{54168CE4-539C-4FB8-90FF-D932556A75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30832"/>
            <a:ext cx="1847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endParaRPr lang="en-US" altLang="en-US"/>
          </a:p>
        </p:txBody>
      </p:sp>
      <p:pic>
        <p:nvPicPr>
          <p:cNvPr id="95236" name="Picture 1">
            <a:extLst>
              <a:ext uri="{FF2B5EF4-FFF2-40B4-BE49-F238E27FC236}">
                <a16:creationId xmlns:a16="http://schemas.microsoft.com/office/drawing/2014/main" id="{8E70B35A-6584-49A3-982A-5F5B3CD70C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7511" y="230833"/>
            <a:ext cx="7710488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5237" name="Rectangle 4">
            <a:extLst>
              <a:ext uri="{FF2B5EF4-FFF2-40B4-BE49-F238E27FC236}">
                <a16:creationId xmlns:a16="http://schemas.microsoft.com/office/drawing/2014/main" id="{D2CE5925-A031-4A97-9A49-1F35A3BE69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1" y="3274369"/>
            <a:ext cx="1847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endParaRPr lang="en-US" altLang="en-US"/>
          </a:p>
        </p:txBody>
      </p:sp>
      <p:pic>
        <p:nvPicPr>
          <p:cNvPr id="95238" name="Picture 3">
            <a:extLst>
              <a:ext uri="{FF2B5EF4-FFF2-40B4-BE49-F238E27FC236}">
                <a16:creationId xmlns:a16="http://schemas.microsoft.com/office/drawing/2014/main" id="{BE4E96D8-A8D4-4932-9000-AC6AB94CB5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0195" y="3736034"/>
            <a:ext cx="7689850" cy="273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5239" name="TextBox 5">
            <a:extLst>
              <a:ext uri="{FF2B5EF4-FFF2-40B4-BE49-F238E27FC236}">
                <a16:creationId xmlns:a16="http://schemas.microsoft.com/office/drawing/2014/main" id="{9802F103-FD64-4621-8E9B-65968DAC12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428" y="1600200"/>
            <a:ext cx="15319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z="1800" dirty="0"/>
              <a:t>(a) </a:t>
            </a:r>
            <a:r>
              <a:rPr lang="en-US" altLang="en-US" sz="1800" dirty="0" err="1"/>
              <a:t>Enkripsi</a:t>
            </a:r>
            <a:endParaRPr lang="en-US" altLang="en-US" sz="1800" dirty="0"/>
          </a:p>
        </p:txBody>
      </p:sp>
      <p:sp>
        <p:nvSpPr>
          <p:cNvPr id="95240" name="TextBox 8">
            <a:extLst>
              <a:ext uri="{FF2B5EF4-FFF2-40B4-BE49-F238E27FC236}">
                <a16:creationId xmlns:a16="http://schemas.microsoft.com/office/drawing/2014/main" id="{B47222D9-1075-4594-8033-515BD3BA30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245" y="4496754"/>
            <a:ext cx="15621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z="1800" dirty="0"/>
              <a:t>(b) </a:t>
            </a:r>
            <a:r>
              <a:rPr lang="en-US" altLang="en-US" sz="1800" dirty="0" err="1"/>
              <a:t>Dekripsi</a:t>
            </a:r>
            <a:endParaRPr lang="en-US" altLang="en-US" sz="18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5E444D3-8DF8-439E-8D06-23DAC464B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II4031 Kriptografi dan Koding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Footer Placeholder 4">
            <a:extLst>
              <a:ext uri="{FF2B5EF4-FFF2-40B4-BE49-F238E27FC236}">
                <a16:creationId xmlns:a16="http://schemas.microsoft.com/office/drawing/2014/main" id="{AFF652A1-5164-478E-ACC3-28AB2DBFD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II4031 Kriptografi dan Koding</a:t>
            </a:r>
          </a:p>
        </p:txBody>
      </p:sp>
      <p:sp>
        <p:nvSpPr>
          <p:cNvPr id="54275" name="Slide Number Placeholder 5">
            <a:extLst>
              <a:ext uri="{FF2B5EF4-FFF2-40B4-BE49-F238E27FC236}">
                <a16:creationId xmlns:a16="http://schemas.microsoft.com/office/drawing/2014/main" id="{1FB5C2EE-8543-4C6C-9A47-9576601F8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D7D163E-3F62-470E-BCFB-5D3208778A1F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GB" altLang="en-US" sz="1400"/>
          </a:p>
        </p:txBody>
      </p:sp>
      <p:sp>
        <p:nvSpPr>
          <p:cNvPr id="54276" name="Rectangle 6">
            <a:extLst>
              <a:ext uri="{FF2B5EF4-FFF2-40B4-BE49-F238E27FC236}">
                <a16:creationId xmlns:a16="http://schemas.microsoft.com/office/drawing/2014/main" id="{E8A302D1-4FCE-4E88-892B-B7366F14C4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1" y="1293169"/>
            <a:ext cx="1847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endParaRPr lang="en-US" altLang="en-US"/>
          </a:p>
        </p:txBody>
      </p:sp>
      <p:graphicFrame>
        <p:nvGraphicFramePr>
          <p:cNvPr id="54277" name="Object 2">
            <a:extLst>
              <a:ext uri="{FF2B5EF4-FFF2-40B4-BE49-F238E27FC236}">
                <a16:creationId xmlns:a16="http://schemas.microsoft.com/office/drawing/2014/main" id="{5B960DC5-D63A-409F-9C74-0E80863A25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1434899"/>
              </p:ext>
            </p:extLst>
          </p:nvPr>
        </p:nvGraphicFramePr>
        <p:xfrm>
          <a:off x="1203961" y="531496"/>
          <a:ext cx="8588936" cy="4722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r:id="rId3" imgW="4933036" imgH="2715082" progId="Visio.Drawing.6">
                  <p:embed/>
                </p:oleObj>
              </mc:Choice>
              <mc:Fallback>
                <p:oleObj r:id="rId3" imgW="4933036" imgH="2715082" progId="Visio.Drawing.6">
                  <p:embed/>
                  <p:pic>
                    <p:nvPicPr>
                      <p:cNvPr id="54277" name="Object 2">
                        <a:extLst>
                          <a:ext uri="{FF2B5EF4-FFF2-40B4-BE49-F238E27FC236}">
                            <a16:creationId xmlns:a16="http://schemas.microsoft.com/office/drawing/2014/main" id="{5B960DC5-D63A-409F-9C74-0E80863A25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3961" y="531496"/>
                        <a:ext cx="8588936" cy="4722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78" name="Rectangle 3">
            <a:extLst>
              <a:ext uri="{FF2B5EF4-FFF2-40B4-BE49-F238E27FC236}">
                <a16:creationId xmlns:a16="http://schemas.microsoft.com/office/drawing/2014/main" id="{9EE34313-8DD5-49AD-947C-EAF941D0E5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5696268"/>
            <a:ext cx="6858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Skema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enkripsi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dekripsi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cipher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blok</a:t>
            </a:r>
            <a:endParaRPr lang="en-US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Footer Placeholder 4">
            <a:extLst>
              <a:ext uri="{FF2B5EF4-FFF2-40B4-BE49-F238E27FC236}">
                <a16:creationId xmlns:a16="http://schemas.microsoft.com/office/drawing/2014/main" id="{5E3457FF-9044-488B-A096-A53B138A1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II4031 Kriptografi dan Koding</a:t>
            </a:r>
          </a:p>
        </p:txBody>
      </p:sp>
      <p:sp>
        <p:nvSpPr>
          <p:cNvPr id="55299" name="Slide Number Placeholder 5">
            <a:extLst>
              <a:ext uri="{FF2B5EF4-FFF2-40B4-BE49-F238E27FC236}">
                <a16:creationId xmlns:a16="http://schemas.microsoft.com/office/drawing/2014/main" id="{32AAED67-6A74-4F60-BD43-8B83E55E2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4E5E4E3-2DB6-4687-B6DD-FC5F315B6415}" type="slidenum">
              <a:rPr lang="en-GB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GB" altLang="en-US" sz="1400">
              <a:latin typeface="Arial" panose="020B0604020202020204" pitchFamily="34" charset="0"/>
            </a:endParaRPr>
          </a:p>
        </p:txBody>
      </p:sp>
      <p:sp>
        <p:nvSpPr>
          <p:cNvPr id="55300" name="Rectangle 2">
            <a:extLst>
              <a:ext uri="{FF2B5EF4-FFF2-40B4-BE49-F238E27FC236}">
                <a16:creationId xmlns:a16="http://schemas.microsoft.com/office/drawing/2014/main" id="{8BB6A59F-F24B-4A90-A695-7201765CD2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56641" y="571500"/>
            <a:ext cx="8162925" cy="708025"/>
          </a:xfrm>
        </p:spPr>
        <p:txBody>
          <a:bodyPr/>
          <a:lstStyle/>
          <a:p>
            <a:pPr eaLnBrk="1" hangingPunct="1"/>
            <a:r>
              <a:rPr lang="en-US" altLang="en-US" sz="4000" b="1" dirty="0">
                <a:latin typeface="+mn-lt"/>
                <a:cs typeface="Times New Roman" panose="02020603050405020304" pitchFamily="18" charset="0"/>
              </a:rPr>
              <a:t>Mode </a:t>
            </a:r>
            <a:r>
              <a:rPr lang="en-US" altLang="en-US" sz="4000" b="1" dirty="0" err="1">
                <a:latin typeface="+mn-lt"/>
                <a:cs typeface="Times New Roman" panose="02020603050405020304" pitchFamily="18" charset="0"/>
              </a:rPr>
              <a:t>Operasi</a:t>
            </a:r>
            <a:r>
              <a:rPr lang="en-US" altLang="en-US" sz="4000" b="1" dirty="0">
                <a:latin typeface="+mn-lt"/>
                <a:cs typeface="Times New Roman" panose="02020603050405020304" pitchFamily="18" charset="0"/>
              </a:rPr>
              <a:t> Cipher Blok</a:t>
            </a:r>
            <a:endParaRPr lang="en-GB" altLang="en-US" sz="40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55301" name="Rectangle 3">
            <a:extLst>
              <a:ext uri="{FF2B5EF4-FFF2-40B4-BE49-F238E27FC236}">
                <a16:creationId xmlns:a16="http://schemas.microsoft.com/office/drawing/2014/main" id="{7FB0EAF6-72B2-4F10-AA3A-F9B10A6D60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89978" y="1570037"/>
            <a:ext cx="10360342" cy="4495800"/>
          </a:xfrm>
        </p:spPr>
        <p:txBody>
          <a:bodyPr/>
          <a:lstStyle/>
          <a:p>
            <a:pPr eaLnBrk="1" hangingPunct="1"/>
            <a:r>
              <a:rPr lang="en-US" altLang="en-US" dirty="0"/>
              <a:t>Mode </a:t>
            </a:r>
            <a:r>
              <a:rPr lang="en-US" altLang="en-US" dirty="0" err="1"/>
              <a:t>operasi</a:t>
            </a:r>
            <a:r>
              <a:rPr lang="en-US" altLang="en-US" dirty="0"/>
              <a:t>: </a:t>
            </a:r>
            <a:r>
              <a:rPr lang="en-US" altLang="en-US" dirty="0" err="1"/>
              <a:t>berkaitan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cara</a:t>
            </a:r>
            <a:r>
              <a:rPr lang="en-US" altLang="en-US" dirty="0"/>
              <a:t> </a:t>
            </a:r>
            <a:r>
              <a:rPr lang="en-US" altLang="en-US" dirty="0" err="1"/>
              <a:t>blok</a:t>
            </a:r>
            <a:r>
              <a:rPr lang="en-US" altLang="en-US" dirty="0"/>
              <a:t> </a:t>
            </a:r>
            <a:r>
              <a:rPr lang="en-US" altLang="en-US" dirty="0" err="1"/>
              <a:t>dioperasikan</a:t>
            </a:r>
            <a:r>
              <a:rPr lang="en-US" altLang="en-US" dirty="0"/>
              <a:t> </a:t>
            </a:r>
            <a:r>
              <a:rPr lang="en-US" altLang="en-US" dirty="0" err="1"/>
              <a:t>sebelum</a:t>
            </a:r>
            <a:r>
              <a:rPr lang="en-US" altLang="en-US" dirty="0"/>
              <a:t> </a:t>
            </a:r>
            <a:r>
              <a:rPr lang="en-US" altLang="en-US" dirty="0" err="1"/>
              <a:t>dienkripsi</a:t>
            </a:r>
            <a:r>
              <a:rPr lang="en-US" altLang="en-US" dirty="0"/>
              <a:t>/</a:t>
            </a:r>
            <a:r>
              <a:rPr lang="en-US" altLang="en-US" dirty="0" err="1"/>
              <a:t>dekripsi</a:t>
            </a:r>
            <a:r>
              <a:rPr lang="en-US" altLang="en-US" dirty="0"/>
              <a:t> oleh </a:t>
            </a:r>
            <a:r>
              <a:rPr lang="en-US" altLang="en-US" dirty="0" err="1"/>
              <a:t>fungsi</a:t>
            </a:r>
            <a:r>
              <a:rPr lang="en-US" altLang="en-US" dirty="0"/>
              <a:t> E dan D.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Ada 5 mode </a:t>
            </a:r>
            <a:r>
              <a:rPr lang="en-US" altLang="en-US" dirty="0" err="1"/>
              <a:t>operasi</a:t>
            </a:r>
            <a:r>
              <a:rPr lang="en-US" altLang="en-US" dirty="0"/>
              <a:t> </a:t>
            </a:r>
            <a:r>
              <a:rPr lang="en-US" altLang="en-US" i="1" dirty="0"/>
              <a:t>cipher</a:t>
            </a:r>
            <a:r>
              <a:rPr lang="en-US" altLang="en-US" dirty="0"/>
              <a:t> </a:t>
            </a:r>
            <a:r>
              <a:rPr lang="en-US" altLang="en-US" dirty="0" err="1"/>
              <a:t>blok</a:t>
            </a:r>
            <a:r>
              <a:rPr lang="en-US" altLang="en-US" dirty="0"/>
              <a:t>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1.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 </a:t>
            </a:r>
            <a:r>
              <a:rPr lang="en-US" altLang="en-US" i="1" dirty="0">
                <a:cs typeface="Times New Roman" panose="02020603050405020304" pitchFamily="18" charset="0"/>
              </a:rPr>
              <a:t>Electronic Code Book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ECB</a:t>
            </a:r>
            <a:r>
              <a:rPr lang="en-US" altLang="en-US" dirty="0"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2.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 </a:t>
            </a:r>
            <a:r>
              <a:rPr lang="en-US" altLang="en-US" i="1" dirty="0">
                <a:cs typeface="Times New Roman" panose="02020603050405020304" pitchFamily="18" charset="0"/>
              </a:rPr>
              <a:t>Cipher Block Chaining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CBC</a:t>
            </a:r>
            <a:r>
              <a:rPr lang="en-US" altLang="en-US" dirty="0"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3.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 </a:t>
            </a:r>
            <a:r>
              <a:rPr lang="en-US" altLang="en-US" i="1" dirty="0">
                <a:cs typeface="Times New Roman" panose="02020603050405020304" pitchFamily="18" charset="0"/>
              </a:rPr>
              <a:t>Cipher Feedback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CFB</a:t>
            </a:r>
            <a:r>
              <a:rPr lang="en-US" altLang="en-US" dirty="0"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i="1" dirty="0">
                <a:cs typeface="Times New Roman" panose="02020603050405020304" pitchFamily="18" charset="0"/>
              </a:rPr>
              <a:t>	4.   Output Feedback (OFB)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i="1" dirty="0">
                <a:cs typeface="Times New Roman" panose="02020603050405020304" pitchFamily="18" charset="0"/>
              </a:rPr>
              <a:t>   5.   Counter Mode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z="2400" i="1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Footer Placeholder 4">
            <a:extLst>
              <a:ext uri="{FF2B5EF4-FFF2-40B4-BE49-F238E27FC236}">
                <a16:creationId xmlns:a16="http://schemas.microsoft.com/office/drawing/2014/main" id="{F80FF40F-8E7A-4E38-930E-410413282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II4031 Kriptografi dan Koding</a:t>
            </a:r>
          </a:p>
        </p:txBody>
      </p:sp>
      <p:sp>
        <p:nvSpPr>
          <p:cNvPr id="57347" name="Slide Number Placeholder 5">
            <a:extLst>
              <a:ext uri="{FF2B5EF4-FFF2-40B4-BE49-F238E27FC236}">
                <a16:creationId xmlns:a16="http://schemas.microsoft.com/office/drawing/2014/main" id="{1FFC0745-AE43-4DB0-99DD-4BC8D6945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3444CE7-8B66-4767-BC76-D9E7D1DF61B5}" type="slidenum">
              <a:rPr lang="en-GB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GB" altLang="en-US" sz="1400">
              <a:latin typeface="Arial" panose="020B0604020202020204" pitchFamily="34" charset="0"/>
            </a:endParaRPr>
          </a:p>
        </p:txBody>
      </p:sp>
      <p:sp>
        <p:nvSpPr>
          <p:cNvPr id="57348" name="Rectangle 2">
            <a:extLst>
              <a:ext uri="{FF2B5EF4-FFF2-40B4-BE49-F238E27FC236}">
                <a16:creationId xmlns:a16="http://schemas.microsoft.com/office/drawing/2014/main" id="{CAC5774E-65F8-4E67-9D0D-B1CCA5A80D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02019" y="717550"/>
            <a:ext cx="8162925" cy="708025"/>
          </a:xfrm>
        </p:spPr>
        <p:txBody>
          <a:bodyPr/>
          <a:lstStyle/>
          <a:p>
            <a:pPr eaLnBrk="1" hangingPunct="1"/>
            <a:r>
              <a:rPr lang="en-US" altLang="en-US" sz="4000" b="1" i="1" dirty="0">
                <a:cs typeface="Times New Roman" panose="02020603050405020304" pitchFamily="18" charset="0"/>
              </a:rPr>
              <a:t>1. Electronic Code Book (ECB)</a:t>
            </a:r>
            <a:endParaRPr lang="en-GB" altLang="en-US" sz="4000" dirty="0">
              <a:cs typeface="Times New Roman" panose="02020603050405020304" pitchFamily="18" charset="0"/>
            </a:endParaRPr>
          </a:p>
        </p:txBody>
      </p:sp>
      <p:sp>
        <p:nvSpPr>
          <p:cNvPr id="57349" name="Rectangle 3">
            <a:extLst>
              <a:ext uri="{FF2B5EF4-FFF2-40B4-BE49-F238E27FC236}">
                <a16:creationId xmlns:a16="http://schemas.microsoft.com/office/drawing/2014/main" id="{885EC589-8999-4EF9-AF4D-3DCB550439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16000" y="1806575"/>
            <a:ext cx="10337799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cs typeface="Times New Roman" panose="02020603050405020304" pitchFamily="18" charset="0"/>
              </a:rPr>
              <a:t>Setiap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plainteks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i="1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dienkripsi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secara</a:t>
            </a:r>
            <a:r>
              <a:rPr lang="en-US" altLang="en-US" dirty="0">
                <a:cs typeface="Times New Roman" panose="02020603050405020304" pitchFamily="18" charset="0"/>
              </a:rPr>
              <a:t> individual dan </a:t>
            </a:r>
            <a:r>
              <a:rPr lang="en-US" altLang="en-US" dirty="0" err="1">
                <a:cs typeface="Times New Roman" panose="02020603050405020304" pitchFamily="18" charset="0"/>
              </a:rPr>
              <a:t>independen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lainnya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menjadi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cipherteks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C</a:t>
            </a:r>
            <a:r>
              <a:rPr lang="en-US" altLang="en-US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dirty="0">
                <a:cs typeface="Times New Roman" panose="02020603050405020304" pitchFamily="18" charset="0"/>
              </a:rPr>
              <a:t> . 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cs typeface="Times New Roman" panose="02020603050405020304" pitchFamily="18" charset="0"/>
              </a:rPr>
              <a:t>Enkripsi</a:t>
            </a:r>
            <a:r>
              <a:rPr lang="en-US" altLang="en-US" dirty="0">
                <a:cs typeface="Times New Roman" panose="02020603050405020304" pitchFamily="18" charset="0"/>
              </a:rPr>
              <a:t>: </a:t>
            </a:r>
            <a:r>
              <a:rPr lang="en-US" altLang="en-US" i="1" dirty="0">
                <a:cs typeface="Times New Roman" panose="02020603050405020304" pitchFamily="18" charset="0"/>
              </a:rPr>
              <a:t>C</a:t>
            </a:r>
            <a:r>
              <a:rPr lang="en-US" altLang="en-US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i="1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</a:rPr>
              <a:t>= </a:t>
            </a:r>
            <a:r>
              <a:rPr lang="en-US" altLang="en-US" i="1" dirty="0">
                <a:cs typeface="Times New Roman" panose="02020603050405020304" pitchFamily="18" charset="0"/>
              </a:rPr>
              <a:t>E</a:t>
            </a:r>
            <a:r>
              <a:rPr lang="en-US" altLang="en-US" i="1" baseline="-30000" dirty="0">
                <a:cs typeface="Times New Roman" panose="02020603050405020304" pitchFamily="18" charset="0"/>
              </a:rPr>
              <a:t>K</a:t>
            </a:r>
            <a:r>
              <a:rPr lang="en-US" altLang="en-US" dirty="0">
                <a:cs typeface="Times New Roman" panose="02020603050405020304" pitchFamily="18" charset="0"/>
              </a:rPr>
              <a:t>(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dirty="0"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  <a:r>
              <a:rPr lang="en-US" altLang="en-US" dirty="0" err="1">
                <a:cs typeface="Times New Roman" panose="02020603050405020304" pitchFamily="18" charset="0"/>
              </a:rPr>
              <a:t>Dekripsi</a:t>
            </a:r>
            <a:r>
              <a:rPr lang="en-US" altLang="en-US" dirty="0">
                <a:cs typeface="Times New Roman" panose="02020603050405020304" pitchFamily="18" charset="0"/>
              </a:rPr>
              <a:t>: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i="1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</a:rPr>
              <a:t>= </a:t>
            </a:r>
            <a:r>
              <a:rPr lang="en-US" altLang="en-US" i="1" dirty="0">
                <a:cs typeface="Times New Roman" panose="02020603050405020304" pitchFamily="18" charset="0"/>
              </a:rPr>
              <a:t>D</a:t>
            </a:r>
            <a:r>
              <a:rPr lang="en-US" altLang="en-US" i="1" baseline="-30000" dirty="0">
                <a:cs typeface="Times New Roman" panose="02020603050405020304" pitchFamily="18" charset="0"/>
              </a:rPr>
              <a:t>K</a:t>
            </a:r>
            <a:r>
              <a:rPr lang="en-US" altLang="en-US" dirty="0">
                <a:cs typeface="Times New Roman" panose="02020603050405020304" pitchFamily="18" charset="0"/>
              </a:rPr>
              <a:t>(</a:t>
            </a:r>
            <a:r>
              <a:rPr lang="en-US" altLang="en-US" i="1" dirty="0">
                <a:cs typeface="Times New Roman" panose="02020603050405020304" pitchFamily="18" charset="0"/>
              </a:rPr>
              <a:t>C</a:t>
            </a:r>
            <a:r>
              <a:rPr lang="en-US" altLang="en-US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dirty="0"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 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yang </a:t>
            </a:r>
            <a:r>
              <a:rPr lang="en-US" altLang="en-US" dirty="0" err="1"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ini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i="1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</a:rPr>
              <a:t>dan </a:t>
            </a:r>
            <a:r>
              <a:rPr lang="en-US" altLang="en-US" i="1" dirty="0">
                <a:cs typeface="Times New Roman" panose="02020603050405020304" pitchFamily="18" charset="0"/>
              </a:rPr>
              <a:t>C</a:t>
            </a:r>
            <a:r>
              <a:rPr lang="en-US" altLang="en-US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masing-masing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plainteks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cipherteks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ke-</a:t>
            </a:r>
            <a:r>
              <a:rPr lang="en-US" altLang="en-US" i="1" dirty="0" err="1">
                <a:cs typeface="Times New Roman" panose="02020603050405020304" pitchFamily="18" charset="0"/>
              </a:rPr>
              <a:t>i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endParaRPr lang="en-GB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Number Placeholder 5">
            <a:extLst>
              <a:ext uri="{FF2B5EF4-FFF2-40B4-BE49-F238E27FC236}">
                <a16:creationId xmlns:a16="http://schemas.microsoft.com/office/drawing/2014/main" id="{CB40B2EB-673A-4E6E-859E-E0799CE89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FBAD010-8EC4-4484-BA2F-7584B123AB60}" type="slidenum">
              <a:rPr lang="en-GB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GB" altLang="en-US" sz="1400">
              <a:latin typeface="Arial" panose="020B0604020202020204" pitchFamily="34" charset="0"/>
            </a:endParaRPr>
          </a:p>
        </p:txBody>
      </p:sp>
      <p:sp>
        <p:nvSpPr>
          <p:cNvPr id="58371" name="Rectangle 7">
            <a:extLst>
              <a:ext uri="{FF2B5EF4-FFF2-40B4-BE49-F238E27FC236}">
                <a16:creationId xmlns:a16="http://schemas.microsoft.com/office/drawing/2014/main" id="{91BE87A2-B3E9-4E15-AC34-58F581090F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1" y="454969"/>
            <a:ext cx="1847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endParaRPr lang="en-US" altLang="en-US"/>
          </a:p>
        </p:txBody>
      </p:sp>
      <p:graphicFrame>
        <p:nvGraphicFramePr>
          <p:cNvPr id="58372" name="Object 2">
            <a:extLst>
              <a:ext uri="{FF2B5EF4-FFF2-40B4-BE49-F238E27FC236}">
                <a16:creationId xmlns:a16="http://schemas.microsoft.com/office/drawing/2014/main" id="{75BF12B7-CA8B-434E-9DE7-D6CDAD759B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5245"/>
              </p:ext>
            </p:extLst>
          </p:nvPr>
        </p:nvGraphicFramePr>
        <p:xfrm>
          <a:off x="2588578" y="197191"/>
          <a:ext cx="6606222" cy="64636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r:id="rId3" imgW="6247838" imgH="6117370" progId="Visio.Drawing.6">
                  <p:embed/>
                </p:oleObj>
              </mc:Choice>
              <mc:Fallback>
                <p:oleObj r:id="rId3" imgW="6247838" imgH="6117370" progId="Visio.Drawing.6">
                  <p:embed/>
                  <p:pic>
                    <p:nvPicPr>
                      <p:cNvPr id="58372" name="Object 2">
                        <a:extLst>
                          <a:ext uri="{FF2B5EF4-FFF2-40B4-BE49-F238E27FC236}">
                            <a16:creationId xmlns:a16="http://schemas.microsoft.com/office/drawing/2014/main" id="{75BF12B7-CA8B-434E-9DE7-D6CDAD759B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8578" y="197191"/>
                        <a:ext cx="6606222" cy="64636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73" name="TextBox 3">
            <a:extLst>
              <a:ext uri="{FF2B5EF4-FFF2-40B4-BE49-F238E27FC236}">
                <a16:creationId xmlns:a16="http://schemas.microsoft.com/office/drawing/2014/main" id="{40ACA6B0-4352-44CF-9B60-2CA300CACC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1" y="2967038"/>
            <a:ext cx="1736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dirty="0"/>
              <a:t>Mode ECB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1C23A28-AE9F-4E14-9D39-C2C514B58A17}"/>
              </a:ext>
            </a:extLst>
          </p:cNvPr>
          <p:cNvSpPr txBox="1"/>
          <p:nvPr/>
        </p:nvSpPr>
        <p:spPr>
          <a:xfrm flipH="1">
            <a:off x="6096000" y="2631440"/>
            <a:ext cx="914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BB2CC4-AA59-4D7A-8DF1-FD124AF15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II4031 Kriptografi dan Koding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Footer Placeholder 4">
            <a:extLst>
              <a:ext uri="{FF2B5EF4-FFF2-40B4-BE49-F238E27FC236}">
                <a16:creationId xmlns:a16="http://schemas.microsoft.com/office/drawing/2014/main" id="{2C011957-253C-4596-AE25-A0485F9D4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II4031 Kriptografi dan Koding</a:t>
            </a:r>
          </a:p>
        </p:txBody>
      </p:sp>
      <p:sp>
        <p:nvSpPr>
          <p:cNvPr id="59395" name="Slide Number Placeholder 5">
            <a:extLst>
              <a:ext uri="{FF2B5EF4-FFF2-40B4-BE49-F238E27FC236}">
                <a16:creationId xmlns:a16="http://schemas.microsoft.com/office/drawing/2014/main" id="{456E93F6-455D-4080-80FD-A2B3032D0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86BBA9F-106C-481E-AD83-D6EB9DF72926}" type="slidenum">
              <a:rPr lang="en-GB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GB" altLang="en-US" sz="1400">
              <a:latin typeface="Arial" panose="020B0604020202020204" pitchFamily="34" charset="0"/>
            </a:endParaRPr>
          </a:p>
        </p:txBody>
      </p:sp>
      <p:sp>
        <p:nvSpPr>
          <p:cNvPr id="59396" name="Rectangle 3">
            <a:extLst>
              <a:ext uri="{FF2B5EF4-FFF2-40B4-BE49-F238E27FC236}">
                <a16:creationId xmlns:a16="http://schemas.microsoft.com/office/drawing/2014/main" id="{367DA80E-4536-4697-8A11-041BE0A6C6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5360" y="525463"/>
            <a:ext cx="10378440" cy="54102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600" dirty="0" err="1"/>
              <a:t>Contoh</a:t>
            </a:r>
            <a:r>
              <a:rPr lang="en-US" altLang="en-US" sz="2600" dirty="0"/>
              <a:t>:</a:t>
            </a:r>
            <a:endParaRPr lang="en-US" alt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altLang="en-US" sz="2600" dirty="0" err="1">
                <a:cs typeface="Arial" panose="020B0604020202020204" pitchFamily="34" charset="0"/>
              </a:rPr>
              <a:t>Plainteks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10100010001110101001</a:t>
            </a:r>
            <a:endParaRPr lang="en-US" altLang="en-US" sz="260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z="2600" dirty="0">
                <a:cs typeface="Times New Roman" panose="02020603050405020304" pitchFamily="18" charset="0"/>
              </a:rPr>
              <a:t>     </a:t>
            </a:r>
            <a:r>
              <a:rPr lang="en-US" altLang="en-US" sz="2600" dirty="0" err="1">
                <a:cs typeface="Times New Roman" panose="02020603050405020304" pitchFamily="18" charset="0"/>
              </a:rPr>
              <a:t>Bagi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plainteks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menjadi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blok-blok</a:t>
            </a:r>
            <a:r>
              <a:rPr lang="en-US" altLang="en-US" sz="2600" dirty="0">
                <a:cs typeface="Times New Roman" panose="02020603050405020304" pitchFamily="18" charset="0"/>
              </a:rPr>
              <a:t> 4-bit:</a:t>
            </a:r>
          </a:p>
          <a:p>
            <a:pPr eaLnBrk="1" hangingPunct="1">
              <a:lnSpc>
                <a:spcPct val="90000"/>
              </a:lnSpc>
              <a:buSzTx/>
              <a:buFont typeface="Wingdings" panose="05000000000000000000" pitchFamily="2" charset="2"/>
              <a:buNone/>
            </a:pPr>
            <a:r>
              <a:rPr lang="en-US" altLang="en-US" sz="2600" dirty="0">
                <a:cs typeface="Times New Roman" panose="02020603050405020304" pitchFamily="18" charset="0"/>
              </a:rPr>
              <a:t> 		</a:t>
            </a:r>
            <a:r>
              <a:rPr lang="en-US" altLang="en-US" sz="2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1010  0010  0011  1010  1001</a:t>
            </a:r>
            <a:endParaRPr lang="en-US" altLang="en-US" sz="260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z="2600" dirty="0">
                <a:cs typeface="Times New Roman" panose="02020603050405020304" pitchFamily="18" charset="0"/>
              </a:rPr>
              <a:t>	    ( </a:t>
            </a:r>
            <a:r>
              <a:rPr lang="en-US" altLang="en-US" sz="2600" dirty="0" err="1">
                <a:cs typeface="Times New Roman" panose="02020603050405020304" pitchFamily="18" charset="0"/>
              </a:rPr>
              <a:t>dalam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notasi</a:t>
            </a:r>
            <a:r>
              <a:rPr lang="en-US" altLang="en-US" sz="2600" dirty="0">
                <a:cs typeface="Times New Roman" panose="02020603050405020304" pitchFamily="18" charset="0"/>
              </a:rPr>
              <a:t> HEX :</a:t>
            </a:r>
            <a:r>
              <a:rPr lang="en-US" alt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A23A9</a:t>
            </a:r>
            <a:r>
              <a:rPr lang="en-US" altLang="en-US" sz="2600" dirty="0">
                <a:cs typeface="Times New Roman" panose="02020603050405020304" pitchFamily="18" charset="0"/>
              </a:rPr>
              <a:t>)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26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600" dirty="0" err="1">
                <a:cs typeface="Times New Roman" panose="02020603050405020304" pitchFamily="18" charset="0"/>
              </a:rPr>
              <a:t>Kunci</a:t>
            </a:r>
            <a:r>
              <a:rPr lang="en-US" altLang="en-US" sz="2600" dirty="0">
                <a:cs typeface="Times New Roman" panose="02020603050405020304" pitchFamily="18" charset="0"/>
              </a:rPr>
              <a:t> (juga 4-bit): </a:t>
            </a:r>
            <a:r>
              <a:rPr lang="en-US" altLang="en-US" sz="2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1011</a:t>
            </a:r>
            <a:r>
              <a:rPr lang="en-GB" altLang="en-US" sz="26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endParaRPr lang="en-US" altLang="en-US" sz="260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6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600" dirty="0" err="1">
                <a:cs typeface="Times New Roman" panose="02020603050405020304" pitchFamily="18" charset="0"/>
              </a:rPr>
              <a:t>Misalkan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fungsi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enkripsi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i="1" dirty="0">
                <a:cs typeface="Times New Roman" panose="02020603050405020304" pitchFamily="18" charset="0"/>
              </a:rPr>
              <a:t>E</a:t>
            </a:r>
            <a:r>
              <a:rPr lang="en-US" altLang="en-US" sz="2600" dirty="0">
                <a:cs typeface="Times New Roman" panose="02020603050405020304" pitchFamily="18" charset="0"/>
              </a:rPr>
              <a:t> yang </a:t>
            </a:r>
            <a:r>
              <a:rPr lang="en-US" altLang="en-US" sz="2600" dirty="0" err="1">
                <a:cs typeface="Times New Roman" panose="02020603050405020304" pitchFamily="18" charset="0"/>
              </a:rPr>
              <a:t>sederhana</a:t>
            </a:r>
            <a:r>
              <a:rPr lang="en-US" altLang="en-US" sz="2600" dirty="0">
                <a:cs typeface="Times New Roman" panose="02020603050405020304" pitchFamily="18" charset="0"/>
              </a:rPr>
              <a:t>   </a:t>
            </a:r>
            <a:r>
              <a:rPr lang="en-US" altLang="en-US" sz="2600" dirty="0" err="1">
                <a:cs typeface="Times New Roman" panose="02020603050405020304" pitchFamily="18" charset="0"/>
              </a:rPr>
              <a:t>algoritmanya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sbb</a:t>
            </a:r>
            <a:r>
              <a:rPr lang="en-US" altLang="en-US" sz="2600" dirty="0">
                <a:cs typeface="Times New Roman" panose="02020603050405020304" pitchFamily="18" charset="0"/>
              </a:rPr>
              <a:t>: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600" dirty="0">
                <a:cs typeface="Times New Roman" panose="02020603050405020304" pitchFamily="18" charset="0"/>
              </a:rPr>
              <a:t>   1.  XOR-</a:t>
            </a:r>
            <a:r>
              <a:rPr lang="en-US" altLang="en-US" sz="2600" dirty="0" err="1">
                <a:cs typeface="Times New Roman" panose="02020603050405020304" pitchFamily="18" charset="0"/>
              </a:rPr>
              <a:t>kan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blok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plainteks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i="1" dirty="0">
                <a:cs typeface="Times New Roman" panose="02020603050405020304" pitchFamily="18" charset="0"/>
              </a:rPr>
              <a:t>P</a:t>
            </a:r>
            <a:r>
              <a:rPr lang="en-US" altLang="en-US" sz="2600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i="1" dirty="0">
                <a:cs typeface="Times New Roman" panose="02020603050405020304" pitchFamily="18" charset="0"/>
              </a:rPr>
              <a:t>K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600" i="1" dirty="0">
                <a:cs typeface="Times New Roman" panose="02020603050405020304" pitchFamily="18" charset="0"/>
              </a:rPr>
              <a:t>   </a:t>
            </a:r>
            <a:r>
              <a:rPr lang="en-US" altLang="en-US" sz="2600" dirty="0">
                <a:cs typeface="Times New Roman" panose="02020603050405020304" pitchFamily="18" charset="0"/>
              </a:rPr>
              <a:t>2.</a:t>
            </a:r>
            <a:r>
              <a:rPr lang="en-US" altLang="en-US" sz="2600" i="1" dirty="0">
                <a:cs typeface="Times New Roman" panose="02020603050405020304" pitchFamily="18" charset="0"/>
              </a:rPr>
              <a:t>  </a:t>
            </a:r>
            <a:r>
              <a:rPr lang="en-US" altLang="en-US" sz="2600" dirty="0" err="1">
                <a:cs typeface="Times New Roman" panose="02020603050405020304" pitchFamily="18" charset="0"/>
              </a:rPr>
              <a:t>geser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secara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i="1" dirty="0">
                <a:cs typeface="Times New Roman" panose="02020603050405020304" pitchFamily="18" charset="0"/>
              </a:rPr>
              <a:t>wrapping</a:t>
            </a:r>
            <a:r>
              <a:rPr lang="en-US" altLang="en-US" sz="2600" dirty="0">
                <a:cs typeface="Times New Roman" panose="02020603050405020304" pitchFamily="18" charset="0"/>
              </a:rPr>
              <a:t> bit-bit </a:t>
            </a:r>
            <a:r>
              <a:rPr lang="en-US" altLang="en-US" sz="2600" dirty="0" err="1">
                <a:cs typeface="Times New Roman" panose="02020603050405020304" pitchFamily="18" charset="0"/>
              </a:rPr>
              <a:t>dari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hasil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langkah</a:t>
            </a:r>
            <a:r>
              <a:rPr lang="en-US" altLang="en-US" sz="2600" dirty="0">
                <a:cs typeface="Times New Roman" panose="02020603050405020304" pitchFamily="18" charset="0"/>
              </a:rPr>
              <a:t> 1 </a:t>
            </a:r>
            <a:r>
              <a:rPr lang="en-US" altLang="en-US" sz="2600" dirty="0" err="1">
                <a:cs typeface="Times New Roman" panose="02020603050405020304" pitchFamily="18" charset="0"/>
              </a:rPr>
              <a:t>satu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posisi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ke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kiri</a:t>
            </a:r>
            <a:endParaRPr lang="en-US" altLang="en-US" sz="26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 </a:t>
            </a:r>
            <a:endParaRPr lang="en-GB" altLang="en-US" dirty="0">
              <a:cs typeface="Times New Roman" panose="02020603050405020304" pitchFamily="18" charset="0"/>
            </a:endParaRPr>
          </a:p>
        </p:txBody>
      </p:sp>
      <p:sp>
        <p:nvSpPr>
          <p:cNvPr id="59397" name="Rectangle 1">
            <a:extLst>
              <a:ext uri="{FF2B5EF4-FFF2-40B4-BE49-F238E27FC236}">
                <a16:creationId xmlns:a16="http://schemas.microsoft.com/office/drawing/2014/main" id="{CF19E452-54BE-403D-A00E-4FF356EF44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0920" y="5453062"/>
            <a:ext cx="3098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25425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/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(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&lt;&lt; 1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Footer Placeholder 4">
            <a:extLst>
              <a:ext uri="{FF2B5EF4-FFF2-40B4-BE49-F238E27FC236}">
                <a16:creationId xmlns:a16="http://schemas.microsoft.com/office/drawing/2014/main" id="{FC0CA2BB-59E8-4703-9325-D7AB7BE14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II4031 Kriptografi dan Koding</a:t>
            </a:r>
          </a:p>
        </p:txBody>
      </p:sp>
      <p:sp>
        <p:nvSpPr>
          <p:cNvPr id="60419" name="Slide Number Placeholder 5">
            <a:extLst>
              <a:ext uri="{FF2B5EF4-FFF2-40B4-BE49-F238E27FC236}">
                <a16:creationId xmlns:a16="http://schemas.microsoft.com/office/drawing/2014/main" id="{A0B1ACDD-0BE5-423B-8D0C-0056C04E9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0C32943-D75B-4CA1-997F-E251F2330A4A}" type="slidenum">
              <a:rPr lang="en-GB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GB" altLang="en-US" sz="1400">
              <a:latin typeface="Arial" panose="020B0604020202020204" pitchFamily="34" charset="0"/>
            </a:endParaRPr>
          </a:p>
        </p:txBody>
      </p:sp>
      <p:sp>
        <p:nvSpPr>
          <p:cNvPr id="60420" name="Rectangle 3">
            <a:extLst>
              <a:ext uri="{FF2B5EF4-FFF2-40B4-BE49-F238E27FC236}">
                <a16:creationId xmlns:a16="http://schemas.microsoft.com/office/drawing/2014/main" id="{B230915E-03A4-4BF3-8FE5-B8E136E592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29360" y="914400"/>
            <a:ext cx="8981440" cy="54102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 err="1"/>
              <a:t>Enkripsi</a:t>
            </a:r>
            <a:r>
              <a:rPr lang="en-US" altLang="en-US" dirty="0"/>
              <a:t>: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dirty="0"/>
          </a:p>
        </p:txBody>
      </p:sp>
      <p:graphicFrame>
        <p:nvGraphicFramePr>
          <p:cNvPr id="60421" name="Object 2">
            <a:extLst>
              <a:ext uri="{FF2B5EF4-FFF2-40B4-BE49-F238E27FC236}">
                <a16:creationId xmlns:a16="http://schemas.microsoft.com/office/drawing/2014/main" id="{196147AF-D9C7-48AB-933C-0CC32E41A1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4716605"/>
              </p:ext>
            </p:extLst>
          </p:nvPr>
        </p:nvGraphicFramePr>
        <p:xfrm>
          <a:off x="1549400" y="1633537"/>
          <a:ext cx="7467600" cy="431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Document" r:id="rId3" imgW="5491734" imgH="3169920" progId="Word.Document.8">
                  <p:embed/>
                </p:oleObj>
              </mc:Choice>
              <mc:Fallback>
                <p:oleObj name="Document" r:id="rId3" imgW="5491734" imgH="3169920" progId="Word.Document.8">
                  <p:embed/>
                  <p:pic>
                    <p:nvPicPr>
                      <p:cNvPr id="60421" name="Object 2">
                        <a:extLst>
                          <a:ext uri="{FF2B5EF4-FFF2-40B4-BE49-F238E27FC236}">
                            <a16:creationId xmlns:a16="http://schemas.microsoft.com/office/drawing/2014/main" id="{196147AF-D9C7-48AB-933C-0CC32E41A1E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9400" y="1633537"/>
                        <a:ext cx="7467600" cy="431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832A38B2-B7B3-4A0B-90E3-AB78E7A3A7E4}"/>
              </a:ext>
            </a:extLst>
          </p:cNvPr>
          <p:cNvSpPr/>
          <p:nvPr/>
        </p:nvSpPr>
        <p:spPr>
          <a:xfrm>
            <a:off x="8052304" y="452735"/>
            <a:ext cx="28696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2400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= (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&lt;&lt; 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657</TotalTime>
  <Words>1871</Words>
  <Application>Microsoft Office PowerPoint</Application>
  <PresentationFormat>Widescreen</PresentationFormat>
  <Paragraphs>287</Paragraphs>
  <Slides>39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39</vt:i4>
      </vt:variant>
    </vt:vector>
  </HeadingPairs>
  <TitlesOfParts>
    <vt:vector size="49" baseType="lpstr">
      <vt:lpstr>Arial</vt:lpstr>
      <vt:lpstr>Calibri</vt:lpstr>
      <vt:lpstr>Calibri Light</vt:lpstr>
      <vt:lpstr>Courier New</vt:lpstr>
      <vt:lpstr>Times New Roman</vt:lpstr>
      <vt:lpstr>Verdana</vt:lpstr>
      <vt:lpstr>Wingdings</vt:lpstr>
      <vt:lpstr>Office Theme</vt:lpstr>
      <vt:lpstr>Visio.Drawing.6</vt:lpstr>
      <vt:lpstr>Document</vt:lpstr>
      <vt:lpstr>Block Cipher </vt:lpstr>
      <vt:lpstr>Cipher Blok (Block Cipher)</vt:lpstr>
      <vt:lpstr>PowerPoint Presentation</vt:lpstr>
      <vt:lpstr>PowerPoint Presentation</vt:lpstr>
      <vt:lpstr>Mode Operasi Cipher Blok</vt:lpstr>
      <vt:lpstr>1. Electronic Code Book (ECB)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Kelebihan Mode ECB</vt:lpstr>
      <vt:lpstr>PowerPoint Presentation</vt:lpstr>
      <vt:lpstr>Kelemahan Mode ECB</vt:lpstr>
      <vt:lpstr>PowerPoint Presentation</vt:lpstr>
      <vt:lpstr>PowerPoint Presentation</vt:lpstr>
      <vt:lpstr>PowerPoint Presentation</vt:lpstr>
      <vt:lpstr>PowerPoint Presentation</vt:lpstr>
      <vt:lpstr>Cipher Block Chaining(CBC)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</vt:lpstr>
      <vt:lpstr>Cipher-Feedback (CFB)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Output-Feedback (OFB)</vt:lpstr>
      <vt:lpstr>PowerPoint Presentation</vt:lpstr>
      <vt:lpstr>PowerPoint Presentation</vt:lpstr>
      <vt:lpstr>Counter Mode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Rinaldi Munir</dc:creator>
  <cp:lastModifiedBy>Rinaldi Munir</cp:lastModifiedBy>
  <cp:revision>39</cp:revision>
  <dcterms:created xsi:type="dcterms:W3CDTF">2020-09-22T04:12:11Z</dcterms:created>
  <dcterms:modified xsi:type="dcterms:W3CDTF">2021-11-12T09:54:19Z</dcterms:modified>
</cp:coreProperties>
</file>