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71" r:id="rId7"/>
    <p:sldId id="270" r:id="rId8"/>
    <p:sldId id="268" r:id="rId9"/>
    <p:sldId id="262" r:id="rId10"/>
    <p:sldId id="272" r:id="rId11"/>
    <p:sldId id="274" r:id="rId12"/>
    <p:sldId id="263" r:id="rId13"/>
    <p:sldId id="264" r:id="rId14"/>
    <p:sldId id="273" r:id="rId15"/>
    <p:sldId id="265" r:id="rId16"/>
    <p:sldId id="267" r:id="rId17"/>
    <p:sldId id="275" r:id="rId18"/>
    <p:sldId id="269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931E89-2819-4520-96BD-AA1879CB2923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DA1F19-20E7-4FD3-8709-4AB70070A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627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>
            <a:extLst>
              <a:ext uri="{FF2B5EF4-FFF2-40B4-BE49-F238E27FC236}">
                <a16:creationId xmlns:a16="http://schemas.microsoft.com/office/drawing/2014/main" id="{F723325A-EF06-41D5-89AE-09C08856D95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>
            <a:extLst>
              <a:ext uri="{FF2B5EF4-FFF2-40B4-BE49-F238E27FC236}">
                <a16:creationId xmlns:a16="http://schemas.microsoft.com/office/drawing/2014/main" id="{318AAD87-0500-4193-A6E4-866792255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14340" name="Slide Number Placeholder 3">
            <a:extLst>
              <a:ext uri="{FF2B5EF4-FFF2-40B4-BE49-F238E27FC236}">
                <a16:creationId xmlns:a16="http://schemas.microsoft.com/office/drawing/2014/main" id="{E0704E78-CCE2-4D8E-BCA6-9B991237E9D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92467E44-9C21-4E25-B71E-0C8FA332BB7A}" type="slidenum">
              <a:rPr lang="en-GB" altLang="en-US" sz="1200"/>
              <a:pPr/>
              <a:t>10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74333D-275A-42DD-A183-8B414DD053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A3386C-9E35-4BA2-A7A6-C400DBCA8C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89E747-C304-41A4-95AC-744518275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B09A-4FFB-4CD7-B8DF-201E3EE6A7B2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EDA3D8-12CD-4DE4-A46A-5DB793AF9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67D4B-9FE1-4292-965A-B4FE520950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3404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541EA3-42B4-4621-88E1-D1FCCB111F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1C4645-27A9-4027-992B-3934CDE968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55FC62-2A8C-45B1-8043-5C42D55FE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B09A-4FFB-4CD7-B8DF-201E3EE6A7B2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2F6041-061E-4F4C-9634-5F258B24B5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CAC389-EB3B-4D25-8715-77A9287D3C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3470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22D4F3-4C89-4898-BE15-AB94099049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56D2DB-A896-499F-B487-4F5406E86C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80B598-EE3A-4502-AB2B-349068EB7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B09A-4FFB-4CD7-B8DF-201E3EE6A7B2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AD1B8-5E67-491F-BE77-758489FC92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A230EB-BF72-42B0-842D-E7AAB3451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08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97BA3-5E29-4AAB-B2DE-AD5496269D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023A07-57F7-4138-A196-10800B206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344402-72B5-4759-8A10-C0E087B62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B09A-4FFB-4CD7-B8DF-201E3EE6A7B2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9A2B06-E96C-4481-B60F-7A8A4D588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AF3783-E28A-4DF6-ACDD-F60BA2AB7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503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648B0-7AD0-4C2B-BBA0-D4BFADFA7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EC2F93-34A6-43A2-B846-1B455B0A6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39F234-710B-485F-A95C-E238B20A9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B09A-4FFB-4CD7-B8DF-201E3EE6A7B2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5B5BF3-95B0-433E-B9E9-551087641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BF9A9-8194-4F6B-818E-878A791FF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69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E66F3-AD74-4172-8775-EE81F0C667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C5F52-8563-41BC-8595-98795DEC26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2A3FFB-49A6-46B6-8092-1106217C9E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9700716-CB11-4800-B8F4-411359ABA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B09A-4FFB-4CD7-B8DF-201E3EE6A7B2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228034-51ED-4405-B89D-F73F4A8B2D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00F658-1D6A-41A8-8537-03315B413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480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2CE29-E567-4FA4-8950-C93E422EBA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ECCE19-E5F5-483F-9310-F6859E42F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1A481A-D847-450F-9F73-0189FC6E0A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CE035EC-91FF-4E04-B1CE-27881D07C3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8AB40CC-C45C-48AF-B0D8-A763B841F5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D970AD-992E-4F3B-8D9E-6C02BBA2B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B09A-4FFB-4CD7-B8DF-201E3EE6A7B2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BF7C0EA-B786-48EB-A10B-8612F6288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2E5F6B-764C-456A-AF75-8BD7B2D06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198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D251CD-C5F4-4C70-81BD-B1D82644A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0B349D3-BF65-4053-8BE6-6220F03BD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B09A-4FFB-4CD7-B8DF-201E3EE6A7B2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3C7B9A-CB75-468E-A5E9-63CEC6E31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9996F3-BC29-474D-8CDF-91EFB0904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3222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1F1EFC-F174-4BCF-8B3E-A81C8613A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B09A-4FFB-4CD7-B8DF-201E3EE6A7B2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7C8392-C487-4B13-A827-AB99247B1E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0CFBEF-2A50-466B-8FE1-5A45447F5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79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4FE3B6-D72F-4E8E-84FB-28B124D09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9C27A4-2F75-4E07-9838-7F6C8B21D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ACE999-5AA5-4A6B-917D-7215D8F8E9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FDEC11-2B4B-49F1-80D4-516ABA1CD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B09A-4FFB-4CD7-B8DF-201E3EE6A7B2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3F3D916-8F0B-4662-B306-973ADC44C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BB8315-4E5E-4D27-8B7C-75D48950B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41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AFC5E-BABB-417F-BDE0-84D20A951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BE79113-7D39-4973-9A8D-FA98AD04E7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B0F9F03-4448-4775-8F7F-54FC37092C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C3D8E2-6E4A-4B33-876C-0BFAC33B0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DB09A-4FFB-4CD7-B8DF-201E3EE6A7B2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C0FA16-805E-4681-BB5E-E2ADD00D1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3917D5-EB5B-4F5D-8CD8-A5AC91D6BD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56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8486579-B480-438C-9D2E-BAB3F07C8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5C2EAA-F20F-43EE-BD67-31A4FD37A0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819225-D60C-4D58-9C81-323418ADBC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DB09A-4FFB-4CD7-B8DF-201E3EE6A7B2}" type="datetimeFigureOut">
              <a:rPr lang="en-US" smtClean="0"/>
              <a:t>2/4/2021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5B0F6-0BE6-46F3-80C2-E926CAFC95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407ABA-C636-430F-8F1B-FB87E2AFAE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5C8D4-5A77-48B4-81C3-118551DB0B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85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en.wikipedia.org/wiki/Image:OneTimePadExcerpt.agr.p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10">
            <a:extLst>
              <a:ext uri="{FF2B5EF4-FFF2-40B4-BE49-F238E27FC236}">
                <a16:creationId xmlns:a16="http://schemas.microsoft.com/office/drawing/2014/main" id="{27863A61-266E-40A1-BACF-A1961BF9050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D2495EF-3E53-4947-8B98-478172B1397F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GB" altLang="en-US" sz="1400"/>
          </a:p>
        </p:txBody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C4522523-5FCF-43F4-96FD-1EFB586801D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402080" y="793343"/>
            <a:ext cx="9144000" cy="238760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sz="48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One-Time Pad (OTP) </a:t>
            </a:r>
            <a:br>
              <a:rPr lang="en-US" altLang="en-US" sz="4800" b="1" i="1" dirty="0">
                <a:solidFill>
                  <a:srgbClr val="FF0000"/>
                </a:solidFill>
                <a:cs typeface="Times New Roman" panose="02020603050405020304" pitchFamily="18" charset="0"/>
              </a:rPr>
            </a:br>
            <a:r>
              <a:rPr lang="en-US" altLang="en-US" sz="48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Cipher</a:t>
            </a:r>
            <a:r>
              <a:rPr lang="en-US" altLang="en-US" sz="4800" b="1" dirty="0">
                <a:solidFill>
                  <a:srgbClr val="FF0000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4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Tidak</a:t>
            </a:r>
            <a:r>
              <a:rPr lang="en-US" altLang="en-US" sz="48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Dapat</a:t>
            </a:r>
            <a:r>
              <a:rPr lang="en-US" altLang="en-US" sz="4800" b="1" dirty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4800" b="1" dirty="0" err="1">
                <a:solidFill>
                  <a:srgbClr val="FF0000"/>
                </a:solidFill>
                <a:cs typeface="Times New Roman" panose="02020603050405020304" pitchFamily="18" charset="0"/>
              </a:rPr>
              <a:t>Dipecahkan</a:t>
            </a:r>
            <a:r>
              <a:rPr lang="en-GB" altLang="en-US" sz="4800" dirty="0">
                <a:solidFill>
                  <a:srgbClr val="FF0000"/>
                </a:solidFill>
              </a:rPr>
              <a:t> </a:t>
            </a:r>
            <a:br>
              <a:rPr lang="en-US" altLang="en-US" sz="4800" dirty="0">
                <a:solidFill>
                  <a:srgbClr val="FF0000"/>
                </a:solidFill>
              </a:rPr>
            </a:br>
            <a:r>
              <a:rPr lang="en-US" altLang="en-US" sz="4800" b="1" dirty="0">
                <a:solidFill>
                  <a:srgbClr val="FF0000"/>
                </a:solidFill>
                <a:cs typeface="Times New Roman" panose="02020603050405020304" pitchFamily="18" charset="0"/>
              </a:rPr>
              <a:t>(</a:t>
            </a:r>
            <a:r>
              <a:rPr lang="en-US" altLang="en-US" sz="4800" b="1" i="1" dirty="0">
                <a:solidFill>
                  <a:srgbClr val="FF0000"/>
                </a:solidFill>
                <a:cs typeface="Times New Roman" panose="02020603050405020304" pitchFamily="18" charset="0"/>
              </a:rPr>
              <a:t>Unbreakable Cipher</a:t>
            </a:r>
            <a:r>
              <a:rPr lang="en-US" altLang="en-US" sz="4800" b="1" dirty="0">
                <a:solidFill>
                  <a:srgbClr val="FF0000"/>
                </a:solidFill>
                <a:cs typeface="Times New Roman" panose="02020603050405020304" pitchFamily="18" charset="0"/>
              </a:rPr>
              <a:t>)</a:t>
            </a:r>
            <a:endParaRPr lang="en-GB" altLang="en-US" sz="4800" dirty="0">
              <a:solidFill>
                <a:srgbClr val="FF0000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Picture 4">
            <a:extLst>
              <a:ext uri="{FF2B5EF4-FFF2-40B4-BE49-F238E27FC236}">
                <a16:creationId xmlns:a16="http://schemas.microsoft.com/office/drawing/2014/main" id="{ECAD6238-F8AA-426B-9B6F-FABB4B26FB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01897" y="2351524"/>
            <a:ext cx="2176045" cy="310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730F99B9-9430-4989-AD99-D327D3E10C4D}"/>
              </a:ext>
            </a:extLst>
          </p:cNvPr>
          <p:cNvSpPr txBox="1"/>
          <p:nvPr/>
        </p:nvSpPr>
        <p:spPr>
          <a:xfrm flipH="1">
            <a:off x="3576320" y="314177"/>
            <a:ext cx="563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/>
              <a:t>II4031 </a:t>
            </a:r>
            <a:r>
              <a:rPr lang="en-US" sz="2800" b="1" dirty="0" err="1"/>
              <a:t>Kriptografi</a:t>
            </a:r>
            <a:r>
              <a:rPr lang="en-US" sz="2800" b="1" dirty="0"/>
              <a:t> dan </a:t>
            </a:r>
            <a:r>
              <a:rPr lang="en-US" sz="2800" b="1" dirty="0" err="1"/>
              <a:t>Koding</a:t>
            </a:r>
            <a:endParaRPr lang="en-US" sz="2800" b="1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32EA263-0E91-4C86-B2DA-83FC93D6531C}"/>
              </a:ext>
            </a:extLst>
          </p:cNvPr>
          <p:cNvSpPr txBox="1">
            <a:spLocks/>
          </p:cNvSpPr>
          <p:nvPr/>
        </p:nvSpPr>
        <p:spPr bwMode="auto">
          <a:xfrm>
            <a:off x="1777097" y="4751387"/>
            <a:ext cx="7924800" cy="210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85000" lnSpcReduction="20000"/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5000"/>
              <a:buFont typeface="Wingdings" panose="05000000000000000000" pitchFamily="2" charset="2"/>
              <a:buNone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70000"/>
              <a:buFont typeface="Wingdings" panose="05000000000000000000" pitchFamily="2" charset="2"/>
              <a:buChar char="n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SzPct val="85000"/>
              <a:buChar char="•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algn="ctr">
              <a:defRPr/>
            </a:pPr>
            <a:r>
              <a:rPr lang="en-US" kern="0" dirty="0"/>
              <a:t>Oleh:  Rinaldi Munir</a:t>
            </a:r>
          </a:p>
          <a:p>
            <a:pPr algn="ctr">
              <a:defRPr/>
            </a:pPr>
            <a:endParaRPr lang="en-US" kern="0" dirty="0"/>
          </a:p>
          <a:p>
            <a:pPr algn="ctr">
              <a:defRPr/>
            </a:pPr>
            <a:r>
              <a:rPr lang="en-US" kern="0" dirty="0"/>
              <a:t>Program </a:t>
            </a:r>
            <a:r>
              <a:rPr lang="en-US" kern="0" dirty="0" err="1"/>
              <a:t>Studi</a:t>
            </a:r>
            <a:r>
              <a:rPr lang="en-US" kern="0" dirty="0"/>
              <a:t> </a:t>
            </a:r>
            <a:r>
              <a:rPr lang="en-US" kern="0" dirty="0" err="1"/>
              <a:t>Sistem</a:t>
            </a:r>
            <a:r>
              <a:rPr lang="en-US" kern="0" dirty="0"/>
              <a:t> dan </a:t>
            </a:r>
            <a:r>
              <a:rPr lang="en-US" kern="0" dirty="0" err="1"/>
              <a:t>Teknologi</a:t>
            </a:r>
            <a:r>
              <a:rPr lang="en-US" kern="0" dirty="0"/>
              <a:t> </a:t>
            </a:r>
            <a:r>
              <a:rPr lang="en-US" kern="0" dirty="0" err="1"/>
              <a:t>Informasi</a:t>
            </a:r>
            <a:endParaRPr lang="en-US" kern="0" dirty="0"/>
          </a:p>
          <a:p>
            <a:pPr algn="ctr">
              <a:defRPr/>
            </a:pPr>
            <a:r>
              <a:rPr lang="en-US" kern="0" dirty="0" err="1"/>
              <a:t>Sekolah</a:t>
            </a:r>
            <a:r>
              <a:rPr lang="en-US" kern="0" dirty="0"/>
              <a:t> Teknik </a:t>
            </a:r>
            <a:r>
              <a:rPr lang="en-US" kern="0" dirty="0" err="1"/>
              <a:t>Elektro</a:t>
            </a:r>
            <a:r>
              <a:rPr lang="en-US" kern="0" dirty="0"/>
              <a:t> dan </a:t>
            </a:r>
            <a:r>
              <a:rPr lang="en-US" kern="0" dirty="0" err="1"/>
              <a:t>Informatika</a:t>
            </a:r>
            <a:endParaRPr lang="en-US" kern="0" dirty="0"/>
          </a:p>
          <a:p>
            <a:pPr algn="ctr">
              <a:defRPr/>
            </a:pPr>
            <a:r>
              <a:rPr lang="en-US" kern="0" dirty="0"/>
              <a:t>ITB</a:t>
            </a:r>
          </a:p>
          <a:p>
            <a:pPr algn="ctr">
              <a:defRPr/>
            </a:pPr>
            <a:endParaRPr lang="en-US" kern="0" dirty="0"/>
          </a:p>
        </p:txBody>
      </p:sp>
      <p:pic>
        <p:nvPicPr>
          <p:cNvPr id="12" name="Picture 2" descr="Download Logo ITB - Direktorat Sistem dan Teknologi Informasi Institut  Teknologi Bandung">
            <a:extLst>
              <a:ext uri="{FF2B5EF4-FFF2-40B4-BE49-F238E27FC236}">
                <a16:creationId xmlns:a16="http://schemas.microsoft.com/office/drawing/2014/main" id="{ACEEAF5C-E712-4AFA-A383-50CBDCB8E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4098" y="3111369"/>
            <a:ext cx="1590222" cy="1590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55222A-D8AE-425D-9A2E-4C6E2B491E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02080" y="1066800"/>
            <a:ext cx="10322560" cy="5029200"/>
          </a:xfrm>
        </p:spPr>
        <p:txBody>
          <a:bodyPr/>
          <a:lstStyle/>
          <a:p>
            <a:pPr>
              <a:defRPr/>
            </a:pPr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2: </a:t>
            </a:r>
          </a:p>
          <a:p>
            <a:pPr marL="0" indent="0"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 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	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nantimalamsayatunggukamudidepanwarungkopi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	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gtrskncvbrwpoatqljfmxtrpjsrzolfhtbmaedpvy</a:t>
            </a:r>
            <a:endParaRPr lang="en-US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  <a:defRPr/>
            </a:pPr>
            <a:endParaRPr lang="en-US" sz="2400" dirty="0"/>
          </a:p>
          <a:p>
            <a:pPr marL="0" indent="0">
              <a:buNone/>
              <a:defRPr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: 	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TTELSZCGBDOPMAMKYPLGHTDJMAUDDLSDTSGNKNDKG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3315" name="Footer Placeholder 3">
            <a:extLst>
              <a:ext uri="{FF2B5EF4-FFF2-40B4-BE49-F238E27FC236}">
                <a16:creationId xmlns:a16="http://schemas.microsoft.com/office/drawing/2014/main" id="{C1A7D3E8-CE8D-4204-8019-2498CDFF23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400"/>
              <a:t>Rinaldi Munir/IF4020 Kriptografi</a:t>
            </a:r>
          </a:p>
        </p:txBody>
      </p:sp>
      <p:sp>
        <p:nvSpPr>
          <p:cNvPr id="13316" name="Slide Number Placeholder 4">
            <a:extLst>
              <a:ext uri="{FF2B5EF4-FFF2-40B4-BE49-F238E27FC236}">
                <a16:creationId xmlns:a16="http://schemas.microsoft.com/office/drawing/2014/main" id="{AFDAB0A1-DCF3-4C84-8573-E93EC0C33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0A10398B-65A6-46FD-AB67-CE49CBB72EF2}" type="slidenum">
              <a:rPr lang="en-GB" altLang="en-US" sz="1400"/>
              <a:pPr/>
              <a:t>10</a:t>
            </a:fld>
            <a:endParaRPr lang="en-GB" altLang="en-US" sz="1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CDABC-C129-4103-A5AB-DBFE506CE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18160"/>
            <a:ext cx="10515600" cy="5943600"/>
          </a:xfrm>
        </p:spPr>
        <p:txBody>
          <a:bodyPr>
            <a:normAutofit/>
          </a:bodyPr>
          <a:lstStyle/>
          <a:p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OTP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seluruhnya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 dan </a:t>
            </a:r>
            <a:r>
              <a:rPr lang="en-US" dirty="0" err="1"/>
              <a:t>sepanjang</a:t>
            </a:r>
            <a:r>
              <a:rPr lang="en-US" dirty="0"/>
              <a:t> </a:t>
            </a:r>
            <a:r>
              <a:rPr lang="en-US" dirty="0" err="1"/>
              <a:t>pesan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diambil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teks</a:t>
            </a:r>
            <a:r>
              <a:rPr lang="en-US" dirty="0"/>
              <a:t> yang </a:t>
            </a:r>
            <a:r>
              <a:rPr lang="en-US" dirty="0" err="1"/>
              <a:t>panjang</a:t>
            </a:r>
            <a:r>
              <a:rPr lang="en-US" dirty="0"/>
              <a:t> (</a:t>
            </a:r>
            <a:r>
              <a:rPr lang="en-US" dirty="0" err="1"/>
              <a:t>misalnya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novel, </a:t>
            </a:r>
            <a:r>
              <a:rPr lang="en-US" dirty="0" err="1"/>
              <a:t>buku</a:t>
            </a:r>
            <a:r>
              <a:rPr lang="en-US" dirty="0"/>
              <a:t>, </a:t>
            </a:r>
            <a:r>
              <a:rPr lang="en-US" dirty="0" err="1"/>
              <a:t>berita</a:t>
            </a:r>
            <a:r>
              <a:rPr lang="en-US" dirty="0"/>
              <a:t>, dan </a:t>
            </a:r>
            <a:r>
              <a:rPr lang="en-US" dirty="0" err="1"/>
              <a:t>sebagainya</a:t>
            </a:r>
            <a:r>
              <a:rPr lang="en-US" dirty="0"/>
              <a:t>)?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OTP  (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tulisan</a:t>
            </a:r>
            <a:r>
              <a:rPr lang="en-US" dirty="0"/>
              <a:t> di </a:t>
            </a:r>
            <a:r>
              <a:rPr lang="en-US" dirty="0" err="1"/>
              <a:t>buku</a:t>
            </a:r>
            <a:r>
              <a:rPr lang="en-US" dirty="0"/>
              <a:t>/novel/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acak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i="1" dirty="0"/>
              <a:t>perfect secrecy</a:t>
            </a:r>
          </a:p>
          <a:p>
            <a:pPr marL="0" indent="0">
              <a:buNone/>
            </a:pPr>
            <a:r>
              <a:rPr lang="en-US" i="1" dirty="0"/>
              <a:t>   </a:t>
            </a:r>
            <a:r>
              <a:rPr lang="en-US" dirty="0"/>
              <a:t>-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dipecahkan</a:t>
            </a:r>
            <a:endParaRPr lang="en-US" dirty="0"/>
          </a:p>
          <a:p>
            <a:pPr marL="0" indent="0">
              <a:buNone/>
            </a:pPr>
            <a:endParaRPr lang="en-US" i="1" dirty="0"/>
          </a:p>
          <a:p>
            <a:r>
              <a:rPr lang="en-US" dirty="0" err="1"/>
              <a:t>Kunci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OTP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sekali</a:t>
            </a:r>
            <a:r>
              <a:rPr lang="en-US" dirty="0"/>
              <a:t>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pernah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. </a:t>
            </a: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kunci</a:t>
            </a:r>
            <a:r>
              <a:rPr lang="en-US" dirty="0"/>
              <a:t> </a:t>
            </a:r>
            <a:r>
              <a:rPr lang="en-US" dirty="0" err="1"/>
              <a:t>dipakai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kedua</a:t>
            </a:r>
            <a:r>
              <a:rPr lang="en-US" dirty="0"/>
              <a:t> </a:t>
            </a:r>
            <a:r>
              <a:rPr lang="en-US" dirty="0" err="1"/>
              <a:t>kalinya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ia</a:t>
            </a:r>
            <a:r>
              <a:rPr lang="en-US" dirty="0"/>
              <a:t> </a:t>
            </a:r>
            <a:r>
              <a:rPr lang="en-US" dirty="0" err="1"/>
              <a:t>bukan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i="1" dirty="0"/>
              <a:t>one-time pad</a:t>
            </a:r>
            <a:r>
              <a:rPr lang="en-US" dirty="0"/>
              <a:t>, </a:t>
            </a:r>
            <a:r>
              <a:rPr lang="en-US" dirty="0" err="1"/>
              <a:t>tetapi</a:t>
            </a:r>
            <a:r>
              <a:rPr lang="en-US" dirty="0"/>
              <a:t> </a:t>
            </a:r>
            <a:r>
              <a:rPr lang="en-US" i="1" dirty="0"/>
              <a:t>two-time pad</a:t>
            </a:r>
          </a:p>
          <a:p>
            <a:pPr marL="0" indent="0">
              <a:buNone/>
            </a:pPr>
            <a:r>
              <a:rPr lang="en-US" dirty="0"/>
              <a:t>   -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aman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124674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D34B3DF2-E443-410B-9D2C-2A5505EA9D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Munir/IF4020 Kriptografi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568A6715-3283-4CB9-90A0-38EE43095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573FC99-6F00-4810-AEA8-04026359A163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GB" altLang="en-US" sz="1400"/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D2513A2B-67E8-40E5-83EA-1C471CDB12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37920" y="1026160"/>
            <a:ext cx="10302240" cy="491744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OTP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dipecahkan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	1.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seluruhnya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2.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terdapat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memetakan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begitu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juga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sebaliknya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346075" indent="-346075">
              <a:buNone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Mendekripsi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beberapa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berbeda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</a:p>
          <a:p>
            <a:pPr marL="173038" indent="-173038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bermakna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kriptanalis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kesulitan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menentukan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mana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1BE829C-6CBA-4606-AAEC-23D07F195CA4}"/>
              </a:ext>
            </a:extLst>
          </p:cNvPr>
          <p:cNvSpPr/>
          <p:nvPr/>
        </p:nvSpPr>
        <p:spPr>
          <a:xfrm>
            <a:off x="5313680" y="2043685"/>
            <a:ext cx="33832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</a:pPr>
            <a:r>
              <a:rPr lang="en-US" alt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Enkripsi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sz="20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000" i="1" baseline="-30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mod 26</a:t>
            </a:r>
          </a:p>
          <a:p>
            <a:pPr>
              <a:lnSpc>
                <a:spcPct val="90000"/>
              </a:lnSpc>
            </a:pPr>
            <a:r>
              <a:rPr lang="en-US" altLang="en-US" sz="2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Dekripsi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sz="2000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sz="2000" i="1" baseline="-30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altLang="en-US" sz="2000" i="1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sz="2000" i="1" baseline="-300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sz="20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mod 26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Footer Placeholder 4">
            <a:extLst>
              <a:ext uri="{FF2B5EF4-FFF2-40B4-BE49-F238E27FC236}">
                <a16:creationId xmlns:a16="http://schemas.microsoft.com/office/drawing/2014/main" id="{37F06DB4-E897-409B-A2B8-ED4888509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Munir/IF4020 Kriptografi</a:t>
            </a:r>
          </a:p>
        </p:txBody>
      </p:sp>
      <p:sp>
        <p:nvSpPr>
          <p:cNvPr id="16387" name="Slide Number Placeholder 5">
            <a:extLst>
              <a:ext uri="{FF2B5EF4-FFF2-40B4-BE49-F238E27FC236}">
                <a16:creationId xmlns:a16="http://schemas.microsoft.com/office/drawing/2014/main" id="{84F623C3-8454-441B-B745-0D0E1CF5B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AF581CE-FD16-4D3F-BA86-9D7534031425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GB" altLang="en-US" sz="1400"/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11008EE8-84E9-436C-B147-2E151C07B6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26440" y="833754"/>
            <a:ext cx="10627360" cy="5221605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alt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US" alt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3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Misalkan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kriptanalis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mencoba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LMCCAWAAZD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mendekripsi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HOJKOREGHP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SALMONEGGS </a:t>
            </a:r>
            <a:endParaRPr lang="en-US" altLang="en-US" dirty="0"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Bila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mencoba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ZDVUZOEYEO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	</a:t>
            </a:r>
            <a:r>
              <a:rPr lang="en-US" altLang="en-US" dirty="0" err="1">
                <a:cs typeface="Times New Roman" panose="02020603050405020304" pitchFamily="18" charset="0"/>
              </a:rPr>
              <a:t>P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GREENFIELD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Kriptanalis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???????   (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bingung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sendiri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 )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Contoh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menunjukkan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bahwa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sembarang</a:t>
            </a:r>
            <a:r>
              <a:rPr lang="en-GB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memetakannya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satu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lain. 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FA501-E855-4447-B510-69A632C22E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4720" y="853440"/>
            <a:ext cx="10678160" cy="5547360"/>
          </a:xfrm>
        </p:spPr>
        <p:txBody>
          <a:bodyPr/>
          <a:lstStyle/>
          <a:p>
            <a:pPr>
              <a:defRPr/>
            </a:pP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latihan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misalkan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diberikan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  <a:defRPr/>
            </a:pPr>
            <a:r>
              <a:rPr lang="en-US" dirty="0"/>
              <a:t>	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TLCYKUMGDFAWTZVOYKLENSZZHYZRW</a:t>
            </a:r>
          </a:p>
          <a:p>
            <a:pPr marL="0" indent="0">
              <a:buNone/>
              <a:defRPr/>
            </a:pPr>
            <a:r>
              <a:rPr lang="en-US" dirty="0"/>
              <a:t>     </a:t>
            </a:r>
          </a:p>
          <a:p>
            <a:pPr marL="0" indent="0">
              <a:buNone/>
              <a:defRPr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temukan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  <a:defRPr/>
            </a:pPr>
            <a:r>
              <a:rPr lang="en-US" dirty="0"/>
              <a:t>       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mr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johnson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left his house last night</a:t>
            </a:r>
          </a:p>
          <a:p>
            <a:pPr marL="0" indent="0">
              <a:buNone/>
              <a:defRPr/>
            </a:pPr>
            <a:r>
              <a:rPr lang="en-US" dirty="0"/>
              <a:t> </a:t>
            </a:r>
          </a:p>
          <a:p>
            <a:pPr marL="0" indent="0">
              <a:buNone/>
              <a:defRPr/>
            </a:pPr>
            <a:r>
              <a:rPr lang="en-US" dirty="0"/>
              <a:t>   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lalu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temukan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lain yang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  <a:defRPr/>
            </a:pPr>
            <a:r>
              <a:rPr lang="en-US" dirty="0"/>
              <a:t>	</a:t>
            </a:r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saw the mysterious plane behind me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17411" name="Footer Placeholder 3">
            <a:extLst>
              <a:ext uri="{FF2B5EF4-FFF2-40B4-BE49-F238E27FC236}">
                <a16:creationId xmlns:a16="http://schemas.microsoft.com/office/drawing/2014/main" id="{295F98E7-6D7D-4227-B658-0449728187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1400"/>
              <a:t>Rinaldi Munir/IF4020 Kriptografi</a:t>
            </a:r>
          </a:p>
        </p:txBody>
      </p:sp>
      <p:sp>
        <p:nvSpPr>
          <p:cNvPr id="17412" name="Slide Number Placeholder 4">
            <a:extLst>
              <a:ext uri="{FF2B5EF4-FFF2-40B4-BE49-F238E27FC236}">
                <a16:creationId xmlns:a16="http://schemas.microsoft.com/office/drawing/2014/main" id="{DC6A2ECD-539C-40D4-A5E5-30F2281419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C0F9CDE7-664D-4B24-A82C-54D6FC7EAB55}" type="slidenum">
              <a:rPr lang="en-GB" altLang="en-US" sz="1400"/>
              <a:pPr/>
              <a:t>14</a:t>
            </a:fld>
            <a:endParaRPr lang="en-GB" altLang="en-US" sz="14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Footer Placeholder 4">
            <a:extLst>
              <a:ext uri="{FF2B5EF4-FFF2-40B4-BE49-F238E27FC236}">
                <a16:creationId xmlns:a16="http://schemas.microsoft.com/office/drawing/2014/main" id="{3A728582-70AB-4086-B5B7-37BB6F7B6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Munir/IF4020 Kriptografi</a:t>
            </a:r>
          </a:p>
        </p:txBody>
      </p:sp>
      <p:sp>
        <p:nvSpPr>
          <p:cNvPr id="18435" name="Slide Number Placeholder 5">
            <a:extLst>
              <a:ext uri="{FF2B5EF4-FFF2-40B4-BE49-F238E27FC236}">
                <a16:creationId xmlns:a16="http://schemas.microsoft.com/office/drawing/2014/main" id="{B8036CDB-F697-455F-8A28-611BB9E7B1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DA31CDF-20D8-4BCE-AF12-27FD129D5454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GB" altLang="en-US" sz="1400"/>
          </a:p>
        </p:txBody>
      </p:sp>
      <p:sp>
        <p:nvSpPr>
          <p:cNvPr id="18436" name="Rectangle 2">
            <a:extLst>
              <a:ext uri="{FF2B5EF4-FFF2-40B4-BE49-F238E27FC236}">
                <a16:creationId xmlns:a16="http://schemas.microsoft.com/office/drawing/2014/main" id="{1F96A932-352F-4668-A4D9-53D317702B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Kelemahan</a:t>
            </a:r>
            <a:r>
              <a:rPr lang="en-US" altLang="en-US" b="1" dirty="0"/>
              <a:t> OTP</a:t>
            </a:r>
            <a:endParaRPr lang="en-GB" altLang="en-US" b="1" dirty="0"/>
          </a:p>
        </p:txBody>
      </p:sp>
      <p:sp>
        <p:nvSpPr>
          <p:cNvPr id="18437" name="Rectangle 3">
            <a:extLst>
              <a:ext uri="{FF2B5EF4-FFF2-40B4-BE49-F238E27FC236}">
                <a16:creationId xmlns:a16="http://schemas.microsoft.com/office/drawing/2014/main" id="{0C5661BD-517F-4FD1-A135-9ED333C3CA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38200" y="1825625"/>
            <a:ext cx="11150600" cy="4351338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Meskipun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OTP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menawarkan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keamanan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sempurna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tetapi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umum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aplikasi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praktis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aplikasi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komersil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maupun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aplikasi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lainnya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Alasan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1.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mangkus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    Makin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makin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besar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ukuran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Butuh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komputasi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</a:t>
            </a: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milyaran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karakter-karakater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benar-benar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buFont typeface="Symbol" panose="05050102010706020507" pitchFamily="18" charset="2"/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buFont typeface="Symbol" panose="05050102010706020507" pitchFamily="18" charset="2"/>
              <a:buNone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2.  Karena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maka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‘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mungkin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’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pengirim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  dan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penerima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bersamaan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Footer Placeholder 4">
            <a:extLst>
              <a:ext uri="{FF2B5EF4-FFF2-40B4-BE49-F238E27FC236}">
                <a16:creationId xmlns:a16="http://schemas.microsoft.com/office/drawing/2014/main" id="{B68B8F32-FA3C-42E6-8520-916347DF1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Munir/IF4020 Kriptografi</a:t>
            </a:r>
          </a:p>
        </p:txBody>
      </p:sp>
      <p:sp>
        <p:nvSpPr>
          <p:cNvPr id="20483" name="Slide Number Placeholder 5">
            <a:extLst>
              <a:ext uri="{FF2B5EF4-FFF2-40B4-BE49-F238E27FC236}">
                <a16:creationId xmlns:a16="http://schemas.microsoft.com/office/drawing/2014/main" id="{BFD56F7F-E17E-4E3B-9B84-39C932967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CC47D8B-7521-4617-B7F8-F7F46DD053D9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16</a:t>
            </a:fld>
            <a:endParaRPr lang="en-GB" altLang="en-US" sz="1400"/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B9C4C048-4BB6-4FE8-A37E-0BB4846DC2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040" y="1235075"/>
            <a:ext cx="11084560" cy="3387725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OTP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jika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tersedia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komunikasi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cukup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aman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mengirim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boleh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mengirim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Saluran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kedua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umumnya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lambat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mahal (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misalnya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lewat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jalur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darat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memakai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kurir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terpercaya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bisa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dikenali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). 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96417-B5A2-4C0B-8F18-B121AC3773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Contoh</a:t>
            </a:r>
            <a:r>
              <a:rPr lang="en-US" b="1" dirty="0"/>
              <a:t> </a:t>
            </a:r>
            <a:r>
              <a:rPr lang="en-US" b="1" dirty="0" err="1"/>
              <a:t>Penggunaan</a:t>
            </a:r>
            <a:r>
              <a:rPr lang="en-US" b="1" dirty="0"/>
              <a:t> OTP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FB1976-34A4-4179-8938-D592900E52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Perang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dingin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antara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AS dan Uni Soviet (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1940):</a:t>
            </a:r>
          </a:p>
          <a:p>
            <a:pPr marL="0" indent="0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-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agen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spionase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Uni Soviet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membawa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one-time pad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AS</a:t>
            </a:r>
          </a:p>
          <a:p>
            <a:pPr marL="0" indent="0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-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pesan-pesan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rahasia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dienkripsi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dengan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OTP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dikirim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dari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AS</a:t>
            </a:r>
          </a:p>
          <a:p>
            <a:pPr marL="0" indent="0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- di Uni Soviet,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OTP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mendekripsi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38769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Footer Placeholder 4">
            <a:extLst>
              <a:ext uri="{FF2B5EF4-FFF2-40B4-BE49-F238E27FC236}">
                <a16:creationId xmlns:a16="http://schemas.microsoft.com/office/drawing/2014/main" id="{8E2F7F8E-71F0-4C4B-88ED-3CF1DD73A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Munir/IF4020 Kriptografi</a:t>
            </a:r>
          </a:p>
        </p:txBody>
      </p:sp>
      <p:sp>
        <p:nvSpPr>
          <p:cNvPr id="21507" name="Slide Number Placeholder 5">
            <a:extLst>
              <a:ext uri="{FF2B5EF4-FFF2-40B4-BE49-F238E27FC236}">
                <a16:creationId xmlns:a16="http://schemas.microsoft.com/office/drawing/2014/main" id="{7714C50C-60CA-442A-B952-E279A11D8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D5069BE4-609B-4388-8C0C-79616A864DDD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18</a:t>
            </a:fld>
            <a:endParaRPr lang="en-GB" altLang="en-US" sz="1400"/>
          </a:p>
        </p:txBody>
      </p:sp>
      <p:sp>
        <p:nvSpPr>
          <p:cNvPr id="21508" name="Rectangle 3">
            <a:extLst>
              <a:ext uri="{FF2B5EF4-FFF2-40B4-BE49-F238E27FC236}">
                <a16:creationId xmlns:a16="http://schemas.microsoft.com/office/drawing/2014/main" id="{9E2F263D-274F-4F17-996D-5C54870C822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GB" altLang="en-US" i="1">
                <a:latin typeface="Arial" panose="020B0604020202020204" pitchFamily="34" charset="0"/>
              </a:rPr>
              <a:t>As a practical person, I've observed that one-time pads are theoretically unbreakable, but practically very weak. By contrast, conventional ciphers are theoretically breakable, but practically strong." - </a:t>
            </a:r>
            <a:r>
              <a:rPr lang="en-GB" altLang="en-US" b="1" i="1">
                <a:latin typeface="Arial" panose="020B0604020202020204" pitchFamily="34" charset="0"/>
              </a:rPr>
              <a:t>Steve Bellovin</a:t>
            </a:r>
            <a:r>
              <a:rPr lang="en-GB" altLang="en-US">
                <a:latin typeface="Arial" panose="020B0604020202020204" pitchFamily="34" charset="0"/>
              </a:rPr>
              <a:t> </a:t>
            </a:r>
            <a:endParaRPr lang="en-GB" altLang="en-US"/>
          </a:p>
          <a:p>
            <a:pPr eaLnBrk="1" hangingPunct="1"/>
            <a:endParaRPr lang="en-GB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4">
            <a:extLst>
              <a:ext uri="{FF2B5EF4-FFF2-40B4-BE49-F238E27FC236}">
                <a16:creationId xmlns:a16="http://schemas.microsoft.com/office/drawing/2014/main" id="{631895B7-5F52-49E1-8339-E857B391A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Munir/IF4020 Kriptografi</a:t>
            </a:r>
          </a:p>
        </p:txBody>
      </p:sp>
      <p:sp>
        <p:nvSpPr>
          <p:cNvPr id="5123" name="Slide Number Placeholder 5">
            <a:extLst>
              <a:ext uri="{FF2B5EF4-FFF2-40B4-BE49-F238E27FC236}">
                <a16:creationId xmlns:a16="http://schemas.microsoft.com/office/drawing/2014/main" id="{FD169669-20EF-4AFA-A998-A3C68B691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160BAB2-36B7-49AC-A6D1-3931A19D2522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GB" altLang="en-US" sz="1400"/>
          </a:p>
        </p:txBody>
      </p:sp>
      <p:sp>
        <p:nvSpPr>
          <p:cNvPr id="5124" name="Rectangle 2">
            <a:extLst>
              <a:ext uri="{FF2B5EF4-FFF2-40B4-BE49-F238E27FC236}">
                <a16:creationId xmlns:a16="http://schemas.microsoft.com/office/drawing/2014/main" id="{6A6A41C8-B428-4C44-8095-D8D6D1913A9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 err="1"/>
              <a:t>Pendahuluan</a:t>
            </a:r>
            <a:endParaRPr lang="en-GB" altLang="en-US" b="1" dirty="0"/>
          </a:p>
        </p:txBody>
      </p:sp>
      <p:sp>
        <p:nvSpPr>
          <p:cNvPr id="5125" name="Rectangle 3">
            <a:extLst>
              <a:ext uri="{FF2B5EF4-FFF2-40B4-BE49-F238E27FC236}">
                <a16:creationId xmlns:a16="http://schemas.microsoft.com/office/drawing/2014/main" id="{BC0D6536-31FF-4632-A635-9A4FAF51CB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26160" y="1775619"/>
            <a:ext cx="10139680" cy="4495800"/>
          </a:xfrm>
        </p:spPr>
        <p:txBody>
          <a:bodyPr>
            <a:normAutofit/>
          </a:bodyPr>
          <a:lstStyle/>
          <a:p>
            <a:pPr>
              <a:tabLst>
                <a:tab pos="2174875" algn="l"/>
              </a:tabLst>
            </a:pPr>
            <a:r>
              <a:rPr lang="en-US" altLang="en-US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Unbreakable cipher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merupakan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klaim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oleh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kriptografer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terhadap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kriptografi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dirancangnya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Namun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kebanyakan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pernah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dibuat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orang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breakable cipher</a:t>
            </a:r>
            <a:r>
              <a:rPr lang="en-US" alt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Caesar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  Cipher 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Playfair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Enigma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Hill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dll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sudah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kadaluarsa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karena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breakable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4">
            <a:extLst>
              <a:ext uri="{FF2B5EF4-FFF2-40B4-BE49-F238E27FC236}">
                <a16:creationId xmlns:a16="http://schemas.microsoft.com/office/drawing/2014/main" id="{33538FD1-2387-434B-B757-3F3FBFC065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Munir/IF4020 Kriptografi</a:t>
            </a:r>
          </a:p>
        </p:txBody>
      </p:sp>
      <p:sp>
        <p:nvSpPr>
          <p:cNvPr id="6147" name="Slide Number Placeholder 5">
            <a:extLst>
              <a:ext uri="{FF2B5EF4-FFF2-40B4-BE49-F238E27FC236}">
                <a16:creationId xmlns:a16="http://schemas.microsoft.com/office/drawing/2014/main" id="{4C13D36F-6FDF-4661-8BE4-195A72371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C10BB41-94C3-4EC2-837D-58CD2D074D1A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GB" altLang="en-US" sz="1400"/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64A3BAE-755F-42AC-8D46-8199C6506F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46480" y="533400"/>
            <a:ext cx="10434320" cy="5725160"/>
          </a:xfrm>
        </p:spPr>
        <p:txBody>
          <a:bodyPr>
            <a:normAutofit lnSpcReduction="10000"/>
          </a:bodyPr>
          <a:lstStyle/>
          <a:p>
            <a:pPr marL="346075" indent="-346075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Apakah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unbreakable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benar-benar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? </a:t>
            </a:r>
          </a:p>
          <a:p>
            <a:pPr marL="396875" indent="-3968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09600" indent="-609600">
              <a:buNone/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6075" indent="-346075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Apa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syarat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sebuah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disebut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unbreakable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?</a:t>
            </a:r>
          </a:p>
          <a:p>
            <a:pPr marL="346075" indent="-346075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Jawaban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1.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harus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benar-benar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 err="1">
                <a:latin typeface="Calibri" panose="020F0502020204030204" pitchFamily="34" charset="0"/>
                <a:cs typeface="Calibri" panose="020F0502020204030204" pitchFamily="34" charset="0"/>
              </a:rPr>
              <a:t>trully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 random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2. Panjang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609600" indent="-609600" algn="just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	 </a:t>
            </a:r>
          </a:p>
          <a:p>
            <a:pPr eaLnBrk="1" hangingPunct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diprediksi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nilainya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diulang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eaLnBrk="1" hangingPunct="1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346075" indent="-346075"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Akibat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1 dan 2: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selalu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menghasilkan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Slide Number Placeholder 5">
            <a:extLst>
              <a:ext uri="{FF2B5EF4-FFF2-40B4-BE49-F238E27FC236}">
                <a16:creationId xmlns:a16="http://schemas.microsoft.com/office/drawing/2014/main" id="{43AF5491-0F6E-4DA6-BCBA-820F493044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B2A742D0-5104-44C1-9233-049A8F57701F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GB" altLang="en-US" sz="1400"/>
          </a:p>
        </p:txBody>
      </p:sp>
      <p:sp>
        <p:nvSpPr>
          <p:cNvPr id="7172" name="Rectangle 2">
            <a:extLst>
              <a:ext uri="{FF2B5EF4-FFF2-40B4-BE49-F238E27FC236}">
                <a16:creationId xmlns:a16="http://schemas.microsoft.com/office/drawing/2014/main" id="{AC7BA2ED-C63D-4763-BB88-A8B5950051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 dirty="0"/>
              <a:t>One-Time Pad (OTP)</a:t>
            </a:r>
            <a:endParaRPr lang="en-GB" altLang="en-US" b="1" i="1" dirty="0"/>
          </a:p>
        </p:txBody>
      </p:sp>
      <p:sp>
        <p:nvSpPr>
          <p:cNvPr id="7173" name="Rectangle 3">
            <a:extLst>
              <a:ext uri="{FF2B5EF4-FFF2-40B4-BE49-F238E27FC236}">
                <a16:creationId xmlns:a16="http://schemas.microsoft.com/office/drawing/2014/main" id="{55044586-CC10-4F33-A5C5-21FF12DEF35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29920" y="1674496"/>
            <a:ext cx="11003280" cy="493363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Satu-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satunya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algoritma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kriptografi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sempurna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aman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perfect secrecy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sehingga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dapat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dipecahkan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adalah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one-time pad (OTP).</a:t>
            </a: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OTP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ditemukan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tahun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1917 oleh Major Joseph Mauborgne. 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OTP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mengatasi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kelemahan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pada </a:t>
            </a:r>
            <a:r>
              <a:rPr lang="en-US" altLang="en-US" sz="2600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 Cipher. </a:t>
            </a:r>
            <a:r>
              <a:rPr lang="en-US" altLang="en-US" sz="2600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sz="2600" i="1" dirty="0">
                <a:latin typeface="Calibri" panose="020F0502020204030204" pitchFamily="34" charset="0"/>
                <a:cs typeface="Calibri" panose="020F0502020204030204" pitchFamily="34" charset="0"/>
              </a:rPr>
              <a:t> Cipher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mengulang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penggunaan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periodik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mudah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ditemukan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dengan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metode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Kasiski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Pada OTP,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panjang</a:t>
            </a:r>
            <a:r>
              <a:rPr lang="en-US" altLang="en-US" sz="26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600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endParaRPr lang="en-US" altLang="en-US" sz="2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8EDEB4-F3BB-452F-A783-95995C959DF2}"/>
              </a:ext>
            </a:extLst>
          </p:cNvPr>
          <p:cNvSpPr/>
          <p:nvPr/>
        </p:nvSpPr>
        <p:spPr>
          <a:xfrm>
            <a:off x="1198880" y="5698811"/>
            <a:ext cx="9377680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otpadalahcipheryangtidakbisadipecahkan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ctr"/>
            <a:r>
              <a:rPr lang="en-US" altLang="en-US" sz="2400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    </a:t>
            </a:r>
            <a:r>
              <a:rPr lang="en-US" alt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trjkdndkdwerylgrgdkopcegyhbdwjbtrfhgvk</a:t>
            </a:r>
            <a:endParaRPr lang="en-US" altLang="en-US" sz="2400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4">
            <a:extLst>
              <a:ext uri="{FF2B5EF4-FFF2-40B4-BE49-F238E27FC236}">
                <a16:creationId xmlns:a16="http://schemas.microsoft.com/office/drawing/2014/main" id="{859C1A5D-8178-47AE-9C85-CCEBB54D35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Munir/IF4020 Kriptografi</a:t>
            </a:r>
          </a:p>
        </p:txBody>
      </p:sp>
      <p:sp>
        <p:nvSpPr>
          <p:cNvPr id="8195" name="Slide Number Placeholder 5">
            <a:extLst>
              <a:ext uri="{FF2B5EF4-FFF2-40B4-BE49-F238E27FC236}">
                <a16:creationId xmlns:a16="http://schemas.microsoft.com/office/drawing/2014/main" id="{A5B0491D-CD44-493E-85DC-3DA74D193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A544FBC5-D440-4E54-8AC7-D2694B787F0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GB" altLang="en-US" sz="1400"/>
          </a:p>
        </p:txBody>
      </p:sp>
      <p:sp>
        <p:nvSpPr>
          <p:cNvPr id="8196" name="Rectangle 3">
            <a:extLst>
              <a:ext uri="{FF2B5EF4-FFF2-40B4-BE49-F238E27FC236}">
                <a16:creationId xmlns:a16="http://schemas.microsoft.com/office/drawing/2014/main" id="{896EFC8D-255C-44A1-991E-D93FEFFCE19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863600" y="640080"/>
            <a:ext cx="10586720" cy="5151120"/>
          </a:xfrm>
        </p:spPr>
        <p:txBody>
          <a:bodyPr/>
          <a:lstStyle/>
          <a:p>
            <a:pPr eaLnBrk="1" hangingPunct="1"/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One-time 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kertas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bloknot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berisi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deretan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huruf-huruf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dibangkitkan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acak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eaLnBrk="1" hangingPunct="1"/>
            <a:endParaRPr lang="en-US" altLang="en-US" dirty="0">
              <a:cs typeface="Times New Roman" panose="02020603050405020304" pitchFamily="18" charset="0"/>
            </a:endParaRPr>
          </a:p>
        </p:txBody>
      </p:sp>
      <p:pic>
        <p:nvPicPr>
          <p:cNvPr id="8198" name="Picture 5" descr="otp">
            <a:extLst>
              <a:ext uri="{FF2B5EF4-FFF2-40B4-BE49-F238E27FC236}">
                <a16:creationId xmlns:a16="http://schemas.microsoft.com/office/drawing/2014/main" id="{7E52E70B-839B-4AF7-A674-BD8D3B02384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7834" y="1761137"/>
            <a:ext cx="5815965" cy="38915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BBC3E441-0E62-4235-8B63-B50714022534}"/>
              </a:ext>
            </a:extLst>
          </p:cNvPr>
          <p:cNvSpPr/>
          <p:nvPr/>
        </p:nvSpPr>
        <p:spPr>
          <a:xfrm>
            <a:off x="3101074" y="5791200"/>
            <a:ext cx="5609484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600" dirty="0" err="1"/>
              <a:t>Sumber</a:t>
            </a:r>
            <a:r>
              <a:rPr lang="en-US" sz="1600" dirty="0"/>
              <a:t>: https://www.cryptomuseum.com/crypto/otp/index.htm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4">
            <a:extLst>
              <a:ext uri="{FF2B5EF4-FFF2-40B4-BE49-F238E27FC236}">
                <a16:creationId xmlns:a16="http://schemas.microsoft.com/office/drawing/2014/main" id="{C2F6BEFA-ACBB-4B90-BFBD-96AFEC5A1A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Munir/IF4020 Kriptografi</a:t>
            </a:r>
          </a:p>
        </p:txBody>
      </p:sp>
      <p:sp>
        <p:nvSpPr>
          <p:cNvPr id="9219" name="Slide Number Placeholder 5">
            <a:extLst>
              <a:ext uri="{FF2B5EF4-FFF2-40B4-BE49-F238E27FC236}">
                <a16:creationId xmlns:a16="http://schemas.microsoft.com/office/drawing/2014/main" id="{BF838C5A-2B64-4DB9-9D76-3247DB0FC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A82BBA-DBB8-424E-80EA-3366F247109A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GB" altLang="en-US" sz="1400"/>
          </a:p>
        </p:txBody>
      </p:sp>
      <p:pic>
        <p:nvPicPr>
          <p:cNvPr id="9220" name="Picture 5" descr="Excerpt from a one-time pad.">
            <a:hlinkClick r:id="rId2" tooltip="Excerpt from a one-time pad."/>
            <a:extLst>
              <a:ext uri="{FF2B5EF4-FFF2-40B4-BE49-F238E27FC236}">
                <a16:creationId xmlns:a16="http://schemas.microsoft.com/office/drawing/2014/main" id="{11118F7F-5F30-4927-AEBC-A8B3BEBE48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078" y="1948498"/>
            <a:ext cx="7573764" cy="227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4">
            <a:extLst>
              <a:ext uri="{FF2B5EF4-FFF2-40B4-BE49-F238E27FC236}">
                <a16:creationId xmlns:a16="http://schemas.microsoft.com/office/drawing/2014/main" id="{F79898B0-6009-4A9C-BCE8-7C4F671284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Munir/IF4020 Kriptografi</a:t>
            </a:r>
          </a:p>
        </p:txBody>
      </p:sp>
      <p:sp>
        <p:nvSpPr>
          <p:cNvPr id="10243" name="Slide Number Placeholder 5">
            <a:extLst>
              <a:ext uri="{FF2B5EF4-FFF2-40B4-BE49-F238E27FC236}">
                <a16:creationId xmlns:a16="http://schemas.microsoft.com/office/drawing/2014/main" id="{D9665A05-D783-4592-83EA-E2292E17CB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C0FA0F8-5DFD-4316-A991-DFDC0C69EC5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GB" altLang="en-US" sz="1400"/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8F7B5427-A3BB-4A9D-B65B-4CE3B10F052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05840" y="1127760"/>
            <a:ext cx="10474960" cy="4968240"/>
          </a:xfrm>
        </p:spPr>
        <p:txBody>
          <a:bodyPr/>
          <a:lstStyle/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Pengirim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penerima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memiliki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salinan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copy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Satu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sekali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one-time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saja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mengenkripsi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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itulah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mengapa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dinamakan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one-time 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.</a:t>
            </a: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Sekali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pad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telah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dihancurkan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supaya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dipakai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kembali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untuk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mengenkripsi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pesan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lain </a:t>
            </a:r>
          </a:p>
          <a:p>
            <a:pPr marL="0" indent="0" eaLnBrk="1" hangingPunct="1">
              <a:buNone/>
            </a:pP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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menyulitkan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kriptanalisis</a:t>
            </a:r>
            <a:endParaRPr lang="en-GB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/>
            <a:endParaRPr lang="en-GB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4">
            <a:extLst>
              <a:ext uri="{FF2B5EF4-FFF2-40B4-BE49-F238E27FC236}">
                <a16:creationId xmlns:a16="http://schemas.microsoft.com/office/drawing/2014/main" id="{17D4C97B-52FA-4730-82B0-7E65ED248B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Munir/IF4020 Kriptografi</a:t>
            </a:r>
          </a:p>
        </p:txBody>
      </p:sp>
      <p:sp>
        <p:nvSpPr>
          <p:cNvPr id="11267" name="Slide Number Placeholder 5">
            <a:extLst>
              <a:ext uri="{FF2B5EF4-FFF2-40B4-BE49-F238E27FC236}">
                <a16:creationId xmlns:a16="http://schemas.microsoft.com/office/drawing/2014/main" id="{82A82498-94DD-40BE-A3F6-82F4A9352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1CEA706-80B8-4155-9A52-AE2418F7BD55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GB" altLang="en-US" sz="1400"/>
          </a:p>
        </p:txBody>
      </p:sp>
      <p:sp>
        <p:nvSpPr>
          <p:cNvPr id="11269" name="Rectangle 3">
            <a:extLst>
              <a:ext uri="{FF2B5EF4-FFF2-40B4-BE49-F238E27FC236}">
                <a16:creationId xmlns:a16="http://schemas.microsoft.com/office/drawing/2014/main" id="{BFC9285F-36BC-4BFF-BDF0-09E3ECC2B0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87680" y="838200"/>
            <a:ext cx="11145520" cy="5181600"/>
          </a:xfrm>
        </p:spPr>
        <p:txBody>
          <a:bodyPr>
            <a:normAutofit/>
          </a:bodyPr>
          <a:lstStyle/>
          <a:p>
            <a:pPr marL="0" indent="0" algn="ctr" eaLnBrk="1" hangingPunct="1">
              <a:lnSpc>
                <a:spcPct val="90000"/>
              </a:lnSpc>
              <a:buNone/>
            </a:pPr>
            <a:r>
              <a:rPr lang="en-US" altLang="en-US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otpadalahcipheryangtidakbisadipecahkan</a:t>
            </a:r>
            <a:endParaRPr lang="en-US" alt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algn="ctr">
              <a:buNone/>
            </a:pPr>
            <a:r>
              <a:rPr lang="en-US" altLang="en-US" dirty="0" err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      </a:t>
            </a:r>
            <a:r>
              <a:rPr lang="en-US" alt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trjkdndkdwerylgrgdkopcegyhbdwjbtrfhgvk</a:t>
            </a:r>
            <a:endParaRPr lang="en-US" altLang="en-US" dirty="0">
              <a:solidFill>
                <a:srgbClr val="FF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Aturan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enkripsi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dan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digunakan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persis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sama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seperti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pada  </a:t>
            </a:r>
            <a:r>
              <a:rPr lang="en-US" altLang="en-US" i="1" dirty="0" err="1">
                <a:latin typeface="Calibri" panose="020F0502020204030204" pitchFamily="34" charset="0"/>
                <a:cs typeface="Calibri" panose="020F0502020204030204" pitchFamily="34" charset="0"/>
              </a:rPr>
              <a:t>Vigenere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 Cipher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bedanya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tidak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ada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perulangan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secara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periodik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Enkripsi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+ </a:t>
            </a:r>
            <a:r>
              <a:rPr lang="en-US" altLang="en-US" i="1" dirty="0" err="1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i="1" baseline="-300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mod 26	</a:t>
            </a:r>
          </a:p>
          <a:p>
            <a:pPr eaLnBrk="1" hangingPunct="1">
              <a:lnSpc>
                <a:spcPct val="90000"/>
              </a:lnSpc>
            </a:pPr>
            <a:endParaRPr lang="en-US" alt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Dekripsi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lang="en-US" altLang="en-US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= (</a:t>
            </a:r>
            <a:r>
              <a:rPr lang="en-US" altLang="en-US" i="1" dirty="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lang="en-US" altLang="en-US" i="1" baseline="-30000" dirty="0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en-US" altLang="en-US" i="1" dirty="0" err="1">
                <a:latin typeface="Calibri" panose="020F0502020204030204" pitchFamily="34" charset="0"/>
                <a:cs typeface="Calibri" panose="020F0502020204030204" pitchFamily="34" charset="0"/>
              </a:rPr>
              <a:t>k</a:t>
            </a:r>
            <a:r>
              <a:rPr lang="en-US" altLang="en-US" i="1" baseline="-30000" dirty="0" err="1">
                <a:latin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) mod 26</a:t>
            </a:r>
          </a:p>
          <a:p>
            <a:pPr eaLnBrk="1" hangingPunct="1">
              <a:lnSpc>
                <a:spcPct val="90000"/>
              </a:lnSpc>
            </a:pPr>
            <a:endParaRPr lang="en-GB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4">
            <a:extLst>
              <a:ext uri="{FF2B5EF4-FFF2-40B4-BE49-F238E27FC236}">
                <a16:creationId xmlns:a16="http://schemas.microsoft.com/office/drawing/2014/main" id="{153AF191-88D4-47FC-AB5A-D516F6F1B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GB" altLang="en-US" sz="1400"/>
              <a:t>Rinaldi Munir/IF4020 Kriptografi</a:t>
            </a:r>
          </a:p>
        </p:txBody>
      </p:sp>
      <p:sp>
        <p:nvSpPr>
          <p:cNvPr id="12291" name="Slide Number Placeholder 5">
            <a:extLst>
              <a:ext uri="{FF2B5EF4-FFF2-40B4-BE49-F238E27FC236}">
                <a16:creationId xmlns:a16="http://schemas.microsoft.com/office/drawing/2014/main" id="{94D960B1-2F4D-4BF3-A058-3A5824719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90000"/>
              <a:buFont typeface="Symbol" panose="05050102010706020507" pitchFamily="18" charset="2"/>
              <a:buChar char="¨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98CB03A6-4CA4-4937-8525-EDFD8195C717}" type="slidenum">
              <a:rPr lang="en-GB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GB" altLang="en-US" sz="1400"/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E5C75AFD-3A21-489E-A0FD-17099A5F285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56640" y="533400"/>
            <a:ext cx="9611360" cy="5562600"/>
          </a:xfrm>
        </p:spPr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n-US" b="1" dirty="0" err="1">
                <a:cs typeface="Times New Roman" panose="02020603050405020304" pitchFamily="18" charset="0"/>
              </a:rPr>
              <a:t>Contoh</a:t>
            </a:r>
            <a:r>
              <a:rPr lang="en-US" altLang="en-US" b="1" dirty="0">
                <a:cs typeface="Times New Roman" panose="02020603050405020304" pitchFamily="18" charset="0"/>
              </a:rPr>
              <a:t> 1</a:t>
            </a:r>
            <a:r>
              <a:rPr lang="en-US" altLang="en-US" dirty="0">
                <a:cs typeface="Times New Roman" panose="02020603050405020304" pitchFamily="18" charset="0"/>
              </a:rPr>
              <a:t>: 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 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Plainteks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onetimepad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Kunci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       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 err="1">
                <a:latin typeface="Courier New" panose="02070309020205020404" pitchFamily="49" charset="0"/>
                <a:cs typeface="Times New Roman" panose="02020603050405020304" pitchFamily="18" charset="0"/>
              </a:rPr>
              <a:t>tbfrgfarfm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Misalkan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A</a:t>
            </a:r>
            <a:r>
              <a:rPr lang="en-US" altLang="en-US" dirty="0">
                <a:cs typeface="Times New Roman" panose="02020603050405020304" pitchFamily="18" charset="0"/>
              </a:rPr>
              <a:t> = 0,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 = 1, …,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Z</a:t>
            </a:r>
            <a:r>
              <a:rPr lang="en-US" altLang="en-US" dirty="0">
                <a:cs typeface="Times New Roman" panose="02020603050405020304" pitchFamily="18" charset="0"/>
              </a:rPr>
              <a:t> = 25. 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cipherteks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en-US" dirty="0"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HOJKOREGHP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 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yang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dalam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hal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ini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diperoleh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sebagai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latin typeface="Calibri" panose="020F0502020204030204" pitchFamily="34" charset="0"/>
                <a:cs typeface="Calibri" panose="020F0502020204030204" pitchFamily="34" charset="0"/>
              </a:rPr>
              <a:t>berikut</a:t>
            </a:r>
            <a:r>
              <a:rPr lang="en-US" altLang="en-US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(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o</a:t>
            </a:r>
            <a:r>
              <a:rPr lang="en-US" altLang="en-US" dirty="0">
                <a:cs typeface="Times New Roman" panose="02020603050405020304" pitchFamily="18" charset="0"/>
              </a:rPr>
              <a:t> +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T</a:t>
            </a:r>
            <a:r>
              <a:rPr lang="en-US" altLang="en-US" dirty="0">
                <a:cs typeface="Times New Roman" panose="02020603050405020304" pitchFamily="18" charset="0"/>
              </a:rPr>
              <a:t>) mod 26 =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H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(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n</a:t>
            </a:r>
            <a:r>
              <a:rPr lang="en-US" altLang="en-US" dirty="0">
                <a:cs typeface="Times New Roman" panose="02020603050405020304" pitchFamily="18" charset="0"/>
              </a:rPr>
              <a:t> +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B</a:t>
            </a:r>
            <a:r>
              <a:rPr lang="en-US" altLang="en-US" dirty="0">
                <a:cs typeface="Times New Roman" panose="02020603050405020304" pitchFamily="18" charset="0"/>
              </a:rPr>
              <a:t>) mod 26 =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O</a:t>
            </a:r>
            <a:endParaRPr lang="en-US" altLang="en-US" dirty="0"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Symbol" panose="05050102010706020507" pitchFamily="18" charset="2"/>
              <a:buNone/>
            </a:pPr>
            <a:r>
              <a:rPr lang="en-US" altLang="en-US" dirty="0">
                <a:cs typeface="Times New Roman" panose="02020603050405020304" pitchFamily="18" charset="0"/>
              </a:rPr>
              <a:t>		(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e</a:t>
            </a:r>
            <a:r>
              <a:rPr lang="en-US" altLang="en-US" dirty="0">
                <a:cs typeface="Times New Roman" panose="02020603050405020304" pitchFamily="18" charset="0"/>
              </a:rPr>
              <a:t> +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F</a:t>
            </a:r>
            <a:r>
              <a:rPr lang="en-US" altLang="en-US" dirty="0">
                <a:cs typeface="Times New Roman" panose="02020603050405020304" pitchFamily="18" charset="0"/>
              </a:rPr>
              <a:t>) mod 26 = </a:t>
            </a:r>
            <a:r>
              <a:rPr lang="en-US" altLang="en-US" dirty="0">
                <a:latin typeface="Courier New" panose="02070309020205020404" pitchFamily="49" charset="0"/>
                <a:cs typeface="Times New Roman" panose="02020603050405020304" pitchFamily="18" charset="0"/>
              </a:rPr>
              <a:t>J</a:t>
            </a:r>
            <a:r>
              <a:rPr lang="en-US" altLang="en-US" dirty="0">
                <a:cs typeface="Times New Roman" panose="02020603050405020304" pitchFamily="18" charset="0"/>
              </a:rPr>
              <a:t>,  </a:t>
            </a:r>
            <a:r>
              <a:rPr lang="en-US" altLang="en-US" dirty="0" err="1">
                <a:cs typeface="Times New Roman" panose="02020603050405020304" pitchFamily="18" charset="0"/>
              </a:rPr>
              <a:t>dst</a:t>
            </a:r>
            <a:endParaRPr lang="en-GB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1076</Words>
  <Application>Microsoft Office PowerPoint</Application>
  <PresentationFormat>Widescreen</PresentationFormat>
  <Paragraphs>162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Calibri Light</vt:lpstr>
      <vt:lpstr>Courier New</vt:lpstr>
      <vt:lpstr>Symbol</vt:lpstr>
      <vt:lpstr>Times New Roman</vt:lpstr>
      <vt:lpstr>Wingdings</vt:lpstr>
      <vt:lpstr>Office Theme</vt:lpstr>
      <vt:lpstr>One-Time Pad (OTP)  Cipher yang Tidak Dapat Dipecahkan  (Unbreakable Cipher)</vt:lpstr>
      <vt:lpstr>Pendahuluan</vt:lpstr>
      <vt:lpstr>PowerPoint Presentation</vt:lpstr>
      <vt:lpstr>One-Time Pad (OTP)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Kelemahan OTP</vt:lpstr>
      <vt:lpstr>PowerPoint Presentation</vt:lpstr>
      <vt:lpstr>Contoh Penggunaan OTP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One-Time Pad,  Cipher yang Tidak Dapat Dipecahkan  (Unbreakable Cipher)</dc:title>
  <dc:creator>Rinaldi Munir</dc:creator>
  <cp:lastModifiedBy>Rinaldi Munir</cp:lastModifiedBy>
  <cp:revision>31</cp:revision>
  <dcterms:created xsi:type="dcterms:W3CDTF">2020-09-05T07:15:10Z</dcterms:created>
  <dcterms:modified xsi:type="dcterms:W3CDTF">2021-02-04T06:15:25Z</dcterms:modified>
</cp:coreProperties>
</file>