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79" r:id="rId3"/>
    <p:sldId id="289" r:id="rId4"/>
    <p:sldId id="348" r:id="rId5"/>
    <p:sldId id="349" r:id="rId6"/>
    <p:sldId id="350" r:id="rId7"/>
    <p:sldId id="361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A41C-17B7-4882-8356-CD6A6201F359}" type="datetimeFigureOut">
              <a:rPr lang="en-US" smtClean="0"/>
              <a:t>4/15/2021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3EC18-49FC-4894-A9BE-1C8556A67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1764BF1-57C0-4F75-BBE0-4D44E406E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CB0B2F05-A21A-4CCE-BC27-022FB1891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814635E-9874-4612-A448-93924C179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9C7E40-756C-4B30-96DE-A02A9B76A9DD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0151-4BC2-4E31-8A9D-EE5750334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320BE-A837-4E50-81D0-DB44FDA4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A7C7-F25F-4C7C-B120-FD99454C1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7322B-D3E6-431D-92A1-0E7C66B62931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4CF5F-EB5C-4ECA-8B38-C630EFF1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4C3C-6A31-4BFF-A46A-FF4C675A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2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F1D9-70E5-48F4-AAFC-1F55AB5D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5D5A6-5F53-4904-BD7A-65DB418F8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46499-B7BF-48CC-B6C0-9A1E03BD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D54B0-522B-4C05-8BB6-1D2F89D3442F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EF560-F0D5-48B7-94AD-B55905CD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4FD08-3CF0-4338-87F3-CF23E8B0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B5B0F-AD6E-48C2-82F5-C44DAEDD2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98ADA-E9E2-4C48-9C7D-3D15A2505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2E64-A9E5-4592-A3D8-4FD1A79F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F5E78-1BA7-4481-87C6-CCB6AC9CC4DD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C65F8-006C-44F5-8389-6AE9997B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16A53-EDA4-4B10-B10F-05CF4D475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6B02-FD34-46C4-B70C-08E8A9A9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E2FCE-F0B4-45A0-AD41-BDA530627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6FE4-068E-4C1F-A551-BD5F3502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742E9-26C3-41B2-BBBD-37063193A8C3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78794-0D52-4018-A784-741D829D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FC60-7261-450E-BC81-357AAE4A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6412A-DD4E-434E-AE99-84843611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31237-822F-48BC-8316-462101135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C23A-C6CE-4B5F-A25E-64BB1BE5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0C024-5594-432C-8269-79F74683BA9F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C9576-82B7-4298-A142-8315328B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48A4-EE10-4FF4-9DEE-A7705FB1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67E9-2F79-43A7-8A08-CE0F81B9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1DB92-1A37-4106-B003-F7FF7EC6E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8DEC-DA1F-4DEA-9506-0F41CA16A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8D2EF-2DCF-4FBB-A32D-0814DF260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056-64C6-4CED-99DF-914AC98B946B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F5B41-2604-4B18-8DE5-348ADA3B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2141-6732-4472-BCD8-B2707EC5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EAC61-3C5C-441E-84F8-8A72F98F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1CEEC-7A06-44A5-97B0-8FBACBE27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FE126-EA8D-4FD5-AC13-470E848C7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1143E-C142-4FE6-B5F4-08901AB44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64D2C-C335-4316-A18D-D9C3B3730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08955-26AD-4015-96AF-5AD874B0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A88DD-1E34-485B-944F-8659E034B8E2}" type="datetime1">
              <a:rPr lang="en-US" smtClean="0"/>
              <a:t>4/15/2021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2F82C-DF0E-40EC-A3F0-6A4A449A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FC4A0-9AC2-4ECD-831A-69F0BCDA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04FC-044D-4C35-A665-421963B4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89DF5-04FF-49C5-9272-B11BC8B9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FECD4-A35D-4E99-A8E1-43654D132533}" type="datetime1">
              <a:rPr lang="en-US" smtClean="0"/>
              <a:t>4/15/2021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DD9E1-39E4-4842-A0CA-FBA85CFC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F3A64-0888-471C-8198-809338DC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9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D13F3-AA0C-48A5-A438-19CB46A3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175C7E-26AD-49BB-BAE4-86E8A8DA26F2}" type="datetime1">
              <a:rPr lang="en-US" smtClean="0"/>
              <a:t>4/15/2021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FFF3E-ED57-460B-BBFB-5ED88AF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35E32-FD8A-4D3A-8AA1-EFD9B17E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A075-B7C0-4496-896E-EB5200843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6A396-5853-4CD3-AFAD-FDA661AA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DA443-E484-4E42-B49D-A8A1A212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4444-A658-4151-9BB3-CE798B81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7FB75-356E-4AF5-8BF7-46517632006D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FEE5-DB2F-4713-AB5E-20DBE17B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DE8F3-7D92-42AE-8D15-4578BF6A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6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CC6E-DEE7-4F3A-962D-604EB218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B8683-CBA3-4AB1-BA84-DDF0DBA7E5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E3EA-0C75-4DB3-8D55-CA1187EB4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2599D-EDE2-436E-95CF-03C073B5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89AD-6847-49B7-9318-4EBC151B42F9}" type="datetime1">
              <a:rPr lang="en-US" smtClean="0"/>
              <a:t>4/15/2021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421ED-DF5E-468C-AC3E-54F345B0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6841B-DCAE-4BAB-A0B0-59C33105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703F3-6F0D-4E43-8DCE-BC7E0FB7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BA87E-197D-4472-9BE1-6757BFF2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3F675-764E-49DA-9823-5ED65985E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9CC8A-C526-4761-8E11-047C25F2CDDC}" type="datetime1">
              <a:rPr lang="en-US" smtClean="0"/>
              <a:t>4/15/2021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5380-7254-408A-9CF5-1E7A05610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CF7F-15D9-4961-A69F-B23C80F7D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enterprisewan.techtarget.com/definition/extrane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163A8E-C67C-4A3E-9EE7-312F841923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122363"/>
            <a:ext cx="9144000" cy="1382298"/>
          </a:xfrm>
        </p:spPr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Public Key Infrastructure (PKI)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077" name="Rectangle 33">
            <a:extLst>
              <a:ext uri="{FF2B5EF4-FFF2-40B4-BE49-F238E27FC236}">
                <a16:creationId xmlns:a16="http://schemas.microsoft.com/office/drawing/2014/main" id="{BEB9CA81-6861-44D7-8D84-F86366610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CED49-58D8-4A88-A900-96F4E89ED48E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916AACD-86DD-4D6F-90B4-FDD499C09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3845" y="2504661"/>
            <a:ext cx="2166730" cy="216673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65352F0D-D9E4-4C78-807B-5BF34CB57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2253"/>
            <a:ext cx="9144000" cy="386922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II4031 </a:t>
            </a:r>
            <a:r>
              <a:rPr lang="en-US" dirty="0" err="1"/>
              <a:t>Kriptografi</a:t>
            </a:r>
            <a:r>
              <a:rPr lang="en-US" dirty="0"/>
              <a:t> dan </a:t>
            </a:r>
            <a:r>
              <a:rPr lang="en-US" dirty="0" err="1"/>
              <a:t>Koding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Rinaldi Munir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Program </a:t>
            </a:r>
            <a:r>
              <a:rPr lang="en-US" sz="2800" dirty="0" err="1"/>
              <a:t>Studi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dan </a:t>
            </a:r>
            <a:r>
              <a:rPr lang="en-US" sz="2800" dirty="0" err="1"/>
              <a:t>Teknologi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endParaRPr lang="en-US" sz="2800" dirty="0"/>
          </a:p>
          <a:p>
            <a:r>
              <a:rPr lang="en-US" sz="2800" dirty="0"/>
              <a:t>STEI-ITB</a:t>
            </a:r>
            <a:endParaRPr lang="en-US" dirty="0"/>
          </a:p>
        </p:txBody>
      </p:sp>
      <p:pic>
        <p:nvPicPr>
          <p:cNvPr id="10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9EE191CB-D2A1-4EFD-B7C8-47F30A8053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0889" y="399175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8641-79E1-4BB6-B8F6-3AB091D9C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504" y="437321"/>
            <a:ext cx="10959548" cy="5282441"/>
          </a:xfrm>
        </p:spPr>
        <p:txBody>
          <a:bodyPr>
            <a:normAutofit/>
          </a:bodyPr>
          <a:lstStyle/>
          <a:p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yang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i="1" dirty="0"/>
              <a:t>certificate path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certificate chain.</a:t>
            </a:r>
          </a:p>
          <a:p>
            <a:r>
              <a:rPr lang="en-US" sz="2400" i="1" dirty="0"/>
              <a:t>Certificate path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alur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memverifikasi</a:t>
            </a:r>
            <a:r>
              <a:rPr lang="en-US" sz="2400" dirty="0"/>
              <a:t> </a:t>
            </a:r>
            <a:r>
              <a:rPr lang="en-US" sz="2400" dirty="0" err="1"/>
              <a:t>tanda-tangan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aras</a:t>
            </a:r>
            <a:r>
              <a:rPr lang="en-US" sz="2400" dirty="0"/>
              <a:t> </a:t>
            </a:r>
            <a:r>
              <a:rPr lang="en-US" sz="2400" dirty="0" err="1"/>
              <a:t>daun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i="1" dirty="0"/>
              <a:t>root.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965517-307E-47FB-A255-FB5531D1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DF106-D789-488F-B92A-D92FA273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10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5EC915-3649-41EA-94AC-A85FAC70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678" y="164989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961FA3-3273-4C2C-8C64-EEEB7FC9FB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532450"/>
              </p:ext>
            </p:extLst>
          </p:nvPr>
        </p:nvGraphicFramePr>
        <p:xfrm>
          <a:off x="1916992" y="1938128"/>
          <a:ext cx="8091712" cy="482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1" r:id="rId3" imgW="5955480" imgH="3529440" progId="Visio.Drawing.5">
                  <p:embed/>
                </p:oleObj>
              </mc:Choice>
              <mc:Fallback>
                <p:oleObj r:id="rId3" imgW="5955480" imgH="3529440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992" y="1938128"/>
                        <a:ext cx="8091712" cy="482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4915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1A95F-59F6-4F24-A8A7-22DFACB4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7"/>
            <a:ext cx="10515600" cy="568000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CA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Visa dan Mastercard: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3B8287-5392-4296-84B5-E9307FF62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6E123-30AF-4796-ABBE-92959A7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11</a:t>
            </a:fld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01C593C0-ACC6-4B06-A6FD-3B8F2E3A7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271" y="1563617"/>
            <a:ext cx="8272946" cy="470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640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8CF29-8398-4E7C-AD72-1FF117B28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309" y="316279"/>
            <a:ext cx="4518991" cy="886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Rantai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sertifikat</a:t>
            </a:r>
            <a:r>
              <a:rPr lang="en-US" dirty="0">
                <a:solidFill>
                  <a:srgbClr val="FF0000"/>
                </a:solidFill>
              </a:rPr>
              <a:t> digital </a:t>
            </a:r>
            <a:r>
              <a:rPr lang="en-US" dirty="0" err="1">
                <a:solidFill>
                  <a:srgbClr val="FF0000"/>
                </a:solidFill>
              </a:rPr>
              <a:t>untuk</a:t>
            </a:r>
            <a:r>
              <a:rPr lang="en-US" dirty="0">
                <a:solidFill>
                  <a:srgbClr val="FF0000"/>
                </a:solidFill>
              </a:rPr>
              <a:t> server Bank </a:t>
            </a:r>
            <a:r>
              <a:rPr lang="en-US" dirty="0" err="1">
                <a:solidFill>
                  <a:srgbClr val="FF0000"/>
                </a:solidFill>
              </a:rPr>
              <a:t>Mandiri</a:t>
            </a:r>
            <a:r>
              <a:rPr lang="en-US" dirty="0">
                <a:solidFill>
                  <a:srgbClr val="FF0000"/>
                </a:solidFill>
              </a:rPr>
              <a:t> :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C039BB-1E64-48FB-A5A0-02E56247F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98BBBB-1DB4-4B86-8F5B-C9417F224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12</a:t>
            </a:fld>
            <a:endParaRPr lang="en-US"/>
          </a:p>
        </p:txBody>
      </p:sp>
      <p:pic>
        <p:nvPicPr>
          <p:cNvPr id="15362" name="Picture 2">
            <a:extLst>
              <a:ext uri="{FF2B5EF4-FFF2-40B4-BE49-F238E27FC236}">
                <a16:creationId xmlns:a16="http://schemas.microsoft.com/office/drawing/2014/main" id="{7AF801E7-65AB-4E8F-8F26-F2E62EE11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3576" y="1158296"/>
            <a:ext cx="4439660" cy="5528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9233BCC-F6A9-48B1-A173-4FFA76FA0CCC}"/>
              </a:ext>
            </a:extLst>
          </p:cNvPr>
          <p:cNvSpPr/>
          <p:nvPr/>
        </p:nvSpPr>
        <p:spPr>
          <a:xfrm>
            <a:off x="6188765" y="1744944"/>
            <a:ext cx="5165035" cy="13415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Digicert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pada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0 (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), </a:t>
            </a:r>
          </a:p>
          <a:p>
            <a:pPr algn="just">
              <a:lnSpc>
                <a:spcPct val="115000"/>
              </a:lnSpc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400" i="1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Digicert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 SHA2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pada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1, </a:t>
            </a:r>
          </a:p>
          <a:p>
            <a:pPr algn="just">
              <a:lnSpc>
                <a:spcPct val="115000"/>
              </a:lnSpc>
            </a:pP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daunnya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web Bank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Mandiri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58364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F167B-01DC-4A1F-B858-0CB94D5069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202" y="697106"/>
            <a:ext cx="6086582" cy="5401711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i="1" dirty="0"/>
              <a:t>CA</a:t>
            </a:r>
            <a:r>
              <a:rPr lang="en-US" dirty="0"/>
              <a:t> dan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digitalnya</a:t>
            </a:r>
            <a:r>
              <a:rPr lang="en-US" dirty="0"/>
              <a:t> yang </a:t>
            </a:r>
            <a:r>
              <a:rPr lang="en-US" dirty="0" err="1"/>
              <a:t>yang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dipasang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Internet Explorer</a:t>
            </a:r>
            <a:r>
              <a:rPr lang="en-US" dirty="0"/>
              <a:t> (</a:t>
            </a:r>
            <a:r>
              <a:rPr lang="en-US" i="1" dirty="0"/>
              <a:t>IE</a:t>
            </a:r>
            <a:r>
              <a:rPr lang="en-US" dirty="0"/>
              <a:t>),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Pilih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fi-FI" i="1" dirty="0"/>
              <a:t>	Internet Options</a:t>
            </a:r>
            <a:r>
              <a:rPr lang="fi-FI" dirty="0"/>
              <a:t>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</a:t>
            </a:r>
            <a:r>
              <a:rPr lang="fi-FI" i="1" dirty="0"/>
              <a:t>Content</a:t>
            </a:r>
            <a:r>
              <a:rPr lang="fi-FI" dirty="0"/>
              <a:t> 			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A209A8-2C35-4C10-8651-A4DAC47DA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F3B5BE-6465-4470-8223-BD51B8F3F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13</a:t>
            </a:fld>
            <a:endParaRPr lang="en-US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94DD0B8E-1C31-46A1-A264-9289DDF95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4478" y="728697"/>
            <a:ext cx="4394628" cy="5627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7726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CB607-89EE-48BD-8254-4F02C5D9C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6591"/>
            <a:ext cx="10515600" cy="5411650"/>
          </a:xfrm>
        </p:spPr>
        <p:txBody>
          <a:bodyPr/>
          <a:lstStyle/>
          <a:p>
            <a:r>
              <a:rPr lang="en-US" dirty="0" err="1"/>
              <a:t>Kemudian</a:t>
            </a:r>
            <a:r>
              <a:rPr lang="en-US" dirty="0"/>
              <a:t>, </a:t>
            </a:r>
            <a:r>
              <a:rPr lang="en-US" dirty="0" err="1"/>
              <a:t>klik</a:t>
            </a:r>
            <a:r>
              <a:rPr lang="en-US" dirty="0"/>
              <a:t> tab:</a:t>
            </a:r>
          </a:p>
          <a:p>
            <a:pPr marL="0" indent="0">
              <a:buNone/>
            </a:pPr>
            <a:r>
              <a:rPr lang="fi-FI" i="1" dirty="0"/>
              <a:t>	Certificates </a:t>
            </a:r>
            <a:r>
              <a:rPr lang="fi-FI" i="1" dirty="0">
                <a:sym typeface="Wingdings" panose="05000000000000000000" pitchFamily="2" charset="2"/>
              </a:rPr>
              <a:t></a:t>
            </a:r>
            <a:r>
              <a:rPr lang="fi-FI" i="1" dirty="0"/>
              <a:t> Trusted Root Certification Authorities</a:t>
            </a:r>
          </a:p>
          <a:p>
            <a:pPr marL="0" indent="0">
              <a:buNone/>
            </a:pPr>
            <a:endParaRPr lang="fi-FI" i="1" dirty="0"/>
          </a:p>
          <a:p>
            <a:r>
              <a:rPr lang="en-US" i="1" dirty="0"/>
              <a:t> Trusted Root CA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/>
              <a:t>root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PKI</a:t>
            </a:r>
            <a:r>
              <a:rPr lang="en-US" dirty="0"/>
              <a:t> dan </a:t>
            </a:r>
            <a:r>
              <a:rPr lang="en-US" dirty="0" err="1"/>
              <a:t>memiliki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cabang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i="1" dirty="0"/>
              <a:t>Intermediate CA</a:t>
            </a:r>
            <a:r>
              <a:rPr lang="en-US" dirty="0"/>
              <a:t>.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DF2354-5DBF-4954-A9EB-0A7AD04E4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742423-96CC-4109-AF00-BE8B9468C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14</a:t>
            </a:fld>
            <a:endParaRPr lang="en-US"/>
          </a:p>
        </p:txBody>
      </p:sp>
      <p:pic>
        <p:nvPicPr>
          <p:cNvPr id="17411" name="Picture 3">
            <a:extLst>
              <a:ext uri="{FF2B5EF4-FFF2-40B4-BE49-F238E27FC236}">
                <a16:creationId xmlns:a16="http://schemas.microsoft.com/office/drawing/2014/main" id="{776C6C68-432E-43C4-BCE6-8DD275D74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022" y="1607679"/>
            <a:ext cx="5044315" cy="5113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351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19B554-E0CB-433F-B9D7-E3DF4D767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4700"/>
            <a:ext cx="10515600" cy="5411650"/>
          </a:xfrm>
        </p:spPr>
        <p:txBody>
          <a:bodyPr/>
          <a:lstStyle/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i="1" dirty="0"/>
              <a:t>server</a:t>
            </a:r>
            <a:r>
              <a:rPr lang="en-US" dirty="0"/>
              <a:t> di internet yang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oleh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tercantum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daftar </a:t>
            </a:r>
            <a:r>
              <a:rPr lang="en-US" i="1" dirty="0"/>
              <a:t>CA</a:t>
            </a:r>
            <a:r>
              <a:rPr lang="en-US" dirty="0"/>
              <a:t> di </a:t>
            </a:r>
            <a:r>
              <a:rPr lang="en-US" dirty="0" err="1"/>
              <a:t>atas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i="1" dirty="0"/>
              <a:t>IE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memperingatkan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i="1" dirty="0"/>
              <a:t>IE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i="1" dirty="0"/>
              <a:t>CA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mempercayai</a:t>
            </a:r>
            <a:r>
              <a:rPr lang="en-US" dirty="0"/>
              <a:t> </a:t>
            </a:r>
            <a:r>
              <a:rPr lang="en-US" i="1" dirty="0"/>
              <a:t>server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i="1" dirty="0"/>
              <a:t>CA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ditambahkan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IE</a:t>
            </a:r>
            <a:r>
              <a:rPr lang="en-US" dirty="0"/>
              <a:t>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F639DC-4D16-41C3-996D-CFD3E1C43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A8A8BE-CA85-47CC-8A2B-04FCB9CB0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3771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D43F7-6E01-4EC9-B4C3-4CAA679CEA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4948"/>
            <a:ext cx="10515600" cy="5352015"/>
          </a:xfrm>
        </p:spPr>
        <p:txBody>
          <a:bodyPr/>
          <a:lstStyle/>
          <a:p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digital </a:t>
            </a:r>
            <a:r>
              <a:rPr lang="en-US" dirty="0" err="1"/>
              <a:t>sebuah</a:t>
            </a:r>
            <a:r>
              <a:rPr lang="en-US" dirty="0"/>
              <a:t> CA, </a:t>
            </a:r>
            <a:r>
              <a:rPr lang="en-US" dirty="0" err="1"/>
              <a:t>klik</a:t>
            </a:r>
            <a:r>
              <a:rPr lang="en-US" dirty="0"/>
              <a:t> salah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i="1" dirty="0"/>
              <a:t>.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DA67B3-45D5-425D-A61B-969A4D2D1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B98DB1-9A89-4D54-9708-6160269D1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16</a:t>
            </a:fld>
            <a:endParaRPr lang="en-US"/>
          </a:p>
        </p:txBody>
      </p:sp>
      <p:pic>
        <p:nvPicPr>
          <p:cNvPr id="18434" name="Picture 2">
            <a:extLst>
              <a:ext uri="{FF2B5EF4-FFF2-40B4-BE49-F238E27FC236}">
                <a16:creationId xmlns:a16="http://schemas.microsoft.com/office/drawing/2014/main" id="{B4D743BB-6229-403D-94A0-D3F24FE62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113" y="1448625"/>
            <a:ext cx="3883025" cy="481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5" name="Picture 3">
            <a:extLst>
              <a:ext uri="{FF2B5EF4-FFF2-40B4-BE49-F238E27FC236}">
                <a16:creationId xmlns:a16="http://schemas.microsoft.com/office/drawing/2014/main" id="{6273A0BC-E9CB-442C-8635-9AE1E2762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3139" y="1448626"/>
            <a:ext cx="3883024" cy="4818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5975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A551C-0481-4A0A-BEEB-159CC7FC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FE9E-40D2-4973-848D-9F3FEA5A1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A69CB-CD8B-4257-B35B-CED97F508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9AD5C-5E52-465F-B40B-3C9C5504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7F76A7E-8E5A-4E9F-8AE1-FAC6CCEE9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930" y="508000"/>
            <a:ext cx="7772400" cy="8318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Public Key Infrastructure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PKI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r>
              <a:rPr lang="en-GB" altLang="en-US" dirty="0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98AD0BD-D661-4ADE-889D-072496FD3E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191" y="1600200"/>
            <a:ext cx="10366513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Luasnya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penggunaan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 Internet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menyediakan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layanan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terintegrasi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menyimpan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memverifikasi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membuang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sertifikat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digital.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mengatur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CA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kebijakan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policy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dinamakan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Public-Key Infrastructure 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(PKI)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solidFill>
                <a:srgbClr val="040406"/>
              </a:solidFill>
              <a:cs typeface="Times New Roman" panose="02020603050405020304" pitchFamily="18" charset="0"/>
            </a:endParaRPr>
          </a:p>
        </p:txBody>
      </p:sp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E4FD8114-2A2D-4274-A07C-69982404F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Munir/II4031 Kriptografi dan Koding/Prodi STI/STEI-ITB</a:t>
            </a:r>
            <a:endParaRPr lang="en-GB"/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771D189A-B24A-40DC-8129-10FD2D09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B1BC3-6F0E-4449-8DDC-656224963F2D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67876A14-D4FE-48E3-935A-4C6F91A2AF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826" y="914400"/>
            <a:ext cx="10508974" cy="5441950"/>
          </a:xfrm>
        </p:spPr>
        <p:txBody>
          <a:bodyPr>
            <a:normAutofit lnSpcReduction="10000"/>
          </a:bodyPr>
          <a:lstStyle/>
          <a:p>
            <a:r>
              <a:rPr lang="en-US" sz="3000" i="1" dirty="0"/>
              <a:t>PKI</a:t>
            </a:r>
            <a:r>
              <a:rPr lang="en-US" sz="3000" dirty="0"/>
              <a:t> </a:t>
            </a:r>
            <a:r>
              <a:rPr lang="en-US" sz="3000" dirty="0" err="1"/>
              <a:t>adalah</a:t>
            </a:r>
            <a:r>
              <a:rPr lang="en-US" sz="3000" dirty="0"/>
              <a:t> </a:t>
            </a:r>
            <a:r>
              <a:rPr lang="en-US" sz="3000" dirty="0" err="1"/>
              <a:t>sekumpulan</a:t>
            </a:r>
            <a:r>
              <a:rPr lang="en-US" sz="3000" dirty="0"/>
              <a:t> </a:t>
            </a:r>
            <a:r>
              <a:rPr lang="en-US" sz="3000" dirty="0" err="1"/>
              <a:t>aturan</a:t>
            </a:r>
            <a:r>
              <a:rPr lang="en-US" sz="3000" dirty="0"/>
              <a:t>, </a:t>
            </a:r>
            <a:r>
              <a:rPr lang="en-US" sz="3000" dirty="0" err="1"/>
              <a:t>kebijakan</a:t>
            </a:r>
            <a:r>
              <a:rPr lang="en-US" sz="3000" dirty="0"/>
              <a:t>, </a:t>
            </a:r>
            <a:r>
              <a:rPr lang="en-US" sz="3000" dirty="0" err="1"/>
              <a:t>prosedur</a:t>
            </a:r>
            <a:r>
              <a:rPr lang="en-US" sz="3000" dirty="0"/>
              <a:t>, </a:t>
            </a:r>
            <a:r>
              <a:rPr lang="en-US" sz="3000" i="1" dirty="0"/>
              <a:t>hardware</a:t>
            </a:r>
            <a:r>
              <a:rPr lang="en-US" sz="3000" dirty="0"/>
              <a:t> dan </a:t>
            </a:r>
            <a:r>
              <a:rPr lang="en-US" sz="3000" i="1" dirty="0"/>
              <a:t>software</a:t>
            </a:r>
            <a:r>
              <a:rPr lang="en-US" sz="3000" dirty="0"/>
              <a:t> yang </a:t>
            </a:r>
            <a:r>
              <a:rPr lang="en-US" sz="3000" dirty="0" err="1"/>
              <a:t>dibutuhkan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membuat</a:t>
            </a:r>
            <a:r>
              <a:rPr lang="en-US" sz="3000" dirty="0"/>
              <a:t>, </a:t>
            </a:r>
            <a:r>
              <a:rPr lang="en-US" sz="3000" dirty="0" err="1"/>
              <a:t>mendistribusikan</a:t>
            </a:r>
            <a:r>
              <a:rPr lang="en-US" sz="3000" dirty="0"/>
              <a:t>, </a:t>
            </a:r>
            <a:r>
              <a:rPr lang="en-US" sz="3000" dirty="0" err="1"/>
              <a:t>menggunakan</a:t>
            </a:r>
            <a:r>
              <a:rPr lang="en-US" sz="3000" dirty="0"/>
              <a:t>, </a:t>
            </a:r>
            <a:r>
              <a:rPr lang="en-US" sz="3000" dirty="0" err="1"/>
              <a:t>menyimpan</a:t>
            </a:r>
            <a:r>
              <a:rPr lang="en-US" sz="3000" dirty="0"/>
              <a:t>, </a:t>
            </a:r>
            <a:r>
              <a:rPr lang="en-US" sz="3000" dirty="0" err="1"/>
              <a:t>mengelola</a:t>
            </a:r>
            <a:r>
              <a:rPr lang="en-US" sz="3000" dirty="0"/>
              <a:t>, dan </a:t>
            </a:r>
            <a:r>
              <a:rPr lang="en-US" sz="3000" dirty="0" err="1"/>
              <a:t>membuang</a:t>
            </a:r>
            <a:r>
              <a:rPr lang="en-US" sz="3000" dirty="0"/>
              <a:t> </a:t>
            </a:r>
            <a:r>
              <a:rPr lang="en-US" sz="3000" dirty="0" err="1"/>
              <a:t>sertifikat</a:t>
            </a:r>
            <a:r>
              <a:rPr lang="en-US" sz="3000" dirty="0"/>
              <a:t> digital. </a:t>
            </a:r>
          </a:p>
          <a:p>
            <a:endParaRPr lang="en-US" sz="3000" dirty="0"/>
          </a:p>
          <a:p>
            <a:r>
              <a:rPr lang="en-US" sz="3000" dirty="0"/>
              <a:t>PKI </a:t>
            </a:r>
            <a:r>
              <a:rPr lang="en-US" sz="3000" dirty="0" err="1"/>
              <a:t>mengintegrasikan</a:t>
            </a:r>
            <a:r>
              <a:rPr lang="en-US" sz="3000" dirty="0"/>
              <a:t> </a:t>
            </a:r>
            <a:r>
              <a:rPr lang="en-US" sz="3000" dirty="0" err="1"/>
              <a:t>kriptografi</a:t>
            </a:r>
            <a:r>
              <a:rPr lang="en-US" sz="3000" dirty="0"/>
              <a:t> </a:t>
            </a:r>
            <a:r>
              <a:rPr lang="en-US" sz="3000" dirty="0" err="1"/>
              <a:t>kunci-publik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sertifikat</a:t>
            </a:r>
            <a:r>
              <a:rPr lang="en-US" sz="3000" dirty="0"/>
              <a:t> digital dan </a:t>
            </a:r>
            <a:r>
              <a:rPr lang="en-US" sz="3000" i="1" dirty="0"/>
              <a:t>CA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mengotentikasi</a:t>
            </a:r>
            <a:r>
              <a:rPr lang="en-US" sz="3000" dirty="0"/>
              <a:t> </a:t>
            </a:r>
            <a:r>
              <a:rPr lang="en-US" sz="3000" dirty="0" err="1"/>
              <a:t>pihak-pihak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suatu</a:t>
            </a:r>
            <a:r>
              <a:rPr lang="en-US" sz="3000" dirty="0"/>
              <a:t> </a:t>
            </a:r>
            <a:r>
              <a:rPr lang="en-US" sz="3000" dirty="0" err="1"/>
              <a:t>transaksi</a:t>
            </a:r>
            <a:r>
              <a:rPr lang="en-US" sz="3000" dirty="0"/>
              <a:t> </a:t>
            </a:r>
            <a:r>
              <a:rPr lang="en-US" sz="3000" dirty="0" err="1"/>
              <a:t>elektronik</a:t>
            </a:r>
            <a:r>
              <a:rPr lang="en-US" sz="3000" dirty="0"/>
              <a:t>. </a:t>
            </a:r>
          </a:p>
          <a:p>
            <a:endParaRPr lang="en-US" sz="3000" dirty="0"/>
          </a:p>
          <a:p>
            <a:r>
              <a:rPr lang="en-US" sz="3000" dirty="0" err="1"/>
              <a:t>Tujuan</a:t>
            </a:r>
            <a:r>
              <a:rPr lang="en-US" sz="3000" dirty="0"/>
              <a:t> PKI </a:t>
            </a:r>
            <a:r>
              <a:rPr lang="en-US" sz="3000" dirty="0" err="1"/>
              <a:t>adalah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memfasilitasi</a:t>
            </a:r>
            <a:r>
              <a:rPr lang="en-US" sz="3000" dirty="0"/>
              <a:t> </a:t>
            </a:r>
            <a:r>
              <a:rPr lang="en-US" sz="3000" dirty="0" err="1"/>
              <a:t>transaksi</a:t>
            </a:r>
            <a:r>
              <a:rPr lang="en-US" sz="3000" dirty="0"/>
              <a:t> </a:t>
            </a:r>
            <a:r>
              <a:rPr lang="en-US" sz="3000" dirty="0" err="1"/>
              <a:t>elektronik</a:t>
            </a:r>
            <a:r>
              <a:rPr lang="en-US" sz="3000" dirty="0"/>
              <a:t> yang </a:t>
            </a:r>
            <a:r>
              <a:rPr lang="en-US" sz="3000" dirty="0" err="1"/>
              <a:t>aman</a:t>
            </a:r>
            <a:r>
              <a:rPr lang="en-US" sz="3000" dirty="0"/>
              <a:t> </a:t>
            </a:r>
            <a:r>
              <a:rPr lang="en-US" sz="3000" dirty="0" err="1"/>
              <a:t>untuk</a:t>
            </a:r>
            <a:r>
              <a:rPr lang="en-US" sz="3000" dirty="0"/>
              <a:t> </a:t>
            </a:r>
            <a:r>
              <a:rPr lang="en-US" sz="3000" dirty="0" err="1"/>
              <a:t>aktivitas</a:t>
            </a:r>
            <a:r>
              <a:rPr lang="en-US" sz="3000" dirty="0"/>
              <a:t> </a:t>
            </a:r>
            <a:r>
              <a:rPr lang="en-US" sz="3000" dirty="0" err="1"/>
              <a:t>perbankan</a:t>
            </a:r>
            <a:r>
              <a:rPr lang="en-US" sz="3000" dirty="0"/>
              <a:t>, </a:t>
            </a:r>
            <a:r>
              <a:rPr lang="en-US" sz="3000" i="1" dirty="0"/>
              <a:t>e-commerce, </a:t>
            </a:r>
            <a:r>
              <a:rPr lang="en-US" sz="3000" dirty="0"/>
              <a:t>dan </a:t>
            </a:r>
            <a:r>
              <a:rPr lang="en-US" sz="3000" dirty="0" err="1"/>
              <a:t>surat-surat</a:t>
            </a:r>
            <a:r>
              <a:rPr lang="en-US" sz="3000" dirty="0"/>
              <a:t> </a:t>
            </a:r>
            <a:r>
              <a:rPr lang="en-US" sz="3000" dirty="0" err="1"/>
              <a:t>elektronik</a:t>
            </a:r>
            <a:r>
              <a:rPr lang="en-US" sz="3000" dirty="0"/>
              <a:t> </a:t>
            </a:r>
            <a:r>
              <a:rPr lang="en-US" sz="3000" dirty="0" err="1"/>
              <a:t>dengan</a:t>
            </a:r>
            <a:r>
              <a:rPr lang="en-US" sz="3000" dirty="0"/>
              <a:t> </a:t>
            </a:r>
            <a:r>
              <a:rPr lang="en-US" sz="3000" dirty="0" err="1"/>
              <a:t>menggunakan</a:t>
            </a:r>
            <a:r>
              <a:rPr lang="en-US" sz="3000" dirty="0"/>
              <a:t> </a:t>
            </a:r>
            <a:r>
              <a:rPr lang="en-US" sz="3000" dirty="0" err="1"/>
              <a:t>sistem</a:t>
            </a:r>
            <a:r>
              <a:rPr lang="en-US" sz="3000" dirty="0"/>
              <a:t> </a:t>
            </a:r>
            <a:r>
              <a:rPr lang="en-US" sz="3000" dirty="0" err="1"/>
              <a:t>kriptografi</a:t>
            </a:r>
            <a:r>
              <a:rPr lang="en-US" sz="3000" dirty="0"/>
              <a:t> </a:t>
            </a:r>
            <a:r>
              <a:rPr lang="en-US" sz="3000" dirty="0" err="1"/>
              <a:t>kunci-publik</a:t>
            </a:r>
            <a:r>
              <a:rPr lang="en-US" sz="3000" dirty="0"/>
              <a:t>. 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pPr eaLnBrk="1" hangingPunct="1"/>
            <a:endParaRPr lang="en-US" altLang="en-US" sz="3000" i="1" dirty="0"/>
          </a:p>
          <a:p>
            <a:pPr eaLnBrk="1" hangingPunct="1"/>
            <a:endParaRPr lang="en-US" altLang="en-US" sz="2400" dirty="0">
              <a:solidFill>
                <a:srgbClr val="040406"/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7EBE818-7E89-4543-8520-92E47544E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Munir/II4031 Kriptografi dan Koding/Prodi STI/STEI-ITB</a:t>
            </a:r>
            <a:endParaRPr lang="en-GB"/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23D25925-E806-41BA-B76B-A1CA445A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E0AE3-4BC2-4502-9534-EBB2ED902D15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187899F1-315A-48D7-BE42-006300A28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95801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0404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4040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F7C4-8F67-4B74-859B-C9397A39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226"/>
            <a:ext cx="10515600" cy="574012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 err="1"/>
              <a:t>Komponen-komponen</a:t>
            </a:r>
            <a:r>
              <a:rPr lang="en-US" altLang="en-US" sz="2400" dirty="0"/>
              <a:t> </a:t>
            </a:r>
            <a:r>
              <a:rPr lang="en-US" altLang="en-US" sz="2400" i="1" dirty="0"/>
              <a:t>PKI: </a:t>
            </a:r>
            <a:endParaRPr lang="en-US" alt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err="1">
                <a:solidFill>
                  <a:srgbClr val="FF0000"/>
                </a:solidFill>
              </a:rPr>
              <a:t>Sertifikat</a:t>
            </a:r>
            <a:r>
              <a:rPr lang="en-US" altLang="en-US" dirty="0">
                <a:solidFill>
                  <a:srgbClr val="FF0000"/>
                </a:solidFill>
              </a:rPr>
              <a:t> digital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,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pemilik</a:t>
            </a:r>
            <a:r>
              <a:rPr lang="en-US" altLang="en-US" dirty="0"/>
              <a:t>, </a:t>
            </a:r>
            <a:r>
              <a:rPr lang="en-US" altLang="en-US" dirty="0" err="1"/>
              <a:t>tanda-tangan</a:t>
            </a:r>
            <a:r>
              <a:rPr lang="en-US" altLang="en-US" dirty="0"/>
              <a:t> digital, </a:t>
            </a:r>
            <a:r>
              <a:rPr lang="en-US" altLang="en-US" dirty="0" err="1"/>
              <a:t>dll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altLang="en-US" dirty="0" err="1">
                <a:solidFill>
                  <a:srgbClr val="FF0000"/>
                </a:solidFill>
              </a:rPr>
              <a:t>Pemilik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kunci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 err="1">
                <a:solidFill>
                  <a:srgbClr val="FF0000"/>
                </a:solidFill>
              </a:rPr>
              <a:t>publik</a:t>
            </a:r>
            <a:endParaRPr lang="en-US" altLang="en-US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n-US" altLang="en-US" dirty="0"/>
              <a:t>	- personal, bank, </a:t>
            </a:r>
            <a:r>
              <a:rPr lang="en-US" altLang="en-US" dirty="0" err="1"/>
              <a:t>perusahaan</a:t>
            </a:r>
            <a:r>
              <a:rPr lang="en-US" altLang="en-US" dirty="0"/>
              <a:t>, </a:t>
            </a:r>
            <a:r>
              <a:rPr lang="en-US" altLang="en-US" dirty="0" err="1"/>
              <a:t>dll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3"/>
            </a:pPr>
            <a:r>
              <a:rPr lang="en-US" altLang="en-US" dirty="0">
                <a:solidFill>
                  <a:srgbClr val="FF0000"/>
                </a:solidFill>
              </a:rPr>
              <a:t>CA (</a:t>
            </a:r>
            <a:r>
              <a:rPr lang="en-US" altLang="en-US" i="1" dirty="0">
                <a:solidFill>
                  <a:srgbClr val="FF0000"/>
                </a:solidFill>
              </a:rPr>
              <a:t>Certification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yang </a:t>
            </a:r>
            <a:r>
              <a:rPr lang="en-US" altLang="en-US" dirty="0" err="1"/>
              <a:t>menerbitkan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altLang="en-US" dirty="0">
                <a:solidFill>
                  <a:srgbClr val="FF0000"/>
                </a:solidFill>
              </a:rPr>
              <a:t>RA (</a:t>
            </a:r>
            <a:r>
              <a:rPr lang="en-US" altLang="en-US" i="1" dirty="0">
                <a:solidFill>
                  <a:srgbClr val="FF0000"/>
                </a:solidFill>
              </a:rPr>
              <a:t>Registration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 yang </a:t>
            </a:r>
            <a:r>
              <a:rPr lang="en-US" altLang="en-US" dirty="0" err="1"/>
              <a:t>memverifikasi</a:t>
            </a:r>
            <a:r>
              <a:rPr lang="en-US" altLang="en-US" dirty="0"/>
              <a:t>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yang </a:t>
            </a:r>
            <a:r>
              <a:rPr lang="en-US" altLang="en-US" dirty="0" err="1"/>
              <a:t>meminta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5"/>
            </a:pPr>
            <a:r>
              <a:rPr lang="en-US" altLang="en-US" dirty="0" err="1">
                <a:solidFill>
                  <a:srgbClr val="FF0000"/>
                </a:solidFill>
              </a:rPr>
              <a:t>Repositori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menyimpan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 dan </a:t>
            </a:r>
            <a:r>
              <a:rPr lang="en-US" altLang="en-US" i="1" dirty="0"/>
              <a:t>CRL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6"/>
            </a:pPr>
            <a:r>
              <a:rPr lang="en-US" altLang="en-US" dirty="0" err="1">
                <a:solidFill>
                  <a:srgbClr val="FF0000"/>
                </a:solidFill>
              </a:rPr>
              <a:t>Aturan</a:t>
            </a:r>
            <a:r>
              <a:rPr lang="en-US" altLang="en-US" dirty="0">
                <a:solidFill>
                  <a:srgbClr val="FF0000"/>
                </a:solidFill>
              </a:rPr>
              <a:t>/</a:t>
            </a:r>
            <a:r>
              <a:rPr lang="en-US" altLang="en-US" dirty="0" err="1">
                <a:solidFill>
                  <a:srgbClr val="FF0000"/>
                </a:solidFill>
              </a:rPr>
              <a:t>kebijakan</a:t>
            </a:r>
            <a:r>
              <a:rPr lang="en-US" altLang="en-US" dirty="0">
                <a:solidFill>
                  <a:srgbClr val="FF0000"/>
                </a:solidFill>
              </a:rPr>
              <a:t> (</a:t>
            </a:r>
            <a:r>
              <a:rPr lang="en-US" altLang="en-US" i="1" dirty="0">
                <a:solidFill>
                  <a:srgbClr val="FF0000"/>
                </a:solidFill>
              </a:rPr>
              <a:t>policy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dan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PKI 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DCC7B2-A52E-43A1-BD69-BD669ED0F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E0F-C60E-482F-A5F0-9B5E1EB7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995713E-424F-46D7-B2A8-320F980DD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B5D3C34-A884-4473-894A-7F35CC448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5</a:t>
            </a:fld>
            <a:endParaRPr lang="en-US"/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id="{76F0CD40-2939-4BEA-97F4-78BC30BB6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6692" y="929794"/>
            <a:ext cx="7225417" cy="5321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CAC4215-87C3-4F55-880B-1BAA1CD4B177}"/>
              </a:ext>
            </a:extLst>
          </p:cNvPr>
          <p:cNvSpPr txBox="1"/>
          <p:nvPr/>
        </p:nvSpPr>
        <p:spPr>
          <a:xfrm>
            <a:off x="3435626" y="240040"/>
            <a:ext cx="46421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Komponen-komponen</a:t>
            </a:r>
            <a:r>
              <a:rPr lang="en-US" sz="3200" dirty="0">
                <a:solidFill>
                  <a:srgbClr val="FF0000"/>
                </a:solidFill>
              </a:rPr>
              <a:t> PKI</a:t>
            </a:r>
          </a:p>
        </p:txBody>
      </p:sp>
    </p:spTree>
    <p:extLst>
      <p:ext uri="{BB962C8B-B14F-4D97-AF65-F5344CB8AC3E}">
        <p14:creationId xmlns:p14="http://schemas.microsoft.com/office/powerpoint/2010/main" val="2476699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1111B53-4372-4009-A4B5-2B5195BBE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68CD6B-DC03-4127-9C7C-22F157F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6</a:t>
            </a:fld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94672E4-023F-4FAB-A447-99E5829C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245" y="1367884"/>
            <a:ext cx="6825007" cy="549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7AF63A6-5A85-42F2-955A-A241D51B9EFA}"/>
              </a:ext>
            </a:extLst>
          </p:cNvPr>
          <p:cNvSpPr/>
          <p:nvPr/>
        </p:nvSpPr>
        <p:spPr>
          <a:xfrm>
            <a:off x="785192" y="332818"/>
            <a:ext cx="11082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Alur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di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PKI </a:t>
            </a:r>
          </a:p>
        </p:txBody>
      </p:sp>
    </p:spTree>
    <p:extLst>
      <p:ext uri="{BB962C8B-B14F-4D97-AF65-F5344CB8AC3E}">
        <p14:creationId xmlns:p14="http://schemas.microsoft.com/office/powerpoint/2010/main" val="4166258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32385D0-B9E3-4E84-BB6C-A19306C04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 err="1"/>
              <a:t>Beberapa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Penyedia</a:t>
            </a:r>
            <a:r>
              <a:rPr lang="en-US" altLang="en-US" b="1" i="1" dirty="0"/>
              <a:t> PKI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121DAE13-1725-4021-891A-7156EE65A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40278" cy="4667251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 dirty="0"/>
              <a:t>Among PKI leaders are:</a:t>
            </a:r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RSA</a:t>
            </a:r>
            <a:r>
              <a:rPr lang="en-US" altLang="en-US" dirty="0"/>
              <a:t>, which has developed the main algorithms used by PKI vendors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Verisign</a:t>
            </a:r>
            <a:r>
              <a:rPr lang="en-US" altLang="en-US" dirty="0"/>
              <a:t>, which acts as a certificate authority and sells software that allows a company to create its own certificate authorities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GTE</a:t>
            </a:r>
            <a:r>
              <a:rPr lang="en-US" altLang="en-US" i="1" dirty="0"/>
              <a:t> </a:t>
            </a:r>
            <a:r>
              <a:rPr lang="en-US" altLang="en-US" i="1" dirty="0" err="1">
                <a:solidFill>
                  <a:srgbClr val="FF0000"/>
                </a:solidFill>
              </a:rPr>
              <a:t>CyberTrust</a:t>
            </a:r>
            <a:r>
              <a:rPr lang="en-US" altLang="en-US" dirty="0"/>
              <a:t>, which provides a PKI implementation methodology and consultation service that it plans to vend to other companies for a fixed price.</a:t>
            </a:r>
          </a:p>
          <a:p>
            <a:endParaRPr lang="en-US" altLang="en-US" i="1" dirty="0"/>
          </a:p>
          <a:p>
            <a:r>
              <a:rPr lang="en-US" altLang="en-US" i="1" dirty="0" err="1">
                <a:solidFill>
                  <a:srgbClr val="FF0000"/>
                </a:solidFill>
              </a:rPr>
              <a:t>Xcert</a:t>
            </a:r>
            <a:r>
              <a:rPr lang="en-US" altLang="en-US" dirty="0"/>
              <a:t>, whose Web Sentry product that checks the revocation status of certificates on a server, using the Online Certificate Status Protocol (OCSP)</a:t>
            </a:r>
          </a:p>
          <a:p>
            <a:endParaRPr lang="en-US" altLang="en-US" dirty="0"/>
          </a:p>
          <a:p>
            <a:r>
              <a:rPr lang="en-US" altLang="en-US" i="1" dirty="0">
                <a:solidFill>
                  <a:srgbClr val="FF0000"/>
                </a:solidFill>
              </a:rPr>
              <a:t>Netscape</a:t>
            </a:r>
            <a:r>
              <a:rPr lang="en-US" altLang="en-US" dirty="0"/>
              <a:t>, whose Secure E-Commerce, which allows a company or </a:t>
            </a:r>
            <a:r>
              <a:rPr lang="en-US" altLang="en-US" dirty="0">
                <a:hlinkClick r:id="rId2"/>
              </a:rPr>
              <a:t>extranet</a:t>
            </a:r>
            <a:r>
              <a:rPr lang="en-US" altLang="en-US" dirty="0"/>
              <a:t> manager to manage digital certificates;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526FA-000A-48FA-B3B8-6A9AEEA98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it-IT"/>
              <a:t>Rinaldi Munir/II4031 Kriptografi dan Koding/Prodi STI/STEI-ITB</a:t>
            </a:r>
            <a:endParaRPr lang="en-GB"/>
          </a:p>
        </p:txBody>
      </p:sp>
      <p:sp>
        <p:nvSpPr>
          <p:cNvPr id="52229" name="Slide Number Placeholder 4">
            <a:extLst>
              <a:ext uri="{FF2B5EF4-FFF2-40B4-BE49-F238E27FC236}">
                <a16:creationId xmlns:a16="http://schemas.microsoft.com/office/drawing/2014/main" id="{8CA8CA90-F8ED-4B2C-BC95-D19CDC6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77D3F7-50EC-4A02-BF74-7CA2A9828F9B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E93C-1F79-4ECD-AEE4-BCC44237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8"/>
            <a:ext cx="10515600" cy="5680005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dirty="0" err="1"/>
              <a:t>komponen-komponennya</a:t>
            </a:r>
            <a:r>
              <a:rPr lang="en-US" sz="2400" dirty="0"/>
              <a:t> (CA, RA) dan </a:t>
            </a:r>
            <a:r>
              <a:rPr lang="en-US" sz="2400" dirty="0" err="1"/>
              <a:t>mendefinisikan</a:t>
            </a:r>
            <a:r>
              <a:rPr lang="en-US" sz="2400" dirty="0"/>
              <a:t> standard </a:t>
            </a:r>
            <a:r>
              <a:rPr lang="en-US" sz="2400" dirty="0" err="1"/>
              <a:t>bermacam-macam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dan </a:t>
            </a:r>
            <a:r>
              <a:rPr lang="en-US" sz="2400" dirty="0" err="1"/>
              <a:t>protokol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hirarkhi</a:t>
            </a:r>
            <a:r>
              <a:rPr lang="en-US" sz="2400" dirty="0"/>
              <a:t>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ABEE94-7B2E-4FBA-BE10-1E3ECFA9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BA58-B5D9-430D-BB39-22DDA584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7E3E451-E1AD-448E-826A-A8B0DFCD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BF1083BB-7462-4718-8F76-BE1FE1424D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903538"/>
              </p:ext>
            </p:extLst>
          </p:nvPr>
        </p:nvGraphicFramePr>
        <p:xfrm>
          <a:off x="1683025" y="2430326"/>
          <a:ext cx="7404653" cy="4108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r:id="rId3" imgW="3927534" imgH="2175215" progId="Visio.Drawing.5">
                  <p:embed/>
                </p:oleObj>
              </mc:Choice>
              <mc:Fallback>
                <p:oleObj r:id="rId3" imgW="3927534" imgH="2175215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3025" y="2430326"/>
                        <a:ext cx="7404653" cy="410858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3291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AF14470-0BE4-4C7E-A9CE-610FCC40F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Munir/II4031 Kriptografi dan Koding/Prodi STI/STEI-ITB</a:t>
            </a:r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4EF432-1032-4104-B652-66B90709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43587930-3850-432A-9AC4-15ACD56219F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477578"/>
              </p:ext>
            </p:extLst>
          </p:nvPr>
        </p:nvGraphicFramePr>
        <p:xfrm>
          <a:off x="241024" y="2631456"/>
          <a:ext cx="7137952" cy="39606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7" r:id="rId3" imgW="3927534" imgH="2175215" progId="Visio.Drawing.5">
                  <p:embed/>
                </p:oleObj>
              </mc:Choice>
              <mc:Fallback>
                <p:oleObj r:id="rId3" imgW="3927534" imgH="2175215" progId="Visio.Drawing.5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BF1083BB-7462-4718-8F76-BE1FE1424DD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24" y="2631456"/>
                        <a:ext cx="7137952" cy="396060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A8BF36A2-8A3A-422F-A6B5-9131B8C3D733}"/>
              </a:ext>
            </a:extLst>
          </p:cNvPr>
          <p:cNvSpPr/>
          <p:nvPr/>
        </p:nvSpPr>
        <p:spPr>
          <a:xfrm>
            <a:off x="682486" y="443032"/>
            <a:ext cx="10518913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certificate authority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pembuat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mengenai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digital 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C16D26-4C68-45FA-8692-16F9285EAED0}"/>
              </a:ext>
            </a:extLst>
          </p:cNvPr>
          <p:cNvSpPr/>
          <p:nvPr/>
        </p:nvSpPr>
        <p:spPr>
          <a:xfrm>
            <a:off x="682487" y="1415246"/>
            <a:ext cx="1051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mensertifikasi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key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A87C35-83AD-4AB3-BD47-EF83897ADFC4}"/>
              </a:ext>
            </a:extLst>
          </p:cNvPr>
          <p:cNvSpPr/>
          <p:nvPr/>
        </p:nvSpPr>
        <p:spPr>
          <a:xfrm>
            <a:off x="5854976" y="2176301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Registration Authorities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),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bertindak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policy creation authority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oganisasi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membuat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memperoleh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digital. </a:t>
            </a:r>
            <a:endParaRPr lang="en-US" sz="24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B38CA8-C10A-44F3-8E8F-D0542BA92EBF}"/>
              </a:ext>
            </a:extLst>
          </p:cNvPr>
          <p:cNvSpPr/>
          <p:nvPr/>
        </p:nvSpPr>
        <p:spPr>
          <a:xfrm>
            <a:off x="7063409" y="4484615"/>
            <a:ext cx="50167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mungkin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mencakup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beberapa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area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geografis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seperti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negara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bagian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negara,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benua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773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721</Words>
  <Application>Microsoft Office PowerPoint</Application>
  <PresentationFormat>Widescreen</PresentationFormat>
  <Paragraphs>118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Swis721 Blk BT</vt:lpstr>
      <vt:lpstr>Times New Roman</vt:lpstr>
      <vt:lpstr>Office Theme</vt:lpstr>
      <vt:lpstr>Visio.Drawing.5</vt:lpstr>
      <vt:lpstr>Public Key Infrastructure (PKI)</vt:lpstr>
      <vt:lpstr>Public Key Infrastructure (PKI) </vt:lpstr>
      <vt:lpstr>PowerPoint Presentation</vt:lpstr>
      <vt:lpstr>PowerPoint Presentation</vt:lpstr>
      <vt:lpstr>PowerPoint Presentation</vt:lpstr>
      <vt:lpstr>PowerPoint Presentation</vt:lpstr>
      <vt:lpstr>Beberapa Penyedia PKI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Dr.Ir. Rinaldi Munir, MT</dc:creator>
  <cp:lastModifiedBy>Rinaldi Munir</cp:lastModifiedBy>
  <cp:revision>45</cp:revision>
  <dcterms:created xsi:type="dcterms:W3CDTF">2020-04-02T09:06:24Z</dcterms:created>
  <dcterms:modified xsi:type="dcterms:W3CDTF">2021-04-15T04:24:21Z</dcterms:modified>
</cp:coreProperties>
</file>