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87" r:id="rId3"/>
    <p:sldId id="258" r:id="rId4"/>
    <p:sldId id="262" r:id="rId5"/>
    <p:sldId id="288" r:id="rId6"/>
    <p:sldId id="293" r:id="rId7"/>
    <p:sldId id="259" r:id="rId8"/>
    <p:sldId id="292" r:id="rId9"/>
    <p:sldId id="260" r:id="rId10"/>
    <p:sldId id="290" r:id="rId11"/>
    <p:sldId id="261" r:id="rId12"/>
    <p:sldId id="291" r:id="rId13"/>
    <p:sldId id="28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158F6-BB6B-4E0E-8BC0-7BB2DD297997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0FCBE-4BC3-4845-BBBD-39DBDCD10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65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07D7B-0E78-4944-88CD-65A9D0DE8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FA44F-2952-49BC-9354-97E7E5B29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F5D2D-8E36-4FF5-9260-DCC692B3C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00A3F-809B-42CC-B11A-14F55094E149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CEFA6-3665-4E26-B9C1-5EAA1D48A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B9FEF-F82C-44C3-B5D7-471C7F342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36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E8731-02DB-4907-8893-231D3A7E7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968626-0AF8-4DDC-BFCE-C1C887D18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E2B03-1B5C-4799-A966-222C81D1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E742-D01E-45A6-BC00-ECA76D5A5116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52E6F-4ED8-48C6-9B07-A0B271204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9B6D0-55E0-43D1-A7D6-33213F63C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2CA3B6-7B6A-4360-AB7E-E08BF68AF3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5FC863-50CE-4B0D-AF38-4F4A75FEF9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7537A-0404-4E9F-A3A4-D1632353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8B8BD-E664-42AD-9F73-0AE8074D0074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F3F61-9F2F-4A2A-B52C-C5E023D9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1CF01-38A3-445A-8977-253277B7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52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2E89F-D0C9-4F8B-B737-0178D143B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1624F-1690-4F95-B5F5-0800FCC12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C195A-F798-4A7A-8DC9-D4D730244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96D34-3103-4E2F-AB95-A0A6CE5D97ED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E63AC-24A6-4CDD-8B86-E56FFD634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80AC9-8C4D-4323-9F40-647DC706E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6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7DAEE-24E4-4F47-B5FF-C61EA5034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71F3A0-3D7D-4B69-BB1B-86085D935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C05D-0CF9-4975-AFB9-258E168F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08CC-B90D-40C9-B33A-0C2F8383D03E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31E7F-81DE-4927-913B-BB60ED71B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8CE8E-E196-4CF7-AA21-8E2AE20D9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8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802C4-72AF-470A-988C-8126CBDC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ED809-2534-402C-A42D-FE3EA323CB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B4C11-09AE-4E80-86D1-3B8DFD298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4DA1B-A84B-4C6B-8C8F-62344907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AF259-809A-4BBA-B27B-20D239527581}" type="datetime1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1B384-33A6-471D-A791-C736EFDB0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96A3AB-D1A4-4AC3-AA9F-72744ABF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60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3D140-EF8F-4F8D-9440-C14B27DEB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98049-00C3-4FA2-8521-AA9FECD63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E7704A-2253-4EDB-98D4-49DE8108A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1735FF-036E-424C-9774-AAD7738941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01F9EE-1E4C-40D7-B799-43634E689B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FA2640-D54C-4E49-BF8B-E15EE35B1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AE2EA-8A45-44F2-AF65-F707886A8EE3}" type="datetime1">
              <a:rPr lang="en-US" smtClean="0"/>
              <a:t>4/15/2021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F1AADB-5E50-4D8F-835A-990BD496B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96D7E8-C8EE-4A5E-959C-BC026A21B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1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B877-AAF0-491F-8171-932D4D3BD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E68B6-C0B9-4DC2-A481-1F1DC70C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F6C3C-A8FE-4F78-B071-97F3449B20F3}" type="datetime1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5C0E1A-01D7-4861-8D19-2301104EA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BB606E-3012-43C0-8EF1-917680094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5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BF64AC-0FBB-4F16-AEBC-6517371A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B9011-C63E-4E58-8B21-092E7BDABF1A}" type="datetime1">
              <a:rPr lang="en-US" smtClean="0"/>
              <a:t>4/15/2021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76F334-B6E7-48FE-B20B-1CAB5B293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46688F-5A70-4EF7-A667-63184397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54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A8D96-141D-43CE-8E3C-478A37720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4CA29-2686-4DB1-BDF7-2F648B9B2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FAF49-487E-4958-8F19-E4DC8B8B7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137B3-1EE6-4A01-A7E9-4E64A9538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B2D5A-F4BB-4245-B062-0FCA1427850A}" type="datetime1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CBD8D2-F4A6-4CBE-A319-B6CBA98EA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E43F2-5900-429F-9DE6-36D04E66B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6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8DEB4-38E4-4C3D-9D86-FBAFC89DC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54A1B3-6FE5-4F93-9D14-FD70EDFCD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64291-B695-40B4-9469-6E400C9E8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A218AA-F8D8-4D91-A5B1-936397FE0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E6F5-16C6-4F89-8998-45B855525DBB}" type="datetime1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48D9C-52F7-4C8C-8237-7CC3290E8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7F51A6-CF13-4BB8-B0B1-8A5C6A723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08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7B14F-0852-4CDF-8301-1BF5014B3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024709-B95C-46A2-BB8B-9E8C338ED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658A3-9C5E-424E-86AC-F1F92315F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16C53-0145-4701-B35D-950F39A65064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23435-5100-49C2-807B-A526C0CC5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Munir/II4031 Kriptografi dan Koding/Prodi STI/STEI-ITB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616DB-400A-40D6-835B-5C612AB57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46974-6550-46F7-843C-0C79D45E75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2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formatter.com/hmac-generator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6591" y="575681"/>
            <a:ext cx="11078817" cy="1795532"/>
          </a:xfrm>
        </p:spPr>
        <p:txBody>
          <a:bodyPr>
            <a:normAutofit/>
          </a:bodyPr>
          <a:lstStyle/>
          <a:p>
            <a:r>
              <a:rPr lang="en-US" altLang="en-US" sz="5400" b="1" dirty="0">
                <a:solidFill>
                  <a:srgbClr val="FF0000"/>
                </a:solidFill>
              </a:rPr>
              <a:t>MAC </a:t>
            </a:r>
            <a:r>
              <a:rPr lang="en-US" altLang="en-US" sz="5400" dirty="0">
                <a:solidFill>
                  <a:srgbClr val="FF0000"/>
                </a:solidFill>
              </a:rPr>
              <a:t>(</a:t>
            </a:r>
            <a:r>
              <a:rPr lang="en-US" altLang="en-US" sz="5400" i="1" dirty="0">
                <a:solidFill>
                  <a:srgbClr val="FF0000"/>
                </a:solidFill>
              </a:rPr>
              <a:t>Message Authentication Code</a:t>
            </a:r>
            <a:r>
              <a:rPr lang="en-US" altLang="en-US" sz="5400" dirty="0">
                <a:solidFill>
                  <a:srgbClr val="FF0000"/>
                </a:solidFill>
              </a:rPr>
              <a:t>)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A60C8FB-8D96-4631-969C-932A7EB40C5E}"/>
              </a:ext>
            </a:extLst>
          </p:cNvPr>
          <p:cNvSpPr txBox="1">
            <a:spLocks/>
          </p:cNvSpPr>
          <p:nvPr/>
        </p:nvSpPr>
        <p:spPr bwMode="auto">
          <a:xfrm>
            <a:off x="1762760" y="44867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sz="2800" kern="0" dirty="0"/>
              <a:t>Program </a:t>
            </a:r>
            <a:r>
              <a:rPr lang="en-US" sz="2800" kern="0" dirty="0" err="1"/>
              <a:t>Studi</a:t>
            </a:r>
            <a:r>
              <a:rPr lang="en-US" sz="2800" kern="0" dirty="0"/>
              <a:t> </a:t>
            </a:r>
            <a:r>
              <a:rPr lang="en-US" sz="2800" kern="0" dirty="0" err="1"/>
              <a:t>Sistem</a:t>
            </a:r>
            <a:r>
              <a:rPr lang="en-US" sz="2800" kern="0" dirty="0"/>
              <a:t> dan </a:t>
            </a:r>
            <a:r>
              <a:rPr lang="en-US" sz="2800" kern="0" dirty="0" err="1"/>
              <a:t>Teknologi</a:t>
            </a:r>
            <a:r>
              <a:rPr lang="en-US" sz="2800" kern="0" dirty="0"/>
              <a:t> </a:t>
            </a:r>
            <a:r>
              <a:rPr lang="en-US" sz="2800" kern="0" dirty="0" err="1"/>
              <a:t>Informasi</a:t>
            </a:r>
            <a:endParaRPr lang="en-US" sz="2800" kern="0" dirty="0"/>
          </a:p>
          <a:p>
            <a:pPr algn="ctr">
              <a:defRPr/>
            </a:pPr>
            <a:r>
              <a:rPr lang="en-US" sz="2800" kern="0" dirty="0" err="1"/>
              <a:t>Sekolah</a:t>
            </a:r>
            <a:r>
              <a:rPr lang="en-US" sz="2800" kern="0" dirty="0"/>
              <a:t> Teknik </a:t>
            </a:r>
            <a:r>
              <a:rPr lang="en-US" sz="2800" kern="0" dirty="0" err="1"/>
              <a:t>Elektro</a:t>
            </a:r>
            <a:r>
              <a:rPr lang="en-US" sz="2800" kern="0" dirty="0"/>
              <a:t> dan </a:t>
            </a:r>
            <a:r>
              <a:rPr lang="en-US" sz="2800" kern="0" dirty="0" err="1"/>
              <a:t>Informatika</a:t>
            </a:r>
            <a:endParaRPr lang="en-US" sz="2800" kern="0" dirty="0"/>
          </a:p>
          <a:p>
            <a:pPr algn="ctr">
              <a:defRPr/>
            </a:pPr>
            <a:r>
              <a:rPr lang="en-US" sz="2800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7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AED67924-942F-484F-8DFB-481D545F2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049" y="2633889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56B240A-DAC5-49ED-881F-E437BA92FE66}"/>
              </a:ext>
            </a:extLst>
          </p:cNvPr>
          <p:cNvSpPr txBox="1"/>
          <p:nvPr/>
        </p:nvSpPr>
        <p:spPr>
          <a:xfrm flipH="1">
            <a:off x="3541644" y="575681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II4031 </a:t>
            </a:r>
            <a:r>
              <a:rPr lang="en-US" sz="2800" dirty="0" err="1"/>
              <a:t>Kriptografi</a:t>
            </a:r>
            <a:r>
              <a:rPr lang="en-US" sz="2800" dirty="0"/>
              <a:t> dan </a:t>
            </a:r>
            <a:r>
              <a:rPr lang="en-US" sz="2800" dirty="0" err="1"/>
              <a:t>Koding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3155B-8EB0-4261-8D66-431C7F53C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0E20C-BF4B-4386-8923-2791837AE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362E7-87F8-475C-A7FB-3BF4AB872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1652"/>
            <a:ext cx="10515600" cy="5675312"/>
          </a:xfrm>
        </p:spPr>
        <p:txBody>
          <a:bodyPr/>
          <a:lstStyle/>
          <a:p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Misalkan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DES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sebagai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cipher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blok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,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maka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MAC =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ukuran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blok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= 64 bit, dan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rahasia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DES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panjangnya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56 bit.</a:t>
            </a:r>
          </a:p>
          <a:p>
            <a:endParaRPr lang="en-US" altLang="en-US" sz="2400" i="1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Data Authentication Algorithm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(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DAA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)</a:t>
            </a:r>
            <a:r>
              <a:rPr lang="en-US" altLang="en-US" sz="2400" b="1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adalah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algoritma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berbasis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DES-CBC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yang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secara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luas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:</a:t>
            </a:r>
            <a:endParaRPr lang="en-GB" altLang="en-US" sz="2400" dirty="0"/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1A66359-2995-486E-96EE-12CC378555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5987" y="2772323"/>
            <a:ext cx="7698624" cy="373007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1520223-2695-4E5B-B852-59ACC6BE1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7F7D7-F6E2-4118-8A7F-087357A67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  <p:extLst>
      <p:ext uri="{BB962C8B-B14F-4D97-AF65-F5344CB8AC3E}">
        <p14:creationId xmlns:p14="http://schemas.microsoft.com/office/powerpoint/2010/main" val="1521802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AB564D90-4610-492A-9212-F7CE0646D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7ECCEA-253C-4EB9-9818-59E577E66BE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GB" altLang="en-US" sz="1400"/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C9E4FE65-7FEF-4154-8AE0-3A580DA685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536713"/>
            <a:ext cx="10515600" cy="564025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cs typeface="Times New Roman" panose="02020603050405020304" pitchFamily="18" charset="0"/>
              </a:rPr>
              <a:t>(</a:t>
            </a:r>
            <a:r>
              <a:rPr lang="en-US" altLang="en-US" b="1" dirty="0">
                <a:cs typeface="Times New Roman" panose="02020603050405020304" pitchFamily="18" charset="0"/>
              </a:rPr>
              <a:t>b)  </a:t>
            </a:r>
            <a:r>
              <a:rPr lang="en-US" altLang="en-US" b="1" dirty="0" err="1"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cs typeface="Times New Roman" panose="02020603050405020304" pitchFamily="18" charset="0"/>
              </a:rPr>
              <a:t> MAC </a:t>
            </a:r>
            <a:r>
              <a:rPr lang="en-US" altLang="en-US" b="1" dirty="0" err="1">
                <a:cs typeface="Times New Roman" panose="02020603050405020304" pitchFamily="18" charset="0"/>
              </a:rPr>
              <a:t>berbasis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fungsi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cs typeface="Times New Roman" panose="02020603050405020304" pitchFamily="18" charset="0"/>
              </a:rPr>
              <a:t>hash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satu-arah</a:t>
            </a:r>
            <a:r>
              <a:rPr lang="en-US" altLang="en-US" b="1" dirty="0">
                <a:cs typeface="Times New Roman" panose="02020603050405020304" pitchFamily="18" charset="0"/>
              </a:rPr>
              <a:t>  (HMAC)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Fungsi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hash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seperti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MD5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dan SHA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dapat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digunakan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sebagai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MAC </a:t>
            </a:r>
            <a:endParaRPr lang="en-US" altLang="en-US" sz="2400" dirty="0">
              <a:ea typeface="Times" panose="02020603050405020304" pitchFamily="18" charset="0"/>
              <a:cs typeface="Times" panose="02020603050405020304" pitchFamily="18" charset="0"/>
            </a:endParaRPr>
          </a:p>
          <a:p>
            <a:pPr eaLnBrk="1" hangingPunct="1"/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Misalkan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Alice dan Bob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akan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saling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bertukar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DATA. Alice dan Bob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telah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berbagi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sebuah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kunci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dirty="0" err="1">
                <a:ea typeface="Times" panose="02020603050405020304" pitchFamily="18" charset="0"/>
                <a:cs typeface="Times" panose="02020603050405020304" pitchFamily="18" charset="0"/>
              </a:rPr>
              <a:t>rahasia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altLang="en-US" sz="2400" i="1" dirty="0">
                <a:ea typeface="Times" panose="02020603050405020304" pitchFamily="18" charset="0"/>
                <a:cs typeface="Times" panose="02020603050405020304" pitchFamily="18" charset="0"/>
              </a:rPr>
              <a:t>KEY</a:t>
            </a: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. </a:t>
            </a:r>
            <a:endParaRPr lang="en-US" altLang="en-US" sz="2400" i="1" dirty="0"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en-US" altLang="en-US" sz="2400" dirty="0">
                <a:ea typeface="Times" panose="02020603050405020304" pitchFamily="18" charset="0"/>
                <a:cs typeface="Times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</a:endParaRPr>
          </a:p>
          <a:p>
            <a:pPr indent="0" eaLnBrk="1" hangingPunct="1">
              <a:buNone/>
            </a:pPr>
            <a:endParaRPr lang="en-GB" altLang="en-US" sz="2400" dirty="0"/>
          </a:p>
        </p:txBody>
      </p:sp>
      <p:pic>
        <p:nvPicPr>
          <p:cNvPr id="52" name="Picture 51" descr="A close up of a clock&#10;&#10;Description automatically generated">
            <a:extLst>
              <a:ext uri="{FF2B5EF4-FFF2-40B4-BE49-F238E27FC236}">
                <a16:creationId xmlns:a16="http://schemas.microsoft.com/office/drawing/2014/main" id="{457A6278-0AF2-4917-BD48-6B1DB8C8CE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610" y="2477004"/>
            <a:ext cx="7885105" cy="3951829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73ADE083-76E5-4289-9372-6E23F07D3FE8}"/>
              </a:ext>
            </a:extLst>
          </p:cNvPr>
          <p:cNvSpPr txBox="1"/>
          <p:nvPr/>
        </p:nvSpPr>
        <p:spPr>
          <a:xfrm>
            <a:off x="2150894" y="6277302"/>
            <a:ext cx="8867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Alice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2A39478-3D74-4249-AC12-787D857C4FC3}"/>
              </a:ext>
            </a:extLst>
          </p:cNvPr>
          <p:cNvSpPr txBox="1"/>
          <p:nvPr/>
        </p:nvSpPr>
        <p:spPr>
          <a:xfrm>
            <a:off x="8386041" y="6206410"/>
            <a:ext cx="758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Bob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FFC163-663C-44E5-9918-115660AA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3DD85-B245-4227-8FDF-6811CAC75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4583"/>
            <a:ext cx="10515600" cy="529238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	M = </a:t>
            </a:r>
            <a:r>
              <a:rPr lang="en-US" i="1" dirty="0"/>
              <a:t>Halo, Bob!</a:t>
            </a:r>
          </a:p>
          <a:p>
            <a:pPr marL="0" indent="0">
              <a:buNone/>
            </a:pPr>
            <a:r>
              <a:rPr lang="en-US" dirty="0"/>
              <a:t>	K = 12345678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Fungsi</a:t>
            </a:r>
            <a:r>
              <a:rPr lang="en-US" dirty="0"/>
              <a:t> Hash: SHA-1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MAC = 6f8605c7c3a649a40abfb87b44aa21f356e931a0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82EB50-03D2-44C3-AE25-705715154B9A}"/>
              </a:ext>
            </a:extLst>
          </p:cNvPr>
          <p:cNvSpPr txBox="1"/>
          <p:nvPr/>
        </p:nvSpPr>
        <p:spPr>
          <a:xfrm>
            <a:off x="1302026" y="5019261"/>
            <a:ext cx="7213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MAC online </a:t>
            </a:r>
            <a:r>
              <a:rPr lang="en-US" dirty="0">
                <a:hlinkClick r:id="rId2"/>
              </a:rPr>
              <a:t>https://www.freeformatter.com/hmac-generator.html</a:t>
            </a:r>
            <a:r>
              <a:rPr lang="en-US" dirty="0"/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74489C4-9D26-4151-A7C6-E10F0E8DB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05E23C-2676-43CB-8C94-C026E08CF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  <p:extLst>
      <p:ext uri="{BB962C8B-B14F-4D97-AF65-F5344CB8AC3E}">
        <p14:creationId xmlns:p14="http://schemas.microsoft.com/office/powerpoint/2010/main" val="2769024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1DEDC-A7F9-4C88-915F-99045E3AE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4000" dirty="0"/>
              <a:t>SELAMAT BELAJAR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6C035D-0E82-42CE-97E5-BE443F96B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4D5E2-DBD7-4E79-9195-FC7F91C96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  <p:extLst>
      <p:ext uri="{BB962C8B-B14F-4D97-AF65-F5344CB8AC3E}">
        <p14:creationId xmlns:p14="http://schemas.microsoft.com/office/powerpoint/2010/main" val="66230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CA449BA0-6C48-4705-9366-5DE61A65F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31DA1B3-DFFE-475B-A411-349A7E72E18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25411022-D902-45CF-8E2B-95979E843F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Definisi</a:t>
            </a:r>
            <a:endParaRPr lang="en-GB" altLang="en-US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890103EC-45DD-4EC1-A747-314486BF5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MAC (</a:t>
            </a:r>
            <a:r>
              <a:rPr lang="en-US" altLang="en-US" i="1" dirty="0"/>
              <a:t>message authentication code</a:t>
            </a:r>
            <a:r>
              <a:rPr lang="en-US" altLang="en-US" dirty="0"/>
              <a:t>): </a:t>
            </a:r>
            <a:r>
              <a:rPr lang="en-US" altLang="en-US" dirty="0" err="1"/>
              <a:t>kode</a:t>
            </a:r>
            <a:r>
              <a:rPr lang="en-US" altLang="en-US" dirty="0"/>
              <a:t> yang </a:t>
            </a:r>
            <a:r>
              <a:rPr lang="en-US" altLang="en-US" dirty="0" err="1"/>
              <a:t>dihasilkan</a:t>
            </a:r>
            <a:r>
              <a:rPr lang="en-US" altLang="en-US" dirty="0"/>
              <a:t> oleh </a:t>
            </a:r>
            <a:r>
              <a:rPr lang="en-US" altLang="en-US" dirty="0" err="1"/>
              <a:t>fungsi</a:t>
            </a:r>
            <a:r>
              <a:rPr lang="en-US" altLang="en-US" dirty="0"/>
              <a:t> </a:t>
            </a:r>
            <a:r>
              <a:rPr lang="en-US" altLang="en-US" i="1" dirty="0"/>
              <a:t>hash</a:t>
            </a:r>
            <a:r>
              <a:rPr lang="en-US" altLang="en-US" dirty="0"/>
              <a:t> </a:t>
            </a:r>
            <a:r>
              <a:rPr lang="en-US" altLang="en-US" dirty="0" err="1"/>
              <a:t>satu-arah</a:t>
            </a:r>
            <a:r>
              <a:rPr lang="en-US" altLang="en-US" dirty="0"/>
              <a:t> </a:t>
            </a:r>
            <a:r>
              <a:rPr lang="en-US" altLang="en-US" dirty="0" err="1"/>
              <a:t>namun</a:t>
            </a:r>
            <a:r>
              <a:rPr lang="en-US" altLang="en-US" dirty="0"/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rahasia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secret key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pembangkitan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nilai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GB" altLang="en-US" i="1" dirty="0">
                <a:cs typeface="Times New Roman" panose="02020603050405020304" pitchFamily="18" charset="0"/>
              </a:rPr>
              <a:t>.</a:t>
            </a:r>
            <a:endParaRPr lang="en-US" altLang="en-US" dirty="0"/>
          </a:p>
          <a:p>
            <a:pPr>
              <a:buNone/>
            </a:pPr>
            <a:endParaRPr lang="en-US" altLang="en-US" i="1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MAC =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C</a:t>
            </a:r>
            <a:r>
              <a:rPr lang="en-US" altLang="en-US" i="1" baseline="-30000" dirty="0">
                <a:solidFill>
                  <a:srgbClr val="FF0000"/>
                </a:solidFill>
                <a:cs typeface="Times New Roman" panose="02020603050405020304" pitchFamily="18" charset="0"/>
              </a:rPr>
              <a:t>K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M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endParaRPr lang="en-US" altLang="en-US" dirty="0"/>
          </a:p>
          <a:p>
            <a:pPr>
              <a:buNone/>
            </a:pPr>
            <a:r>
              <a:rPr lang="en-US" altLang="en-US" i="1" dirty="0"/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MAC = </a:t>
            </a:r>
            <a:r>
              <a:rPr lang="en-US" altLang="en-US" i="1" dirty="0" err="1">
                <a:cs typeface="Times New Roman" panose="02020603050405020304" pitchFamily="18" charset="0"/>
              </a:rPr>
              <a:t>nilai</a:t>
            </a:r>
            <a:r>
              <a:rPr lang="en-US" altLang="en-US" i="1" dirty="0">
                <a:cs typeface="Times New Roman" panose="02020603050405020304" pitchFamily="18" charset="0"/>
              </a:rPr>
              <a:t> hash</a:t>
            </a: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  (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rahasia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Bandingkan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fungsi</a:t>
            </a:r>
            <a:r>
              <a:rPr lang="en-US" altLang="en-US" dirty="0"/>
              <a:t> </a:t>
            </a:r>
            <a:r>
              <a:rPr lang="en-US" altLang="en-US" i="1" dirty="0"/>
              <a:t>hash</a:t>
            </a:r>
            <a:r>
              <a:rPr lang="en-US" altLang="en-US" dirty="0"/>
              <a:t> </a:t>
            </a:r>
            <a:r>
              <a:rPr lang="en-US" altLang="en-US" dirty="0" err="1"/>
              <a:t>biasa</a:t>
            </a:r>
            <a:r>
              <a:rPr lang="en-US" altLang="en-US" dirty="0"/>
              <a:t> </a:t>
            </a:r>
            <a:r>
              <a:rPr lang="en-US" altLang="en-US" dirty="0" err="1"/>
              <a:t>seperti</a:t>
            </a:r>
            <a:r>
              <a:rPr lang="en-US" altLang="en-US" dirty="0"/>
              <a:t> </a:t>
            </a:r>
            <a:r>
              <a:rPr lang="en-US" altLang="en-US" i="1" dirty="0"/>
              <a:t>MD5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i="1" dirty="0"/>
              <a:t>SHA</a:t>
            </a:r>
            <a:r>
              <a:rPr lang="en-US" altLang="en-US" dirty="0"/>
              <a:t> yang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memerlukan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menghasilkan</a:t>
            </a:r>
            <a:r>
              <a:rPr lang="en-US" altLang="en-US" dirty="0"/>
              <a:t> </a:t>
            </a:r>
            <a:r>
              <a:rPr lang="en-US" altLang="en-US" dirty="0" err="1"/>
              <a:t>nilai</a:t>
            </a:r>
            <a:r>
              <a:rPr lang="en-US" altLang="en-US" dirty="0"/>
              <a:t> </a:t>
            </a:r>
            <a:r>
              <a:rPr lang="en-US" altLang="en-US" i="1" dirty="0"/>
              <a:t>hash</a:t>
            </a:r>
            <a:r>
              <a:rPr lang="en-US" altLang="en-US" dirty="0"/>
              <a:t>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E13D602-3624-459D-A833-B29E480BF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D077C8F1-1758-47AA-B39F-C278A7FBE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8E9DCEB-EAF7-470E-A38B-AD1381526F84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A98388-4366-49A8-BE3A-01BEA9036F5E}"/>
              </a:ext>
            </a:extLst>
          </p:cNvPr>
          <p:cNvSpPr txBox="1"/>
          <p:nvPr/>
        </p:nvSpPr>
        <p:spPr>
          <a:xfrm>
            <a:off x="1214255" y="308472"/>
            <a:ext cx="10063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Perbedaan</a:t>
            </a:r>
            <a:r>
              <a:rPr lang="en-US" sz="3600" dirty="0"/>
              <a:t> </a:t>
            </a:r>
            <a:r>
              <a:rPr lang="en-US" sz="3600" dirty="0" err="1"/>
              <a:t>Algoritma</a:t>
            </a:r>
            <a:r>
              <a:rPr lang="en-US" sz="3600" dirty="0"/>
              <a:t> MAC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Fungsi</a:t>
            </a:r>
            <a:r>
              <a:rPr lang="en-US" sz="3600" dirty="0"/>
              <a:t> Hash </a:t>
            </a:r>
            <a:r>
              <a:rPr lang="en-US" sz="3600" dirty="0" err="1"/>
              <a:t>biasa</a:t>
            </a:r>
            <a:endParaRPr lang="en-US" sz="3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EC4351-5C30-40DD-AF6B-E76900234061}"/>
              </a:ext>
            </a:extLst>
          </p:cNvPr>
          <p:cNvSpPr/>
          <p:nvPr/>
        </p:nvSpPr>
        <p:spPr>
          <a:xfrm>
            <a:off x="2263696" y="2385994"/>
            <a:ext cx="1895707" cy="1003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</a:rPr>
              <a:t>H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0E71CEE-0D30-4867-9575-286565CDEA08}"/>
              </a:ext>
            </a:extLst>
          </p:cNvPr>
          <p:cNvCxnSpPr>
            <a:endCxn id="5" idx="1"/>
          </p:cNvCxnSpPr>
          <p:nvPr/>
        </p:nvCxnSpPr>
        <p:spPr>
          <a:xfrm>
            <a:off x="1326995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0DF1A63-A6D5-4BBA-BA2D-53DAFC5D9DA6}"/>
              </a:ext>
            </a:extLst>
          </p:cNvPr>
          <p:cNvCxnSpPr/>
          <p:nvPr/>
        </p:nvCxnSpPr>
        <p:spPr>
          <a:xfrm>
            <a:off x="4180987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C60D9E-ACB0-4333-9E48-7D45D24106B3}"/>
              </a:ext>
            </a:extLst>
          </p:cNvPr>
          <p:cNvSpPr txBox="1"/>
          <p:nvPr/>
        </p:nvSpPr>
        <p:spPr>
          <a:xfrm>
            <a:off x="812968" y="2626189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5AB82E-AB84-47E5-A4B3-DB81547DE005}"/>
              </a:ext>
            </a:extLst>
          </p:cNvPr>
          <p:cNvSpPr txBox="1"/>
          <p:nvPr/>
        </p:nvSpPr>
        <p:spPr>
          <a:xfrm>
            <a:off x="5139272" y="2510960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h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4F0A7-C4E3-4666-8CFA-2C92F9F4A0FC}"/>
              </a:ext>
            </a:extLst>
          </p:cNvPr>
          <p:cNvSpPr/>
          <p:nvPr/>
        </p:nvSpPr>
        <p:spPr>
          <a:xfrm>
            <a:off x="8248183" y="2385994"/>
            <a:ext cx="1895707" cy="1003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</a:rPr>
              <a:t>C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E89896D-BF00-42BA-A366-49F99B03D590}"/>
              </a:ext>
            </a:extLst>
          </p:cNvPr>
          <p:cNvCxnSpPr>
            <a:endCxn id="15" idx="1"/>
          </p:cNvCxnSpPr>
          <p:nvPr/>
        </p:nvCxnSpPr>
        <p:spPr>
          <a:xfrm>
            <a:off x="7311482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FADE177-7ACE-4E7E-800A-80BBAA729D84}"/>
              </a:ext>
            </a:extLst>
          </p:cNvPr>
          <p:cNvCxnSpPr/>
          <p:nvPr/>
        </p:nvCxnSpPr>
        <p:spPr>
          <a:xfrm>
            <a:off x="10165474" y="2887799"/>
            <a:ext cx="936701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134C2CC-56AF-4E53-85AE-A2DFCA954D9C}"/>
              </a:ext>
            </a:extLst>
          </p:cNvPr>
          <p:cNvSpPr txBox="1"/>
          <p:nvPr/>
        </p:nvSpPr>
        <p:spPr>
          <a:xfrm>
            <a:off x="6797455" y="2626189"/>
            <a:ext cx="4924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6E6C369-9E7F-4FEB-9230-8115CD8FB0CA}"/>
              </a:ext>
            </a:extLst>
          </p:cNvPr>
          <p:cNvSpPr txBox="1"/>
          <p:nvPr/>
        </p:nvSpPr>
        <p:spPr>
          <a:xfrm>
            <a:off x="11102175" y="2626189"/>
            <a:ext cx="88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MAC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1612CFC-B83C-42F5-896D-389E4530B1A3}"/>
              </a:ext>
            </a:extLst>
          </p:cNvPr>
          <p:cNvCxnSpPr>
            <a:endCxn id="15" idx="0"/>
          </p:cNvCxnSpPr>
          <p:nvPr/>
        </p:nvCxnSpPr>
        <p:spPr>
          <a:xfrm>
            <a:off x="9196036" y="1828800"/>
            <a:ext cx="1" cy="55719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7CD8540-FB3B-447D-A171-F929B63BDFF4}"/>
              </a:ext>
            </a:extLst>
          </p:cNvPr>
          <p:cNvSpPr txBox="1"/>
          <p:nvPr/>
        </p:nvSpPr>
        <p:spPr>
          <a:xfrm>
            <a:off x="9012043" y="1276555"/>
            <a:ext cx="563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115B91-7005-460B-BEE1-3032FAE7EC23}"/>
              </a:ext>
            </a:extLst>
          </p:cNvPr>
          <p:cNvSpPr/>
          <p:nvPr/>
        </p:nvSpPr>
        <p:spPr>
          <a:xfrm>
            <a:off x="8215152" y="3989464"/>
            <a:ext cx="20703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cs typeface="Times New Roman" panose="02020603050405020304" pitchFamily="18" charset="0"/>
              </a:rPr>
              <a:t>MAC = </a:t>
            </a:r>
            <a:r>
              <a:rPr lang="en-US" altLang="en-US" sz="2800" i="1" dirty="0">
                <a:cs typeface="Times New Roman" panose="02020603050405020304" pitchFamily="18" charset="0"/>
              </a:rPr>
              <a:t>C</a:t>
            </a:r>
            <a:r>
              <a:rPr lang="en-US" altLang="en-US" sz="2800" i="1" baseline="-30000" dirty="0">
                <a:cs typeface="Times New Roman" panose="02020603050405020304" pitchFamily="18" charset="0"/>
              </a:rPr>
              <a:t>K</a:t>
            </a:r>
            <a:r>
              <a:rPr lang="en-US" altLang="en-US" sz="2800" dirty="0">
                <a:cs typeface="Times New Roman" panose="02020603050405020304" pitchFamily="18" charset="0"/>
              </a:rPr>
              <a:t>(</a:t>
            </a:r>
            <a:r>
              <a:rPr lang="en-US" altLang="en-US" sz="2800" i="1" dirty="0">
                <a:cs typeface="Times New Roman" panose="02020603050405020304" pitchFamily="18" charset="0"/>
              </a:rPr>
              <a:t>M</a:t>
            </a:r>
            <a:r>
              <a:rPr lang="en-US" altLang="en-US" sz="2800" dirty="0">
                <a:cs typeface="Times New Roman" panose="02020603050405020304" pitchFamily="18" charset="0"/>
              </a:rPr>
              <a:t>)</a:t>
            </a:r>
            <a:endParaRPr lang="en-US" sz="28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26962E7-7537-45C9-AF11-84FF24383333}"/>
              </a:ext>
            </a:extLst>
          </p:cNvPr>
          <p:cNvSpPr/>
          <p:nvPr/>
        </p:nvSpPr>
        <p:spPr>
          <a:xfrm>
            <a:off x="2571532" y="3910435"/>
            <a:ext cx="14670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i="1" dirty="0">
                <a:cs typeface="Times New Roman" panose="02020603050405020304" pitchFamily="18" charset="0"/>
              </a:rPr>
              <a:t>h </a:t>
            </a:r>
            <a:r>
              <a:rPr lang="en-US" altLang="en-US" sz="2800" dirty="0">
                <a:cs typeface="Times New Roman" panose="02020603050405020304" pitchFamily="18" charset="0"/>
              </a:rPr>
              <a:t>= </a:t>
            </a:r>
            <a:r>
              <a:rPr lang="en-US" altLang="en-US" sz="2800" i="1" dirty="0">
                <a:cs typeface="Times New Roman" panose="02020603050405020304" pitchFamily="18" charset="0"/>
              </a:rPr>
              <a:t>H</a:t>
            </a:r>
            <a:r>
              <a:rPr lang="en-US" altLang="en-US" sz="2800" dirty="0">
                <a:cs typeface="Times New Roman" panose="02020603050405020304" pitchFamily="18" charset="0"/>
              </a:rPr>
              <a:t>(</a:t>
            </a:r>
            <a:r>
              <a:rPr lang="en-US" altLang="en-US" sz="2800" i="1" dirty="0">
                <a:cs typeface="Times New Roman" panose="02020603050405020304" pitchFamily="18" charset="0"/>
              </a:rPr>
              <a:t>M</a:t>
            </a:r>
            <a:r>
              <a:rPr lang="en-US" altLang="en-US" sz="2800" dirty="0">
                <a:cs typeface="Times New Roman" panose="02020603050405020304" pitchFamily="18" charset="0"/>
              </a:rPr>
              <a:t>)</a:t>
            </a:r>
            <a:endParaRPr lang="en-US" sz="2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F7F6CA-88DD-4DF9-AD4E-3C577DCC3270}"/>
              </a:ext>
            </a:extLst>
          </p:cNvPr>
          <p:cNvSpPr txBox="1"/>
          <p:nvPr/>
        </p:nvSpPr>
        <p:spPr>
          <a:xfrm>
            <a:off x="1326995" y="5081466"/>
            <a:ext cx="4578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Message digest </a:t>
            </a:r>
            <a:r>
              <a:rPr lang="en-US" sz="2400" dirty="0" err="1">
                <a:solidFill>
                  <a:srgbClr val="FF0000"/>
                </a:solidFill>
              </a:rPr>
              <a:t>dengan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fungsi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hash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08A78E-22FD-459C-B3B5-791219CDE603}"/>
              </a:ext>
            </a:extLst>
          </p:cNvPr>
          <p:cNvSpPr txBox="1"/>
          <p:nvPr/>
        </p:nvSpPr>
        <p:spPr>
          <a:xfrm>
            <a:off x="7663617" y="5081465"/>
            <a:ext cx="3260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MAC </a:t>
            </a:r>
            <a:r>
              <a:rPr lang="en-US" sz="2400" dirty="0" err="1">
                <a:solidFill>
                  <a:srgbClr val="FF0000"/>
                </a:solidFill>
              </a:rPr>
              <a:t>dengan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fungsi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hash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B00CBC7-5F7B-4A61-B863-9D96DDE83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CBE2E8ED-3A1F-4F03-B8BA-703358159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297245-29F0-4666-B338-9E87843A8566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/>
          </a:p>
        </p:txBody>
      </p:sp>
      <p:pic>
        <p:nvPicPr>
          <p:cNvPr id="7172" name="Picture 4" descr="&#10;Picture 10                                                     00000002JAC-HG4                        ABA78158:">
            <a:extLst>
              <a:ext uri="{FF2B5EF4-FFF2-40B4-BE49-F238E27FC236}">
                <a16:creationId xmlns:a16="http://schemas.microsoft.com/office/drawing/2014/main" id="{385852D3-CFE9-4DEC-BBAC-1AE6E0851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405" y="1148576"/>
            <a:ext cx="7572671" cy="570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6E5ECE5-73AA-4E96-A511-3B4010FC8955}"/>
              </a:ext>
            </a:extLst>
          </p:cNvPr>
          <p:cNvSpPr/>
          <p:nvPr/>
        </p:nvSpPr>
        <p:spPr>
          <a:xfrm>
            <a:off x="470209" y="1484211"/>
            <a:ext cx="342156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i="1" dirty="0">
                <a:cs typeface="Times New Roman" panose="02020603050405020304" pitchFamily="18" charset="0"/>
              </a:rPr>
              <a:t>MAC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dilekatkan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embed</a:t>
            </a:r>
            <a:r>
              <a:rPr lang="en-US" altLang="en-US" sz="2400" dirty="0">
                <a:cs typeface="Times New Roman" panose="02020603050405020304" pitchFamily="18" charset="0"/>
              </a:rPr>
              <a:t>) pada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endParaRPr lang="en-US" altLang="en-US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i="1" dirty="0">
                <a:cs typeface="Times New Roman" panose="02020603050405020304" pitchFamily="18" charset="0"/>
              </a:rPr>
              <a:t>MAC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digunakan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memeriksa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integritas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dirty="0" err="1">
                <a:cs typeface="Times New Roman" panose="02020603050405020304" pitchFamily="18" charset="0"/>
              </a:rPr>
              <a:t>keaslian</a:t>
            </a:r>
            <a:r>
              <a:rPr lang="en-US" altLang="en-US" sz="2400" dirty="0">
                <a:cs typeface="Times New Roman" panose="02020603050405020304" pitchFamily="18" charset="0"/>
              </a:rPr>
              <a:t>) 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cs typeface="Times New Roman" panose="02020603050405020304" pitchFamily="18" charset="0"/>
              </a:rPr>
              <a:t> MAC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dihitung</a:t>
            </a:r>
            <a:r>
              <a:rPr lang="en-US" altLang="en-US" sz="2400" dirty="0">
                <a:cs typeface="Times New Roman" panose="02020603050405020304" pitchFamily="18" charset="0"/>
              </a:rPr>
              <a:t> oleh </a:t>
            </a:r>
            <a:r>
              <a:rPr lang="en-US" altLang="en-US" sz="2400" dirty="0" err="1">
                <a:cs typeface="Times New Roman" panose="02020603050405020304" pitchFamily="18" charset="0"/>
              </a:rPr>
              <a:t>penerima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asli</a:t>
            </a:r>
            <a:r>
              <a:rPr lang="en-US" altLang="en-US" sz="2400" dirty="0"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FB3F48-8461-4339-8E31-32CB13A699C6}"/>
              </a:ext>
            </a:extLst>
          </p:cNvPr>
          <p:cNvCxnSpPr/>
          <p:nvPr/>
        </p:nvCxnSpPr>
        <p:spPr>
          <a:xfrm>
            <a:off x="8259417" y="496957"/>
            <a:ext cx="0" cy="551156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885EC9C-C307-4C59-82FE-58AA45ECBEA8}"/>
              </a:ext>
            </a:extLst>
          </p:cNvPr>
          <p:cNvSpPr txBox="1"/>
          <p:nvPr/>
        </p:nvSpPr>
        <p:spPr>
          <a:xfrm>
            <a:off x="5698273" y="361101"/>
            <a:ext cx="1181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SENDER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A2E026-A671-4FBA-935D-742CB0B4FA98}"/>
              </a:ext>
            </a:extLst>
          </p:cNvPr>
          <p:cNvSpPr txBox="1"/>
          <p:nvPr/>
        </p:nvSpPr>
        <p:spPr>
          <a:xfrm>
            <a:off x="9404880" y="361101"/>
            <a:ext cx="1381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RECEIVER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4ABC2B-487A-4152-8957-E45BC0986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C46E92F0-A4BD-43A1-8A37-64DCA6F8D8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322" y="735981"/>
            <a:ext cx="8391966" cy="5192608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1F3BFF-BDF3-4BB4-95B6-314917279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1AA69-65A4-4020-9B54-C70D9BFD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  <p:extLst>
      <p:ext uri="{BB962C8B-B14F-4D97-AF65-F5344CB8AC3E}">
        <p14:creationId xmlns:p14="http://schemas.microsoft.com/office/powerpoint/2010/main" val="2303924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screenshot&#10;&#10;Description automatically generated">
            <a:extLst>
              <a:ext uri="{FF2B5EF4-FFF2-40B4-BE49-F238E27FC236}">
                <a16:creationId xmlns:a16="http://schemas.microsoft.com/office/drawing/2014/main" id="{E18A0D40-C046-430A-BC3B-9CD59FD1F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788" y="1364973"/>
            <a:ext cx="9529383" cy="372386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7967E-D92D-42DD-9EFE-831B5426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D86EE-898F-4BBF-91F4-74631F7A2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  <p:extLst>
      <p:ext uri="{BB962C8B-B14F-4D97-AF65-F5344CB8AC3E}">
        <p14:creationId xmlns:p14="http://schemas.microsoft.com/office/powerpoint/2010/main" val="2592427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5C18C98A-4146-45FE-ACF2-841B2D92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637612-C825-4FA4-A912-53C803B30D3E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40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F49E781C-4F7D-44DB-9022-B084B31F6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Fungsi</a:t>
            </a:r>
            <a:r>
              <a:rPr lang="en-US" altLang="en-US" dirty="0"/>
              <a:t> MAC</a:t>
            </a:r>
            <a:endParaRPr lang="en-GB" altLang="en-US" dirty="0"/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F0A260FA-7F8F-4232-85E5-A9D76FAA9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8989" y="1524542"/>
            <a:ext cx="11004395" cy="4642082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Times New Roman" panose="02020603050405020304" pitchFamily="18" charset="0"/>
              </a:rPr>
              <a:t>Kegunaan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otentikasi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dokumen</a:t>
            </a:r>
            <a:r>
              <a:rPr lang="en-US" altLang="en-US" dirty="0">
                <a:cs typeface="Times New Roman" panose="02020603050405020304" pitchFamily="18" charset="0"/>
              </a:rPr>
              <a:t> (file)</a:t>
            </a:r>
          </a:p>
          <a:p>
            <a:pPr marL="858838" indent="-858838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Menjaga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integritas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keaslian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isi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arsip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terhadap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perubahan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oleh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pihak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lawan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misalnya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akibat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serangan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cs typeface="Times New Roman" panose="02020603050405020304" pitchFamily="18" charset="0"/>
              </a:rPr>
              <a:t>hacker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, virus,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dsb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pengguna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fungsi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satu-arah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biasa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cs typeface="Times New Roman" panose="02020603050405020304" pitchFamily="18" charset="0"/>
              </a:rPr>
              <a:t>seperti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MD5</a:t>
            </a:r>
            <a:r>
              <a:rPr lang="en-US" altLang="en-US" dirty="0">
                <a:cs typeface="Times New Roman" panose="02020603050405020304" pitchFamily="18" charset="0"/>
              </a:rPr>
              <a:t>),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pihak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lawan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message digest </a:t>
            </a:r>
            <a:r>
              <a:rPr lang="en-US" altLang="en-US" dirty="0">
                <a:cs typeface="Times New Roman" panose="02020603050405020304" pitchFamily="18" charset="0"/>
              </a:rPr>
              <a:t>yang </a:t>
            </a:r>
            <a:r>
              <a:rPr lang="en-US" altLang="en-US" dirty="0" err="1">
                <a:cs typeface="Times New Roman" panose="02020603050405020304" pitchFamily="18" charset="0"/>
              </a:rPr>
              <a:t>baru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dokumen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sudah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diubah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lalu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menggantinya</a:t>
            </a:r>
            <a:r>
              <a:rPr lang="en-US" altLang="en-US" dirty="0">
                <a:cs typeface="Times New Roman" panose="02020603050405020304" pitchFamily="18" charset="0"/>
              </a:rPr>
              <a:t>.  </a:t>
            </a:r>
          </a:p>
          <a:p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  <a:r>
              <a:rPr lang="en-US" altLang="en-US" dirty="0" err="1">
                <a:cs typeface="Times New Roman" panose="02020603050405020304" pitchFamily="18" charset="0"/>
              </a:rPr>
              <a:t>Tetapi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pihak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lawan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melakukan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karena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mengetahui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asli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dirty="0">
                <a:cs typeface="Times New Roman" panose="02020603050405020304" pitchFamily="18" charset="0"/>
              </a:rPr>
              <a:t> MAC.</a:t>
            </a:r>
            <a:endParaRPr lang="en-GB" altLang="en-US" dirty="0">
              <a:cs typeface="Times New Roman" panose="020206030504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5F9BE71-324E-4387-978F-B58769315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B57702-E71B-49A2-92DA-D108B52BA390}"/>
              </a:ext>
            </a:extLst>
          </p:cNvPr>
          <p:cNvSpPr txBox="1"/>
          <p:nvPr/>
        </p:nvSpPr>
        <p:spPr>
          <a:xfrm>
            <a:off x="496956" y="3677479"/>
            <a:ext cx="272484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Hacker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mengganti</a:t>
            </a:r>
            <a:r>
              <a:rPr lang="en-US" dirty="0"/>
              <a:t> file </a:t>
            </a:r>
          </a:p>
          <a:p>
            <a:r>
              <a:rPr lang="en-US" dirty="0" err="1"/>
              <a:t>dengan</a:t>
            </a:r>
            <a:r>
              <a:rPr lang="en-US" dirty="0"/>
              <a:t> file lain, </a:t>
            </a:r>
            <a:r>
              <a:rPr lang="en-US" dirty="0" err="1"/>
              <a:t>mengganti</a:t>
            </a:r>
            <a:endParaRPr lang="en-US" dirty="0"/>
          </a:p>
          <a:p>
            <a:r>
              <a:rPr lang="en-US" dirty="0" err="1"/>
              <a:t>nilai</a:t>
            </a:r>
            <a:r>
              <a:rPr lang="en-US" dirty="0"/>
              <a:t> MD5  </a:t>
            </a:r>
            <a:r>
              <a:rPr lang="en-US" dirty="0" err="1"/>
              <a:t>semula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</a:p>
          <a:p>
            <a:r>
              <a:rPr lang="en-US" dirty="0" err="1"/>
              <a:t>nilai</a:t>
            </a:r>
            <a:r>
              <a:rPr lang="en-US" dirty="0"/>
              <a:t> MD5 yang </a:t>
            </a:r>
            <a:r>
              <a:rPr lang="en-US" dirty="0" err="1"/>
              <a:t>baru</a:t>
            </a:r>
            <a:r>
              <a:rPr lang="en-US" dirty="0"/>
              <a:t>. </a:t>
            </a:r>
          </a:p>
          <a:p>
            <a:r>
              <a:rPr lang="en-US" dirty="0" err="1"/>
              <a:t>Pengunduh</a:t>
            </a:r>
            <a:r>
              <a:rPr lang="en-US" dirty="0"/>
              <a:t> file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endParaRPr lang="en-US" dirty="0"/>
          </a:p>
          <a:p>
            <a:r>
              <a:rPr lang="en-US" dirty="0" err="1"/>
              <a:t>menyadarinya</a:t>
            </a:r>
            <a:r>
              <a:rPr lang="en-US" dirty="0"/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508501-64F7-45F0-9F3B-ED3B509F9AB0}"/>
              </a:ext>
            </a:extLst>
          </p:cNvPr>
          <p:cNvSpPr/>
          <p:nvPr/>
        </p:nvSpPr>
        <p:spPr>
          <a:xfrm>
            <a:off x="496956" y="3677479"/>
            <a:ext cx="2724849" cy="17543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87D86A3-FEC7-493E-8BCE-85FCBC839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557" y="214645"/>
            <a:ext cx="6809685" cy="6141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E57B71B-D338-4D28-B1C7-C9F7FBAB9890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221805" y="4554642"/>
            <a:ext cx="2732946" cy="44110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B128C8-968C-4232-8D1E-A93EB79FA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46974-6550-46F7-843C-0C79D45E759C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2A99E1-A7C2-4320-8557-6467A4C83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  <p:extLst>
      <p:ext uri="{BB962C8B-B14F-4D97-AF65-F5344CB8AC3E}">
        <p14:creationId xmlns:p14="http://schemas.microsoft.com/office/powerpoint/2010/main" val="3372773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8ADB5E7D-203F-449E-B1F8-200DD350F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11BA494-EDF7-49FC-87CC-AFF3C1AE2BEB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400" dirty="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37AED1C2-A184-4D01-AB5A-C4AFABCB09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Algoritma</a:t>
            </a:r>
            <a:r>
              <a:rPr lang="en-US" altLang="en-US" b="1" dirty="0"/>
              <a:t> MAC</a:t>
            </a:r>
            <a:endParaRPr lang="en-GB" altLang="en-US" b="1" dirty="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FA1A2D5-64EB-46B9-BA04-18DB220433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dirty="0">
                <a:cs typeface="Times New Roman" panose="02020603050405020304" pitchFamily="18" charset="0"/>
              </a:rPr>
              <a:t>(a)  </a:t>
            </a:r>
            <a:r>
              <a:rPr lang="en-US" altLang="en-US" b="1" dirty="0" err="1"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cs typeface="Times New Roman" panose="02020603050405020304" pitchFamily="18" charset="0"/>
              </a:rPr>
              <a:t> MAC </a:t>
            </a:r>
            <a:r>
              <a:rPr lang="en-US" altLang="en-US" b="1" dirty="0" err="1">
                <a:cs typeface="Times New Roman" panose="02020603050405020304" pitchFamily="18" charset="0"/>
              </a:rPr>
              <a:t>berbasis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i="1" dirty="0">
                <a:cs typeface="Times New Roman" panose="02020603050405020304" pitchFamily="18" charset="0"/>
              </a:rPr>
              <a:t>block cipher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dibangkitkan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block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cipher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mode </a:t>
            </a:r>
            <a:r>
              <a:rPr lang="en-US" altLang="en-US" i="1" dirty="0">
                <a:cs typeface="Times New Roman" panose="02020603050405020304" pitchFamily="18" charset="0"/>
              </a:rPr>
              <a:t>CBC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CFB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Nilai </a:t>
            </a:r>
            <a:r>
              <a:rPr lang="en-US" altLang="en-US" i="1" dirty="0">
                <a:cs typeface="Times New Roman" panose="02020603050405020304" pitchFamily="18" charset="0"/>
              </a:rPr>
              <a:t>hash</a:t>
            </a:r>
            <a:r>
              <a:rPr lang="en-US" altLang="en-US" dirty="0">
                <a:cs typeface="Times New Roman" panose="02020603050405020304" pitchFamily="18" charset="0"/>
              </a:rPr>
              <a:t>-</a:t>
            </a:r>
            <a:r>
              <a:rPr lang="en-US" altLang="en-US" dirty="0" err="1">
                <a:cs typeface="Times New Roman" panose="02020603050405020304" pitchFamily="18" charset="0"/>
              </a:rPr>
              <a:t>nya</a:t>
            </a:r>
            <a:r>
              <a:rPr lang="en-US" altLang="en-US" dirty="0">
                <a:cs typeface="Times New Roman" panose="02020603050405020304" pitchFamily="18" charset="0"/>
              </a:rPr>
              <a:t> (yang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MAC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hasil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terakhir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1FDB943-4F68-477E-97A3-5DB74E375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4058" y="383601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>
            <a:extLst>
              <a:ext uri="{FF2B5EF4-FFF2-40B4-BE49-F238E27FC236}">
                <a16:creationId xmlns:a16="http://schemas.microsoft.com/office/drawing/2014/main" id="{F333C10C-A1A8-47B9-91B1-28AE31EF2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380" y="3429001"/>
            <a:ext cx="8396502" cy="3225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2D5F58F4-B5CC-4E0A-869E-8D92FCFADB43}"/>
              </a:ext>
            </a:extLst>
          </p:cNvPr>
          <p:cNvSpPr/>
          <p:nvPr/>
        </p:nvSpPr>
        <p:spPr>
          <a:xfrm>
            <a:off x="8401000" y="6086177"/>
            <a:ext cx="1932879" cy="577151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FAE4D4-4083-47A9-9DCD-C828012F829D}"/>
              </a:ext>
            </a:extLst>
          </p:cNvPr>
          <p:cNvSpPr txBox="1"/>
          <p:nvPr/>
        </p:nvSpPr>
        <p:spPr>
          <a:xfrm>
            <a:off x="10153845" y="5959656"/>
            <a:ext cx="1092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MAC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i="1" baseline="-25000" dirty="0"/>
              <a:t>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0CC98D-8E8A-45DC-87C6-614D60468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Koding/Prodi STI/STEI-ITB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471</Words>
  <Application>Microsoft Office PowerPoint</Application>
  <PresentationFormat>Widescreen</PresentationFormat>
  <Paragraphs>102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Wingdings</vt:lpstr>
      <vt:lpstr>Office Theme</vt:lpstr>
      <vt:lpstr>MAC (Message Authentication Code)</vt:lpstr>
      <vt:lpstr>Definisi</vt:lpstr>
      <vt:lpstr>PowerPoint Presentation</vt:lpstr>
      <vt:lpstr>PowerPoint Presentation</vt:lpstr>
      <vt:lpstr>PowerPoint Presentation</vt:lpstr>
      <vt:lpstr>PowerPoint Presentation</vt:lpstr>
      <vt:lpstr>Fungsi MAC</vt:lpstr>
      <vt:lpstr>PowerPoint Presentation</vt:lpstr>
      <vt:lpstr>Algoritma MAC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SHA-3 (Keccak)</dc:title>
  <dc:creator>Dr.Ir. Rinaldi Munir, MT</dc:creator>
  <cp:lastModifiedBy>Rinaldi Munir</cp:lastModifiedBy>
  <cp:revision>38</cp:revision>
  <dcterms:created xsi:type="dcterms:W3CDTF">2020-03-25T13:43:13Z</dcterms:created>
  <dcterms:modified xsi:type="dcterms:W3CDTF">2021-04-15T04:32:00Z</dcterms:modified>
</cp:coreProperties>
</file>