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3" r:id="rId3"/>
    <p:sldId id="258" r:id="rId4"/>
    <p:sldId id="259" r:id="rId5"/>
    <p:sldId id="294" r:id="rId6"/>
    <p:sldId id="295" r:id="rId7"/>
    <p:sldId id="296" r:id="rId8"/>
    <p:sldId id="297" r:id="rId9"/>
    <p:sldId id="264" r:id="rId10"/>
    <p:sldId id="265" r:id="rId11"/>
    <p:sldId id="299" r:id="rId12"/>
    <p:sldId id="305" r:id="rId13"/>
    <p:sldId id="300" r:id="rId14"/>
    <p:sldId id="302" r:id="rId15"/>
    <p:sldId id="304" r:id="rId16"/>
    <p:sldId id="303" r:id="rId17"/>
    <p:sldId id="270" r:id="rId18"/>
    <p:sldId id="306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58F6-BB6B-4E0E-8BC0-7BB2DD2979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FCBE-4BC3-4845-BBBD-39DBDCD1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7D7B-0E78-4944-88CD-65A9D0DE8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FA44F-2952-49BC-9354-97E7E5B2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5D2D-8E36-4FF5-9260-DCC692B3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2301-65F6-4CBB-9EF9-B2E8CBDBFB8A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EFA6-3665-4E26-B9C1-5EAA1D48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9FEF-F82C-44C3-B5D7-471C7F34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731-02DB-4907-8893-231D3A7E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68626-0AF8-4DDC-BFCE-C1C887D1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2B03-1B5C-4799-A966-222C81D1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35F-D1CD-415F-ABE1-8841C0870983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2E6F-4ED8-48C6-9B07-A0B27120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B6D0-55E0-43D1-A7D6-33213F63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CA3B6-7B6A-4360-AB7E-E08BF68AF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FC863-50CE-4B0D-AF38-4F4A75FE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537A-0404-4E9F-A3A4-D1632353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139-4E15-4A3C-8ED3-CD07622C0E02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3F61-9F2F-4A2A-B52C-C5E023D9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CF01-38A3-445A-8977-253277B7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E89F-D0C9-4F8B-B737-0178D143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624F-1690-4F95-B5F5-0800FCC1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195A-F798-4A7A-8DC9-D4D7302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FB3E-0717-4A87-979E-FBAC892EB416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E63AC-24A6-4CDD-8B86-E56FFD6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0AC9-8C4D-4323-9F40-647DC706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DAEE-24E4-4F47-B5FF-C61EA50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F3A0-3D7D-4B69-BB1B-86085D93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C05D-0CF9-4975-AFB9-258E168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F798-9831-4FD9-87CA-D0EF5BC74F1D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31E7F-81DE-4927-913B-BB60ED71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CE8E-E196-4CF7-AA21-8E2AE20D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02C4-72AF-470A-988C-8126CBDC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809-2534-402C-A42D-FE3EA323C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4C11-09AE-4E80-86D1-3B8DFD298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DA1B-A84B-4C6B-8C8F-62344907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45A1-B9A7-453D-902B-C92B51C4EC8B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B384-33A6-471D-A791-C736EFDB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6A3AB-D1A4-4AC3-AA9F-72744ABF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140-EF8F-4F8D-9440-C14B27D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98049-00C3-4FA2-8521-AA9FECD6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7704A-2253-4EDB-98D4-49DE8108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735FF-036E-424C-9774-AAD773894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1F9EE-1E4C-40D7-B799-43634E689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A2640-D54C-4E49-BF8B-E15EE35B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E0F3-A82A-4ADB-964A-125D9E286120}" type="datetime1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1AADB-5E50-4D8F-835A-990BD496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6D7E8-C8EE-4A5E-959C-BC026A21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1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B877-AAF0-491F-8171-932D4D3B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E68B6-C0B9-4DC2-A481-1F1DC70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1E2F-5D03-45D4-B604-12101E1BD906}" type="datetime1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0E1A-01D7-4861-8D19-2301104E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B606E-3012-43C0-8EF1-91768009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F64AC-0FBB-4F16-AEBC-6517371A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688E-6E09-4DBB-8BB3-18333799A854}" type="datetime1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6F334-B6E7-48FE-B20B-1CAB5B29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6688F-5A70-4EF7-A667-63184397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8D96-141D-43CE-8E3C-478A3772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CA29-2686-4DB1-BDF7-2F648B9B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AF49-487E-4958-8F19-E4DC8B8B7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37B3-1EE6-4A01-A7E9-4E64A95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9B29-C428-473E-99CB-B78B3B5F0BAE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BD8D2-F4A6-4CBE-A319-B6CBA98E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43F2-5900-429F-9DE6-36D04E66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DEB4-38E4-4C3D-9D86-FBAFC89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4A1B3-6FE5-4F93-9D14-FD70EDFC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64291-B695-40B4-9469-6E400C9E8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218AA-F8D8-4D91-A5B1-936397FE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E4C4-042C-4431-88CD-794C07D29D7D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48D9C-52F7-4C8C-8237-7CC3290E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F51A6-CF13-4BB8-B0B1-8A5C6A7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B14F-0852-4CDF-8301-1BF5014B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24709-B95C-46A2-BB8B-9E8C338E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58A3-9C5E-424E-86AC-F1F92315F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A967-997F-4D98-B6F1-590F7E62E098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23435-5100-49C2-807B-A526C0CC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Munir/II4031 Kriptografi dan Koding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616DB-400A-40D6-835B-5C612AB5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6974-6550-46F7-843C-0C79D45E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Guido_Bertoni&amp;action=edit&amp;redlink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Gilles_Van_Assche&amp;action=edit&amp;redlink=1" TargetMode="External"/><Relationship Id="rId4" Type="http://schemas.openxmlformats.org/officeDocument/2006/relationships/hyperlink" Target="http://en.wikipedia.org/w/index.php?title=Micha%C3%ABl_Peeter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eccak.noekeon.org/specs_summary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Florian_Mendel&amp;action=edit&amp;redlink=1" TargetMode="External"/><Relationship Id="rId2" Type="http://schemas.openxmlformats.org/officeDocument/2006/relationships/hyperlink" Target="http://en.wikipedia.org/w/index.php?title=Krystian_Matusiewicz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/index.php?title=Martin_Schl%C3%A4ffer&amp;action=edit&amp;redlink=1" TargetMode="External"/><Relationship Id="rId4" Type="http://schemas.openxmlformats.org/officeDocument/2006/relationships/hyperlink" Target="http://en.wikipedia.org/w/index.php?title=Christian_Rechberger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Hongjun_Wu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Micha%C3%ABl_Peeter&amp;action=edit&amp;redlink=1" TargetMode="External"/><Relationship Id="rId2" Type="http://schemas.openxmlformats.org/officeDocument/2006/relationships/hyperlink" Target="http://en.wikipedia.org/w/index.php?title=Guido_Bertoni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/index.php?title=Gilles_Van_Assche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Jon_Callas" TargetMode="External"/><Relationship Id="rId3" Type="http://schemas.openxmlformats.org/officeDocument/2006/relationships/hyperlink" Target="http://en.wikipedia.org/wiki/Stefan_Lucks" TargetMode="External"/><Relationship Id="rId7" Type="http://schemas.openxmlformats.org/officeDocument/2006/relationships/hyperlink" Target="http://en.wikipedia.org/w/index.php?title=Tadayoshi_Kohno&amp;action=edit&amp;redlink=1" TargetMode="External"/><Relationship Id="rId2" Type="http://schemas.openxmlformats.org/officeDocument/2006/relationships/hyperlink" Target="http://en.wikipedia.org/wiki/Bruce_Schne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hir_Bellare" TargetMode="External"/><Relationship Id="rId5" Type="http://schemas.openxmlformats.org/officeDocument/2006/relationships/hyperlink" Target="http://en.wikipedia.org/w/index.php?title=Doug_Whiting&amp;action=edit&amp;redlink=1" TargetMode="External"/><Relationship Id="rId10" Type="http://schemas.openxmlformats.org/officeDocument/2006/relationships/hyperlink" Target="http://en.wikipedia.org/wiki/Cryptographic_hash_function" TargetMode="External"/><Relationship Id="rId4" Type="http://schemas.openxmlformats.org/officeDocument/2006/relationships/hyperlink" Target="http://en.wikipedia.org/wiki/Niels_Ferguson" TargetMode="External"/><Relationship Id="rId9" Type="http://schemas.openxmlformats.org/officeDocument/2006/relationships/hyperlink" Target="http://en.wikipedia.org/w/index.php?title=Jesse_Walker_(programmer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974" y="1597025"/>
            <a:ext cx="9144000" cy="2387600"/>
          </a:xfrm>
        </p:spPr>
        <p:txBody>
          <a:bodyPr/>
          <a:lstStyle/>
          <a:p>
            <a:r>
              <a:rPr lang="en-US" b="1" dirty="0"/>
              <a:t>SHA-3</a:t>
            </a:r>
            <a:br>
              <a:rPr lang="en-US" b="1" dirty="0"/>
            </a:br>
            <a:r>
              <a:rPr lang="en-US" b="1" dirty="0"/>
              <a:t>(Keccak)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F580722-588E-4F19-B5CB-ABCB25A1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2"/>
            <a:ext cx="4125844" cy="2155753"/>
          </a:xfrm>
          <a:prstGeom prst="rect">
            <a:avLst/>
          </a:prstGeom>
        </p:spPr>
      </p:pic>
      <p:pic>
        <p:nvPicPr>
          <p:cNvPr id="8" name="Picture 7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D2496094-4883-49A4-959E-AF576BA52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47" y="4754977"/>
            <a:ext cx="3152254" cy="210302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8B9269A-000C-4991-BCBA-9189F99C69DD}"/>
              </a:ext>
            </a:extLst>
          </p:cNvPr>
          <p:cNvSpPr txBox="1">
            <a:spLocks noChangeArrowheads="1"/>
          </p:cNvSpPr>
          <p:nvPr/>
        </p:nvSpPr>
        <p:spPr>
          <a:xfrm>
            <a:off x="2247900" y="1542600"/>
            <a:ext cx="80010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II4031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dan </a:t>
            </a:r>
            <a:r>
              <a:rPr lang="en-US" altLang="en-US" dirty="0" err="1">
                <a:solidFill>
                  <a:srgbClr val="000000"/>
                </a:solidFill>
              </a:rPr>
              <a:t>Koding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DE446F5-982E-4325-AAF3-374F17BFB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900" y="4293711"/>
            <a:ext cx="7162800" cy="17526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: Dr. </a:t>
            </a:r>
            <a:r>
              <a:rPr lang="en-US" dirty="0" err="1">
                <a:solidFill>
                  <a:srgbClr val="FF0000"/>
                </a:solidFill>
              </a:rPr>
              <a:t>Rinaldi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Munir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Program </a:t>
            </a:r>
            <a:r>
              <a:rPr lang="en-US" b="1" dirty="0" err="1">
                <a:solidFill>
                  <a:schemeClr val="tx1"/>
                </a:solidFill>
              </a:rPr>
              <a:t>Studi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Teknologi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Informasi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Sekolah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Teknik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Elektro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Informatika</a:t>
            </a:r>
            <a:r>
              <a:rPr lang="en-US" b="1" dirty="0">
                <a:solidFill>
                  <a:schemeClr val="tx1"/>
                </a:solidFill>
              </a:rPr>
              <a:t>(STEI)</a:t>
            </a:r>
          </a:p>
          <a:p>
            <a:r>
              <a:rPr lang="en-US" b="1" dirty="0">
                <a:solidFill>
                  <a:schemeClr val="tx1"/>
                </a:solidFill>
              </a:rPr>
              <a:t>ITB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16D57-7708-4148-A82B-0552D463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pemenangnya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122"/>
            <a:ext cx="10515600" cy="52332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/>
              <a:t>Keccak</a:t>
            </a: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  <a:endParaRPr lang="en-US" dirty="0"/>
          </a:p>
        </p:txBody>
      </p:sp>
      <p:pic>
        <p:nvPicPr>
          <p:cNvPr id="3074" name="Picture 2" descr="Les quatre auteurs de la fonction de hachage Keccak. De gauche à droite, Michaël Peeters (NXP Semiconductors), Guido Bertoni, Gilles Van Assche et Joan Daemen (tous trois chez STMicroelectronic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554" y="1729409"/>
            <a:ext cx="7610828" cy="3805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96209" y="5534823"/>
            <a:ext cx="732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tooltip="Guido Bertoni (page does not exist)"/>
              </a:rPr>
              <a:t>Guido Breton</a:t>
            </a:r>
            <a:r>
              <a:rPr lang="en-US" sz="2000" dirty="0"/>
              <a:t>, Joan </a:t>
            </a:r>
            <a:r>
              <a:rPr lang="en-US" sz="2000" dirty="0" err="1"/>
              <a:t>Daemen</a:t>
            </a:r>
            <a:r>
              <a:rPr lang="en-US" sz="2000" dirty="0"/>
              <a:t>, </a:t>
            </a:r>
            <a:r>
              <a:rPr lang="en-US" sz="2000" dirty="0" err="1">
                <a:hlinkClick r:id="rId4" tooltip="Michaël Peeter (page does not exist)"/>
              </a:rPr>
              <a:t>Michaël</a:t>
            </a:r>
            <a:r>
              <a:rPr lang="en-US" sz="2000" dirty="0">
                <a:hlinkClick r:id="rId4" tooltip="Michaël Peeter (page does not exist)"/>
              </a:rPr>
              <a:t> </a:t>
            </a:r>
            <a:r>
              <a:rPr lang="en-US" sz="2000" dirty="0" err="1">
                <a:hlinkClick r:id="rId4" tooltip="Michaël Peeter (page does not exist)"/>
              </a:rPr>
              <a:t>Peeters</a:t>
            </a:r>
            <a:r>
              <a:rPr lang="en-US" sz="2000" dirty="0"/>
              <a:t> and </a:t>
            </a:r>
            <a:r>
              <a:rPr lang="en-US" sz="2000" dirty="0">
                <a:hlinkClick r:id="rId5" tooltip="Gilles Van Assche (page does not exist)"/>
              </a:rPr>
              <a:t>Gilles Van </a:t>
            </a:r>
            <a:r>
              <a:rPr lang="en-US" sz="2000" dirty="0" err="1">
                <a:hlinkClick r:id="rId5" tooltip="Gilles Van Assche (page does not exist)"/>
              </a:rPr>
              <a:t>Assche</a:t>
            </a:r>
            <a:r>
              <a:rPr lang="en-US" sz="2000" dirty="0"/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69AE1-A6ED-4CBE-B838-F02AD0848F1B}"/>
              </a:ext>
            </a:extLst>
          </p:cNvPr>
          <p:cNvSpPr/>
          <p:nvPr/>
        </p:nvSpPr>
        <p:spPr>
          <a:xfrm>
            <a:off x="4284549" y="6013060"/>
            <a:ext cx="384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/>
              <a:t>Keccak </a:t>
            </a:r>
            <a:r>
              <a:rPr lang="en-US" sz="2400" dirty="0" err="1"/>
              <a:t>terpilih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SHA-3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Sekilas</a:t>
            </a:r>
            <a:r>
              <a:rPr lang="en-US" b="1" dirty="0"/>
              <a:t> </a:t>
            </a:r>
            <a:r>
              <a:rPr lang="en-US" b="1" dirty="0" err="1"/>
              <a:t>Keccak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Nama 'Keccak' berasal dari </a:t>
            </a:r>
            <a:r>
              <a:rPr lang="en-US" dirty="0"/>
              <a:t>kata </a:t>
            </a:r>
            <a:r>
              <a:rPr lang="id-ID" dirty="0"/>
              <a:t>'Kecak’,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id-ID" dirty="0"/>
              <a:t>tari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 Bali. </a:t>
            </a:r>
            <a:endParaRPr lang="en-US" dirty="0"/>
          </a:p>
          <a:p>
            <a:endParaRPr lang="en-US" dirty="0"/>
          </a:p>
          <a:p>
            <a:r>
              <a:rPr lang="id-ID" dirty="0"/>
              <a:t>Keccak berbeda dari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id-ID" dirty="0"/>
              <a:t>SHA3 lainnya dalam hal </a:t>
            </a:r>
            <a:r>
              <a:rPr lang="en-US" dirty="0"/>
              <a:t>m</a:t>
            </a:r>
            <a:r>
              <a:rPr lang="id-ID" dirty="0"/>
              <a:t>enggunakan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id-ID" dirty="0"/>
              <a:t>'spons' </a:t>
            </a:r>
            <a:r>
              <a:rPr lang="en-US" dirty="0"/>
              <a:t>(</a:t>
            </a:r>
            <a:r>
              <a:rPr lang="en-US" i="1" dirty="0"/>
              <a:t>sponge construction</a:t>
            </a:r>
            <a:r>
              <a:rPr lang="en-US" dirty="0"/>
              <a:t>)</a:t>
            </a:r>
            <a:r>
              <a:rPr lang="id-ID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id-ID" dirty="0"/>
              <a:t> lainnya bergantung pada 'fungsi kompresi</a:t>
            </a:r>
            <a:r>
              <a:rPr lang="en-US" dirty="0"/>
              <a:t>,</a:t>
            </a:r>
            <a:r>
              <a:rPr lang="id-ID" dirty="0"/>
              <a:t> Keccak menggunakan fungsi non-</a:t>
            </a:r>
            <a:r>
              <a:rPr lang="en-US" dirty="0" err="1"/>
              <a:t>kompresi</a:t>
            </a:r>
            <a:r>
              <a:rPr lang="id-ID" dirty="0"/>
              <a:t> untuk menyerap dan kemudian 'memeras' </a:t>
            </a:r>
            <a:r>
              <a:rPr lang="id-ID" i="1" dirty="0"/>
              <a:t>digest</a:t>
            </a:r>
            <a:r>
              <a:rPr lang="en-US" dirty="0"/>
              <a:t>.</a:t>
            </a:r>
            <a:r>
              <a:rPr lang="id-ID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Keccak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id-ID" dirty="0"/>
              <a:t>dari pendekatan yang ada.  NIST  merasa bahwa dalam kasus ini, yang berbeda adalah lebih baik.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BAA41-A4F7-4CF9-8003-19573B54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pic>
        <p:nvPicPr>
          <p:cNvPr id="4" name="Picture 3" descr="A crowd of people in a large body of water&#10;&#10;Description automatically generated">
            <a:extLst>
              <a:ext uri="{FF2B5EF4-FFF2-40B4-BE49-F238E27FC236}">
                <a16:creationId xmlns:a16="http://schemas.microsoft.com/office/drawing/2014/main" id="{E737F627-8435-4F0E-8E84-EE257130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6" y="291497"/>
            <a:ext cx="9145548" cy="62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75" y="342468"/>
            <a:ext cx="274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Konstruksi</a:t>
            </a:r>
            <a:r>
              <a:rPr lang="en-US" sz="2400" b="1" dirty="0"/>
              <a:t> </a:t>
            </a:r>
            <a:r>
              <a:rPr lang="en-US" sz="2400" b="1" dirty="0" err="1"/>
              <a:t>spons</a:t>
            </a:r>
            <a:endParaRPr lang="en-US" sz="2400" b="1" dirty="0"/>
          </a:p>
        </p:txBody>
      </p:sp>
      <p:pic>
        <p:nvPicPr>
          <p:cNvPr id="26628" name="Picture 4" descr="Figure displaying the sponge 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767" y="136525"/>
            <a:ext cx="8789958" cy="443616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14EDC-D1B6-42DE-B75B-3E73830D69D8}"/>
              </a:ext>
            </a:extLst>
          </p:cNvPr>
          <p:cNvSpPr/>
          <p:nvPr/>
        </p:nvSpPr>
        <p:spPr>
          <a:xfrm>
            <a:off x="803413" y="4786690"/>
            <a:ext cx="10585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Praproses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i="1" dirty="0"/>
              <a:t>digest</a:t>
            </a:r>
            <a:r>
              <a:rPr lang="en-US" sz="2400" dirty="0"/>
              <a:t> yang </a:t>
            </a:r>
            <a:r>
              <a:rPr lang="en-US" sz="2400" dirty="0" err="1"/>
              <a:t>dinginkan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bit.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Pertama,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bit-bit </a:t>
            </a:r>
            <a:r>
              <a:rPr lang="en-US" sz="2400" dirty="0" err="1"/>
              <a:t>pengganjal</a:t>
            </a:r>
            <a:r>
              <a:rPr lang="en-US" sz="2400" dirty="0"/>
              <a:t> (</a:t>
            </a:r>
            <a:r>
              <a:rPr lang="en-US" sz="2400" i="1" dirty="0"/>
              <a:t>padding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string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length(</a:t>
            </a:r>
            <a:r>
              <a:rPr lang="en-US" sz="2400" i="1" dirty="0"/>
              <a:t>P</a:t>
            </a:r>
            <a:r>
              <a:rPr lang="en-US" sz="2400" dirty="0"/>
              <a:t>)/</a:t>
            </a:r>
            <a:r>
              <a:rPr lang="en-US" sz="2400" i="1" dirty="0"/>
              <a:t>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DEDF-D0E7-4240-ABE0-262E50F2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212868"/>
          </a:xfrm>
        </p:spPr>
        <p:txBody>
          <a:bodyPr>
            <a:normAutofit/>
          </a:bodyPr>
          <a:lstStyle/>
          <a:p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id-ID" dirty="0"/>
              <a:t>dipotong menjadi blok</a:t>
            </a:r>
            <a:r>
              <a:rPr lang="en-US" dirty="0"/>
              <a:t>-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r-</a:t>
            </a:r>
            <a:r>
              <a:rPr lang="id-ID" dirty="0"/>
              <a:t>bi</a:t>
            </a:r>
            <a:r>
              <a:rPr lang="en-US" dirty="0"/>
              <a:t>t</a:t>
            </a:r>
            <a:r>
              <a:rPr lang="id-ID" dirty="0"/>
              <a:t>.</a:t>
            </a:r>
            <a:endParaRPr lang="en-US" dirty="0"/>
          </a:p>
          <a:p>
            <a:r>
              <a:rPr lang="id-ID" dirty="0"/>
              <a:t>Kemudian</a:t>
            </a:r>
            <a:r>
              <a:rPr lang="en-US" dirty="0"/>
              <a:t>, </a:t>
            </a:r>
            <a:r>
              <a:rPr lang="id-ID" i="1" dirty="0"/>
              <a:t>b</a:t>
            </a:r>
            <a:r>
              <a:rPr lang="en-US" i="1" dirty="0"/>
              <a:t>-</a:t>
            </a:r>
            <a:r>
              <a:rPr lang="en-US" dirty="0"/>
              <a:t>bit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status (</a:t>
            </a:r>
            <a:r>
              <a:rPr lang="en-US" i="1" dirty="0"/>
              <a:t>state</a:t>
            </a:r>
            <a:r>
              <a:rPr lang="en-US" dirty="0"/>
              <a:t>)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diinisialisasi menjadi nol dan konstruksi spons berlangsung dalam dua fase:</a:t>
            </a:r>
            <a:endParaRPr lang="en-US" dirty="0"/>
          </a:p>
          <a:p>
            <a:pPr>
              <a:buNone/>
            </a:pPr>
            <a:br>
              <a:rPr lang="id-ID" dirty="0"/>
            </a:br>
            <a:br>
              <a:rPr lang="id-ID" dirty="0"/>
            </a:b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E3D8C-75B7-434D-8643-7C42DDD1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2569762"/>
            <a:ext cx="8609907" cy="3850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569CB-430A-48A7-B79B-E11F39504ED9}"/>
              </a:ext>
            </a:extLst>
          </p:cNvPr>
          <p:cNvSpPr txBox="1"/>
          <p:nvPr/>
        </p:nvSpPr>
        <p:spPr>
          <a:xfrm>
            <a:off x="2315818" y="6236012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B3045-8B1E-48E9-BAC5-5906B1458D07}"/>
              </a:ext>
            </a:extLst>
          </p:cNvPr>
          <p:cNvSpPr txBox="1"/>
          <p:nvPr/>
        </p:nvSpPr>
        <p:spPr>
          <a:xfrm>
            <a:off x="466717" y="46316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= r + 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365A7-B92D-475E-928D-6DD79E5F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  <p:extLst>
      <p:ext uri="{BB962C8B-B14F-4D97-AF65-F5344CB8AC3E}">
        <p14:creationId xmlns:p14="http://schemas.microsoft.com/office/powerpoint/2010/main" val="63393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DAD2-4CFB-435E-84AF-6C4C3539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626"/>
            <a:ext cx="10840278" cy="5789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penyerap</a:t>
            </a:r>
            <a:r>
              <a:rPr lang="en-US" b="1" dirty="0"/>
              <a:t>an (</a:t>
            </a:r>
            <a:r>
              <a:rPr lang="en-US" b="1" i="1" dirty="0"/>
              <a:t>absorbing</a:t>
            </a:r>
            <a:r>
              <a:rPr lang="en-US" b="1" dirty="0"/>
              <a:t>)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id-ID" dirty="0"/>
              <a:t>blok masukan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id-ID" dirty="0"/>
              <a:t>-bit</a:t>
            </a:r>
            <a:r>
              <a:rPr lang="en-US" dirty="0"/>
              <a:t>, </a:t>
            </a:r>
            <a:r>
              <a:rPr lang="id-ID" dirty="0"/>
              <a:t>XOR</a:t>
            </a:r>
            <a:r>
              <a:rPr lang="en-US" dirty="0"/>
              <a:t>-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i="1" dirty="0"/>
              <a:t>r</a:t>
            </a:r>
            <a:r>
              <a:rPr lang="en-US" dirty="0"/>
              <a:t>-bit</a:t>
            </a:r>
            <a:r>
              <a:rPr lang="id-ID" dirty="0"/>
              <a:t>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r>
              <a:rPr lang="id-ID" dirty="0"/>
              <a:t>Bila semua blok </a:t>
            </a:r>
            <a:r>
              <a:rPr lang="en-US" dirty="0" err="1"/>
              <a:t>masukan</a:t>
            </a:r>
            <a:r>
              <a:rPr lang="id-ID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id-ID" dirty="0"/>
              <a:t>diproses, konstruksi spons beralih ke fase pemerasan</a:t>
            </a:r>
            <a:r>
              <a:rPr lang="en-US" dirty="0"/>
              <a:t> (</a:t>
            </a:r>
            <a:r>
              <a:rPr lang="en-US" i="1" dirty="0"/>
              <a:t>squeezing</a:t>
            </a:r>
            <a:r>
              <a:rPr lang="en-US" dirty="0"/>
              <a:t>)</a:t>
            </a:r>
            <a:r>
              <a:rPr lang="id-ID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7E80CB-03CE-4118-A7BC-88242B12B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3228016"/>
            <a:ext cx="7804838" cy="3490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40B5F-CF2D-4D58-AFB2-6B45B22AF238}"/>
              </a:ext>
            </a:extLst>
          </p:cNvPr>
          <p:cNvSpPr txBox="1"/>
          <p:nvPr/>
        </p:nvSpPr>
        <p:spPr>
          <a:xfrm>
            <a:off x="2186609" y="6443735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23591-AB22-4B76-BF5E-E21B32281DE1}"/>
              </a:ext>
            </a:extLst>
          </p:cNvPr>
          <p:cNvSpPr txBox="1"/>
          <p:nvPr/>
        </p:nvSpPr>
        <p:spPr>
          <a:xfrm>
            <a:off x="3542336" y="6470374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CD360-076D-4F67-8C05-92A5B82C3999}"/>
              </a:ext>
            </a:extLst>
          </p:cNvPr>
          <p:cNvSpPr txBox="1"/>
          <p:nvPr/>
        </p:nvSpPr>
        <p:spPr>
          <a:xfrm>
            <a:off x="6453809" y="648866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4187F-1936-4C51-84F7-B308D2E610F7}"/>
              </a:ext>
            </a:extLst>
          </p:cNvPr>
          <p:cNvSpPr txBox="1"/>
          <p:nvPr/>
        </p:nvSpPr>
        <p:spPr>
          <a:xfrm>
            <a:off x="7832381" y="6493638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7BEAE1-9EAF-46FB-856D-EFB928B6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  <p:extLst>
      <p:ext uri="{BB962C8B-B14F-4D97-AF65-F5344CB8AC3E}">
        <p14:creationId xmlns:p14="http://schemas.microsoft.com/office/powerpoint/2010/main" val="254231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B3C4-B8D3-41E1-AD76-9219B548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505"/>
            <a:ext cx="10515600" cy="55806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id-ID" b="1" dirty="0"/>
              <a:t>ase pemerasan</a:t>
            </a:r>
            <a:r>
              <a:rPr lang="en-US" b="1" dirty="0"/>
              <a:t> (</a:t>
            </a:r>
            <a:r>
              <a:rPr lang="en-US" b="1" i="1" dirty="0"/>
              <a:t>squeezing</a:t>
            </a:r>
            <a:r>
              <a:rPr lang="en-US" b="1" dirty="0"/>
              <a:t>) </a:t>
            </a:r>
          </a:p>
          <a:p>
            <a:r>
              <a:rPr lang="en-US" i="1" dirty="0"/>
              <a:t>Message digest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 </a:t>
            </a:r>
          </a:p>
          <a:p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kosong</a:t>
            </a:r>
            <a:r>
              <a:rPr lang="en-US" dirty="0"/>
              <a:t> (</a:t>
            </a:r>
            <a:r>
              <a:rPr lang="en-US" i="1" dirty="0"/>
              <a:t>null string</a:t>
            </a:r>
            <a:r>
              <a:rPr lang="en-US" dirty="0"/>
              <a:t>). </a:t>
            </a:r>
          </a:p>
          <a:p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id-ID" i="1" dirty="0"/>
              <a:t>r</a:t>
            </a:r>
            <a:r>
              <a:rPr lang="en-US" i="1" dirty="0"/>
              <a:t>-</a:t>
            </a:r>
            <a:r>
              <a:rPr lang="id-ID" dirty="0"/>
              <a:t>bit pertama dari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id-ID" dirty="0"/>
              <a:t>di</a:t>
            </a:r>
            <a:r>
              <a:rPr lang="en-US" dirty="0" err="1"/>
              <a:t>sambungkan</a:t>
            </a:r>
            <a:r>
              <a:rPr lang="en-US" dirty="0"/>
              <a:t> (</a:t>
            </a:r>
            <a:r>
              <a:rPr lang="en-US" i="1" dirty="0"/>
              <a:t>append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id-ID" dirty="0"/>
              <a:t> fungsi </a:t>
            </a:r>
            <a:r>
              <a:rPr lang="en-US" dirty="0" err="1"/>
              <a:t>permutasi</a:t>
            </a:r>
            <a:r>
              <a:rPr lang="en-US" dirty="0"/>
              <a:t> </a:t>
            </a:r>
            <a:r>
              <a:rPr lang="id-ID" i="1" dirty="0"/>
              <a:t>f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id-ID" dirty="0"/>
              <a:t>. </a:t>
            </a:r>
            <a:endParaRPr lang="en-US" dirty="0"/>
          </a:p>
          <a:p>
            <a:pPr marL="0" indent="0">
              <a:buNone/>
            </a:pPr>
            <a:br>
              <a:rPr lang="id-ID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9FE941-28B7-42CC-A061-1C433EFE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3911564"/>
            <a:ext cx="6587664" cy="294643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BCE5F-8F57-4A96-ACA1-4080E4FA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  <p:extLst>
      <p:ext uri="{BB962C8B-B14F-4D97-AF65-F5344CB8AC3E}">
        <p14:creationId xmlns:p14="http://schemas.microsoft.com/office/powerpoint/2010/main" val="43415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6" y="566531"/>
            <a:ext cx="10942983" cy="5789820"/>
          </a:xfrm>
        </p:spPr>
        <p:txBody>
          <a:bodyPr>
            <a:norm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bit </a:t>
            </a:r>
            <a:r>
              <a:rPr lang="id-ID" dirty="0"/>
              <a:t>terakhir dari </a:t>
            </a:r>
            <a:r>
              <a:rPr lang="en-US" i="1" dirty="0"/>
              <a:t>state</a:t>
            </a:r>
            <a:r>
              <a:rPr lang="id-ID" dirty="0"/>
              <a:t> tidak pernah terpengaruh secara langsung oleh blok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id-ID" dirty="0"/>
              <a:t>dan tidak pernah mengeluarkan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id-ID" dirty="0"/>
              <a:t>selama fase pemerasan.</a:t>
            </a:r>
            <a:r>
              <a:rPr lang="en-US" dirty="0"/>
              <a:t>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kolisi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Spesifikasi</a:t>
            </a:r>
            <a:r>
              <a:rPr lang="en-US" dirty="0"/>
              <a:t> Keccak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i="1" dirty="0"/>
              <a:t>source code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di: </a:t>
            </a:r>
            <a:r>
              <a:rPr lang="en-US" dirty="0">
                <a:hlinkClick r:id="rId2"/>
              </a:rPr>
              <a:t>http://keccak.noekeon.org/specs_summary.html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10511-A8E3-47B2-BC9B-64B6B77AC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2027452"/>
            <a:ext cx="7019646" cy="31396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4E7C-DAA9-41DB-B535-A9D5D0D7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4338"/>
            <a:ext cx="10830339" cy="5432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 err="1"/>
              <a:t>Contoh</a:t>
            </a:r>
            <a:r>
              <a:rPr lang="en-US" sz="3000" dirty="0"/>
              <a:t> </a:t>
            </a:r>
            <a:r>
              <a:rPr lang="en-US" sz="3000" i="1" dirty="0"/>
              <a:t>message digest </a:t>
            </a:r>
            <a:r>
              <a:rPr lang="en-US" sz="3000" dirty="0" err="1"/>
              <a:t>dengan</a:t>
            </a:r>
            <a:r>
              <a:rPr lang="en-US" sz="3000" dirty="0"/>
              <a:t> Keccak-256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keccak256(“</a:t>
            </a:r>
            <a:r>
              <a:rPr lang="en-US" sz="2600" dirty="0">
                <a:solidFill>
                  <a:srgbClr val="FF0000"/>
                </a:solidFill>
              </a:rPr>
              <a:t>halo</a:t>
            </a:r>
            <a:r>
              <a:rPr lang="en-US" sz="2600" dirty="0"/>
              <a:t>”)= </a:t>
            </a:r>
          </a:p>
          <a:p>
            <a:pPr marL="0" indent="0">
              <a:buNone/>
            </a:pPr>
            <a:r>
              <a:rPr lang="en-US" sz="2600" dirty="0"/>
              <a:t>51e5ddea5dcdaa85bc8623b8ac163bed5c3b00e9e2ceaeca78f7f3cd8016d836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keccak256(“</a:t>
            </a:r>
            <a:r>
              <a:rPr lang="en-US" dirty="0" err="1">
                <a:solidFill>
                  <a:srgbClr val="FF0000"/>
                </a:solidFill>
              </a:rPr>
              <a:t>halu</a:t>
            </a:r>
            <a:r>
              <a:rPr lang="en-US" dirty="0"/>
              <a:t>”)= </a:t>
            </a:r>
          </a:p>
          <a:p>
            <a:pPr marL="0" indent="0">
              <a:buNone/>
            </a:pPr>
            <a:r>
              <a:rPr lang="en-US" sz="2600" dirty="0"/>
              <a:t>beccbf92062e8427947bfed81a546d4ccebba76d3f002bc254e19a6d3359d144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/>
              <a:t>keccak256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halo, </a:t>
            </a:r>
            <a:r>
              <a:rPr lang="en-US" sz="2600" dirty="0" err="1">
                <a:solidFill>
                  <a:srgbClr val="FF0000"/>
                </a:solidFill>
              </a:rPr>
              <a:t>apa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kabar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teman</a:t>
            </a:r>
            <a:r>
              <a:rPr lang="en-US" sz="2600" dirty="0">
                <a:solidFill>
                  <a:srgbClr val="FF0000"/>
                </a:solidFill>
              </a:rPr>
              <a:t>? </a:t>
            </a:r>
            <a:r>
              <a:rPr lang="en-US" sz="2600" dirty="0"/>
              <a:t>”) = 0055d097fad321072610be3f16147533355cd1d370577a21ffae735f9da47c48</a:t>
            </a:r>
          </a:p>
          <a:p>
            <a:pPr marL="0" indent="0">
              <a:buNone/>
            </a:pP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 err="1"/>
              <a:t>keccak</a:t>
            </a:r>
            <a:r>
              <a:rPr lang="en-US" sz="2600" dirty="0"/>
              <a:t>(“</a:t>
            </a:r>
            <a:r>
              <a:rPr lang="en-US" sz="2600" dirty="0">
                <a:solidFill>
                  <a:srgbClr val="FF0000"/>
                </a:solidFill>
              </a:rPr>
              <a:t>The quick brown fox jumps over the lazy dog</a:t>
            </a:r>
            <a:r>
              <a:rPr lang="en-US" sz="2600" dirty="0"/>
              <a:t>”) = </a:t>
            </a:r>
          </a:p>
          <a:p>
            <a:pPr marL="0" indent="0">
              <a:buNone/>
            </a:pPr>
            <a:r>
              <a:rPr lang="en-US" sz="2600" dirty="0"/>
              <a:t>4d741b6f1eb29cb2a9b9911c82f56fa8d73b04959d3d9d222895df6c0b28aa15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D4E44-1DA3-4477-83D5-14FF6FF3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  <p:extLst>
      <p:ext uri="{BB962C8B-B14F-4D97-AF65-F5344CB8AC3E}">
        <p14:creationId xmlns:p14="http://schemas.microsoft.com/office/powerpoint/2010/main" val="141106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DEDC-A7F9-4C88-915F-99045E3A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000" dirty="0"/>
              <a:t>SELAMAT BELAJAR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814619-7346-47AB-97A9-998EAF0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  <p:extLst>
      <p:ext uri="{BB962C8B-B14F-4D97-AF65-F5344CB8AC3E}">
        <p14:creationId xmlns:p14="http://schemas.microsoft.com/office/powerpoint/2010/main" val="6623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Latar</a:t>
            </a:r>
            <a:r>
              <a:rPr lang="en-US" b="1" dirty="0"/>
              <a:t> </a:t>
            </a:r>
            <a:r>
              <a:rPr lang="en-US" b="1" dirty="0" err="1"/>
              <a:t>Belakang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AES, </a:t>
            </a:r>
            <a:r>
              <a:rPr lang="en-US" i="1" dirty="0"/>
              <a:t>National Institute of Standards and Technology </a:t>
            </a:r>
            <a:r>
              <a:rPr lang="en-US" dirty="0"/>
              <a:t>(NIST) </a:t>
            </a:r>
            <a:r>
              <a:rPr lang="en-US" dirty="0" err="1"/>
              <a:t>menyelenggarakan</a:t>
            </a:r>
            <a:r>
              <a:rPr lang="en-US" dirty="0"/>
              <a:t> 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bernama</a:t>
            </a:r>
            <a:r>
              <a:rPr lang="en-US" dirty="0"/>
              <a:t> SHA-3</a:t>
            </a:r>
          </a:p>
          <a:p>
            <a:endParaRPr lang="en-US" dirty="0"/>
          </a:p>
          <a:p>
            <a:r>
              <a:rPr lang="en-US" dirty="0"/>
              <a:t>SHA-3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komplementer</a:t>
            </a:r>
            <a:r>
              <a:rPr lang="en-US" dirty="0"/>
              <a:t> SHA-1 </a:t>
            </a:r>
            <a:r>
              <a:rPr lang="en-US" dirty="0" err="1"/>
              <a:t>dan</a:t>
            </a:r>
            <a:r>
              <a:rPr lang="en-US" dirty="0"/>
              <a:t> SHA-2</a:t>
            </a:r>
          </a:p>
          <a:p>
            <a:endParaRPr lang="en-US" dirty="0"/>
          </a:p>
          <a:p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Proses</a:t>
            </a:r>
            <a:r>
              <a:rPr lang="en-US" b="1" dirty="0"/>
              <a:t> </a:t>
            </a:r>
            <a:r>
              <a:rPr lang="en-US" b="1" dirty="0" err="1"/>
              <a:t>Pemilihan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final</a:t>
            </a:r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submission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64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penyisihan</a:t>
            </a:r>
            <a:r>
              <a:rPr lang="en-US" dirty="0"/>
              <a:t>): </a:t>
            </a:r>
            <a:r>
              <a:rPr lang="en-US" dirty="0" err="1"/>
              <a:t>dipilih</a:t>
            </a:r>
            <a:r>
              <a:rPr lang="en-US" dirty="0"/>
              <a:t> 51 </a:t>
            </a:r>
            <a:r>
              <a:rPr lang="en-US" i="1" dirty="0"/>
              <a:t>submission</a:t>
            </a:r>
          </a:p>
          <a:p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(semi final): </a:t>
            </a:r>
            <a:r>
              <a:rPr lang="en-US" dirty="0" err="1"/>
              <a:t>dipilih</a:t>
            </a:r>
            <a:r>
              <a:rPr lang="en-US" dirty="0"/>
              <a:t> 14 </a:t>
            </a:r>
            <a:r>
              <a:rPr lang="en-US" i="1" dirty="0"/>
              <a:t>submission</a:t>
            </a:r>
          </a:p>
          <a:p>
            <a:r>
              <a:rPr lang="en-US" dirty="0" err="1"/>
              <a:t>Babak</a:t>
            </a:r>
            <a:r>
              <a:rPr lang="en-US" dirty="0"/>
              <a:t> final: 5 </a:t>
            </a:r>
            <a:r>
              <a:rPr lang="en-US" dirty="0" err="1"/>
              <a:t>finalis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Finalis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Grøstl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Keccak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Skein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Jean-Philippe </a:t>
            </a:r>
            <a:r>
              <a:rPr lang="en-US" dirty="0" err="1"/>
              <a:t>Aumasson</a:t>
            </a:r>
            <a:r>
              <a:rPr lang="en-US" dirty="0"/>
              <a:t>, Luca </a:t>
            </a:r>
            <a:r>
              <a:rPr lang="en-US" dirty="0" err="1"/>
              <a:t>Henzen</a:t>
            </a:r>
            <a:r>
              <a:rPr lang="en-US" dirty="0"/>
              <a:t>, </a:t>
            </a:r>
            <a:r>
              <a:rPr lang="en-US" dirty="0" err="1"/>
              <a:t>Willi</a:t>
            </a:r>
            <a:r>
              <a:rPr lang="en-US" dirty="0"/>
              <a:t> Meier, Raphael C.-W. </a:t>
            </a:r>
            <a:r>
              <a:rPr lang="en-US" dirty="0" err="1"/>
              <a:t>Phan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Detail: Digest sizes 224, 256, 384 or 512 bits </a:t>
            </a:r>
          </a:p>
          <a:p>
            <a:endParaRPr lang="en-US" dirty="0"/>
          </a:p>
          <a:p>
            <a:r>
              <a:rPr lang="en-US" dirty="0"/>
              <a:t>Rounds 14 or 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Grøstl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Praveen </a:t>
            </a:r>
            <a:r>
              <a:rPr lang="en-US" dirty="0" err="1"/>
              <a:t>Gauravaram</a:t>
            </a:r>
            <a:r>
              <a:rPr lang="en-US" dirty="0"/>
              <a:t>, Lars Knudsen, </a:t>
            </a:r>
            <a:r>
              <a:rPr lang="en-US" dirty="0" err="1">
                <a:hlinkClick r:id="rId2" tooltip="Krystian Matusiewicz (page does not exist)"/>
              </a:rPr>
              <a:t>Krystian</a:t>
            </a:r>
            <a:r>
              <a:rPr lang="en-US" dirty="0">
                <a:hlinkClick r:id="rId2" tooltip="Krystian Matusiewicz (page does not exist)"/>
              </a:rPr>
              <a:t> </a:t>
            </a:r>
            <a:r>
              <a:rPr lang="en-US" dirty="0" err="1">
                <a:hlinkClick r:id="rId2" tooltip="Krystian Matusiewicz (page does not exist)"/>
              </a:rPr>
              <a:t>Matusiewicz</a:t>
            </a:r>
            <a:r>
              <a:rPr lang="en-US" dirty="0"/>
              <a:t>, </a:t>
            </a:r>
            <a:r>
              <a:rPr lang="en-US" dirty="0" err="1">
                <a:hlinkClick r:id="rId3" tooltip="Florian Mendel (page does not exist)"/>
              </a:rPr>
              <a:t>Florian</a:t>
            </a:r>
            <a:r>
              <a:rPr lang="en-US" dirty="0">
                <a:hlinkClick r:id="rId3" tooltip="Florian Mendel (page does not exist)"/>
              </a:rPr>
              <a:t> Mendel</a:t>
            </a:r>
            <a:r>
              <a:rPr lang="en-US" dirty="0"/>
              <a:t>, </a:t>
            </a:r>
            <a:r>
              <a:rPr lang="en-US" dirty="0">
                <a:hlinkClick r:id="rId4" tooltip="Christian Rechberger (page does not exist)"/>
              </a:rPr>
              <a:t>Christian </a:t>
            </a:r>
            <a:r>
              <a:rPr lang="en-US" dirty="0" err="1">
                <a:hlinkClick r:id="rId4" tooltip="Christian Rechberger (page does not exist)"/>
              </a:rPr>
              <a:t>Rechberger</a:t>
            </a:r>
            <a:r>
              <a:rPr lang="en-US" dirty="0"/>
              <a:t>, </a:t>
            </a:r>
            <a:r>
              <a:rPr lang="en-US" dirty="0">
                <a:hlinkClick r:id="rId5" tooltip="Martin Schläffer (page does not exist)"/>
              </a:rPr>
              <a:t>Martin </a:t>
            </a:r>
            <a:r>
              <a:rPr lang="en-US" dirty="0" err="1">
                <a:hlinkClick r:id="rId5" tooltip="Martin Schläffer (page does not exist)"/>
              </a:rPr>
              <a:t>Schläffer</a:t>
            </a:r>
            <a:r>
              <a:rPr lang="en-US" dirty="0"/>
              <a:t>, and </a:t>
            </a:r>
            <a:r>
              <a:rPr lang="en-US" dirty="0" err="1"/>
              <a:t>Søren</a:t>
            </a:r>
            <a:r>
              <a:rPr lang="en-US" dirty="0"/>
              <a:t> S. Thomsen</a:t>
            </a:r>
          </a:p>
          <a:p>
            <a:endParaRPr lang="en-US" dirty="0"/>
          </a:p>
          <a:p>
            <a:r>
              <a:rPr lang="en-US" dirty="0"/>
              <a:t>Detail: Digest sizes 256 and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 err="1">
                <a:hlinkClick r:id="rId2" tooltip="Hongjun Wu (page does not exist)"/>
              </a:rPr>
              <a:t>Hongjun</a:t>
            </a:r>
            <a:r>
              <a:rPr lang="en-US" dirty="0">
                <a:hlinkClick r:id="rId2" tooltip="Hongjun Wu (page does not exist)"/>
              </a:rPr>
              <a:t> Wu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Detail: Digest sizes 224, 256, 384, 512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Keccak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Guido Bertoni (page does not exist)"/>
              </a:rPr>
              <a:t>Guido Breton</a:t>
            </a:r>
            <a:r>
              <a:rPr lang="en-US" dirty="0"/>
              <a:t>, Joan 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>
                <a:hlinkClick r:id="rId3" tooltip="Michaël Peeter (page does not exist)"/>
              </a:rPr>
              <a:t>Michaël</a:t>
            </a:r>
            <a:r>
              <a:rPr lang="en-US" dirty="0">
                <a:hlinkClick r:id="rId3" tooltip="Michaël Peeter (page does not exist)"/>
              </a:rPr>
              <a:t> </a:t>
            </a:r>
            <a:r>
              <a:rPr lang="en-US" dirty="0" err="1">
                <a:hlinkClick r:id="rId3" tooltip="Michaël Peeter (page does not exist)"/>
              </a:rPr>
              <a:t>Peeters</a:t>
            </a:r>
            <a:r>
              <a:rPr lang="en-US" dirty="0"/>
              <a:t> and </a:t>
            </a:r>
            <a:r>
              <a:rPr lang="en-US" dirty="0">
                <a:hlinkClick r:id="rId4" tooltip="Gilles Van Assche (page does not exist)"/>
              </a:rPr>
              <a:t>Gilles Van </a:t>
            </a:r>
            <a:r>
              <a:rPr lang="en-US" dirty="0" err="1">
                <a:hlinkClick r:id="rId4" tooltip="Gilles Van Assche (page does not exist)"/>
              </a:rPr>
              <a:t>Assche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5" tooltip="Cryptographic hash function"/>
              </a:rPr>
              <a:t>Digest sizes</a:t>
            </a:r>
            <a:r>
              <a:rPr lang="en-US" dirty="0"/>
              <a:t> arbitrary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Designers: </a:t>
            </a:r>
            <a:r>
              <a:rPr lang="en-US" dirty="0">
                <a:hlinkClick r:id="rId2" tooltip="Bruce Schneier"/>
              </a:rPr>
              <a:t>Bruce </a:t>
            </a:r>
            <a:r>
              <a:rPr lang="en-US" dirty="0" err="1">
                <a:hlinkClick r:id="rId2" tooltip="Bruce Schneier"/>
              </a:rPr>
              <a:t>Schneier</a:t>
            </a:r>
            <a:r>
              <a:rPr lang="en-US" dirty="0"/>
              <a:t>, </a:t>
            </a:r>
            <a:r>
              <a:rPr lang="en-US" dirty="0">
                <a:hlinkClick r:id="rId3" tooltip="Stefan Lucks"/>
              </a:rPr>
              <a:t>Stefan Lucks</a:t>
            </a:r>
            <a:r>
              <a:rPr lang="en-US" dirty="0"/>
              <a:t>, </a:t>
            </a:r>
            <a:r>
              <a:rPr lang="en-US" dirty="0" err="1">
                <a:hlinkClick r:id="rId4" tooltip="Niels Ferguson"/>
              </a:rPr>
              <a:t>Niels</a:t>
            </a:r>
            <a:r>
              <a:rPr lang="en-US" dirty="0">
                <a:hlinkClick r:id="rId4" tooltip="Niels Ferguson"/>
              </a:rPr>
              <a:t> Ferguson</a:t>
            </a:r>
            <a:r>
              <a:rPr lang="en-US" dirty="0"/>
              <a:t>, </a:t>
            </a:r>
            <a:r>
              <a:rPr lang="en-US" dirty="0">
                <a:hlinkClick r:id="rId5" tooltip="Doug Whiting (page does not exist)"/>
              </a:rPr>
              <a:t>Doug Whiting</a:t>
            </a:r>
            <a:r>
              <a:rPr lang="en-US" dirty="0"/>
              <a:t>, </a:t>
            </a:r>
            <a:r>
              <a:rPr lang="en-US" dirty="0" err="1">
                <a:hlinkClick r:id="rId6" tooltip="Mihir Bellare"/>
              </a:rPr>
              <a:t>Mihir</a:t>
            </a:r>
            <a:r>
              <a:rPr lang="en-US" dirty="0">
                <a:hlinkClick r:id="rId6" tooltip="Mihir Bellare"/>
              </a:rPr>
              <a:t> </a:t>
            </a:r>
            <a:r>
              <a:rPr lang="en-US" dirty="0" err="1">
                <a:hlinkClick r:id="rId6" tooltip="Mihir Bellare"/>
              </a:rPr>
              <a:t>Bellare</a:t>
            </a:r>
            <a:r>
              <a:rPr lang="en-US" dirty="0"/>
              <a:t>, </a:t>
            </a:r>
            <a:r>
              <a:rPr lang="en-US" dirty="0" err="1">
                <a:hlinkClick r:id="rId7" tooltip="Tadayoshi Kohno (page does not exist)"/>
              </a:rPr>
              <a:t>Tadayoshi</a:t>
            </a:r>
            <a:r>
              <a:rPr lang="en-US" dirty="0">
                <a:hlinkClick r:id="rId7" tooltip="Tadayoshi Kohno (page does not exist)"/>
              </a:rPr>
              <a:t> Kohno</a:t>
            </a:r>
            <a:r>
              <a:rPr lang="en-US" dirty="0"/>
              <a:t>, </a:t>
            </a:r>
            <a:r>
              <a:rPr lang="en-US" dirty="0">
                <a:hlinkClick r:id="rId8" tooltip="Jon Callas"/>
              </a:rPr>
              <a:t>Jon Callas</a:t>
            </a:r>
            <a:r>
              <a:rPr lang="en-US" dirty="0"/>
              <a:t> and </a:t>
            </a:r>
            <a:r>
              <a:rPr lang="en-US" dirty="0">
                <a:hlinkClick r:id="rId9" tooltip="Jesse Walker (programmer) (page does not exist)"/>
              </a:rPr>
              <a:t>Jesse Walker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Detail: </a:t>
            </a:r>
            <a:r>
              <a:rPr lang="en-US" dirty="0">
                <a:hlinkClick r:id="rId10" tooltip="Cryptographic hash function"/>
              </a:rPr>
              <a:t>Digest sizes</a:t>
            </a:r>
            <a:r>
              <a:rPr lang="en-US" dirty="0"/>
              <a:t> arbitrary</a:t>
            </a:r>
          </a:p>
          <a:p>
            <a:r>
              <a:rPr lang="en-US" dirty="0"/>
              <a:t>Rounds: 72 (256 &amp; 512 block size), 80 (1024 block size)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819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SHA-3 (Keccak)</vt:lpstr>
      <vt:lpstr>Latar Belakang</vt:lpstr>
      <vt:lpstr>Proses Pemilihan</vt:lpstr>
      <vt:lpstr>Finalis</vt:lpstr>
      <vt:lpstr>BLAKE</vt:lpstr>
      <vt:lpstr>Grøstl</vt:lpstr>
      <vt:lpstr>JH</vt:lpstr>
      <vt:lpstr>Keccak</vt:lpstr>
      <vt:lpstr>SKEIN</vt:lpstr>
      <vt:lpstr>dan pemenangnya adalah…</vt:lpstr>
      <vt:lpstr>Sekilas Keccak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SHA-3 (Keccak)</dc:title>
  <dc:creator>Dr.Ir. Rinaldi Munir, MT</dc:creator>
  <cp:lastModifiedBy>Rinaldi Munir</cp:lastModifiedBy>
  <cp:revision>5</cp:revision>
  <dcterms:created xsi:type="dcterms:W3CDTF">2020-03-25T13:43:13Z</dcterms:created>
  <dcterms:modified xsi:type="dcterms:W3CDTF">2021-11-12T10:09:28Z</dcterms:modified>
</cp:coreProperties>
</file>