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86" r:id="rId18"/>
    <p:sldId id="287" r:id="rId19"/>
    <p:sldId id="288" r:id="rId20"/>
    <p:sldId id="289" r:id="rId21"/>
    <p:sldId id="290" r:id="rId22"/>
    <p:sldId id="291" r:id="rId23"/>
    <p:sldId id="293" r:id="rId24"/>
    <p:sldId id="294" r:id="rId25"/>
    <p:sldId id="295" r:id="rId26"/>
    <p:sldId id="261" r:id="rId27"/>
    <p:sldId id="314" r:id="rId28"/>
    <p:sldId id="315" r:id="rId29"/>
    <p:sldId id="316" r:id="rId30"/>
    <p:sldId id="265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275" r:id="rId40"/>
    <p:sldId id="276" r:id="rId41"/>
    <p:sldId id="310" r:id="rId42"/>
    <p:sldId id="278" r:id="rId43"/>
    <p:sldId id="279" r:id="rId44"/>
    <p:sldId id="280" r:id="rId45"/>
    <p:sldId id="325" r:id="rId46"/>
    <p:sldId id="326" r:id="rId47"/>
    <p:sldId id="311" r:id="rId48"/>
    <p:sldId id="312" r:id="rId49"/>
    <p:sldId id="313" r:id="rId50"/>
    <p:sldId id="284" r:id="rId51"/>
    <p:sldId id="292" r:id="rId52"/>
    <p:sldId id="327" r:id="rId53"/>
    <p:sldId id="328" r:id="rId54"/>
    <p:sldId id="329" r:id="rId55"/>
    <p:sldId id="296" r:id="rId56"/>
    <p:sldId id="297" r:id="rId57"/>
    <p:sldId id="298" r:id="rId58"/>
    <p:sldId id="299" r:id="rId59"/>
    <p:sldId id="300" r:id="rId60"/>
    <p:sldId id="301" r:id="rId61"/>
    <p:sldId id="302" r:id="rId62"/>
    <p:sldId id="303" r:id="rId63"/>
    <p:sldId id="304" r:id="rId64"/>
    <p:sldId id="305" r:id="rId65"/>
    <p:sldId id="306" r:id="rId66"/>
    <p:sldId id="307" r:id="rId67"/>
    <p:sldId id="308" r:id="rId68"/>
    <p:sldId id="309" r:id="rId69"/>
    <p:sldId id="285" r:id="rId70"/>
    <p:sldId id="330" r:id="rId71"/>
    <p:sldId id="331" r:id="rId72"/>
    <p:sldId id="332" r:id="rId73"/>
    <p:sldId id="333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BE92C-E49C-4B9A-9E83-9CFEA7F3EF03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89208-5B0B-47AF-AC9B-5416F4BB5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38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B3CA4CF-F0A9-4561-B08E-FB7186C1BA9E}" type="slidenum">
              <a:rPr lang="en-GB" altLang="en-US" sz="1200"/>
              <a:pPr/>
              <a:t>13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768664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19CD6C0-C9EA-490E-AFE9-61BA6B49C722}" type="slidenum">
              <a:rPr lang="en-GB" altLang="en-US" smtClean="0"/>
              <a:pPr>
                <a:spcBef>
                  <a:spcPct val="0"/>
                </a:spcBef>
              </a:pPr>
              <a:t>37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1105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1F22-E1CE-43DD-A01F-08B7B89F07FC}" type="datetime1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45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FAFE-A476-41EA-B5BA-D75A9E67442D}" type="datetime1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0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D39F-BEE1-458E-B884-8D20B9D3DF52}" type="datetime1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68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835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0C687-42C6-4802-9197-F80EBAB0E0E6}" type="datetime1">
              <a:rPr lang="en-US" smtClean="0"/>
              <a:t>11/9/2021</a:t>
            </a:fld>
            <a:endParaRPr lang="en-GB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Rinaldi Munir/II4031 Kriptografi dan Koding</a:t>
            </a:r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59CB9-252B-44BE-86B9-C374101CCC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15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CED1-9128-4175-88BA-DA3FB2F08910}" type="datetime1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1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95FD-F4DA-4CE7-81A5-9FCA603576BE}" type="datetime1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15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1D64B-AB7D-4F9F-9FEC-9EBDAA25D348}" type="datetime1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1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9674-1BBB-49B8-9D3F-1685C3F743F1}" type="datetime1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7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5774-6E78-4E01-860C-AB34631D071F}" type="datetime1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7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1FFC-33BF-444E-B71C-FF37D31E2B1F}" type="datetime1">
              <a:rPr lang="en-US" smtClean="0"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5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17998-7884-4747-AFAA-D1C24A360BDB}" type="datetime1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9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CA0DC-77FB-45C2-815F-945A95D088AE}" type="datetime1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9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9C6EE-4903-4A55-A45D-991C270FA49E}" type="datetime1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Munir/II4031 Kriptografi dan Koding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4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png"/><Relationship Id="rId7" Type="http://schemas.openxmlformats.org/officeDocument/2006/relationships/hyperlink" Target="http://images.google.co.id/imgres?imgurl=http://cs-exhibitions.uni-klu.ac.at/uploads/pics/vigenere.jpg&amp;imgrefurl=http://cs-exhibitions.uni-klu.ac.at/index.php?id%3D280&amp;h=262&amp;w=200&amp;sz=14&amp;hl=id&amp;start=2&amp;tbnid=860JC9TgogWPQM:&amp;tbnh=112&amp;tbnw=85&amp;prev=/images?q%3Dvigenere%26svnum%3D10%26hl%3Did%26lr%3D%26sa%3D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3.png"/><Relationship Id="rId7" Type="http://schemas.openxmlformats.org/officeDocument/2006/relationships/hyperlink" Target="http://en.wikipedia.org/wiki/Image:CharlesWheatstone.jpe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2.jpeg"/><Relationship Id="rId4" Type="http://schemas.openxmlformats.org/officeDocument/2006/relationships/image" Target="../media/image14.png"/><Relationship Id="rId9" Type="http://schemas.openxmlformats.org/officeDocument/2006/relationships/hyperlink" Target="http://en.wikipedia.org/wiki/Image:Lyon_Playfair.jpg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3.png"/><Relationship Id="rId7" Type="http://schemas.openxmlformats.org/officeDocument/2006/relationships/image" Target="../media/image2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google.co.id/imgres?imgurl=http://www.markchurms.com/Merchant2/graphics/caesar-d.jpg&amp;imgrefurl=http://www.markchurms.com/mark-churms-original-art-oil-paintings-for-sale.html&amp;h=538&amp;w=600&amp;sz=90&amp;hl=id&amp;start=7&amp;tbnid=nJHPWFJZH0Ad0M:&amp;tbnh=121&amp;tbnw=135&amp;prev=/images?q%3Dcaesar%26svnum%3D10%26hl%3Did%26lr%3D%26sa%3D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6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30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.png"/><Relationship Id="rId11" Type="http://schemas.openxmlformats.org/officeDocument/2006/relationships/image" Target="../media/image32.wmf"/><Relationship Id="rId5" Type="http://schemas.openxmlformats.org/officeDocument/2006/relationships/image" Target="../media/image14.png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3.png"/><Relationship Id="rId9" Type="http://schemas.openxmlformats.org/officeDocument/2006/relationships/image" Target="../media/image31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5.png"/><Relationship Id="rId11" Type="http://schemas.openxmlformats.org/officeDocument/2006/relationships/image" Target="../media/image34.wmf"/><Relationship Id="rId5" Type="http://schemas.openxmlformats.org/officeDocument/2006/relationships/image" Target="../media/image14.png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13.png"/><Relationship Id="rId9" Type="http://schemas.openxmlformats.org/officeDocument/2006/relationships/image" Target="../media/image33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16.bin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42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45.wm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5.png"/><Relationship Id="rId11" Type="http://schemas.openxmlformats.org/officeDocument/2006/relationships/image" Target="../media/image44.wmf"/><Relationship Id="rId5" Type="http://schemas.openxmlformats.org/officeDocument/2006/relationships/image" Target="../media/image14.png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13.png"/><Relationship Id="rId9" Type="http://schemas.openxmlformats.org/officeDocument/2006/relationships/image" Target="../media/image43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6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5.png"/><Relationship Id="rId11" Type="http://schemas.openxmlformats.org/officeDocument/2006/relationships/image" Target="../media/image49.wmf"/><Relationship Id="rId5" Type="http://schemas.openxmlformats.org/officeDocument/2006/relationships/image" Target="../media/image14.png"/><Relationship Id="rId10" Type="http://schemas.openxmlformats.org/officeDocument/2006/relationships/oleObject" Target="../embeddings/oleObject22.bin"/><Relationship Id="rId4" Type="http://schemas.openxmlformats.org/officeDocument/2006/relationships/image" Target="../media/image13.png"/><Relationship Id="rId9" Type="http://schemas.openxmlformats.org/officeDocument/2006/relationships/image" Target="../media/image48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935"/>
            <a:ext cx="8648700" cy="231255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02 - </a:t>
            </a:r>
            <a:r>
              <a:rPr lang="en-US" b="1" dirty="0" err="1">
                <a:solidFill>
                  <a:srgbClr val="FF0000"/>
                </a:solidFill>
              </a:rPr>
              <a:t>Kriptografi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Klasik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5280" y="4824827"/>
            <a:ext cx="9144000" cy="2106559"/>
          </a:xfrm>
        </p:spPr>
        <p:txBody>
          <a:bodyPr>
            <a:normAutofit/>
          </a:bodyPr>
          <a:lstStyle/>
          <a:p>
            <a:endParaRPr lang="en-US" b="1" dirty="0"/>
          </a:p>
          <a:p>
            <a:r>
              <a:rPr lang="en-US" b="1" dirty="0"/>
              <a:t>Prodi </a:t>
            </a:r>
            <a:r>
              <a:rPr lang="en-US" b="1" dirty="0" err="1"/>
              <a:t>Sistem</a:t>
            </a:r>
            <a:r>
              <a:rPr lang="en-US" b="1" dirty="0"/>
              <a:t> dan </a:t>
            </a:r>
            <a:r>
              <a:rPr lang="en-US" b="1" dirty="0" err="1"/>
              <a:t>Teknologi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endParaRPr lang="en-US" b="1" dirty="0"/>
          </a:p>
          <a:p>
            <a:r>
              <a:rPr lang="en-US" b="1" dirty="0" err="1"/>
              <a:t>Sekolah</a:t>
            </a:r>
            <a:r>
              <a:rPr lang="en-US" b="1" dirty="0"/>
              <a:t> </a:t>
            </a:r>
            <a:r>
              <a:rPr lang="en-US" b="1" dirty="0" err="1"/>
              <a:t>Teknik</a:t>
            </a:r>
            <a:r>
              <a:rPr lang="en-US" b="1" dirty="0"/>
              <a:t> </a:t>
            </a:r>
            <a:r>
              <a:rPr lang="en-US" b="1" dirty="0" err="1"/>
              <a:t>Elektro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Informatika</a:t>
            </a:r>
            <a:endParaRPr lang="en-US" b="1" dirty="0"/>
          </a:p>
          <a:p>
            <a:r>
              <a:rPr lang="en-US" b="1" dirty="0"/>
              <a:t>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B9F5-0D30-470F-9EF7-AF0567F51E7B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C75FE8F2-E255-4A11-B84E-62472FEAE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818" y="3385005"/>
            <a:ext cx="1590222" cy="159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51E7F0-79A0-4C52-A88F-D3C9256D4BA7}"/>
              </a:ext>
            </a:extLst>
          </p:cNvPr>
          <p:cNvSpPr txBox="1"/>
          <p:nvPr/>
        </p:nvSpPr>
        <p:spPr>
          <a:xfrm>
            <a:off x="4440228" y="244998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Oleh: Rinaldi Munir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25CD21-E012-4E8C-9F20-F2AC91A38A69}"/>
              </a:ext>
            </a:extLst>
          </p:cNvPr>
          <p:cNvSpPr txBox="1"/>
          <p:nvPr/>
        </p:nvSpPr>
        <p:spPr>
          <a:xfrm flipH="1">
            <a:off x="1148080" y="627107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II4031 </a:t>
            </a:r>
            <a:r>
              <a:rPr lang="en-US" sz="2800" b="1" dirty="0" err="1"/>
              <a:t>Kriptografi</a:t>
            </a:r>
            <a:r>
              <a:rPr lang="en-US" sz="2800" b="1" dirty="0"/>
              <a:t> dan </a:t>
            </a:r>
            <a:r>
              <a:rPr lang="en-US" sz="2800" b="1" dirty="0" err="1"/>
              <a:t>Koding</a:t>
            </a:r>
            <a:endParaRPr lang="en-US" sz="28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D03B8E-F266-4F4A-9D74-269D22847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1496" y="0"/>
            <a:ext cx="3880504" cy="2106559"/>
          </a:xfrm>
          <a:prstGeom prst="rect">
            <a:avLst/>
          </a:prstGeom>
        </p:spPr>
      </p:pic>
      <p:pic>
        <p:nvPicPr>
          <p:cNvPr id="13" name="Picture 12" descr="A close - up of a coin&#10;&#10;Description automatically generated with medium confidence">
            <a:extLst>
              <a:ext uri="{FF2B5EF4-FFF2-40B4-BE49-F238E27FC236}">
                <a16:creationId xmlns:a16="http://schemas.microsoft.com/office/drawing/2014/main" id="{B7A9A71E-315B-41D0-867A-15849C0D20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" y="4292600"/>
            <a:ext cx="244792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00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Munir/II4031 Kriptografi dan Koding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600832-9903-4324-B2D4-FEAB2407FEF9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629" y="1458686"/>
            <a:ext cx="9775371" cy="40830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err="1">
                <a:solidFill>
                  <a:srgbClr val="000000"/>
                </a:solidFill>
              </a:rPr>
              <a:t>Kelemahan</a:t>
            </a:r>
            <a:r>
              <a:rPr lang="en-US" altLang="en-US" dirty="0">
                <a:solidFill>
                  <a:srgbClr val="000000"/>
                </a:solidFill>
              </a:rPr>
              <a:t>: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</a:rPr>
              <a:t>	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Caesar cipher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mudah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dipecahkan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exhaustive key search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karena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jumlah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kuncinya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sangat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sedikit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ada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26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568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Munir/II4031 Kriptografi dan Koding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C641159-369D-4482-92EA-03C8C14E278B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914" y="990600"/>
            <a:ext cx="10537372" cy="52260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err="1">
                <a:solidFill>
                  <a:srgbClr val="000000"/>
                </a:solidFill>
              </a:rPr>
              <a:t>Contoh</a:t>
            </a:r>
            <a:r>
              <a:rPr lang="en-US" altLang="en-US" dirty="0">
                <a:solidFill>
                  <a:srgbClr val="000000"/>
                </a:solidFill>
              </a:rPr>
              <a:t>: </a:t>
            </a:r>
            <a:r>
              <a:rPr lang="en-US" altLang="en-US" dirty="0" err="1">
                <a:solidFill>
                  <a:srgbClr val="000000"/>
                </a:solidFill>
              </a:rPr>
              <a:t>kriptogram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GB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XMZVH</a:t>
            </a:r>
            <a:r>
              <a:rPr lang="en-GB" altLang="en-US" dirty="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174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384082"/>
              </p:ext>
            </p:extLst>
          </p:nvPr>
        </p:nvGraphicFramePr>
        <p:xfrm>
          <a:off x="1817914" y="1708240"/>
          <a:ext cx="8181728" cy="3333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5629656" imgH="2293620" progId="Word.Document.8">
                  <p:embed/>
                </p:oleObj>
              </mc:Choice>
              <mc:Fallback>
                <p:oleObj name="Document" r:id="rId3" imgW="5629656" imgH="22936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914" y="1708240"/>
                        <a:ext cx="8181728" cy="33336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1562100" y="5156021"/>
            <a:ext cx="8763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Plainteks</a:t>
            </a:r>
            <a:r>
              <a:rPr kumimoji="1"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yang </a:t>
            </a:r>
            <a:r>
              <a:rPr kumimoji="1"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potensial</a:t>
            </a:r>
            <a:r>
              <a:rPr kumimoji="1"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kumimoji="1"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adalah</a:t>
            </a:r>
            <a:r>
              <a:rPr kumimoji="1"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kumimoji="1"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CREAM</a:t>
            </a:r>
            <a:r>
              <a:rPr kumimoji="1"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kumimoji="1"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dengan</a:t>
            </a:r>
            <a:r>
              <a:rPr kumimoji="1"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kumimoji="1"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k</a:t>
            </a:r>
            <a:r>
              <a:rPr kumimoji="1"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= 21.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Kunci</a:t>
            </a:r>
            <a:r>
              <a:rPr kumimoji="1"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kumimoji="1"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ini</a:t>
            </a:r>
            <a:r>
              <a:rPr kumimoji="1"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kumimoji="1"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digunakan</a:t>
            </a:r>
            <a:r>
              <a:rPr kumimoji="1"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kumimoji="1"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untuk</a:t>
            </a:r>
            <a:r>
              <a:rPr kumimoji="1"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kumimoji="1"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mendekripsikan</a:t>
            </a:r>
            <a:r>
              <a:rPr kumimoji="1"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kumimoji="1"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cipherteks</a:t>
            </a:r>
            <a:r>
              <a:rPr kumimoji="1"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kumimoji="1"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lainnya</a:t>
            </a:r>
            <a:r>
              <a:rPr kumimoji="1"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1"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33144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Munir/II4031 Kriptografi dan Koding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3F535FE-D204-4292-A2DF-953584E24228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5029" y="762000"/>
            <a:ext cx="9318171" cy="5454650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buNone/>
            </a:pPr>
            <a:r>
              <a:rPr lang="en-US" altLang="en-US" sz="2400" dirty="0" err="1">
                <a:latin typeface="Courier New" panose="02070309020205020404" pitchFamily="49" charset="0"/>
              </a:rPr>
              <a:t>Cipherteks</a:t>
            </a:r>
            <a:r>
              <a:rPr lang="en-US" altLang="en-US" sz="2400" dirty="0">
                <a:latin typeface="Courier New" panose="02070309020205020404" pitchFamily="49" charset="0"/>
              </a:rPr>
              <a:t>: 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PHHW PH DIWHU WKH WRJD SDUWB</a:t>
            </a:r>
          </a:p>
          <a:p>
            <a:pPr marL="609600" indent="-609600"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</a:p>
          <a:p>
            <a:pPr marL="609600" indent="-609600">
              <a:buNone/>
            </a:pP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	PHHW PH DIWHU WKH WRJD SDUWB</a:t>
            </a:r>
          </a:p>
          <a:p>
            <a:pPr marL="609600" indent="-609600">
              <a:buNone/>
            </a:pP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KEY</a:t>
            </a:r>
          </a:p>
          <a:p>
            <a:pPr marL="609600" indent="-609600">
              <a:buNone/>
            </a:pP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1	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oggv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og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chvgt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vjg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vqic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rctva</a:t>
            </a:r>
            <a:endParaRPr lang="en-US" altLang="en-US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609600" indent="-609600">
              <a:buNone/>
            </a:pP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2	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nffu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nf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bgufs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uif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uphb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qbsuz</a:t>
            </a:r>
            <a:endParaRPr lang="en-US" altLang="en-US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609600" indent="-609600">
              <a:buNone/>
              <a:tabLst>
                <a:tab pos="576263" algn="l"/>
              </a:tabLst>
            </a:pP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3	</a:t>
            </a:r>
            <a:r>
              <a:rPr lang="en-US" altLang="en-US" sz="2400" b="1" dirty="0">
                <a:solidFill>
                  <a:srgbClr val="FF0000"/>
                </a:solidFill>
                <a:latin typeface="Courier New" panose="02070309020205020404" pitchFamily="49" charset="0"/>
              </a:rPr>
              <a:t>meet me after the toga party</a:t>
            </a:r>
          </a:p>
          <a:p>
            <a:pPr marL="609600" indent="-609600">
              <a:buNone/>
            </a:pP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4	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Ldds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ld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zesdq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sgd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snfz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ozqsx</a:t>
            </a:r>
            <a:endParaRPr lang="en-US" altLang="en-US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609600" indent="-609600">
              <a:buNone/>
            </a:pP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5	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kccr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kc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ydrcp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rfc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rmey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nyprw</a:t>
            </a:r>
            <a:endParaRPr lang="en-US" altLang="en-US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609600" indent="-609600">
              <a:buNone/>
            </a:pP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6	…</a:t>
            </a:r>
          </a:p>
          <a:p>
            <a:pPr marL="609600" indent="-609600">
              <a:buNone/>
            </a:pP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21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ummb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um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inbmz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bpm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bwoi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xizbg</a:t>
            </a:r>
            <a:endParaRPr lang="en-US" altLang="en-US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609600" indent="-609600">
              <a:buNone/>
            </a:pP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22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tlla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hmaly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aol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avnh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whyaf</a:t>
            </a:r>
            <a:endParaRPr lang="en-US" altLang="en-US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609600" indent="-609600">
              <a:buNone/>
            </a:pP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23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skkz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sk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glzkx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znk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zumg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vgxze</a:t>
            </a:r>
            <a:endParaRPr lang="en-US" altLang="en-US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609600" indent="-609600">
              <a:buNone/>
            </a:pP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24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rjjy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rj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fkyjw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ymj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ytlf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ufwyd</a:t>
            </a:r>
            <a:endParaRPr lang="en-US" altLang="en-US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609600" indent="-609600">
              <a:buNone/>
            </a:pP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25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qiix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qi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ejxiv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xli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xske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tevxc</a:t>
            </a:r>
            <a:endParaRPr lang="en-GB" altLang="en-US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247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3D51681-DC67-4389-8134-889D711D1DEC}" type="slidenum">
              <a:rPr lang="en-GB" altLang="en-US">
                <a:solidFill>
                  <a:schemeClr val="tx2"/>
                </a:solidFill>
              </a:rPr>
              <a:pPr/>
              <a:t>13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pic>
        <p:nvPicPr>
          <p:cNvPr id="19460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321" y="249236"/>
            <a:ext cx="6688908" cy="602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12932" y="401636"/>
            <a:ext cx="6288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VIVBQ SQBI SMBMUC LQ ICTI</a:t>
            </a: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C53AC6-109B-47A0-B9BE-9F8A3BF8C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</a:t>
            </a:r>
          </a:p>
        </p:txBody>
      </p:sp>
    </p:spTree>
    <p:extLst>
      <p:ext uri="{BB962C8B-B14F-4D97-AF65-F5344CB8AC3E}">
        <p14:creationId xmlns:p14="http://schemas.microsoft.com/office/powerpoint/2010/main" val="153715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Munir/II4031 Kriptografi dan Koding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80FA1F4-3CA5-4792-B481-ED5A881A256B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914" y="990600"/>
            <a:ext cx="10450286" cy="52260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err="1">
                <a:solidFill>
                  <a:srgbClr val="000000"/>
                </a:solidFill>
              </a:rPr>
              <a:t>Contoh</a:t>
            </a:r>
            <a:r>
              <a:rPr lang="en-US" altLang="en-US" dirty="0">
                <a:solidFill>
                  <a:srgbClr val="000000"/>
                </a:solidFill>
              </a:rPr>
              <a:t>: </a:t>
            </a:r>
            <a:r>
              <a:rPr lang="en-US" altLang="en-US" dirty="0" err="1">
                <a:solidFill>
                  <a:srgbClr val="000000"/>
                </a:solidFill>
              </a:rPr>
              <a:t>Misalkan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kriptogram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HSPPW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menghasilkan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dua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kemungkinan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             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potensial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yaitu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			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= 4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menghasilkan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dolls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= 11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menghasilkan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wheel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		 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Nilai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k mana yang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benar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kasusnya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demikian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lakukan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terhadap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potongan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lain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tetapi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cukup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= 4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= 11  agar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disimpulkan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benar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974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Munir/II4031 Kriptografi dan Koding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03AF995-35FA-4A13-8F4E-632E7EB9C04B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6571" y="762000"/>
            <a:ext cx="10036629" cy="545465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Di </a:t>
            </a:r>
            <a:r>
              <a:rPr lang="en-US" altLang="en-US" dirty="0" err="1">
                <a:solidFill>
                  <a:srgbClr val="000000"/>
                </a:solidFill>
              </a:rPr>
              <a:t>dalam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sistem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operasi</a:t>
            </a:r>
            <a:r>
              <a:rPr lang="en-US" altLang="en-US" dirty="0">
                <a:solidFill>
                  <a:srgbClr val="000000"/>
                </a:solidFill>
              </a:rPr>
              <a:t> Unix, 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ROT13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fungsi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Caesar cipher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pergeseran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= 13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 	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22533" name="Picture 4" descr="D:\Dataku\Kriptografi\Tahun 2006\ROT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29" y="1796142"/>
            <a:ext cx="6378649" cy="400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7C4C2F-AABE-44F8-930A-4771EE06C012}"/>
              </a:ext>
            </a:extLst>
          </p:cNvPr>
          <p:cNvSpPr txBox="1"/>
          <p:nvPr/>
        </p:nvSpPr>
        <p:spPr>
          <a:xfrm>
            <a:off x="8757160" y="5527040"/>
            <a:ext cx="2732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: Wikipedia</a:t>
            </a:r>
          </a:p>
        </p:txBody>
      </p:sp>
    </p:spTree>
    <p:extLst>
      <p:ext uri="{BB962C8B-B14F-4D97-AF65-F5344CB8AC3E}">
        <p14:creationId xmlns:p14="http://schemas.microsoft.com/office/powerpoint/2010/main" val="3708447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Munir/II4031 Kriptografi dan Koding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EDAEA5D-5658-48C4-A37D-759CCFD3C45D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915" y="838200"/>
            <a:ext cx="9688286" cy="537845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Contoh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:  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ROT13(ROTATE) = EBGNGR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Nama “ROT13” </a:t>
            </a:r>
            <a:r>
              <a:rPr lang="en-GB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berasal</a:t>
            </a:r>
            <a:r>
              <a:rPr lang="en-GB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dari</a:t>
            </a:r>
            <a:r>
              <a:rPr lang="en-GB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net.jokes</a:t>
            </a:r>
            <a:endParaRPr lang="en-GB" altLang="en-US" sz="2400" i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	(</a:t>
            </a:r>
            <a:r>
              <a:rPr lang="en-GB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hhtp://groups.google.com/group/net.jokes</a:t>
            </a:r>
            <a:r>
              <a:rPr lang="en-GB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)  (</a:t>
            </a:r>
            <a:r>
              <a:rPr lang="en-GB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tahun</a:t>
            </a:r>
            <a:r>
              <a:rPr lang="en-GB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1980)</a:t>
            </a:r>
          </a:p>
          <a:p>
            <a:pPr algn="just" eaLnBrk="1" hangingPunct="1">
              <a:lnSpc>
                <a:spcPct val="90000"/>
              </a:lnSpc>
            </a:pPr>
            <a:endParaRPr lang="en-GB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ROT13 </a:t>
            </a:r>
            <a:r>
              <a:rPr lang="en-GB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biasanya</a:t>
            </a:r>
            <a:r>
              <a:rPr lang="en-GB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digunakan</a:t>
            </a:r>
            <a:r>
              <a:rPr lang="en-GB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di </a:t>
            </a:r>
            <a:r>
              <a:rPr lang="en-GB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dalam</a:t>
            </a:r>
            <a:r>
              <a:rPr lang="en-GB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forum </a:t>
            </a:r>
            <a:r>
              <a:rPr lang="en-GB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online</a:t>
            </a:r>
            <a:r>
              <a:rPr lang="en-GB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untuk</a:t>
            </a:r>
            <a:r>
              <a:rPr lang="en-GB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menyandikan</a:t>
            </a:r>
            <a:r>
              <a:rPr lang="en-GB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jawaban</a:t>
            </a:r>
            <a:r>
              <a:rPr lang="en-GB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teka-teki</a:t>
            </a:r>
            <a:r>
              <a:rPr lang="en-GB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GB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kuis</a:t>
            </a:r>
            <a:r>
              <a:rPr lang="en-GB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,  </a:t>
            </a:r>
            <a:r>
              <a:rPr lang="en-GB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canda</a:t>
            </a:r>
            <a:r>
              <a:rPr lang="en-GB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GB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dsb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arsip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dua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kali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ROT13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menghasilkan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semula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 			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= ROT13(ROT13(P)) </a:t>
            </a:r>
            <a:r>
              <a:rPr lang="en-US" altLang="en-US" sz="2400" dirty="0"/>
              <a:t>	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	</a:t>
            </a:r>
            <a:r>
              <a:rPr lang="en-US" altLang="en-US" sz="2400" dirty="0" err="1"/>
              <a:t>sebab</a:t>
            </a:r>
            <a:r>
              <a:rPr lang="en-US" altLang="en-US" sz="2400" dirty="0"/>
              <a:t>        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ROT</a:t>
            </a:r>
            <a:r>
              <a:rPr lang="en-US" altLang="en-US" sz="2400" baseline="-250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13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(ROT</a:t>
            </a:r>
            <a:r>
              <a:rPr lang="en-US" altLang="en-US" sz="2400" baseline="-300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13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)) = ROT</a:t>
            </a:r>
            <a:r>
              <a:rPr lang="en-US" altLang="en-US" sz="2400" baseline="-300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26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 = </a:t>
            </a:r>
            <a:r>
              <a:rPr lang="en-US" altLang="en-US" sz="2400" i="1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x</a:t>
            </a:r>
            <a:endParaRPr lang="en-US" altLang="en-US" sz="2400" dirty="0">
              <a:solidFill>
                <a:srgbClr val="000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00000"/>
                </a:solidFill>
              </a:rPr>
              <a:t>Jadi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dekripsi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cukup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dilakukan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dengan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mengenkripsi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cipherteks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kembali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dengan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ROT13</a:t>
            </a:r>
          </a:p>
        </p:txBody>
      </p:sp>
    </p:spTree>
    <p:extLst>
      <p:ext uri="{BB962C8B-B14F-4D97-AF65-F5344CB8AC3E}">
        <p14:creationId xmlns:p14="http://schemas.microsoft.com/office/powerpoint/2010/main" val="2375765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Munir/II4031 Kriptografi dan Koding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3C7A8D2-18E7-4B3C-A6BC-0D76458D00AE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772886" y="479425"/>
            <a:ext cx="8305800" cy="914400"/>
          </a:xfrm>
        </p:spPr>
        <p:txBody>
          <a:bodyPr/>
          <a:lstStyle/>
          <a:p>
            <a:pPr eaLnBrk="1" hangingPunct="1"/>
            <a:r>
              <a:rPr lang="en-US" altLang="en-US" b="1" i="1">
                <a:solidFill>
                  <a:srgbClr val="000000"/>
                </a:solidFill>
                <a:cs typeface="Times New Roman" panose="02020603050405020304" pitchFamily="18" charset="0"/>
              </a:rPr>
              <a:t>Cipher </a:t>
            </a:r>
            <a:r>
              <a:rPr lang="en-US" altLang="en-US" b="1">
                <a:solidFill>
                  <a:srgbClr val="000000"/>
                </a:solidFill>
                <a:cs typeface="Times New Roman" panose="02020603050405020304" pitchFamily="18" charset="0"/>
              </a:rPr>
              <a:t>Transposisi</a:t>
            </a:r>
            <a:endParaRPr lang="en-GB" altLang="en-US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886" y="1556657"/>
            <a:ext cx="10287000" cy="41148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diperoleh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mengubah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posisi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plaintekls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kata lain,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melakukan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transpose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terhadap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rangkaian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Nama lain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metode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permutasi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karena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transpose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karakter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teks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mempermutasikan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karakter-karakter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21972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Munir/II4031 Kriptografi dan Koding</a:t>
            </a:r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4489573-692B-4744-A024-082DD1FB6467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0857" y="685800"/>
            <a:ext cx="10646229" cy="5715000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Contoh</a:t>
            </a:r>
            <a: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adalah</a:t>
            </a: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		</a:t>
            </a:r>
            <a:r>
              <a:rPr lang="en-US" alt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departemen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teknik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informatika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itb</a:t>
            </a: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 		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depart</a:t>
            </a: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alt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emente</a:t>
            </a: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alt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knikin</a:t>
            </a: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format</a:t>
            </a: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alt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ikaitb</a:t>
            </a: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: (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baca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vertikal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)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 	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DEKFIEMNOKPEIRAANKMIRTIATTENTB	   </a:t>
            </a:r>
            <a:r>
              <a:rPr lang="en-US" alt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tanpa</a:t>
            </a:r>
            <a:r>
              <a:rPr lang="en-US" alt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spasi</a:t>
            </a:r>
            <a:r>
              <a:rPr lang="en-US" alt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GB" altLang="en-US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	DEKF IEMN OKPE IRAA NKMI RTIA TTEN TB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</a:t>
            </a:r>
            <a:r>
              <a:rPr lang="en-US" alt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huruf</a:t>
            </a:r>
            <a:r>
              <a:rPr lang="en-US" alt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altLang="en-US" sz="24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368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Munir/II4031 Kriptografi dan Koding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5C9BBE6-D64C-4CBF-8717-D1CF2C8ADB20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8280" y="901700"/>
            <a:ext cx="8305800" cy="5454650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Bagi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panjang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	   	     (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Pada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contoh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, 30 / 6 = 5)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DEKFI</a:t>
            </a: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EMNOK</a:t>
            </a: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PEIRA</a:t>
            </a: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ANKMI</a:t>
            </a: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RTIAT</a:t>
            </a: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TENTB</a:t>
            </a: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: (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baca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secara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vertikal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departemen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teknik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informatika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itb</a:t>
            </a:r>
            <a:endParaRPr lang="en-GB" alt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421FBD-897B-4D3D-9105-FEDBE1095FF8}"/>
              </a:ext>
            </a:extLst>
          </p:cNvPr>
          <p:cNvSpPr/>
          <p:nvPr/>
        </p:nvSpPr>
        <p:spPr>
          <a:xfrm>
            <a:off x="3373861" y="305742"/>
            <a:ext cx="56685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DEKFIEMNOKPEIRAANKMIRTIATTENTB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33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Munir/II4031 Kriptografi dan Koding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3DD03D-460D-467D-88B9-1CD03B43BE30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/>
              <a:t>Pendahuluan</a:t>
            </a:r>
            <a:endParaRPr lang="en-GB" altLang="en-US" b="1" dirty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err="1">
                <a:solidFill>
                  <a:srgbClr val="000000"/>
                </a:solidFill>
              </a:rPr>
              <a:t>Algoritma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enkripsi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klasik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berbasis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huruf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000000"/>
                </a:solidFill>
              </a:rPr>
              <a:t>alfabet</a:t>
            </a:r>
            <a:endParaRPr lang="en-US" altLang="en-US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dirty="0" err="1">
                <a:solidFill>
                  <a:srgbClr val="000000"/>
                </a:solidFill>
              </a:rPr>
              <a:t>Menggunakan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pena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kertas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saja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err="1">
                <a:solidFill>
                  <a:srgbClr val="000000"/>
                </a:solidFill>
              </a:rPr>
              <a:t>belum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ada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komputer</a:t>
            </a:r>
            <a:endParaRPr lang="en-US" altLang="en-US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dirty="0" err="1">
                <a:solidFill>
                  <a:srgbClr val="000000"/>
                </a:solidFill>
              </a:rPr>
              <a:t>Termasuk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ke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dalam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kriptografi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kunci-simetri</a:t>
            </a:r>
            <a:endParaRPr lang="en-US" altLang="en-US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i="1" dirty="0">
                <a:solidFill>
                  <a:srgbClr val="000000"/>
                </a:solidFill>
              </a:rPr>
              <a:t>Old cryptography</a:t>
            </a:r>
          </a:p>
          <a:p>
            <a:pPr algn="just" eaLnBrk="1" hangingPunct="1"/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Tiga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alasan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mempelajari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kriptografi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klasik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	1.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Memahami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konsep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dasar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kriptografi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	2.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Dasar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kriptografi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modern.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	3.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Memahami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kelemahan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sistem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53170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Munir/II4031 Kriptografi dan Koding</a:t>
            </a:r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004D79E-DC77-41C6-AECC-C532886D3A3E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914400"/>
            <a:ext cx="8305800" cy="53022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dirty="0" err="1">
                <a:solidFill>
                  <a:srgbClr val="010000"/>
                </a:solidFill>
              </a:rPr>
              <a:t>Contoh</a:t>
            </a:r>
            <a:r>
              <a:rPr lang="en-US" altLang="en-US" sz="2400" dirty="0">
                <a:solidFill>
                  <a:srgbClr val="010000"/>
                </a:solidFill>
              </a:rPr>
              <a:t> lain: </a:t>
            </a:r>
            <a:r>
              <a:rPr lang="en-US" altLang="en-US" sz="2400" dirty="0" err="1">
                <a:solidFill>
                  <a:srgbClr val="010000"/>
                </a:solidFill>
              </a:rPr>
              <a:t>Plainteks</a:t>
            </a:r>
            <a:r>
              <a:rPr lang="en-US" altLang="en-US" sz="2400" dirty="0">
                <a:solidFill>
                  <a:srgbClr val="010000"/>
                </a:solidFill>
              </a:rPr>
              <a:t>: </a:t>
            </a:r>
            <a:r>
              <a:rPr lang="en-GB" altLang="en-US" sz="2400" dirty="0">
                <a:solidFill>
                  <a:srgbClr val="01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ITB GANESHA SEPULUH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</a:p>
          <a:p>
            <a:pPr eaLnBrk="1" hangingPunct="1"/>
            <a:r>
              <a:rPr lang="en-US" altLang="en-US" sz="2400" dirty="0" err="1">
                <a:solidFill>
                  <a:srgbClr val="010000"/>
                </a:solidFill>
              </a:rPr>
              <a:t>Bagi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</a:rPr>
              <a:t>menjadi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</a:rPr>
              <a:t>blok-blok</a:t>
            </a:r>
            <a:r>
              <a:rPr lang="en-US" altLang="en-US" sz="2400" dirty="0">
                <a:solidFill>
                  <a:srgbClr val="010000"/>
                </a:solidFill>
              </a:rPr>
              <a:t> 8-huruf. </a:t>
            </a:r>
            <a:r>
              <a:rPr lang="en-US" altLang="en-US" sz="2400" dirty="0" err="1">
                <a:solidFill>
                  <a:srgbClr val="010000"/>
                </a:solidFill>
              </a:rPr>
              <a:t>Jika</a:t>
            </a:r>
            <a:r>
              <a:rPr lang="en-US" altLang="en-US" sz="2400" dirty="0">
                <a:solidFill>
                  <a:srgbClr val="010000"/>
                </a:solidFill>
              </a:rPr>
              <a:t> &lt; 8, </a:t>
            </a:r>
            <a:r>
              <a:rPr lang="en-US" altLang="en-US" sz="2400" dirty="0" err="1">
                <a:solidFill>
                  <a:srgbClr val="010000"/>
                </a:solidFill>
              </a:rPr>
              <a:t>tambahkan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</a:rPr>
              <a:t>huruf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</a:rPr>
              <a:t>palsu</a:t>
            </a:r>
            <a:r>
              <a:rPr lang="en-US" altLang="en-US" sz="2400" dirty="0">
                <a:solidFill>
                  <a:srgbClr val="010000"/>
                </a:solidFill>
              </a:rPr>
              <a:t>.</a:t>
            </a:r>
          </a:p>
          <a:p>
            <a:pPr eaLnBrk="1" hangingPunct="1"/>
            <a:endParaRPr lang="en-US" altLang="en-US" sz="2400" dirty="0">
              <a:solidFill>
                <a:srgbClr val="010000"/>
              </a:solidFill>
            </a:endParaRPr>
          </a:p>
          <a:p>
            <a:pPr eaLnBrk="1" hangingPunct="1"/>
            <a:endParaRPr lang="en-US" altLang="en-US" sz="2400" dirty="0">
              <a:solidFill>
                <a:srgbClr val="010000"/>
              </a:solidFill>
            </a:endParaRPr>
          </a:p>
          <a:p>
            <a:pPr eaLnBrk="1" hangingPunct="1"/>
            <a:endParaRPr lang="en-US" altLang="en-US" sz="2400" dirty="0">
              <a:solidFill>
                <a:srgbClr val="010000"/>
              </a:solidFill>
            </a:endParaRPr>
          </a:p>
          <a:p>
            <a:pPr eaLnBrk="1" hangingPunct="1"/>
            <a:endParaRPr lang="en-US" altLang="en-US" sz="2400" dirty="0">
              <a:solidFill>
                <a:srgbClr val="010000"/>
              </a:solidFill>
            </a:endParaRPr>
          </a:p>
          <a:p>
            <a:pPr eaLnBrk="1" hangingPunct="1"/>
            <a:endParaRPr lang="en-US" altLang="en-US" sz="2400" dirty="0">
              <a:solidFill>
                <a:srgbClr val="010000"/>
              </a:solidFill>
            </a:endParaRPr>
          </a:p>
          <a:p>
            <a:pPr eaLnBrk="1" hangingPunct="1"/>
            <a:endParaRPr lang="en-US" altLang="en-US" sz="2400" dirty="0">
              <a:solidFill>
                <a:srgbClr val="010000"/>
              </a:solidFill>
            </a:endParaRPr>
          </a:p>
          <a:p>
            <a:pPr eaLnBrk="1" hangingPunct="1"/>
            <a:endParaRPr lang="en-US" altLang="en-US" sz="2400" dirty="0">
              <a:solidFill>
                <a:srgbClr val="010000"/>
              </a:solidFill>
            </a:endParaRPr>
          </a:p>
          <a:p>
            <a:pPr eaLnBrk="1" hangingPunct="1"/>
            <a:endParaRPr lang="en-US" altLang="en-US" sz="2400" dirty="0">
              <a:solidFill>
                <a:srgbClr val="010000"/>
              </a:solidFill>
            </a:endParaRPr>
          </a:p>
          <a:p>
            <a:pPr eaLnBrk="1" hangingPunct="1"/>
            <a:r>
              <a:rPr lang="en-US" altLang="en-US" sz="2400" dirty="0" err="1">
                <a:solidFill>
                  <a:srgbClr val="010000"/>
                </a:solidFill>
              </a:rPr>
              <a:t>Cipherteks</a:t>
            </a:r>
            <a:r>
              <a:rPr lang="en-US" altLang="en-US" sz="2400" dirty="0">
                <a:solidFill>
                  <a:srgbClr val="010000"/>
                </a:solidFill>
              </a:rPr>
              <a:t>: </a:t>
            </a:r>
            <a:r>
              <a:rPr lang="en-GB" altLang="en-US" sz="2400" b="1" dirty="0">
                <a:solidFill>
                  <a:srgbClr val="01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STBAGNEIUASPEULHGABDCEFH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</a:p>
        </p:txBody>
      </p:sp>
      <p:graphicFrame>
        <p:nvGraphicFramePr>
          <p:cNvPr id="38917" name="Object 2"/>
          <p:cNvGraphicFramePr>
            <a:graphicFrameLocks noChangeAspect="1"/>
          </p:cNvGraphicFramePr>
          <p:nvPr/>
        </p:nvGraphicFramePr>
        <p:xfrm>
          <a:off x="2209800" y="2819401"/>
          <a:ext cx="8229600" cy="323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ocument" r:id="rId3" imgW="5676900" imgH="2232660" progId="Word.Document.8">
                  <p:embed/>
                </p:oleObj>
              </mc:Choice>
              <mc:Fallback>
                <p:oleObj name="Document" r:id="rId3" imgW="5676900" imgH="22326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819401"/>
                        <a:ext cx="8229600" cy="323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4166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Munir/II4031 Kriptografi dan Koding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466AB8D-C2E7-4A4B-92C6-97B9B654040A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39940" name="Object 2"/>
          <p:cNvGraphicFramePr>
            <a:graphicFrameLocks noGrp="1" noChangeAspect="1"/>
          </p:cNvGraphicFramePr>
          <p:nvPr>
            <p:ph type="body" idx="1"/>
          </p:nvPr>
        </p:nvGraphicFramePr>
        <p:xfrm>
          <a:off x="2209800" y="1295400"/>
          <a:ext cx="8458200" cy="319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Document" r:id="rId3" imgW="5486400" imgH="2071116" progId="Word.Document.8">
                  <p:embed/>
                </p:oleObj>
              </mc:Choice>
              <mc:Fallback>
                <p:oleObj name="Document" r:id="rId3" imgW="5486400" imgH="207111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295400"/>
                        <a:ext cx="8458200" cy="319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0803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Munir/II4031 Kriptografi dan Koding</a:t>
            </a: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1431F1-A0CF-4997-8EAC-61CE8050AF9C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08038"/>
            <a:ext cx="7772400" cy="838200"/>
          </a:xfrm>
        </p:spPr>
        <p:txBody>
          <a:bodyPr/>
          <a:lstStyle/>
          <a:p>
            <a:r>
              <a:rPr lang="en-US" altLang="en-US" b="1" dirty="0"/>
              <a:t>Super-</a:t>
            </a:r>
            <a:r>
              <a:rPr lang="en-US" altLang="en-US" b="1" dirty="0" err="1"/>
              <a:t>enkripsi</a:t>
            </a:r>
            <a:endParaRPr lang="en-US" altLang="en-US" b="1" dirty="0"/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dirty="0" err="1">
                <a:solidFill>
                  <a:srgbClr val="010000"/>
                </a:solidFill>
              </a:rPr>
              <a:t>Menggabungkan</a:t>
            </a:r>
            <a:r>
              <a:rPr lang="en-US" altLang="en-US" dirty="0">
                <a:solidFill>
                  <a:srgbClr val="010000"/>
                </a:solidFill>
              </a:rPr>
              <a:t> </a:t>
            </a:r>
            <a:r>
              <a:rPr lang="en-US" altLang="en-US" i="1" dirty="0">
                <a:solidFill>
                  <a:srgbClr val="010000"/>
                </a:solidFill>
              </a:rPr>
              <a:t>cipher</a:t>
            </a:r>
            <a:r>
              <a:rPr lang="en-US" altLang="en-US" dirty="0">
                <a:solidFill>
                  <a:srgbClr val="010000"/>
                </a:solidFill>
              </a:rPr>
              <a:t> </a:t>
            </a:r>
            <a:r>
              <a:rPr lang="en-US" altLang="en-US" dirty="0" err="1">
                <a:solidFill>
                  <a:srgbClr val="010000"/>
                </a:solidFill>
              </a:rPr>
              <a:t>substitusi</a:t>
            </a:r>
            <a:r>
              <a:rPr lang="en-US" altLang="en-US" dirty="0">
                <a:solidFill>
                  <a:srgbClr val="010000"/>
                </a:solidFill>
              </a:rPr>
              <a:t> </a:t>
            </a:r>
            <a:r>
              <a:rPr lang="en-US" altLang="en-US" dirty="0" err="1">
                <a:solidFill>
                  <a:srgbClr val="010000"/>
                </a:solidFill>
              </a:rPr>
              <a:t>dengan</a:t>
            </a:r>
            <a:r>
              <a:rPr lang="en-US" altLang="en-US" dirty="0">
                <a:solidFill>
                  <a:srgbClr val="010000"/>
                </a:solidFill>
              </a:rPr>
              <a:t> </a:t>
            </a:r>
            <a:r>
              <a:rPr lang="en-US" altLang="en-US" i="1" dirty="0">
                <a:solidFill>
                  <a:srgbClr val="010000"/>
                </a:solidFill>
              </a:rPr>
              <a:t>cipher</a:t>
            </a:r>
            <a:r>
              <a:rPr lang="en-US" altLang="en-US" dirty="0">
                <a:solidFill>
                  <a:srgbClr val="010000"/>
                </a:solidFill>
              </a:rPr>
              <a:t> </a:t>
            </a:r>
            <a:r>
              <a:rPr lang="en-US" altLang="en-US" dirty="0" err="1">
                <a:solidFill>
                  <a:srgbClr val="010000"/>
                </a:solidFill>
              </a:rPr>
              <a:t>transposisi</a:t>
            </a:r>
            <a:r>
              <a:rPr lang="en-US" altLang="en-US" dirty="0">
                <a:solidFill>
                  <a:srgbClr val="01000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en-GB" altLang="en-US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altLang="en-US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Contoh</a:t>
            </a:r>
            <a:r>
              <a:rPr lang="en-GB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r>
              <a:rPr lang="en-GB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hello world</a:t>
            </a:r>
            <a:endParaRPr lang="en-GB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caesar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 cipher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KHOOR ZRUOG</a:t>
            </a:r>
            <a:endParaRPr lang="en-GB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kemudian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hasil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lagi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transposisi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 (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= 4):</a:t>
            </a:r>
            <a:endParaRPr lang="en-GB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KHOO</a:t>
            </a:r>
            <a:endParaRPr lang="en-GB" altLang="en-US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RZRU</a:t>
            </a:r>
            <a:endParaRPr lang="en-GB" altLang="en-US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sz="28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OGZZ</a:t>
            </a:r>
            <a:endParaRPr lang="en-GB" altLang="en-US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 	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akhir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: </a:t>
            </a:r>
            <a:r>
              <a:rPr lang="en-GB" altLang="en-US" dirty="0">
                <a:solidFill>
                  <a:srgbClr val="010000"/>
                </a:solidFill>
                <a:latin typeface="Courier" pitchFamily="49" charset="0"/>
                <a:cs typeface="Times New Roman" panose="02020603050405020304" pitchFamily="18" charset="0"/>
              </a:rPr>
              <a:t>KROHZGORZOUZ</a:t>
            </a:r>
            <a:r>
              <a:rPr lang="en-US" altLang="en-US" dirty="0">
                <a:solidFill>
                  <a:srgbClr val="01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2142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FE600-08BE-4596-895A-C42890D17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21715"/>
            <a:ext cx="10515600" cy="1917382"/>
          </a:xfrm>
        </p:spPr>
        <p:txBody>
          <a:bodyPr/>
          <a:lstStyle/>
          <a:p>
            <a:r>
              <a:rPr lang="en-US" b="1" dirty="0" err="1">
                <a:latin typeface="+mn-lt"/>
              </a:rPr>
              <a:t>Beberapa</a:t>
            </a:r>
            <a:r>
              <a:rPr lang="en-US" b="1" dirty="0">
                <a:latin typeface="+mn-lt"/>
              </a:rPr>
              <a:t> Cipher </a:t>
            </a:r>
            <a:r>
              <a:rPr lang="en-US" b="1" dirty="0" err="1">
                <a:latin typeface="+mn-lt"/>
              </a:rPr>
              <a:t>Klasik</a:t>
            </a:r>
            <a:endParaRPr lang="en-US" b="1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71A54-A872-46B1-A995-90532CBC1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3450" y="3319463"/>
            <a:ext cx="10515600" cy="2898457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2800" b="1" dirty="0" err="1">
                <a:solidFill>
                  <a:schemeClr val="tx1"/>
                </a:solidFill>
              </a:rPr>
              <a:t>Vigenere</a:t>
            </a:r>
            <a:r>
              <a:rPr lang="en-US" sz="2800" b="1" dirty="0">
                <a:solidFill>
                  <a:schemeClr val="tx1"/>
                </a:solidFill>
              </a:rPr>
              <a:t> Cipher</a:t>
            </a:r>
          </a:p>
          <a:p>
            <a:pPr marL="457200" indent="-457200"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Playfair Cipher</a:t>
            </a:r>
          </a:p>
          <a:p>
            <a:pPr marL="457200" indent="-457200"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Affine Cipher</a:t>
            </a:r>
          </a:p>
          <a:p>
            <a:pPr marL="457200" indent="-457200"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Hill Cipher</a:t>
            </a:r>
          </a:p>
          <a:p>
            <a:pPr marL="457200" indent="-457200"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Enigma Cipher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378B15-2FD4-4712-AF9F-8C016BCD7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CA082C-6374-4062-BA29-4ED535320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89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Munir/II4031 Kriptografi dan Koding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28407EE-B424-4950-A8A6-F10B8733A4CA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24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873457" y="552865"/>
            <a:ext cx="7772400" cy="60325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GB" altLang="en-US" b="1" i="1" dirty="0">
                <a:latin typeface="+mn-lt"/>
                <a:cs typeface="Times New Roman" panose="02020603050405020304" pitchFamily="18" charset="0"/>
              </a:rPr>
              <a:t>1. </a:t>
            </a:r>
            <a:r>
              <a:rPr lang="en-GB" altLang="en-US" b="1" i="1" dirty="0" err="1">
                <a:latin typeface="+mn-lt"/>
                <a:cs typeface="Times New Roman" panose="02020603050405020304" pitchFamily="18" charset="0"/>
              </a:rPr>
              <a:t>Vigènere</a:t>
            </a:r>
            <a:r>
              <a:rPr lang="en-GB" altLang="en-US" b="1" i="1" dirty="0">
                <a:latin typeface="+mn-lt"/>
                <a:cs typeface="Times New Roman" panose="02020603050405020304" pitchFamily="18" charset="0"/>
              </a:rPr>
              <a:t> Cipher</a:t>
            </a:r>
            <a:r>
              <a:rPr lang="en-GB" altLang="en-US" dirty="0">
                <a:latin typeface="+mn-lt"/>
              </a:rPr>
              <a:t> 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457" y="1524000"/>
            <a:ext cx="10304059" cy="475488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Termasuk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ke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i="1" dirty="0">
                <a:solidFill>
                  <a:srgbClr val="010000"/>
                </a:solidFill>
                <a:cs typeface="Times New Roman" panose="02020603050405020304" pitchFamily="18" charset="0"/>
              </a:rPr>
              <a:t>cipher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abjad-majemuk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(</a:t>
            </a:r>
            <a:r>
              <a:rPr lang="en-GB" altLang="en-US" i="1" dirty="0" err="1">
                <a:solidFill>
                  <a:srgbClr val="010000"/>
                </a:solidFill>
                <a:cs typeface="Times New Roman" panose="02020603050405020304" pitchFamily="18" charset="0"/>
              </a:rPr>
              <a:t>polyalpabetic</a:t>
            </a:r>
            <a:r>
              <a:rPr lang="en-GB" altLang="en-US" i="1" dirty="0">
                <a:solidFill>
                  <a:srgbClr val="010000"/>
                </a:solidFill>
                <a:cs typeface="Times New Roman" panose="02020603050405020304" pitchFamily="18" charset="0"/>
              </a:rPr>
              <a:t> substitution cipher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)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D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ipublikasikan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oleh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diplomat (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sekaligus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seorang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kriptologis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)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Perancis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, Blaise de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Vigènere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)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pada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abad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16 (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tahun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1586). 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Tetapi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sebenarnya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Giovan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Batista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Belaso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telah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menggambarkannya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pertama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kali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pada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tahun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1553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seperti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ditulis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di 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dalam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bukunya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i="1" dirty="0">
                <a:solidFill>
                  <a:srgbClr val="010000"/>
                </a:solidFill>
                <a:cs typeface="Times New Roman" panose="02020603050405020304" pitchFamily="18" charset="0"/>
              </a:rPr>
              <a:t>La </a:t>
            </a:r>
            <a:r>
              <a:rPr lang="en-GB" altLang="en-US" i="1" dirty="0" err="1">
                <a:solidFill>
                  <a:srgbClr val="010000"/>
                </a:solidFill>
                <a:cs typeface="Times New Roman" panose="02020603050405020304" pitchFamily="18" charset="0"/>
              </a:rPr>
              <a:t>Cifra</a:t>
            </a:r>
            <a:r>
              <a:rPr lang="en-GB" altLang="en-US" i="1" dirty="0">
                <a:solidFill>
                  <a:srgbClr val="010000"/>
                </a:solidFill>
                <a:cs typeface="Times New Roman" panose="02020603050405020304" pitchFamily="18" charset="0"/>
              </a:rPr>
              <a:t> del Sig. </a:t>
            </a:r>
            <a:r>
              <a:rPr lang="en-GB" altLang="en-US" i="1" dirty="0" err="1">
                <a:solidFill>
                  <a:srgbClr val="010000"/>
                </a:solidFill>
                <a:cs typeface="Times New Roman" panose="02020603050405020304" pitchFamily="18" charset="0"/>
              </a:rPr>
              <a:t>Giovan</a:t>
            </a:r>
            <a:r>
              <a:rPr lang="en-GB" altLang="en-US" i="1" dirty="0">
                <a:solidFill>
                  <a:srgbClr val="010000"/>
                </a:solidFill>
                <a:cs typeface="Times New Roman" panose="02020603050405020304" pitchFamily="18" charset="0"/>
              </a:rPr>
              <a:t> Batista </a:t>
            </a:r>
            <a:r>
              <a:rPr lang="en-GB" altLang="en-US" i="1" dirty="0" err="1">
                <a:solidFill>
                  <a:srgbClr val="010000"/>
                </a:solidFill>
                <a:cs typeface="Times New Roman" panose="02020603050405020304" pitchFamily="18" charset="0"/>
              </a:rPr>
              <a:t>Belaso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GB" altLang="en-US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Algoritma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tersebut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baru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dikenal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luas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200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tahun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kemudian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yang oleh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penemunya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i="1" dirty="0">
                <a:solidFill>
                  <a:srgbClr val="010000"/>
                </a:solidFill>
                <a:cs typeface="Times New Roman" panose="02020603050405020304" pitchFamily="18" charset="0"/>
              </a:rPr>
              <a:t>cipher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tersebut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kemudian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dinamakan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i="1" dirty="0" err="1">
                <a:solidFill>
                  <a:srgbClr val="010000"/>
                </a:solidFill>
                <a:cs typeface="Times New Roman" panose="02020603050405020304" pitchFamily="18" charset="0"/>
              </a:rPr>
              <a:t>Vigènere</a:t>
            </a:r>
            <a:r>
              <a:rPr lang="en-GB" altLang="en-US" i="1" dirty="0">
                <a:solidFill>
                  <a:srgbClr val="010000"/>
                </a:solidFill>
                <a:cs typeface="Times New Roman" panose="02020603050405020304" pitchFamily="18" charset="0"/>
              </a:rPr>
              <a:t> Cipher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endParaRPr lang="en-GB" altLang="en-US" dirty="0">
              <a:solidFill>
                <a:srgbClr val="01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6150" name="Picture 5" descr="http://images.google.co.id/images?q=tbn:860JC9TgogWPQM:http://cs-exhibitions.uni-klu.ac.at/uploads/pics/vigenere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594" y="0"/>
            <a:ext cx="1756406" cy="231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105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Munir/II4031 Kriptografi dan Koding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22E373B5-4220-4DF5-B90F-225F7FB4BCBE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25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7796" y="1433512"/>
            <a:ext cx="11150221" cy="5105400"/>
          </a:xfrm>
        </p:spPr>
        <p:txBody>
          <a:bodyPr/>
          <a:lstStyle/>
          <a:p>
            <a:pPr eaLnBrk="1" hangingPunct="1"/>
            <a:r>
              <a:rPr lang="en-GB" altLang="en-US" i="1" dirty="0">
                <a:solidFill>
                  <a:srgbClr val="010000"/>
                </a:solidFill>
                <a:cs typeface="Times New Roman" panose="02020603050405020304" pitchFamily="18" charset="0"/>
              </a:rPr>
              <a:t>Cipher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ini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berhasil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dipecahkan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oleh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Babbage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dan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Kasiski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pada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pertengahan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Abad 19 (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akan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dijelaskan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pada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bahan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kuliah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selanjutnya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).</a:t>
            </a:r>
          </a:p>
          <a:p>
            <a:pPr eaLnBrk="1" hangingPunct="1"/>
            <a:endParaRPr lang="en-GB" altLang="en-US" i="1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GB" altLang="en-US" i="1" dirty="0" err="1">
                <a:solidFill>
                  <a:srgbClr val="010000"/>
                </a:solidFill>
                <a:cs typeface="Times New Roman" panose="02020603050405020304" pitchFamily="18" charset="0"/>
              </a:rPr>
              <a:t>Vigènere</a:t>
            </a:r>
            <a:r>
              <a:rPr lang="en-GB" altLang="en-US" i="1" dirty="0">
                <a:solidFill>
                  <a:srgbClr val="010000"/>
                </a:solidFill>
                <a:cs typeface="Times New Roman" panose="02020603050405020304" pitchFamily="18" charset="0"/>
              </a:rPr>
              <a:t> Cipher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digunakan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oleh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Tentara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Konfiderasi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(</a:t>
            </a:r>
            <a:r>
              <a:rPr lang="en-GB" altLang="en-US" i="1" dirty="0">
                <a:solidFill>
                  <a:srgbClr val="010000"/>
                </a:solidFill>
                <a:cs typeface="Times New Roman" panose="02020603050405020304" pitchFamily="18" charset="0"/>
              </a:rPr>
              <a:t>Confederate Army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)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pada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Perang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Sipil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Amerika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(</a:t>
            </a:r>
            <a:r>
              <a:rPr lang="en-GB" altLang="en-US" i="1" dirty="0">
                <a:solidFill>
                  <a:srgbClr val="010000"/>
                </a:solidFill>
                <a:cs typeface="Times New Roman" panose="02020603050405020304" pitchFamily="18" charset="0"/>
              </a:rPr>
              <a:t>American Civil war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). </a:t>
            </a:r>
          </a:p>
          <a:p>
            <a:pPr eaLnBrk="1" hangingPunct="1"/>
            <a:endParaRPr lang="en-GB" altLang="en-US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Perang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Sipil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terjadi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setelah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i="1" dirty="0" err="1">
                <a:solidFill>
                  <a:srgbClr val="010000"/>
                </a:solidFill>
                <a:cs typeface="Times New Roman" panose="02020603050405020304" pitchFamily="18" charset="0"/>
              </a:rPr>
              <a:t>Vigènere</a:t>
            </a:r>
            <a:r>
              <a:rPr lang="en-GB" altLang="en-US" i="1" dirty="0">
                <a:solidFill>
                  <a:srgbClr val="010000"/>
                </a:solidFill>
                <a:cs typeface="Times New Roman" panose="02020603050405020304" pitchFamily="18" charset="0"/>
              </a:rPr>
              <a:t> Cipher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berhasil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dipecahkan</a:t>
            </a:r>
            <a:r>
              <a:rPr lang="en-GB" altLang="en-US" i="1" dirty="0">
                <a:solidFill>
                  <a:srgbClr val="010000"/>
                </a:solidFill>
                <a:cs typeface="Times New Roman" panose="02020603050405020304" pitchFamily="18" charset="0"/>
              </a:rPr>
              <a:t>. 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endParaRPr lang="en-US" altLang="en-US" dirty="0">
              <a:solidFill>
                <a:srgbClr val="01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445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251A4764-EA44-4B69-93AC-8CBC723C66A5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26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185" y="365760"/>
            <a:ext cx="11095630" cy="53340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en-US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Vigènere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 Cipher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matriks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Vigènere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Vigenere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 square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melakukan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B470802A-32CC-42C9-B031-8987180299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1200" y="1008519"/>
          <a:ext cx="10043160" cy="5712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Document" r:id="rId8" imgW="6248400" imgH="3553968" progId="Word.Document.8">
                  <p:embed/>
                </p:oleObj>
              </mc:Choice>
              <mc:Fallback>
                <p:oleObj name="Document" r:id="rId8" imgW="6248400" imgH="3553968" progId="Word.Document.8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B470802A-32CC-42C9-B031-8987180299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1008519"/>
                        <a:ext cx="10043160" cy="57129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1C95A91-5FC1-49FB-A907-5829C9649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</a:t>
            </a:r>
          </a:p>
        </p:txBody>
      </p:sp>
    </p:spTree>
    <p:extLst>
      <p:ext uri="{BB962C8B-B14F-4D97-AF65-F5344CB8AC3E}">
        <p14:creationId xmlns:p14="http://schemas.microsoft.com/office/powerpoint/2010/main" val="1394584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0FAB-B7E8-4693-9490-967215C40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5440"/>
            <a:ext cx="10515600" cy="5445443"/>
          </a:xfrm>
        </p:spPr>
        <p:txBody>
          <a:bodyPr>
            <a:normAutofit/>
          </a:bodyPr>
          <a:lstStyle/>
          <a:p>
            <a:pPr algn="just"/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baris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bujursangkar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menyatakan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huruf-huruf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diperoleh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Caesar Cipher.</a:t>
            </a:r>
          </a:p>
          <a:p>
            <a:pPr algn="just"/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Artinya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baris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merupakan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pergeseran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alfabet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sejauh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kanan</a:t>
            </a: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/>
            <a:endParaRPr lang="en-US" altLang="en-US" i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0E69CDF2-BDC6-4A29-9771-D821442463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12240" y="1667373"/>
          <a:ext cx="8884920" cy="5054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Document" r:id="rId3" imgW="6248400" imgH="3553968" progId="Word.Document.8">
                  <p:embed/>
                </p:oleObj>
              </mc:Choice>
              <mc:Fallback>
                <p:oleObj name="Document" r:id="rId3" imgW="6248400" imgH="3553968" progId="Word.Document.8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0E69CDF2-BDC6-4A29-9771-D821442463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240" y="1667373"/>
                        <a:ext cx="8884920" cy="50541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877175-722E-42C7-92EB-BB7C144F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18E9B8-E22A-4E18-8AA2-3B459B93C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18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D25F6-C2D8-43FE-B62A-B765741D9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0400"/>
            <a:ext cx="10515600" cy="5842000"/>
          </a:xfrm>
        </p:spPr>
        <p:txBody>
          <a:bodyPr>
            <a:normAutofit fontScale="92500" lnSpcReduction="20000"/>
          </a:bodyPr>
          <a:lstStyle/>
          <a:p>
            <a:pPr algn="just">
              <a:buFontTx/>
              <a:buChar char="•"/>
            </a:pP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string: </a:t>
            </a:r>
            <a:r>
              <a:rPr lang="en-US" altLang="en-US" i="1" dirty="0">
                <a:solidFill>
                  <a:srgbClr val="01000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solidFill>
                  <a:srgbClr val="01000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baseline="-30000" dirty="0">
                <a:solidFill>
                  <a:srgbClr val="01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solidFill>
                  <a:srgbClr val="01000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baseline="-30000" dirty="0">
                <a:solidFill>
                  <a:srgbClr val="01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… </a:t>
            </a:r>
            <a:r>
              <a:rPr lang="en-US" altLang="en-US" i="1" dirty="0">
                <a:solidFill>
                  <a:srgbClr val="01000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i="1" baseline="-30000" dirty="0">
                <a:solidFill>
                  <a:srgbClr val="010000"/>
                </a:solidFill>
                <a:cs typeface="Times New Roman" panose="02020603050405020304" pitchFamily="18" charset="0"/>
              </a:rPr>
              <a:t>m</a:t>
            </a:r>
            <a:endParaRPr lang="en-US" altLang="en-US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 	</a:t>
            </a:r>
            <a:r>
              <a:rPr lang="en-US" altLang="en-US" i="1" dirty="0" err="1">
                <a:solidFill>
                  <a:srgbClr val="01000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i="1" baseline="-300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1 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1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1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menyatakan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huruf-huruf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alfabet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</a:p>
          <a:p>
            <a:pPr algn="just">
              <a:buNone/>
            </a:pPr>
            <a:endParaRPr lang="en-US" altLang="en-US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lebih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pendek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daripada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diulang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periodik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  <a:p>
            <a:endParaRPr lang="en-US" altLang="en-US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1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= 10,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10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pertama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K,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ke-</a:t>
            </a:r>
            <a:r>
              <a:rPr lang="en-US" altLang="en-US" i="1" dirty="0" err="1">
                <a:solidFill>
                  <a:srgbClr val="01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1000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i="1" baseline="-300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. </a:t>
            </a:r>
          </a:p>
          <a:p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   </a:t>
            </a:r>
            <a:r>
              <a:rPr lang="en-US" altLang="en-US" dirty="0" err="1"/>
              <a:t>Contoh</a:t>
            </a:r>
            <a:r>
              <a:rPr lang="en-US" altLang="en-US" dirty="0"/>
              <a:t>: </a:t>
            </a:r>
            <a:r>
              <a:rPr lang="en-US" altLang="en-US" dirty="0" err="1"/>
              <a:t>kunci</a:t>
            </a:r>
            <a:r>
              <a:rPr lang="en-US" altLang="en-US" dirty="0"/>
              <a:t> = </a:t>
            </a:r>
            <a:r>
              <a:rPr lang="en-US" alt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sony</a:t>
            </a:r>
            <a:endParaRPr lang="en-US" altLang="en-US" dirty="0"/>
          </a:p>
          <a:p>
            <a:pPr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:	</a:t>
            </a:r>
            <a:r>
              <a:rPr lang="en-US" alt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thisplaintext</a:t>
            </a: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:	</a:t>
            </a:r>
            <a:r>
              <a:rPr lang="en-US" alt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sonysonysonys</a:t>
            </a: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>
              <a:buFontTx/>
              <a:buChar char="•"/>
            </a:pPr>
            <a:endParaRPr lang="en-US" altLang="en-US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10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karakter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berikutnya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kembali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pola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.</a:t>
            </a:r>
            <a:endParaRPr lang="en-GB" altLang="en-US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algn="just">
              <a:buFontTx/>
              <a:buChar char="•"/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/>
            <a:endParaRPr lang="en-US" altLang="en-US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0012DB-9ABC-4CC4-B10A-64198C8F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7D683-3481-46CE-AF33-61C891955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23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A9EE01F-12F9-4036-8751-C192BDF6B586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29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304800"/>
            <a:ext cx="11115039" cy="605155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Enkripsi</a:t>
            </a:r>
            <a:r>
              <a:rPr lang="en-US" altLang="en-US" dirty="0"/>
              <a:t> </a:t>
            </a:r>
            <a:r>
              <a:rPr lang="en-US" altLang="en-US" dirty="0" err="1"/>
              <a:t>dilakukan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mencari</a:t>
            </a:r>
            <a:r>
              <a:rPr lang="en-US" altLang="en-US" dirty="0"/>
              <a:t> </a:t>
            </a:r>
            <a:r>
              <a:rPr lang="en-US" altLang="en-US" dirty="0" err="1"/>
              <a:t>titik</a:t>
            </a:r>
            <a:r>
              <a:rPr lang="en-US" altLang="en-US" dirty="0"/>
              <a:t> </a:t>
            </a:r>
            <a:r>
              <a:rPr lang="en-US" altLang="en-US" dirty="0" err="1"/>
              <a:t>potong</a:t>
            </a:r>
            <a:r>
              <a:rPr lang="en-US" altLang="en-US" dirty="0"/>
              <a:t> </a:t>
            </a:r>
            <a:r>
              <a:rPr lang="en-US" altLang="en-US" dirty="0" err="1"/>
              <a:t>huruf</a:t>
            </a:r>
            <a:r>
              <a:rPr lang="en-US" altLang="en-US" dirty="0"/>
              <a:t> </a:t>
            </a:r>
            <a:r>
              <a:rPr lang="en-US" altLang="en-US" dirty="0" err="1"/>
              <a:t>plainteks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huruf</a:t>
            </a:r>
            <a:r>
              <a:rPr lang="en-US" altLang="en-US" dirty="0"/>
              <a:t> </a:t>
            </a:r>
            <a:r>
              <a:rPr lang="en-US" altLang="en-US" dirty="0" err="1"/>
              <a:t>kunci</a:t>
            </a:r>
            <a:r>
              <a:rPr lang="en-US" altLang="en-US" dirty="0"/>
              <a:t>: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 </a:t>
            </a:r>
            <a:endParaRPr lang="en-GB" altLang="en-US" dirty="0"/>
          </a:p>
        </p:txBody>
      </p:sp>
      <p:graphicFrame>
        <p:nvGraphicFramePr>
          <p:cNvPr id="11269" name="Object 0"/>
          <p:cNvGraphicFramePr>
            <a:graphicFrameLocks noChangeAspect="1"/>
          </p:cNvGraphicFramePr>
          <p:nvPr/>
        </p:nvGraphicFramePr>
        <p:xfrm>
          <a:off x="253999" y="1219200"/>
          <a:ext cx="9030065" cy="550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Document" r:id="rId8" imgW="6300529" imgH="3536130" progId="Word.Document.8">
                  <p:embed/>
                </p:oleObj>
              </mc:Choice>
              <mc:Fallback>
                <p:oleObj name="Document" r:id="rId8" imgW="6300529" imgH="3536130" progId="Word.Document.8">
                  <p:embed/>
                  <p:pic>
                    <p:nvPicPr>
                      <p:cNvPr id="11269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999" y="1219200"/>
                        <a:ext cx="9030065" cy="550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081366A-80B9-4BFD-A411-6BC428E36215}"/>
              </a:ext>
            </a:extLst>
          </p:cNvPr>
          <p:cNvSpPr/>
          <p:nvPr/>
        </p:nvSpPr>
        <p:spPr>
          <a:xfrm>
            <a:off x="8764451" y="704182"/>
            <a:ext cx="3327401" cy="847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	 : </a:t>
            </a:r>
            <a:r>
              <a:rPr lang="en-US" alt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hisplaintext</a:t>
            </a:r>
            <a:endParaRPr lang="en-US" altLang="en-US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	 : </a:t>
            </a:r>
            <a:r>
              <a:rPr lang="en-US" alt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alt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onysonysonys</a:t>
            </a:r>
            <a:endParaRPr lang="en-US" altLang="en-US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09135B-2913-4920-8E9F-869E6EB3A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</a:t>
            </a:r>
          </a:p>
        </p:txBody>
      </p:sp>
    </p:spTree>
    <p:extLst>
      <p:ext uri="{BB962C8B-B14F-4D97-AF65-F5344CB8AC3E}">
        <p14:creationId xmlns:p14="http://schemas.microsoft.com/office/powerpoint/2010/main" val="2543285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Munir/II4031 Kriptografi dan Koding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E622BB7-AD8A-412E-ABA9-40076DE06F66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3657" y="968828"/>
            <a:ext cx="11190514" cy="4921250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Cipher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di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dalam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kriptografi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klasik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disusun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oleh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dua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teknik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dasar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marL="747713" indent="-747713" algn="just">
              <a:buNone/>
              <a:defRPr/>
            </a:pP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    1. </a:t>
            </a:r>
            <a:r>
              <a:rPr lang="en-US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Teknik</a:t>
            </a:r>
            <a:r>
              <a:rPr 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substitusi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mengganti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plainteks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dengan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cipherteks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795338" indent="-795338" algn="just">
              <a:buNone/>
              <a:defRPr/>
            </a:pP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    2. </a:t>
            </a:r>
            <a:r>
              <a:rPr lang="en-US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Teknik</a:t>
            </a:r>
            <a:r>
              <a:rPr 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transposisi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mengubah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susunan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/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posisi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plainteks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posisi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lainnya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.	</a:t>
            </a:r>
          </a:p>
          <a:p>
            <a:pPr marL="795338" indent="-795338" algn="just">
              <a:buNone/>
              <a:defRPr/>
            </a:pPr>
            <a:endParaRPr 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Oleh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karena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itu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dikenal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dua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macam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cipher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di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dalam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kriptografi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klasik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indent="-53975" algn="just">
              <a:buNone/>
              <a:defRPr/>
            </a:pP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1. 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Cipher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Substitusi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(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Substitution Ciphers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</a:p>
          <a:p>
            <a:pPr indent="-53975" algn="just">
              <a:buNone/>
              <a:defRPr/>
            </a:pP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. Cipher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Transposisi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(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Transposition Ciphers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9196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Munir/II4031 Kriptografi dan Koding</a:t>
            </a:r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8C6F079-1453-443F-817F-FF4161681942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30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967" y="491319"/>
            <a:ext cx="11219673" cy="545228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Hasil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seluruhnya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sebagai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berikut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	: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thisplaintext</a:t>
            </a: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		: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sonysonysonys</a:t>
            </a: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	: 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LVVQHZNGFHRVL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000000"/>
                </a:solidFill>
                <a:cs typeface="Courier New" panose="02070309020205020404" pitchFamily="49" charset="0"/>
              </a:rPr>
              <a:t>Pada </a:t>
            </a:r>
            <a:r>
              <a:rPr lang="en-US" altLang="en-US" sz="2400" dirty="0" err="1">
                <a:solidFill>
                  <a:srgbClr val="000000"/>
                </a:solidFill>
                <a:cs typeface="Courier New" panose="02070309020205020404" pitchFamily="49" charset="0"/>
              </a:rPr>
              <a:t>dasarnya</a:t>
            </a:r>
            <a:r>
              <a:rPr lang="en-US" altLang="en-US" sz="2400" dirty="0">
                <a:solidFill>
                  <a:srgbClr val="000000"/>
                </a:solidFill>
                <a:cs typeface="Courier New" panose="02070309020205020404" pitchFamily="49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cs typeface="Courier New" panose="02070309020205020404" pitchFamily="49" charset="0"/>
              </a:rPr>
              <a:t>setiap</a:t>
            </a:r>
            <a:r>
              <a:rPr lang="en-US" altLang="en-US" sz="2400" dirty="0">
                <a:solidFill>
                  <a:srgbClr val="000000"/>
                </a:solidFill>
                <a:cs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Courier New" panose="02070309020205020404" pitchFamily="49" charset="0"/>
              </a:rPr>
              <a:t>enkripsi</a:t>
            </a:r>
            <a:r>
              <a:rPr lang="en-US" altLang="en-US" sz="2400" dirty="0">
                <a:solidFill>
                  <a:srgbClr val="000000"/>
                </a:solidFill>
                <a:cs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Courier New" panose="02070309020205020404" pitchFamily="49" charset="0"/>
              </a:rPr>
              <a:t>huruf</a:t>
            </a:r>
            <a:r>
              <a:rPr lang="en-US" altLang="en-US" sz="2400" dirty="0">
                <a:solidFill>
                  <a:srgbClr val="000000"/>
                </a:solidFill>
                <a:cs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Courier New" panose="02070309020205020404" pitchFamily="49" charset="0"/>
              </a:rPr>
              <a:t>plainteks</a:t>
            </a:r>
            <a:r>
              <a:rPr lang="en-US" altLang="en-US" sz="2400" dirty="0">
                <a:solidFill>
                  <a:srgbClr val="000000"/>
                </a:solidFill>
                <a:cs typeface="Courier New" panose="02070309020205020404" pitchFamily="49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cs typeface="Courier New" panose="02070309020205020404" pitchFamily="49" charset="0"/>
              </a:rPr>
              <a:t>p</a:t>
            </a:r>
            <a:r>
              <a:rPr lang="en-US" altLang="en-US" sz="2400" i="1" baseline="-25000" dirty="0" err="1">
                <a:solidFill>
                  <a:srgbClr val="000000"/>
                </a:solidFill>
                <a:cs typeface="Courier New" panose="02070309020205020404" pitchFamily="49" charset="0"/>
              </a:rPr>
              <a:t>j</a:t>
            </a:r>
            <a:r>
              <a:rPr lang="en-US" altLang="en-US" sz="2400" i="1" baseline="-25000" dirty="0">
                <a:solidFill>
                  <a:srgbClr val="000000"/>
                </a:solidFill>
                <a:cs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Courier New" panose="02070309020205020404" pitchFamily="49" charset="0"/>
              </a:rPr>
              <a:t>adalah</a:t>
            </a:r>
            <a:r>
              <a:rPr lang="en-US" altLang="en-US" sz="2400" dirty="0">
                <a:solidFill>
                  <a:srgbClr val="000000"/>
                </a:solidFill>
                <a:cs typeface="Courier New" panose="02070309020205020404" pitchFamily="49" charset="0"/>
              </a:rPr>
              <a:t> </a:t>
            </a:r>
            <a:r>
              <a:rPr lang="en-US" altLang="en-US" sz="2400" i="1" dirty="0">
                <a:solidFill>
                  <a:srgbClr val="000000"/>
                </a:solidFill>
                <a:cs typeface="Courier New" panose="02070309020205020404" pitchFamily="49" charset="0"/>
              </a:rPr>
              <a:t>Caesar cipher</a:t>
            </a:r>
            <a:r>
              <a:rPr lang="en-US" altLang="en-US" sz="2400" dirty="0">
                <a:solidFill>
                  <a:srgbClr val="000000"/>
                </a:solidFill>
                <a:cs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Courier New" panose="02070309020205020404" pitchFamily="49" charset="0"/>
              </a:rPr>
              <a:t>dengan</a:t>
            </a:r>
            <a:r>
              <a:rPr lang="en-US" altLang="en-US" sz="2400" dirty="0">
                <a:solidFill>
                  <a:srgbClr val="000000"/>
                </a:solidFill>
                <a:cs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Courier New" panose="02070309020205020404" pitchFamily="49" charset="0"/>
              </a:rPr>
              <a:t>kunci</a:t>
            </a:r>
            <a:r>
              <a:rPr lang="en-US" altLang="en-US" sz="2400" dirty="0">
                <a:solidFill>
                  <a:srgbClr val="000000"/>
                </a:solidFill>
                <a:cs typeface="Courier New" panose="02070309020205020404" pitchFamily="49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cs typeface="Courier New" panose="02070309020205020404" pitchFamily="49" charset="0"/>
              </a:rPr>
              <a:t>k</a:t>
            </a:r>
            <a:r>
              <a:rPr lang="en-US" altLang="en-US" sz="2400" i="1" baseline="-25000" dirty="0" err="1">
                <a:solidFill>
                  <a:srgbClr val="000000"/>
                </a:solidFill>
                <a:cs typeface="Courier New" panose="02070309020205020404" pitchFamily="49" charset="0"/>
              </a:rPr>
              <a:t>i</a:t>
            </a:r>
            <a:r>
              <a:rPr lang="en-US" altLang="en-US" sz="2400" dirty="0">
                <a:solidFill>
                  <a:srgbClr val="000000"/>
                </a:solidFill>
                <a:cs typeface="Courier New" panose="02070309020205020404" pitchFamily="49" charset="0"/>
              </a:rPr>
              <a:t> yang </a:t>
            </a:r>
            <a:r>
              <a:rPr lang="en-US" altLang="en-US" sz="2400" dirty="0" err="1">
                <a:solidFill>
                  <a:srgbClr val="000000"/>
                </a:solidFill>
                <a:cs typeface="Courier New" panose="02070309020205020404" pitchFamily="49" charset="0"/>
              </a:rPr>
              <a:t>berbeda-beda</a:t>
            </a:r>
            <a:r>
              <a:rPr lang="en-US" altLang="en-US" sz="2400" dirty="0">
                <a:solidFill>
                  <a:srgbClr val="000000"/>
                </a:solidFill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            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:  </a:t>
            </a:r>
            <a:r>
              <a:rPr lang="en-US" altLang="en-US" sz="24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400" i="1" baseline="-25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j</a:t>
            </a:r>
            <a:r>
              <a:rPr lang="en-US" alt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= </a:t>
            </a:r>
            <a:r>
              <a:rPr lang="en-US" alt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i="1" baseline="-25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j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) = (</a:t>
            </a:r>
            <a:r>
              <a:rPr lang="en-US" altLang="en-US" sz="24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i="1" baseline="-25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j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sz="2400" i="1" baseline="-30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) mod 26</a:t>
            </a:r>
            <a:r>
              <a:rPr lang="en-US" alt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   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	(1)</a:t>
            </a:r>
            <a:endParaRPr lang="en-GB" altLang="en-US" sz="2400" dirty="0"/>
          </a:p>
          <a:p>
            <a:pPr marL="0" indent="0">
              <a:buNone/>
            </a:pP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:  </a:t>
            </a:r>
            <a:r>
              <a:rPr lang="en-US" altLang="en-US" sz="24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i="1" baseline="-25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j</a:t>
            </a:r>
            <a:r>
              <a:rPr lang="en-US" altLang="en-US" sz="2400" i="1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=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400" i="1" baseline="-25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j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) = (</a:t>
            </a:r>
            <a:r>
              <a:rPr lang="en-US" altLang="en-US" sz="24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400" i="1" baseline="-25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j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– </a:t>
            </a:r>
            <a:r>
              <a:rPr lang="en-US" altLang="en-US" sz="24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sz="2400" i="1" baseline="-30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) mod 26</a:t>
            </a:r>
            <a:r>
              <a:rPr lang="en-US" alt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   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	(2)</a:t>
            </a:r>
            <a:endParaRPr lang="en-GB" altLang="en-US" sz="24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		</a:t>
            </a:r>
            <a:r>
              <a:rPr lang="en-US" altLang="en-US" sz="2400" dirty="0">
                <a:solidFill>
                  <a:srgbClr val="000000"/>
                </a:solidFill>
                <a:cs typeface="Courier New" panose="02070309020205020404" pitchFamily="49" charset="0"/>
              </a:rPr>
              <a:t>(t + s)  mod 26 = (19 + 18) mod 26 = 37 mod 26 = 11 =  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cs typeface="Courier New" panose="02070309020205020404" pitchFamily="49" charset="0"/>
              </a:rPr>
              <a:t>		(h + o) mod 26 = (7 + 14) mod 26 = 21 mod 26 = 21 = V, </a:t>
            </a:r>
            <a:r>
              <a:rPr lang="en-US" altLang="en-US" sz="2400" dirty="0" err="1">
                <a:solidFill>
                  <a:srgbClr val="000000"/>
                </a:solidFill>
                <a:cs typeface="Courier New" panose="02070309020205020404" pitchFamily="49" charset="0"/>
              </a:rPr>
              <a:t>dst</a:t>
            </a:r>
            <a:endParaRPr lang="en-US" altLang="en-US" sz="2400" dirty="0">
              <a:solidFill>
                <a:srgbClr val="000000"/>
              </a:solidFill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7659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Munir/II4031 Kriptografi dan Koding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A74904B-7391-4BEF-BCCB-5127D61ECD08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31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024" y="914400"/>
            <a:ext cx="11095630" cy="518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selalu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cipheteks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pula,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bergantung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digunakan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Contoh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: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plainteks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>
                <a:solidFill>
                  <a:srgbClr val="01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dapat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dienkripsi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menjadi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1" dirty="0">
                <a:solidFill>
                  <a:srgbClr val="01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atau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1" dirty="0">
                <a:solidFill>
                  <a:srgbClr val="01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, 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dan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cipherteks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1" dirty="0">
                <a:solidFill>
                  <a:srgbClr val="01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dapat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merepresentasikan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plainteks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>
                <a:solidFill>
                  <a:srgbClr val="01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, </a:t>
            </a:r>
            <a:r>
              <a:rPr lang="en-GB" altLang="en-US" dirty="0">
                <a:solidFill>
                  <a:srgbClr val="01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,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dan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>
                <a:solidFill>
                  <a:srgbClr val="01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GB" altLang="en-US" dirty="0">
                <a:solidFill>
                  <a:srgbClr val="010000"/>
                </a:solidFill>
              </a:rPr>
              <a:t> </a:t>
            </a:r>
            <a:endParaRPr lang="en-US" altLang="en-US" dirty="0">
              <a:solidFill>
                <a:srgbClr val="01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Hal di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atas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merupakan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karakteristik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dari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i="1" dirty="0">
                <a:solidFill>
                  <a:srgbClr val="010000"/>
                </a:solidFill>
                <a:cs typeface="Times New Roman" panose="02020603050405020304" pitchFamily="18" charset="0"/>
              </a:rPr>
              <a:t>cipher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abjad-majemuk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: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setiap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cipherteks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dapat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memiliki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kemungkinan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banyak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plainteks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.</a:t>
            </a:r>
            <a:r>
              <a:rPr lang="en-GB" altLang="en-US" dirty="0">
                <a:solidFill>
                  <a:srgbClr val="010000"/>
                </a:solidFill>
              </a:rPr>
              <a:t> </a:t>
            </a:r>
            <a:endParaRPr lang="en-US" altLang="en-US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Pada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i="1" dirty="0">
                <a:solidFill>
                  <a:srgbClr val="010000"/>
                </a:solidFill>
                <a:cs typeface="Times New Roman" panose="02020603050405020304" pitchFamily="18" charset="0"/>
              </a:rPr>
              <a:t>cipher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substitusi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sederhana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,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setiap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cipherteks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selalu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menggantikan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plainteks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tertentu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.</a:t>
            </a:r>
            <a:endParaRPr lang="en-GB" altLang="en-US" dirty="0">
              <a:solidFill>
                <a:srgbClr val="01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5125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Munir/II4031 Kriptografi dan Koding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ADBE981-B72D-4A39-9D85-E2E6885ACA23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32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457" y="518160"/>
            <a:ext cx="10604310" cy="583819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dirty="0" err="1"/>
              <a:t>Plainteks</a:t>
            </a:r>
            <a:r>
              <a:rPr lang="en-US" altLang="en-US" dirty="0"/>
              <a:t>: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	</a:t>
            </a:r>
            <a:r>
              <a:rPr lang="en-US" altLang="en-US" sz="2400" dirty="0" err="1">
                <a:latin typeface="Courier New" panose="02070309020205020404" pitchFamily="49" charset="0"/>
              </a:rPr>
              <a:t>Semburan</a:t>
            </a:r>
            <a:r>
              <a:rPr lang="en-US" altLang="en-US" sz="2400" dirty="0"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latin typeface="Courier New" panose="02070309020205020404" pitchFamily="49" charset="0"/>
              </a:rPr>
              <a:t>lumpur</a:t>
            </a:r>
            <a:r>
              <a:rPr lang="en-US" altLang="en-US" sz="2400" dirty="0"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latin typeface="Courier New" panose="02070309020205020404" pitchFamily="49" charset="0"/>
              </a:rPr>
              <a:t>panas</a:t>
            </a:r>
            <a:r>
              <a:rPr lang="en-US" altLang="en-US" sz="2400" dirty="0">
                <a:latin typeface="Courier New" panose="02070309020205020404" pitchFamily="49" charset="0"/>
              </a:rPr>
              <a:t> di </a:t>
            </a:r>
            <a:r>
              <a:rPr lang="en-US" altLang="en-US" sz="2400" dirty="0" err="1">
                <a:latin typeface="Courier New" panose="02070309020205020404" pitchFamily="49" charset="0"/>
              </a:rPr>
              <a:t>desa</a:t>
            </a:r>
            <a:r>
              <a:rPr lang="en-US" altLang="en-US" sz="2400" dirty="0"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latin typeface="Courier New" panose="02070309020205020404" pitchFamily="49" charset="0"/>
              </a:rPr>
              <a:t>Porong</a:t>
            </a:r>
            <a:r>
              <a:rPr lang="en-US" altLang="en-US" sz="2400" dirty="0">
                <a:latin typeface="Courier New" panose="02070309020205020404" pitchFamily="49" charset="0"/>
              </a:rPr>
              <a:t>, </a:t>
            </a:r>
            <a:r>
              <a:rPr lang="en-US" altLang="en-US" sz="2400" dirty="0" err="1">
                <a:latin typeface="Courier New" panose="02070309020205020404" pitchFamily="49" charset="0"/>
              </a:rPr>
              <a:t>Sidoarjo</a:t>
            </a:r>
            <a:r>
              <a:rPr lang="en-US" altLang="en-US" sz="2400" dirty="0">
                <a:latin typeface="Courier New" panose="02070309020205020404" pitchFamily="49" charset="0"/>
              </a:rPr>
              <a:t>, </a:t>
            </a:r>
            <a:r>
              <a:rPr lang="en-US" altLang="en-US" sz="2400" dirty="0" err="1">
                <a:latin typeface="Courier New" panose="02070309020205020404" pitchFamily="49" charset="0"/>
              </a:rPr>
              <a:t>Jawa</a:t>
            </a:r>
            <a:r>
              <a:rPr lang="en-US" altLang="en-US" sz="2400" dirty="0">
                <a:latin typeface="Courier New" panose="02070309020205020404" pitchFamily="49" charset="0"/>
              </a:rPr>
              <a:t> Timur </a:t>
            </a:r>
            <a:r>
              <a:rPr lang="en-US" altLang="en-US" sz="2400" dirty="0" err="1">
                <a:latin typeface="Courier New" panose="02070309020205020404" pitchFamily="49" charset="0"/>
              </a:rPr>
              <a:t>belum</a:t>
            </a:r>
            <a:r>
              <a:rPr lang="en-US" altLang="en-US" sz="2400" dirty="0">
                <a:latin typeface="Courier New" panose="02070309020205020404" pitchFamily="49" charset="0"/>
              </a:rPr>
              <a:t> juga </a:t>
            </a:r>
            <a:r>
              <a:rPr lang="en-US" altLang="en-US" sz="2400" dirty="0" err="1">
                <a:latin typeface="Courier New" panose="02070309020205020404" pitchFamily="49" charset="0"/>
              </a:rPr>
              <a:t>berakhir</a:t>
            </a:r>
            <a:r>
              <a:rPr lang="en-US" altLang="en-US" sz="2400" dirty="0">
                <a:latin typeface="Courier New" panose="02070309020205020404" pitchFamily="49" charset="0"/>
              </a:rPr>
              <a:t>. </a:t>
            </a:r>
            <a:r>
              <a:rPr lang="en-US" altLang="en-US" sz="2400" dirty="0" err="1">
                <a:latin typeface="Courier New" panose="02070309020205020404" pitchFamily="49" charset="0"/>
              </a:rPr>
              <a:t>Sudah</a:t>
            </a:r>
            <a:r>
              <a:rPr lang="en-US" altLang="en-US" sz="2400" dirty="0"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latin typeface="Courier New" panose="02070309020205020404" pitchFamily="49" charset="0"/>
              </a:rPr>
              <a:t>beberapa</a:t>
            </a:r>
            <a:r>
              <a:rPr lang="en-US" altLang="en-US" sz="2400" dirty="0"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latin typeface="Courier New" panose="02070309020205020404" pitchFamily="49" charset="0"/>
              </a:rPr>
              <a:t>desa</a:t>
            </a:r>
            <a:r>
              <a:rPr lang="en-US" altLang="en-US" sz="2400" dirty="0"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latin typeface="Courier New" panose="02070309020205020404" pitchFamily="49" charset="0"/>
              </a:rPr>
              <a:t>tenggelam</a:t>
            </a:r>
            <a:r>
              <a:rPr lang="en-US" altLang="en-US" sz="2400" dirty="0">
                <a:latin typeface="Courier New" panose="02070309020205020404" pitchFamily="49" charset="0"/>
              </a:rPr>
              <a:t>. </a:t>
            </a:r>
            <a:r>
              <a:rPr lang="en-US" altLang="en-US" sz="2400" dirty="0" err="1">
                <a:latin typeface="Courier New" panose="02070309020205020404" pitchFamily="49" charset="0"/>
              </a:rPr>
              <a:t>Entah</a:t>
            </a:r>
            <a:r>
              <a:rPr lang="en-US" altLang="en-US" sz="2400" dirty="0"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latin typeface="Courier New" panose="02070309020205020404" pitchFamily="49" charset="0"/>
              </a:rPr>
              <a:t>sudah</a:t>
            </a:r>
            <a:r>
              <a:rPr lang="en-US" altLang="en-US" sz="2400" dirty="0"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latin typeface="Courier New" panose="02070309020205020404" pitchFamily="49" charset="0"/>
              </a:rPr>
              <a:t>berapa</a:t>
            </a:r>
            <a:r>
              <a:rPr lang="en-US" altLang="en-US" sz="2400" dirty="0"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latin typeface="Courier New" panose="02070309020205020404" pitchFamily="49" charset="0"/>
              </a:rPr>
              <a:t>rumah</a:t>
            </a:r>
            <a:r>
              <a:rPr lang="en-US" altLang="en-US" sz="2400" dirty="0">
                <a:latin typeface="Courier New" panose="02070309020205020404" pitchFamily="49" charset="0"/>
              </a:rPr>
              <a:t>, </a:t>
            </a:r>
            <a:r>
              <a:rPr lang="en-US" altLang="en-US" sz="2400" dirty="0" err="1">
                <a:latin typeface="Courier New" panose="02070309020205020404" pitchFamily="49" charset="0"/>
              </a:rPr>
              <a:t>bangunan</a:t>
            </a:r>
            <a:r>
              <a:rPr lang="en-US" altLang="en-US" sz="2400" dirty="0">
                <a:latin typeface="Courier New" panose="02070309020205020404" pitchFamily="49" charset="0"/>
              </a:rPr>
              <a:t>, </a:t>
            </a:r>
            <a:r>
              <a:rPr lang="en-US" altLang="en-US" sz="2400" dirty="0" err="1">
                <a:latin typeface="Courier New" panose="02070309020205020404" pitchFamily="49" charset="0"/>
              </a:rPr>
              <a:t>pabrik</a:t>
            </a:r>
            <a:r>
              <a:rPr lang="en-US" altLang="en-US" sz="2400" dirty="0">
                <a:latin typeface="Courier New" panose="02070309020205020404" pitchFamily="49" charset="0"/>
              </a:rPr>
              <a:t>, dan </a:t>
            </a:r>
            <a:r>
              <a:rPr lang="en-US" altLang="en-US" sz="2400" dirty="0" err="1">
                <a:latin typeface="Courier New" panose="02070309020205020404" pitchFamily="49" charset="0"/>
              </a:rPr>
              <a:t>sawah</a:t>
            </a:r>
            <a:r>
              <a:rPr lang="en-US" altLang="en-US" sz="2400" dirty="0">
                <a:latin typeface="Courier New" panose="02070309020205020404" pitchFamily="49" charset="0"/>
              </a:rPr>
              <a:t> yang </a:t>
            </a:r>
            <a:r>
              <a:rPr lang="en-US" altLang="en-US" sz="2400" dirty="0" err="1">
                <a:latin typeface="Courier New" panose="02070309020205020404" pitchFamily="49" charset="0"/>
              </a:rPr>
              <a:t>tenggelam</a:t>
            </a:r>
            <a:r>
              <a:rPr lang="en-US" altLang="en-US" sz="2400" dirty="0">
                <a:latin typeface="Courier New" panose="02070309020205020404" pitchFamily="49" charset="0"/>
              </a:rPr>
              <a:t>. </a:t>
            </a:r>
          </a:p>
          <a:p>
            <a:pPr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  </a:t>
            </a:r>
            <a:r>
              <a:rPr lang="en-US" altLang="en-US" sz="2400" dirty="0" err="1">
                <a:latin typeface="Courier New" panose="02070309020205020404" pitchFamily="49" charset="0"/>
              </a:rPr>
              <a:t>Sampai</a:t>
            </a:r>
            <a:r>
              <a:rPr lang="en-US" altLang="en-US" sz="2400" dirty="0"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latin typeface="Courier New" panose="02070309020205020404" pitchFamily="49" charset="0"/>
              </a:rPr>
              <a:t>kapan</a:t>
            </a:r>
            <a:r>
              <a:rPr lang="en-US" altLang="en-US" sz="2400" dirty="0"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latin typeface="Courier New" panose="02070309020205020404" pitchFamily="49" charset="0"/>
              </a:rPr>
              <a:t>semburan</a:t>
            </a:r>
            <a:r>
              <a:rPr lang="en-US" altLang="en-US" sz="2400" dirty="0"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latin typeface="Courier New" panose="02070309020205020404" pitchFamily="49" charset="0"/>
              </a:rPr>
              <a:t>lumpur</a:t>
            </a:r>
            <a:r>
              <a:rPr lang="en-US" altLang="en-US" sz="2400" dirty="0"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latin typeface="Courier New" panose="02070309020205020404" pitchFamily="49" charset="0"/>
              </a:rPr>
              <a:t>berhenti</a:t>
            </a:r>
            <a:r>
              <a:rPr lang="en-US" altLang="en-US" sz="2400" dirty="0">
                <a:latin typeface="Courier New" panose="02070309020205020404" pitchFamily="49" charset="0"/>
              </a:rPr>
              <a:t>, </a:t>
            </a:r>
            <a:r>
              <a:rPr lang="en-US" altLang="en-US" sz="2400" dirty="0" err="1">
                <a:latin typeface="Courier New" panose="02070309020205020404" pitchFamily="49" charset="0"/>
              </a:rPr>
              <a:t>tiada</a:t>
            </a:r>
            <a:r>
              <a:rPr lang="en-US" altLang="en-US" sz="2400" dirty="0">
                <a:latin typeface="Courier New" panose="02070309020205020404" pitchFamily="49" charset="0"/>
              </a:rPr>
              <a:t> yang </a:t>
            </a:r>
            <a:r>
              <a:rPr lang="en-US" altLang="en-US" sz="2400" dirty="0" err="1">
                <a:latin typeface="Courier New" panose="02070309020205020404" pitchFamily="49" charset="0"/>
              </a:rPr>
              <a:t>tahu</a:t>
            </a:r>
            <a:r>
              <a:rPr lang="en-US" altLang="en-US" sz="2400" dirty="0">
                <a:latin typeface="Courier New" panose="02070309020205020404" pitchFamily="49" charset="0"/>
              </a:rPr>
              <a:t>. </a:t>
            </a:r>
            <a:r>
              <a:rPr lang="en-US" altLang="en-US" sz="2400" dirty="0" err="1">
                <a:latin typeface="Courier New" panose="02070309020205020404" pitchFamily="49" charset="0"/>
              </a:rPr>
              <a:t>Teknologi</a:t>
            </a:r>
            <a:r>
              <a:rPr lang="en-US" altLang="en-US" sz="2400" dirty="0"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latin typeface="Courier New" panose="02070309020205020404" pitchFamily="49" charset="0"/>
              </a:rPr>
              <a:t>manusia</a:t>
            </a:r>
            <a:r>
              <a:rPr lang="en-US" altLang="en-US" sz="2400" dirty="0"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latin typeface="Courier New" panose="02070309020205020404" pitchFamily="49" charset="0"/>
              </a:rPr>
              <a:t>tidak</a:t>
            </a:r>
            <a:r>
              <a:rPr lang="en-US" altLang="en-US" sz="2400" dirty="0"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latin typeface="Courier New" panose="02070309020205020404" pitchFamily="49" charset="0"/>
              </a:rPr>
              <a:t>berhasil</a:t>
            </a:r>
            <a:r>
              <a:rPr lang="en-US" altLang="en-US" sz="2400" dirty="0"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latin typeface="Courier New" panose="02070309020205020404" pitchFamily="49" charset="0"/>
              </a:rPr>
              <a:t>menutupi</a:t>
            </a:r>
            <a:r>
              <a:rPr lang="en-US" altLang="en-US" sz="2400" dirty="0"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latin typeface="Courier New" panose="02070309020205020404" pitchFamily="49" charset="0"/>
              </a:rPr>
              <a:t>lubang</a:t>
            </a:r>
            <a:r>
              <a:rPr lang="en-US" altLang="en-US" sz="2400" dirty="0"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latin typeface="Courier New" panose="02070309020205020404" pitchFamily="49" charset="0"/>
              </a:rPr>
              <a:t>semburan</a:t>
            </a:r>
            <a:r>
              <a:rPr lang="en-US" altLang="en-US" sz="2400" dirty="0">
                <a:latin typeface="Courier New" panose="02070309020205020404" pitchFamily="49" charset="0"/>
              </a:rPr>
              <a:t>. </a:t>
            </a:r>
            <a:r>
              <a:rPr lang="en-US" altLang="en-US" sz="2400" dirty="0" err="1">
                <a:latin typeface="Courier New" panose="02070309020205020404" pitchFamily="49" charset="0"/>
              </a:rPr>
              <a:t>Jika</a:t>
            </a:r>
            <a:r>
              <a:rPr lang="en-US" altLang="en-US" sz="2400" dirty="0"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latin typeface="Courier New" panose="02070309020205020404" pitchFamily="49" charset="0"/>
              </a:rPr>
              <a:t>semburan</a:t>
            </a:r>
            <a:r>
              <a:rPr lang="en-US" altLang="en-US" sz="2400" dirty="0"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latin typeface="Courier New" panose="02070309020205020404" pitchFamily="49" charset="0"/>
              </a:rPr>
              <a:t>lumpur</a:t>
            </a:r>
            <a:r>
              <a:rPr lang="en-US" altLang="en-US" sz="2400" dirty="0"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latin typeface="Courier New" panose="02070309020205020404" pitchFamily="49" charset="0"/>
              </a:rPr>
              <a:t>tidak</a:t>
            </a:r>
            <a:r>
              <a:rPr lang="en-US" altLang="en-US" sz="2400" dirty="0"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latin typeface="Courier New" panose="02070309020205020404" pitchFamily="49" charset="0"/>
              </a:rPr>
              <a:t>berhenti</a:t>
            </a:r>
            <a:r>
              <a:rPr lang="en-US" altLang="en-US" sz="2400" dirty="0">
                <a:latin typeface="Courier New" panose="02070309020205020404" pitchFamily="49" charset="0"/>
              </a:rPr>
              <a:t> juga, </a:t>
            </a:r>
            <a:r>
              <a:rPr lang="en-US" altLang="en-US" sz="2400" dirty="0" err="1">
                <a:latin typeface="Courier New" panose="02070309020205020404" pitchFamily="49" charset="0"/>
              </a:rPr>
              <a:t>mungkin</a:t>
            </a:r>
            <a:r>
              <a:rPr lang="en-US" altLang="en-US" sz="2400" dirty="0"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latin typeface="Courier New" panose="02070309020205020404" pitchFamily="49" charset="0"/>
              </a:rPr>
              <a:t>Jawa</a:t>
            </a:r>
            <a:r>
              <a:rPr lang="en-US" altLang="en-US" sz="2400" dirty="0">
                <a:latin typeface="Courier New" panose="02070309020205020404" pitchFamily="49" charset="0"/>
              </a:rPr>
              <a:t> Timur </a:t>
            </a:r>
            <a:r>
              <a:rPr lang="en-US" altLang="en-US" sz="2400" dirty="0" err="1">
                <a:latin typeface="Courier New" panose="02070309020205020404" pitchFamily="49" charset="0"/>
              </a:rPr>
              <a:t>akan</a:t>
            </a:r>
            <a:r>
              <a:rPr lang="en-US" altLang="en-US" sz="2400" dirty="0"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latin typeface="Courier New" panose="02070309020205020404" pitchFamily="49" charset="0"/>
              </a:rPr>
              <a:t>tenggelam</a:t>
            </a:r>
            <a:endParaRPr lang="en-US" altLang="en-US" sz="2400" dirty="0">
              <a:latin typeface="Courier New" panose="02070309020205020404" pitchFamily="49" charset="0"/>
            </a:endParaRPr>
          </a:p>
          <a:p>
            <a:endParaRPr lang="en-US" altLang="en-US" sz="2400" dirty="0"/>
          </a:p>
          <a:p>
            <a:r>
              <a:rPr lang="en-US" altLang="en-US" sz="2400" dirty="0" err="1"/>
              <a:t>Kunci</a:t>
            </a:r>
            <a:r>
              <a:rPr lang="en-US" altLang="en-US" sz="2400" dirty="0"/>
              <a:t>: </a:t>
            </a:r>
            <a:r>
              <a:rPr lang="en-US" altLang="en-US" sz="2400" dirty="0" err="1">
                <a:latin typeface="Courier New" panose="02070309020205020404" pitchFamily="49" charset="0"/>
              </a:rPr>
              <a:t>langitbiru</a:t>
            </a:r>
            <a:endParaRPr lang="en-US" altLang="en-US" sz="2400" dirty="0">
              <a:latin typeface="Courier New" panose="02070309020205020404" pitchFamily="49" charset="0"/>
            </a:endParaRPr>
          </a:p>
          <a:p>
            <a:endParaRPr lang="en-US" altLang="en-US" sz="2400" dirty="0">
              <a:latin typeface="Times New Roman" panose="02020603050405020304" pitchFamily="18" charset="0"/>
            </a:endParaRPr>
          </a:p>
          <a:p>
            <a:r>
              <a:rPr lang="en-US" altLang="en-US" sz="2400" dirty="0" err="1">
                <a:latin typeface="Times New Roman" panose="02020603050405020304" pitchFamily="18" charset="0"/>
              </a:rPr>
              <a:t>Cipherteks</a:t>
            </a:r>
            <a:r>
              <a:rPr lang="en-US" altLang="en-US" sz="2400" dirty="0">
                <a:latin typeface="Times New Roman" panose="02020603050405020304" pitchFamily="18" charset="0"/>
              </a:rPr>
              <a:t>:</a:t>
            </a:r>
          </a:p>
          <a:p>
            <a:pPr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YMFCCIUY LHSXNS XRHLS QO LXTI GICOAM, ABEWRLUO, WGET UQDOC BRRCF KCXU MEEGSAJZ. JOOAU HMUFZRJL DRYI MFVXAPLNS. MGUIY MFDNN JXSIGU CUZGP, UBVXOYAA, VIUSQB, XLN FGETI GRHR TRTOZFTRG. </a:t>
            </a:r>
          </a:p>
          <a:p>
            <a:pPr>
              <a:buNone/>
            </a:pPr>
            <a:endParaRPr lang="en-US" altLang="en-US" sz="2400" dirty="0">
              <a:latin typeface="Courier New" panose="02070309020205020404" pitchFamily="49" charset="0"/>
            </a:endParaRPr>
          </a:p>
          <a:p>
            <a:pPr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DAZVIB LIGUY SRSJNSIE FFMCAZ UFZYYYTV, ZQTEI PUYG GGPN. UMBHZLBMQ FBVLMTA GOLTL JVLSAFOT FFVLNFPV RCUBVX MPMOAZTO. RZEL SRSJNSIE FFMCAZ MJLRE MEENMGUQ AORA, ZAVZLQE DLWN ZQFVZ RELN KVZHMCUX </a:t>
            </a:r>
          </a:p>
        </p:txBody>
      </p:sp>
    </p:spTree>
    <p:extLst>
      <p:ext uri="{BB962C8B-B14F-4D97-AF65-F5344CB8AC3E}">
        <p14:creationId xmlns:p14="http://schemas.microsoft.com/office/powerpoint/2010/main" val="222716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Munir/II4031 Kriptografi dan Koding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68F7EDC-A2A0-44CA-8EE0-CFEFA9848369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33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2513" y="1673087"/>
            <a:ext cx="10521287" cy="3810000"/>
          </a:xfrm>
        </p:spPr>
        <p:txBody>
          <a:bodyPr/>
          <a:lstStyle/>
          <a:p>
            <a:pPr algn="just" eaLnBrk="1" hangingPunct="1"/>
            <a:r>
              <a:rPr lang="en-US" altLang="en-US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Vigènere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 Cipher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mencegah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frekuensi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huruf-huruf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mempunyai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pola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tertentu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seperti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pada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abjad-tunggal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periode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diketahui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terlalu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ditentukan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menulis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program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komputer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melakukan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exhaustive key search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728158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Munir/II4031 Kriptografi dan Koding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244D3693-3B44-43DA-8BB9-718A7FF54738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34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457" y="914400"/>
            <a:ext cx="10740788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Contoh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Diberikan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sbb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TGCSZ GEUAA EFWGQ AHQMC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  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diperoleh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informasi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bahwa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panjang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ditulis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Bahasa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Inggris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running 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program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mencoba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semua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kemungkinan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panjangnya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tiga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lalu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periksa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apakah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hasil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tersebut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menyatakan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kata yang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berarti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000000"/>
              </a:buClr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	Cara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membutuhkan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usaha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percobaan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sebanyak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26</a:t>
            </a:r>
            <a:r>
              <a:rPr lang="en-US" altLang="en-US" sz="2400" i="1" baseline="30000" dirty="0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baseline="30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kali. 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304936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Munir/II4031 Kriptografi dan Koding</a:t>
            </a:r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5C71DE9-DCA2-4261-ACC8-9A236C8C887D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35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982639" y="660400"/>
            <a:ext cx="7772400" cy="67945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Varian </a:t>
            </a:r>
            <a:r>
              <a:rPr lang="en-US" altLang="en-US" sz="4000" i="1" dirty="0" err="1"/>
              <a:t>Vigenere</a:t>
            </a:r>
            <a:r>
              <a:rPr lang="en-US" altLang="en-US" sz="4000" i="1" dirty="0"/>
              <a:t> Cipher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82639" y="1600200"/>
            <a:ext cx="10658901" cy="4495800"/>
          </a:xfrm>
        </p:spPr>
        <p:txBody>
          <a:bodyPr>
            <a:normAutofit/>
          </a:bodyPr>
          <a:lstStyle/>
          <a:p>
            <a:pPr marL="609600" indent="-609600">
              <a:buFontTx/>
              <a:buAutoNum type="arabicPeriod"/>
            </a:pPr>
            <a:r>
              <a:rPr lang="en-US" altLang="en-US" i="1" dirty="0">
                <a:solidFill>
                  <a:srgbClr val="FF0000"/>
                </a:solidFill>
              </a:rPr>
              <a:t>Full </a:t>
            </a:r>
            <a:r>
              <a:rPr lang="en-US" altLang="en-US" i="1" dirty="0" err="1">
                <a:solidFill>
                  <a:srgbClr val="FF0000"/>
                </a:solidFill>
              </a:rPr>
              <a:t>Vigènere</a:t>
            </a:r>
            <a:r>
              <a:rPr lang="en-US" altLang="en-US" i="1" dirty="0">
                <a:solidFill>
                  <a:srgbClr val="FF0000"/>
                </a:solidFill>
              </a:rPr>
              <a:t> cipher</a:t>
            </a:r>
          </a:p>
          <a:p>
            <a:pPr marL="609600" indent="-609600"/>
            <a:r>
              <a:rPr lang="en-US" altLang="en-US" dirty="0" err="1">
                <a:solidFill>
                  <a:srgbClr val="070605"/>
                </a:solidFill>
              </a:rPr>
              <a:t>Setiap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baris</a:t>
            </a:r>
            <a:r>
              <a:rPr lang="en-US" altLang="en-US" dirty="0">
                <a:solidFill>
                  <a:srgbClr val="070605"/>
                </a:solidFill>
              </a:rPr>
              <a:t> di </a:t>
            </a:r>
            <a:r>
              <a:rPr lang="en-US" altLang="en-US" dirty="0" err="1">
                <a:solidFill>
                  <a:srgbClr val="070605"/>
                </a:solidFill>
              </a:rPr>
              <a:t>dalam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tabel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tidak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menyatakan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pergeseran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huruf</a:t>
            </a:r>
            <a:r>
              <a:rPr lang="en-US" altLang="en-US" dirty="0">
                <a:solidFill>
                  <a:srgbClr val="070605"/>
                </a:solidFill>
              </a:rPr>
              <a:t>, </a:t>
            </a:r>
            <a:r>
              <a:rPr lang="en-US" altLang="en-US" dirty="0" err="1">
                <a:solidFill>
                  <a:srgbClr val="070605"/>
                </a:solidFill>
              </a:rPr>
              <a:t>tetapi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merupakan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permutasi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huruf-huruf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alfabet</a:t>
            </a:r>
            <a:r>
              <a:rPr lang="en-US" altLang="en-US" dirty="0">
                <a:solidFill>
                  <a:srgbClr val="070605"/>
                </a:solidFill>
              </a:rPr>
              <a:t>. </a:t>
            </a:r>
          </a:p>
          <a:p>
            <a:pPr marL="609600" indent="-609600"/>
            <a:endParaRPr lang="en-US" altLang="en-US" dirty="0">
              <a:solidFill>
                <a:srgbClr val="070605"/>
              </a:solidFill>
            </a:endParaRPr>
          </a:p>
          <a:p>
            <a:pPr marL="609600" indent="-609600"/>
            <a:r>
              <a:rPr lang="en-US" altLang="en-US" dirty="0" err="1">
                <a:solidFill>
                  <a:srgbClr val="070605"/>
                </a:solidFill>
              </a:rPr>
              <a:t>Misalnya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pada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baris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>
                <a:solidFill>
                  <a:srgbClr val="070605"/>
                </a:solidFill>
                <a:latin typeface="Courier New" panose="02070309020205020404" pitchFamily="49" charset="0"/>
              </a:rPr>
              <a:t>a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susunan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huruf-huruf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alfabet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adalah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acak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seperti</a:t>
            </a:r>
            <a:r>
              <a:rPr lang="en-US" altLang="en-US" dirty="0">
                <a:solidFill>
                  <a:srgbClr val="070605"/>
                </a:solidFill>
              </a:rPr>
              <a:t> di </a:t>
            </a:r>
            <a:r>
              <a:rPr lang="en-US" altLang="en-US" dirty="0" err="1">
                <a:solidFill>
                  <a:srgbClr val="070605"/>
                </a:solidFill>
              </a:rPr>
              <a:t>bawah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ini</a:t>
            </a:r>
            <a:r>
              <a:rPr lang="en-US" altLang="en-US" dirty="0">
                <a:solidFill>
                  <a:srgbClr val="070605"/>
                </a:solidFill>
              </a:rPr>
              <a:t>:</a:t>
            </a:r>
          </a:p>
        </p:txBody>
      </p:sp>
      <p:graphicFrame>
        <p:nvGraphicFramePr>
          <p:cNvPr id="1843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523999" y="4868838"/>
          <a:ext cx="10345171" cy="590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Document" r:id="rId8" imgW="5983920" imgH="341196" progId="Word.Document.8">
                  <p:embed/>
                </p:oleObj>
              </mc:Choice>
              <mc:Fallback>
                <p:oleObj name="Document" r:id="rId8" imgW="5983920" imgH="341196" progId="Word.Document.8">
                  <p:embed/>
                  <p:pic>
                    <p:nvPicPr>
                      <p:cNvPr id="1843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3999" y="4868838"/>
                        <a:ext cx="10345171" cy="5902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81133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Munir/II4031 Kriptografi dan Koding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FC960D1-ACB9-474D-8115-C6519266CCFD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36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967" y="573206"/>
            <a:ext cx="10467833" cy="51816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dirty="0">
                <a:solidFill>
                  <a:srgbClr val="FF0000"/>
                </a:solidFill>
              </a:rPr>
              <a:t>2. </a:t>
            </a:r>
            <a:r>
              <a:rPr lang="en-US" altLang="en-US" i="1" dirty="0">
                <a:solidFill>
                  <a:srgbClr val="FF0000"/>
                </a:solidFill>
              </a:rPr>
              <a:t>Auto-Key </a:t>
            </a:r>
            <a:r>
              <a:rPr lang="en-US" altLang="en-US" i="1" dirty="0" err="1">
                <a:solidFill>
                  <a:srgbClr val="FF0000"/>
                </a:solidFill>
              </a:rPr>
              <a:t>Vigènere</a:t>
            </a:r>
            <a:r>
              <a:rPr lang="en-US" altLang="en-US" i="1" dirty="0">
                <a:solidFill>
                  <a:srgbClr val="FF0000"/>
                </a:solidFill>
              </a:rPr>
              <a:t> cipher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 err="1">
                <a:solidFill>
                  <a:srgbClr val="070605"/>
                </a:solidFill>
              </a:rPr>
              <a:t>Jika</a:t>
            </a:r>
            <a:r>
              <a:rPr lang="en-GB" altLang="en-US" dirty="0">
                <a:solidFill>
                  <a:srgbClr val="070605"/>
                </a:solidFill>
              </a:rPr>
              <a:t> </a:t>
            </a:r>
            <a:r>
              <a:rPr lang="en-GB" altLang="en-US" dirty="0" err="1">
                <a:solidFill>
                  <a:srgbClr val="070605"/>
                </a:solidFill>
              </a:rPr>
              <a:t>panjang</a:t>
            </a:r>
            <a:r>
              <a:rPr lang="en-GB" altLang="en-US" dirty="0">
                <a:solidFill>
                  <a:srgbClr val="070605"/>
                </a:solidFill>
              </a:rPr>
              <a:t> </a:t>
            </a:r>
            <a:r>
              <a:rPr lang="en-GB" altLang="en-US" dirty="0" err="1">
                <a:solidFill>
                  <a:srgbClr val="070605"/>
                </a:solidFill>
              </a:rPr>
              <a:t>kunci</a:t>
            </a:r>
            <a:r>
              <a:rPr lang="en-GB" altLang="en-US" dirty="0">
                <a:solidFill>
                  <a:srgbClr val="070605"/>
                </a:solidFill>
              </a:rPr>
              <a:t> </a:t>
            </a:r>
            <a:r>
              <a:rPr lang="en-GB" altLang="en-US" dirty="0" err="1">
                <a:solidFill>
                  <a:srgbClr val="070605"/>
                </a:solidFill>
              </a:rPr>
              <a:t>lebih</a:t>
            </a:r>
            <a:r>
              <a:rPr lang="en-GB" altLang="en-US" dirty="0">
                <a:solidFill>
                  <a:srgbClr val="070605"/>
                </a:solidFill>
              </a:rPr>
              <a:t> </a:t>
            </a:r>
            <a:r>
              <a:rPr lang="en-GB" altLang="en-US" dirty="0" err="1">
                <a:solidFill>
                  <a:srgbClr val="070605"/>
                </a:solidFill>
              </a:rPr>
              <a:t>kecil</a:t>
            </a:r>
            <a:r>
              <a:rPr lang="en-GB" altLang="en-US" dirty="0">
                <a:solidFill>
                  <a:srgbClr val="070605"/>
                </a:solidFill>
              </a:rPr>
              <a:t> </a:t>
            </a:r>
            <a:r>
              <a:rPr lang="en-GB" altLang="en-US" dirty="0" err="1">
                <a:solidFill>
                  <a:srgbClr val="070605"/>
                </a:solidFill>
              </a:rPr>
              <a:t>dari</a:t>
            </a:r>
            <a:r>
              <a:rPr lang="en-GB" altLang="en-US" dirty="0">
                <a:solidFill>
                  <a:srgbClr val="070605"/>
                </a:solidFill>
              </a:rPr>
              <a:t> </a:t>
            </a:r>
            <a:r>
              <a:rPr lang="en-GB" altLang="en-US" dirty="0" err="1">
                <a:solidFill>
                  <a:srgbClr val="070605"/>
                </a:solidFill>
              </a:rPr>
              <a:t>panjang</a:t>
            </a:r>
            <a:r>
              <a:rPr lang="en-GB" altLang="en-US" dirty="0">
                <a:solidFill>
                  <a:srgbClr val="070605"/>
                </a:solidFill>
              </a:rPr>
              <a:t> </a:t>
            </a:r>
            <a:r>
              <a:rPr lang="en-GB" altLang="en-US" dirty="0" err="1">
                <a:solidFill>
                  <a:srgbClr val="070605"/>
                </a:solidFill>
              </a:rPr>
              <a:t>plainteks</a:t>
            </a:r>
            <a:r>
              <a:rPr lang="en-GB" altLang="en-US" dirty="0">
                <a:solidFill>
                  <a:srgbClr val="070605"/>
                </a:solidFill>
              </a:rPr>
              <a:t>, </a:t>
            </a:r>
            <a:r>
              <a:rPr lang="en-GB" altLang="en-US" dirty="0" err="1">
                <a:solidFill>
                  <a:srgbClr val="070605"/>
                </a:solidFill>
              </a:rPr>
              <a:t>maka</a:t>
            </a:r>
            <a:r>
              <a:rPr lang="en-GB" altLang="en-US" dirty="0">
                <a:solidFill>
                  <a:srgbClr val="070605"/>
                </a:solidFill>
              </a:rPr>
              <a:t> </a:t>
            </a:r>
            <a:r>
              <a:rPr lang="en-GB" altLang="en-US" dirty="0" err="1">
                <a:solidFill>
                  <a:srgbClr val="070605"/>
                </a:solidFill>
              </a:rPr>
              <a:t>kunci</a:t>
            </a:r>
            <a:r>
              <a:rPr lang="en-GB" altLang="en-US" dirty="0">
                <a:solidFill>
                  <a:srgbClr val="070605"/>
                </a:solidFill>
              </a:rPr>
              <a:t> </a:t>
            </a:r>
            <a:r>
              <a:rPr lang="en-GB" altLang="en-US" dirty="0" err="1">
                <a:solidFill>
                  <a:srgbClr val="070605"/>
                </a:solidFill>
              </a:rPr>
              <a:t>disambung</a:t>
            </a:r>
            <a:r>
              <a:rPr lang="en-GB" altLang="en-US" dirty="0">
                <a:solidFill>
                  <a:srgbClr val="070605"/>
                </a:solidFill>
              </a:rPr>
              <a:t> </a:t>
            </a:r>
            <a:r>
              <a:rPr lang="en-GB" altLang="en-US" dirty="0" err="1">
                <a:solidFill>
                  <a:srgbClr val="070605"/>
                </a:solidFill>
              </a:rPr>
              <a:t>dengan</a:t>
            </a:r>
            <a:r>
              <a:rPr lang="en-GB" altLang="en-US" dirty="0">
                <a:solidFill>
                  <a:srgbClr val="070605"/>
                </a:solidFill>
              </a:rPr>
              <a:t> </a:t>
            </a:r>
            <a:r>
              <a:rPr lang="en-GB" altLang="en-US" dirty="0" err="1">
                <a:solidFill>
                  <a:srgbClr val="070605"/>
                </a:solidFill>
              </a:rPr>
              <a:t>plainteks</a:t>
            </a:r>
            <a:r>
              <a:rPr lang="en-GB" altLang="en-US" dirty="0">
                <a:solidFill>
                  <a:srgbClr val="070605"/>
                </a:solidFill>
              </a:rPr>
              <a:t> </a:t>
            </a:r>
            <a:r>
              <a:rPr lang="en-GB" altLang="en-US" dirty="0" err="1">
                <a:solidFill>
                  <a:srgbClr val="070605"/>
                </a:solidFill>
              </a:rPr>
              <a:t>tersebut</a:t>
            </a:r>
            <a:r>
              <a:rPr lang="en-GB" altLang="en-US" dirty="0">
                <a:solidFill>
                  <a:srgbClr val="070605"/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70605"/>
                </a:solidFill>
              </a:rPr>
              <a:t>Misalnya</a:t>
            </a:r>
            <a:r>
              <a:rPr lang="en-US" altLang="en-US" dirty="0">
                <a:solidFill>
                  <a:srgbClr val="070605"/>
                </a:solidFill>
              </a:rPr>
              <a:t>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solidFill>
                  <a:srgbClr val="070605"/>
                </a:solidFill>
              </a:rPr>
              <a:t>		</a:t>
            </a:r>
            <a:r>
              <a:rPr lang="en-US" altLang="en-US" dirty="0" err="1">
                <a:solidFill>
                  <a:srgbClr val="070605"/>
                </a:solidFill>
              </a:rPr>
              <a:t>Pesan</a:t>
            </a:r>
            <a:r>
              <a:rPr lang="en-US" altLang="en-US" dirty="0">
                <a:solidFill>
                  <a:srgbClr val="070605"/>
                </a:solidFill>
              </a:rPr>
              <a:t>: </a:t>
            </a:r>
            <a:r>
              <a:rPr lang="en-US" altLang="en-US" dirty="0" err="1">
                <a:solidFill>
                  <a:srgbClr val="07060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negara</a:t>
            </a:r>
            <a:r>
              <a:rPr lang="en-US" altLang="en-US" dirty="0">
                <a:solidFill>
                  <a:srgbClr val="07060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penghasil</a:t>
            </a:r>
            <a:r>
              <a:rPr lang="en-US" altLang="en-US" dirty="0">
                <a:solidFill>
                  <a:srgbClr val="07060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minyak</a:t>
            </a:r>
            <a:endParaRPr lang="en-US" altLang="en-US" dirty="0">
              <a:solidFill>
                <a:srgbClr val="070605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solidFill>
                  <a:srgbClr val="070605"/>
                </a:solidFill>
              </a:rPr>
              <a:t>		</a:t>
            </a:r>
            <a:r>
              <a:rPr lang="en-US" altLang="en-US" dirty="0" err="1">
                <a:solidFill>
                  <a:srgbClr val="070605"/>
                </a:solidFill>
              </a:rPr>
              <a:t>Kunci</a:t>
            </a:r>
            <a:r>
              <a:rPr lang="en-US" altLang="en-US" dirty="0">
                <a:solidFill>
                  <a:srgbClr val="070605"/>
                </a:solidFill>
              </a:rPr>
              <a:t>:  </a:t>
            </a:r>
            <a:r>
              <a:rPr lang="en-US" altLang="en-US" dirty="0">
                <a:solidFill>
                  <a:srgbClr val="07060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solidFill>
                  <a:srgbClr val="070605"/>
                </a:solidFill>
              </a:rPr>
              <a:t>	</a:t>
            </a:r>
            <a:r>
              <a:rPr lang="en-US" altLang="en-US" dirty="0" err="1">
                <a:solidFill>
                  <a:srgbClr val="070605"/>
                </a:solidFill>
              </a:rPr>
              <a:t>maka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kunci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tersebut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disambung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dengan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plainteks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semula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sehingga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panjang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kunci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menjadi</a:t>
            </a:r>
            <a:r>
              <a:rPr lang="en-US" altLang="en-US" dirty="0">
                <a:solidFill>
                  <a:srgbClr val="070605"/>
                </a:solidFill>
              </a:rPr>
              <a:t>  </a:t>
            </a:r>
            <a:r>
              <a:rPr lang="en-US" altLang="en-US" dirty="0" err="1">
                <a:solidFill>
                  <a:srgbClr val="070605"/>
                </a:solidFill>
              </a:rPr>
              <a:t>sama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dengan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panjang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plainteks</a:t>
            </a:r>
            <a:r>
              <a:rPr lang="en-US" altLang="en-US" dirty="0">
                <a:solidFill>
                  <a:srgbClr val="070605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dirty="0">
              <a:solidFill>
                <a:srgbClr val="070605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dirty="0" err="1">
                <a:solidFill>
                  <a:srgbClr val="070605"/>
                </a:solidFill>
              </a:rPr>
              <a:t>Plainteks</a:t>
            </a:r>
            <a:r>
              <a:rPr lang="en-GB" altLang="en-US" dirty="0">
                <a:solidFill>
                  <a:srgbClr val="070605"/>
                </a:solidFill>
              </a:rPr>
              <a:t>	: </a:t>
            </a:r>
            <a:r>
              <a:rPr lang="en-GB" altLang="en-US" dirty="0" err="1">
                <a:solidFill>
                  <a:srgbClr val="07060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negarapenghasilminyak</a:t>
            </a:r>
            <a:endParaRPr lang="en-GB" altLang="en-US" dirty="0">
              <a:solidFill>
                <a:srgbClr val="070605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dirty="0" err="1">
                <a:solidFill>
                  <a:srgbClr val="070605"/>
                </a:solidFill>
              </a:rPr>
              <a:t>Kunci</a:t>
            </a:r>
            <a:r>
              <a:rPr lang="en-GB" altLang="en-US" dirty="0">
                <a:solidFill>
                  <a:srgbClr val="070605"/>
                </a:solidFill>
              </a:rPr>
              <a:t>	: </a:t>
            </a:r>
            <a:r>
              <a:rPr lang="en-GB" altLang="en-US" dirty="0">
                <a:solidFill>
                  <a:srgbClr val="07060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INDONEGARAPENGHASILMI</a:t>
            </a:r>
            <a:endParaRPr lang="en-US" altLang="en-US" dirty="0">
              <a:solidFill>
                <a:srgbClr val="070605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2286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Munir/II4031 Kriptografi dan Koding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D228ED2-9357-468B-8B2E-8D9214416323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37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2763" y="838200"/>
            <a:ext cx="10331355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i="1" dirty="0">
                <a:solidFill>
                  <a:srgbClr val="FF0000"/>
                </a:solidFill>
              </a:rPr>
              <a:t>3. Running-Key </a:t>
            </a:r>
            <a:r>
              <a:rPr lang="en-US" altLang="en-US" i="1" dirty="0" err="1">
                <a:solidFill>
                  <a:srgbClr val="FF0000"/>
                </a:solidFill>
              </a:rPr>
              <a:t>Vigènere</a:t>
            </a:r>
            <a:r>
              <a:rPr lang="en-US" altLang="en-US" i="1" dirty="0">
                <a:solidFill>
                  <a:srgbClr val="FF0000"/>
                </a:solidFill>
              </a:rPr>
              <a:t> cipher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err="1">
                <a:solidFill>
                  <a:srgbClr val="070605"/>
                </a:solidFill>
              </a:rPr>
              <a:t>Kunci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adalah</a:t>
            </a:r>
            <a:r>
              <a:rPr lang="en-US" altLang="en-US" dirty="0">
                <a:solidFill>
                  <a:srgbClr val="070605"/>
                </a:solidFill>
              </a:rPr>
              <a:t> string yang </a:t>
            </a:r>
            <a:r>
              <a:rPr lang="en-US" altLang="en-US" dirty="0" err="1">
                <a:solidFill>
                  <a:srgbClr val="070605"/>
                </a:solidFill>
              </a:rPr>
              <a:t>sangat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panjang</a:t>
            </a:r>
            <a:r>
              <a:rPr lang="en-US" altLang="en-US" dirty="0">
                <a:solidFill>
                  <a:srgbClr val="070605"/>
                </a:solidFill>
              </a:rPr>
              <a:t> yang </a:t>
            </a:r>
            <a:r>
              <a:rPr lang="en-US" altLang="en-US" dirty="0" err="1">
                <a:solidFill>
                  <a:srgbClr val="070605"/>
                </a:solidFill>
              </a:rPr>
              <a:t>diambil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dari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teks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bermakna</a:t>
            </a:r>
            <a:r>
              <a:rPr lang="en-US" altLang="en-US" dirty="0">
                <a:solidFill>
                  <a:srgbClr val="070605"/>
                </a:solidFill>
              </a:rPr>
              <a:t> (</a:t>
            </a:r>
            <a:r>
              <a:rPr lang="en-US" altLang="en-US" dirty="0" err="1">
                <a:solidFill>
                  <a:srgbClr val="070605"/>
                </a:solidFill>
              </a:rPr>
              <a:t>misalnya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naskah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proklamasi</a:t>
            </a:r>
            <a:r>
              <a:rPr lang="en-US" altLang="en-US" dirty="0">
                <a:solidFill>
                  <a:srgbClr val="070605"/>
                </a:solidFill>
              </a:rPr>
              <a:t>, </a:t>
            </a:r>
            <a:r>
              <a:rPr lang="en-US" altLang="en-US" dirty="0" err="1">
                <a:solidFill>
                  <a:srgbClr val="070605"/>
                </a:solidFill>
              </a:rPr>
              <a:t>naskah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Pembukaan</a:t>
            </a:r>
            <a:r>
              <a:rPr lang="en-US" altLang="en-US" dirty="0">
                <a:solidFill>
                  <a:srgbClr val="070605"/>
                </a:solidFill>
              </a:rPr>
              <a:t> UUD 1945, </a:t>
            </a:r>
            <a:r>
              <a:rPr lang="en-US" altLang="en-US" dirty="0" err="1">
                <a:solidFill>
                  <a:srgbClr val="070605"/>
                </a:solidFill>
              </a:rPr>
              <a:t>terjemahan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ayat</a:t>
            </a:r>
            <a:r>
              <a:rPr lang="en-US" altLang="en-US" dirty="0">
                <a:solidFill>
                  <a:srgbClr val="070605"/>
                </a:solidFill>
              </a:rPr>
              <a:t> di </a:t>
            </a:r>
            <a:r>
              <a:rPr lang="en-US" altLang="en-US" dirty="0" err="1">
                <a:solidFill>
                  <a:srgbClr val="070605"/>
                </a:solidFill>
              </a:rPr>
              <a:t>dalam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kitab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suci</a:t>
            </a:r>
            <a:r>
              <a:rPr lang="en-US" altLang="en-US" dirty="0">
                <a:solidFill>
                  <a:srgbClr val="070605"/>
                </a:solidFill>
              </a:rPr>
              <a:t>, </a:t>
            </a:r>
            <a:r>
              <a:rPr lang="en-US" altLang="en-US" dirty="0" err="1">
                <a:solidFill>
                  <a:srgbClr val="070605"/>
                </a:solidFill>
              </a:rPr>
              <a:t>dan</a:t>
            </a:r>
            <a:r>
              <a:rPr lang="en-US" altLang="en-US" dirty="0">
                <a:solidFill>
                  <a:srgbClr val="070605"/>
                </a:solidFill>
              </a:rPr>
              <a:t> lain-lain). 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>
              <a:solidFill>
                <a:srgbClr val="070605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dirty="0" err="1">
                <a:solidFill>
                  <a:srgbClr val="070605"/>
                </a:solidFill>
              </a:rPr>
              <a:t>Misalnya</a:t>
            </a:r>
            <a:r>
              <a:rPr lang="en-US" altLang="en-US" dirty="0">
                <a:solidFill>
                  <a:srgbClr val="070605"/>
                </a:solidFill>
              </a:rPr>
              <a:t>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solidFill>
                  <a:srgbClr val="070605"/>
                </a:solidFill>
              </a:rPr>
              <a:t>	</a:t>
            </a:r>
            <a:r>
              <a:rPr lang="en-US" altLang="en-US" dirty="0" err="1">
                <a:solidFill>
                  <a:srgbClr val="070605"/>
                </a:solidFill>
              </a:rPr>
              <a:t>Pesan</a:t>
            </a:r>
            <a:r>
              <a:rPr lang="en-US" altLang="en-US" dirty="0">
                <a:solidFill>
                  <a:srgbClr val="070605"/>
                </a:solidFill>
              </a:rPr>
              <a:t>: </a:t>
            </a:r>
            <a:r>
              <a:rPr lang="en-US" altLang="en-US" dirty="0" err="1">
                <a:solidFill>
                  <a:srgbClr val="07060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negarapenghasilminyak</a:t>
            </a:r>
            <a:r>
              <a:rPr lang="en-US" altLang="en-US" dirty="0">
                <a:solidFill>
                  <a:srgbClr val="07060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solidFill>
                  <a:srgbClr val="070605"/>
                </a:solidFill>
              </a:rPr>
              <a:t>	</a:t>
            </a:r>
            <a:r>
              <a:rPr lang="en-US" altLang="en-US" dirty="0" err="1">
                <a:solidFill>
                  <a:srgbClr val="070605"/>
                </a:solidFill>
              </a:rPr>
              <a:t>Kunci</a:t>
            </a:r>
            <a:r>
              <a:rPr lang="en-US" altLang="en-US" dirty="0">
                <a:solidFill>
                  <a:srgbClr val="070605"/>
                </a:solidFill>
              </a:rPr>
              <a:t>:  </a:t>
            </a:r>
            <a:r>
              <a:rPr lang="en-US" altLang="en-US" dirty="0">
                <a:solidFill>
                  <a:srgbClr val="07060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KEMANUSIAANYANGADILDA  (NBERADAB) </a:t>
            </a:r>
            <a:endParaRPr lang="en-US" altLang="en-US" dirty="0">
              <a:solidFill>
                <a:srgbClr val="070605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en-US" dirty="0">
              <a:solidFill>
                <a:srgbClr val="070605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dirty="0" err="1">
                <a:solidFill>
                  <a:srgbClr val="070605"/>
                </a:solidFill>
              </a:rPr>
              <a:t>Selanjutnya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enkripsi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dan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dekripsi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dilakukan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seperti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biasa</a:t>
            </a:r>
            <a:r>
              <a:rPr lang="en-US" altLang="en-US" dirty="0">
                <a:solidFill>
                  <a:srgbClr val="070605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8737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Munir/II4031 Kriptografi dan Koding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E0FD246-F187-408A-9F07-F0FAA15152C5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38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1035686" y="408060"/>
            <a:ext cx="7772400" cy="838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GB" altLang="en-US" sz="4000" b="1" i="1" dirty="0">
                <a:latin typeface="+mn-lt"/>
                <a:cs typeface="Times New Roman" panose="02020603050405020304" pitchFamily="18" charset="0"/>
              </a:rPr>
              <a:t>2. Playfair Cipher</a:t>
            </a:r>
            <a:r>
              <a:rPr lang="en-GB" altLang="en-US" sz="4000" b="1" dirty="0">
                <a:latin typeface="+mn-lt"/>
              </a:rPr>
              <a:t> 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7920" y="1654223"/>
            <a:ext cx="10215880" cy="3886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Termasuk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ke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10000"/>
                </a:solidFill>
                <a:cs typeface="Times New Roman" panose="02020603050405020304" pitchFamily="18" charset="0"/>
              </a:rPr>
              <a:t>polygram</a:t>
            </a:r>
            <a:r>
              <a:rPr lang="en-US" altLang="en-US" i="1" dirty="0">
                <a:solidFill>
                  <a:srgbClr val="010000"/>
                </a:solidFill>
                <a:cs typeface="Times New Roman" panose="02020603050405020304" pitchFamily="18" charset="0"/>
              </a:rPr>
              <a:t> cipher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Ditemukan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oleh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Sir Charles Wheatstone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namun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dipromosikan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oleh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Baron Lyon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Playfair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pada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tahun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1854.</a:t>
            </a:r>
          </a:p>
          <a:p>
            <a:pPr eaLnBrk="1" hangingPunct="1"/>
            <a:endParaRPr lang="en-US" altLang="en-US" dirty="0">
              <a:solidFill>
                <a:srgbClr val="01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2534" name="Picture 5" descr="The Playfair system was invented by Charles Wheatstone, who first described it in 1854.">
            <a:hlinkClick r:id="rId7" tooltip="The Playfair system was invented by Charles Wheatstone, who first described it in 1854.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1" y="3814787"/>
            <a:ext cx="16414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Lord Playfair promoted the use of the cipher, and his name became associated with the system.">
            <a:hlinkClick r:id="rId9" tooltip="Lord Playfair promoted the use of the cipher, and his name became associated with the system.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837" y="3683830"/>
            <a:ext cx="16351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3070225" y="5881688"/>
            <a:ext cx="2530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solidFill>
                  <a:srgbClr val="010000"/>
                </a:solidFill>
                <a:cs typeface="Times New Roman" panose="02020603050405020304" pitchFamily="18" charset="0"/>
              </a:rPr>
              <a:t>Sir Charles Wheatstone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7085011" y="5744405"/>
            <a:ext cx="2136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solidFill>
                  <a:srgbClr val="010000"/>
                </a:solidFill>
                <a:cs typeface="Times New Roman" panose="02020603050405020304" pitchFamily="18" charset="0"/>
              </a:rPr>
              <a:t>Baron Lyon </a:t>
            </a:r>
            <a:r>
              <a:rPr lang="en-US" altLang="en-US" sz="18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Playfair</a:t>
            </a:r>
            <a:endParaRPr lang="en-US" altLang="en-US" sz="1800" dirty="0">
              <a:solidFill>
                <a:srgbClr val="01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759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Munir/II4031 Kriptografi dan Koding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69BF0AB-7E0B-476C-BD67-BF4085829E55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39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0684" y="508000"/>
            <a:ext cx="10263116" cy="6030912"/>
          </a:xfrm>
        </p:spPr>
        <p:txBody>
          <a:bodyPr/>
          <a:lstStyle/>
          <a:p>
            <a:pPr algn="just" eaLnBrk="1" hangingPunct="1"/>
            <a:r>
              <a:rPr lang="en-US" altLang="en-US" i="1" dirty="0">
                <a:solidFill>
                  <a:srgbClr val="010000"/>
                </a:solidFill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mengenkripsi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pasangan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(bigram),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bukan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tunggal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seperti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pada </a:t>
            </a:r>
            <a:r>
              <a:rPr lang="en-US" altLang="en-US" i="1" dirty="0">
                <a:solidFill>
                  <a:srgbClr val="010000"/>
                </a:solidFill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klasik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lainnya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endParaRPr lang="en-US" altLang="en-US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Tujuannya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membuat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analisis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frekuensi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sangat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sulit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sebab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frekuensi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kemunculan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huruf-huruf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datar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010000"/>
                </a:solidFill>
                <a:cs typeface="Times New Roman" panose="02020603050405020304" pitchFamily="18" charset="0"/>
              </a:rPr>
              <a:t>flat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).  </a:t>
            </a:r>
            <a:endParaRPr lang="en-GB" altLang="en-US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solidFill>
                <a:srgbClr val="010000"/>
              </a:solidFill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477A599-2CE6-40D8-9F2A-39F7B7BE89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531" y="3158330"/>
            <a:ext cx="3649980" cy="2207649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CA7C0C-A294-44A5-8638-D4D3CD230D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490" y="3225927"/>
            <a:ext cx="3538220" cy="21400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190859-A879-4D4E-ADDD-A695B566FA78}"/>
              </a:ext>
            </a:extLst>
          </p:cNvPr>
          <p:cNvSpPr txBox="1"/>
          <p:nvPr/>
        </p:nvSpPr>
        <p:spPr>
          <a:xfrm>
            <a:off x="2646681" y="5804455"/>
            <a:ext cx="1519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Flat histogram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27C8DB-1C23-42BC-9991-5D9E642EBC1C}"/>
              </a:ext>
            </a:extLst>
          </p:cNvPr>
          <p:cNvSpPr txBox="1"/>
          <p:nvPr/>
        </p:nvSpPr>
        <p:spPr>
          <a:xfrm>
            <a:off x="7822601" y="5767779"/>
            <a:ext cx="2116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Bukan</a:t>
            </a:r>
            <a:r>
              <a:rPr lang="en-US" dirty="0"/>
              <a:t> flat histogram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29A27E-0E15-4E61-A8C2-29A5735975F1}"/>
              </a:ext>
            </a:extLst>
          </p:cNvPr>
          <p:cNvSpPr txBox="1"/>
          <p:nvPr/>
        </p:nvSpPr>
        <p:spPr>
          <a:xfrm>
            <a:off x="1700531" y="5398746"/>
            <a:ext cx="3720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  B C  D …………………………………………X  Y   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2F6335-FE44-4235-9801-CFBE134F9E99}"/>
              </a:ext>
            </a:extLst>
          </p:cNvPr>
          <p:cNvSpPr txBox="1"/>
          <p:nvPr/>
        </p:nvSpPr>
        <p:spPr>
          <a:xfrm>
            <a:off x="6750155" y="5398746"/>
            <a:ext cx="3720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  B C  D …………………………………………X  Y   Z</a:t>
            </a:r>
          </a:p>
        </p:txBody>
      </p:sp>
    </p:spTree>
    <p:extLst>
      <p:ext uri="{BB962C8B-B14F-4D97-AF65-F5344CB8AC3E}">
        <p14:creationId xmlns:p14="http://schemas.microsoft.com/office/powerpoint/2010/main" val="2384750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Munir/II4031 Kriptografi dan Koding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8701E8-6DD4-4C26-9B58-B4D51DEF3B24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29" y="76200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i="1" dirty="0">
                <a:latin typeface="+mn-lt"/>
              </a:rPr>
              <a:t>Cipher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dirty="0" err="1">
                <a:latin typeface="+mn-lt"/>
              </a:rPr>
              <a:t>Substitusi</a:t>
            </a:r>
            <a:endParaRPr lang="en-GB" altLang="en-US" b="1" dirty="0">
              <a:latin typeface="+mn-lt"/>
            </a:endParaRP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7829" y="1600200"/>
            <a:ext cx="9775371" cy="4616450"/>
          </a:xfrm>
        </p:spPr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000000"/>
                </a:solidFill>
              </a:rPr>
              <a:t>Contoh</a:t>
            </a:r>
            <a:r>
              <a:rPr lang="en-US" altLang="en-US" dirty="0">
                <a:solidFill>
                  <a:srgbClr val="000000"/>
                </a:solidFill>
              </a:rPr>
              <a:t>: </a:t>
            </a:r>
            <a:r>
              <a:rPr lang="en-US" altLang="en-US" i="1" dirty="0">
                <a:solidFill>
                  <a:srgbClr val="000000"/>
                </a:solidFill>
              </a:rPr>
              <a:t>Caesar Cipher</a:t>
            </a:r>
          </a:p>
          <a:p>
            <a:pPr eaLnBrk="1" hangingPunct="1"/>
            <a:r>
              <a:rPr lang="en-US" altLang="en-US" dirty="0" err="1">
                <a:solidFill>
                  <a:srgbClr val="000000"/>
                </a:solidFill>
              </a:rPr>
              <a:t>Tiap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huruf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alfabet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digeser</a:t>
            </a:r>
            <a:r>
              <a:rPr lang="en-US" altLang="en-US" dirty="0">
                <a:solidFill>
                  <a:srgbClr val="000000"/>
                </a:solidFill>
              </a:rPr>
              <a:t> 3 </a:t>
            </a:r>
            <a:r>
              <a:rPr lang="en-US" altLang="en-US" dirty="0" err="1">
                <a:solidFill>
                  <a:srgbClr val="000000"/>
                </a:solidFill>
              </a:rPr>
              <a:t>huruf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ke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kanan</a:t>
            </a:r>
            <a:endParaRPr lang="en-US" altLang="en-US" dirty="0">
              <a:solidFill>
                <a:srgbClr val="000000"/>
              </a:solidFill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US" altLang="en-US" sz="2400" i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000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altLang="en-US" sz="2000" i="1" baseline="-30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2000" baseline="-30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A B C D E F G H I J K L M N O P Q R S T U V W X Y Z</a:t>
            </a:r>
            <a:endParaRPr lang="en-US" altLang="en-US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000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altLang="en-US" sz="2000" i="1" baseline="-30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 E F G H I J K L M N O P Q R S T U V W X Y Z A B C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US" altLang="en-US" sz="1700" dirty="0">
              <a:solidFill>
                <a:srgbClr val="000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Contoh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sz="2000" dirty="0" err="1">
                <a:solidFill>
                  <a:srgbClr val="000000"/>
                </a:solidFill>
                <a:cs typeface="Courier New" panose="02070309020205020404" pitchFamily="49" charset="0"/>
              </a:rPr>
              <a:t>Plainteks</a:t>
            </a:r>
            <a:r>
              <a:rPr lang="en-US" altLang="en-US" sz="2000" dirty="0">
                <a:solidFill>
                  <a:srgbClr val="000000"/>
                </a:solidFill>
                <a:cs typeface="Courier New" panose="02070309020205020404" pitchFamily="49" charset="0"/>
              </a:rPr>
              <a:t>: 	</a:t>
            </a:r>
            <a:r>
              <a:rPr lang="en-US" alt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awasi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asterix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dan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temannya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obelix</a:t>
            </a:r>
            <a:endParaRPr lang="en-US" altLang="en-US" sz="2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	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: 	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DZDVL DVWHULA GDQ WHPDQQBA REHOLA</a:t>
            </a:r>
            <a:endParaRPr lang="en-GB" altLang="en-US" sz="1700" dirty="0"/>
          </a:p>
        </p:txBody>
      </p:sp>
      <p:pic>
        <p:nvPicPr>
          <p:cNvPr id="8199" name="Picture 7" descr="http://images.google.co.id/images?q=tbn:nJHPWFJZH0Ad0M:http://www.markchurms.com/Merchant2/graphics/caesar-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3213"/>
            <a:ext cx="1726248" cy="141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37899" y="5965941"/>
            <a:ext cx="1431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>
                <a:solidFill>
                  <a:srgbClr val="000000"/>
                </a:solidFill>
              </a:rPr>
              <a:t>Caesar wheel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6FD178-B6DD-414F-8039-71F83CB334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725" y="66992"/>
            <a:ext cx="1894976" cy="3066415"/>
          </a:xfrm>
          <a:prstGeom prst="rect">
            <a:avLst/>
          </a:prstGeom>
        </p:spPr>
      </p:pic>
      <p:pic>
        <p:nvPicPr>
          <p:cNvPr id="6" name="Picture 5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097EB830-C841-470F-9BD9-D75EFD3461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499" y="44196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35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Munir/II4031 Kriptografi dan Koding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A49D71B-10CC-47B6-A6AF-12F1C1A96D9F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40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09800" y="838200"/>
            <a:ext cx="7772400" cy="5257800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endParaRPr lang="en-GB" altLang="en-US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835054" y="4574134"/>
            <a:ext cx="814714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Jumlah</a:t>
            </a:r>
            <a:r>
              <a:rPr lang="en-US" altLang="en-US" sz="28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kemungkinan</a:t>
            </a:r>
            <a:r>
              <a:rPr lang="en-US" altLang="en-US" sz="28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kunci</a:t>
            </a:r>
            <a:r>
              <a:rPr lang="en-US" altLang="en-US" sz="28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:   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   25!=15.511.210.043.330.985.984.000.000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1371600" y="597695"/>
            <a:ext cx="9982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None/>
            </a:pPr>
            <a:r>
              <a:rPr lang="en-US" altLang="en-US" sz="2800" dirty="0" err="1">
                <a:solidFill>
                  <a:srgbClr val="010000"/>
                </a:solidFill>
                <a:latin typeface="+mn-lt"/>
                <a:cs typeface="Times New Roman" panose="02020603050405020304" pitchFamily="18" charset="0"/>
              </a:rPr>
              <a:t>Kunci</a:t>
            </a:r>
            <a:r>
              <a:rPr lang="en-US" altLang="en-US" sz="2800" dirty="0">
                <a:solidFill>
                  <a:srgbClr val="01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10000"/>
                </a:solidFill>
                <a:latin typeface="+mn-lt"/>
                <a:cs typeface="Times New Roman" panose="02020603050405020304" pitchFamily="18" charset="0"/>
              </a:rPr>
              <a:t>kriptografinya</a:t>
            </a:r>
            <a:r>
              <a:rPr lang="en-US" altLang="en-US" sz="2800" dirty="0">
                <a:solidFill>
                  <a:srgbClr val="010000"/>
                </a:solidFill>
                <a:latin typeface="+mn-lt"/>
                <a:cs typeface="Times New Roman" panose="02020603050405020304" pitchFamily="18" charset="0"/>
              </a:rPr>
              <a:t> 25 </a:t>
            </a:r>
            <a:r>
              <a:rPr lang="en-US" altLang="en-US" sz="2800" dirty="0" err="1">
                <a:solidFill>
                  <a:srgbClr val="010000"/>
                </a:solidFill>
                <a:latin typeface="+mn-lt"/>
                <a:cs typeface="Times New Roman" panose="02020603050405020304" pitchFamily="18" charset="0"/>
              </a:rPr>
              <a:t>buah</a:t>
            </a:r>
            <a:r>
              <a:rPr lang="en-US" altLang="en-US" sz="2800" dirty="0">
                <a:solidFill>
                  <a:srgbClr val="01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10000"/>
                </a:solidFill>
                <a:latin typeface="+mn-lt"/>
                <a:cs typeface="Times New Roman" panose="02020603050405020304" pitchFamily="18" charset="0"/>
              </a:rPr>
              <a:t>huruf</a:t>
            </a:r>
            <a:r>
              <a:rPr lang="en-US" altLang="en-US" sz="2800" dirty="0">
                <a:solidFill>
                  <a:srgbClr val="010000"/>
                </a:solidFill>
                <a:latin typeface="+mn-lt"/>
                <a:cs typeface="Times New Roman" panose="02020603050405020304" pitchFamily="18" charset="0"/>
              </a:rPr>
              <a:t> yang </a:t>
            </a:r>
            <a:r>
              <a:rPr lang="en-US" altLang="en-US" sz="2800" dirty="0" err="1">
                <a:solidFill>
                  <a:srgbClr val="010000"/>
                </a:solidFill>
                <a:latin typeface="+mn-lt"/>
                <a:cs typeface="Times New Roman" panose="02020603050405020304" pitchFamily="18" charset="0"/>
              </a:rPr>
              <a:t>disusun</a:t>
            </a:r>
            <a:r>
              <a:rPr lang="en-US" altLang="en-US" sz="2800" dirty="0">
                <a:solidFill>
                  <a:srgbClr val="010000"/>
                </a:solidFill>
                <a:latin typeface="+mn-lt"/>
                <a:cs typeface="Times New Roman" panose="02020603050405020304" pitchFamily="18" charset="0"/>
              </a:rPr>
              <a:t> di </a:t>
            </a:r>
            <a:r>
              <a:rPr lang="en-US" altLang="en-US" sz="2800" dirty="0" err="1">
                <a:solidFill>
                  <a:srgbClr val="010000"/>
                </a:solidFill>
                <a:latin typeface="+mn-lt"/>
                <a:cs typeface="Times New Roman" panose="02020603050405020304" pitchFamily="18" charset="0"/>
              </a:rPr>
              <a:t>dalam</a:t>
            </a:r>
            <a:r>
              <a:rPr lang="en-US" altLang="en-US" sz="2800" dirty="0">
                <a:solidFill>
                  <a:srgbClr val="01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10000"/>
                </a:solidFill>
                <a:latin typeface="+mn-lt"/>
                <a:cs typeface="Times New Roman" panose="02020603050405020304" pitchFamily="18" charset="0"/>
              </a:rPr>
              <a:t>bujursangkat</a:t>
            </a:r>
            <a:r>
              <a:rPr lang="en-US" altLang="en-US" sz="2800" dirty="0">
                <a:solidFill>
                  <a:srgbClr val="010000"/>
                </a:solidFill>
                <a:latin typeface="+mn-lt"/>
                <a:cs typeface="Times New Roman" panose="02020603050405020304" pitchFamily="18" charset="0"/>
              </a:rPr>
              <a:t> 5x5 </a:t>
            </a:r>
            <a:r>
              <a:rPr lang="en-US" altLang="en-US" sz="2800" dirty="0" err="1">
                <a:solidFill>
                  <a:srgbClr val="010000"/>
                </a:solidFill>
                <a:latin typeface="+mn-lt"/>
                <a:cs typeface="Times New Roman" panose="02020603050405020304" pitchFamily="18" charset="0"/>
              </a:rPr>
              <a:t>dengan</a:t>
            </a:r>
            <a:r>
              <a:rPr lang="en-US" altLang="en-US" sz="2800" dirty="0">
                <a:solidFill>
                  <a:srgbClr val="01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10000"/>
                </a:solidFill>
                <a:latin typeface="+mn-lt"/>
                <a:cs typeface="Times New Roman" panose="02020603050405020304" pitchFamily="18" charset="0"/>
              </a:rPr>
              <a:t>menghilangkan</a:t>
            </a:r>
            <a:r>
              <a:rPr lang="en-US" altLang="en-US" sz="2800" dirty="0">
                <a:solidFill>
                  <a:srgbClr val="01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10000"/>
                </a:solidFill>
                <a:latin typeface="+mn-lt"/>
                <a:cs typeface="Times New Roman" panose="02020603050405020304" pitchFamily="18" charset="0"/>
              </a:rPr>
              <a:t>huruf</a:t>
            </a:r>
            <a:r>
              <a:rPr lang="en-US" altLang="en-US" sz="2800" dirty="0">
                <a:solidFill>
                  <a:srgbClr val="01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10000"/>
                </a:solidFill>
                <a:latin typeface="+mn-lt"/>
                <a:cs typeface="Courier New" panose="02070309020205020404" pitchFamily="49" charset="0"/>
              </a:rPr>
              <a:t>J</a:t>
            </a:r>
            <a:r>
              <a:rPr lang="en-US" altLang="en-US" sz="2800" dirty="0">
                <a:solidFill>
                  <a:srgbClr val="01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10000"/>
                </a:solidFill>
                <a:latin typeface="+mn-lt"/>
                <a:cs typeface="Times New Roman" panose="02020603050405020304" pitchFamily="18" charset="0"/>
              </a:rPr>
              <a:t>dari</a:t>
            </a:r>
            <a:r>
              <a:rPr lang="en-US" altLang="en-US" sz="2800" dirty="0">
                <a:solidFill>
                  <a:srgbClr val="01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10000"/>
                </a:solidFill>
                <a:latin typeface="+mn-lt"/>
                <a:cs typeface="Times New Roman" panose="02020603050405020304" pitchFamily="18" charset="0"/>
              </a:rPr>
              <a:t>abjad</a:t>
            </a:r>
            <a:r>
              <a:rPr lang="en-US" altLang="en-US" sz="2800" dirty="0">
                <a:solidFill>
                  <a:srgbClr val="010000"/>
                </a:solidFill>
                <a:latin typeface="+mn-lt"/>
                <a:cs typeface="Times New Roman" panose="02020603050405020304" pitchFamily="18" charset="0"/>
              </a:rPr>
              <a:t>. </a:t>
            </a:r>
            <a:endParaRPr lang="en-GB" altLang="en-US" sz="2800" dirty="0">
              <a:solidFill>
                <a:srgbClr val="01000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3398" y="1885016"/>
            <a:ext cx="2765604" cy="242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848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Munir/II4031 Kriptografi dan Koding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A75755C-BB99-45E5-963A-CBB4ECADA8BD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41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31748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1401852" y="426720"/>
          <a:ext cx="10078632" cy="582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Document" r:id="rId8" imgW="5629656" imgH="3255264" progId="Word.Document.8">
                  <p:embed/>
                </p:oleObj>
              </mc:Choice>
              <mc:Fallback>
                <p:oleObj name="Document" r:id="rId8" imgW="5629656" imgH="3255264" progId="Word.Document.8">
                  <p:embed/>
                  <p:pic>
                    <p:nvPicPr>
                      <p:cNvPr id="3174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1852" y="426720"/>
                        <a:ext cx="10078632" cy="5824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64851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Munir/II4031 Kriptografi dan Koding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CDE5A7A-793D-4E9C-B46A-305346F73806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42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2513" y="762000"/>
            <a:ext cx="10863618" cy="5334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akan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diatur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terlebih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dahulu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berikut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marL="0" indent="0" eaLnBrk="1" hangingPunct="1">
              <a:buNone/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1.  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Ganti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bila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ada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alt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buNone/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2.  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Tulis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pasangan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   (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bigram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).</a:t>
            </a:r>
          </a:p>
          <a:p>
            <a:pPr marL="0" indent="0" eaLnBrk="1" hangingPunct="1">
              <a:buNone/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3. 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Jangan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sampai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ada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pasangan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ada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sisipkan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di</a:t>
            </a:r>
          </a:p>
          <a:p>
            <a:pPr marL="0" indent="0" eaLnBrk="1" hangingPunct="1"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   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tengahnya</a:t>
            </a: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4. 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jumlah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ganjil,tambahkan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akhir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650319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Munir/II4031 Kriptografi dan Koding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9DE1B41-F37A-4D03-B84C-61E761F2B591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43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1570" y="685800"/>
            <a:ext cx="10863618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Contoh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: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temui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nanti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malam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  →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ada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langsung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tulis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pasangan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Tx/>
              <a:buNone/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		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u="sng" dirty="0">
                <a:latin typeface="Courier New" panose="02070309020205020404" pitchFamily="49" charset="0"/>
                <a:cs typeface="Courier New" panose="02070309020205020404" pitchFamily="49" charset="0"/>
              </a:rPr>
              <a:t>mu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u="sng" dirty="0">
                <a:latin typeface="Courier New" panose="02070309020205020404" pitchFamily="49" charset="0"/>
                <a:cs typeface="Courier New" panose="02070309020205020404" pitchFamily="49" charset="0"/>
              </a:rPr>
              <a:t>ix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u="sng" dirty="0">
                <a:latin typeface="Courier New" panose="02070309020205020404" pitchFamily="49" charset="0"/>
                <a:cs typeface="Courier New" panose="02070309020205020404" pitchFamily="49" charset="0"/>
              </a:rPr>
              <a:t>un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u="sng" dirty="0">
                <a:latin typeface="Courier New" panose="02070309020205020404" pitchFamily="49" charset="0"/>
                <a:cs typeface="Courier New" panose="02070309020205020404" pitchFamily="49" charset="0"/>
              </a:rPr>
              <a:t>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u="sng" dirty="0">
                <a:latin typeface="Courier New" panose="02070309020205020404" pitchFamily="49" charset="0"/>
                <a:cs typeface="Courier New" panose="02070309020205020404" pitchFamily="49" charset="0"/>
              </a:rPr>
              <a:t>ti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u="sng" dirty="0">
                <a:latin typeface="Courier New" panose="02070309020205020404" pitchFamily="49" charset="0"/>
                <a:cs typeface="Courier New" panose="02070309020205020404" pitchFamily="49" charset="0"/>
              </a:rPr>
              <a:t>ma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u="sng" dirty="0">
                <a:latin typeface="Courier New" panose="02070309020205020404" pitchFamily="49" charset="0"/>
                <a:cs typeface="Courier New" panose="02070309020205020404" pitchFamily="49" charset="0"/>
              </a:rPr>
              <a:t>la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u="sng" dirty="0">
                <a:latin typeface="Courier New" panose="02070309020205020404" pitchFamily="49" charset="0"/>
                <a:cs typeface="Courier New" panose="02070309020205020404" pitchFamily="49" charset="0"/>
              </a:rPr>
              <a:t>mx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eaLnBrk="1" hangingPunct="1">
              <a:buFontTx/>
              <a:buNone/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752561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Munir/II4031 Kriptografi dan Koding</a:t>
            </a: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F4AA8F5-77EC-4C70-8F31-CA53FEE4CD0F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44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665" y="625475"/>
            <a:ext cx="11245755" cy="60960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dua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terdapat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baris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tiap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diganti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kanannya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bersifat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siklik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).</a:t>
            </a:r>
          </a:p>
          <a:p>
            <a:pPr algn="just" eaLnBrk="1" hangingPunct="1">
              <a:buFontTx/>
              <a:buNone/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29613-C367-40A2-8EC8-7B51CCFE86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5288" y="3039537"/>
            <a:ext cx="2694919" cy="24959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8BCC63-B436-41AA-8BD8-DEB3DE9DAD68}"/>
              </a:ext>
            </a:extLst>
          </p:cNvPr>
          <p:cNvSpPr/>
          <p:nvPr/>
        </p:nvSpPr>
        <p:spPr>
          <a:xfrm>
            <a:off x="1478123" y="2480757"/>
            <a:ext cx="1947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a typeface="Times New Roman" panose="02020603050405020304" pitchFamily="18" charset="0"/>
              </a:rPr>
              <a:t>Bigram: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</a:rPr>
              <a:t> di</a:t>
            </a:r>
            <a:endParaRPr lang="en-US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632F32-810E-4C17-9898-BB740F603B03}"/>
              </a:ext>
            </a:extLst>
          </p:cNvPr>
          <p:cNvSpPr/>
          <p:nvPr/>
        </p:nvSpPr>
        <p:spPr>
          <a:xfrm>
            <a:off x="1798320" y="4064000"/>
            <a:ext cx="538480" cy="436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D090FF-0415-4EC2-A6D4-027245991B6F}"/>
              </a:ext>
            </a:extLst>
          </p:cNvPr>
          <p:cNvSpPr/>
          <p:nvPr/>
        </p:nvSpPr>
        <p:spPr>
          <a:xfrm>
            <a:off x="2834263" y="4064000"/>
            <a:ext cx="455475" cy="436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5543E9-838A-41BA-B63B-7AF142F10F31}"/>
              </a:ext>
            </a:extLst>
          </p:cNvPr>
          <p:cNvSpPr/>
          <p:nvPr/>
        </p:nvSpPr>
        <p:spPr>
          <a:xfrm>
            <a:off x="1230556" y="5605268"/>
            <a:ext cx="2341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ea typeface="Times New Roman" panose="02020603050405020304" pitchFamily="18" charset="0"/>
              </a:rPr>
              <a:t>Cipherteks</a:t>
            </a:r>
            <a:r>
              <a:rPr lang="en-US" sz="2800" dirty="0">
                <a:ea typeface="Times New Roman" panose="02020603050405020304" pitchFamily="18" charset="0"/>
              </a:rPr>
              <a:t>: 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</a:rPr>
              <a:t>FK</a:t>
            </a:r>
            <a:endParaRPr lang="en-US" sz="2800" dirty="0"/>
          </a:p>
        </p:txBody>
      </p:sp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D672D9A3-5067-4A31-B53F-2CBE280C49D1}"/>
              </a:ext>
            </a:extLst>
          </p:cNvPr>
          <p:cNvSpPr/>
          <p:nvPr/>
        </p:nvSpPr>
        <p:spPr>
          <a:xfrm>
            <a:off x="2067560" y="3815255"/>
            <a:ext cx="623088" cy="213185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Curved Down 10">
            <a:extLst>
              <a:ext uri="{FF2B5EF4-FFF2-40B4-BE49-F238E27FC236}">
                <a16:creationId xmlns:a16="http://schemas.microsoft.com/office/drawing/2014/main" id="{2F54EE6F-11F5-40AA-ADDB-1622E9BF7797}"/>
              </a:ext>
            </a:extLst>
          </p:cNvPr>
          <p:cNvSpPr/>
          <p:nvPr/>
        </p:nvSpPr>
        <p:spPr>
          <a:xfrm>
            <a:off x="2986662" y="3815255"/>
            <a:ext cx="623088" cy="213185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4E483A-EFF7-44F7-8A31-06DF9E5821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7868" y="3003977"/>
            <a:ext cx="2694919" cy="249596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C458482-02C7-4117-9B4B-5AE003D720C6}"/>
              </a:ext>
            </a:extLst>
          </p:cNvPr>
          <p:cNvSpPr/>
          <p:nvPr/>
        </p:nvSpPr>
        <p:spPr>
          <a:xfrm>
            <a:off x="7400703" y="2445197"/>
            <a:ext cx="1947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a typeface="Times New Roman" panose="02020603050405020304" pitchFamily="18" charset="0"/>
              </a:rPr>
              <a:t>Bigram: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</a:rPr>
              <a:t> qt</a:t>
            </a:r>
            <a:endParaRPr lang="en-US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6A164A-446A-4F7A-A18D-1BAA1654218A}"/>
              </a:ext>
            </a:extLst>
          </p:cNvPr>
          <p:cNvSpPr/>
          <p:nvPr/>
        </p:nvSpPr>
        <p:spPr>
          <a:xfrm>
            <a:off x="8301684" y="4479757"/>
            <a:ext cx="455159" cy="436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EC3553-5D3C-435F-9440-6F5B8B8D175C}"/>
              </a:ext>
            </a:extLst>
          </p:cNvPr>
          <p:cNvSpPr/>
          <p:nvPr/>
        </p:nvSpPr>
        <p:spPr>
          <a:xfrm>
            <a:off x="9220786" y="4479757"/>
            <a:ext cx="455475" cy="436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B24C8F-187D-43DD-B161-ACEAD144F9D8}"/>
              </a:ext>
            </a:extLst>
          </p:cNvPr>
          <p:cNvSpPr/>
          <p:nvPr/>
        </p:nvSpPr>
        <p:spPr>
          <a:xfrm>
            <a:off x="7153136" y="5569708"/>
            <a:ext cx="2341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ea typeface="Times New Roman" panose="02020603050405020304" pitchFamily="18" charset="0"/>
              </a:rPr>
              <a:t>Cipherteks</a:t>
            </a:r>
            <a:r>
              <a:rPr lang="en-US" sz="2800" dirty="0">
                <a:ea typeface="Times New Roman" panose="02020603050405020304" pitchFamily="18" charset="0"/>
              </a:rPr>
              <a:t>: 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</a:rPr>
              <a:t>RM</a:t>
            </a:r>
            <a:endParaRPr lang="en-US" sz="2800" dirty="0"/>
          </a:p>
        </p:txBody>
      </p:sp>
      <p:sp>
        <p:nvSpPr>
          <p:cNvPr id="17" name="Arrow: Curved Down 16">
            <a:extLst>
              <a:ext uri="{FF2B5EF4-FFF2-40B4-BE49-F238E27FC236}">
                <a16:creationId xmlns:a16="http://schemas.microsoft.com/office/drawing/2014/main" id="{85F81665-B5E3-4447-83A4-4398722DDE27}"/>
              </a:ext>
            </a:extLst>
          </p:cNvPr>
          <p:cNvSpPr/>
          <p:nvPr/>
        </p:nvSpPr>
        <p:spPr>
          <a:xfrm>
            <a:off x="8503252" y="4231689"/>
            <a:ext cx="623088" cy="213185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Arrow: Curved Down 17">
            <a:extLst>
              <a:ext uri="{FF2B5EF4-FFF2-40B4-BE49-F238E27FC236}">
                <a16:creationId xmlns:a16="http://schemas.microsoft.com/office/drawing/2014/main" id="{61A7D746-DECC-408C-A81E-DAB6036ECF4A}"/>
              </a:ext>
            </a:extLst>
          </p:cNvPr>
          <p:cNvSpPr/>
          <p:nvPr/>
        </p:nvSpPr>
        <p:spPr>
          <a:xfrm>
            <a:off x="9448523" y="4216335"/>
            <a:ext cx="623088" cy="213185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3898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186D7-7D59-490C-8398-5694EFE6C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3600"/>
            <a:ext cx="10515600" cy="5313363"/>
          </a:xfrm>
        </p:spPr>
        <p:txBody>
          <a:bodyPr/>
          <a:lstStyle/>
          <a:p>
            <a:pPr algn="just"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2.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dua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terdapat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kolom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tiap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diganti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bawahnya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bersifat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siklik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).</a:t>
            </a:r>
          </a:p>
          <a:p>
            <a:pPr algn="just">
              <a:buNone/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DAD22F-064A-4222-9C3E-A51F32DCC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907" y="2720309"/>
            <a:ext cx="2694919" cy="24959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7D17C0-34E9-4E0A-BCD6-C82600651F6A}"/>
              </a:ext>
            </a:extLst>
          </p:cNvPr>
          <p:cNvSpPr/>
          <p:nvPr/>
        </p:nvSpPr>
        <p:spPr>
          <a:xfrm>
            <a:off x="1909047" y="2144426"/>
            <a:ext cx="1947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a typeface="Times New Roman" panose="02020603050405020304" pitchFamily="18" charset="0"/>
              </a:rPr>
              <a:t>Bigram: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</a:rPr>
              <a:t> nq</a:t>
            </a: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AB0CB9-DB02-4A91-9DA0-F1BEBA94B900}"/>
              </a:ext>
            </a:extLst>
          </p:cNvPr>
          <p:cNvSpPr/>
          <p:nvPr/>
        </p:nvSpPr>
        <p:spPr>
          <a:xfrm>
            <a:off x="2790207" y="2858814"/>
            <a:ext cx="455159" cy="430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C1A3EE-27A4-4B1D-879E-F809A9A12F9C}"/>
              </a:ext>
            </a:extLst>
          </p:cNvPr>
          <p:cNvSpPr/>
          <p:nvPr/>
        </p:nvSpPr>
        <p:spPr>
          <a:xfrm>
            <a:off x="2800718" y="4225159"/>
            <a:ext cx="455475" cy="35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A8BC14-77C0-4DD5-9F70-9F8DB7F2287A}"/>
              </a:ext>
            </a:extLst>
          </p:cNvPr>
          <p:cNvSpPr/>
          <p:nvPr/>
        </p:nvSpPr>
        <p:spPr>
          <a:xfrm>
            <a:off x="1661480" y="5268937"/>
            <a:ext cx="2341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ea typeface="Times New Roman" panose="02020603050405020304" pitchFamily="18" charset="0"/>
              </a:rPr>
              <a:t>Cipherteks</a:t>
            </a:r>
            <a:r>
              <a:rPr lang="en-US" sz="2800" dirty="0">
                <a:ea typeface="Times New Roman" panose="02020603050405020304" pitchFamily="18" charset="0"/>
              </a:rPr>
              <a:t>: 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</a:rPr>
              <a:t>PX</a:t>
            </a:r>
            <a:endParaRPr lang="en-US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34D085-1083-4128-89A2-3C9F628A7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792" y="2667646"/>
            <a:ext cx="2694919" cy="249596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D597DC7-6298-4124-91C6-9EEC1C65B68A}"/>
              </a:ext>
            </a:extLst>
          </p:cNvPr>
          <p:cNvSpPr/>
          <p:nvPr/>
        </p:nvSpPr>
        <p:spPr>
          <a:xfrm>
            <a:off x="7831627" y="2108866"/>
            <a:ext cx="1947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a typeface="Times New Roman" panose="02020603050405020304" pitchFamily="18" charset="0"/>
              </a:rPr>
              <a:t>Bigram: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</a:rPr>
              <a:t> ow</a:t>
            </a:r>
            <a:endParaRPr lang="en-US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910206-EE57-48E1-B75B-D6A19DC44A3F}"/>
              </a:ext>
            </a:extLst>
          </p:cNvPr>
          <p:cNvSpPr/>
          <p:nvPr/>
        </p:nvSpPr>
        <p:spPr>
          <a:xfrm>
            <a:off x="8156029" y="4143426"/>
            <a:ext cx="557047" cy="436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3C3E4B-F1F7-461D-8ACB-FA6915F83F54}"/>
              </a:ext>
            </a:extLst>
          </p:cNvPr>
          <p:cNvSpPr/>
          <p:nvPr/>
        </p:nvSpPr>
        <p:spPr>
          <a:xfrm>
            <a:off x="8156029" y="4597195"/>
            <a:ext cx="557047" cy="436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147FA6-8C6C-4DD3-A9A3-5FD6AD2F0F94}"/>
              </a:ext>
            </a:extLst>
          </p:cNvPr>
          <p:cNvSpPr/>
          <p:nvPr/>
        </p:nvSpPr>
        <p:spPr>
          <a:xfrm>
            <a:off x="7542307" y="5536009"/>
            <a:ext cx="2341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ea typeface="Times New Roman" panose="02020603050405020304" pitchFamily="18" charset="0"/>
              </a:rPr>
              <a:t>Cipherteks</a:t>
            </a:r>
            <a:r>
              <a:rPr lang="en-US" sz="2800" dirty="0">
                <a:ea typeface="Times New Roman" panose="02020603050405020304" pitchFamily="18" charset="0"/>
              </a:rPr>
              <a:t>: 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</a:rPr>
              <a:t>WL</a:t>
            </a:r>
            <a:endParaRPr lang="en-US" sz="2800" dirty="0"/>
          </a:p>
        </p:txBody>
      </p:sp>
      <p:sp>
        <p:nvSpPr>
          <p:cNvPr id="18" name="Arrow: Curved Left 17">
            <a:extLst>
              <a:ext uri="{FF2B5EF4-FFF2-40B4-BE49-F238E27FC236}">
                <a16:creationId xmlns:a16="http://schemas.microsoft.com/office/drawing/2014/main" id="{DD651C7C-C01F-49DE-B853-662E2F1B95E5}"/>
              </a:ext>
            </a:extLst>
          </p:cNvPr>
          <p:cNvSpPr/>
          <p:nvPr/>
        </p:nvSpPr>
        <p:spPr>
          <a:xfrm>
            <a:off x="3256193" y="3058510"/>
            <a:ext cx="243752" cy="530681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Curved Left 18">
            <a:extLst>
              <a:ext uri="{FF2B5EF4-FFF2-40B4-BE49-F238E27FC236}">
                <a16:creationId xmlns:a16="http://schemas.microsoft.com/office/drawing/2014/main" id="{21CA55F6-4D42-4CCA-BF6B-7F3CF6BDFD76}"/>
              </a:ext>
            </a:extLst>
          </p:cNvPr>
          <p:cNvSpPr/>
          <p:nvPr/>
        </p:nvSpPr>
        <p:spPr>
          <a:xfrm>
            <a:off x="3282152" y="4353450"/>
            <a:ext cx="243752" cy="530681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urved Left 19">
            <a:extLst>
              <a:ext uri="{FF2B5EF4-FFF2-40B4-BE49-F238E27FC236}">
                <a16:creationId xmlns:a16="http://schemas.microsoft.com/office/drawing/2014/main" id="{3F44C70C-3050-4C52-9D3E-74E532DBA92A}"/>
              </a:ext>
            </a:extLst>
          </p:cNvPr>
          <p:cNvSpPr/>
          <p:nvPr/>
        </p:nvSpPr>
        <p:spPr>
          <a:xfrm>
            <a:off x="8754375" y="4225159"/>
            <a:ext cx="243752" cy="530681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Curved Left 20">
            <a:extLst>
              <a:ext uri="{FF2B5EF4-FFF2-40B4-BE49-F238E27FC236}">
                <a16:creationId xmlns:a16="http://schemas.microsoft.com/office/drawing/2014/main" id="{C59F2A0F-1C10-4D3C-ACAC-F6CAEA173814}"/>
              </a:ext>
            </a:extLst>
          </p:cNvPr>
          <p:cNvSpPr/>
          <p:nvPr/>
        </p:nvSpPr>
        <p:spPr>
          <a:xfrm>
            <a:off x="8754375" y="4805125"/>
            <a:ext cx="243752" cy="530681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325E98-706F-4AB0-ADED-91FB2AD5C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CBBB0F-5427-4783-BB8B-86B1C2471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546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DBFDC-BA51-4C04-AF2E-9969D7CF2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55" y="472966"/>
            <a:ext cx="10786242" cy="5399197"/>
          </a:xfrm>
        </p:spPr>
        <p:txBody>
          <a:bodyPr/>
          <a:lstStyle/>
          <a:p>
            <a:pPr algn="just"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3.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dua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baris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kolom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marL="568325" indent="-334963" algn="just"/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pertama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diganti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perpotongan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baris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pertama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kolom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kedua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  <a:p>
            <a:pPr marL="568325" indent="-334963" algn="just"/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kedua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diganti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titik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sudut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keempat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persegi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dibentuk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tiga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digunakan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sampai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sejauh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GB" alt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7654E2-3AE2-44D8-9D45-149C5A518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819" y="3769049"/>
            <a:ext cx="2694919" cy="24959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DCECEE-5080-48A3-8365-84A04E80FEFB}"/>
              </a:ext>
            </a:extLst>
          </p:cNvPr>
          <p:cNvSpPr/>
          <p:nvPr/>
        </p:nvSpPr>
        <p:spPr>
          <a:xfrm>
            <a:off x="4557654" y="3210269"/>
            <a:ext cx="1947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a typeface="Times New Roman" panose="02020603050405020304" pitchFamily="18" charset="0"/>
              </a:rPr>
              <a:t>Bigram: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hz</a:t>
            </a: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0EA377-6CDD-40AE-AD62-F4D9206F2F49}"/>
              </a:ext>
            </a:extLst>
          </p:cNvPr>
          <p:cNvSpPr/>
          <p:nvPr/>
        </p:nvSpPr>
        <p:spPr>
          <a:xfrm>
            <a:off x="4886634" y="4356632"/>
            <a:ext cx="538480" cy="436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95B937-7699-432C-BEC1-97DA34A7D674}"/>
              </a:ext>
            </a:extLst>
          </p:cNvPr>
          <p:cNvSpPr/>
          <p:nvPr/>
        </p:nvSpPr>
        <p:spPr>
          <a:xfrm>
            <a:off x="6377737" y="5689283"/>
            <a:ext cx="455475" cy="436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3DABFB-D078-48A2-9ECB-BFD9E0793D91}"/>
              </a:ext>
            </a:extLst>
          </p:cNvPr>
          <p:cNvSpPr/>
          <p:nvPr/>
        </p:nvSpPr>
        <p:spPr>
          <a:xfrm>
            <a:off x="4360389" y="6218772"/>
            <a:ext cx="2341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ea typeface="Times New Roman" panose="02020603050405020304" pitchFamily="18" charset="0"/>
              </a:rPr>
              <a:t>Cipherteks</a:t>
            </a:r>
            <a:r>
              <a:rPr lang="en-US" sz="2800" dirty="0">
                <a:ea typeface="Times New Roman" panose="02020603050405020304" pitchFamily="18" charset="0"/>
              </a:rPr>
              <a:t>: 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</a:rPr>
              <a:t>BW</a:t>
            </a:r>
            <a:endParaRPr lang="en-US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F636E3-5787-4BED-980B-A726D411AE0C}"/>
              </a:ext>
            </a:extLst>
          </p:cNvPr>
          <p:cNvSpPr/>
          <p:nvPr/>
        </p:nvSpPr>
        <p:spPr>
          <a:xfrm>
            <a:off x="6370993" y="4356632"/>
            <a:ext cx="462219" cy="4368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E624FB-7101-4447-9C54-05A6F2D95D72}"/>
              </a:ext>
            </a:extLst>
          </p:cNvPr>
          <p:cNvSpPr/>
          <p:nvPr/>
        </p:nvSpPr>
        <p:spPr>
          <a:xfrm>
            <a:off x="4886634" y="5688606"/>
            <a:ext cx="538480" cy="4368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W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393E9B1-FC85-4CF7-A535-EF7A8660EEFD}"/>
              </a:ext>
            </a:extLst>
          </p:cNvPr>
          <p:cNvCxnSpPr>
            <a:endCxn id="11" idx="1"/>
          </p:cNvCxnSpPr>
          <p:nvPr/>
        </p:nvCxnSpPr>
        <p:spPr>
          <a:xfrm>
            <a:off x="5425114" y="4572000"/>
            <a:ext cx="945879" cy="3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0161622-592F-4522-A311-FF3E9B74B282}"/>
              </a:ext>
            </a:extLst>
          </p:cNvPr>
          <p:cNvCxnSpPr>
            <a:cxnSpLocks/>
          </p:cNvCxnSpPr>
          <p:nvPr/>
        </p:nvCxnSpPr>
        <p:spPr>
          <a:xfrm flipV="1">
            <a:off x="6602102" y="4793512"/>
            <a:ext cx="0" cy="9044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4F6E619-3A22-445E-89A6-3E74126A9C75}"/>
              </a:ext>
            </a:extLst>
          </p:cNvPr>
          <p:cNvCxnSpPr/>
          <p:nvPr/>
        </p:nvCxnSpPr>
        <p:spPr>
          <a:xfrm>
            <a:off x="5454628" y="5889348"/>
            <a:ext cx="945879" cy="3072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7F4A4CE-1F4E-4617-AFE5-CB4A936C4AA1}"/>
              </a:ext>
            </a:extLst>
          </p:cNvPr>
          <p:cNvCxnSpPr>
            <a:cxnSpLocks/>
          </p:cNvCxnSpPr>
          <p:nvPr/>
        </p:nvCxnSpPr>
        <p:spPr>
          <a:xfrm flipV="1">
            <a:off x="5194266" y="4770833"/>
            <a:ext cx="0" cy="904414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B9F75E-E556-48A3-9CED-4074154D5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ACEED7-B27F-4CEF-8ED3-DCB4F9ABE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363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648" y="2009149"/>
            <a:ext cx="2694919" cy="24959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27638" y="524395"/>
            <a:ext cx="6522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ea typeface="Times New Roman" panose="02020603050405020304" pitchFamily="18" charset="0"/>
              </a:rPr>
              <a:t>Plainteks</a:t>
            </a:r>
            <a:r>
              <a:rPr lang="en-US" sz="2800" dirty="0">
                <a:ea typeface="Times New Roman" panose="02020603050405020304" pitchFamily="18" charset="0"/>
              </a:rPr>
              <a:t>: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temui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ibu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nanti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malam</a:t>
            </a:r>
            <a:r>
              <a:rPr lang="en-US" sz="2800" spc="-10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027638" y="1266772"/>
            <a:ext cx="7746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a typeface="Times New Roman" panose="02020603050405020304" pitchFamily="18" charset="0"/>
              </a:rPr>
              <a:t>Bigram: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te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</a:rPr>
              <a:t> mu ix </a:t>
            </a:r>
            <a:r>
              <a:rPr lang="en-US" sz="28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ib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</a:rPr>
              <a:t> un an ti ma la mx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172123" y="2995521"/>
            <a:ext cx="1073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Kunci</a:t>
            </a:r>
            <a:r>
              <a:rPr lang="en-US" sz="2800" dirty="0"/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2123" y="4937624"/>
            <a:ext cx="8489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ea typeface="Times New Roman" panose="02020603050405020304" pitchFamily="18" charset="0"/>
              </a:rPr>
              <a:t>Cipherteks</a:t>
            </a:r>
            <a:r>
              <a:rPr lang="en-US" sz="2800" dirty="0">
                <a:ea typeface="Times New Roman" panose="02020603050405020304" pitchFamily="18" charset="0"/>
              </a:rPr>
              <a:t>: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ZB RS FY KU PG LG RK VS NL QV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D8337F6-F56B-44EE-9C60-400502FC1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61850AE-6A02-4751-9D68-66460D360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81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95739"/>
            <a:ext cx="10515600" cy="548122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Cara </a:t>
            </a:r>
            <a:r>
              <a:rPr lang="en-US" dirty="0" err="1"/>
              <a:t>enkripsinya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berkut</a:t>
            </a:r>
            <a:r>
              <a:rPr lang="en-US" dirty="0"/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145" y="3149918"/>
            <a:ext cx="2892494" cy="26051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1266772"/>
            <a:ext cx="83910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a typeface="Times New Roman" panose="02020603050405020304" pitchFamily="18" charset="0"/>
              </a:rPr>
              <a:t>Bigram: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te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</a:rPr>
              <a:t> mu ix </a:t>
            </a:r>
            <a:r>
              <a:rPr lang="en-US" sz="28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ib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</a:rPr>
              <a:t> un an ti ma la mx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765998" y="1789992"/>
            <a:ext cx="87335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ea typeface="Times New Roman" panose="02020603050405020304" pitchFamily="18" charset="0"/>
              </a:rPr>
              <a:t>Cipherteks</a:t>
            </a:r>
            <a:r>
              <a:rPr lang="en-US" sz="2800" dirty="0">
                <a:ea typeface="Times New Roman" panose="02020603050405020304" pitchFamily="18" charset="0"/>
              </a:rPr>
              <a:t>:</a:t>
            </a: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ZB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RS FY KU PG LG RK VS NL QV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538" y="4156359"/>
            <a:ext cx="614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9" name="Straight Arrow Connector 8"/>
          <p:cNvCxnSpPr>
            <a:endCxn id="4" idx="1"/>
          </p:cNvCxnSpPr>
          <p:nvPr/>
        </p:nvCxnSpPr>
        <p:spPr>
          <a:xfrm>
            <a:off x="738809" y="4452498"/>
            <a:ext cx="638336" cy="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rved Left Arrow 11"/>
          <p:cNvSpPr/>
          <p:nvPr/>
        </p:nvSpPr>
        <p:spPr>
          <a:xfrm>
            <a:off x="4194314" y="3392547"/>
            <a:ext cx="336468" cy="69933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Left Arrow 12"/>
          <p:cNvSpPr/>
          <p:nvPr/>
        </p:nvSpPr>
        <p:spPr>
          <a:xfrm>
            <a:off x="4152900" y="4846188"/>
            <a:ext cx="377881" cy="5764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242" y="2673677"/>
            <a:ext cx="6635503" cy="34885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67856" y="6275818"/>
            <a:ext cx="614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mu</a:t>
            </a: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H="1" flipV="1">
            <a:off x="8574992" y="5696474"/>
            <a:ext cx="1" cy="5992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5D69E1-292D-4452-951E-1BE5FC545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C5F1A12-4341-4342-8E42-4CFFCEC78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775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35496"/>
            <a:ext cx="10515600" cy="544146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dekripsi</a:t>
            </a:r>
            <a:r>
              <a:rPr lang="en-US" dirty="0"/>
              <a:t> </a:t>
            </a:r>
            <a:r>
              <a:rPr lang="en-US" dirty="0" err="1"/>
              <a:t>kebalikan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enkripsi</a:t>
            </a:r>
            <a:r>
              <a:rPr lang="en-US" dirty="0"/>
              <a:t>. </a:t>
            </a:r>
            <a:r>
              <a:rPr lang="en-US" dirty="0" err="1"/>
              <a:t>Langkah-langkahnya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/>
              <a:t>bujursangkar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di </a:t>
            </a:r>
            <a:r>
              <a:rPr lang="en-US" dirty="0" err="1"/>
              <a:t>kirinya</a:t>
            </a:r>
            <a:r>
              <a:rPr lang="en-US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dirty="0" err="1"/>
              <a:t>bujursangkar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di </a:t>
            </a:r>
            <a:r>
              <a:rPr lang="en-US" dirty="0" err="1"/>
              <a:t>atasnya</a:t>
            </a:r>
            <a:r>
              <a:rPr lang="en-US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perpotongan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. </a:t>
            </a:r>
            <a:r>
              <a:rPr lang="en-US" dirty="0" err="1"/>
              <a:t>Huruf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keempat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persegi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yang </a:t>
            </a:r>
            <a:r>
              <a:rPr lang="en-US" dirty="0" err="1"/>
              <a:t>dibentuk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sejauh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Buanglah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X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makna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73987E-FFD6-4A8D-B941-BB488346C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Munir/II4031 Kriptografi dan Koding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6776A-C5EB-4F58-8EC7-EDA0BD63C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81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Munir/II4031 Kriptografi dan Koding</a:t>
            </a: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BE737C-FB05-4321-A9CA-923BF56542D2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371" y="881743"/>
            <a:ext cx="11288486" cy="51498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err="1">
                <a:solidFill>
                  <a:srgbClr val="000000"/>
                </a:solidFill>
              </a:rPr>
              <a:t>Supaya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lebih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aman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err="1">
                <a:solidFill>
                  <a:srgbClr val="000000"/>
                </a:solidFill>
              </a:rPr>
              <a:t>cipherteks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dikelompokkan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ke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dalam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kelompok</a:t>
            </a:r>
            <a:r>
              <a:rPr lang="en-US" altLang="en-US" dirty="0">
                <a:solidFill>
                  <a:srgbClr val="000000"/>
                </a:solidFill>
              </a:rPr>
              <a:t> n-</a:t>
            </a:r>
            <a:r>
              <a:rPr lang="en-US" altLang="en-US" dirty="0" err="1">
                <a:solidFill>
                  <a:srgbClr val="000000"/>
                </a:solidFill>
              </a:rPr>
              <a:t>huruf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err="1">
                <a:solidFill>
                  <a:srgbClr val="000000"/>
                </a:solidFill>
              </a:rPr>
              <a:t>misalnya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kelompok</a:t>
            </a:r>
            <a:r>
              <a:rPr lang="en-US" altLang="en-US" dirty="0">
                <a:solidFill>
                  <a:srgbClr val="000000"/>
                </a:solidFill>
              </a:rPr>
              <a:t> 4-huruf: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GB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r>
              <a:rPr lang="en-GB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Semula</a:t>
            </a:r>
            <a:r>
              <a:rPr lang="en-GB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  <a:r>
              <a:rPr lang="en-GB" altLang="en-US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DZDVL DVWHULA GDQ WHPDQQBA REHOLA</a:t>
            </a:r>
            <a:endParaRPr lang="en-US" alt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cs typeface="Courier New" panose="02070309020205020404" pitchFamily="49" charset="0"/>
              </a:rPr>
              <a:t>	</a:t>
            </a:r>
            <a:r>
              <a:rPr lang="en-US" altLang="en-US" dirty="0" err="1">
                <a:solidFill>
                  <a:srgbClr val="000000"/>
                </a:solidFill>
                <a:cs typeface="Courier New" panose="02070309020205020404" pitchFamily="49" charset="0"/>
              </a:rPr>
              <a:t>Menjadi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DZDV LDVW HULA GDQW HPDQ QBAR EHOL A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en-US" altLang="en-US" dirty="0">
              <a:solidFill>
                <a:srgbClr val="000000"/>
              </a:solidFill>
            </a:endParaRPr>
          </a:p>
          <a:p>
            <a:pPr eaLnBrk="1" hangingPunct="1"/>
            <a:endParaRPr lang="en-US" altLang="en-US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dirty="0" err="1">
                <a:solidFill>
                  <a:srgbClr val="000000"/>
                </a:solidFill>
              </a:rPr>
              <a:t>Atau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membuang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semua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spasi</a:t>
            </a:r>
            <a:r>
              <a:rPr lang="en-US" altLang="en-US" dirty="0">
                <a:solidFill>
                  <a:srgbClr val="000000"/>
                </a:solidFill>
              </a:rPr>
              <a:t>: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DZDVLDVWHULAGDQWHPDQQBAREHOLA	</a:t>
            </a: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dirty="0" err="1">
                <a:solidFill>
                  <a:srgbClr val="000000"/>
                </a:solidFill>
              </a:rPr>
              <a:t>Tujuannya</a:t>
            </a:r>
            <a:r>
              <a:rPr lang="en-US" altLang="en-US" dirty="0">
                <a:solidFill>
                  <a:srgbClr val="000000"/>
                </a:solidFill>
              </a:rPr>
              <a:t> agar </a:t>
            </a:r>
            <a:r>
              <a:rPr lang="en-US" altLang="en-US" dirty="0" err="1">
                <a:solidFill>
                  <a:srgbClr val="000000"/>
                </a:solidFill>
              </a:rPr>
              <a:t>kriptanalisis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menjadi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lebih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sulit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57302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Munir/II4031 Kriptografi dan Koding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7BE8DA6-A581-4072-B5E8-3B620EC00862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50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2217" y="545911"/>
            <a:ext cx="10779672" cy="51816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10000"/>
                </a:solidFill>
              </a:rPr>
              <a:t>Karena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</a:rPr>
              <a:t>ada</a:t>
            </a:r>
            <a:r>
              <a:rPr lang="en-US" altLang="en-US" sz="2400" dirty="0">
                <a:solidFill>
                  <a:srgbClr val="010000"/>
                </a:solidFill>
              </a:rPr>
              <a:t> 26 </a:t>
            </a:r>
            <a:r>
              <a:rPr lang="en-US" altLang="en-US" sz="2400" dirty="0" err="1">
                <a:solidFill>
                  <a:srgbClr val="010000"/>
                </a:solidFill>
              </a:rPr>
              <a:t>huruf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</a:rPr>
              <a:t>abjad</a:t>
            </a:r>
            <a:r>
              <a:rPr lang="en-US" altLang="en-US" sz="2400" dirty="0">
                <a:solidFill>
                  <a:srgbClr val="010000"/>
                </a:solidFill>
              </a:rPr>
              <a:t>, </a:t>
            </a:r>
            <a:r>
              <a:rPr lang="en-US" altLang="en-US" sz="2400" dirty="0" err="1">
                <a:solidFill>
                  <a:srgbClr val="010000"/>
                </a:solidFill>
              </a:rPr>
              <a:t>maka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</a:rPr>
              <a:t>terdapat</a:t>
            </a:r>
            <a:r>
              <a:rPr lang="en-US" altLang="en-US" sz="2400" dirty="0">
                <a:solidFill>
                  <a:srgbClr val="010000"/>
                </a:solidFill>
              </a:rPr>
              <a:t> 26 x 26 = 677 bigram, </a:t>
            </a:r>
            <a:r>
              <a:rPr lang="en-US" altLang="en-US" sz="2400" dirty="0" err="1">
                <a:solidFill>
                  <a:srgbClr val="010000"/>
                </a:solidFill>
              </a:rPr>
              <a:t>sehingga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</a:rPr>
              <a:t>identifikasi</a:t>
            </a:r>
            <a:r>
              <a:rPr lang="en-US" altLang="en-US" sz="2400" dirty="0">
                <a:solidFill>
                  <a:srgbClr val="010000"/>
                </a:solidFill>
              </a:rPr>
              <a:t> bigram individual </a:t>
            </a:r>
            <a:r>
              <a:rPr lang="en-US" altLang="en-US" sz="2400" dirty="0" err="1">
                <a:solidFill>
                  <a:srgbClr val="010000"/>
                </a:solidFill>
              </a:rPr>
              <a:t>lebih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</a:rPr>
              <a:t>sukar</a:t>
            </a:r>
            <a:r>
              <a:rPr lang="en-US" altLang="en-US" sz="2400" dirty="0">
                <a:solidFill>
                  <a:srgbClr val="0100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solidFill>
                <a:srgbClr val="010000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Sayangnya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ukuran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poligram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Playfair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 cipher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cukup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besar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hanya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dua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sehingga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Playfair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 cipher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aman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Meskipun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Playfair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 cipher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sulit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dipecahkan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analisis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frekuensi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relatif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huruf-huruf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namun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ia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dipecahkan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analisis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frekuensi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pasangan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Bahasa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Inggris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kita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bisa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mempunyai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frekuensi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kemunculan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pasangan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misalnya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pasangan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TH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HE paling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sering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muncul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tabel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frekuensi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kemunculan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pasangan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Bahasa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Inggris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cukup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banyak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Playfair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 cipher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dipecahkan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endParaRPr lang="en-US" altLang="en-US" sz="2400" dirty="0">
              <a:solidFill>
                <a:srgbClr val="01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200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Munir/II4031 Kriptografi dan Koding</a:t>
            </a: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05D422E-C58A-4E08-9C9B-DD4184A08C76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51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86297"/>
            <a:ext cx="7772400" cy="60325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b="1" i="1" dirty="0">
                <a:latin typeface="+mn-lt"/>
              </a:rPr>
              <a:t>3. Affine Cipher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48853"/>
            <a:ext cx="10243782" cy="4419600"/>
          </a:xfrm>
        </p:spPr>
        <p:txBody>
          <a:bodyPr>
            <a:noAutofit/>
          </a:bodyPr>
          <a:lstStyle/>
          <a:p>
            <a:pPr marL="609600" indent="-609600"/>
            <a:r>
              <a:rPr lang="en-US" altLang="en-US" sz="2400" dirty="0" err="1">
                <a:solidFill>
                  <a:srgbClr val="08080C"/>
                </a:solidFill>
              </a:rPr>
              <a:t>Perluasan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dari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</a:rPr>
              <a:t>Caesar cipher</a:t>
            </a:r>
          </a:p>
          <a:p>
            <a:pPr marL="609600" indent="-609600"/>
            <a:r>
              <a:rPr lang="en-US" altLang="en-US" sz="2400" dirty="0" err="1">
                <a:solidFill>
                  <a:srgbClr val="08080C"/>
                </a:solidFill>
              </a:rPr>
              <a:t>Enkripsi</a:t>
            </a:r>
            <a:r>
              <a:rPr lang="en-US" altLang="en-US" sz="2400" dirty="0">
                <a:solidFill>
                  <a:srgbClr val="08080C"/>
                </a:solidFill>
              </a:rPr>
              <a:t>: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8080C"/>
                </a:solidFill>
                <a:cs typeface="Times New Roman" panose="02020603050405020304" pitchFamily="18" charset="0"/>
              </a:rPr>
              <a:t>mP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(mod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)	</a:t>
            </a:r>
          </a:p>
          <a:p>
            <a:pPr marL="609600" indent="-609600"/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P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30000" dirty="0">
                <a:solidFill>
                  <a:srgbClr val="08080C"/>
                </a:solidFill>
                <a:cs typeface="Times New Roman" panose="02020603050405020304" pitchFamily="18" charset="0"/>
              </a:rPr>
              <a:t>–1 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–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) (mod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)</a:t>
            </a:r>
          </a:p>
          <a:p>
            <a:pPr marL="609600" indent="-609600"/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	 </a:t>
            </a:r>
          </a:p>
          <a:p>
            <a:pPr marL="609600" indent="-609600"/>
            <a:endParaRPr lang="en-US" altLang="en-US" sz="2400" dirty="0">
              <a:solidFill>
                <a:srgbClr val="08080C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400" u="sng" dirty="0" err="1">
                <a:solidFill>
                  <a:srgbClr val="08080C"/>
                </a:solidFill>
              </a:rPr>
              <a:t>Keterangan</a:t>
            </a:r>
            <a:r>
              <a:rPr lang="en-US" altLang="en-US" sz="2400" dirty="0">
                <a:solidFill>
                  <a:srgbClr val="08080C"/>
                </a:solidFill>
              </a:rPr>
              <a:t>: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ukuran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alfabet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bilangan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bulat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relatif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prima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jumlah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pergeseran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Caesar cipher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khusus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affine cipher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30000" dirty="0">
                <a:solidFill>
                  <a:srgbClr val="08080C"/>
                </a:solidFill>
                <a:cs typeface="Times New Roman" panose="02020603050405020304" pitchFamily="18" charset="0"/>
              </a:rPr>
              <a:t>–1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inversi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 m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(mod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yaitu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m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30000" dirty="0">
                <a:solidFill>
                  <a:srgbClr val="08080C"/>
                </a:solidFill>
                <a:cs typeface="Times New Roman" panose="02020603050405020304" pitchFamily="18" charset="0"/>
              </a:rPr>
              <a:t>–1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 1 (mod </a:t>
            </a:r>
            <a:r>
              <a:rPr lang="en-US" altLang="en-US" sz="2400" i="1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19616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Munir/II4031 Kriptografi dan Koding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14353FE-F788-44A1-AB31-4830D4D2E912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52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457" y="428767"/>
            <a:ext cx="9869037" cy="5257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 err="1">
                <a:solidFill>
                  <a:srgbClr val="08080C"/>
                </a:solidFill>
              </a:rPr>
              <a:t>Contoh</a:t>
            </a:r>
            <a:r>
              <a:rPr lang="en-US" altLang="en-US" sz="2400" dirty="0">
                <a:solidFill>
                  <a:srgbClr val="08080C"/>
                </a:solidFill>
              </a:rPr>
              <a:t>: 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	</a:t>
            </a:r>
            <a:r>
              <a:rPr lang="en-US" altLang="en-US" sz="2400" dirty="0" err="1">
                <a:solidFill>
                  <a:srgbClr val="08080C"/>
                </a:solidFill>
              </a:rPr>
              <a:t>Plainteks</a:t>
            </a:r>
            <a:r>
              <a:rPr lang="en-US" altLang="en-US" sz="2400" dirty="0">
                <a:solidFill>
                  <a:srgbClr val="08080C"/>
                </a:solidFill>
              </a:rPr>
              <a:t>: </a:t>
            </a:r>
            <a:r>
              <a:rPr lang="en-US" altLang="en-US" sz="2400" dirty="0" err="1">
                <a:solidFill>
                  <a:srgbClr val="08080C"/>
                </a:solidFill>
                <a:latin typeface="Courier" pitchFamily="49" charset="0"/>
                <a:cs typeface="Times New Roman" panose="02020603050405020304" pitchFamily="18" charset="0"/>
              </a:rPr>
              <a:t>kripto</a:t>
            </a:r>
            <a:r>
              <a:rPr lang="en-US" altLang="en-US" sz="2400" dirty="0">
                <a:solidFill>
                  <a:srgbClr val="08080C"/>
                </a:solidFill>
              </a:rPr>
              <a:t> (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10 17  8  15  19  14)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	</a:t>
            </a:r>
            <a:r>
              <a:rPr lang="en-US" altLang="en-US" sz="2400" i="1" dirty="0">
                <a:solidFill>
                  <a:srgbClr val="08080C"/>
                </a:solidFill>
              </a:rPr>
              <a:t>n</a:t>
            </a:r>
            <a:r>
              <a:rPr lang="en-US" altLang="en-US" sz="2400" dirty="0">
                <a:solidFill>
                  <a:srgbClr val="08080C"/>
                </a:solidFill>
              </a:rPr>
              <a:t> = 26, </a:t>
            </a:r>
            <a:r>
              <a:rPr lang="en-US" altLang="en-US" sz="2400" dirty="0" err="1">
                <a:solidFill>
                  <a:srgbClr val="08080C"/>
                </a:solidFill>
              </a:rPr>
              <a:t>ambil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</a:rPr>
              <a:t>m</a:t>
            </a:r>
            <a:r>
              <a:rPr lang="en-US" altLang="en-US" sz="2400" dirty="0">
                <a:solidFill>
                  <a:srgbClr val="08080C"/>
                </a:solidFill>
              </a:rPr>
              <a:t> = 7   (7 </a:t>
            </a:r>
            <a:r>
              <a:rPr lang="en-US" altLang="en-US" sz="2400" dirty="0" err="1">
                <a:solidFill>
                  <a:srgbClr val="08080C"/>
                </a:solidFill>
              </a:rPr>
              <a:t>relatif</a:t>
            </a:r>
            <a:r>
              <a:rPr lang="en-US" altLang="en-US" sz="2400" dirty="0">
                <a:solidFill>
                  <a:srgbClr val="08080C"/>
                </a:solidFill>
              </a:rPr>
              <a:t> prima </a:t>
            </a:r>
            <a:r>
              <a:rPr lang="en-US" altLang="en-US" sz="2400" dirty="0" err="1">
                <a:solidFill>
                  <a:srgbClr val="08080C"/>
                </a:solidFill>
              </a:rPr>
              <a:t>dengan</a:t>
            </a:r>
            <a:r>
              <a:rPr lang="en-US" altLang="en-US" sz="2400" dirty="0">
                <a:solidFill>
                  <a:srgbClr val="08080C"/>
                </a:solidFill>
              </a:rPr>
              <a:t> 26)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	</a:t>
            </a:r>
            <a:r>
              <a:rPr lang="en-US" altLang="en-US" sz="2400" dirty="0" err="1">
                <a:solidFill>
                  <a:srgbClr val="08080C"/>
                </a:solidFill>
              </a:rPr>
              <a:t>Enkripsi</a:t>
            </a:r>
            <a:r>
              <a:rPr lang="en-US" altLang="en-US" sz="2400" dirty="0">
                <a:solidFill>
                  <a:srgbClr val="08080C"/>
                </a:solidFill>
              </a:rPr>
              <a:t>: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7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+ 10 (mod 26)	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</a:p>
          <a:p>
            <a:pPr algn="just" eaLnBrk="1" hangingPunct="1">
              <a:buFontTx/>
              <a:buNone/>
            </a:pP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10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7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10 + 10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80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2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‘C’)</a:t>
            </a:r>
          </a:p>
          <a:p>
            <a:pPr algn="just"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17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7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17 + 10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129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25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‘Z’)</a:t>
            </a:r>
          </a:p>
          <a:p>
            <a:pPr algn="just"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8  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7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8 + 10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66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14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‘O’)</a:t>
            </a:r>
          </a:p>
          <a:p>
            <a:pPr algn="just"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4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15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4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7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+ 10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115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11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‘L’)</a:t>
            </a:r>
          </a:p>
          <a:p>
            <a:pPr algn="just"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5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19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7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19 + 10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143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13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‘N’)</a:t>
            </a:r>
          </a:p>
          <a:p>
            <a:pPr algn="just" eaLnBrk="1" hangingPunct="1">
              <a:buFontTx/>
              <a:buNone/>
            </a:pP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6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14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7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14 + 10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108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4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‘E’)</a:t>
            </a:r>
          </a:p>
          <a:p>
            <a:pPr algn="just" eaLnBrk="1" hangingPunct="1">
              <a:buFontTx/>
              <a:buNone/>
            </a:pPr>
            <a:endParaRPr lang="en-US" altLang="en-US" sz="2400" dirty="0">
              <a:solidFill>
                <a:srgbClr val="08080C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: </a:t>
            </a:r>
            <a:r>
              <a:rPr lang="en-US" altLang="en-US" sz="2400" dirty="0">
                <a:solidFill>
                  <a:srgbClr val="08080C"/>
                </a:solidFill>
                <a:latin typeface="Courier" pitchFamily="49" charset="0"/>
                <a:cs typeface="Times New Roman" panose="02020603050405020304" pitchFamily="18" charset="0"/>
              </a:rPr>
              <a:t>CZOLNE</a:t>
            </a:r>
            <a:endParaRPr lang="en-US" altLang="en-US" sz="2400" dirty="0">
              <a:solidFill>
                <a:srgbClr val="0808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3026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Munir/II4031 Kriptografi dan Koding</a:t>
            </a: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6A56757-52C1-454F-A0F7-D58604DC3F98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53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979" y="261384"/>
            <a:ext cx="10616821" cy="51816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8080C"/>
                </a:solidFill>
              </a:rPr>
              <a:t>Dekripsi</a:t>
            </a:r>
            <a:r>
              <a:rPr lang="en-US" altLang="en-US" sz="2400" dirty="0">
                <a:solidFill>
                  <a:srgbClr val="08080C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	- </a:t>
            </a:r>
            <a:r>
              <a:rPr lang="en-US" altLang="en-US" sz="2400" dirty="0" err="1">
                <a:solidFill>
                  <a:srgbClr val="08080C"/>
                </a:solidFill>
              </a:rPr>
              <a:t>Mula-mula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hitung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</a:rPr>
              <a:t>m </a:t>
            </a:r>
            <a:r>
              <a:rPr lang="en-US" altLang="en-US" sz="2400" baseline="30000" dirty="0">
                <a:solidFill>
                  <a:srgbClr val="08080C"/>
                </a:solidFill>
              </a:rPr>
              <a:t>-1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yaitu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7</a:t>
            </a:r>
            <a:r>
              <a:rPr lang="en-US" altLang="en-US" sz="2400" baseline="30000" dirty="0">
                <a:solidFill>
                  <a:srgbClr val="08080C"/>
                </a:solidFill>
                <a:cs typeface="Times New Roman" panose="02020603050405020304" pitchFamily="18" charset="0"/>
              </a:rPr>
              <a:t>–1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(mod 26)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memecahkan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7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 (mod 26)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  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Solusinya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: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(mod 26) 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sebab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7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= 105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1(mod 26).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-  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Jadi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</a:t>
            </a:r>
            <a:r>
              <a:rPr lang="en-US" altLang="en-US" sz="2400" baseline="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– 10) (mod 26)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08080C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2  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(2 – 10) = –120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10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‘k’)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25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(25 – 10) = 225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17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‘r’)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14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(14 – 10) = 60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8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’)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4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11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4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(11 – 10) = 15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‘p’)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5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13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5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(13 – 10) = 45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19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‘t’)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6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4  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6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(4 – 10) = –90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14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‘o’)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diungkap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kembali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:  </a:t>
            </a:r>
            <a:r>
              <a:rPr lang="en-US" altLang="en-US" sz="2400" dirty="0" err="1">
                <a:solidFill>
                  <a:srgbClr val="08080C"/>
                </a:solidFill>
                <a:latin typeface="Courier" pitchFamily="49" charset="0"/>
                <a:cs typeface="Times New Roman" panose="02020603050405020304" pitchFamily="18" charset="0"/>
              </a:rPr>
              <a:t>kripto</a:t>
            </a:r>
            <a:r>
              <a:rPr lang="en-US" altLang="en-US" sz="2400" b="1" dirty="0">
                <a:solidFill>
                  <a:srgbClr val="08080C"/>
                </a:solidFill>
                <a:latin typeface="Courier" pitchFamily="49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33033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Munir/II4031 Kriptografi dan Koding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12C98CE-6BB9-4B5B-8CB9-14A388D963F5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54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996" y="1083101"/>
            <a:ext cx="9798524" cy="4495800"/>
          </a:xfrm>
        </p:spPr>
        <p:txBody>
          <a:bodyPr/>
          <a:lstStyle/>
          <a:p>
            <a:pPr eaLnBrk="1" hangingPunct="1"/>
            <a:r>
              <a:rPr lang="en-US" altLang="en-US" i="1" dirty="0">
                <a:solidFill>
                  <a:srgbClr val="08080C"/>
                </a:solidFill>
              </a:rPr>
              <a:t>Affine cipher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tidak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aman</a:t>
            </a:r>
            <a:r>
              <a:rPr lang="en-US" altLang="en-US" dirty="0">
                <a:solidFill>
                  <a:srgbClr val="08080C"/>
                </a:solidFill>
              </a:rPr>
              <a:t>, </a:t>
            </a:r>
            <a:r>
              <a:rPr lang="en-US" altLang="en-US" dirty="0" err="1">
                <a:solidFill>
                  <a:srgbClr val="08080C"/>
                </a:solidFill>
              </a:rPr>
              <a:t>karena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kunci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mudah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ditemukan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dengan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i="1" dirty="0">
                <a:solidFill>
                  <a:srgbClr val="08080C"/>
                </a:solidFill>
              </a:rPr>
              <a:t>exhaustive search</a:t>
            </a:r>
            <a:r>
              <a:rPr lang="en-US" altLang="en-US" dirty="0">
                <a:solidFill>
                  <a:srgbClr val="08080C"/>
                </a:solidFill>
              </a:rPr>
              <a:t>, </a:t>
            </a:r>
          </a:p>
          <a:p>
            <a:pPr eaLnBrk="1" hangingPunct="1"/>
            <a:endParaRPr lang="en-US" altLang="en-US" dirty="0">
              <a:solidFill>
                <a:srgbClr val="08080C"/>
              </a:solidFill>
            </a:endParaRPr>
          </a:p>
          <a:p>
            <a:pPr eaLnBrk="1" hangingPunct="1"/>
            <a:r>
              <a:rPr lang="en-US" altLang="en-US" dirty="0" err="1">
                <a:solidFill>
                  <a:srgbClr val="08080C"/>
                </a:solidFill>
              </a:rPr>
              <a:t>sebab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ada</a:t>
            </a:r>
            <a:r>
              <a:rPr lang="en-US" altLang="en-US" dirty="0">
                <a:solidFill>
                  <a:srgbClr val="08080C"/>
                </a:solidFill>
              </a:rPr>
              <a:t> 25 </a:t>
            </a:r>
            <a:r>
              <a:rPr lang="en-US" altLang="en-US" dirty="0" err="1">
                <a:solidFill>
                  <a:srgbClr val="08080C"/>
                </a:solidFill>
              </a:rPr>
              <a:t>pilihan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untuk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i="1" dirty="0">
                <a:solidFill>
                  <a:srgbClr val="08080C"/>
                </a:solidFill>
              </a:rPr>
              <a:t>b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dan</a:t>
            </a:r>
            <a:r>
              <a:rPr lang="en-US" altLang="en-US" dirty="0">
                <a:solidFill>
                  <a:srgbClr val="08080C"/>
                </a:solidFill>
              </a:rPr>
              <a:t> 12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nilai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relatif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prima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26 (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yaitu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1, 3, 5,  7, 9, 11, 15, 17, 19, 21, 23,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25). 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5130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Munir/II4031 Kriptografi dan Koding</a:t>
            </a: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67E836A-CF83-403D-9B68-2E499BECB538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55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4275" y="838200"/>
            <a:ext cx="10589525" cy="52578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Salah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cara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memperbesar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faktor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kerja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exhaustive key search: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dilakukan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terhadap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individual,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tetapi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endParaRPr lang="en-US" altLang="en-US" dirty="0">
              <a:solidFill>
                <a:srgbClr val="08080C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Misal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kriptografi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dipecah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kelompok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4-huruf:  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			</a:t>
            </a:r>
            <a:r>
              <a:rPr lang="en-US" altLang="en-US" dirty="0" err="1">
                <a:solidFill>
                  <a:srgbClr val="0808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krip</a:t>
            </a:r>
            <a:r>
              <a:rPr lang="en-US" altLang="en-US" dirty="0">
                <a:solidFill>
                  <a:srgbClr val="0808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togr</a:t>
            </a:r>
            <a:r>
              <a:rPr lang="en-US" altLang="en-US" dirty="0">
                <a:solidFill>
                  <a:srgbClr val="0808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afi</a:t>
            </a:r>
            <a:endParaRPr lang="en-US" altLang="en-US" dirty="0">
              <a:solidFill>
                <a:srgbClr val="08080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dirty="0">
                <a:solidFill>
                  <a:srgbClr val="0808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	(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ekivalen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10170815  19140617  000508,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memisalkan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‘A’ = 0, ‘B’ = 1, …, ‘Z’ = 25)</a:t>
            </a:r>
            <a:endParaRPr lang="en-US" altLang="en-US" dirty="0">
              <a:solidFill>
                <a:srgbClr val="0808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683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Munir/II4031 Kriptografi dan Koding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03817E6-C5DF-4857-8688-90B7939E3C1B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56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388" y="838200"/>
            <a:ext cx="11081982" cy="5518150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Nilai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terbesar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dapat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muncul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untuk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merepresentasikan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blok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: 25252525 (ZZZZ), 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maka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25252525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dapat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digunakan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sebagai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modulus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defRPr/>
            </a:pP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Nilai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relatif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prima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25252525,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misalnya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21035433,</a:t>
            </a:r>
          </a:p>
          <a:p>
            <a:pPr algn="just" eaLnBrk="1" hangingPunct="1">
              <a:defRPr/>
            </a:pP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dipilih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antara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dan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25252525,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misalnya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23210025. </a:t>
            </a:r>
          </a:p>
          <a:p>
            <a:pPr algn="just" eaLnBrk="1" hangingPunct="1">
              <a:defRPr/>
            </a:pPr>
            <a:endParaRPr lang="en-US" sz="2400" dirty="0">
              <a:solidFill>
                <a:srgbClr val="08080C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Fungsi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enkripsi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menjadi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Tx/>
              <a:buNone/>
              <a:defRPr/>
            </a:pP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		</a:t>
            </a:r>
            <a:r>
              <a:rPr 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21035433</a:t>
            </a:r>
            <a:r>
              <a:rPr 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+ 23210025 (mod 25252525)</a:t>
            </a:r>
          </a:p>
          <a:p>
            <a:pPr algn="just" eaLnBrk="1" hangingPunct="1">
              <a:defRPr/>
            </a:pPr>
            <a:endParaRPr lang="en-US" sz="2400" dirty="0">
              <a:solidFill>
                <a:srgbClr val="08080C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Fungsi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dekripsi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setelah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dihitung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menjadi</a:t>
            </a:r>
            <a:endParaRPr lang="en-US" sz="2400" dirty="0">
              <a:solidFill>
                <a:srgbClr val="08080C"/>
              </a:solidFill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		</a:t>
            </a:r>
            <a:r>
              <a:rPr 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5174971 (</a:t>
            </a:r>
            <a:r>
              <a:rPr 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– 23210025)  (mod 25252525)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85781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Munir/II4031 Kriptografi dan Koding</a:t>
            </a: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BBC4ED5-26AA-49B6-A696-28D77659288A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57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922" y="990600"/>
            <a:ext cx="10972800" cy="51054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Affine cipher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mudah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diserang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known-plaintext attack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endParaRPr lang="en-US" altLang="en-US" dirty="0">
              <a:solidFill>
                <a:srgbClr val="08080C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kriptanalis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mempunyai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dua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solidFill>
                  <a:srgbClr val="08080C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solidFill>
                  <a:srgbClr val="08080C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, yang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berkoresponden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baseline="-30000" dirty="0">
                <a:solidFill>
                  <a:srgbClr val="08080C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baseline="-30000" dirty="0">
                <a:solidFill>
                  <a:srgbClr val="08080C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, </a:t>
            </a:r>
          </a:p>
          <a:p>
            <a:pPr algn="just" eaLnBrk="1" hangingPunct="1"/>
            <a:endParaRPr lang="en-US" altLang="en-US" dirty="0">
              <a:solidFill>
                <a:srgbClr val="08080C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mudah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dihitung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kekongruenan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simultan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berikut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buFontTx/>
              <a:buNone/>
            </a:pPr>
            <a:endParaRPr lang="en-US" altLang="en-US" dirty="0">
              <a:solidFill>
                <a:srgbClr val="08080C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		C</a:t>
            </a:r>
            <a:r>
              <a:rPr lang="en-US" altLang="en-US" baseline="-30000" dirty="0">
                <a:solidFill>
                  <a:srgbClr val="08080C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mP</a:t>
            </a:r>
            <a:r>
              <a:rPr lang="en-US" altLang="en-US" baseline="-30000" dirty="0">
                <a:solidFill>
                  <a:srgbClr val="08080C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(mod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)	</a:t>
            </a:r>
          </a:p>
          <a:p>
            <a:pPr algn="just" eaLnBrk="1" hangingPunct="1">
              <a:buFontTx/>
              <a:buNone/>
            </a:pP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		C</a:t>
            </a:r>
            <a:r>
              <a:rPr lang="en-US" altLang="en-US" baseline="-30000" dirty="0">
                <a:solidFill>
                  <a:srgbClr val="08080C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mP</a:t>
            </a:r>
            <a:r>
              <a:rPr lang="en-US" altLang="en-US" baseline="-30000" dirty="0">
                <a:solidFill>
                  <a:srgbClr val="08080C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(mod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)	 </a:t>
            </a:r>
            <a:endParaRPr lang="en-US" altLang="en-US" dirty="0">
              <a:solidFill>
                <a:srgbClr val="0808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142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Munir/II4031 Kriptografi dan Koding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28A2A849-903D-4B20-A642-1A1E8F7D4E3D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58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247" y="290015"/>
            <a:ext cx="10945505" cy="586740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Contoh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: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Misalkan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kriptanalis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menemukan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	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cipherteks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b="1" dirty="0">
                <a:solidFill>
                  <a:srgbClr val="08080C"/>
                </a:solidFill>
                <a:latin typeface="Courier" pitchFamily="49" charset="0"/>
                <a:cs typeface="Times New Roman" panose="02020603050405020304" pitchFamily="18" charset="0"/>
              </a:rPr>
              <a:t>C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dan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plainteks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berkorepsonden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08080C"/>
                </a:solidFill>
                <a:latin typeface="Courier" pitchFamily="49" charset="0"/>
                <a:cs typeface="Times New Roman" panose="02020603050405020304" pitchFamily="18" charset="0"/>
              </a:rPr>
              <a:t>K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b="1" dirty="0">
                <a:solidFill>
                  <a:srgbClr val="08080C"/>
                </a:solidFill>
                <a:latin typeface="Courier" pitchFamily="49" charset="0"/>
                <a:cs typeface="Times New Roman" panose="02020603050405020304" pitchFamily="18" charset="0"/>
              </a:rPr>
              <a:t>			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cipherteks</a:t>
            </a:r>
            <a:r>
              <a:rPr lang="en-US" altLang="en-US" sz="2200" b="1" dirty="0">
                <a:solidFill>
                  <a:srgbClr val="08080C"/>
                </a:solidFill>
                <a:latin typeface="Courier" pitchFamily="49" charset="0"/>
                <a:cs typeface="Times New Roman" panose="02020603050405020304" pitchFamily="18" charset="0"/>
              </a:rPr>
              <a:t> E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dan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plainteks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berkoresponden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08080C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O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200" dirty="0">
              <a:solidFill>
                <a:srgbClr val="08080C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Kriptanalis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m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dan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dari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kekongruenan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berikut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2 </a:t>
            </a:r>
            <a:r>
              <a:rPr lang="en-US" altLang="en-US" sz="22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10</a:t>
            </a:r>
            <a:r>
              <a:rPr lang="en-US" altLang="en-US" sz="22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m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+ </a:t>
            </a:r>
            <a:r>
              <a:rPr lang="en-US" altLang="en-US" sz="22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b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(mod 26)		(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4 </a:t>
            </a:r>
            <a:r>
              <a:rPr lang="en-US" altLang="en-US" sz="22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14</a:t>
            </a:r>
            <a:r>
              <a:rPr lang="en-US" altLang="en-US" sz="22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m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+ </a:t>
            </a:r>
            <a:r>
              <a:rPr lang="en-US" altLang="en-US" sz="22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b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(mod 26)		(ii)	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Kurangkan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(ii)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dengan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),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menghasilkan</a:t>
            </a:r>
            <a:endParaRPr lang="en-US" altLang="en-US" sz="2200" dirty="0">
              <a:solidFill>
                <a:srgbClr val="08080C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2 </a:t>
            </a:r>
            <a:r>
              <a:rPr lang="en-US" altLang="en-US" sz="22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4</a:t>
            </a:r>
            <a:r>
              <a:rPr lang="en-US" altLang="en-US" sz="22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m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(mod 26)			(iii)	</a:t>
            </a:r>
          </a:p>
          <a:p>
            <a:pPr lvl="1"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Solusi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: </a:t>
            </a:r>
            <a:r>
              <a:rPr lang="en-US" altLang="en-US" sz="22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m 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= 7</a:t>
            </a:r>
          </a:p>
          <a:p>
            <a:pPr lvl="1" algn="just" eaLnBrk="1" hangingPunct="1">
              <a:lnSpc>
                <a:spcPct val="90000"/>
              </a:lnSpc>
              <a:buFontTx/>
              <a:buNone/>
            </a:pPr>
            <a:endParaRPr lang="en-US" altLang="en-US" sz="2200" dirty="0">
              <a:solidFill>
                <a:srgbClr val="08080C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lvl="1"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 err="1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Substitusi</a:t>
            </a:r>
            <a:r>
              <a:rPr lang="en-US" altLang="en-US" sz="2200" dirty="0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 </a:t>
            </a:r>
            <a:r>
              <a:rPr lang="en-US" altLang="en-US" sz="2200" dirty="0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= 7  </a:t>
            </a:r>
            <a:r>
              <a:rPr lang="en-US" altLang="en-US" sz="2200" dirty="0" err="1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ke</a:t>
            </a:r>
            <a:r>
              <a:rPr lang="en-US" altLang="en-US" sz="2200" dirty="0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dalam</a:t>
            </a:r>
            <a:r>
              <a:rPr lang="en-US" altLang="en-US" sz="2200" dirty="0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2200" dirty="0" err="1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),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2 </a:t>
            </a:r>
            <a:r>
              <a:rPr lang="en-US" altLang="en-US" sz="22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70 + </a:t>
            </a:r>
            <a:r>
              <a:rPr lang="en-US" altLang="en-US" sz="22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b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(mod 26)			(iv)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 		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Solusi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: </a:t>
            </a:r>
            <a:r>
              <a:rPr lang="en-US" altLang="en-US" sz="2200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200" dirty="0">
                <a:solidFill>
                  <a:srgbClr val="08080C"/>
                </a:solidFill>
                <a:cs typeface="Times New Roman" panose="02020603050405020304" pitchFamily="18" charset="0"/>
              </a:rPr>
              <a:t> = 10.	</a:t>
            </a:r>
            <a:r>
              <a:rPr lang="en-US" altLang="en-US" sz="2200" dirty="0">
                <a:solidFill>
                  <a:srgbClr val="08080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23391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Munir/II4031 Kriptografi dan Koding</a:t>
            </a:r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23E47591-CAD0-493B-854D-D5629DAFFC39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59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927820" y="460071"/>
            <a:ext cx="7772400" cy="831850"/>
          </a:xfrm>
        </p:spPr>
        <p:txBody>
          <a:bodyPr/>
          <a:lstStyle/>
          <a:p>
            <a:pPr algn="l" eaLnBrk="1" hangingPunct="1"/>
            <a:r>
              <a:rPr lang="en-US" altLang="en-US" sz="4000" b="1" i="1" dirty="0">
                <a:latin typeface="+mn-lt"/>
              </a:rPr>
              <a:t>4. Hill Cipher</a:t>
            </a:r>
            <a:endParaRPr lang="en-US" altLang="en-US" sz="4000" b="1" dirty="0">
              <a:latin typeface="+mn-lt"/>
            </a:endParaRP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330" y="1463676"/>
            <a:ext cx="10249469" cy="4343400"/>
          </a:xfrm>
        </p:spPr>
        <p:txBody>
          <a:bodyPr>
            <a:normAutofit lnSpcReduction="10000"/>
          </a:bodyPr>
          <a:lstStyle/>
          <a:p>
            <a:pPr marL="609600" indent="-609600"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- </a:t>
            </a:r>
            <a:r>
              <a:rPr lang="en-US" altLang="en-US" dirty="0" err="1">
                <a:solidFill>
                  <a:srgbClr val="08080C"/>
                </a:solidFill>
              </a:rPr>
              <a:t>Dikembangkan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oleh</a:t>
            </a:r>
            <a:r>
              <a:rPr lang="en-US" altLang="en-US" dirty="0">
                <a:solidFill>
                  <a:srgbClr val="08080C"/>
                </a:solidFill>
              </a:rPr>
              <a:t> Lester Hill (1929)</a:t>
            </a:r>
          </a:p>
          <a:p>
            <a:pPr marL="609600" indent="-609600">
              <a:buNone/>
            </a:pPr>
            <a:r>
              <a:rPr lang="en-US" altLang="en-US" dirty="0">
                <a:solidFill>
                  <a:srgbClr val="08080C"/>
                </a:solidFill>
              </a:rPr>
              <a:t>- </a:t>
            </a:r>
            <a:r>
              <a:rPr lang="en-US" altLang="en-US" dirty="0" err="1">
                <a:solidFill>
                  <a:srgbClr val="08080C"/>
                </a:solidFill>
              </a:rPr>
              <a:t>Menggunakan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i="1" dirty="0">
                <a:solidFill>
                  <a:srgbClr val="08080C"/>
                </a:solidFill>
              </a:rPr>
              <a:t>m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buah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persamaan</a:t>
            </a:r>
            <a:r>
              <a:rPr lang="en-US" altLang="en-US" dirty="0">
                <a:solidFill>
                  <a:srgbClr val="08080C"/>
                </a:solidFill>
              </a:rPr>
              <a:t> linier </a:t>
            </a:r>
          </a:p>
          <a:p>
            <a:pPr>
              <a:buFontTx/>
              <a:buChar char="-"/>
            </a:pPr>
            <a:r>
              <a:rPr lang="en-US" altLang="en-US" dirty="0" err="1">
                <a:solidFill>
                  <a:srgbClr val="08080C"/>
                </a:solidFill>
              </a:rPr>
              <a:t>Untuk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i="1" dirty="0">
                <a:solidFill>
                  <a:srgbClr val="08080C"/>
                </a:solidFill>
              </a:rPr>
              <a:t>m</a:t>
            </a:r>
            <a:r>
              <a:rPr lang="en-US" altLang="en-US" dirty="0">
                <a:solidFill>
                  <a:srgbClr val="08080C"/>
                </a:solidFill>
              </a:rPr>
              <a:t> = 3 (</a:t>
            </a:r>
            <a:r>
              <a:rPr lang="en-US" altLang="en-US" dirty="0" err="1">
                <a:solidFill>
                  <a:srgbClr val="08080C"/>
                </a:solidFill>
              </a:rPr>
              <a:t>enkripsi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setiap</a:t>
            </a:r>
            <a:r>
              <a:rPr lang="en-US" altLang="en-US" dirty="0">
                <a:solidFill>
                  <a:srgbClr val="08080C"/>
                </a:solidFill>
              </a:rPr>
              <a:t> 3 </a:t>
            </a:r>
            <a:r>
              <a:rPr lang="en-US" altLang="en-US" dirty="0" err="1">
                <a:solidFill>
                  <a:srgbClr val="08080C"/>
                </a:solidFill>
              </a:rPr>
              <a:t>huruf</a:t>
            </a:r>
            <a:r>
              <a:rPr lang="en-US" altLang="en-US" dirty="0">
                <a:solidFill>
                  <a:srgbClr val="08080C"/>
                </a:solidFill>
              </a:rPr>
              <a:t>), </a:t>
            </a:r>
          </a:p>
          <a:p>
            <a:pPr>
              <a:buFontTx/>
              <a:buChar char="-"/>
            </a:pPr>
            <a:endParaRPr lang="en-US" altLang="en-US" dirty="0">
              <a:solidFill>
                <a:srgbClr val="08080C"/>
              </a:solidFill>
            </a:endParaRPr>
          </a:p>
          <a:p>
            <a:pPr marL="609600" indent="-609600">
              <a:buNone/>
            </a:pPr>
            <a:r>
              <a:rPr lang="en-US" altLang="en-US" i="1" dirty="0">
                <a:solidFill>
                  <a:srgbClr val="08080C"/>
                </a:solidFill>
              </a:rPr>
              <a:t>    C</a:t>
            </a:r>
            <a:r>
              <a:rPr lang="en-US" altLang="en-US" baseline="-25000" dirty="0">
                <a:solidFill>
                  <a:srgbClr val="08080C"/>
                </a:solidFill>
              </a:rPr>
              <a:t>1</a:t>
            </a:r>
            <a:r>
              <a:rPr lang="en-US" altLang="en-US" dirty="0">
                <a:solidFill>
                  <a:srgbClr val="08080C"/>
                </a:solidFill>
              </a:rPr>
              <a:t> = (</a:t>
            </a:r>
            <a:r>
              <a:rPr lang="en-US" altLang="en-US" i="1" dirty="0">
                <a:solidFill>
                  <a:srgbClr val="08080C"/>
                </a:solidFill>
              </a:rPr>
              <a:t>k</a:t>
            </a:r>
            <a:r>
              <a:rPr lang="en-US" altLang="en-US" baseline="-25000" dirty="0">
                <a:solidFill>
                  <a:srgbClr val="08080C"/>
                </a:solidFill>
              </a:rPr>
              <a:t>11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i="1" dirty="0">
                <a:solidFill>
                  <a:srgbClr val="08080C"/>
                </a:solidFill>
              </a:rPr>
              <a:t>p</a:t>
            </a:r>
            <a:r>
              <a:rPr lang="en-US" altLang="en-US" baseline="-25000" dirty="0">
                <a:solidFill>
                  <a:srgbClr val="08080C"/>
                </a:solidFill>
              </a:rPr>
              <a:t>1</a:t>
            </a:r>
            <a:r>
              <a:rPr lang="en-US" altLang="en-US" dirty="0">
                <a:solidFill>
                  <a:srgbClr val="08080C"/>
                </a:solidFill>
              </a:rPr>
              <a:t> + </a:t>
            </a:r>
            <a:r>
              <a:rPr lang="en-US" altLang="en-US" i="1" dirty="0">
                <a:solidFill>
                  <a:srgbClr val="08080C"/>
                </a:solidFill>
              </a:rPr>
              <a:t>k</a:t>
            </a:r>
            <a:r>
              <a:rPr lang="en-US" altLang="en-US" baseline="-25000" dirty="0">
                <a:solidFill>
                  <a:srgbClr val="08080C"/>
                </a:solidFill>
              </a:rPr>
              <a:t>12</a:t>
            </a:r>
            <a:r>
              <a:rPr lang="en-US" altLang="en-US" i="1" dirty="0">
                <a:solidFill>
                  <a:srgbClr val="08080C"/>
                </a:solidFill>
              </a:rPr>
              <a:t>p</a:t>
            </a:r>
            <a:r>
              <a:rPr lang="en-US" altLang="en-US" baseline="-25000" dirty="0">
                <a:solidFill>
                  <a:srgbClr val="08080C"/>
                </a:solidFill>
              </a:rPr>
              <a:t>2</a:t>
            </a:r>
            <a:r>
              <a:rPr lang="en-US" altLang="en-US" dirty="0">
                <a:solidFill>
                  <a:srgbClr val="08080C"/>
                </a:solidFill>
              </a:rPr>
              <a:t> + </a:t>
            </a:r>
            <a:r>
              <a:rPr lang="en-US" altLang="en-US" i="1" dirty="0">
                <a:solidFill>
                  <a:srgbClr val="08080C"/>
                </a:solidFill>
              </a:rPr>
              <a:t>k</a:t>
            </a:r>
            <a:r>
              <a:rPr lang="en-US" altLang="en-US" baseline="-25000" dirty="0">
                <a:solidFill>
                  <a:srgbClr val="08080C"/>
                </a:solidFill>
              </a:rPr>
              <a:t>13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i="1" dirty="0">
                <a:solidFill>
                  <a:srgbClr val="08080C"/>
                </a:solidFill>
              </a:rPr>
              <a:t>p</a:t>
            </a:r>
            <a:r>
              <a:rPr lang="en-US" altLang="en-US" baseline="-25000" dirty="0">
                <a:solidFill>
                  <a:srgbClr val="08080C"/>
                </a:solidFill>
              </a:rPr>
              <a:t>3</a:t>
            </a:r>
            <a:r>
              <a:rPr lang="en-US" altLang="en-US" dirty="0">
                <a:solidFill>
                  <a:srgbClr val="08080C"/>
                </a:solidFill>
              </a:rPr>
              <a:t>) mod 26</a:t>
            </a:r>
          </a:p>
          <a:p>
            <a:pPr marL="609600" indent="-609600">
              <a:buNone/>
            </a:pPr>
            <a:r>
              <a:rPr lang="en-US" altLang="en-US" i="1" dirty="0">
                <a:solidFill>
                  <a:srgbClr val="08080C"/>
                </a:solidFill>
              </a:rPr>
              <a:t>    C</a:t>
            </a:r>
            <a:r>
              <a:rPr lang="en-US" altLang="en-US" baseline="-25000" dirty="0">
                <a:solidFill>
                  <a:srgbClr val="08080C"/>
                </a:solidFill>
              </a:rPr>
              <a:t>2</a:t>
            </a:r>
            <a:r>
              <a:rPr lang="en-US" altLang="en-US" dirty="0">
                <a:solidFill>
                  <a:srgbClr val="08080C"/>
                </a:solidFill>
              </a:rPr>
              <a:t> = (</a:t>
            </a:r>
            <a:r>
              <a:rPr lang="en-US" altLang="en-US" i="1" dirty="0">
                <a:solidFill>
                  <a:srgbClr val="08080C"/>
                </a:solidFill>
              </a:rPr>
              <a:t>k</a:t>
            </a:r>
            <a:r>
              <a:rPr lang="en-US" altLang="en-US" baseline="-25000" dirty="0">
                <a:solidFill>
                  <a:srgbClr val="08080C"/>
                </a:solidFill>
              </a:rPr>
              <a:t>21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i="1" dirty="0">
                <a:solidFill>
                  <a:srgbClr val="08080C"/>
                </a:solidFill>
              </a:rPr>
              <a:t>p</a:t>
            </a:r>
            <a:r>
              <a:rPr lang="en-US" altLang="en-US" baseline="-25000" dirty="0">
                <a:solidFill>
                  <a:srgbClr val="08080C"/>
                </a:solidFill>
              </a:rPr>
              <a:t>1</a:t>
            </a:r>
            <a:r>
              <a:rPr lang="en-US" altLang="en-US" dirty="0">
                <a:solidFill>
                  <a:srgbClr val="08080C"/>
                </a:solidFill>
              </a:rPr>
              <a:t> + </a:t>
            </a:r>
            <a:r>
              <a:rPr lang="en-US" altLang="en-US" i="1" dirty="0">
                <a:solidFill>
                  <a:srgbClr val="08080C"/>
                </a:solidFill>
              </a:rPr>
              <a:t>k</a:t>
            </a:r>
            <a:r>
              <a:rPr lang="en-US" altLang="en-US" baseline="-25000" dirty="0">
                <a:solidFill>
                  <a:srgbClr val="08080C"/>
                </a:solidFill>
              </a:rPr>
              <a:t>22</a:t>
            </a:r>
            <a:r>
              <a:rPr lang="en-US" altLang="en-US" i="1" dirty="0">
                <a:solidFill>
                  <a:srgbClr val="08080C"/>
                </a:solidFill>
              </a:rPr>
              <a:t>p</a:t>
            </a:r>
            <a:r>
              <a:rPr lang="en-US" altLang="en-US" baseline="-25000" dirty="0">
                <a:solidFill>
                  <a:srgbClr val="08080C"/>
                </a:solidFill>
              </a:rPr>
              <a:t>2</a:t>
            </a:r>
            <a:r>
              <a:rPr lang="en-US" altLang="en-US" dirty="0">
                <a:solidFill>
                  <a:srgbClr val="08080C"/>
                </a:solidFill>
              </a:rPr>
              <a:t> + </a:t>
            </a:r>
            <a:r>
              <a:rPr lang="en-US" altLang="en-US" i="1" dirty="0">
                <a:solidFill>
                  <a:srgbClr val="08080C"/>
                </a:solidFill>
              </a:rPr>
              <a:t>k</a:t>
            </a:r>
            <a:r>
              <a:rPr lang="en-US" altLang="en-US" baseline="-25000" dirty="0">
                <a:solidFill>
                  <a:srgbClr val="08080C"/>
                </a:solidFill>
              </a:rPr>
              <a:t>23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i="1" dirty="0">
                <a:solidFill>
                  <a:srgbClr val="08080C"/>
                </a:solidFill>
              </a:rPr>
              <a:t>p</a:t>
            </a:r>
            <a:r>
              <a:rPr lang="en-US" altLang="en-US" baseline="-25000" dirty="0">
                <a:solidFill>
                  <a:srgbClr val="08080C"/>
                </a:solidFill>
              </a:rPr>
              <a:t>3</a:t>
            </a:r>
            <a:r>
              <a:rPr lang="en-US" altLang="en-US" dirty="0">
                <a:solidFill>
                  <a:srgbClr val="08080C"/>
                </a:solidFill>
              </a:rPr>
              <a:t>) mod 26</a:t>
            </a:r>
          </a:p>
          <a:p>
            <a:pPr marL="609600" indent="-609600">
              <a:buNone/>
            </a:pPr>
            <a:r>
              <a:rPr lang="en-US" altLang="en-US" i="1" dirty="0">
                <a:solidFill>
                  <a:srgbClr val="08080C"/>
                </a:solidFill>
              </a:rPr>
              <a:t>    C</a:t>
            </a:r>
            <a:r>
              <a:rPr lang="en-US" altLang="en-US" baseline="-25000" dirty="0">
                <a:solidFill>
                  <a:srgbClr val="08080C"/>
                </a:solidFill>
              </a:rPr>
              <a:t>3</a:t>
            </a:r>
            <a:r>
              <a:rPr lang="en-US" altLang="en-US" dirty="0">
                <a:solidFill>
                  <a:srgbClr val="08080C"/>
                </a:solidFill>
              </a:rPr>
              <a:t> = (</a:t>
            </a:r>
            <a:r>
              <a:rPr lang="en-US" altLang="en-US" i="1" dirty="0">
                <a:solidFill>
                  <a:srgbClr val="08080C"/>
                </a:solidFill>
              </a:rPr>
              <a:t>k</a:t>
            </a:r>
            <a:r>
              <a:rPr lang="en-US" altLang="en-US" baseline="-25000" dirty="0">
                <a:solidFill>
                  <a:srgbClr val="08080C"/>
                </a:solidFill>
              </a:rPr>
              <a:t>31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i="1" dirty="0">
                <a:solidFill>
                  <a:srgbClr val="08080C"/>
                </a:solidFill>
              </a:rPr>
              <a:t>p</a:t>
            </a:r>
            <a:r>
              <a:rPr lang="en-US" altLang="en-US" baseline="-25000" dirty="0">
                <a:solidFill>
                  <a:srgbClr val="08080C"/>
                </a:solidFill>
              </a:rPr>
              <a:t>1</a:t>
            </a:r>
            <a:r>
              <a:rPr lang="en-US" altLang="en-US" dirty="0">
                <a:solidFill>
                  <a:srgbClr val="08080C"/>
                </a:solidFill>
              </a:rPr>
              <a:t> + </a:t>
            </a:r>
            <a:r>
              <a:rPr lang="en-US" altLang="en-US" i="1" dirty="0">
                <a:solidFill>
                  <a:srgbClr val="08080C"/>
                </a:solidFill>
              </a:rPr>
              <a:t>k</a:t>
            </a:r>
            <a:r>
              <a:rPr lang="en-US" altLang="en-US" baseline="-25000" dirty="0">
                <a:solidFill>
                  <a:srgbClr val="08080C"/>
                </a:solidFill>
              </a:rPr>
              <a:t>32</a:t>
            </a:r>
            <a:r>
              <a:rPr lang="en-US" altLang="en-US" i="1" dirty="0">
                <a:solidFill>
                  <a:srgbClr val="08080C"/>
                </a:solidFill>
              </a:rPr>
              <a:t>p</a:t>
            </a:r>
            <a:r>
              <a:rPr lang="en-US" altLang="en-US" baseline="-25000" dirty="0">
                <a:solidFill>
                  <a:srgbClr val="08080C"/>
                </a:solidFill>
              </a:rPr>
              <a:t>2</a:t>
            </a:r>
            <a:r>
              <a:rPr lang="en-US" altLang="en-US" dirty="0">
                <a:solidFill>
                  <a:srgbClr val="08080C"/>
                </a:solidFill>
              </a:rPr>
              <a:t> + </a:t>
            </a:r>
            <a:r>
              <a:rPr lang="en-US" altLang="en-US" i="1" dirty="0">
                <a:solidFill>
                  <a:srgbClr val="08080C"/>
                </a:solidFill>
              </a:rPr>
              <a:t>k</a:t>
            </a:r>
            <a:r>
              <a:rPr lang="en-US" altLang="en-US" baseline="-25000" dirty="0">
                <a:solidFill>
                  <a:srgbClr val="08080C"/>
                </a:solidFill>
              </a:rPr>
              <a:t>33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i="1" dirty="0">
                <a:solidFill>
                  <a:srgbClr val="08080C"/>
                </a:solidFill>
              </a:rPr>
              <a:t>p</a:t>
            </a:r>
            <a:r>
              <a:rPr lang="en-US" altLang="en-US" baseline="-25000" dirty="0">
                <a:solidFill>
                  <a:srgbClr val="08080C"/>
                </a:solidFill>
              </a:rPr>
              <a:t>3</a:t>
            </a:r>
            <a:r>
              <a:rPr lang="en-US" altLang="en-US" dirty="0">
                <a:solidFill>
                  <a:srgbClr val="08080C"/>
                </a:solidFill>
              </a:rPr>
              <a:t>) mod 26</a:t>
            </a:r>
          </a:p>
          <a:p>
            <a:pPr marL="609600" indent="-609600">
              <a:buNone/>
            </a:pPr>
            <a:endParaRPr lang="en-US" altLang="en-US" dirty="0">
              <a:solidFill>
                <a:srgbClr val="08080C"/>
              </a:solidFill>
            </a:endParaRPr>
          </a:p>
          <a:p>
            <a:pPr marL="609600" indent="-609600">
              <a:buNone/>
            </a:pPr>
            <a:r>
              <a:rPr lang="en-US" altLang="en-US" dirty="0">
                <a:solidFill>
                  <a:srgbClr val="08080C"/>
                </a:solidFill>
              </a:rPr>
              <a:t>					                                                </a:t>
            </a:r>
            <a:r>
              <a:rPr lang="en-US" altLang="en-US" b="1" dirty="0">
                <a:solidFill>
                  <a:srgbClr val="08080C"/>
                </a:solidFill>
              </a:rPr>
              <a:t>C</a:t>
            </a:r>
            <a:r>
              <a:rPr lang="en-US" altLang="en-US" dirty="0">
                <a:solidFill>
                  <a:srgbClr val="08080C"/>
                </a:solidFill>
              </a:rPr>
              <a:t> = </a:t>
            </a:r>
            <a:r>
              <a:rPr lang="en-US" altLang="en-US" b="1" dirty="0">
                <a:solidFill>
                  <a:srgbClr val="08080C"/>
                </a:solidFill>
              </a:rPr>
              <a:t>KP</a:t>
            </a:r>
          </a:p>
        </p:txBody>
      </p:sp>
      <p:graphicFrame>
        <p:nvGraphicFramePr>
          <p:cNvPr id="49158" name="Object 2"/>
          <p:cNvGraphicFramePr>
            <a:graphicFrameLocks noChangeAspect="1"/>
          </p:cNvGraphicFramePr>
          <p:nvPr/>
        </p:nvGraphicFramePr>
        <p:xfrm>
          <a:off x="7433952" y="3210567"/>
          <a:ext cx="4195724" cy="1592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8" imgW="1562100" imgH="596900" progId="Equation.3">
                  <p:embed/>
                </p:oleObj>
              </mc:Choice>
              <mc:Fallback>
                <p:oleObj name="Equation" r:id="rId8" imgW="1562100" imgH="596900" progId="Equation.3">
                  <p:embed/>
                  <p:pic>
                    <p:nvPicPr>
                      <p:cNvPr id="491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3952" y="3210567"/>
                        <a:ext cx="4195724" cy="15929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rrow: Right 1">
            <a:extLst>
              <a:ext uri="{FF2B5EF4-FFF2-40B4-BE49-F238E27FC236}">
                <a16:creationId xmlns:a16="http://schemas.microsoft.com/office/drawing/2014/main" id="{9A445921-8F41-46AF-B912-D7CCBFD04D02}"/>
              </a:ext>
            </a:extLst>
          </p:cNvPr>
          <p:cNvSpPr/>
          <p:nvPr/>
        </p:nvSpPr>
        <p:spPr>
          <a:xfrm>
            <a:off x="6705600" y="3854619"/>
            <a:ext cx="626752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36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Munir/II4031 Kriptografi dan Koding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BCC5224-8F8E-459F-94E6-6E3020A1C28B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913" y="576942"/>
            <a:ext cx="11016343" cy="530225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,   </a:t>
            </a:r>
            <a:r>
              <a:rPr lang="en-GB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A = 0,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GB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		 	B = 1,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GB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			 C = 2,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GB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		 	 ...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GB" altLang="en-US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		 	Z = 25					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Caesar Cipher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dirumuskan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matematis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US" altLang="en-US" i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c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=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) = (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p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+ 3) mod 26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en-GB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= </a:t>
            </a:r>
            <a:r>
              <a:rPr lang="en-GB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D</a:t>
            </a:r>
            <a:r>
              <a:rPr lang="en-GB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GB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c</a:t>
            </a:r>
            <a:r>
              <a:rPr lang="en-GB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) = (</a:t>
            </a:r>
            <a:r>
              <a:rPr lang="en-GB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c </a:t>
            </a:r>
            <a:r>
              <a:rPr lang="en-GB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– 3) mod 26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GB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GB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Ket</a:t>
            </a:r>
            <a:r>
              <a:rPr lang="en-GB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:  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karakter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;   </a:t>
            </a:r>
            <a:r>
              <a:rPr lang="en-GB" altLang="en-US" dirty="0">
                <a:cs typeface="Times New Roman" panose="02020603050405020304" pitchFamily="18" charset="0"/>
              </a:rPr>
              <a:t> 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karakter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cipherteks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8898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Munir/II4031 Kriptografi dan Koding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29B18EF-D16F-43E4-988C-04E060F0D736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60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048" y="685800"/>
            <a:ext cx="9921922" cy="5410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8080C"/>
                </a:solidFill>
              </a:rPr>
              <a:t>Contoh</a:t>
            </a:r>
            <a:r>
              <a:rPr lang="en-US" altLang="en-US" dirty="0">
                <a:solidFill>
                  <a:srgbClr val="08080C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>
                <a:solidFill>
                  <a:srgbClr val="08080C"/>
                </a:solidFill>
              </a:rPr>
              <a:t>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>
                <a:solidFill>
                  <a:srgbClr val="08080C"/>
                </a:solidFill>
              </a:rPr>
              <a:t>		K =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b="1" dirty="0">
              <a:solidFill>
                <a:srgbClr val="08080C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>
                <a:solidFill>
                  <a:srgbClr val="08080C"/>
                </a:solidFill>
              </a:rPr>
              <a:t>	</a:t>
            </a:r>
            <a:r>
              <a:rPr lang="en-US" altLang="en-US" dirty="0" err="1">
                <a:solidFill>
                  <a:srgbClr val="08080C"/>
                </a:solidFill>
              </a:rPr>
              <a:t>Plainteks</a:t>
            </a:r>
            <a:r>
              <a:rPr lang="en-US" altLang="en-US" dirty="0">
                <a:solidFill>
                  <a:srgbClr val="08080C"/>
                </a:solidFill>
              </a:rPr>
              <a:t>: </a:t>
            </a:r>
            <a:r>
              <a:rPr lang="en-US" altLang="en-US" dirty="0" err="1">
                <a:solidFill>
                  <a:srgbClr val="08080C"/>
                </a:solidFill>
                <a:latin typeface="Courier New" panose="02070309020205020404" pitchFamily="49" charset="0"/>
              </a:rPr>
              <a:t>paymoremoney</a:t>
            </a:r>
            <a:endParaRPr lang="en-US" altLang="en-US" dirty="0">
              <a:solidFill>
                <a:srgbClr val="08080C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2400" dirty="0" err="1">
                <a:solidFill>
                  <a:srgbClr val="08080C"/>
                </a:solidFill>
                <a:latin typeface="Arial" panose="020B0604020202020204" pitchFamily="34" charset="0"/>
              </a:rPr>
              <a:t>Enkripsi</a:t>
            </a:r>
            <a:r>
              <a:rPr lang="en-US" altLang="en-US" sz="2400" dirty="0">
                <a:solidFill>
                  <a:srgbClr val="08080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latin typeface="Arial" panose="020B0604020202020204" pitchFamily="34" charset="0"/>
              </a:rPr>
              <a:t>tiga</a:t>
            </a:r>
            <a:r>
              <a:rPr lang="en-US" altLang="en-US" sz="2400" dirty="0">
                <a:solidFill>
                  <a:srgbClr val="08080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latin typeface="Arial" panose="020B0604020202020204" pitchFamily="34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latin typeface="Arial" panose="020B0604020202020204" pitchFamily="34" charset="0"/>
              </a:rPr>
              <a:t>pertama</a:t>
            </a:r>
            <a:r>
              <a:rPr lang="en-US" altLang="en-US" sz="2400" dirty="0">
                <a:solidFill>
                  <a:srgbClr val="08080C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400" dirty="0">
                <a:solidFill>
                  <a:srgbClr val="08080C"/>
                </a:solidFill>
                <a:latin typeface="Courier New" panose="02070309020205020404" pitchFamily="49" charset="0"/>
              </a:rPr>
              <a:t>pay = (15, 0, 24)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08080C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   </a:t>
            </a:r>
            <a:r>
              <a:rPr lang="en-US" altLang="en-US" sz="2400" dirty="0" err="1">
                <a:solidFill>
                  <a:srgbClr val="08080C"/>
                </a:solidFill>
              </a:rPr>
              <a:t>Cipherteks</a:t>
            </a:r>
            <a:r>
              <a:rPr lang="en-US" altLang="en-US" sz="2400" dirty="0">
                <a:solidFill>
                  <a:srgbClr val="08080C"/>
                </a:solidFill>
              </a:rPr>
              <a:t>: C = 			                           = </a:t>
            </a:r>
            <a:r>
              <a:rPr lang="en-US" altLang="en-US" sz="2400" dirty="0">
                <a:solidFill>
                  <a:srgbClr val="08080C"/>
                </a:solidFill>
                <a:latin typeface="Courier New" panose="02070309020205020404" pitchFamily="49" charset="0"/>
              </a:rPr>
              <a:t>LNS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b="1" dirty="0">
              <a:solidFill>
                <a:srgbClr val="08080C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" panose="020B0604020202020204" pitchFamily="34" charset="0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" panose="020B0604020202020204" pitchFamily="34" charset="0"/>
              </a:rPr>
              <a:t>	</a:t>
            </a:r>
            <a:r>
              <a:rPr lang="en-US" altLang="en-US" sz="2400" dirty="0" err="1">
                <a:solidFill>
                  <a:srgbClr val="08080C"/>
                </a:solidFill>
                <a:latin typeface="Arial" panose="020B0604020202020204" pitchFamily="34" charset="0"/>
              </a:rPr>
              <a:t>Cipherteks</a:t>
            </a:r>
            <a:r>
              <a:rPr lang="en-US" altLang="en-US" sz="2400" dirty="0">
                <a:solidFill>
                  <a:srgbClr val="08080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latin typeface="Arial" panose="020B0604020202020204" pitchFamily="34" charset="0"/>
              </a:rPr>
              <a:t>selengkapnya</a:t>
            </a:r>
            <a:r>
              <a:rPr lang="en-US" altLang="en-US" sz="2400" dirty="0">
                <a:solidFill>
                  <a:srgbClr val="08080C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400" dirty="0">
                <a:solidFill>
                  <a:srgbClr val="08080C"/>
                </a:solidFill>
                <a:latin typeface="Courier New" panose="02070309020205020404" pitchFamily="49" charset="0"/>
              </a:rPr>
              <a:t>LNSHDLEWMTRW</a:t>
            </a:r>
          </a:p>
        </p:txBody>
      </p:sp>
      <p:graphicFrame>
        <p:nvGraphicFramePr>
          <p:cNvPr id="50181" name="Object 2"/>
          <p:cNvGraphicFramePr>
            <a:graphicFrameLocks noChangeAspect="1"/>
          </p:cNvGraphicFramePr>
          <p:nvPr/>
        </p:nvGraphicFramePr>
        <p:xfrm>
          <a:off x="2514600" y="1014130"/>
          <a:ext cx="1524000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8" imgW="749300" imgH="596900" progId="Equation.3">
                  <p:embed/>
                </p:oleObj>
              </mc:Choice>
              <mc:Fallback>
                <p:oleObj name="Equation" r:id="rId8" imgW="749300" imgH="596900" progId="Equation.3">
                  <p:embed/>
                  <p:pic>
                    <p:nvPicPr>
                      <p:cNvPr id="5018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014130"/>
                        <a:ext cx="1524000" cy="1214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3"/>
          <p:cNvGraphicFramePr>
            <a:graphicFrameLocks noChangeAspect="1"/>
          </p:cNvGraphicFramePr>
          <p:nvPr/>
        </p:nvGraphicFramePr>
        <p:xfrm>
          <a:off x="3111358" y="3715201"/>
          <a:ext cx="4191000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10" imgW="2197100" imgH="596900" progId="Equation.3">
                  <p:embed/>
                </p:oleObj>
              </mc:Choice>
              <mc:Fallback>
                <p:oleObj name="Equation" r:id="rId10" imgW="2197100" imgH="596900" progId="Equation.3">
                  <p:embed/>
                  <p:pic>
                    <p:nvPicPr>
                      <p:cNvPr id="5018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358" y="3715201"/>
                        <a:ext cx="4191000" cy="113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27169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Munir/II4031 Kriptografi dan Koding</a:t>
            </a:r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016CE5B-9A8E-4EF7-A41A-08A82D6E4351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61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7797" y="762000"/>
            <a:ext cx="10726003" cy="5334000"/>
          </a:xfrm>
        </p:spPr>
        <p:txBody>
          <a:bodyPr/>
          <a:lstStyle/>
          <a:p>
            <a:pPr eaLnBrk="1" hangingPunct="1"/>
            <a:r>
              <a:rPr lang="en-US" altLang="en-US" sz="2400" dirty="0" err="1">
                <a:solidFill>
                  <a:srgbClr val="08080C"/>
                </a:solidFill>
              </a:rPr>
              <a:t>Dekripsi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perlu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menghitung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b="1" dirty="0">
                <a:solidFill>
                  <a:srgbClr val="08080C"/>
                </a:solidFill>
              </a:rPr>
              <a:t>K</a:t>
            </a:r>
            <a:r>
              <a:rPr lang="en-US" altLang="en-US" sz="2400" baseline="30000" dirty="0">
                <a:solidFill>
                  <a:srgbClr val="08080C"/>
                </a:solidFill>
              </a:rPr>
              <a:t>-1 </a:t>
            </a:r>
            <a:r>
              <a:rPr lang="en-US" altLang="en-US" sz="2400" dirty="0" err="1">
                <a:solidFill>
                  <a:srgbClr val="08080C"/>
                </a:solidFill>
              </a:rPr>
              <a:t>sedemikian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sehingga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b="1" dirty="0">
                <a:solidFill>
                  <a:srgbClr val="08080C"/>
                </a:solidFill>
              </a:rPr>
              <a:t>KK</a:t>
            </a:r>
            <a:r>
              <a:rPr lang="en-US" altLang="en-US" sz="2400" baseline="30000" dirty="0">
                <a:solidFill>
                  <a:srgbClr val="08080C"/>
                </a:solidFill>
              </a:rPr>
              <a:t>-1 </a:t>
            </a:r>
            <a:r>
              <a:rPr lang="en-US" altLang="en-US" sz="2400" dirty="0">
                <a:solidFill>
                  <a:srgbClr val="08080C"/>
                </a:solidFill>
              </a:rPr>
              <a:t>= </a:t>
            </a:r>
            <a:r>
              <a:rPr lang="en-US" altLang="en-US" sz="2400" b="1" dirty="0">
                <a:solidFill>
                  <a:srgbClr val="08080C"/>
                </a:solidFill>
              </a:rPr>
              <a:t>I</a:t>
            </a:r>
            <a:r>
              <a:rPr lang="en-US" altLang="en-US" sz="2400" dirty="0">
                <a:solidFill>
                  <a:srgbClr val="08080C"/>
                </a:solidFill>
              </a:rPr>
              <a:t>   (</a:t>
            </a:r>
            <a:r>
              <a:rPr lang="en-US" altLang="en-US" sz="2400" b="1" dirty="0">
                <a:solidFill>
                  <a:srgbClr val="08080C"/>
                </a:solidFill>
              </a:rPr>
              <a:t>I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matriks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identitas</a:t>
            </a:r>
            <a:r>
              <a:rPr lang="en-US" altLang="en-US" sz="2400" dirty="0">
                <a:solidFill>
                  <a:srgbClr val="08080C"/>
                </a:solidFill>
              </a:rPr>
              <a:t>).</a:t>
            </a:r>
          </a:p>
          <a:p>
            <a:pPr eaLnBrk="1" hangingPunct="1"/>
            <a:endParaRPr lang="en-US" altLang="en-US" sz="2400" dirty="0">
              <a:solidFill>
                <a:srgbClr val="08080C"/>
              </a:solidFill>
            </a:endParaRPr>
          </a:p>
          <a:p>
            <a:pPr eaLnBrk="1" hangingPunct="1"/>
            <a:endParaRPr lang="en-US" altLang="en-US" sz="2400" dirty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           </a:t>
            </a:r>
            <a:r>
              <a:rPr lang="en-US" altLang="en-US" sz="2400" b="1" dirty="0">
                <a:solidFill>
                  <a:srgbClr val="08080C"/>
                </a:solidFill>
              </a:rPr>
              <a:t>K</a:t>
            </a:r>
            <a:r>
              <a:rPr lang="en-US" altLang="en-US" sz="2400" baseline="30000" dirty="0">
                <a:solidFill>
                  <a:srgbClr val="08080C"/>
                </a:solidFill>
              </a:rPr>
              <a:t>-1   </a:t>
            </a:r>
            <a:r>
              <a:rPr lang="en-US" altLang="en-US" sz="2400" dirty="0">
                <a:solidFill>
                  <a:srgbClr val="08080C"/>
                </a:solidFill>
              </a:rPr>
              <a:t>=			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	</a:t>
            </a:r>
            <a:r>
              <a:rPr lang="en-US" altLang="en-US" sz="2400" dirty="0" err="1">
                <a:solidFill>
                  <a:srgbClr val="08080C"/>
                </a:solidFill>
              </a:rPr>
              <a:t>sebab</a:t>
            </a:r>
            <a:r>
              <a:rPr lang="en-US" altLang="en-US" sz="2400" dirty="0">
                <a:solidFill>
                  <a:srgbClr val="08080C"/>
                </a:solidFill>
              </a:rPr>
              <a:t>  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		</a:t>
            </a:r>
          </a:p>
        </p:txBody>
      </p:sp>
      <p:graphicFrame>
        <p:nvGraphicFramePr>
          <p:cNvPr id="51205" name="Object 2"/>
          <p:cNvGraphicFramePr>
            <a:graphicFrameLocks noChangeAspect="1"/>
          </p:cNvGraphicFramePr>
          <p:nvPr/>
        </p:nvGraphicFramePr>
        <p:xfrm>
          <a:off x="2362200" y="1788319"/>
          <a:ext cx="1676400" cy="131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8" imgW="762000" imgH="596900" progId="Equation.3">
                  <p:embed/>
                </p:oleObj>
              </mc:Choice>
              <mc:Fallback>
                <p:oleObj name="Equation" r:id="rId8" imgW="762000" imgH="596900" progId="Equation.3">
                  <p:embed/>
                  <p:pic>
                    <p:nvPicPr>
                      <p:cNvPr id="5120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788319"/>
                        <a:ext cx="1676400" cy="1312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6" name="Object 3"/>
          <p:cNvGraphicFramePr>
            <a:graphicFrameLocks noChangeAspect="1"/>
          </p:cNvGraphicFramePr>
          <p:nvPr/>
        </p:nvGraphicFramePr>
        <p:xfrm>
          <a:off x="1627496" y="3945499"/>
          <a:ext cx="7772400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10" imgW="3594100" imgH="596900" progId="Equation.3">
                  <p:embed/>
                </p:oleObj>
              </mc:Choice>
              <mc:Fallback>
                <p:oleObj name="Equation" r:id="rId10" imgW="3594100" imgH="596900" progId="Equation.3">
                  <p:embed/>
                  <p:pic>
                    <p:nvPicPr>
                      <p:cNvPr id="5120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7496" y="3945499"/>
                        <a:ext cx="7772400" cy="129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17102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077" y="716920"/>
            <a:ext cx="8927123" cy="53790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Cara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invers 2 x 2: </a:t>
            </a:r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K =                          K</a:t>
            </a:r>
            <a:r>
              <a:rPr lang="en-US" baseline="30000" dirty="0"/>
              <a:t>-1</a:t>
            </a:r>
            <a:r>
              <a:rPr lang="en-US" dirty="0"/>
              <a:t> = 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                                    =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</a:t>
            </a:r>
            <a:r>
              <a:rPr lang="en-US" dirty="0" err="1"/>
              <a:t>Contoh</a:t>
            </a:r>
            <a:r>
              <a:rPr lang="en-US" dirty="0"/>
              <a:t>: K =               </a:t>
            </a:r>
          </a:p>
          <a:p>
            <a:pPr marL="0" indent="0">
              <a:buNone/>
              <a:defRPr/>
            </a:pPr>
            <a:r>
              <a:rPr lang="en-US" dirty="0"/>
              <a:t>           </a:t>
            </a:r>
          </a:p>
          <a:p>
            <a:pPr marL="0" indent="0">
              <a:buNone/>
              <a:defRPr/>
            </a:pPr>
            <a:r>
              <a:rPr lang="en-US" dirty="0"/>
              <a:t>   </a:t>
            </a:r>
            <a:r>
              <a:rPr lang="en-US" sz="2600" dirty="0" err="1"/>
              <a:t>det</a:t>
            </a:r>
            <a:r>
              <a:rPr lang="en-US" sz="2600" dirty="0"/>
              <a:t>(K) = (3)(9) – (15)(10) = 27 – 150  = –123 mod 26 = 7                    </a:t>
            </a:r>
          </a:p>
        </p:txBody>
      </p:sp>
      <p:sp>
        <p:nvSpPr>
          <p:cNvPr id="5222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400"/>
              <a:t>Rinaldi Munir/II4031 Kriptografi dan Koding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F136417-5691-4E38-897A-BB56EE219515}" type="slidenum">
              <a:rPr lang="en-GB" altLang="en-US" sz="1400"/>
              <a:pPr/>
              <a:t>62</a:t>
            </a:fld>
            <a:endParaRPr lang="en-GB" altLang="en-US" sz="1400"/>
          </a:p>
        </p:txBody>
      </p:sp>
      <p:graphicFrame>
        <p:nvGraphicFramePr>
          <p:cNvPr id="52229" name="Object 8"/>
          <p:cNvGraphicFramePr>
            <a:graphicFrameLocks noChangeAspect="1"/>
          </p:cNvGraphicFramePr>
          <p:nvPr/>
        </p:nvGraphicFramePr>
        <p:xfrm>
          <a:off x="1861893" y="1375118"/>
          <a:ext cx="1350962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3" imgW="431613" imgH="393529" progId="Equation.3">
                  <p:embed/>
                </p:oleObj>
              </mc:Choice>
              <mc:Fallback>
                <p:oleObj name="Equation" r:id="rId3" imgW="431613" imgH="393529" progId="Equation.3">
                  <p:embed/>
                  <p:pic>
                    <p:nvPicPr>
                      <p:cNvPr id="5222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1893" y="1375118"/>
                        <a:ext cx="1350962" cy="123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Object 10"/>
          <p:cNvGraphicFramePr>
            <a:graphicFrameLocks noChangeAspect="1"/>
          </p:cNvGraphicFramePr>
          <p:nvPr/>
        </p:nvGraphicFramePr>
        <p:xfrm>
          <a:off x="4723104" y="1433664"/>
          <a:ext cx="3155950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5" imgW="977476" imgH="393529" progId="Equation.3">
                  <p:embed/>
                </p:oleObj>
              </mc:Choice>
              <mc:Fallback>
                <p:oleObj name="Equation" r:id="rId5" imgW="977476" imgH="393529" progId="Equation.3">
                  <p:embed/>
                  <p:pic>
                    <p:nvPicPr>
                      <p:cNvPr id="522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3104" y="1433664"/>
                        <a:ext cx="3155950" cy="1255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1" name="Rectangle 5"/>
          <p:cNvSpPr>
            <a:spLocks noChangeArrowheads="1"/>
          </p:cNvSpPr>
          <p:nvPr/>
        </p:nvSpPr>
        <p:spPr bwMode="auto">
          <a:xfrm>
            <a:off x="1524000" y="716920"/>
            <a:ext cx="25199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>
                <a:cs typeface="Times New Roman" panose="02020603050405020304" pitchFamily="18" charset="0"/>
              </a:rPr>
              <a:t> </a:t>
            </a:r>
            <a:r>
              <a:rPr lang="en-US" altLang="en-US" sz="1100"/>
              <a:t> </a:t>
            </a:r>
            <a:endParaRPr lang="en-US" altLang="en-US"/>
          </a:p>
        </p:txBody>
      </p:sp>
      <p:sp>
        <p:nvSpPr>
          <p:cNvPr id="52232" name="Rectangle 7"/>
          <p:cNvSpPr>
            <a:spLocks noChangeArrowheads="1"/>
          </p:cNvSpPr>
          <p:nvPr/>
        </p:nvSpPr>
        <p:spPr bwMode="auto">
          <a:xfrm>
            <a:off x="6208714" y="2869557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52233" name="Object 14"/>
          <p:cNvGraphicFramePr>
            <a:graphicFrameLocks noChangeAspect="1"/>
          </p:cNvGraphicFramePr>
          <p:nvPr/>
        </p:nvGraphicFramePr>
        <p:xfrm>
          <a:off x="4808119" y="2689100"/>
          <a:ext cx="2987675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7" imgW="1002865" imgH="393529" progId="Equation.3">
                  <p:embed/>
                </p:oleObj>
              </mc:Choice>
              <mc:Fallback>
                <p:oleObj name="Equation" r:id="rId7" imgW="1002865" imgH="393529" progId="Equation.3">
                  <p:embed/>
                  <p:pic>
                    <p:nvPicPr>
                      <p:cNvPr id="52233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119" y="2689100"/>
                        <a:ext cx="2987675" cy="1166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4" name="Rectangle 9"/>
          <p:cNvSpPr>
            <a:spLocks noChangeArrowheads="1"/>
          </p:cNvSpPr>
          <p:nvPr/>
        </p:nvSpPr>
        <p:spPr bwMode="auto">
          <a:xfrm>
            <a:off x="4367213" y="4287988"/>
            <a:ext cx="17513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52235" name="Object 16"/>
          <p:cNvGraphicFramePr>
            <a:graphicFrameLocks noChangeAspect="1"/>
          </p:cNvGraphicFramePr>
          <p:nvPr/>
        </p:nvGraphicFramePr>
        <p:xfrm>
          <a:off x="3048001" y="4239271"/>
          <a:ext cx="1319212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9" imgW="507780" imgH="393529" progId="Equation.3">
                  <p:embed/>
                </p:oleObj>
              </mc:Choice>
              <mc:Fallback>
                <p:oleObj name="Equation" r:id="rId9" imgW="507780" imgH="393529" progId="Equation.3">
                  <p:embed/>
                  <p:pic>
                    <p:nvPicPr>
                      <p:cNvPr id="5223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1" y="4239271"/>
                        <a:ext cx="1319212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29131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400"/>
              <a:t>Rinaldi Munir/II4031 Kriptografi dan Koding</a:t>
            </a:r>
          </a:p>
        </p:txBody>
      </p:sp>
      <p:sp>
        <p:nvSpPr>
          <p:cNvPr id="532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AD03766-B655-434A-B16D-A269596D209D}" type="slidenum">
              <a:rPr lang="en-GB" altLang="en-US" sz="1400"/>
              <a:pPr/>
              <a:t>63</a:t>
            </a:fld>
            <a:endParaRPr lang="en-GB" altLang="en-US" sz="1400"/>
          </a:p>
        </p:txBody>
      </p:sp>
      <p:pic>
        <p:nvPicPr>
          <p:cNvPr id="53252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87" y="1106606"/>
            <a:ext cx="112791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1416904" y="3311856"/>
            <a:ext cx="790416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Keterangan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:   (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i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) 7</a:t>
            </a:r>
            <a:r>
              <a:rPr lang="en-US" altLang="en-US" sz="2800" baseline="30000" dirty="0">
                <a:latin typeface="+mn-lt"/>
                <a:cs typeface="Times New Roman" panose="02020603050405020304" pitchFamily="18" charset="0"/>
              </a:rPr>
              <a:t> –1 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(mod 26) 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15,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karena</a:t>
            </a:r>
            <a:endParaRPr lang="en-US" altLang="en-US" sz="2800" dirty="0">
              <a:latin typeface="+mn-lt"/>
              <a:cs typeface="Times New Roman" panose="02020603050405020304" pitchFamily="18" charset="0"/>
            </a:endParaRPr>
          </a:p>
          <a:p>
            <a:pPr algn="just"/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                            (7)(15) = 105 mod 26 = 1</a:t>
            </a:r>
          </a:p>
          <a:p>
            <a:pPr algn="just"/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	             (ii) –10 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16 (mod 26)</a:t>
            </a:r>
          </a:p>
          <a:p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	             (iii) –15 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11 (mod 26)    ) </a:t>
            </a:r>
            <a:endParaRPr lang="en-US" alt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06886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400"/>
              <a:t>Rinaldi Munir/II4031 Kriptografi dan Koding</a:t>
            </a:r>
          </a:p>
        </p:txBody>
      </p:sp>
      <p:sp>
        <p:nvSpPr>
          <p:cNvPr id="5427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8371940-4D8B-47D5-A4F1-3D2D8A5B94B8}" type="slidenum">
              <a:rPr lang="en-GB" altLang="en-US" sz="1400"/>
              <a:pPr/>
              <a:t>64</a:t>
            </a:fld>
            <a:endParaRPr lang="en-GB" altLang="en-US" sz="1400"/>
          </a:p>
        </p:txBody>
      </p:sp>
      <p:pic>
        <p:nvPicPr>
          <p:cNvPr id="5427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58" y="1986280"/>
            <a:ext cx="12340932" cy="247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Box 4"/>
          <p:cNvSpPr txBox="1">
            <a:spLocks noChangeArrowheads="1"/>
          </p:cNvSpPr>
          <p:nvPr/>
        </p:nvSpPr>
        <p:spPr bwMode="auto">
          <a:xfrm>
            <a:off x="551158" y="1012210"/>
            <a:ext cx="236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dirty="0" err="1"/>
              <a:t>Periksa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bahwa</a:t>
            </a:r>
            <a:r>
              <a:rPr lang="en-US" altLang="en-US" sz="28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846806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3271" y="659296"/>
            <a:ext cx="8792816" cy="5697054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3 x 3: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yang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</a:t>
            </a:r>
          </a:p>
          <a:p>
            <a:pPr marL="0" indent="0">
              <a:buNone/>
              <a:defRPr/>
            </a:pPr>
            <a:r>
              <a:rPr lang="en-US" i="1" dirty="0"/>
              <a:t>    A</a:t>
            </a:r>
            <a:r>
              <a:rPr lang="en-US" dirty="0"/>
              <a:t> = (</a:t>
            </a:r>
            <a:r>
              <a:rPr lang="en-US" i="1" dirty="0" err="1"/>
              <a:t>ei</a:t>
            </a:r>
            <a:r>
              <a:rPr lang="en-US" dirty="0"/>
              <a:t> – </a:t>
            </a:r>
            <a:r>
              <a:rPr lang="en-US" i="1" dirty="0" err="1"/>
              <a:t>hf</a:t>
            </a:r>
            <a:r>
              <a:rPr lang="en-US" dirty="0"/>
              <a:t>)         </a:t>
            </a:r>
            <a:r>
              <a:rPr lang="en-US" i="1" dirty="0"/>
              <a:t>B</a:t>
            </a:r>
            <a:r>
              <a:rPr lang="en-US" dirty="0"/>
              <a:t> = – (</a:t>
            </a:r>
            <a:r>
              <a:rPr lang="en-US" i="1" dirty="0"/>
              <a:t>di</a:t>
            </a:r>
            <a:r>
              <a:rPr lang="en-US" dirty="0"/>
              <a:t> – </a:t>
            </a:r>
            <a:r>
              <a:rPr lang="en-US" i="1" dirty="0" err="1"/>
              <a:t>fg</a:t>
            </a:r>
            <a:r>
              <a:rPr lang="en-US" dirty="0"/>
              <a:t>)     </a:t>
            </a:r>
            <a:r>
              <a:rPr lang="en-US" i="1" dirty="0"/>
              <a:t>C</a:t>
            </a:r>
            <a:r>
              <a:rPr lang="en-US" dirty="0"/>
              <a:t> = (</a:t>
            </a:r>
            <a:r>
              <a:rPr lang="en-US" i="1" dirty="0"/>
              <a:t>dh</a:t>
            </a:r>
            <a:r>
              <a:rPr lang="en-US" dirty="0"/>
              <a:t> – </a:t>
            </a:r>
            <a:r>
              <a:rPr lang="en-US" i="1" dirty="0" err="1"/>
              <a:t>eg</a:t>
            </a:r>
            <a:r>
              <a:rPr lang="en-US" dirty="0"/>
              <a:t>)	</a:t>
            </a:r>
          </a:p>
          <a:p>
            <a:pPr marL="0" indent="0">
              <a:buNone/>
              <a:defRPr/>
            </a:pPr>
            <a:r>
              <a:rPr lang="en-US" i="1" dirty="0"/>
              <a:t>    D</a:t>
            </a:r>
            <a:r>
              <a:rPr lang="en-US" dirty="0"/>
              <a:t> = – (</a:t>
            </a:r>
            <a:r>
              <a:rPr lang="en-US" i="1" dirty="0"/>
              <a:t>bi</a:t>
            </a:r>
            <a:r>
              <a:rPr lang="en-US" dirty="0"/>
              <a:t> – </a:t>
            </a:r>
            <a:r>
              <a:rPr lang="en-US" i="1" dirty="0" err="1"/>
              <a:t>hc</a:t>
            </a:r>
            <a:r>
              <a:rPr lang="en-US" dirty="0"/>
              <a:t>)     </a:t>
            </a:r>
            <a:r>
              <a:rPr lang="en-US" i="1" dirty="0"/>
              <a:t>E</a:t>
            </a:r>
            <a:r>
              <a:rPr lang="en-US" dirty="0"/>
              <a:t> = (</a:t>
            </a:r>
            <a:r>
              <a:rPr lang="en-US" i="1" dirty="0" err="1"/>
              <a:t>ai</a:t>
            </a:r>
            <a:r>
              <a:rPr lang="en-US" dirty="0"/>
              <a:t> – </a:t>
            </a:r>
            <a:r>
              <a:rPr lang="en-US" i="1" dirty="0"/>
              <a:t>cg</a:t>
            </a:r>
            <a:r>
              <a:rPr lang="en-US" dirty="0"/>
              <a:t>)	     </a:t>
            </a:r>
            <a:r>
              <a:rPr lang="en-US" i="1" dirty="0"/>
              <a:t>F</a:t>
            </a:r>
            <a:r>
              <a:rPr lang="en-US" dirty="0"/>
              <a:t> = – (</a:t>
            </a:r>
            <a:r>
              <a:rPr lang="en-US" i="1" dirty="0"/>
              <a:t>ah</a:t>
            </a:r>
            <a:r>
              <a:rPr lang="en-US" dirty="0"/>
              <a:t> – </a:t>
            </a:r>
            <a:r>
              <a:rPr lang="en-US" i="1" dirty="0" err="1"/>
              <a:t>bg</a:t>
            </a:r>
            <a:r>
              <a:rPr lang="en-US" dirty="0"/>
              <a:t>)</a:t>
            </a:r>
          </a:p>
          <a:p>
            <a:pPr marL="0" indent="0">
              <a:buNone/>
              <a:defRPr/>
            </a:pPr>
            <a:r>
              <a:rPr lang="en-US" i="1" dirty="0"/>
              <a:t>    G</a:t>
            </a:r>
            <a:r>
              <a:rPr lang="en-US" dirty="0"/>
              <a:t> = (</a:t>
            </a:r>
            <a:r>
              <a:rPr lang="en-US" i="1" dirty="0"/>
              <a:t>bf</a:t>
            </a:r>
            <a:r>
              <a:rPr lang="en-US" dirty="0"/>
              <a:t> – </a:t>
            </a:r>
            <a:r>
              <a:rPr lang="en-US" i="1" dirty="0" err="1"/>
              <a:t>ec</a:t>
            </a:r>
            <a:r>
              <a:rPr lang="en-US" dirty="0"/>
              <a:t>)	</a:t>
            </a:r>
            <a:r>
              <a:rPr lang="en-US" i="1" dirty="0"/>
              <a:t>H</a:t>
            </a:r>
            <a:r>
              <a:rPr lang="en-US" dirty="0"/>
              <a:t> = – (</a:t>
            </a:r>
            <a:r>
              <a:rPr lang="en-US" i="1" dirty="0" err="1"/>
              <a:t>af</a:t>
            </a:r>
            <a:r>
              <a:rPr lang="en-US" dirty="0"/>
              <a:t> – </a:t>
            </a:r>
            <a:r>
              <a:rPr lang="en-US" i="1" dirty="0"/>
              <a:t>cd</a:t>
            </a:r>
            <a:r>
              <a:rPr lang="en-US" dirty="0"/>
              <a:t>)    </a:t>
            </a:r>
            <a:r>
              <a:rPr lang="en-US" i="1" dirty="0"/>
              <a:t>I </a:t>
            </a:r>
            <a:r>
              <a:rPr lang="en-US" dirty="0"/>
              <a:t>= (</a:t>
            </a:r>
            <a:r>
              <a:rPr lang="en-US" i="1" dirty="0" err="1"/>
              <a:t>ae</a:t>
            </a:r>
            <a:r>
              <a:rPr lang="en-US" dirty="0"/>
              <a:t> – </a:t>
            </a:r>
            <a:r>
              <a:rPr lang="en-US" i="1" dirty="0" err="1"/>
              <a:t>bd</a:t>
            </a:r>
            <a:r>
              <a:rPr lang="en-US" dirty="0"/>
              <a:t>) </a:t>
            </a:r>
          </a:p>
          <a:p>
            <a:pPr marL="0" indent="0">
              <a:buNone/>
              <a:defRPr/>
            </a:pPr>
            <a:r>
              <a:rPr lang="en-US" dirty="0"/>
              <a:t> </a:t>
            </a:r>
            <a:r>
              <a:rPr lang="en-US" dirty="0" err="1"/>
              <a:t>dan</a:t>
            </a: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	</a:t>
            </a:r>
            <a:r>
              <a:rPr lang="en-US" dirty="0" err="1"/>
              <a:t>det</a:t>
            </a:r>
            <a:r>
              <a:rPr lang="en-US" dirty="0"/>
              <a:t>(</a:t>
            </a:r>
            <a:r>
              <a:rPr lang="en-US" b="1" dirty="0"/>
              <a:t>K</a:t>
            </a:r>
            <a:r>
              <a:rPr lang="en-US" dirty="0"/>
              <a:t>) = </a:t>
            </a:r>
            <a:r>
              <a:rPr lang="en-US" i="1" dirty="0" err="1"/>
              <a:t>aA</a:t>
            </a:r>
            <a:r>
              <a:rPr lang="en-US" dirty="0"/>
              <a:t> + </a:t>
            </a:r>
            <a:r>
              <a:rPr lang="en-US" i="1" dirty="0" err="1"/>
              <a:t>bB</a:t>
            </a:r>
            <a:r>
              <a:rPr lang="en-US" i="1" dirty="0"/>
              <a:t> </a:t>
            </a:r>
            <a:r>
              <a:rPr lang="en-US" dirty="0"/>
              <a:t>+ </a:t>
            </a:r>
            <a:r>
              <a:rPr lang="en-US" i="1" dirty="0" err="1"/>
              <a:t>cC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52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400"/>
              <a:t>Rinaldi Munir/II4031 Kriptografi dan Koding</a:t>
            </a: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207C567-68FC-47E4-85A6-C94DF6CE0F61}" type="slidenum">
              <a:rPr lang="en-GB" altLang="en-US" sz="1400"/>
              <a:pPr/>
              <a:t>65</a:t>
            </a:fld>
            <a:endParaRPr lang="en-GB" altLang="en-US" sz="1400"/>
          </a:p>
        </p:txBody>
      </p:sp>
      <p:pic>
        <p:nvPicPr>
          <p:cNvPr id="55301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854" y="1152940"/>
            <a:ext cx="9509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0115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Munir/II4031 Kriptografi dan Koding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8D89509-B084-4E96-97B3-472BB832BF95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66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707" y="990600"/>
            <a:ext cx="10180093" cy="51054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 err="1">
                <a:solidFill>
                  <a:srgbClr val="08080C"/>
                </a:solidFill>
              </a:rPr>
              <a:t>Dekripsi</a:t>
            </a:r>
            <a:r>
              <a:rPr lang="en-US" altLang="en-US" dirty="0">
                <a:solidFill>
                  <a:srgbClr val="08080C"/>
                </a:solidFill>
              </a:rPr>
              <a:t>:</a:t>
            </a:r>
            <a:br>
              <a:rPr lang="en-US" altLang="en-US" dirty="0">
                <a:solidFill>
                  <a:srgbClr val="08080C"/>
                </a:solidFill>
              </a:rPr>
            </a:br>
            <a:endParaRPr lang="en-US" altLang="en-US" dirty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08080C"/>
                </a:solidFill>
              </a:rPr>
              <a:t>		</a:t>
            </a:r>
            <a:r>
              <a:rPr lang="en-US" altLang="en-US" b="1" dirty="0">
                <a:solidFill>
                  <a:srgbClr val="08080C"/>
                </a:solidFill>
              </a:rPr>
              <a:t>P</a:t>
            </a:r>
            <a:r>
              <a:rPr lang="en-US" altLang="en-US" dirty="0">
                <a:solidFill>
                  <a:srgbClr val="08080C"/>
                </a:solidFill>
              </a:rPr>
              <a:t> = </a:t>
            </a:r>
            <a:r>
              <a:rPr lang="en-US" altLang="en-US" b="1" dirty="0">
                <a:solidFill>
                  <a:srgbClr val="08080C"/>
                </a:solidFill>
              </a:rPr>
              <a:t>K</a:t>
            </a:r>
            <a:r>
              <a:rPr lang="en-US" altLang="en-US" baseline="30000" dirty="0">
                <a:solidFill>
                  <a:srgbClr val="08080C"/>
                </a:solidFill>
              </a:rPr>
              <a:t>-1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b="1" dirty="0">
                <a:solidFill>
                  <a:srgbClr val="08080C"/>
                </a:solidFill>
              </a:rPr>
              <a:t>C</a:t>
            </a:r>
          </a:p>
          <a:p>
            <a:pPr eaLnBrk="1" hangingPunct="1">
              <a:buFontTx/>
              <a:buNone/>
            </a:pPr>
            <a:endParaRPr lang="en-US" altLang="en-US" b="1" dirty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08080C"/>
                </a:solidFill>
              </a:rPr>
              <a:t>	</a:t>
            </a:r>
            <a:r>
              <a:rPr lang="en-US" altLang="en-US" dirty="0" err="1">
                <a:solidFill>
                  <a:srgbClr val="08080C"/>
                </a:solidFill>
              </a:rPr>
              <a:t>Cipherteks</a:t>
            </a:r>
            <a:r>
              <a:rPr lang="en-US" altLang="en-US" dirty="0">
                <a:solidFill>
                  <a:srgbClr val="08080C"/>
                </a:solidFill>
              </a:rPr>
              <a:t>: </a:t>
            </a:r>
            <a:r>
              <a:rPr lang="en-US" altLang="en-US" dirty="0">
                <a:solidFill>
                  <a:srgbClr val="08080C"/>
                </a:solidFill>
                <a:latin typeface="Courier New" panose="02070309020205020404" pitchFamily="49" charset="0"/>
              </a:rPr>
              <a:t>LNS  </a:t>
            </a:r>
            <a:r>
              <a:rPr lang="en-US" altLang="en-US" dirty="0" err="1">
                <a:solidFill>
                  <a:srgbClr val="08080C"/>
                </a:solidFill>
                <a:latin typeface="Arial" panose="020B0604020202020204" pitchFamily="34" charset="0"/>
              </a:rPr>
              <a:t>atau</a:t>
            </a:r>
            <a:r>
              <a:rPr lang="en-US" altLang="en-US" dirty="0">
                <a:solidFill>
                  <a:srgbClr val="08080C"/>
                </a:solidFill>
                <a:latin typeface="Arial" panose="020B0604020202020204" pitchFamily="34" charset="0"/>
              </a:rPr>
              <a:t> C = (11, 13, 18)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</a:p>
          <a:p>
            <a:pPr eaLnBrk="1" hangingPunct="1">
              <a:buFontTx/>
              <a:buNone/>
            </a:pPr>
            <a:endParaRPr lang="en-US" altLang="en-US" dirty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08080C"/>
                </a:solidFill>
              </a:rPr>
              <a:t>	</a:t>
            </a:r>
            <a:r>
              <a:rPr lang="en-US" altLang="en-US" dirty="0" err="1">
                <a:solidFill>
                  <a:srgbClr val="08080C"/>
                </a:solidFill>
              </a:rPr>
              <a:t>Plainteks</a:t>
            </a:r>
            <a:r>
              <a:rPr lang="en-US" altLang="en-US" dirty="0">
                <a:solidFill>
                  <a:srgbClr val="08080C"/>
                </a:solidFill>
              </a:rPr>
              <a:t>:</a:t>
            </a:r>
          </a:p>
          <a:p>
            <a:pPr eaLnBrk="1" hangingPunct="1">
              <a:buFontTx/>
              <a:buNone/>
            </a:pPr>
            <a:endParaRPr lang="en-US" altLang="en-US" dirty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endParaRPr lang="en-US" altLang="en-US" dirty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08080C"/>
                </a:solidFill>
              </a:rPr>
              <a:t>     	</a:t>
            </a:r>
            <a:r>
              <a:rPr lang="en-US" altLang="en-US" b="1" dirty="0">
                <a:solidFill>
                  <a:srgbClr val="08080C"/>
                </a:solidFill>
              </a:rPr>
              <a:t>C</a:t>
            </a:r>
            <a:r>
              <a:rPr lang="en-US" altLang="en-US" dirty="0">
                <a:solidFill>
                  <a:srgbClr val="08080C"/>
                </a:solidFill>
              </a:rPr>
              <a:t> = (15, 0, 24) = (P, A, Y) </a:t>
            </a:r>
          </a:p>
        </p:txBody>
      </p:sp>
      <p:graphicFrame>
        <p:nvGraphicFramePr>
          <p:cNvPr id="56325" name="Object 2"/>
          <p:cNvGraphicFramePr>
            <a:graphicFrameLocks noChangeAspect="1"/>
          </p:cNvGraphicFramePr>
          <p:nvPr/>
        </p:nvGraphicFramePr>
        <p:xfrm>
          <a:off x="3086100" y="3543300"/>
          <a:ext cx="6019800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8" imgW="2197100" imgH="596900" progId="Equation.3">
                  <p:embed/>
                </p:oleObj>
              </mc:Choice>
              <mc:Fallback>
                <p:oleObj name="Equation" r:id="rId8" imgW="2197100" imgH="596900" progId="Equation.3">
                  <p:embed/>
                  <p:pic>
                    <p:nvPicPr>
                      <p:cNvPr id="5632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3543300"/>
                        <a:ext cx="6019800" cy="163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82714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Munir/II4031 Kriptografi dan Koding</a:t>
            </a:r>
          </a:p>
        </p:txBody>
      </p:sp>
      <p:sp>
        <p:nvSpPr>
          <p:cNvPr id="573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BDD6D0C-E2F7-4D9A-9E7F-F61424E58987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67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8991" y="1295400"/>
            <a:ext cx="9962866" cy="3657600"/>
          </a:xfrm>
        </p:spPr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08080C"/>
                </a:solidFill>
              </a:rPr>
              <a:t>Kekuatan</a:t>
            </a:r>
            <a:r>
              <a:rPr lang="en-US" altLang="en-US" dirty="0">
                <a:solidFill>
                  <a:srgbClr val="08080C"/>
                </a:solidFill>
              </a:rPr>
              <a:t> Hill cipher </a:t>
            </a:r>
            <a:r>
              <a:rPr lang="en-US" altLang="en-US" dirty="0" err="1">
                <a:solidFill>
                  <a:srgbClr val="08080C"/>
                </a:solidFill>
              </a:rPr>
              <a:t>terletak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pada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penyembunyian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frekuensi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huruf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tunggal</a:t>
            </a:r>
            <a:endParaRPr lang="en-US" altLang="en-US" dirty="0">
              <a:solidFill>
                <a:srgbClr val="08080C"/>
              </a:solidFill>
            </a:endParaRPr>
          </a:p>
          <a:p>
            <a:pPr eaLnBrk="1" hangingPunct="1"/>
            <a:endParaRPr lang="en-US" altLang="en-US" dirty="0">
              <a:solidFill>
                <a:srgbClr val="08080C"/>
              </a:solidFill>
            </a:endParaRPr>
          </a:p>
          <a:p>
            <a:pPr eaLnBrk="1" hangingPunct="1"/>
            <a:r>
              <a:rPr lang="en-US" altLang="en-US" dirty="0" err="1">
                <a:solidFill>
                  <a:srgbClr val="08080C"/>
                </a:solidFill>
              </a:rPr>
              <a:t>Huruf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plainteks</a:t>
            </a:r>
            <a:r>
              <a:rPr lang="en-US" altLang="en-US" dirty="0">
                <a:solidFill>
                  <a:srgbClr val="08080C"/>
                </a:solidFill>
              </a:rPr>
              <a:t> yang </a:t>
            </a:r>
            <a:r>
              <a:rPr lang="en-US" altLang="en-US" dirty="0" err="1">
                <a:solidFill>
                  <a:srgbClr val="08080C"/>
                </a:solidFill>
              </a:rPr>
              <a:t>sama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belum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tentu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dienkripsi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menjadi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huruf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cipherteks</a:t>
            </a:r>
            <a:r>
              <a:rPr lang="en-US" altLang="en-US" dirty="0">
                <a:solidFill>
                  <a:srgbClr val="08080C"/>
                </a:solidFill>
              </a:rPr>
              <a:t> yang </a:t>
            </a:r>
            <a:r>
              <a:rPr lang="en-US" altLang="en-US" dirty="0" err="1">
                <a:solidFill>
                  <a:srgbClr val="08080C"/>
                </a:solidFill>
              </a:rPr>
              <a:t>sama</a:t>
            </a:r>
            <a:r>
              <a:rPr lang="en-US" altLang="en-US" dirty="0">
                <a:solidFill>
                  <a:srgbClr val="08080C"/>
                </a:solidFill>
              </a:rPr>
              <a:t>.</a:t>
            </a:r>
          </a:p>
          <a:p>
            <a:pPr lvl="1" eaLnBrk="1" hangingPunct="1">
              <a:buFontTx/>
              <a:buNone/>
            </a:pPr>
            <a:endParaRPr lang="en-US" altLang="en-US" sz="2800" dirty="0">
              <a:solidFill>
                <a:srgbClr val="08080C"/>
              </a:solidFill>
            </a:endParaRPr>
          </a:p>
          <a:p>
            <a:pPr eaLnBrk="1" hangingPunct="1"/>
            <a:endParaRPr lang="en-US" altLang="en-US" sz="2400" dirty="0">
              <a:solidFill>
                <a:srgbClr val="0808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532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Munir/II4031 Kriptografi dan Koding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0DA2846-2DCF-41A9-816D-089E849D4CCB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68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854" y="782637"/>
            <a:ext cx="11097146" cy="5768287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i="1" dirty="0">
                <a:solidFill>
                  <a:srgbClr val="08080C"/>
                </a:solidFill>
              </a:rPr>
              <a:t>Hill cipher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mudah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dipecahkan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dengan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i="1" dirty="0">
                <a:solidFill>
                  <a:srgbClr val="08080C"/>
                </a:solidFill>
              </a:rPr>
              <a:t>known-plaintext attack</a:t>
            </a:r>
            <a:r>
              <a:rPr lang="en-US" altLang="en-US" dirty="0">
                <a:solidFill>
                  <a:srgbClr val="08080C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err="1">
                <a:solidFill>
                  <a:srgbClr val="08080C"/>
                </a:solidFill>
              </a:rPr>
              <a:t>Misalkan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untuk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i="1" dirty="0">
                <a:solidFill>
                  <a:srgbClr val="08080C"/>
                </a:solidFill>
              </a:rPr>
              <a:t>Hill cipher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dengan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i="1" dirty="0">
                <a:solidFill>
                  <a:srgbClr val="08080C"/>
                </a:solidFill>
              </a:rPr>
              <a:t>m</a:t>
            </a:r>
            <a:r>
              <a:rPr lang="en-US" altLang="en-US" dirty="0">
                <a:solidFill>
                  <a:srgbClr val="08080C"/>
                </a:solidFill>
              </a:rPr>
              <a:t> = 2 </a:t>
            </a:r>
            <a:r>
              <a:rPr lang="en-US" altLang="en-US" dirty="0" err="1">
                <a:solidFill>
                  <a:srgbClr val="08080C"/>
                </a:solidFill>
              </a:rPr>
              <a:t>diketahui</a:t>
            </a:r>
            <a:r>
              <a:rPr lang="en-US" altLang="en-US" dirty="0">
                <a:solidFill>
                  <a:srgbClr val="08080C"/>
                </a:solidFill>
              </a:rPr>
              <a:t>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rgbClr val="08080C"/>
                </a:solidFill>
              </a:rPr>
              <a:t>P = (19, 7)    </a:t>
            </a:r>
            <a:r>
              <a:rPr lang="en-US" altLang="en-US" sz="2800" dirty="0">
                <a:solidFill>
                  <a:srgbClr val="08080C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800" i="1" dirty="0">
                <a:solidFill>
                  <a:srgbClr val="08080C"/>
                </a:solidFill>
              </a:rPr>
              <a:t>C</a:t>
            </a:r>
            <a:r>
              <a:rPr lang="en-US" altLang="en-US" sz="2800" dirty="0">
                <a:solidFill>
                  <a:srgbClr val="08080C"/>
                </a:solidFill>
              </a:rPr>
              <a:t> = (0, 23)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rgbClr val="08080C"/>
                </a:solidFill>
              </a:rPr>
              <a:t>P = (4, 17)    </a:t>
            </a:r>
            <a:r>
              <a:rPr lang="en-US" altLang="en-US" sz="2800" dirty="0">
                <a:solidFill>
                  <a:srgbClr val="08080C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800" dirty="0">
                <a:solidFill>
                  <a:srgbClr val="08080C"/>
                </a:solidFill>
              </a:rPr>
              <a:t> </a:t>
            </a:r>
            <a:r>
              <a:rPr lang="en-US" altLang="en-US" sz="2800" i="1" dirty="0">
                <a:solidFill>
                  <a:srgbClr val="08080C"/>
                </a:solidFill>
              </a:rPr>
              <a:t>C</a:t>
            </a:r>
            <a:r>
              <a:rPr lang="en-US" altLang="en-US" sz="2800" dirty="0">
                <a:solidFill>
                  <a:srgbClr val="08080C"/>
                </a:solidFill>
              </a:rPr>
              <a:t> = (12, 6)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800" dirty="0" err="1">
                <a:solidFill>
                  <a:srgbClr val="08080C"/>
                </a:solidFill>
              </a:rPr>
              <a:t>Jadi</a:t>
            </a:r>
            <a:r>
              <a:rPr lang="en-US" altLang="en-US" sz="2800" dirty="0">
                <a:solidFill>
                  <a:srgbClr val="08080C"/>
                </a:solidFill>
              </a:rPr>
              <a:t>, </a:t>
            </a:r>
            <a:r>
              <a:rPr lang="en-US" altLang="en-US" sz="2800" b="1" dirty="0">
                <a:solidFill>
                  <a:srgbClr val="08080C"/>
                </a:solidFill>
              </a:rPr>
              <a:t>K</a:t>
            </a:r>
            <a:r>
              <a:rPr lang="en-US" altLang="en-US" sz="2800" dirty="0">
                <a:solidFill>
                  <a:srgbClr val="08080C"/>
                </a:solidFill>
              </a:rPr>
              <a:t>(19, 7) = (0, 23) </a:t>
            </a:r>
            <a:r>
              <a:rPr lang="en-US" altLang="en-US" sz="2800" dirty="0" err="1">
                <a:solidFill>
                  <a:srgbClr val="08080C"/>
                </a:solidFill>
              </a:rPr>
              <a:t>dan</a:t>
            </a:r>
            <a:r>
              <a:rPr lang="en-US" altLang="en-US" sz="2800" dirty="0">
                <a:solidFill>
                  <a:srgbClr val="08080C"/>
                </a:solidFill>
              </a:rPr>
              <a:t> </a:t>
            </a:r>
            <a:r>
              <a:rPr lang="en-US" altLang="en-US" sz="2800" b="1" dirty="0">
                <a:solidFill>
                  <a:srgbClr val="08080C"/>
                </a:solidFill>
              </a:rPr>
              <a:t>K</a:t>
            </a:r>
            <a:r>
              <a:rPr lang="en-US" altLang="en-US" sz="2800" dirty="0">
                <a:solidFill>
                  <a:srgbClr val="08080C"/>
                </a:solidFill>
              </a:rPr>
              <a:t>(4, 17) = (12, 6)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dirty="0">
              <a:solidFill>
                <a:srgbClr val="08080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dirty="0">
              <a:solidFill>
                <a:srgbClr val="08080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dirty="0">
              <a:solidFill>
                <a:srgbClr val="08080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dirty="0">
              <a:solidFill>
                <a:srgbClr val="08080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dirty="0">
              <a:solidFill>
                <a:srgbClr val="08080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sz="2800" dirty="0">
              <a:solidFill>
                <a:srgbClr val="08080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800" dirty="0" err="1">
                <a:solidFill>
                  <a:srgbClr val="08080C"/>
                </a:solidFill>
              </a:rPr>
              <a:t>Inversi</a:t>
            </a:r>
            <a:r>
              <a:rPr lang="en-US" altLang="en-US" sz="2800" dirty="0">
                <a:solidFill>
                  <a:srgbClr val="08080C"/>
                </a:solidFill>
              </a:rPr>
              <a:t> </a:t>
            </a:r>
            <a:r>
              <a:rPr lang="en-US" altLang="en-US" sz="2800" dirty="0" err="1">
                <a:solidFill>
                  <a:srgbClr val="08080C"/>
                </a:solidFill>
              </a:rPr>
              <a:t>dari</a:t>
            </a:r>
            <a:r>
              <a:rPr lang="en-US" altLang="en-US" sz="2800" dirty="0">
                <a:solidFill>
                  <a:srgbClr val="08080C"/>
                </a:solidFill>
              </a:rPr>
              <a:t> </a:t>
            </a:r>
            <a:r>
              <a:rPr lang="en-US" altLang="en-US" sz="2800" i="1" dirty="0">
                <a:solidFill>
                  <a:srgbClr val="08080C"/>
                </a:solidFill>
              </a:rPr>
              <a:t>P</a:t>
            </a:r>
            <a:r>
              <a:rPr lang="en-US" altLang="en-US" sz="2800" dirty="0">
                <a:solidFill>
                  <a:srgbClr val="08080C"/>
                </a:solidFill>
              </a:rPr>
              <a:t> </a:t>
            </a:r>
            <a:r>
              <a:rPr lang="en-US" altLang="en-US" sz="2800" dirty="0" err="1">
                <a:solidFill>
                  <a:srgbClr val="08080C"/>
                </a:solidFill>
              </a:rPr>
              <a:t>adalah</a:t>
            </a:r>
            <a:r>
              <a:rPr lang="en-US" altLang="en-US" sz="2800" dirty="0">
                <a:solidFill>
                  <a:srgbClr val="08080C"/>
                </a:solidFill>
              </a:rPr>
              <a:t> P</a:t>
            </a:r>
            <a:r>
              <a:rPr lang="en-US" altLang="en-US" sz="2800" baseline="30000" dirty="0">
                <a:solidFill>
                  <a:srgbClr val="08080C"/>
                </a:solidFill>
              </a:rPr>
              <a:t>-1</a:t>
            </a:r>
            <a:r>
              <a:rPr lang="en-US" altLang="en-US" sz="2800" dirty="0">
                <a:solidFill>
                  <a:srgbClr val="08080C"/>
                </a:solidFill>
              </a:rPr>
              <a:t> =  					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800" dirty="0" err="1">
                <a:solidFill>
                  <a:srgbClr val="08080C"/>
                </a:solidFill>
              </a:rPr>
              <a:t>Sehingga</a:t>
            </a:r>
            <a:endParaRPr lang="en-US" altLang="en-US" sz="2800" dirty="0">
              <a:solidFill>
                <a:srgbClr val="08080C"/>
              </a:solidFill>
            </a:endParaRPr>
          </a:p>
          <a:p>
            <a:pPr marL="457200" lvl="1" indent="0">
              <a:buNone/>
              <a:defRPr/>
            </a:pP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</a:rPr>
              <a:t>      </a:t>
            </a:r>
          </a:p>
          <a:p>
            <a:pPr marL="457200" lvl="1" indent="0">
              <a:buNone/>
              <a:defRPr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  </a:t>
            </a:r>
          </a:p>
          <a:p>
            <a:pPr marL="457200" lvl="1" indent="0">
              <a:buNone/>
              <a:defRPr/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</a:rPr>
              <a:t>     K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=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</a:rPr>
              <a:t>CP</a:t>
            </a:r>
            <a:r>
              <a:rPr lang="en-US" sz="2800" baseline="30000" dirty="0">
                <a:solidFill>
                  <a:schemeClr val="tx1">
                    <a:lumMod val="50000"/>
                  </a:schemeClr>
                </a:solidFill>
              </a:rPr>
              <a:t>–1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mod 26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</a:rPr>
              <a:t> = </a:t>
            </a:r>
            <a:r>
              <a:rPr lang="en-US" altLang="en-US" sz="2800" dirty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dirty="0"/>
              <a:t>	</a:t>
            </a:r>
          </a:p>
        </p:txBody>
      </p:sp>
      <p:graphicFrame>
        <p:nvGraphicFramePr>
          <p:cNvPr id="58373" name="Object 2"/>
          <p:cNvGraphicFramePr>
            <a:graphicFrameLocks noChangeAspect="1"/>
          </p:cNvGraphicFramePr>
          <p:nvPr/>
        </p:nvGraphicFramePr>
        <p:xfrm>
          <a:off x="2323958" y="2607629"/>
          <a:ext cx="364807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8" imgW="1612900" imgH="571500" progId="Equation.3">
                  <p:embed/>
                </p:oleObj>
              </mc:Choice>
              <mc:Fallback>
                <p:oleObj name="Equation" r:id="rId8" imgW="1612900" imgH="571500" progId="Equation.3">
                  <p:embed/>
                  <p:pic>
                    <p:nvPicPr>
                      <p:cNvPr id="5837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3958" y="2607629"/>
                        <a:ext cx="364807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4" name="Rectangle 14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58375" name="Object 4"/>
          <p:cNvGraphicFramePr>
            <a:graphicFrameLocks noChangeAspect="1"/>
          </p:cNvGraphicFramePr>
          <p:nvPr/>
        </p:nvGraphicFramePr>
        <p:xfrm>
          <a:off x="4493952" y="3761557"/>
          <a:ext cx="328295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10" imgW="1612900" imgH="431800" progId="Equation.3">
                  <p:embed/>
                </p:oleObj>
              </mc:Choice>
              <mc:Fallback>
                <p:oleObj name="Equation" r:id="rId10" imgW="1612900" imgH="431800" progId="Equation.3">
                  <p:embed/>
                  <p:pic>
                    <p:nvPicPr>
                      <p:cNvPr id="5837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3952" y="3761557"/>
                        <a:ext cx="328295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6" name="Object 6"/>
          <p:cNvGraphicFramePr>
            <a:graphicFrameLocks noChangeAspect="1"/>
          </p:cNvGraphicFramePr>
          <p:nvPr/>
        </p:nvGraphicFramePr>
        <p:xfrm>
          <a:off x="3875621" y="5043872"/>
          <a:ext cx="4519612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Equation" r:id="rId12" imgW="1955800" imgH="393700" progId="Equation.3">
                  <p:embed/>
                </p:oleObj>
              </mc:Choice>
              <mc:Fallback>
                <p:oleObj name="Equation" r:id="rId12" imgW="1955800" imgH="393700" progId="Equation.3">
                  <p:embed/>
                  <p:pic>
                    <p:nvPicPr>
                      <p:cNvPr id="5837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5621" y="5043872"/>
                        <a:ext cx="4519612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094197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Munir/II4031 Kriptografi dan Koding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FAECD91-4EEA-402E-AC07-B4E0043CE254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69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565245" y="552450"/>
            <a:ext cx="7772400" cy="90805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000" b="1" dirty="0">
                <a:latin typeface="+mn-lt"/>
              </a:rPr>
              <a:t>5. Enigma </a:t>
            </a:r>
            <a:r>
              <a:rPr lang="en-US" altLang="en-US" sz="4000" b="1" i="1" dirty="0">
                <a:latin typeface="+mn-lt"/>
              </a:rPr>
              <a:t>Cipher</a:t>
            </a:r>
            <a:endParaRPr lang="en-GB" altLang="en-US" sz="4000" b="1" i="1" dirty="0">
              <a:latin typeface="+mn-lt"/>
            </a:endParaRP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245" y="1825625"/>
            <a:ext cx="6176749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Enigma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mesin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digunakan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Jerman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selama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Perang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Dunia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II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mengenkripsi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pesan-pesan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militer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6664" y="336550"/>
            <a:ext cx="4635500" cy="601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7872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563" y="870404"/>
            <a:ext cx="9816874" cy="522605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en-US" dirty="0" err="1">
                <a:solidFill>
                  <a:srgbClr val="000000"/>
                </a:solidFill>
                <a:cs typeface="Courier New" panose="02070309020205020404" pitchFamily="49" charset="0"/>
              </a:rPr>
              <a:t>Plainteks</a:t>
            </a:r>
            <a:r>
              <a:rPr lang="en-US" altLang="en-US" dirty="0">
                <a:solidFill>
                  <a:srgbClr val="000000"/>
                </a:solidFill>
                <a:cs typeface="Courier New" panose="02070309020205020404" pitchFamily="49" charset="0"/>
              </a:rPr>
              <a:t>: 	</a:t>
            </a:r>
            <a:r>
              <a:rPr lang="en-US" alt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awasi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asterix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dan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temannya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obelix</a:t>
            </a:r>
            <a:endParaRPr lang="en-US" alt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endParaRPr lang="en-US" i="1" dirty="0"/>
          </a:p>
          <a:p>
            <a:pPr>
              <a:defRPr/>
            </a:pPr>
            <a:r>
              <a:rPr lang="en-US" i="1" dirty="0"/>
              <a:t>p</a:t>
            </a:r>
            <a:r>
              <a:rPr lang="en-US" baseline="-25000" dirty="0"/>
              <a:t>1</a:t>
            </a:r>
            <a:r>
              <a:rPr lang="en-US" dirty="0"/>
              <a:t> = ‘a’ = 0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i="1" dirty="0"/>
              <a:t>c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i="1" dirty="0"/>
              <a:t>E</a:t>
            </a:r>
            <a:r>
              <a:rPr lang="en-US" dirty="0"/>
              <a:t>(0) = (0 + 3) </a:t>
            </a:r>
            <a:r>
              <a:rPr lang="en-US" b="1" dirty="0"/>
              <a:t>mod</a:t>
            </a:r>
            <a:r>
              <a:rPr lang="en-US" dirty="0"/>
              <a:t> 26 = 3 = ‘D’</a:t>
            </a:r>
          </a:p>
          <a:p>
            <a:pPr>
              <a:defRPr/>
            </a:pPr>
            <a:r>
              <a:rPr lang="en-US" i="1" dirty="0"/>
              <a:t>p</a:t>
            </a:r>
            <a:r>
              <a:rPr lang="en-US" baseline="-25000" dirty="0"/>
              <a:t>2</a:t>
            </a:r>
            <a:r>
              <a:rPr lang="en-US" dirty="0"/>
              <a:t> = ‘w’ = 22 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i="1" dirty="0"/>
              <a:t>c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i="1" dirty="0"/>
              <a:t>E</a:t>
            </a:r>
            <a:r>
              <a:rPr lang="en-US" dirty="0"/>
              <a:t>(22) = (22 + 3) </a:t>
            </a:r>
            <a:r>
              <a:rPr lang="en-US" b="1" dirty="0"/>
              <a:t>mod</a:t>
            </a:r>
            <a:r>
              <a:rPr lang="en-US" dirty="0"/>
              <a:t> 26 = 25 = ‘Z’</a:t>
            </a:r>
          </a:p>
          <a:p>
            <a:pPr>
              <a:defRPr/>
            </a:pPr>
            <a:r>
              <a:rPr lang="en-US" i="1" dirty="0"/>
              <a:t>p</a:t>
            </a:r>
            <a:r>
              <a:rPr lang="en-US" baseline="-25000" dirty="0"/>
              <a:t>3</a:t>
            </a:r>
            <a:r>
              <a:rPr lang="en-US" dirty="0"/>
              <a:t> = ‘a’ = 0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i="1" dirty="0"/>
              <a:t>c</a:t>
            </a:r>
            <a:r>
              <a:rPr lang="en-US" baseline="-25000" dirty="0"/>
              <a:t>3</a:t>
            </a:r>
            <a:r>
              <a:rPr lang="en-US" dirty="0"/>
              <a:t> = </a:t>
            </a:r>
            <a:r>
              <a:rPr lang="en-US" i="1" dirty="0"/>
              <a:t>E</a:t>
            </a:r>
            <a:r>
              <a:rPr lang="en-US" dirty="0"/>
              <a:t>(0) = (0 + 3) </a:t>
            </a:r>
            <a:r>
              <a:rPr lang="en-US" b="1" dirty="0"/>
              <a:t>mod</a:t>
            </a:r>
            <a:r>
              <a:rPr lang="en-US" dirty="0"/>
              <a:t> 26 = 3 = ‘D’</a:t>
            </a:r>
          </a:p>
          <a:p>
            <a:pPr>
              <a:defRPr/>
            </a:pPr>
            <a:r>
              <a:rPr lang="en-US" i="1" dirty="0"/>
              <a:t>p</a:t>
            </a:r>
            <a:r>
              <a:rPr lang="en-US" baseline="-25000" dirty="0"/>
              <a:t>4</a:t>
            </a:r>
            <a:r>
              <a:rPr lang="en-US" dirty="0"/>
              <a:t> = ‘s’ = 18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i="1" dirty="0"/>
              <a:t>c</a:t>
            </a:r>
            <a:r>
              <a:rPr lang="en-US" baseline="-25000" dirty="0"/>
              <a:t>4</a:t>
            </a:r>
            <a:r>
              <a:rPr lang="en-US" dirty="0"/>
              <a:t> = </a:t>
            </a:r>
            <a:r>
              <a:rPr lang="en-US" i="1" dirty="0"/>
              <a:t>E</a:t>
            </a:r>
            <a:r>
              <a:rPr lang="en-US" dirty="0"/>
              <a:t>(18) = (18 + 3) </a:t>
            </a:r>
            <a:r>
              <a:rPr lang="en-US" b="1" dirty="0"/>
              <a:t>mod</a:t>
            </a:r>
            <a:r>
              <a:rPr lang="en-US" dirty="0"/>
              <a:t> 26 = 21 = ‘V’</a:t>
            </a:r>
          </a:p>
          <a:p>
            <a:pPr>
              <a:defRPr/>
            </a:pPr>
            <a:r>
              <a:rPr lang="en-US" i="1" dirty="0"/>
              <a:t>p</a:t>
            </a:r>
            <a:r>
              <a:rPr lang="en-US" baseline="-25000" dirty="0"/>
              <a:t>5</a:t>
            </a:r>
            <a:r>
              <a:rPr lang="en-US" dirty="0"/>
              <a:t> = ‘</a:t>
            </a:r>
            <a:r>
              <a:rPr lang="en-US" dirty="0" err="1"/>
              <a:t>i</a:t>
            </a:r>
            <a:r>
              <a:rPr lang="en-US" dirty="0"/>
              <a:t>’ = 8	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i="1" dirty="0"/>
              <a:t>c</a:t>
            </a:r>
            <a:r>
              <a:rPr lang="en-US" baseline="-25000" dirty="0"/>
              <a:t>4</a:t>
            </a:r>
            <a:r>
              <a:rPr lang="en-US" dirty="0"/>
              <a:t> = </a:t>
            </a:r>
            <a:r>
              <a:rPr lang="en-US" i="1" dirty="0"/>
              <a:t>E</a:t>
            </a:r>
            <a:r>
              <a:rPr lang="en-US" dirty="0"/>
              <a:t>(8) = (8 + 3) </a:t>
            </a:r>
            <a:r>
              <a:rPr lang="en-US" b="1" dirty="0"/>
              <a:t>mod</a:t>
            </a:r>
            <a:r>
              <a:rPr lang="en-US" dirty="0"/>
              <a:t> 26 = 11 = ‘L’</a:t>
            </a:r>
          </a:p>
          <a:p>
            <a:pPr>
              <a:defRPr/>
            </a:pPr>
            <a:r>
              <a:rPr lang="en-US" dirty="0" err="1"/>
              <a:t>dst</a:t>
            </a:r>
            <a:r>
              <a:rPr lang="en-US" dirty="0"/>
              <a:t>…</a:t>
            </a:r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: 	</a:t>
            </a:r>
            <a:r>
              <a:rPr lang="en-GB" altLang="en-US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DZDVL DVWHULA GDQ WHPDQQBA REHOLA</a:t>
            </a:r>
            <a:endParaRPr lang="en-GB" alt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1229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400">
                <a:solidFill>
                  <a:schemeClr val="tx2"/>
                </a:solidFill>
              </a:rPr>
              <a:t>Rinaldi Munir/II4031 Kriptografi dan Koding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3304C-3A86-4292-832B-3DFFEF7AF635}" type="slidenum">
              <a:rPr lang="en-GB" altLang="en-US">
                <a:solidFill>
                  <a:schemeClr val="tx2"/>
                </a:solidFill>
              </a:rPr>
              <a:pPr/>
              <a:t>7</a:t>
            </a:fld>
            <a:endParaRPr lang="en-GB" altLang="en-US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4619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Munir/II4031 Kriptografi dan Koding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4C9177B-B9AF-4C80-81E2-BBA86D1566B2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70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5094" y="762000"/>
            <a:ext cx="5677468" cy="5334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Enigma 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sistem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10000"/>
                </a:solidFill>
                <a:cs typeface="Times New Roman" panose="02020603050405020304" pitchFamily="18" charset="0"/>
              </a:rPr>
              <a:t>rotor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mesin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berbentuk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roda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berputar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membentuk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berubah-ubah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Setelah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10000"/>
                </a:solidFill>
                <a:cs typeface="Times New Roman" panose="02020603050405020304" pitchFamily="18" charset="0"/>
              </a:rPr>
              <a:t>rotor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kembali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berputar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membentuk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baru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berikutnya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GB" altLang="en-US" dirty="0"/>
          </a:p>
        </p:txBody>
      </p:sp>
      <p:pic>
        <p:nvPicPr>
          <p:cNvPr id="5" name="Picture 5" descr="enigm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62" y="1655811"/>
            <a:ext cx="5513695" cy="365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8067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Munir/II4031 Kriptografi dan Koding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EA596D8-DFB6-451F-926D-223B58C8D198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71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7229" y="762000"/>
            <a:ext cx="10536071" cy="502920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Enigma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4 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rotor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melakukan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substitusi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berarti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terdapat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26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26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26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26 = 456.976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kemungkinan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pengganti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sebelum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terjadi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perulangan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urutan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kali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sebuah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selesai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disubstitusi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rotor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pertama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bergeser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atas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kali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rotor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pertama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selesai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bergeser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26 kali, rotor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kedua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juga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melakukan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hal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demikian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rotor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ke-3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ke-4. </a:t>
            </a:r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9142875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Munir/II4031 Kriptografi dan Koding</a:t>
            </a:r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7B0C3EB-55EB-45B5-9817-BB08B13CD326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72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4743450" y="166211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38917" name="Object 4"/>
          <p:cNvGraphicFramePr>
            <a:graphicFrameLocks noChangeAspect="1"/>
          </p:cNvGraphicFramePr>
          <p:nvPr/>
        </p:nvGraphicFramePr>
        <p:xfrm>
          <a:off x="2026444" y="590550"/>
          <a:ext cx="4024312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Visio" r:id="rId8" imgW="4023135" imgH="4961154" progId="Visio.Drawing.6">
                  <p:embed/>
                </p:oleObj>
              </mc:Choice>
              <mc:Fallback>
                <p:oleObj name="Visio" r:id="rId8" imgW="4023135" imgH="4961154" progId="Visio.Drawing.6">
                  <p:embed/>
                  <p:pic>
                    <p:nvPicPr>
                      <p:cNvPr id="3891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6444" y="590550"/>
                        <a:ext cx="4024312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Rectangle 7"/>
          <p:cNvSpPr>
            <a:spLocks noChangeArrowheads="1"/>
          </p:cNvSpPr>
          <p:nvPr/>
        </p:nvSpPr>
        <p:spPr bwMode="auto">
          <a:xfrm>
            <a:off x="4938713" y="167163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38919" name="Object 6"/>
          <p:cNvGraphicFramePr>
            <a:graphicFrameLocks noChangeAspect="1"/>
          </p:cNvGraphicFramePr>
          <p:nvPr/>
        </p:nvGraphicFramePr>
        <p:xfrm>
          <a:off x="6477000" y="609600"/>
          <a:ext cx="3436938" cy="521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r:id="rId10" imgW="3234704" imgH="4911666" progId="Visio.Drawing.6">
                  <p:embed/>
                </p:oleObj>
              </mc:Choice>
              <mc:Fallback>
                <p:oleObj r:id="rId10" imgW="3234704" imgH="4911666" progId="Visio.Drawing.6">
                  <p:embed/>
                  <p:pic>
                    <p:nvPicPr>
                      <p:cNvPr id="3891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609600"/>
                        <a:ext cx="3436938" cy="521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2209800" y="5943600"/>
            <a:ext cx="7162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(a)  Kondisi rotor pada penekanan huruf A</a:t>
            </a:r>
            <a:r>
              <a:rPr lang="en-GB" altLang="en-US" sz="1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6553200" y="5943600"/>
            <a:ext cx="662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(b) Posisi rotor stelah penekanan huruf A</a:t>
            </a:r>
            <a:r>
              <a:rPr lang="en-GB" altLang="en-US" sz="1400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612926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Munir/II4031 Kriptografi dan Koding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B661376-547E-4F4D-AC6C-7381AD229F4D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73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2263" y="1066800"/>
            <a:ext cx="11150221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Posisi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awal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keempat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i="1" dirty="0">
                <a:solidFill>
                  <a:srgbClr val="010000"/>
                </a:solidFill>
                <a:cs typeface="Times New Roman" panose="02020603050405020304" pitchFamily="18" charset="0"/>
              </a:rPr>
              <a:t>rotor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dapat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di-</a:t>
            </a:r>
            <a:r>
              <a:rPr lang="en-GB" altLang="en-US" i="1" dirty="0">
                <a:solidFill>
                  <a:srgbClr val="010000"/>
                </a:solidFill>
                <a:cs typeface="Times New Roman" panose="02020603050405020304" pitchFamily="18" charset="0"/>
              </a:rPr>
              <a:t>set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;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dan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posisi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awal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ini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menyatakan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kunci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dari</a:t>
            </a:r>
            <a:r>
              <a:rPr lang="en-GB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Enigma.</a:t>
            </a:r>
            <a:r>
              <a:rPr lang="en-GB" altLang="en-US" dirty="0">
                <a:solidFill>
                  <a:srgbClr val="010000"/>
                </a:solidFill>
              </a:rPr>
              <a:t> </a:t>
            </a:r>
            <a:endParaRPr lang="en-US" altLang="en-US" dirty="0">
              <a:solidFill>
                <a:srgbClr val="010000"/>
              </a:solidFill>
            </a:endParaRPr>
          </a:p>
          <a:p>
            <a:pPr eaLnBrk="1" hangingPunct="1"/>
            <a:endParaRPr lang="en-US" altLang="en-US" dirty="0">
              <a:solidFill>
                <a:srgbClr val="010000"/>
              </a:solidFill>
            </a:endParaRPr>
          </a:p>
          <a:p>
            <a:pPr algn="just" eaLnBrk="1" hangingPunct="1"/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Jerman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meyakini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bahwa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dihasilkan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Enigma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mungkin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dipecahkan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Namun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sejarah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membuktikan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bahwa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pihak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Sekutu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berhasil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juga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memecahkan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kode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Enigma.</a:t>
            </a:r>
          </a:p>
          <a:p>
            <a:pPr algn="just" eaLnBrk="1" hangingPunct="1"/>
            <a:endParaRPr lang="en-US" altLang="en-US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Keberhasilan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memecahkan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Enigma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dianggap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faktor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memperpendek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Perang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Dunia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II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 2 </a:t>
            </a:r>
            <a:r>
              <a:rPr lang="en-US" altLang="en-US" dirty="0" err="1">
                <a:solidFill>
                  <a:srgbClr val="010000"/>
                </a:solidFill>
                <a:cs typeface="Times New Roman" panose="02020603050405020304" pitchFamily="18" charset="0"/>
              </a:rPr>
              <a:t>tahun</a:t>
            </a:r>
            <a:r>
              <a:rPr lang="en-US" altLang="en-US" dirty="0">
                <a:solidFill>
                  <a:srgbClr val="010000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GB" altLang="en-US" dirty="0">
              <a:solidFill>
                <a:srgbClr val="01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46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400">
                <a:solidFill>
                  <a:schemeClr val="tx2"/>
                </a:solidFill>
              </a:rPr>
              <a:t>Rinaldi Munir/II4031 Kriptografi dan Koding</a:t>
            </a:r>
          </a:p>
        </p:txBody>
      </p:sp>
      <p:sp>
        <p:nvSpPr>
          <p:cNvPr id="1433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EC03BD1-2CEB-4F8A-9252-2934DCBC2C04}" type="slidenum">
              <a:rPr lang="en-GB" altLang="en-US">
                <a:solidFill>
                  <a:schemeClr val="tx2"/>
                </a:solidFill>
              </a:rPr>
              <a:pPr/>
              <a:t>8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81743" y="653142"/>
            <a:ext cx="10918371" cy="5703207"/>
          </a:xfrm>
          <a:prstGeom prst="rect">
            <a:avLst/>
          </a:prstGeom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113" indent="-4556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: 	</a:t>
            </a:r>
            <a:r>
              <a:rPr lang="en-GB" altLang="en-US" sz="28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DZDVL DVWHULA GDQ WHPDQQBA REHOLA</a:t>
            </a:r>
            <a:endParaRPr lang="en-US" sz="2800" kern="0" dirty="0"/>
          </a:p>
          <a:p>
            <a:pPr marL="0" indent="0">
              <a:buNone/>
              <a:defRPr/>
            </a:pPr>
            <a:endParaRPr lang="en-US" altLang="en-US" sz="2800" kern="0" dirty="0">
              <a:solidFill>
                <a:srgbClr val="000000"/>
              </a:solidFill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sz="2800" i="1" dirty="0"/>
              <a:t>c</a:t>
            </a:r>
            <a:r>
              <a:rPr lang="en-US" sz="2800" baseline="-25000" dirty="0"/>
              <a:t>1</a:t>
            </a:r>
            <a:r>
              <a:rPr lang="en-US" sz="2800" dirty="0"/>
              <a:t> = ‘D’ = 3 </a:t>
            </a:r>
            <a:r>
              <a:rPr lang="en-US" sz="2800" dirty="0">
                <a:sym typeface="Wingdings" panose="05000000000000000000" pitchFamily="2" charset="2"/>
              </a:rPr>
              <a:t></a:t>
            </a:r>
            <a:r>
              <a:rPr lang="en-US" sz="2800" dirty="0"/>
              <a:t> </a:t>
            </a:r>
            <a:r>
              <a:rPr lang="en-US" sz="2800" i="1" dirty="0"/>
              <a:t>p</a:t>
            </a:r>
            <a:r>
              <a:rPr lang="en-US" sz="2800" baseline="-25000" dirty="0"/>
              <a:t>1</a:t>
            </a:r>
            <a:r>
              <a:rPr lang="en-US" sz="2800" dirty="0"/>
              <a:t> = </a:t>
            </a:r>
            <a:r>
              <a:rPr lang="en-US" sz="2800" i="1" dirty="0"/>
              <a:t>D</a:t>
            </a:r>
            <a:r>
              <a:rPr lang="en-US" sz="2800" dirty="0"/>
              <a:t>(3) = (3 – 3) </a:t>
            </a:r>
            <a:r>
              <a:rPr lang="en-US" sz="2800" b="1" dirty="0"/>
              <a:t>mod</a:t>
            </a:r>
            <a:r>
              <a:rPr lang="en-US" sz="2800" dirty="0"/>
              <a:t> 26 = 0 = ‘a’</a:t>
            </a:r>
          </a:p>
          <a:p>
            <a:pPr>
              <a:defRPr/>
            </a:pPr>
            <a:r>
              <a:rPr lang="en-US" sz="2800" i="1" dirty="0"/>
              <a:t>c</a:t>
            </a:r>
            <a:r>
              <a:rPr lang="en-US" sz="2800" baseline="-25000" dirty="0"/>
              <a:t>2</a:t>
            </a:r>
            <a:r>
              <a:rPr lang="en-US" sz="2800" dirty="0"/>
              <a:t> = ‘Z’ = 25 </a:t>
            </a:r>
            <a:r>
              <a:rPr lang="en-US" sz="2800" dirty="0">
                <a:sym typeface="Wingdings" panose="05000000000000000000" pitchFamily="2" charset="2"/>
              </a:rPr>
              <a:t></a:t>
            </a:r>
            <a:r>
              <a:rPr lang="en-US" sz="2800" dirty="0"/>
              <a:t> </a:t>
            </a:r>
            <a:r>
              <a:rPr lang="en-US" sz="2800" i="1" dirty="0"/>
              <a:t>p</a:t>
            </a:r>
            <a:r>
              <a:rPr lang="en-US" sz="2800" baseline="-25000" dirty="0"/>
              <a:t>2</a:t>
            </a:r>
            <a:r>
              <a:rPr lang="en-US" sz="2800" dirty="0"/>
              <a:t> = </a:t>
            </a:r>
            <a:r>
              <a:rPr lang="en-US" sz="2800" i="1" dirty="0"/>
              <a:t>D</a:t>
            </a:r>
            <a:r>
              <a:rPr lang="en-US" sz="2800" dirty="0"/>
              <a:t>(25) = (25 – 3) </a:t>
            </a:r>
            <a:r>
              <a:rPr lang="en-US" sz="2800" b="1" dirty="0"/>
              <a:t>mod</a:t>
            </a:r>
            <a:r>
              <a:rPr lang="en-US" sz="2800" dirty="0"/>
              <a:t> 26 = 22 = ‘w’</a:t>
            </a:r>
          </a:p>
          <a:p>
            <a:pPr>
              <a:defRPr/>
            </a:pPr>
            <a:r>
              <a:rPr lang="en-US" sz="2800" i="1" dirty="0"/>
              <a:t>c</a:t>
            </a:r>
            <a:r>
              <a:rPr lang="en-US" sz="2800" baseline="-25000" dirty="0"/>
              <a:t>3</a:t>
            </a:r>
            <a:r>
              <a:rPr lang="en-US" sz="2800" dirty="0"/>
              <a:t> = ‘D’ = 3 </a:t>
            </a:r>
            <a:r>
              <a:rPr lang="en-US" sz="2800" dirty="0">
                <a:sym typeface="Wingdings" panose="05000000000000000000" pitchFamily="2" charset="2"/>
              </a:rPr>
              <a:t></a:t>
            </a:r>
            <a:r>
              <a:rPr lang="en-US" sz="2800" dirty="0"/>
              <a:t> </a:t>
            </a:r>
            <a:r>
              <a:rPr lang="en-US" sz="2800" i="1" dirty="0"/>
              <a:t>p</a:t>
            </a:r>
            <a:r>
              <a:rPr lang="en-US" sz="2800" baseline="-25000" dirty="0"/>
              <a:t>3</a:t>
            </a:r>
            <a:r>
              <a:rPr lang="en-US" sz="2800" dirty="0"/>
              <a:t> = </a:t>
            </a:r>
            <a:r>
              <a:rPr lang="en-US" sz="2800" i="1" dirty="0"/>
              <a:t>D</a:t>
            </a:r>
            <a:r>
              <a:rPr lang="en-US" sz="2800" dirty="0"/>
              <a:t>(3) = (3 – 3) </a:t>
            </a:r>
            <a:r>
              <a:rPr lang="en-US" sz="2800" b="1" dirty="0"/>
              <a:t>mod</a:t>
            </a:r>
            <a:r>
              <a:rPr lang="en-US" sz="2800" dirty="0"/>
              <a:t> 26 = 0 = ‘a’</a:t>
            </a:r>
          </a:p>
          <a:p>
            <a:pPr>
              <a:defRPr/>
            </a:pPr>
            <a:r>
              <a:rPr lang="en-US" sz="2800" dirty="0"/>
              <a:t>…</a:t>
            </a:r>
          </a:p>
          <a:p>
            <a:pPr>
              <a:defRPr/>
            </a:pPr>
            <a:r>
              <a:rPr lang="en-US" sz="2800" i="1" dirty="0"/>
              <a:t>c</a:t>
            </a:r>
            <a:r>
              <a:rPr lang="en-US" sz="2800" baseline="-25000" dirty="0"/>
              <a:t>12</a:t>
            </a:r>
            <a:r>
              <a:rPr lang="en-US" sz="2800" dirty="0"/>
              <a:t> = ‘A’ = 0 </a:t>
            </a:r>
            <a:r>
              <a:rPr lang="en-US" sz="2800" dirty="0">
                <a:sym typeface="Wingdings" panose="05000000000000000000" pitchFamily="2" charset="2"/>
              </a:rPr>
              <a:t></a:t>
            </a:r>
            <a:r>
              <a:rPr lang="en-US" sz="2800" dirty="0"/>
              <a:t> </a:t>
            </a:r>
            <a:r>
              <a:rPr lang="en-US" sz="2800" i="1" dirty="0"/>
              <a:t>p</a:t>
            </a:r>
            <a:r>
              <a:rPr lang="en-US" sz="2800" baseline="-25000" dirty="0"/>
              <a:t>12</a:t>
            </a:r>
            <a:r>
              <a:rPr lang="en-US" sz="2800" dirty="0"/>
              <a:t> = </a:t>
            </a:r>
            <a:r>
              <a:rPr lang="en-US" sz="2800" i="1" dirty="0"/>
              <a:t>D</a:t>
            </a:r>
            <a:r>
              <a:rPr lang="en-US" sz="2800" dirty="0"/>
              <a:t>(0) = (0 – 3) </a:t>
            </a:r>
            <a:r>
              <a:rPr lang="en-US" sz="2800" b="1" dirty="0"/>
              <a:t>mod</a:t>
            </a:r>
            <a:r>
              <a:rPr lang="en-US" sz="2800" dirty="0"/>
              <a:t> 26 = – 3 </a:t>
            </a:r>
            <a:r>
              <a:rPr lang="en-US" sz="2800" b="1" dirty="0"/>
              <a:t>mod</a:t>
            </a:r>
            <a:r>
              <a:rPr lang="en-US" sz="2800" dirty="0"/>
              <a:t> 26 = 23 = ‘x’     </a:t>
            </a:r>
            <a:r>
              <a:rPr lang="en-US" sz="2800" dirty="0" err="1"/>
              <a:t>Keterangan</a:t>
            </a:r>
            <a:r>
              <a:rPr lang="en-US" sz="2800" dirty="0"/>
              <a:t>:  – 3 </a:t>
            </a:r>
            <a:r>
              <a:rPr lang="en-US" sz="2800" b="1" dirty="0"/>
              <a:t>mod</a:t>
            </a:r>
            <a:r>
              <a:rPr lang="en-US" sz="2800" dirty="0"/>
              <a:t> 26 </a:t>
            </a:r>
            <a:r>
              <a:rPr lang="en-US" sz="2800" dirty="0" err="1"/>
              <a:t>dihitung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cara</a:t>
            </a:r>
            <a:endParaRPr lang="en-US" sz="2800" dirty="0"/>
          </a:p>
          <a:p>
            <a:pPr marL="0" indent="0">
              <a:buNone/>
              <a:defRPr/>
            </a:pPr>
            <a:r>
              <a:rPr lang="en-US" sz="2800" dirty="0"/>
              <a:t>      |– 3| </a:t>
            </a:r>
            <a:r>
              <a:rPr lang="en-US" sz="2800" b="1" dirty="0"/>
              <a:t>mod</a:t>
            </a:r>
            <a:r>
              <a:rPr lang="en-US" sz="2800" dirty="0"/>
              <a:t> 26 = 3, </a:t>
            </a:r>
            <a:r>
              <a:rPr lang="en-US" sz="2800" dirty="0" err="1"/>
              <a:t>sehingga</a:t>
            </a:r>
            <a:r>
              <a:rPr lang="en-US" sz="2800" dirty="0"/>
              <a:t> –3 </a:t>
            </a:r>
            <a:r>
              <a:rPr lang="en-US" sz="2800" b="1" dirty="0"/>
              <a:t>mod</a:t>
            </a:r>
            <a:r>
              <a:rPr lang="en-US" sz="2800" dirty="0"/>
              <a:t> 26 = 26 – 3 = 23    </a:t>
            </a:r>
          </a:p>
          <a:p>
            <a:pPr>
              <a:defRPr/>
            </a:pPr>
            <a:endParaRPr lang="en-US" sz="2800" kern="0" dirty="0"/>
          </a:p>
          <a:p>
            <a:pPr>
              <a:defRPr/>
            </a:pPr>
            <a:r>
              <a:rPr lang="en-US" altLang="en-US" sz="2800" dirty="0" err="1">
                <a:solidFill>
                  <a:srgbClr val="000000"/>
                </a:solidFill>
                <a:cs typeface="Courier New" panose="02070309020205020404" pitchFamily="49" charset="0"/>
              </a:rPr>
              <a:t>Plainteks</a:t>
            </a:r>
            <a:r>
              <a:rPr lang="en-US" altLang="en-US" sz="2800" dirty="0">
                <a:solidFill>
                  <a:srgbClr val="000000"/>
                </a:solidFill>
                <a:cs typeface="Courier New" panose="02070309020205020404" pitchFamily="49" charset="0"/>
              </a:rPr>
              <a:t>:  </a:t>
            </a:r>
            <a:r>
              <a:rPr lang="en-US" altLang="en-US" sz="2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awasi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asterix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dan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temannya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obelix</a:t>
            </a:r>
            <a:endParaRPr lang="en-US" altLang="en-US" sz="28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2243827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Munir/II4031 Kriptografi dan Koding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92501EE-A7D7-4A87-9FA3-DD45CE8AD899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9343" y="1066800"/>
            <a:ext cx="11179628" cy="5029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000" dirty="0" err="1">
                <a:solidFill>
                  <a:srgbClr val="000000"/>
                </a:solidFill>
              </a:rPr>
              <a:t>Jika</a:t>
            </a:r>
            <a:r>
              <a:rPr lang="en-US" altLang="en-US" sz="3000" dirty="0">
                <a:solidFill>
                  <a:srgbClr val="000000"/>
                </a:solidFill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</a:rPr>
              <a:t>pergeseran</a:t>
            </a:r>
            <a:r>
              <a:rPr lang="en-US" altLang="en-US" sz="3000" dirty="0">
                <a:solidFill>
                  <a:srgbClr val="000000"/>
                </a:solidFill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</a:rPr>
              <a:t>huruf</a:t>
            </a:r>
            <a:r>
              <a:rPr lang="en-US" altLang="en-US" sz="3000" dirty="0">
                <a:solidFill>
                  <a:srgbClr val="000000"/>
                </a:solidFill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</a:rPr>
              <a:t>sejauh</a:t>
            </a:r>
            <a:r>
              <a:rPr lang="en-US" altLang="en-US" sz="3000" dirty="0">
                <a:solidFill>
                  <a:srgbClr val="000000"/>
                </a:solidFill>
              </a:rPr>
              <a:t> </a:t>
            </a:r>
            <a:r>
              <a:rPr lang="en-US" altLang="en-US" sz="3000" i="1" dirty="0">
                <a:solidFill>
                  <a:srgbClr val="000000"/>
                </a:solidFill>
              </a:rPr>
              <a:t>k</a:t>
            </a:r>
            <a:r>
              <a:rPr lang="en-US" altLang="en-US" sz="3000" dirty="0">
                <a:solidFill>
                  <a:srgbClr val="000000"/>
                </a:solidFill>
              </a:rPr>
              <a:t>, </a:t>
            </a:r>
            <a:r>
              <a:rPr lang="en-US" altLang="en-US" sz="3000" dirty="0" err="1">
                <a:solidFill>
                  <a:srgbClr val="000000"/>
                </a:solidFill>
              </a:rPr>
              <a:t>maka</a:t>
            </a:r>
            <a:r>
              <a:rPr lang="en-US" altLang="en-US" sz="3000" dirty="0">
                <a:solidFill>
                  <a:srgbClr val="000000"/>
                </a:solidFill>
              </a:rPr>
              <a:t>: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sz="3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3000" i="1" dirty="0">
                <a:solidFill>
                  <a:srgbClr val="000000"/>
                </a:solidFill>
                <a:cs typeface="Times New Roman" panose="02020603050405020304" pitchFamily="18" charset="0"/>
              </a:rPr>
              <a:t>c </a:t>
            </a:r>
            <a:r>
              <a:rPr lang="en-US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= </a:t>
            </a:r>
            <a:r>
              <a:rPr lang="en-US" altLang="en-US" sz="3000" i="1" dirty="0">
                <a:solidFill>
                  <a:srgbClr val="00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3000" i="1" dirty="0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) = (</a:t>
            </a:r>
            <a:r>
              <a:rPr lang="en-US" altLang="en-US" sz="3000" i="1" dirty="0">
                <a:solidFill>
                  <a:srgbClr val="000000"/>
                </a:solidFill>
                <a:cs typeface="Times New Roman" panose="02020603050405020304" pitchFamily="18" charset="0"/>
              </a:rPr>
              <a:t>p </a:t>
            </a:r>
            <a:r>
              <a:rPr lang="en-US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+ </a:t>
            </a:r>
            <a:r>
              <a:rPr lang="en-US" altLang="en-US" sz="3000" i="1" dirty="0">
                <a:solidFill>
                  <a:srgbClr val="00000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) mod 26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sz="3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en-GB" altLang="en-US" sz="3000" i="1" dirty="0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 = </a:t>
            </a:r>
            <a:r>
              <a:rPr lang="en-GB" altLang="en-US" sz="3000" i="1" dirty="0">
                <a:solidFill>
                  <a:srgbClr val="000000"/>
                </a:solidFill>
                <a:cs typeface="Times New Roman" panose="02020603050405020304" pitchFamily="18" charset="0"/>
              </a:rPr>
              <a:t>D</a:t>
            </a:r>
            <a:r>
              <a:rPr lang="en-GB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GB" altLang="en-US" sz="3000" i="1" dirty="0">
                <a:solidFill>
                  <a:srgbClr val="000000"/>
                </a:solidFill>
                <a:cs typeface="Times New Roman" panose="02020603050405020304" pitchFamily="18" charset="0"/>
              </a:rPr>
              <a:t>c</a:t>
            </a:r>
            <a:r>
              <a:rPr lang="en-GB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) = (</a:t>
            </a:r>
            <a:r>
              <a:rPr lang="en-GB" altLang="en-US" sz="3000" i="1" dirty="0">
                <a:solidFill>
                  <a:srgbClr val="000000"/>
                </a:solidFill>
                <a:cs typeface="Times New Roman" panose="02020603050405020304" pitchFamily="18" charset="0"/>
              </a:rPr>
              <a:t>c </a:t>
            </a:r>
            <a:r>
              <a:rPr lang="en-GB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– </a:t>
            </a:r>
            <a:r>
              <a:rPr lang="en-US" altLang="en-US" sz="3000" i="1" dirty="0">
                <a:solidFill>
                  <a:srgbClr val="000000"/>
                </a:solidFill>
                <a:cs typeface="Times New Roman" panose="02020603050405020304" pitchFamily="18" charset="0"/>
              </a:rPr>
              <a:t>k</a:t>
            </a:r>
            <a:r>
              <a:rPr lang="en-GB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) mod 26</a:t>
            </a:r>
            <a:endParaRPr lang="en-US" altLang="en-US" sz="3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000" dirty="0">
                <a:solidFill>
                  <a:srgbClr val="000000"/>
                </a:solidFill>
              </a:rPr>
              <a:t>	    	       </a:t>
            </a:r>
            <a:r>
              <a:rPr lang="en-US" altLang="en-US" sz="3000" i="1" dirty="0">
                <a:solidFill>
                  <a:srgbClr val="000000"/>
                </a:solidFill>
              </a:rPr>
              <a:t>k</a:t>
            </a:r>
            <a:r>
              <a:rPr lang="en-US" altLang="en-US" sz="3000" dirty="0">
                <a:solidFill>
                  <a:srgbClr val="000000"/>
                </a:solidFill>
              </a:rPr>
              <a:t> = </a:t>
            </a:r>
            <a:r>
              <a:rPr lang="en-US" altLang="en-US" sz="3000" dirty="0" err="1">
                <a:solidFill>
                  <a:srgbClr val="000000"/>
                </a:solidFill>
              </a:rPr>
              <a:t>kunci</a:t>
            </a:r>
            <a:r>
              <a:rPr lang="en-US" altLang="en-US" sz="3000" dirty="0">
                <a:solidFill>
                  <a:srgbClr val="000000"/>
                </a:solidFill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</a:rPr>
              <a:t>rahasia</a:t>
            </a:r>
            <a:endParaRPr lang="en-US" altLang="en-US" sz="3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 err="1">
                <a:solidFill>
                  <a:srgbClr val="000000"/>
                </a:solidFill>
              </a:rPr>
              <a:t>Untuk</a:t>
            </a:r>
            <a:r>
              <a:rPr lang="en-US" altLang="en-US" sz="3000" dirty="0">
                <a:solidFill>
                  <a:srgbClr val="000000"/>
                </a:solidFill>
              </a:rPr>
              <a:t> 256 </a:t>
            </a:r>
            <a:r>
              <a:rPr lang="en-US" altLang="en-US" sz="3000" dirty="0" err="1">
                <a:solidFill>
                  <a:srgbClr val="000000"/>
                </a:solidFill>
              </a:rPr>
              <a:t>karakter</a:t>
            </a:r>
            <a:r>
              <a:rPr lang="en-US" altLang="en-US" sz="3000" dirty="0">
                <a:solidFill>
                  <a:srgbClr val="000000"/>
                </a:solidFill>
              </a:rPr>
              <a:t> ASCII, </a:t>
            </a:r>
            <a:r>
              <a:rPr lang="en-US" altLang="en-US" sz="3000" dirty="0" err="1">
                <a:solidFill>
                  <a:srgbClr val="000000"/>
                </a:solidFill>
              </a:rPr>
              <a:t>maka</a:t>
            </a:r>
            <a:r>
              <a:rPr lang="en-US" altLang="en-US" sz="3000" dirty="0">
                <a:solidFill>
                  <a:srgbClr val="000000"/>
                </a:solidFill>
              </a:rPr>
              <a:t>: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sz="3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3000" i="1" dirty="0">
                <a:solidFill>
                  <a:srgbClr val="000000"/>
                </a:solidFill>
                <a:cs typeface="Times New Roman" panose="02020603050405020304" pitchFamily="18" charset="0"/>
              </a:rPr>
              <a:t>c </a:t>
            </a:r>
            <a:r>
              <a:rPr lang="en-US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= </a:t>
            </a:r>
            <a:r>
              <a:rPr lang="en-US" altLang="en-US" sz="3000" i="1" dirty="0">
                <a:solidFill>
                  <a:srgbClr val="00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3000" i="1" dirty="0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) = (</a:t>
            </a:r>
            <a:r>
              <a:rPr lang="en-US" altLang="en-US" sz="3000" i="1" dirty="0">
                <a:solidFill>
                  <a:srgbClr val="000000"/>
                </a:solidFill>
                <a:cs typeface="Times New Roman" panose="02020603050405020304" pitchFamily="18" charset="0"/>
              </a:rPr>
              <a:t>p </a:t>
            </a:r>
            <a:r>
              <a:rPr lang="en-US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+ </a:t>
            </a:r>
            <a:r>
              <a:rPr lang="en-US" altLang="en-US" sz="3000" i="1" dirty="0">
                <a:solidFill>
                  <a:srgbClr val="00000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) mod 256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sz="3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en-GB" altLang="en-US" sz="3000" i="1" dirty="0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 = </a:t>
            </a:r>
            <a:r>
              <a:rPr lang="en-GB" altLang="en-US" sz="3000" i="1" dirty="0">
                <a:solidFill>
                  <a:srgbClr val="000000"/>
                </a:solidFill>
                <a:cs typeface="Times New Roman" panose="02020603050405020304" pitchFamily="18" charset="0"/>
              </a:rPr>
              <a:t>D</a:t>
            </a:r>
            <a:r>
              <a:rPr lang="en-GB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GB" altLang="en-US" sz="3000" i="1" dirty="0">
                <a:solidFill>
                  <a:srgbClr val="000000"/>
                </a:solidFill>
                <a:cs typeface="Times New Roman" panose="02020603050405020304" pitchFamily="18" charset="0"/>
              </a:rPr>
              <a:t>c</a:t>
            </a:r>
            <a:r>
              <a:rPr lang="en-GB" altLang="en-US" sz="3000" i="1" baseline="-30000" dirty="0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) = (</a:t>
            </a:r>
            <a:r>
              <a:rPr lang="en-GB" altLang="en-US" sz="3000" i="1" dirty="0">
                <a:solidFill>
                  <a:srgbClr val="000000"/>
                </a:solidFill>
                <a:cs typeface="Times New Roman" panose="02020603050405020304" pitchFamily="18" charset="0"/>
              </a:rPr>
              <a:t>c </a:t>
            </a:r>
            <a:r>
              <a:rPr lang="en-GB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– </a:t>
            </a:r>
            <a:r>
              <a:rPr lang="en-US" altLang="en-US" sz="3000" i="1" dirty="0">
                <a:solidFill>
                  <a:srgbClr val="000000"/>
                </a:solidFill>
                <a:cs typeface="Times New Roman" panose="02020603050405020304" pitchFamily="18" charset="0"/>
              </a:rPr>
              <a:t>k</a:t>
            </a:r>
            <a:r>
              <a:rPr lang="en-GB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) mod 2</a:t>
            </a:r>
            <a:r>
              <a:rPr lang="en-US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5</a:t>
            </a:r>
            <a:r>
              <a:rPr lang="en-GB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6</a:t>
            </a:r>
            <a:endParaRPr lang="en-US" altLang="en-US" sz="3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000" dirty="0">
                <a:solidFill>
                  <a:srgbClr val="000000"/>
                </a:solidFill>
              </a:rPr>
              <a:t>                   </a:t>
            </a:r>
            <a:r>
              <a:rPr lang="en-US" altLang="en-US" sz="3000" i="1" dirty="0">
                <a:solidFill>
                  <a:srgbClr val="000000"/>
                </a:solidFill>
              </a:rPr>
              <a:t>k</a:t>
            </a:r>
            <a:r>
              <a:rPr lang="en-US" altLang="en-US" sz="3000" dirty="0">
                <a:solidFill>
                  <a:srgbClr val="000000"/>
                </a:solidFill>
              </a:rPr>
              <a:t> = </a:t>
            </a:r>
            <a:r>
              <a:rPr lang="en-US" altLang="en-US" sz="3000" dirty="0" err="1">
                <a:solidFill>
                  <a:srgbClr val="000000"/>
                </a:solidFill>
              </a:rPr>
              <a:t>kunci</a:t>
            </a:r>
            <a:r>
              <a:rPr lang="en-US" altLang="en-US" sz="3000" dirty="0">
                <a:solidFill>
                  <a:srgbClr val="000000"/>
                </a:solidFill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</a:rPr>
              <a:t>rahasia</a:t>
            </a:r>
            <a:endParaRPr lang="en-US" altLang="en-US" sz="3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819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5187</Words>
  <Application>Microsoft Office PowerPoint</Application>
  <PresentationFormat>Widescreen</PresentationFormat>
  <Paragraphs>693</Paragraphs>
  <Slides>73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73</vt:i4>
      </vt:variant>
    </vt:vector>
  </HeadingPairs>
  <TitlesOfParts>
    <vt:vector size="87" baseType="lpstr">
      <vt:lpstr>Arial</vt:lpstr>
      <vt:lpstr>Arial Unicode MS</vt:lpstr>
      <vt:lpstr>Calibri</vt:lpstr>
      <vt:lpstr>Calibri Light</vt:lpstr>
      <vt:lpstr>Courier</vt:lpstr>
      <vt:lpstr>Courier New</vt:lpstr>
      <vt:lpstr>Tahoma</vt:lpstr>
      <vt:lpstr>Times New Roman</vt:lpstr>
      <vt:lpstr>Wingdings</vt:lpstr>
      <vt:lpstr>Office Theme</vt:lpstr>
      <vt:lpstr>Document</vt:lpstr>
      <vt:lpstr>Equation</vt:lpstr>
      <vt:lpstr>Visio</vt:lpstr>
      <vt:lpstr>Visio.Drawing.6</vt:lpstr>
      <vt:lpstr> 02 - Kriptografi Klasik</vt:lpstr>
      <vt:lpstr>Pendahuluan</vt:lpstr>
      <vt:lpstr>PowerPoint Presentation</vt:lpstr>
      <vt:lpstr>Cipher Substitusi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Cipher Transposisi</vt:lpstr>
      <vt:lpstr>PowerPoint Presentation</vt:lpstr>
      <vt:lpstr>PowerPoint Presentation</vt:lpstr>
      <vt:lpstr>PowerPoint Presentation</vt:lpstr>
      <vt:lpstr>PowerPoint Presentation</vt:lpstr>
      <vt:lpstr>Super-enkripsi</vt:lpstr>
      <vt:lpstr>Beberapa Cipher Klasik</vt:lpstr>
      <vt:lpstr>1. Vigènere Cipher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Varian Vigenere Cipher</vt:lpstr>
      <vt:lpstr>PowerPoint Presentation</vt:lpstr>
      <vt:lpstr>PowerPoint Presentation</vt:lpstr>
      <vt:lpstr>2. Playfair Cipher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Affine Cipher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Hill Cipher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Enigma Cipher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rinaldi-irk</dc:creator>
  <cp:lastModifiedBy>Rinaldi Munir</cp:lastModifiedBy>
  <cp:revision>23</cp:revision>
  <dcterms:created xsi:type="dcterms:W3CDTF">2019-01-15T09:38:33Z</dcterms:created>
  <dcterms:modified xsi:type="dcterms:W3CDTF">2021-11-09T07:50:18Z</dcterms:modified>
</cp:coreProperties>
</file>