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7" r:id="rId3"/>
    <p:sldId id="278" r:id="rId4"/>
    <p:sldId id="292" r:id="rId5"/>
    <p:sldId id="268" r:id="rId6"/>
    <p:sldId id="260" r:id="rId7"/>
    <p:sldId id="261" r:id="rId8"/>
    <p:sldId id="262" r:id="rId9"/>
    <p:sldId id="263" r:id="rId10"/>
    <p:sldId id="269" r:id="rId11"/>
    <p:sldId id="275" r:id="rId12"/>
    <p:sldId id="301" r:id="rId13"/>
    <p:sldId id="279" r:id="rId14"/>
    <p:sldId id="290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5B0EB-A706-4056-8773-2BD6B8E332AF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A8AE9-A0BD-47E9-9A75-0280E5940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6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BC1C5-7FC6-4A0D-9A8B-683B19B693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3DB82-49A1-4657-ACF0-A016E4A72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E0D78-7EB8-4FDD-824A-D71F9FE63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D604-F332-480F-AAFE-5B7998A3467A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1FE28-E93C-49BB-9EF0-E6883D13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F38BC-304C-4CAF-AA8D-B39004E2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94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BB6FB-967B-4651-AD73-332EE332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75697-010D-48C5-8890-DB9B73935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F5C86-3CCC-49FD-9820-083ADBE9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207C-2D9C-484A-A019-C688EDD27953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F899-BC94-4499-9BB5-A38069A6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0866D-3B2F-457B-AB5C-3C294ECD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9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A94B7B-96F6-4EA3-8020-0BFFBB5FA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62EFA-0E52-4BA9-B048-5BF7E01B4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B6BDB-A352-497F-9E88-D59AD88AB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E8FB-073F-417F-A381-C232B35D6524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11A9A-4B65-4C22-A540-59CAB779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8C724-C422-4F44-B926-754DAA5E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2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E007-9865-4744-A2F9-7FDFFAA3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74FC3-6694-4D02-B26A-77C132931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C1AA8-0F14-4681-A4C7-05B52512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D0A0-D030-496C-9A6A-E4F39D2F187F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3FE4A-A138-408D-A04C-20FF086D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EF961-3EB4-439C-B463-42FF2BEB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6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BD871-5662-4E74-937A-6F6CA4D47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12F6F-2232-495F-AD69-B586FA87E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98F94-8B8D-43D4-BC14-15C909C79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BB5B-BAB6-40AC-8C66-2898A09DA6CA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E47CA-609D-462D-A688-004CC76D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CD742-9FA0-47C4-8C1A-090B3939D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0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C0E7D-E2E9-41BA-A574-B9D1AAD7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BD91F-513C-41BA-9E96-7FC40CC2C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F0B8F-200B-48AE-BD39-9560D126D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BB6A7-A1F5-440A-9F83-4617DA6C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9D10-04BE-4FDC-9134-7D250472728C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CC69F-871A-41F6-8E40-F9E809CB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7BB72-96BF-417C-BEB0-61F30198E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8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36A0B-AA4B-445A-9E41-3673F6DD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3551F-F14B-43F1-B7C5-ADC1B54C9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0D615-44D3-444A-BAC7-F9CD7FE3D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56D721-6076-42FA-8F44-985FB5197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82DE35-892C-4BD0-8C8D-0543BF923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11F56F-A8D4-4D07-B709-E0A229DAB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3764-BF46-4574-8AD9-486475A04B34}" type="datetime1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5C5E33-7834-4CAC-ADE9-6E750207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F25C5A-1A7F-45A9-8596-FC7F2137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44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4617-25F9-43AE-BCB3-8740F42D8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3B1A3-7B56-41F2-B1E6-B503BB04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3B8A-3EFE-48CF-8A2A-BFFA2366D908}" type="datetime1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5ACAD-E6ED-4222-9099-8EFE8923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AD8C8-4EAD-4D61-833B-D30A1F4F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8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94B43-A0E2-4C6E-8BEA-13843854E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A794D-E788-4D70-B988-9FE750311B30}" type="datetime1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69822-6A78-47BC-BE52-B8E526B2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8E49B-9FDB-4514-AE8E-C0FED812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2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4F89A-75E6-4AAA-A17E-5C427D709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215CD-9C7E-49CF-B445-42EF43D60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ED0AC-BBB0-4701-BC66-24F05AEBE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98280-2CCC-4D08-B4F5-36D2F593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20478-BE55-4883-9D01-6C80EC07FA90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14F37-8462-4BA8-B13D-AC31ABA5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9CD86-2B15-4B7B-B28A-01F45353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9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BA85-2DF8-49E2-BE42-0FA4437FC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96FC4-3809-426E-BF1F-89BE850EE8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44BCF-B9C7-43BF-8FDE-0FDCABEC7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40F0C-0515-440D-8C25-E65D6F54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0E4F-5DB9-4C81-8A40-877F73A211A6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2BC21-D899-494C-A7CD-CFA253422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4FAD8-7BB4-4EC8-97C3-906F01C9C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6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543AD-82CF-475E-B694-7399479E0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00762-BC26-48E1-99C1-7B9BBE18E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97BAE-A17B-4AE6-ADE7-148A44DFA9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80F40-7EBE-44DC-9D52-08997CFC1EDB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89F09-7B74-4F7E-B30F-9EC4ECB2D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8DD97-43CB-44EE-B3C9-7D687E404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A03E5-24FE-4ADA-BBDF-5347EA54D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7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chneier.com/blog/archives/2005/02/sha_1broken.html" TargetMode="External"/><Relationship Id="rId4" Type="http://schemas.openxmlformats.org/officeDocument/2006/relationships/hyperlink" Target="http://eprint.iacr.org/2005/01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ilmuhacking.com/cryptography/membuat-sha1-collision-fil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qs.org/rfcs/rfc3174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3">
            <a:extLst>
              <a:ext uri="{FF2B5EF4-FFF2-40B4-BE49-F238E27FC236}">
                <a16:creationId xmlns:a16="http://schemas.microsoft.com/office/drawing/2014/main" id="{251F8710-80D5-4CC2-B70C-2A0893B0CD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D8803BF-EAB8-4100-AD87-642FF84AD81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7EADFDF7-D05F-4915-B1DD-27C8CF5EFF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601493"/>
            <a:ext cx="9144000" cy="2387600"/>
          </a:xfrm>
        </p:spPr>
        <p:txBody>
          <a:bodyPr/>
          <a:lstStyle/>
          <a:p>
            <a:r>
              <a:rPr lang="en-US" altLang="en-US" b="1" i="1" dirty="0">
                <a:cs typeface="Times New Roman" panose="02020603050405020304" pitchFamily="18" charset="0"/>
              </a:rPr>
              <a:t>Secure Hash Algorithm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SHA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endParaRPr lang="en-GB" altLang="en-US" b="1" dirty="0"/>
          </a:p>
        </p:txBody>
      </p:sp>
      <p:pic>
        <p:nvPicPr>
          <p:cNvPr id="19458" name="Picture 2" descr="Hasil gambar untuk SHA">
            <a:extLst>
              <a:ext uri="{FF2B5EF4-FFF2-40B4-BE49-F238E27FC236}">
                <a16:creationId xmlns:a16="http://schemas.microsoft.com/office/drawing/2014/main" id="{2F711D4C-1C61-4E10-8604-F63C38043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403" y="136525"/>
            <a:ext cx="3565378" cy="192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F921CF6-3C23-4221-937B-57631149182C}"/>
              </a:ext>
            </a:extLst>
          </p:cNvPr>
          <p:cNvSpPr txBox="1"/>
          <p:nvPr/>
        </p:nvSpPr>
        <p:spPr>
          <a:xfrm flipH="1">
            <a:off x="3195320" y="960355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C353CD8-6BE6-4527-A4EC-BFC3A38F8D69}"/>
              </a:ext>
            </a:extLst>
          </p:cNvPr>
          <p:cNvSpPr txBox="1">
            <a:spLocks/>
          </p:cNvSpPr>
          <p:nvPr/>
        </p:nvSpPr>
        <p:spPr bwMode="auto">
          <a:xfrm>
            <a:off x="1772920" y="47513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1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59CB2A74-6449-4BC2-9DF6-D2447446C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209" y="298909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A5E49713-BAFC-4257-8189-071956E77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61879C9B-97CE-41E3-83ED-A2D8E658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84C9D1-90BA-4955-ADF8-5D69252E60B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11270" name="Picture 1">
            <a:extLst>
              <a:ext uri="{FF2B5EF4-FFF2-40B4-BE49-F238E27FC236}">
                <a16:creationId xmlns:a16="http://schemas.microsoft.com/office/drawing/2014/main" id="{B299081A-BCE2-4073-9FE2-0EFF5405BF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092198"/>
            <a:ext cx="5030857" cy="54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D976C7E9-AE45-439B-AE7C-6DF539E7AE3A}"/>
              </a:ext>
            </a:extLst>
          </p:cNvPr>
          <p:cNvSpPr txBox="1">
            <a:spLocks noChangeArrowheads="1"/>
          </p:cNvSpPr>
          <p:nvPr/>
        </p:nvSpPr>
        <p:spPr>
          <a:xfrm>
            <a:off x="5448509" y="1507468"/>
            <a:ext cx="6438692" cy="4329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>
                <a:cs typeface="Times New Roman" panose="02020603050405020304" pitchFamily="18" charset="0"/>
              </a:rPr>
              <a:t>Proses </a:t>
            </a:r>
            <a:r>
              <a:rPr lang="en-US" altLang="en-US" sz="2400" i="1" dirty="0">
                <a:cs typeface="Times New Roman" panose="02020603050405020304" pitchFamily="18" charset="0"/>
              </a:rPr>
              <a:t>H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SHA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terdiri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80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MD5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4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penambah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yaitu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19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= 5A827999</a:t>
            </a:r>
          </a:p>
          <a:p>
            <a:pPr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20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39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= 6ED9EBA1</a:t>
            </a:r>
          </a:p>
          <a:p>
            <a:pPr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40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59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= 8F1BBCDC</a:t>
            </a:r>
          </a:p>
          <a:p>
            <a:pPr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60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79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400" dirty="0">
                <a:cs typeface="Times New Roman" panose="02020603050405020304" pitchFamily="18" charset="0"/>
              </a:rPr>
              <a:t> = CA62C1D6</a:t>
            </a:r>
            <a:endParaRPr lang="en-GB" altLang="en-US" sz="2400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809ED28-954D-4B5B-91C2-26327578FE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l" eaLnBrk="1" hangingPunct="1"/>
            <a:r>
              <a:rPr lang="en-US" altLang="en-US" sz="3200" b="1" i="1" dirty="0">
                <a:cs typeface="Times New Roman" panose="02020603050405020304" pitchFamily="18" charset="0"/>
              </a:rPr>
              <a:t>4.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Pengolahan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Pesan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dalam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Blok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Berukuran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512 bit.</a:t>
            </a:r>
            <a:endParaRPr lang="en-GB" altLang="en-US" sz="32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8C4B7AB2-597E-487B-9A82-4964C8A3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BCADD623-F1E6-4848-A27F-5EA5A2D8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3E63BD-8A63-4594-994B-B4E84A0A9C75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34FCEB74-AA66-4B6C-8EE1-E5A9B8F38E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096" y="365126"/>
            <a:ext cx="10515600" cy="46166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dirty="0" err="1">
                <a:latin typeface="+mn-lt"/>
              </a:rPr>
              <a:t>Operasi</a:t>
            </a:r>
            <a:r>
              <a:rPr lang="en-US" altLang="en-US" sz="3600" dirty="0">
                <a:latin typeface="+mn-lt"/>
              </a:rPr>
              <a:t> </a:t>
            </a:r>
            <a:r>
              <a:rPr lang="en-US" altLang="en-US" sz="3600" dirty="0" err="1">
                <a:latin typeface="+mn-lt"/>
              </a:rPr>
              <a:t>dasar</a:t>
            </a:r>
            <a:r>
              <a:rPr lang="en-US" altLang="en-US" sz="3600" dirty="0">
                <a:latin typeface="+mn-lt"/>
              </a:rPr>
              <a:t> pada </a:t>
            </a:r>
            <a:r>
              <a:rPr lang="en-US" altLang="en-US" sz="3600" dirty="0" err="1">
                <a:latin typeface="+mn-lt"/>
              </a:rPr>
              <a:t>setiap</a:t>
            </a:r>
            <a:r>
              <a:rPr lang="en-US" altLang="en-US" sz="3600" dirty="0">
                <a:latin typeface="+mn-lt"/>
              </a:rPr>
              <a:t> </a:t>
            </a:r>
            <a:r>
              <a:rPr lang="en-US" altLang="en-US" sz="3600" dirty="0" err="1">
                <a:latin typeface="+mn-lt"/>
              </a:rPr>
              <a:t>putaran</a:t>
            </a:r>
            <a:r>
              <a:rPr lang="en-US" altLang="en-US" sz="3600" dirty="0">
                <a:latin typeface="+mn-lt"/>
              </a:rPr>
              <a:t>:</a:t>
            </a:r>
            <a:endParaRPr lang="en-GB" altLang="en-US" sz="3600" dirty="0">
              <a:latin typeface="+mn-lt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99C7D277-8CF9-4E92-9080-E8DEEF73A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186372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400"/>
          </a:p>
        </p:txBody>
      </p:sp>
      <p:graphicFrame>
        <p:nvGraphicFramePr>
          <p:cNvPr id="13318" name="Object 4">
            <a:extLst>
              <a:ext uri="{FF2B5EF4-FFF2-40B4-BE49-F238E27FC236}">
                <a16:creationId xmlns:a16="http://schemas.microsoft.com/office/drawing/2014/main" id="{4E6889A6-B51F-45B0-ACE1-D1907FD56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534705"/>
              </p:ext>
            </p:extLst>
          </p:nvPr>
        </p:nvGraphicFramePr>
        <p:xfrm>
          <a:off x="470453" y="1168987"/>
          <a:ext cx="6103969" cy="4909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584192" imgH="3691128" progId="Visio.Drawing.5">
                  <p:embed/>
                </p:oleObj>
              </mc:Choice>
              <mc:Fallback>
                <p:oleObj r:id="rId4" imgW="4584192" imgH="3691128" progId="Visio.Drawing.5">
                  <p:embed/>
                  <p:pic>
                    <p:nvPicPr>
                      <p:cNvPr id="13318" name="Object 4">
                        <a:extLst>
                          <a:ext uri="{FF2B5EF4-FFF2-40B4-BE49-F238E27FC236}">
                            <a16:creationId xmlns:a16="http://schemas.microsoft.com/office/drawing/2014/main" id="{4E6889A6-B51F-45B0-ACE1-D1907FD56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453" y="1168987"/>
                        <a:ext cx="6103969" cy="4909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>
            <a:extLst>
              <a:ext uri="{FF2B5EF4-FFF2-40B4-BE49-F238E27FC236}">
                <a16:creationId xmlns:a16="http://schemas.microsoft.com/office/drawing/2014/main" id="{7ACBBEE7-F529-4121-8582-420330AD538E}"/>
              </a:ext>
            </a:extLst>
          </p:cNvPr>
          <p:cNvSpPr txBox="1">
            <a:spLocks noChangeArrowheads="1"/>
          </p:cNvSpPr>
          <p:nvPr/>
        </p:nvSpPr>
        <p:spPr>
          <a:xfrm>
            <a:off x="6864420" y="4845293"/>
            <a:ext cx="5142049" cy="15132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Nilai </a:t>
            </a:r>
            <a:r>
              <a:rPr lang="en-US" altLang="en-US" sz="2000" i="1" dirty="0">
                <a:cs typeface="Times New Roman" panose="02020603050405020304" pitchFamily="18" charset="0"/>
              </a:rPr>
              <a:t>W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cs typeface="Times New Roman" panose="02020603050405020304" pitchFamily="18" charset="0"/>
              </a:rPr>
              <a:t>W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16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berasal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dari</a:t>
            </a:r>
            <a:r>
              <a:rPr lang="en-US" altLang="en-US" sz="2000" dirty="0">
                <a:cs typeface="Times New Roman" panose="02020603050405020304" pitchFamily="18" charset="0"/>
              </a:rPr>
              <a:t> 16 </a:t>
            </a:r>
            <a:r>
              <a:rPr lang="en-US" altLang="en-US" sz="2000" i="1" dirty="0">
                <a:cs typeface="Times New Roman" panose="02020603050405020304" pitchFamily="18" charset="0"/>
              </a:rPr>
              <a:t>word</a:t>
            </a:r>
            <a:r>
              <a:rPr lang="en-US" altLang="en-US" sz="2000" dirty="0">
                <a:cs typeface="Times New Roman" panose="02020603050405020304" pitchFamily="18" charset="0"/>
              </a:rPr>
              <a:t> pada </a:t>
            </a:r>
            <a:r>
              <a:rPr lang="en-US" altLang="en-US" sz="2000" dirty="0" err="1">
                <a:cs typeface="Times New Roman" panose="02020603050405020304" pitchFamily="18" charset="0"/>
              </a:rPr>
              <a:t>blok</a:t>
            </a:r>
            <a:r>
              <a:rPr lang="en-US" altLang="en-US" sz="2000" dirty="0"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cs typeface="Times New Roman" panose="02020603050405020304" pitchFamily="18" charset="0"/>
              </a:rPr>
              <a:t>sedang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diproses</a:t>
            </a:r>
            <a:r>
              <a:rPr lang="en-US" altLang="en-US" sz="2000" dirty="0">
                <a:cs typeface="Times New Roman" panose="02020603050405020304" pitchFamily="18" charset="0"/>
              </a:rPr>
              <a:t> (1 word = 32 bit), </a:t>
            </a:r>
            <a:r>
              <a:rPr lang="en-US" altLang="en-US" sz="2000" dirty="0" err="1"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nilai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didapatkan</a:t>
            </a:r>
            <a:r>
              <a:rPr lang="en-US" altLang="en-US" sz="2000" dirty="0">
                <a:cs typeface="Times New Roman" panose="02020603050405020304" pitchFamily="18" charset="0"/>
              </a:rPr>
              <a:t>  </a:t>
            </a:r>
            <a:r>
              <a:rPr lang="en-US" altLang="en-US" sz="2000" dirty="0" err="1">
                <a:cs typeface="Times New Roman" panose="02020603050405020304" pitchFamily="18" charset="0"/>
              </a:rPr>
              <a:t>dari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 </a:t>
            </a:r>
            <a:r>
              <a:rPr lang="en-US" altLang="en-US" sz="2000" i="1" dirty="0">
                <a:cs typeface="Times New Roman" panose="02020603050405020304" pitchFamily="18" charset="0"/>
              </a:rPr>
              <a:t>	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i="1" dirty="0"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cs typeface="Times New Roman" panose="02020603050405020304" pitchFamily="18" charset="0"/>
              </a:rPr>
              <a:t>= 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 – 16 </a:t>
            </a:r>
            <a:r>
              <a:rPr lang="en-US" altLang="en-US" sz="20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 – 14 </a:t>
            </a:r>
            <a:r>
              <a:rPr lang="en-US" altLang="en-US" sz="20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 – 8 </a:t>
            </a:r>
            <a:r>
              <a:rPr lang="en-US" altLang="en-US" sz="20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cs typeface="Times New Roman" panose="02020603050405020304" pitchFamily="18" charset="0"/>
              </a:rPr>
              <a:t>W</a:t>
            </a:r>
            <a:r>
              <a:rPr lang="en-US" altLang="en-US" sz="2000" i="1" baseline="-30000" dirty="0" err="1">
                <a:cs typeface="Times New Roman" panose="02020603050405020304" pitchFamily="18" charset="0"/>
              </a:rPr>
              <a:t>t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 – 3 </a:t>
            </a:r>
            <a:endParaRPr lang="en-GB" altLang="en-US" sz="2400" dirty="0"/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6ACEB87-5A68-4BE5-BA78-3EA737E00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217199"/>
              </p:ext>
            </p:extLst>
          </p:nvPr>
        </p:nvGraphicFramePr>
        <p:xfrm>
          <a:off x="5599043" y="136525"/>
          <a:ext cx="7066828" cy="2943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5629325" imgH="2349106" progId="Word.Document.8">
                  <p:embed/>
                </p:oleObj>
              </mc:Choice>
              <mc:Fallback>
                <p:oleObj name="Document" r:id="rId6" imgW="5629325" imgH="2349106" progId="Word.Document.8">
                  <p:embed/>
                  <p:pic>
                    <p:nvPicPr>
                      <p:cNvPr id="14340" name="Object 4">
                        <a:extLst>
                          <a:ext uri="{FF2B5EF4-FFF2-40B4-BE49-F238E27FC236}">
                            <a16:creationId xmlns:a16="http://schemas.microsoft.com/office/drawing/2014/main" id="{2FD76430-BDA1-482A-9A6C-64C994DD1E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43" y="136525"/>
                        <a:ext cx="7066828" cy="29432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662D425-3AEE-49B4-ACD3-DAD99E2CBF63}"/>
              </a:ext>
            </a:extLst>
          </p:cNvPr>
          <p:cNvSpPr/>
          <p:nvPr/>
        </p:nvSpPr>
        <p:spPr>
          <a:xfrm>
            <a:off x="6851169" y="3065612"/>
            <a:ext cx="50612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d</a:t>
            </a:r>
          </a:p>
          <a:p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c</a:t>
            </a:r>
          </a:p>
          <a:p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CLS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a</a:t>
            </a:r>
          </a:p>
          <a:p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(CLS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+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+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20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0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2D8DA-784A-4625-A61F-D36581432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3"/>
            <a:ext cx="10515600" cy="530232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i="1" dirty="0"/>
              <a:t>message digest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oleh SHA-1: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  sha1(“</a:t>
            </a:r>
            <a:r>
              <a:rPr lang="en-US" dirty="0">
                <a:solidFill>
                  <a:srgbClr val="FF0000"/>
                </a:solidFill>
              </a:rPr>
              <a:t>halo</a:t>
            </a:r>
            <a:r>
              <a:rPr lang="en-US" dirty="0"/>
              <a:t>”)= 33b1eac210971fb02a3b90afce9dbff758be794d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sha1(“</a:t>
            </a:r>
            <a:r>
              <a:rPr lang="en-US" dirty="0">
                <a:solidFill>
                  <a:srgbClr val="FF0000"/>
                </a:solidFill>
              </a:rPr>
              <a:t>halo, </a:t>
            </a:r>
            <a:r>
              <a:rPr lang="en-US" dirty="0" err="1">
                <a:solidFill>
                  <a:srgbClr val="FF0000"/>
                </a:solidFill>
              </a:rPr>
              <a:t>apa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kabar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teman</a:t>
            </a:r>
            <a:r>
              <a:rPr lang="en-US" dirty="0">
                <a:solidFill>
                  <a:srgbClr val="FF0000"/>
                </a:solidFill>
              </a:rPr>
              <a:t>? </a:t>
            </a:r>
            <a:r>
              <a:rPr lang="en-US" dirty="0"/>
              <a:t>”) = 	03d17abd2962dbed1037d1230f012037cd25fe91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sha1(“</a:t>
            </a:r>
            <a:r>
              <a:rPr lang="en-US" dirty="0">
                <a:solidFill>
                  <a:srgbClr val="FF0000"/>
                </a:solidFill>
              </a:rPr>
              <a:t>The quick brown fox jumps over the lazy dog</a:t>
            </a:r>
            <a:r>
              <a:rPr lang="en-US" dirty="0"/>
              <a:t>”) = </a:t>
            </a:r>
          </a:p>
          <a:p>
            <a:pPr marL="0" indent="0">
              <a:buNone/>
            </a:pPr>
            <a:r>
              <a:rPr lang="en-US" dirty="0"/>
              <a:t>           2fd4e1c67a2d28fced849ee1bb76e7391b93eb12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5E77DF-8875-42B9-A81C-9CE818034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271A1-7EF4-462F-BE16-A6B97A48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58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7F537AEB-EEF8-44E5-A8B6-9BDA2EF2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C88B98A3-CDEE-4ED1-9397-11E14C41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AB1F3D-B598-4465-A061-16D72424347B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0FB72173-3A13-4943-8B0C-ABFD838784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Kriptanalisis </a:t>
            </a:r>
            <a:r>
              <a:rPr lang="en-US" altLang="en-US" i="1"/>
              <a:t>SHA</a:t>
            </a:r>
            <a:r>
              <a:rPr lang="en-US" altLang="en-US"/>
              <a:t>-1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25793049-F523-4CF7-802C-A881C11F9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2005, </a:t>
            </a:r>
            <a:r>
              <a:rPr lang="en-US" altLang="en-US" dirty="0" err="1">
                <a:cs typeface="Times New Roman" panose="02020603050405020304" pitchFamily="18" charset="0"/>
              </a:rPr>
              <a:t>Rijmen</a:t>
            </a:r>
            <a:r>
              <a:rPr lang="en-US" altLang="en-US" dirty="0">
                <a:cs typeface="Times New Roman" panose="02020603050405020304" pitchFamily="18" charset="0"/>
              </a:rPr>
              <a:t> dan Oswald </a:t>
            </a:r>
            <a:r>
              <a:rPr lang="en-US" altLang="en-US" dirty="0" err="1">
                <a:cs typeface="Times New Roman" panose="02020603050405020304" pitchFamily="18" charset="0"/>
              </a:rPr>
              <a:t>mempubliksikan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serangan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-1 yang </a:t>
            </a:r>
            <a:r>
              <a:rPr lang="en-US" altLang="en-US" dirty="0" err="1">
                <a:cs typeface="Times New Roman" panose="02020603050405020304" pitchFamily="18" charset="0"/>
              </a:rPr>
              <a:t>direduksi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53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80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) dan </a:t>
            </a:r>
            <a:r>
              <a:rPr lang="en-US" altLang="en-US" dirty="0" err="1">
                <a:cs typeface="Times New Roman" panose="02020603050405020304" pitchFamily="18" charset="0"/>
              </a:rPr>
              <a:t>menemukan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kolisi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kompleksitas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sekitar</a:t>
            </a:r>
            <a:r>
              <a:rPr lang="en-US" altLang="en-US" dirty="0">
                <a:cs typeface="Times New Roman" panose="02020603050405020304" pitchFamily="18" charset="0"/>
              </a:rPr>
              <a:t> 2</a:t>
            </a:r>
            <a:r>
              <a:rPr lang="en-US" altLang="en-US" baseline="30000" dirty="0">
                <a:cs typeface="Times New Roman" panose="02020603050405020304" pitchFamily="18" charset="0"/>
              </a:rPr>
              <a:t>80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lihat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>
                <a:cs typeface="Times New Roman" panose="02020603050405020304" pitchFamily="18" charset="0"/>
                <a:hlinkClick r:id="rId4"/>
              </a:rPr>
              <a:t>http://eprint.iacr.org/2005/010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bulan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Februari</a:t>
            </a:r>
            <a:r>
              <a:rPr lang="en-US" altLang="en-US" dirty="0">
                <a:cs typeface="Times New Roman" panose="02020603050405020304" pitchFamily="18" charset="0"/>
              </a:rPr>
              <a:t> 2005, </a:t>
            </a:r>
            <a:r>
              <a:rPr lang="en-US" altLang="en-US" dirty="0" err="1">
                <a:cs typeface="Times New Roman" panose="02020603050405020304" pitchFamily="18" charset="0"/>
              </a:rPr>
              <a:t>Xiayoun</a:t>
            </a:r>
            <a:r>
              <a:rPr lang="en-US" altLang="en-US" dirty="0">
                <a:cs typeface="Times New Roman" panose="02020603050405020304" pitchFamily="18" charset="0"/>
              </a:rPr>
              <a:t> Wang, </a:t>
            </a:r>
            <a:r>
              <a:rPr lang="en-US" altLang="en-US" dirty="0" err="1">
                <a:cs typeface="Times New Roman" panose="02020603050405020304" pitchFamily="18" charset="0"/>
              </a:rPr>
              <a:t>Yiqun</a:t>
            </a:r>
            <a:r>
              <a:rPr lang="en-US" altLang="en-US" dirty="0">
                <a:cs typeface="Times New Roman" panose="02020603050405020304" pitchFamily="18" charset="0"/>
              </a:rPr>
              <a:t> Lisa Yin, dan </a:t>
            </a:r>
            <a:r>
              <a:rPr lang="en-US" altLang="en-US" dirty="0" err="1">
                <a:cs typeface="Times New Roman" panose="02020603050405020304" pitchFamily="18" charset="0"/>
              </a:rPr>
              <a:t>Hongbo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Yo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mempublikasikan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kolisi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penuh</a:t>
            </a:r>
            <a:r>
              <a:rPr lang="en-US" altLang="en-US" dirty="0">
                <a:cs typeface="Times New Roman" panose="02020603050405020304" pitchFamily="18" charset="0"/>
              </a:rPr>
              <a:t> SHA-1, yang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sekitar</a:t>
            </a:r>
            <a:r>
              <a:rPr lang="en-US" altLang="en-US" dirty="0">
                <a:cs typeface="Times New Roman" panose="02020603050405020304" pitchFamily="18" charset="0"/>
              </a:rPr>
              <a:t> 2</a:t>
            </a:r>
            <a:r>
              <a:rPr lang="en-US" altLang="en-US" baseline="30000" dirty="0">
                <a:cs typeface="Times New Roman" panose="02020603050405020304" pitchFamily="18" charset="0"/>
              </a:rPr>
              <a:t>69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lihat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beritanya</a:t>
            </a:r>
            <a:r>
              <a:rPr lang="en-US" altLang="en-US" dirty="0">
                <a:cs typeface="Times New Roman" panose="02020603050405020304" pitchFamily="18" charset="0"/>
              </a:rPr>
              <a:t> di: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>
                <a:cs typeface="Times New Roman" panose="02020603050405020304" pitchFamily="18" charset="0"/>
                <a:hlinkClick r:id="rId5"/>
              </a:rPr>
              <a:t>http://www.schneier.com/blog/archives/2005/02/sha_1broken.html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3BC0C-187B-488A-AD5A-282F0DF9C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539"/>
            <a:ext cx="10515600" cy="5610433"/>
          </a:xfrm>
        </p:spPr>
        <p:txBody>
          <a:bodyPr>
            <a:normAutofit/>
          </a:bodyPr>
          <a:lstStyle/>
          <a:p>
            <a:r>
              <a:rPr lang="en-US" sz="2400" dirty="0" err="1"/>
              <a:t>Rizki</a:t>
            </a:r>
            <a:r>
              <a:rPr lang="en-US" sz="2400" dirty="0"/>
              <a:t> </a:t>
            </a:r>
            <a:r>
              <a:rPr lang="en-US" sz="2400" dirty="0" err="1"/>
              <a:t>Wicaksono</a:t>
            </a:r>
            <a:r>
              <a:rPr lang="en-US" sz="2400" dirty="0"/>
              <a:t>,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i="1" dirty="0"/>
              <a:t>hacker</a:t>
            </a:r>
            <a:r>
              <a:rPr lang="en-US" sz="2400" dirty="0"/>
              <a:t> alumni </a:t>
            </a:r>
            <a:r>
              <a:rPr lang="en-US" sz="2400" dirty="0" err="1"/>
              <a:t>Informatika</a:t>
            </a:r>
            <a:r>
              <a:rPr lang="en-US" sz="2400" dirty="0"/>
              <a:t> ITB Angkatan 1999 </a:t>
            </a:r>
            <a:r>
              <a:rPr lang="en-US" sz="2400" dirty="0" err="1"/>
              <a:t>mendemonstrasikan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file </a:t>
            </a:r>
            <a:r>
              <a:rPr lang="en-US" sz="2400" dirty="0" err="1"/>
              <a:t>berbeda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hash</a:t>
            </a:r>
            <a:r>
              <a:rPr lang="en-US" sz="2400" dirty="0"/>
              <a:t> SHA-1 </a:t>
            </a:r>
            <a:r>
              <a:rPr lang="en-US" sz="2400" dirty="0" err="1"/>
              <a:t>sama</a:t>
            </a:r>
            <a:r>
              <a:rPr lang="en-US" sz="2400" dirty="0"/>
              <a:t> (</a:t>
            </a:r>
            <a:r>
              <a:rPr lang="en-US" sz="2400" dirty="0" err="1"/>
              <a:t>silakan</a:t>
            </a:r>
            <a:r>
              <a:rPr lang="en-US" sz="2400" dirty="0"/>
              <a:t> </a:t>
            </a:r>
            <a:r>
              <a:rPr lang="en-US" sz="2400" dirty="0" err="1"/>
              <a:t>baca</a:t>
            </a:r>
            <a:r>
              <a:rPr lang="en-US" sz="2400" dirty="0"/>
              <a:t> </a:t>
            </a:r>
            <a:r>
              <a:rPr lang="en-US" sz="2400" dirty="0" err="1"/>
              <a:t>tulisannya</a:t>
            </a:r>
            <a:r>
              <a:rPr lang="en-US" sz="2400" dirty="0"/>
              <a:t> pada </a:t>
            </a:r>
            <a:r>
              <a:rPr lang="en-US" sz="2400" dirty="0" err="1"/>
              <a:t>pranala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u="sng" dirty="0">
                <a:hlinkClick r:id="rId2"/>
              </a:rPr>
              <a:t>http://www.ilmuhacking.com/cryptography/membuat-sha1-collision-file/</a:t>
            </a:r>
            <a:r>
              <a:rPr lang="en-US" sz="24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AC7549-88EA-4863-B309-FBC3C18FE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198" y="1836332"/>
            <a:ext cx="8221003" cy="502166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71D1D4-BC82-4D41-87A8-25913F3B5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B3663-5D7C-4E09-B527-7D1BDD53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20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DEDC-A7F9-4C88-915F-99045E3A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4000" dirty="0"/>
              <a:t>SELAMAT BELAJAR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9814619-7346-47AB-97A9-998EAF05F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E7359-9052-4229-A2DC-7BEBFC0E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C5A98B8D-94B3-4E1D-9541-BD2326D3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76E7E4C9-CFC6-4E05-9AE9-C6D765DE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699432-6126-4332-9625-EAC528A5FE3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8541E2B8-2E0F-4491-8774-014937D37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>
                <a:cs typeface="Times New Roman" panose="02020603050405020304" pitchFamily="18" charset="0"/>
              </a:rPr>
              <a:t>Secure Hash Algorithm</a:t>
            </a:r>
            <a:r>
              <a:rPr lang="en-US" altLang="en-US" b="1">
                <a:cs typeface="Times New Roman" panose="02020603050405020304" pitchFamily="18" charset="0"/>
              </a:rPr>
              <a:t> (</a:t>
            </a:r>
            <a:r>
              <a:rPr lang="en-US" altLang="en-US" b="1" i="1">
                <a:cs typeface="Times New Roman" panose="02020603050405020304" pitchFamily="18" charset="0"/>
              </a:rPr>
              <a:t>SHA</a:t>
            </a:r>
            <a:r>
              <a:rPr lang="en-US" altLang="en-US" b="1">
                <a:cs typeface="Times New Roman" panose="02020603050405020304" pitchFamily="18" charset="0"/>
              </a:rPr>
              <a:t>)</a:t>
            </a:r>
            <a:endParaRPr lang="en-GB" altLang="en-US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B16B0FA-2BC1-49A6-95CE-B307A8A88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satu-arah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NIST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DSS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Digital Signature Standard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i="1" dirty="0">
                <a:cs typeface="Times New Roman" panose="02020603050405020304" pitchFamily="18" charset="0"/>
              </a:rPr>
              <a:t>NSA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dinyatakan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standard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satu-arah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cs typeface="Times New Roman" panose="02020603050405020304" pitchFamily="18" charset="0"/>
              </a:rPr>
              <a:t>MD4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Ronald L. </a:t>
            </a:r>
            <a:r>
              <a:rPr lang="en-US" altLang="en-US" dirty="0" err="1"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MIT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maksimum</a:t>
            </a:r>
            <a:r>
              <a:rPr lang="en-US" altLang="en-US" dirty="0">
                <a:cs typeface="Times New Roman" panose="02020603050405020304" pitchFamily="18" charset="0"/>
              </a:rPr>
              <a:t> 2</a:t>
            </a:r>
            <a:r>
              <a:rPr lang="en-US" altLang="en-US" baseline="30000" dirty="0">
                <a:cs typeface="Times New Roman" panose="02020603050405020304" pitchFamily="18" charset="0"/>
              </a:rPr>
              <a:t>64</a:t>
            </a:r>
            <a:r>
              <a:rPr lang="en-US" altLang="en-US" dirty="0">
                <a:cs typeface="Times New Roman" panose="02020603050405020304" pitchFamily="18" charset="0"/>
              </a:rPr>
              <a:t> bit (2.147.483.648 </a:t>
            </a:r>
            <a:r>
              <a:rPr lang="en-US" altLang="en-US" i="1" dirty="0">
                <a:cs typeface="Times New Roman" panose="02020603050405020304" pitchFamily="18" charset="0"/>
              </a:rPr>
              <a:t>gigabyte</a:t>
            </a:r>
            <a:r>
              <a:rPr lang="en-US" altLang="en-US" dirty="0">
                <a:cs typeface="Times New Roman" panose="02020603050405020304" pitchFamily="18" charset="0"/>
              </a:rPr>
              <a:t>) dan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160 bit.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Message digest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SHA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dihasilkan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MD5 </a:t>
            </a:r>
            <a:r>
              <a:rPr lang="en-US" altLang="en-US" dirty="0">
                <a:cs typeface="Times New Roman" panose="02020603050405020304" pitchFamily="18" charset="0"/>
              </a:rPr>
              <a:t>(128 bit).</a:t>
            </a: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3C02F4AD-A61A-4CB0-8746-AE7AFAFDB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1800BB1E-4BD2-4D41-BA1A-6789C0EC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0AEF16-93E1-429C-BB9F-C0AEB38ECA49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1D50C29C-8950-4496-9AF0-D5C55A2C9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516836"/>
            <a:ext cx="10515600" cy="600323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err="1"/>
              <a:t>Sebutan</a:t>
            </a:r>
            <a:r>
              <a:rPr lang="en-US" altLang="en-US" i="1" dirty="0"/>
              <a:t> SHA</a:t>
            </a:r>
            <a:r>
              <a:rPr lang="en-US" altLang="en-US" dirty="0"/>
              <a:t> </a:t>
            </a:r>
            <a:r>
              <a:rPr lang="en-US" altLang="en-US" dirty="0" err="1"/>
              <a:t>mengacu</a:t>
            </a:r>
            <a:r>
              <a:rPr lang="en-US" altLang="en-US" dirty="0"/>
              <a:t> pada </a:t>
            </a:r>
            <a:r>
              <a:rPr lang="en-US" altLang="en-US" dirty="0" err="1"/>
              <a:t>keluarga</a:t>
            </a:r>
            <a:r>
              <a:rPr lang="en-US" altLang="en-US" dirty="0"/>
              <a:t>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i="1" dirty="0"/>
              <a:t>hash</a:t>
            </a:r>
            <a:r>
              <a:rPr lang="en-US" altLang="en-US" dirty="0"/>
              <a:t> </a:t>
            </a:r>
            <a:r>
              <a:rPr lang="en-US" altLang="en-US" dirty="0" err="1"/>
              <a:t>satu-arah</a:t>
            </a:r>
            <a:r>
              <a:rPr lang="en-US" altLang="en-US" dirty="0"/>
              <a:t> SHA. </a:t>
            </a:r>
          </a:p>
          <a:p>
            <a:pPr eaLnBrk="1" hangingPunct="1"/>
            <a:r>
              <a:rPr lang="en-US" altLang="en-US" dirty="0" err="1"/>
              <a:t>Enam</a:t>
            </a:r>
            <a:r>
              <a:rPr lang="en-US" altLang="en-US" dirty="0"/>
              <a:t> </a:t>
            </a:r>
            <a:r>
              <a:rPr lang="en-US" altLang="en-US" dirty="0" err="1"/>
              <a:t>varian</a:t>
            </a:r>
            <a:r>
              <a:rPr lang="en-US" altLang="en-US" dirty="0"/>
              <a:t> </a:t>
            </a:r>
            <a:r>
              <a:rPr lang="en-US" altLang="en-US" i="1" dirty="0"/>
              <a:t>SHA</a:t>
            </a:r>
            <a:r>
              <a:rPr lang="en-US" altLang="en-US" dirty="0"/>
              <a:t>: 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SHA-0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SHA-1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SHA-224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SHA-256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SHA-384</a:t>
            </a:r>
          </a:p>
          <a:p>
            <a:pPr marL="0" indent="0" eaLnBrk="1" hangingPunct="1">
              <a:buNone/>
            </a:pPr>
            <a:r>
              <a:rPr lang="en-US" altLang="en-US" dirty="0"/>
              <a:t>	- SHA-512</a:t>
            </a:r>
          </a:p>
          <a:p>
            <a:pPr marL="0" indent="0" eaLnBrk="1" hangingPunct="1">
              <a:buNone/>
            </a:pPr>
            <a:r>
              <a:rPr lang="en-US" altLang="en-US" dirty="0"/>
              <a:t>	 </a:t>
            </a:r>
          </a:p>
          <a:p>
            <a:pPr eaLnBrk="1" hangingPunct="1"/>
            <a:r>
              <a:rPr lang="en-US" altLang="en-US" dirty="0"/>
              <a:t>SHA-0 </a:t>
            </a:r>
            <a:r>
              <a:rPr lang="en-US" altLang="en-US" dirty="0" err="1"/>
              <a:t>sering</a:t>
            </a:r>
            <a:r>
              <a:rPr lang="en-US" altLang="en-US" dirty="0"/>
              <a:t> </a:t>
            </a:r>
            <a:r>
              <a:rPr lang="en-US" altLang="en-US" dirty="0" err="1"/>
              <a:t>diacu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i="1" dirty="0"/>
              <a:t>SHA</a:t>
            </a:r>
            <a:r>
              <a:rPr lang="en-US" altLang="en-US" dirty="0"/>
              <a:t> </a:t>
            </a:r>
            <a:r>
              <a:rPr lang="en-US" altLang="en-US" dirty="0" err="1"/>
              <a:t>saja</a:t>
            </a:r>
            <a:endParaRPr lang="en-US" altLang="en-US" dirty="0"/>
          </a:p>
          <a:p>
            <a:pPr eaLnBrk="1" hangingPunct="1"/>
            <a:r>
              <a:rPr lang="en-US" altLang="en-US" dirty="0"/>
              <a:t>Yang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dibahas</a:t>
            </a:r>
            <a:r>
              <a:rPr lang="en-US" altLang="en-US" dirty="0"/>
              <a:t>: SHA-1</a:t>
            </a:r>
          </a:p>
          <a:p>
            <a:r>
              <a:rPr lang="en-US" dirty="0" err="1"/>
              <a:t>Detil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SHA-1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RFC 3174     (</a:t>
            </a:r>
            <a:r>
              <a:rPr lang="en-US" u="sng" dirty="0">
                <a:hlinkClick r:id="rId4"/>
              </a:rPr>
              <a:t>http://www.faqs.org/rfcs/rfc3174.html</a:t>
            </a:r>
            <a:r>
              <a:rPr lang="en-US" dirty="0"/>
              <a:t>)  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436215C-9C23-42FB-89FC-0AA52AA6E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49" y="766970"/>
            <a:ext cx="10639702" cy="5494682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607C31-308B-4B4F-8C96-17683E09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D8332-5F44-48B2-ACBF-ECC31D7EA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03E5-24FE-4ADA-BBDF-5347EA54DF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1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6ECD4FCD-7B66-48AE-8EE2-1A4EDED5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22073F97-92B7-4285-A3D8-4320E7A2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E5F16-9854-4265-9D91-664A5A98B27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196" name="Rectangle 5">
            <a:extLst>
              <a:ext uri="{FF2B5EF4-FFF2-40B4-BE49-F238E27FC236}">
                <a16:creationId xmlns:a16="http://schemas.microsoft.com/office/drawing/2014/main" id="{8291469D-6CE2-4BCA-AC84-60469FE25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178276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400"/>
          </a:p>
        </p:txBody>
      </p:sp>
      <p:sp>
        <p:nvSpPr>
          <p:cNvPr id="8197" name="Rectangle 6">
            <a:extLst>
              <a:ext uri="{FF2B5EF4-FFF2-40B4-BE49-F238E27FC236}">
                <a16:creationId xmlns:a16="http://schemas.microsoft.com/office/drawing/2014/main" id="{AB5F6164-49AF-4FE1-9697-09ECF8CFD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648666"/>
          </a:xfrm>
          <a:noFill/>
        </p:spPr>
        <p:txBody>
          <a:bodyPr/>
          <a:lstStyle/>
          <a:p>
            <a:pPr eaLnBrk="1" hangingPunct="1"/>
            <a:r>
              <a:rPr lang="en-US" altLang="en-US" sz="2800" b="1" dirty="0" err="1">
                <a:cs typeface="Times New Roman" panose="02020603050405020304" pitchFamily="18" charset="0"/>
              </a:rPr>
              <a:t>Gambaran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Umum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cs typeface="Times New Roman" panose="02020603050405020304" pitchFamily="18" charset="0"/>
              </a:rPr>
              <a:t>SHA-1</a:t>
            </a:r>
          </a:p>
        </p:txBody>
      </p:sp>
      <p:pic>
        <p:nvPicPr>
          <p:cNvPr id="8198" name="Picture 1">
            <a:extLst>
              <a:ext uri="{FF2B5EF4-FFF2-40B4-BE49-F238E27FC236}">
                <a16:creationId xmlns:a16="http://schemas.microsoft.com/office/drawing/2014/main" id="{416FCACA-B553-4A38-942C-CB792DE49E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770" y="1013792"/>
            <a:ext cx="8785430" cy="5249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18DD29C1-C1FE-464E-BB61-96A42A49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GB" altLang="en-US" sz="1400">
                <a:latin typeface="Times New Roman" panose="02020603050405020304" pitchFamily="18" charset="0"/>
              </a:rPr>
              <a:t>Rinaldi Munir/II4031 Kriptografi dan Koding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385FBDA2-8F9E-4851-B3BA-00CC6599A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F2FDC04D-40C1-4825-AA6D-FD6E2839595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DD3D155-1342-4BA6-A5A9-245E6EB04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5070" y="914400"/>
            <a:ext cx="10396330" cy="51816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 err="1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b="1" dirty="0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b="1" dirty="0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message digest</a:t>
            </a:r>
            <a:r>
              <a:rPr lang="en-US" b="1" dirty="0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1" dirty="0">
                <a:solidFill>
                  <a:srgbClr val="030305"/>
                </a:solidFill>
                <a:latin typeface="Times New Roman" pitchFamily="18" charset="0"/>
                <a:cs typeface="Times New Roman" pitchFamily="18" charset="0"/>
              </a:rPr>
              <a:t> SHA-1:</a:t>
            </a:r>
          </a:p>
          <a:p>
            <a:pPr marL="0" indent="0" eaLnBrk="1" hangingPunct="1">
              <a:buNone/>
              <a:defRPr/>
            </a:pPr>
            <a:endParaRPr lang="en-US" b="1" dirty="0">
              <a:solidFill>
                <a:srgbClr val="03030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	1.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Penambahan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bit-bit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pengganjal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 (</a:t>
            </a:r>
            <a:r>
              <a:rPr lang="en-US" i="1" dirty="0">
                <a:solidFill>
                  <a:srgbClr val="030305"/>
                </a:solidFill>
                <a:cs typeface="Times New Roman" pitchFamily="18" charset="0"/>
              </a:rPr>
              <a:t>padding bits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).</a:t>
            </a:r>
          </a:p>
          <a:p>
            <a:pPr eaLnBrk="1" hangingPunct="1">
              <a:buFontTx/>
              <a:buNone/>
              <a:defRPr/>
            </a:pPr>
            <a:endParaRPr lang="en-US" dirty="0">
              <a:solidFill>
                <a:srgbClr val="030305"/>
              </a:solidFill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	2.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Penambahan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panjang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semula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en-US" dirty="0">
              <a:solidFill>
                <a:srgbClr val="030305"/>
              </a:solidFill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	3.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Inisialisasi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penyangga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(</a:t>
            </a:r>
            <a:r>
              <a:rPr lang="en-US" i="1" dirty="0">
                <a:solidFill>
                  <a:srgbClr val="030305"/>
                </a:solidFill>
                <a:cs typeface="Times New Roman" pitchFamily="18" charset="0"/>
              </a:rPr>
              <a:t>buffer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) </a:t>
            </a:r>
            <a:r>
              <a:rPr lang="en-US" i="1" dirty="0">
                <a:solidFill>
                  <a:srgbClr val="030305"/>
                </a:solidFill>
                <a:cs typeface="Times New Roman" pitchFamily="18" charset="0"/>
              </a:rPr>
              <a:t>MD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en-US" dirty="0">
              <a:solidFill>
                <a:srgbClr val="030305"/>
              </a:solidFill>
              <a:cs typeface="Times New Roman" pitchFamily="18" charset="0"/>
            </a:endParaRPr>
          </a:p>
          <a:p>
            <a:pPr marL="681038" indent="-681038">
              <a:buNone/>
              <a:defRPr/>
            </a:pP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  4.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Pengolahan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blok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30305"/>
                </a:solidFill>
                <a:cs typeface="Times New Roman" pitchFamily="18" charset="0"/>
              </a:rPr>
              <a:t>berukuran</a:t>
            </a:r>
            <a:r>
              <a:rPr lang="en-US" dirty="0">
                <a:solidFill>
                  <a:srgbClr val="030305"/>
                </a:solidFill>
                <a:cs typeface="Times New Roman" pitchFamily="18" charset="0"/>
              </a:rPr>
              <a:t> 512 bit.</a:t>
            </a:r>
            <a:endParaRPr lang="en-GB" dirty="0">
              <a:solidFill>
                <a:srgbClr val="03030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90E9F1EB-B11C-4868-98A2-50BE61E6B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GB" altLang="en-US" sz="1400">
                <a:latin typeface="Times New Roman" panose="02020603050405020304" pitchFamily="18" charset="0"/>
              </a:rPr>
              <a:t>Rinaldi Munir/II4031 Kriptografi dan Koding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DD42DAEA-B3C0-443A-927E-B093336A6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2212FEF-B688-4508-B866-33441F36A3DB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5593C680-F67D-40A0-9AF4-622D873784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4948" y="374098"/>
            <a:ext cx="9157252" cy="9080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200" b="1" i="1" dirty="0">
                <a:cs typeface="Times New Roman" panose="02020603050405020304" pitchFamily="18" charset="0"/>
              </a:rPr>
              <a:t>1.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Penambahan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Bit-bit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Pengganjal</a:t>
            </a:r>
            <a:br>
              <a:rPr lang="en-US" altLang="en-US" sz="3200" dirty="0">
                <a:cs typeface="Times New Roman" panose="02020603050405020304" pitchFamily="18" charset="0"/>
              </a:rPr>
            </a:br>
            <a:endParaRPr lang="en-GB" altLang="en-US" sz="3200" dirty="0">
              <a:cs typeface="Times New Roman" panose="02020603050405020304" pitchFamily="18" charset="0"/>
            </a:endParaRP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952972A1-75F7-4C69-8CEB-CE4322012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703" y="3442528"/>
            <a:ext cx="10664687" cy="317099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ditambah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sejumlah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pengganjal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solidFill>
                  <a:srgbClr val="030305"/>
                </a:solidFill>
                <a:cs typeface="Times New Roman" panose="02020603050405020304" pitchFamily="18" charset="0"/>
              </a:rPr>
              <a:t>padding bits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sedemikian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satuan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bit)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kongruen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448 (mod 512).  </a:t>
            </a:r>
          </a:p>
          <a:p>
            <a:pPr eaLnBrk="1" hangingPunct="1"/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Panjang bit-bit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pengganjal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1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512. </a:t>
            </a:r>
          </a:p>
          <a:p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Bit-bit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pengganjal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terdiri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bit 1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diikuti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sisanya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bit 0.</a:t>
            </a:r>
          </a:p>
          <a:p>
            <a:endParaRPr lang="en-US" altLang="en-US" sz="2400" dirty="0">
              <a:solidFill>
                <a:srgbClr val="030305"/>
              </a:solidFill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: K = 32000 bit 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32000 +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192 bit 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= 32192  32192 mod 512 = 448</a:t>
            </a:r>
            <a:endParaRPr lang="en-GB" altLang="en-US" sz="2400" dirty="0">
              <a:solidFill>
                <a:srgbClr val="030305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FE0610-FCD5-4D90-BF25-D7C0F73559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470" y="1157424"/>
            <a:ext cx="9699734" cy="1971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5683EFAD-8E5B-4BA3-B5FF-9C58206D6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GB" altLang="en-US" sz="1400">
                <a:latin typeface="Times New Roman" panose="02020603050405020304" pitchFamily="18" charset="0"/>
              </a:rPr>
              <a:t>Rinaldi Munir/II4031 Kriptografi dan Koding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DFB82E46-FD9D-4120-AD4E-D1F22DAB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BECAD8E-91A2-4FC0-BE6B-14CE5EC78E2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4BA1DD65-8BED-4C9A-9004-CD45A1580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7530" y="269496"/>
            <a:ext cx="7772400" cy="679450"/>
          </a:xfrm>
        </p:spPr>
        <p:txBody>
          <a:bodyPr/>
          <a:lstStyle/>
          <a:p>
            <a:pPr algn="l" eaLnBrk="1" hangingPunct="1"/>
            <a:r>
              <a:rPr lang="en-US" altLang="en-US" sz="3200" b="1" i="1" dirty="0">
                <a:cs typeface="Times New Roman" panose="02020603050405020304" pitchFamily="18" charset="0"/>
              </a:rPr>
              <a:t>2.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Penambahan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Nilai Panjang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Pesan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E91F30E0-F934-44D7-8D3D-39DD75D10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008" y="3429000"/>
            <a:ext cx="10771740" cy="2870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telah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bit-bit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pengganjal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selanjutnya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ditambah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lagi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64 bit yang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menyatakan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semula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  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: K = 32000 = 111110100000000</a:t>
            </a:r>
            <a:r>
              <a:rPr lang="en-US" altLang="en-US" sz="2400" baseline="-25000" dirty="0">
                <a:solidFill>
                  <a:srgbClr val="030305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= 000…111110100000000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solidFill>
                <a:srgbClr val="0303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Setelah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ditambah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64 bit,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sekarang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30305"/>
                </a:solidFill>
                <a:cs typeface="Times New Roman" panose="02020603050405020304" pitchFamily="18" charset="0"/>
              </a:rPr>
              <a:t>kelipatan</a:t>
            </a:r>
            <a:r>
              <a:rPr lang="en-US" altLang="en-US" sz="2400" dirty="0">
                <a:solidFill>
                  <a:srgbClr val="030305"/>
                </a:solidFill>
                <a:cs typeface="Times New Roman" panose="02020603050405020304" pitchFamily="18" charset="0"/>
              </a:rPr>
              <a:t> 512 bit.</a:t>
            </a:r>
            <a:endParaRPr lang="en-GB" altLang="en-US" sz="2400" dirty="0">
              <a:solidFill>
                <a:srgbClr val="030305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F14C16-043D-49A1-9458-4804312EE6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6008" y="1203135"/>
            <a:ext cx="9699734" cy="19716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23C03FFD-0BFA-46C1-8132-A5160DE9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GB" altLang="en-US" sz="1400">
                <a:latin typeface="Times New Roman" panose="02020603050405020304" pitchFamily="18" charset="0"/>
              </a:rPr>
              <a:t>Rinaldi Munir/II4031 Kriptografi dan Koding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9301801F-38D6-48D7-8975-0697DC16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770782F5-80AF-4D81-9B43-902CDB88821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27566899-3297-4577-8CEC-9EE7AFEA2A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931" y="403225"/>
            <a:ext cx="7772400" cy="1066800"/>
          </a:xfrm>
        </p:spPr>
        <p:txBody>
          <a:bodyPr/>
          <a:lstStyle/>
          <a:p>
            <a:pPr algn="l" eaLnBrk="1" hangingPunct="1"/>
            <a:r>
              <a:rPr lang="en-US" altLang="en-US" sz="3200" b="1" i="1" dirty="0">
                <a:cs typeface="Times New Roman" panose="02020603050405020304" pitchFamily="18" charset="0"/>
              </a:rPr>
              <a:t>3.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Inisialisasi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cs typeface="Times New Roman" panose="02020603050405020304" pitchFamily="18" charset="0"/>
              </a:rPr>
              <a:t>Penyangga</a:t>
            </a:r>
            <a:r>
              <a:rPr lang="en-US" altLang="en-US" sz="3200" b="1" i="1" dirty="0">
                <a:cs typeface="Times New Roman" panose="02020603050405020304" pitchFamily="18" charset="0"/>
              </a:rPr>
              <a:t> MD</a:t>
            </a:r>
            <a:br>
              <a:rPr lang="en-US" altLang="en-US" sz="3200" dirty="0">
                <a:cs typeface="Times New Roman" panose="02020603050405020304" pitchFamily="18" charset="0"/>
              </a:rPr>
            </a:br>
            <a:endParaRPr lang="en-GB" altLang="en-US" sz="3200" dirty="0">
              <a:cs typeface="Times New Roman" panose="02020603050405020304" pitchFamily="18" charset="0"/>
            </a:endParaRP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01F63D4-4420-4B8D-B74B-6D899DB3D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5070" y="1350549"/>
            <a:ext cx="10667999" cy="5125278"/>
          </a:xfrm>
        </p:spPr>
        <p:txBody>
          <a:bodyPr>
            <a:normAutofit lnSpcReduction="10000"/>
          </a:bodyPr>
          <a:lstStyle/>
          <a:p>
            <a:r>
              <a:rPr lang="en-US" altLang="en-US" i="1" dirty="0">
                <a:cs typeface="Times New Roman" panose="02020603050405020304" pitchFamily="18" charset="0"/>
              </a:rPr>
              <a:t>SHA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5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penyangga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buffer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32 bit.</a:t>
            </a:r>
          </a:p>
          <a:p>
            <a:r>
              <a:rPr lang="en-US" altLang="en-US" dirty="0">
                <a:cs typeface="Times New Roman" panose="02020603050405020304" pitchFamily="18" charset="0"/>
              </a:rPr>
              <a:t>Total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penyangga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5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32 = 160 bit. </a:t>
            </a:r>
          </a:p>
          <a:p>
            <a:r>
              <a:rPr lang="en-US" altLang="en-US" dirty="0" err="1">
                <a:cs typeface="Times New Roman" panose="02020603050405020304" pitchFamily="18" charset="0"/>
              </a:rPr>
              <a:t>Kelima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penyangga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dirty="0">
                <a:cs typeface="Times New Roman" panose="02020603050405020304" pitchFamily="18" charset="0"/>
              </a:rPr>
              <a:t>, dan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penyangga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diinisialisasi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nilai-nilai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notasi</a:t>
            </a:r>
            <a:r>
              <a:rPr lang="en-US" altLang="en-US" dirty="0">
                <a:cs typeface="Times New Roman" panose="02020603050405020304" pitchFamily="18" charset="0"/>
              </a:rPr>
              <a:t> HEX)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A</a:t>
            </a:r>
            <a:r>
              <a:rPr lang="en-US" altLang="en-US" dirty="0">
                <a:cs typeface="Times New Roman" panose="02020603050405020304" pitchFamily="18" charset="0"/>
              </a:rPr>
              <a:t> = 67452301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B</a:t>
            </a:r>
            <a:r>
              <a:rPr lang="en-US" altLang="en-US" dirty="0">
                <a:cs typeface="Times New Roman" panose="02020603050405020304" pitchFamily="18" charset="0"/>
              </a:rPr>
              <a:t> = EFCDAB89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C</a:t>
            </a:r>
            <a:r>
              <a:rPr lang="en-US" altLang="en-US" dirty="0">
                <a:cs typeface="Times New Roman" panose="02020603050405020304" pitchFamily="18" charset="0"/>
              </a:rPr>
              <a:t> = 98BADCFE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D</a:t>
            </a:r>
            <a:r>
              <a:rPr lang="en-US" altLang="en-US" dirty="0">
                <a:cs typeface="Times New Roman" panose="02020603050405020304" pitchFamily="18" charset="0"/>
              </a:rPr>
              <a:t> = 10325476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E</a:t>
            </a:r>
            <a:r>
              <a:rPr lang="en-US" altLang="en-US" dirty="0">
                <a:cs typeface="Times New Roman" panose="02020603050405020304" pitchFamily="18" charset="0"/>
              </a:rPr>
              <a:t> = C3D2E1F0</a:t>
            </a:r>
            <a:endParaRPr lang="en-GB" altLang="en-US" sz="2400" dirty="0">
              <a:solidFill>
                <a:srgbClr val="03030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917</Words>
  <Application>Microsoft Office PowerPoint</Application>
  <PresentationFormat>Widescreen</PresentationFormat>
  <Paragraphs>121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Visio.Drawing.5</vt:lpstr>
      <vt:lpstr>Document</vt:lpstr>
      <vt:lpstr>Secure Hash Algorithm (SHA)</vt:lpstr>
      <vt:lpstr>Secure Hash Algorithm (SHA)</vt:lpstr>
      <vt:lpstr>PowerPoint Presentation</vt:lpstr>
      <vt:lpstr>PowerPoint Presentation</vt:lpstr>
      <vt:lpstr>Gambaran Umum SHA-1</vt:lpstr>
      <vt:lpstr>PowerPoint Presentation</vt:lpstr>
      <vt:lpstr>1. Penambahan Bit-bit Pengganjal </vt:lpstr>
      <vt:lpstr>2. Penambahan Nilai Panjang Pesan </vt:lpstr>
      <vt:lpstr>3. Inisialisasi Penyangga MD </vt:lpstr>
      <vt:lpstr>4. Pengolahan Pesan dalam Blok Berukuran 512 bit.</vt:lpstr>
      <vt:lpstr>Operasi dasar pada setiap putaran:</vt:lpstr>
      <vt:lpstr>PowerPoint Presentation</vt:lpstr>
      <vt:lpstr>Kriptanalisis SHA-1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MD5</dc:title>
  <dc:creator>Dr.Ir. Rinaldi Munir, MT</dc:creator>
  <cp:lastModifiedBy>Rinaldi Munir</cp:lastModifiedBy>
  <cp:revision>47</cp:revision>
  <dcterms:created xsi:type="dcterms:W3CDTF">2020-03-24T06:56:47Z</dcterms:created>
  <dcterms:modified xsi:type="dcterms:W3CDTF">2021-04-08T06:17:17Z</dcterms:modified>
</cp:coreProperties>
</file>