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4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sldIdLst>
    <p:sldId id="405" r:id="rId2"/>
    <p:sldId id="336" r:id="rId3"/>
    <p:sldId id="337" r:id="rId4"/>
    <p:sldId id="338" r:id="rId5"/>
    <p:sldId id="339" r:id="rId6"/>
    <p:sldId id="349" r:id="rId7"/>
    <p:sldId id="346" r:id="rId8"/>
    <p:sldId id="348" r:id="rId9"/>
    <p:sldId id="352" r:id="rId10"/>
    <p:sldId id="363" r:id="rId11"/>
    <p:sldId id="366" r:id="rId12"/>
    <p:sldId id="350" r:id="rId13"/>
    <p:sldId id="353" r:id="rId14"/>
    <p:sldId id="355" r:id="rId15"/>
    <p:sldId id="359" r:id="rId16"/>
    <p:sldId id="367" r:id="rId17"/>
    <p:sldId id="356" r:id="rId18"/>
    <p:sldId id="360" r:id="rId19"/>
    <p:sldId id="361" r:id="rId20"/>
    <p:sldId id="362" r:id="rId21"/>
    <p:sldId id="364" r:id="rId22"/>
    <p:sldId id="365" r:id="rId23"/>
    <p:sldId id="369" r:id="rId24"/>
    <p:sldId id="370" r:id="rId25"/>
    <p:sldId id="371" r:id="rId26"/>
    <p:sldId id="400" r:id="rId27"/>
    <p:sldId id="372" r:id="rId28"/>
    <p:sldId id="374" r:id="rId29"/>
    <p:sldId id="376" r:id="rId30"/>
    <p:sldId id="377" r:id="rId31"/>
    <p:sldId id="378" r:id="rId32"/>
    <p:sldId id="379" r:id="rId33"/>
    <p:sldId id="380" r:id="rId34"/>
    <p:sldId id="384" r:id="rId35"/>
    <p:sldId id="385" r:id="rId36"/>
    <p:sldId id="389" r:id="rId37"/>
    <p:sldId id="390" r:id="rId38"/>
    <p:sldId id="391" r:id="rId39"/>
    <p:sldId id="392" r:id="rId40"/>
    <p:sldId id="383" r:id="rId41"/>
    <p:sldId id="386" r:id="rId42"/>
    <p:sldId id="388" r:id="rId43"/>
    <p:sldId id="402" r:id="rId44"/>
    <p:sldId id="403" r:id="rId45"/>
    <p:sldId id="404" r:id="rId46"/>
    <p:sldId id="394" r:id="rId47"/>
    <p:sldId id="395" r:id="rId48"/>
    <p:sldId id="396" r:id="rId49"/>
    <p:sldId id="401" r:id="rId5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C691A4-BDDA-4E0C-9EAC-87384FA968B5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8BF92-96D4-422A-81EE-05B34A117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959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5E62D3-89B4-4182-9370-57FA698A536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IF3058 Kriptografi</a:t>
            </a:r>
          </a:p>
        </p:txBody>
      </p:sp>
    </p:spTree>
    <p:extLst>
      <p:ext uri="{BB962C8B-B14F-4D97-AF65-F5344CB8AC3E}">
        <p14:creationId xmlns:p14="http://schemas.microsoft.com/office/powerpoint/2010/main" val="2531353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835F21-AF52-424B-B10B-DA1203165A83}" type="slidenum">
              <a:rPr lang="en-US"/>
              <a:pPr/>
              <a:t>38</a:t>
            </a:fld>
            <a:endParaRPr lang="en-US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41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0F4808-6DF8-40EB-995D-F43E8C074AE7}" type="slidenum">
              <a:rPr lang="en-US"/>
              <a:pPr/>
              <a:t>42</a:t>
            </a:fld>
            <a:endParaRPr lang="en-US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9430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B3C61E-04FD-4EFA-A78A-17DD529C57EB}" type="slidenum">
              <a:rPr lang="en-US"/>
              <a:pPr/>
              <a:t>46</a:t>
            </a:fld>
            <a:endParaRPr lang="en-US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8377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357382-8188-4B1F-968E-9CF6F5FBC04D}" type="slidenum">
              <a:rPr lang="en-US"/>
              <a:pPr/>
              <a:t>47</a:t>
            </a:fld>
            <a:endParaRPr lang="en-US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689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754312-383B-4497-BD57-0F9D69715A76}" type="slidenum">
              <a:rPr lang="en-US"/>
              <a:pPr/>
              <a:t>48</a:t>
            </a:fld>
            <a:endParaRPr lang="en-US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80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2BB7F-02FA-4DD2-B593-DE594EB5FD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9C2EB1-927B-44EB-BB6E-01B24C90D0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136DA-7A3C-49FF-8C26-D013AB522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A17C8-8ABC-4D66-AFB7-04907C9B036F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D9488-2541-4AD4-B643-71062DC07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FEF1F-49C5-4104-B6E6-0CD237CA9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69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E3DEA-5A0B-49E8-88EC-4474BB78D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3B833-81ED-4EFD-AE52-94280B77DB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9D65C-2E4B-43C7-AA96-866C1E040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DDF77-2501-41F2-B9C9-558446434B27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C8D5D8-3698-40C1-B86E-C50408A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34252-1E64-4342-B179-54F521CD1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870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81DAF7-2E8C-4D79-9B75-EADD978956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998B47-ECE0-46C9-9F83-9BE84C4325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2A79F4-0A71-41A4-BE6F-DB926D8F5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CCBA9-F9BF-4F7A-B9A6-B3EA670FA376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8D5E2F-9DE4-4577-9E18-AF8191F85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9D431-CBA6-4FC8-8CB1-E81FC3692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1640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E504F1-2C4A-4B3B-A651-5C2F508ACF91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Bahan Kuliah II4031 Kriptografi dan Koding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D2691-EBC2-4D13-BBE3-5DAE01B45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65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9173-9372-4E18-BDA8-F10CC3E1F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88D9E-A96F-4A0C-8433-FB22FD16F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B0DEB7-7463-496B-BF2D-3338B0DCB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63BE0-FB70-42A8-B2FC-864BED2E5BE7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F92C2-5188-4E37-B528-5132B4454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E02D52-BA43-445D-A3AF-450386AB4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79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036DF-EF15-4886-A3B7-254C57962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C3284A-ED42-476F-BD3D-AFF8CABC1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E3A64-5C69-4B61-9DD7-1E4DE536C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21AC4-8749-423C-9EB0-513748F313A6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0F838-85AB-46D0-B2D6-AF57227BF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415E4-D80E-420B-8624-340104D1F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22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5C027-68FD-46C3-9BEE-38A20721C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0918C-EC03-4513-A68A-6F915A8FEF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1A1055-F6AA-4815-A0E0-63BCDD9FFF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364A90-9702-4030-9996-C7A964D5F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DDF4-9833-4E12-8F45-41FD0FC7D569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AF6736-4819-4EED-86AF-AA1D87CC9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0D1934-2EF8-48C1-A95B-F036B6F9F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119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06DE1-46B7-4905-A891-A3F8309B2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4FDE3-10D3-4308-B962-3C5D782163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C9958D-5677-4B41-8BA5-5DD5EA65C9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7B3FAD-8A10-4C80-A423-4B0F2A3268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3A392E-2794-4053-B459-578D7B5A8B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5B2896-C52A-4C17-AD69-451D719E3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B9758-9214-4E2A-A8A2-74C64AA2D21E}" type="datetime1">
              <a:rPr lang="en-US" smtClean="0"/>
              <a:t>11/12/2021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28FB20-B078-4607-BA38-4A63B75A1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430A6E-B253-4A14-8D53-FD4C12E4C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0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27E05-64B1-4F9F-B9C9-7F3E9ABFC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A19CA3-B49F-4CD4-822C-5B04F943D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790E8-F763-4B6C-B3E3-FAF13BBE9911}" type="datetime1">
              <a:rPr lang="en-US" smtClean="0"/>
              <a:t>11/12/2021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993B99-A6D2-481A-ACC5-521E25B1D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45EB17-F2F3-420F-8AF0-13225CB3D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136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6F7B18-D600-44E1-A191-F314D56CA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9D86B-ED62-41EB-A71F-BC24831EFE02}" type="datetime1">
              <a:rPr lang="en-US" smtClean="0"/>
              <a:t>11/12/2021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E3A611-B86A-4B17-AC32-4EDB3A6F7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F304FA-E5EC-4B08-95B1-50979C8F5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071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6144D-8655-406F-A4B7-D0C0C8376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389DC-DC07-4EB8-B3EF-E0DE5C471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37DE55-72B4-4E78-81DF-2615B00B4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D0D300-4030-4F3C-BAB7-0F9FD1589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9CE61-9930-410C-94E2-4284D836DA11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E9FE06-3497-4E3C-9600-47D7935C6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AB41CF-0A89-4381-8815-E690088C7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443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D0523-01D5-4887-A881-48CAA289A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FEACF2-33D3-4927-BC48-37FC17004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C7D175-1080-450A-BC19-4D836E4BA9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9B8082-8B4B-4B06-9CA5-755A3714A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E0A3B-2C82-40BA-8D13-17D764CE02CB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3E07C1-C1F0-4826-BF64-85CCA4D4F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A79E62-68D6-4AF4-BD4F-4CB235BBE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976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A69E19-4AFB-4D21-97C4-22684B624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027293-4621-41ED-8F47-2ACDA95AE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E393C-4A16-4B98-ABC2-1D2D7DF836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5C4C9-889F-44B2-BEB5-5B0C977C7D34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C84D1-104E-4967-8F76-CF62A3F3E7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Bahan Kuliah 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BC37D-17E4-4391-8DA0-1106F6F223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030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3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4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audio" Target="../media/audio2.wav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3440" y="1139825"/>
            <a:ext cx="10322560" cy="2057400"/>
          </a:xfrm>
        </p:spPr>
        <p:txBody>
          <a:bodyPr>
            <a:normAutofit/>
          </a:bodyPr>
          <a:lstStyle/>
          <a:p>
            <a:r>
              <a:rPr lang="en-US" b="1" dirty="0"/>
              <a:t>Elliptic Curve Cryptography (ECC</a:t>
            </a:r>
            <a:r>
              <a:rPr lang="en-US" dirty="0"/>
              <a:t>)</a:t>
            </a:r>
            <a:br>
              <a:rPr lang="en-US" dirty="0"/>
            </a:br>
            <a:r>
              <a:rPr lang="en-US" sz="4000" dirty="0"/>
              <a:t>(Bagian 2)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4" descr="weierstras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62950" y="0"/>
            <a:ext cx="230505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1CA6E10-107A-479F-A183-7B5A102829DF}"/>
              </a:ext>
            </a:extLst>
          </p:cNvPr>
          <p:cNvSpPr txBox="1"/>
          <p:nvPr/>
        </p:nvSpPr>
        <p:spPr>
          <a:xfrm flipH="1">
            <a:off x="3484880" y="560716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II4031 </a:t>
            </a:r>
            <a:r>
              <a:rPr lang="en-US" sz="2800" b="1" dirty="0" err="1"/>
              <a:t>Kriptografi</a:t>
            </a:r>
            <a:r>
              <a:rPr lang="en-US" sz="2800" b="1" dirty="0"/>
              <a:t> dan </a:t>
            </a:r>
            <a:r>
              <a:rPr lang="en-US" sz="2800" b="1" dirty="0" err="1"/>
              <a:t>Koding</a:t>
            </a:r>
            <a:endParaRPr lang="en-US" sz="2800" b="1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22E7EDE8-A031-4BB0-8AC2-00DD53D5BB90}"/>
              </a:ext>
            </a:extLst>
          </p:cNvPr>
          <p:cNvSpPr txBox="1">
            <a:spLocks/>
          </p:cNvSpPr>
          <p:nvPr/>
        </p:nvSpPr>
        <p:spPr bwMode="auto">
          <a:xfrm>
            <a:off x="2057400" y="4667250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kern="0" dirty="0"/>
              <a:t>Oleh: Rinaldi Munir</a:t>
            </a:r>
          </a:p>
          <a:p>
            <a:pPr algn="ctr">
              <a:defRPr/>
            </a:pPr>
            <a:endParaRPr lang="en-US" kern="0" dirty="0"/>
          </a:p>
          <a:p>
            <a:pPr algn="ctr">
              <a:defRPr/>
            </a:pPr>
            <a:r>
              <a:rPr lang="en-US" kern="0" dirty="0"/>
              <a:t>Program </a:t>
            </a:r>
            <a:r>
              <a:rPr lang="en-US" kern="0" dirty="0" err="1"/>
              <a:t>Studi</a:t>
            </a:r>
            <a:r>
              <a:rPr lang="en-US" kern="0" dirty="0"/>
              <a:t>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/>
              <a:t>ITB</a:t>
            </a:r>
          </a:p>
          <a:p>
            <a:pPr algn="ctr">
              <a:defRPr/>
            </a:pPr>
            <a:endParaRPr lang="en-US" kern="0" dirty="0"/>
          </a:p>
        </p:txBody>
      </p:sp>
      <p:pic>
        <p:nvPicPr>
          <p:cNvPr id="12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D5E25516-71CE-47DF-ABB3-ACE744A4CA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609" y="3077028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7920" y="838201"/>
            <a:ext cx="9733280" cy="551814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dirty="0" err="1"/>
              <a:t>Contoh</a:t>
            </a:r>
            <a:r>
              <a:rPr lang="en-US" sz="2400" dirty="0"/>
              <a:t>: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y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2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= x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3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+ 2x + 4</a:t>
            </a:r>
            <a:r>
              <a:rPr lang="en-US" sz="2400" dirty="0">
                <a:latin typeface="Calibri" pitchFamily="34" charset="0"/>
              </a:rPr>
              <a:t> </a:t>
            </a:r>
          </a:p>
          <a:p>
            <a:pPr>
              <a:buNone/>
            </a:pPr>
            <a:r>
              <a:rPr lang="en-US" sz="2400" dirty="0">
                <a:latin typeface="Calibri" pitchFamily="34" charset="0"/>
              </a:rPr>
              <a:t>	  </a:t>
            </a:r>
            <a:r>
              <a:rPr lang="en-US" sz="2400" dirty="0" err="1">
                <a:latin typeface="Calibri" pitchFamily="34" charset="0"/>
              </a:rPr>
              <a:t>Misalkan</a:t>
            </a:r>
            <a:r>
              <a:rPr lang="en-US" sz="2400" dirty="0">
                <a:latin typeface="Calibri" pitchFamily="34" charset="0"/>
              </a:rPr>
              <a:t> P(2, 4) </a:t>
            </a:r>
            <a:r>
              <a:rPr lang="en-US" sz="2400" dirty="0" err="1">
                <a:latin typeface="Calibri" pitchFamily="34" charset="0"/>
              </a:rPr>
              <a:t>dan</a:t>
            </a:r>
            <a:r>
              <a:rPr lang="en-US" sz="2400" dirty="0">
                <a:latin typeface="Calibri" pitchFamily="34" charset="0"/>
              </a:rPr>
              <a:t> Q(0, 2) </a:t>
            </a:r>
            <a:r>
              <a:rPr lang="en-US" sz="2400" dirty="0" err="1">
                <a:latin typeface="Calibri" pitchFamily="34" charset="0"/>
              </a:rPr>
              <a:t>dua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titik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pada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kurva</a:t>
            </a:r>
            <a:endParaRPr lang="en-US" sz="2400" dirty="0">
              <a:latin typeface="Calibri" pitchFamily="34" charset="0"/>
            </a:endParaRPr>
          </a:p>
          <a:p>
            <a:pPr>
              <a:buNone/>
            </a:pPr>
            <a:r>
              <a:rPr lang="en-US" sz="2400" dirty="0">
                <a:latin typeface="Calibri" pitchFamily="34" charset="0"/>
              </a:rPr>
              <a:t>	  </a:t>
            </a:r>
            <a:r>
              <a:rPr lang="en-US" sz="2400" dirty="0" err="1">
                <a:latin typeface="Calibri" pitchFamily="34" charset="0"/>
              </a:rPr>
              <a:t>Penjumlahan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titik</a:t>
            </a:r>
            <a:r>
              <a:rPr lang="en-US" sz="2400" dirty="0">
                <a:latin typeface="Calibri" pitchFamily="34" charset="0"/>
              </a:rPr>
              <a:t>: P + Q = R. </a:t>
            </a:r>
            <a:r>
              <a:rPr lang="en-US" sz="2400" dirty="0" err="1">
                <a:latin typeface="Calibri" pitchFamily="34" charset="0"/>
              </a:rPr>
              <a:t>Tentukan</a:t>
            </a:r>
            <a:r>
              <a:rPr lang="en-US" sz="2400" dirty="0">
                <a:latin typeface="Calibri" pitchFamily="34" charset="0"/>
              </a:rPr>
              <a:t> R!</a:t>
            </a:r>
          </a:p>
          <a:p>
            <a:pPr>
              <a:buNone/>
            </a:pPr>
            <a:r>
              <a:rPr lang="en-US" sz="2400" dirty="0">
                <a:latin typeface="Calibri" pitchFamily="34" charset="0"/>
              </a:rPr>
              <a:t> 	  </a:t>
            </a:r>
            <a:r>
              <a:rPr lang="en-US" sz="2400" dirty="0" err="1">
                <a:latin typeface="Calibri" pitchFamily="34" charset="0"/>
              </a:rPr>
              <a:t>Langkah-langkah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menghitung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koordinat</a:t>
            </a:r>
            <a:r>
              <a:rPr lang="en-US" sz="2400" dirty="0">
                <a:latin typeface="Calibri" pitchFamily="34" charset="0"/>
              </a:rPr>
              <a:t> R:</a:t>
            </a:r>
          </a:p>
          <a:p>
            <a:pPr marL="738188" indent="-273050"/>
            <a:r>
              <a:rPr lang="en-US" sz="2400" dirty="0" err="1">
                <a:latin typeface="Calibri" pitchFamily="34" charset="0"/>
              </a:rPr>
              <a:t>Gradien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garis</a:t>
            </a:r>
            <a:r>
              <a:rPr lang="en-US" sz="2400" dirty="0">
                <a:latin typeface="Calibri" pitchFamily="34" charset="0"/>
              </a:rPr>
              <a:t> g: </a:t>
            </a:r>
            <a:r>
              <a:rPr lang="en-US" sz="2400" dirty="0">
                <a:latin typeface="Calibri" pitchFamily="34" charset="0"/>
                <a:sym typeface="Symbol"/>
              </a:rPr>
              <a:t>m = (</a:t>
            </a:r>
            <a:r>
              <a:rPr lang="en-US" sz="2400" dirty="0" err="1">
                <a:latin typeface="Calibri" pitchFamily="34" charset="0"/>
                <a:sym typeface="Symbol"/>
              </a:rPr>
              <a:t>y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p</a:t>
            </a:r>
            <a:r>
              <a:rPr lang="en-US" sz="2400" dirty="0">
                <a:latin typeface="Calibri" pitchFamily="34" charset="0"/>
                <a:sym typeface="Symbol"/>
              </a:rPr>
              <a:t> – </a:t>
            </a:r>
            <a:r>
              <a:rPr lang="en-US" sz="2400" dirty="0" err="1">
                <a:latin typeface="Calibri" pitchFamily="34" charset="0"/>
                <a:sym typeface="Symbol"/>
              </a:rPr>
              <a:t>y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q</a:t>
            </a:r>
            <a:r>
              <a:rPr lang="en-US" sz="2400" dirty="0">
                <a:latin typeface="Calibri" pitchFamily="34" charset="0"/>
                <a:sym typeface="Symbol"/>
              </a:rPr>
              <a:t>)/(</a:t>
            </a:r>
            <a:r>
              <a:rPr lang="en-US" sz="2400" dirty="0" err="1">
                <a:latin typeface="Calibri" pitchFamily="34" charset="0"/>
                <a:sym typeface="Symbol"/>
              </a:rPr>
              <a:t>x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p</a:t>
            </a:r>
            <a:r>
              <a:rPr lang="en-US" sz="2400" dirty="0">
                <a:latin typeface="Calibri" pitchFamily="34" charset="0"/>
                <a:sym typeface="Symbol"/>
              </a:rPr>
              <a:t> – </a:t>
            </a:r>
            <a:r>
              <a:rPr lang="en-US" sz="2400" dirty="0" err="1">
                <a:latin typeface="Calibri" pitchFamily="34" charset="0"/>
                <a:sym typeface="Symbol"/>
              </a:rPr>
              <a:t>x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q</a:t>
            </a:r>
            <a:r>
              <a:rPr lang="en-US" sz="2400" dirty="0">
                <a:latin typeface="Calibri" pitchFamily="34" charset="0"/>
                <a:sym typeface="Symbol"/>
              </a:rPr>
              <a:t>) =(4 – 2)/(2 – 0) = 1</a:t>
            </a:r>
          </a:p>
          <a:p>
            <a:pPr marL="738188" indent="-273050"/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q</a:t>
            </a:r>
            <a:r>
              <a:rPr lang="en-US" sz="2400" baseline="-25000" dirty="0">
                <a:sym typeface="Symbol"/>
              </a:rPr>
              <a:t>  </a:t>
            </a:r>
            <a:r>
              <a:rPr lang="en-US" sz="2400" dirty="0">
                <a:latin typeface="Calibri" pitchFamily="34" charset="0"/>
              </a:rPr>
              <a:t>= 1</a:t>
            </a:r>
            <a:r>
              <a:rPr lang="en-US" sz="2400" baseline="30000" dirty="0">
                <a:latin typeface="Calibri" pitchFamily="34" charset="0"/>
              </a:rPr>
              <a:t>2</a:t>
            </a:r>
            <a:r>
              <a:rPr lang="en-US" sz="2400" dirty="0">
                <a:latin typeface="Calibri" pitchFamily="34" charset="0"/>
              </a:rPr>
              <a:t> – 2  – 0 = –1   	</a:t>
            </a:r>
          </a:p>
          <a:p>
            <a:pPr marL="738188" indent="-273050"/>
            <a:r>
              <a:rPr lang="en-US" sz="2400" dirty="0">
                <a:sym typeface="Symbol"/>
              </a:rPr>
              <a:t>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</a:t>
            </a:r>
            <a:r>
              <a:rPr lang="en-US" sz="2400" dirty="0">
                <a:latin typeface="Calibri" pitchFamily="34" charset="0"/>
              </a:rPr>
              <a:t>= 1(2 – (-1)) – 4 = –1</a:t>
            </a:r>
          </a:p>
          <a:p>
            <a:pPr marL="738188" indent="-273050"/>
            <a:r>
              <a:rPr lang="en-US" sz="2400" dirty="0" err="1">
                <a:latin typeface="Calibri" pitchFamily="34" charset="0"/>
              </a:rPr>
              <a:t>Jadi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koordinat</a:t>
            </a:r>
            <a:r>
              <a:rPr lang="en-US" sz="2400" dirty="0">
                <a:latin typeface="Calibri" pitchFamily="34" charset="0"/>
              </a:rPr>
              <a:t> R(-1, -1) </a:t>
            </a:r>
          </a:p>
          <a:p>
            <a:pPr marL="738188" indent="-273050"/>
            <a:r>
              <a:rPr lang="en-US" sz="2400" dirty="0" err="1">
                <a:latin typeface="Calibri" pitchFamily="34" charset="0"/>
              </a:rPr>
              <a:t>Periksa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apakah</a:t>
            </a:r>
            <a:r>
              <a:rPr lang="en-US" sz="2400" dirty="0">
                <a:latin typeface="Calibri" pitchFamily="34" charset="0"/>
              </a:rPr>
              <a:t> R(-1, -1) </a:t>
            </a:r>
            <a:r>
              <a:rPr lang="en-US" sz="2400" dirty="0" err="1">
                <a:latin typeface="Calibri" pitchFamily="34" charset="0"/>
              </a:rPr>
              <a:t>sebuah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titik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pada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kurva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eliptik</a:t>
            </a:r>
            <a:r>
              <a:rPr lang="en-US" sz="2400" dirty="0">
                <a:latin typeface="Calibri" pitchFamily="34" charset="0"/>
              </a:rPr>
              <a:t>:</a:t>
            </a:r>
          </a:p>
          <a:p>
            <a:pPr marL="738188" indent="-273050">
              <a:buNone/>
            </a:pPr>
            <a:r>
              <a:rPr lang="en-US" sz="2400" dirty="0">
                <a:latin typeface="Calibri" pitchFamily="34" charset="0"/>
              </a:rPr>
              <a:t>   		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y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2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= x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3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+ 2x + 4</a:t>
            </a:r>
            <a:r>
              <a:rPr lang="en-US" sz="2400" dirty="0">
                <a:latin typeface="Calibri" pitchFamily="34" charset="0"/>
              </a:rPr>
              <a:t>   </a:t>
            </a:r>
            <a:r>
              <a:rPr lang="en-US" sz="2400" dirty="0">
                <a:latin typeface="Calibri" pitchFamily="34" charset="0"/>
                <a:sym typeface="Symbol"/>
              </a:rPr>
              <a:t> (-1)</a:t>
            </a:r>
            <a:r>
              <a:rPr lang="en-US" sz="2400" baseline="30000" dirty="0">
                <a:latin typeface="Calibri" pitchFamily="34" charset="0"/>
                <a:sym typeface="Symbol"/>
              </a:rPr>
              <a:t>2</a:t>
            </a:r>
            <a:r>
              <a:rPr lang="en-US" sz="2400" dirty="0">
                <a:latin typeface="Calibri" pitchFamily="34" charset="0"/>
                <a:sym typeface="Symbol"/>
              </a:rPr>
              <a:t> = (-1)</a:t>
            </a:r>
            <a:r>
              <a:rPr lang="en-US" sz="2400" baseline="30000" dirty="0">
                <a:latin typeface="Calibri" pitchFamily="34" charset="0"/>
                <a:sym typeface="Symbol"/>
              </a:rPr>
              <a:t>3 </a:t>
            </a:r>
            <a:r>
              <a:rPr lang="en-US" sz="2400" dirty="0">
                <a:latin typeface="Calibri" pitchFamily="34" charset="0"/>
                <a:sym typeface="Symbol"/>
              </a:rPr>
              <a:t>+ 2(-1) + 4</a:t>
            </a:r>
          </a:p>
          <a:p>
            <a:pPr marL="738188" indent="-273050">
              <a:buNone/>
            </a:pPr>
            <a:r>
              <a:rPr lang="en-US" sz="2400" dirty="0">
                <a:latin typeface="Calibri" pitchFamily="34" charset="0"/>
                <a:sym typeface="Symbol"/>
              </a:rPr>
              <a:t>				    1 = -1 – 2 + 4 </a:t>
            </a:r>
          </a:p>
          <a:p>
            <a:pPr marL="738188" indent="-273050">
              <a:buNone/>
            </a:pPr>
            <a:r>
              <a:rPr lang="en-US" sz="2400" dirty="0">
                <a:latin typeface="Calibri" pitchFamily="34" charset="0"/>
                <a:sym typeface="Symbol"/>
              </a:rPr>
              <a:t>				    1 = 1   (</a:t>
            </a:r>
            <a:r>
              <a:rPr lang="en-US" sz="2400" dirty="0" err="1">
                <a:latin typeface="Calibri" pitchFamily="34" charset="0"/>
                <a:sym typeface="Symbol"/>
              </a:rPr>
              <a:t>terbukti</a:t>
            </a:r>
            <a:r>
              <a:rPr lang="en-US" sz="2400" dirty="0">
                <a:latin typeface="Calibri" pitchFamily="34" charset="0"/>
                <a:sym typeface="Symbol"/>
              </a:rPr>
              <a:t> R(-1,-1) </a:t>
            </a:r>
            <a:r>
              <a:rPr lang="en-US" sz="2400" dirty="0" err="1">
                <a:latin typeface="Calibri" pitchFamily="34" charset="0"/>
                <a:sym typeface="Symbol"/>
              </a:rPr>
              <a:t>titik</a:t>
            </a:r>
            <a:r>
              <a:rPr lang="en-US" sz="2400" dirty="0">
                <a:latin typeface="Calibri" pitchFamily="34" charset="0"/>
                <a:sym typeface="Symbol"/>
              </a:rPr>
              <a:t> </a:t>
            </a:r>
            <a:r>
              <a:rPr lang="en-US" sz="2400" dirty="0" err="1">
                <a:latin typeface="Calibri" pitchFamily="34" charset="0"/>
                <a:sym typeface="Symbol"/>
              </a:rPr>
              <a:t>pada</a:t>
            </a:r>
            <a:r>
              <a:rPr lang="en-US" sz="2400" dirty="0">
                <a:latin typeface="Calibri" pitchFamily="34" charset="0"/>
                <a:sym typeface="Symbol"/>
              </a:rPr>
              <a:t> </a:t>
            </a:r>
          </a:p>
          <a:p>
            <a:pPr marL="738188" indent="-273050">
              <a:buNone/>
            </a:pPr>
            <a:r>
              <a:rPr lang="en-US" sz="2400" dirty="0">
                <a:latin typeface="Calibri" pitchFamily="34" charset="0"/>
                <a:sym typeface="Symbol"/>
              </a:rPr>
              <a:t>					         </a:t>
            </a:r>
            <a:r>
              <a:rPr lang="en-US" sz="2400" dirty="0" err="1">
                <a:latin typeface="Calibri" pitchFamily="34" charset="0"/>
                <a:sym typeface="Symbol"/>
              </a:rPr>
              <a:t>kurva</a:t>
            </a:r>
            <a:r>
              <a:rPr lang="en-US" sz="2400" dirty="0">
                <a:latin typeface="Calibri" pitchFamily="34" charset="0"/>
                <a:sym typeface="Symbol"/>
              </a:rPr>
              <a:t> 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y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2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= x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3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+ 2x + 4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>
                <a:latin typeface="Calibri" pitchFamily="34" charset="0"/>
                <a:sym typeface="Symbol"/>
              </a:rPr>
              <a:t>)</a:t>
            </a:r>
            <a:r>
              <a:rPr lang="en-US" sz="2400" dirty="0">
                <a:latin typeface="Calibri" pitchFamily="34" charset="0"/>
              </a:rPr>
              <a:t>	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7760" y="685801"/>
            <a:ext cx="9083040" cy="5440363"/>
          </a:xfrm>
        </p:spPr>
        <p:txBody>
          <a:bodyPr>
            <a:normAutofit/>
          </a:bodyPr>
          <a:lstStyle/>
          <a:p>
            <a:r>
              <a:rPr lang="en-US" dirty="0" err="1"/>
              <a:t>Contoh</a:t>
            </a:r>
            <a:r>
              <a:rPr lang="en-US" dirty="0"/>
              <a:t> lain: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6" name="Picture 4" descr="ec2_1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00737" y="863600"/>
            <a:ext cx="5436659" cy="4744720"/>
          </a:xfrm>
          <a:prstGeom prst="rect">
            <a:avLst/>
          </a:prstGeom>
          <a:solidFill>
            <a:schemeClr val="tx1">
              <a:alpha val="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124200" y="5715001"/>
            <a:ext cx="6988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b="1" dirty="0" err="1">
                <a:solidFill>
                  <a:srgbClr val="FF0000"/>
                </a:solidFill>
              </a:rPr>
              <a:t>Debdeep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Mukhopadhyay</a:t>
            </a:r>
            <a:r>
              <a:rPr lang="en-US" b="1" dirty="0"/>
              <a:t>, </a:t>
            </a:r>
            <a:r>
              <a:rPr lang="en-US" b="1" dirty="0">
                <a:solidFill>
                  <a:srgbClr val="FF3300"/>
                </a:solidFill>
              </a:rPr>
              <a:t>Elliptic Curve Cryptography</a:t>
            </a:r>
            <a:r>
              <a:rPr lang="en-US" b="1" dirty="0"/>
              <a:t> ,</a:t>
            </a:r>
          </a:p>
          <a:p>
            <a:r>
              <a:rPr lang="en-US" dirty="0">
                <a:solidFill>
                  <a:srgbClr val="FF0000"/>
                </a:solidFill>
              </a:rPr>
              <a:t> Dept of Computer Sc and </a:t>
            </a:r>
            <a:r>
              <a:rPr lang="en-US" dirty="0" err="1">
                <a:solidFill>
                  <a:srgbClr val="FF0000"/>
                </a:solidFill>
              </a:rPr>
              <a:t>Engg</a:t>
            </a:r>
            <a:r>
              <a:rPr lang="en-US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8" name="Rectangle 7"/>
          <p:cNvSpPr/>
          <p:nvPr/>
        </p:nvSpPr>
        <p:spPr>
          <a:xfrm>
            <a:off x="1351281" y="1610362"/>
            <a:ext cx="45494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itchFamily="34" charset="0"/>
                <a:sym typeface="Symbol"/>
              </a:rPr>
              <a:t>m = (</a:t>
            </a:r>
            <a:r>
              <a:rPr lang="en-US" sz="2400" dirty="0" err="1">
                <a:latin typeface="Calibri" pitchFamily="34" charset="0"/>
                <a:sym typeface="Symbol"/>
              </a:rPr>
              <a:t>y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p</a:t>
            </a:r>
            <a:r>
              <a:rPr lang="en-US" sz="2400" dirty="0">
                <a:latin typeface="Calibri" pitchFamily="34" charset="0"/>
                <a:sym typeface="Symbol"/>
              </a:rPr>
              <a:t> – </a:t>
            </a:r>
            <a:r>
              <a:rPr lang="en-US" sz="2400" dirty="0" err="1">
                <a:latin typeface="Calibri" pitchFamily="34" charset="0"/>
                <a:sym typeface="Symbol"/>
              </a:rPr>
              <a:t>y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q</a:t>
            </a:r>
            <a:r>
              <a:rPr lang="en-US" sz="2400" dirty="0">
                <a:latin typeface="Calibri" pitchFamily="34" charset="0"/>
                <a:sym typeface="Symbol"/>
              </a:rPr>
              <a:t>)/(</a:t>
            </a:r>
            <a:r>
              <a:rPr lang="en-US" sz="2400" dirty="0" err="1">
                <a:latin typeface="Calibri" pitchFamily="34" charset="0"/>
                <a:sym typeface="Symbol"/>
              </a:rPr>
              <a:t>x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p</a:t>
            </a:r>
            <a:r>
              <a:rPr lang="en-US" sz="2400" dirty="0">
                <a:latin typeface="Calibri" pitchFamily="34" charset="0"/>
                <a:sym typeface="Symbol"/>
              </a:rPr>
              <a:t> – </a:t>
            </a:r>
            <a:r>
              <a:rPr lang="en-US" sz="2400" dirty="0" err="1">
                <a:latin typeface="Calibri" pitchFamily="34" charset="0"/>
                <a:sym typeface="Symbol"/>
              </a:rPr>
              <a:t>x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q</a:t>
            </a:r>
            <a:r>
              <a:rPr lang="en-US" sz="2400" dirty="0">
                <a:latin typeface="Calibri" pitchFamily="34" charset="0"/>
                <a:sym typeface="Symbol"/>
              </a:rPr>
              <a:t>) </a:t>
            </a:r>
          </a:p>
          <a:p>
            <a:r>
              <a:rPr lang="en-US" sz="2400" dirty="0">
                <a:latin typeface="Calibri" pitchFamily="34" charset="0"/>
                <a:sym typeface="Symbol"/>
              </a:rPr>
              <a:t>    =(-1.86-0.836)/(-2.35-(-0.1))</a:t>
            </a:r>
          </a:p>
          <a:p>
            <a:r>
              <a:rPr lang="en-US" sz="2400" dirty="0">
                <a:latin typeface="Calibri" pitchFamily="34" charset="0"/>
                <a:sym typeface="Symbol"/>
              </a:rPr>
              <a:t>    = -2.696 / -2.25 = 1.198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1346200" y="2948943"/>
            <a:ext cx="38760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q</a:t>
            </a:r>
            <a:r>
              <a:rPr lang="en-US" sz="2400" baseline="-25000" dirty="0">
                <a:sym typeface="Symbol"/>
              </a:rPr>
              <a:t>  </a:t>
            </a:r>
          </a:p>
          <a:p>
            <a:r>
              <a:rPr lang="en-US" sz="2400" baseline="-25000" dirty="0">
                <a:latin typeface="Calibri" pitchFamily="34" charset="0"/>
                <a:sym typeface="Symbol"/>
              </a:rPr>
              <a:t>     </a:t>
            </a:r>
            <a:r>
              <a:rPr lang="en-US" sz="2400" dirty="0">
                <a:latin typeface="Calibri" pitchFamily="34" charset="0"/>
              </a:rPr>
              <a:t>= (1.198)</a:t>
            </a:r>
            <a:r>
              <a:rPr lang="en-US" sz="2400" baseline="30000" dirty="0">
                <a:latin typeface="Calibri" pitchFamily="34" charset="0"/>
              </a:rPr>
              <a:t>2</a:t>
            </a:r>
            <a:r>
              <a:rPr lang="en-US" sz="2400" dirty="0">
                <a:latin typeface="Calibri" pitchFamily="34" charset="0"/>
              </a:rPr>
              <a:t> – (-2.35) – (-0.1)</a:t>
            </a:r>
          </a:p>
          <a:p>
            <a:r>
              <a:rPr lang="en-US" sz="2400" dirty="0">
                <a:latin typeface="Calibri" pitchFamily="34" charset="0"/>
              </a:rPr>
              <a:t>    = 3.89 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996055" y="4287524"/>
            <a:ext cx="462690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38188" indent="-273050"/>
            <a:r>
              <a:rPr lang="en-US" sz="2400" dirty="0">
                <a:sym typeface="Symbol"/>
              </a:rPr>
              <a:t>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</a:t>
            </a:r>
          </a:p>
          <a:p>
            <a:pPr marL="738188" indent="-273050"/>
            <a:r>
              <a:rPr lang="en-US" sz="2400" dirty="0">
                <a:latin typeface="Calibri" pitchFamily="34" charset="0"/>
              </a:rPr>
              <a:t>    = 1.198(-2.35 – 3.89) – (-1.86)</a:t>
            </a:r>
          </a:p>
          <a:p>
            <a:pPr marL="738188" indent="-273050"/>
            <a:r>
              <a:rPr lang="en-US" sz="2400" dirty="0">
                <a:latin typeface="Calibri" pitchFamily="34" charset="0"/>
              </a:rPr>
              <a:t>    = –5.62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8080" y="609601"/>
            <a:ext cx="10088880" cy="5135563"/>
          </a:xfrm>
        </p:spPr>
        <p:txBody>
          <a:bodyPr/>
          <a:lstStyle/>
          <a:p>
            <a:pPr>
              <a:buNone/>
            </a:pPr>
            <a:r>
              <a:rPr lang="en-US" dirty="0"/>
              <a:t>(b) P + (-P) = O,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sini</a:t>
            </a:r>
            <a:r>
              <a:rPr lang="en-US" dirty="0"/>
              <a:t> O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i="1" dirty="0"/>
              <a:t>infinity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1447800"/>
            <a:ext cx="4419600" cy="413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1483361" y="1447800"/>
            <a:ext cx="37083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P’= -P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invers</a:t>
            </a:r>
            <a:r>
              <a:rPr lang="en-US" sz="2400" dirty="0"/>
              <a:t>:</a:t>
            </a:r>
          </a:p>
          <a:p>
            <a:r>
              <a:rPr lang="en-US" sz="2400" dirty="0"/>
              <a:t>   P + P’ = P + (-P) = O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83361" y="2750729"/>
            <a:ext cx="31887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netral</a:t>
            </a:r>
            <a:r>
              <a:rPr lang="en-US" sz="2400" dirty="0"/>
              <a:t>:</a:t>
            </a:r>
          </a:p>
          <a:p>
            <a:r>
              <a:rPr lang="en-US" sz="2400" dirty="0"/>
              <a:t>   P + O = O + P = 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0" y="5715000"/>
            <a:ext cx="592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  <p:extLst>
      <p:ext uri="{BB962C8B-B14F-4D97-AF65-F5344CB8AC3E}">
        <p14:creationId xmlns:p14="http://schemas.microsoft.com/office/powerpoint/2010/main" val="1692439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Penggandaan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Titik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Penggandaan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</a:t>
            </a:r>
            <a:r>
              <a:rPr lang="en-US" sz="2400" i="1" dirty="0"/>
              <a:t>point doubling</a:t>
            </a:r>
            <a:r>
              <a:rPr lang="en-US" sz="2400" dirty="0"/>
              <a:t>): </a:t>
            </a:r>
            <a:r>
              <a:rPr lang="en-US" sz="2400" dirty="0" err="1"/>
              <a:t>menjumlahkan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dirinya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Penggandaan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	 </a:t>
            </a:r>
            <a:r>
              <a:rPr lang="en-US" sz="2400" dirty="0" err="1"/>
              <a:t>tangen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P(x, y)</a:t>
            </a:r>
          </a:p>
          <a:p>
            <a:endParaRPr lang="en-US" dirty="0"/>
          </a:p>
          <a:p>
            <a:r>
              <a:rPr lang="en-US" dirty="0"/>
              <a:t>P + P = 2P = 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62726" y="2209800"/>
            <a:ext cx="4105275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4419600" y="5943600"/>
            <a:ext cx="592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7120" y="838201"/>
            <a:ext cx="10266680" cy="5287963"/>
          </a:xfrm>
        </p:spPr>
        <p:txBody>
          <a:bodyPr>
            <a:normAutofit/>
          </a:bodyPr>
          <a:lstStyle/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ordinat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P </a:t>
            </a:r>
            <a:r>
              <a:rPr lang="en-US" dirty="0" err="1"/>
              <a:t>nol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y</a:t>
            </a:r>
            <a:r>
              <a:rPr lang="en-US" baseline="-25000" dirty="0" err="1"/>
              <a:t>p</a:t>
            </a:r>
            <a:r>
              <a:rPr lang="en-US" dirty="0"/>
              <a:t> = </a:t>
            </a:r>
            <a:r>
              <a:rPr lang="en-US" dirty="0" err="1"/>
              <a:t>nol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tangen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berpotongan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i="1" dirty="0"/>
              <a:t>infinity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Di </a:t>
            </a:r>
            <a:r>
              <a:rPr lang="en-US" dirty="0" err="1"/>
              <a:t>sini</a:t>
            </a:r>
            <a:r>
              <a:rPr lang="en-US" dirty="0"/>
              <a:t>, P + P = 2P = 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971801" y="5105400"/>
            <a:ext cx="29343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>
                <a:solidFill>
                  <a:srgbClr val="FF0000"/>
                </a:solidFill>
              </a:rPr>
              <a:t>Anoop</a:t>
            </a:r>
            <a:r>
              <a:rPr lang="en-US" dirty="0">
                <a:solidFill>
                  <a:srgbClr val="FF0000"/>
                </a:solidFill>
              </a:rPr>
              <a:t> MS , </a:t>
            </a:r>
          </a:p>
          <a:p>
            <a:r>
              <a:rPr lang="en-US" dirty="0">
                <a:solidFill>
                  <a:srgbClr val="FF0000"/>
                </a:solidFill>
              </a:rPr>
              <a:t>Elliptic Curve Cryptography,</a:t>
            </a:r>
          </a:p>
          <a:p>
            <a:r>
              <a:rPr lang="en-US" dirty="0">
                <a:solidFill>
                  <a:srgbClr val="FF0000"/>
                </a:solidFill>
              </a:rPr>
              <a:t> an Implementation Guide</a:t>
            </a:r>
          </a:p>
        </p:txBody>
      </p: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1" y="1981201"/>
            <a:ext cx="4410075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7120" y="609601"/>
            <a:ext cx="9123680" cy="5516563"/>
          </a:xfrm>
        </p:spPr>
        <p:txBody>
          <a:bodyPr/>
          <a:lstStyle/>
          <a:p>
            <a:pPr>
              <a:buNone/>
            </a:pPr>
            <a:r>
              <a:rPr lang="en-US" b="1" dirty="0" err="1"/>
              <a:t>Penjelasan</a:t>
            </a:r>
            <a:r>
              <a:rPr lang="en-US" b="1" dirty="0"/>
              <a:t> </a:t>
            </a:r>
            <a:r>
              <a:rPr lang="en-US" b="1" dirty="0" err="1"/>
              <a:t>Analitik</a:t>
            </a:r>
            <a:r>
              <a:rPr lang="en-US" b="1" dirty="0"/>
              <a:t> </a:t>
            </a:r>
            <a:r>
              <a:rPr lang="en-US" dirty="0"/>
              <a:t>P + P = 2P = R</a:t>
            </a:r>
            <a:endParaRPr lang="en-US" b="1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87120" y="1379309"/>
            <a:ext cx="42965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tangen</a:t>
            </a:r>
            <a:r>
              <a:rPr lang="en-US" sz="2400" dirty="0"/>
              <a:t> g:    y = m</a:t>
            </a:r>
            <a:r>
              <a:rPr lang="en-US" sz="2400" dirty="0">
                <a:sym typeface="Symbol"/>
              </a:rPr>
              <a:t>x + c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154189" y="2283521"/>
            <a:ext cx="21235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Gradien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g: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99" name="Object 3"/>
              <p:cNvSpPr txBox="1"/>
              <p:nvPr/>
            </p:nvSpPr>
            <p:spPr bwMode="auto">
              <a:xfrm>
                <a:off x="3277719" y="2081251"/>
                <a:ext cx="2459006" cy="1058862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sSubSup>
                            <m:sSubSup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  <m:sup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099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77719" y="2081251"/>
                <a:ext cx="2459006" cy="105886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253141" y="3122592"/>
            <a:ext cx="464107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Perpotongan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g </a:t>
            </a:r>
            <a:r>
              <a:rPr lang="en-US" sz="2400" dirty="0" err="1"/>
              <a:t>dengan</a:t>
            </a:r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: </a:t>
            </a:r>
            <a:r>
              <a:rPr lang="en-US" sz="2400" dirty="0">
                <a:sym typeface="Symbol"/>
              </a:rPr>
              <a:t>  (mx + c)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= x</a:t>
            </a:r>
            <a:r>
              <a:rPr lang="en-US" sz="2400" baseline="30000" dirty="0">
                <a:sym typeface="Symbol"/>
              </a:rPr>
              <a:t>3</a:t>
            </a:r>
            <a:r>
              <a:rPr lang="en-US" sz="2400" dirty="0">
                <a:sym typeface="Symbol"/>
              </a:rPr>
              <a:t> + ax + b</a:t>
            </a:r>
          </a:p>
          <a:p>
            <a:endParaRPr lang="en-US" sz="2400" dirty="0">
              <a:sym typeface="Symbol"/>
            </a:endParaRPr>
          </a:p>
          <a:p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R: </a:t>
            </a:r>
          </a:p>
          <a:p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2x</a:t>
            </a:r>
            <a:r>
              <a:rPr lang="en-US" sz="2400" baseline="-25000" dirty="0">
                <a:sym typeface="Symbol"/>
              </a:rPr>
              <a:t>p</a:t>
            </a:r>
          </a:p>
          <a:p>
            <a:r>
              <a:rPr lang="en-US" sz="2400" dirty="0">
                <a:sym typeface="Symbol"/>
              </a:rPr>
              <a:t>     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 </a:t>
            </a:r>
          </a:p>
          <a:p>
            <a:endParaRPr lang="en-US" sz="2400" dirty="0"/>
          </a:p>
          <a:p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y</a:t>
            </a:r>
            <a:r>
              <a:rPr lang="en-US" sz="2400" baseline="-25000" dirty="0" err="1"/>
              <a:t>p</a:t>
            </a:r>
            <a:r>
              <a:rPr lang="en-US" sz="2400" dirty="0"/>
              <a:t> = 0 </a:t>
            </a:r>
            <a:r>
              <a:rPr lang="en-US" sz="2400" dirty="0" err="1"/>
              <a:t>maka</a:t>
            </a:r>
            <a:r>
              <a:rPr lang="en-US" sz="2400" dirty="0"/>
              <a:t> m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tidak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terdefinisi</a:t>
            </a:r>
            <a:endParaRPr lang="en-US" sz="2400" dirty="0">
              <a:sym typeface="Symbol"/>
            </a:endParaRPr>
          </a:p>
          <a:p>
            <a:r>
              <a:rPr lang="en-US" sz="2400" dirty="0" err="1">
                <a:sym typeface="Symbol"/>
              </a:rPr>
              <a:t>sehingga</a:t>
            </a:r>
            <a:r>
              <a:rPr lang="en-US" sz="2400" dirty="0">
                <a:sym typeface="Symbol"/>
              </a:rPr>
              <a:t> 2P = O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6934200" y="5410201"/>
            <a:ext cx="33916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</a:t>
            </a:r>
          </a:p>
          <a:p>
            <a:r>
              <a:rPr lang="en-US" dirty="0">
                <a:solidFill>
                  <a:srgbClr val="FF0000"/>
                </a:solidFill>
              </a:rPr>
              <a:t>Elliptic Curve Cryptography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00800" y="1676400"/>
            <a:ext cx="40767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0920" y="589281"/>
            <a:ext cx="10170160" cy="5364163"/>
          </a:xfrm>
        </p:spPr>
        <p:txBody>
          <a:bodyPr>
            <a:normAutofit/>
          </a:bodyPr>
          <a:lstStyle/>
          <a:p>
            <a:r>
              <a:rPr lang="en-US" dirty="0" err="1"/>
              <a:t>Contoh</a:t>
            </a:r>
            <a:r>
              <a:rPr lang="en-US" dirty="0"/>
              <a:t>: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6" name="Group 2"/>
          <p:cNvGrpSpPr>
            <a:grpSpLocks/>
          </p:cNvGrpSpPr>
          <p:nvPr/>
        </p:nvGrpSpPr>
        <p:grpSpPr bwMode="auto">
          <a:xfrm>
            <a:off x="4698969" y="718105"/>
            <a:ext cx="4225188" cy="4944272"/>
            <a:chOff x="480" y="1056"/>
            <a:chExt cx="2346" cy="2562"/>
          </a:xfrm>
        </p:grpSpPr>
        <p:pic>
          <p:nvPicPr>
            <p:cNvPr id="7" name="Picture 3" descr="ec2_1_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0" y="1536"/>
              <a:ext cx="2346" cy="2082"/>
            </a:xfrm>
            <a:prstGeom prst="rect">
              <a:avLst/>
            </a:prstGeom>
            <a:solidFill>
              <a:schemeClr val="tx1">
                <a:alpha val="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4"/>
            <p:cNvSpPr txBox="1">
              <a:spLocks noChangeArrowheads="1"/>
            </p:cNvSpPr>
            <p:nvPr/>
          </p:nvSpPr>
          <p:spPr bwMode="auto">
            <a:xfrm>
              <a:off x="864" y="1056"/>
              <a:ext cx="816" cy="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b="1" i="1"/>
                <a:t>P+P = 2P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679292" y="5791201"/>
            <a:ext cx="6988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b="1" dirty="0" err="1">
                <a:solidFill>
                  <a:srgbClr val="FF0000"/>
                </a:solidFill>
              </a:rPr>
              <a:t>Debdeep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Mukhopadhyay</a:t>
            </a:r>
            <a:r>
              <a:rPr lang="en-US" b="1" dirty="0"/>
              <a:t>, </a:t>
            </a:r>
            <a:r>
              <a:rPr lang="en-US" b="1" dirty="0">
                <a:solidFill>
                  <a:srgbClr val="FF3300"/>
                </a:solidFill>
              </a:rPr>
              <a:t>Elliptic Curve Cryptography</a:t>
            </a:r>
            <a:r>
              <a:rPr lang="en-US" b="1" dirty="0"/>
              <a:t> ,</a:t>
            </a:r>
          </a:p>
          <a:p>
            <a:r>
              <a:rPr lang="en-US" dirty="0">
                <a:solidFill>
                  <a:srgbClr val="FF0000"/>
                </a:solidFill>
              </a:rPr>
              <a:t> Dept of Computer Sc and </a:t>
            </a:r>
            <a:r>
              <a:rPr lang="en-US" dirty="0" err="1">
                <a:solidFill>
                  <a:srgbClr val="FF0000"/>
                </a:solidFill>
              </a:rPr>
              <a:t>Engg</a:t>
            </a:r>
            <a:r>
              <a:rPr lang="en-US" dirty="0">
                <a:solidFill>
                  <a:srgbClr val="FF0000"/>
                </a:solidFill>
              </a:rPr>
              <a:t> IIT Madras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Object 3">
                <a:extLst>
                  <a:ext uri="{FF2B5EF4-FFF2-40B4-BE49-F238E27FC236}">
                    <a16:creationId xmlns:a16="http://schemas.microsoft.com/office/drawing/2014/main" id="{7252B032-BE5D-4B1F-A6E3-4A10C2A2DFF5}"/>
                  </a:ext>
                </a:extLst>
              </p:cNvPr>
              <p:cNvSpPr txBox="1"/>
              <p:nvPr/>
            </p:nvSpPr>
            <p:spPr bwMode="auto">
              <a:xfrm>
                <a:off x="808839" y="2212500"/>
                <a:ext cx="2459006" cy="1058862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sSubSup>
                            <m:sSubSup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  <m:sup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4" name="Object 3">
                <a:extLst>
                  <a:ext uri="{FF2B5EF4-FFF2-40B4-BE49-F238E27FC236}">
                    <a16:creationId xmlns:a16="http://schemas.microsoft.com/office/drawing/2014/main" id="{7252B032-BE5D-4B1F-A6E3-4A10C2A2DF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08839" y="2212500"/>
                <a:ext cx="2459006" cy="105886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7228F5C6-8062-4DEA-A1A4-34CAA41316CA}"/>
              </a:ext>
            </a:extLst>
          </p:cNvPr>
          <p:cNvSpPr/>
          <p:nvPr/>
        </p:nvSpPr>
        <p:spPr>
          <a:xfrm>
            <a:off x="808839" y="3429000"/>
            <a:ext cx="273700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sym typeface="Symbol"/>
              </a:rPr>
              <a:t>Koordinat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>
                <a:sym typeface="Symbol"/>
              </a:rPr>
              <a:t>Titik</a:t>
            </a:r>
            <a:r>
              <a:rPr lang="en-US" sz="2000" dirty="0">
                <a:sym typeface="Symbol"/>
              </a:rPr>
              <a:t> R: </a:t>
            </a:r>
          </a:p>
          <a:p>
            <a:r>
              <a:rPr lang="en-US" sz="2000" dirty="0">
                <a:sym typeface="Symbol"/>
              </a:rPr>
              <a:t>     </a:t>
            </a:r>
            <a:r>
              <a:rPr lang="en-US" sz="2000" dirty="0" err="1">
                <a:sym typeface="Symbol"/>
              </a:rPr>
              <a:t>x</a:t>
            </a:r>
            <a:r>
              <a:rPr lang="en-US" sz="2000" baseline="-25000" dirty="0" err="1">
                <a:sym typeface="Symbol"/>
              </a:rPr>
              <a:t>r</a:t>
            </a:r>
            <a:r>
              <a:rPr lang="en-US" sz="2000" dirty="0">
                <a:sym typeface="Symbol"/>
              </a:rPr>
              <a:t> = m</a:t>
            </a:r>
            <a:r>
              <a:rPr lang="en-US" sz="2000" baseline="30000" dirty="0">
                <a:sym typeface="Symbol"/>
              </a:rPr>
              <a:t>2 </a:t>
            </a:r>
            <a:r>
              <a:rPr lang="en-US" sz="2000" dirty="0">
                <a:sym typeface="Symbol"/>
              </a:rPr>
              <a:t>– 2x</a:t>
            </a:r>
            <a:r>
              <a:rPr lang="en-US" sz="2000" baseline="-25000" dirty="0">
                <a:sym typeface="Symbol"/>
              </a:rPr>
              <a:t>p</a:t>
            </a:r>
          </a:p>
          <a:p>
            <a:r>
              <a:rPr lang="en-US" sz="2000" dirty="0">
                <a:sym typeface="Symbol"/>
              </a:rPr>
              <a:t>     </a:t>
            </a:r>
            <a:r>
              <a:rPr lang="en-US" sz="2000" dirty="0" err="1">
                <a:sym typeface="Symbol"/>
              </a:rPr>
              <a:t>y</a:t>
            </a:r>
            <a:r>
              <a:rPr lang="en-US" sz="2000" baseline="-25000" dirty="0" err="1">
                <a:sym typeface="Symbol"/>
              </a:rPr>
              <a:t>r</a:t>
            </a:r>
            <a:r>
              <a:rPr lang="en-US" sz="2000" baseline="-25000" dirty="0">
                <a:sym typeface="Symbol"/>
              </a:rPr>
              <a:t> </a:t>
            </a:r>
            <a:r>
              <a:rPr lang="en-US" sz="2000" dirty="0">
                <a:sym typeface="Symbol"/>
              </a:rPr>
              <a:t>= m(</a:t>
            </a:r>
            <a:r>
              <a:rPr lang="en-US" sz="2000" dirty="0" err="1">
                <a:sym typeface="Symbol"/>
              </a:rPr>
              <a:t>x</a:t>
            </a:r>
            <a:r>
              <a:rPr lang="en-US" sz="2000" baseline="-25000" dirty="0" err="1">
                <a:sym typeface="Symbol"/>
              </a:rPr>
              <a:t>p</a:t>
            </a:r>
            <a:r>
              <a:rPr lang="en-US" sz="2000" dirty="0">
                <a:sym typeface="Symbol"/>
              </a:rPr>
              <a:t> – </a:t>
            </a:r>
            <a:r>
              <a:rPr lang="en-US" sz="2000" dirty="0" err="1">
                <a:sym typeface="Symbol"/>
              </a:rPr>
              <a:t>x</a:t>
            </a:r>
            <a:r>
              <a:rPr lang="en-US" sz="2000" baseline="-25000" dirty="0" err="1">
                <a:sym typeface="Symbol"/>
              </a:rPr>
              <a:t>r</a:t>
            </a:r>
            <a:r>
              <a:rPr lang="en-US" sz="2000" dirty="0">
                <a:sym typeface="Symbol"/>
              </a:rPr>
              <a:t>) – </a:t>
            </a:r>
            <a:r>
              <a:rPr lang="en-US" sz="2000" dirty="0" err="1">
                <a:sym typeface="Symbol"/>
              </a:rPr>
              <a:t>y</a:t>
            </a:r>
            <a:r>
              <a:rPr lang="en-US" sz="2000" baseline="-25000" dirty="0" err="1">
                <a:sym typeface="Symbol"/>
              </a:rPr>
              <a:t>p</a:t>
            </a:r>
            <a:r>
              <a:rPr lang="en-US" sz="2000" dirty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Pelelaran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Titik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Pelelaran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</a:t>
            </a:r>
            <a:r>
              <a:rPr lang="en-US" sz="2400" i="1" dirty="0"/>
              <a:t>point iteration</a:t>
            </a:r>
            <a:r>
              <a:rPr lang="en-US" sz="2400" dirty="0"/>
              <a:t>):  </a:t>
            </a:r>
            <a:r>
              <a:rPr lang="en-US" sz="2400" dirty="0" err="1"/>
              <a:t>menjumlahkan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sebanyak</a:t>
            </a:r>
            <a:r>
              <a:rPr lang="en-US" sz="2400" dirty="0"/>
              <a:t> k – 1 kali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dirinya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dirty="0" err="1"/>
              <a:t>P</a:t>
            </a:r>
            <a:r>
              <a:rPr lang="en-US" baseline="30000" dirty="0" err="1"/>
              <a:t>k</a:t>
            </a:r>
            <a:r>
              <a:rPr lang="en-US" dirty="0"/>
              <a:t> = </a:t>
            </a:r>
            <a:r>
              <a:rPr lang="en-US" dirty="0" err="1"/>
              <a:t>kP</a:t>
            </a:r>
            <a:r>
              <a:rPr lang="en-US" dirty="0"/>
              <a:t> = P + P + … + P</a:t>
            </a:r>
          </a:p>
          <a:p>
            <a:endParaRPr lang="en-US" dirty="0"/>
          </a:p>
          <a:p>
            <a:r>
              <a:rPr lang="en-US" dirty="0" err="1"/>
              <a:t>Jika</a:t>
            </a:r>
            <a:r>
              <a:rPr lang="en-US" dirty="0"/>
              <a:t> k = 2 </a:t>
            </a:r>
            <a:r>
              <a:rPr lang="en-US" dirty="0">
                <a:sym typeface="Wingdings" pitchFamily="2" charset="2"/>
              </a:rPr>
              <a:t> P</a:t>
            </a:r>
            <a:r>
              <a:rPr lang="en-US" baseline="30000" dirty="0">
                <a:sym typeface="Wingdings" pitchFamily="2" charset="2"/>
              </a:rPr>
              <a:t>2 </a:t>
            </a:r>
            <a:r>
              <a:rPr lang="en-US" dirty="0">
                <a:sym typeface="Wingdings" pitchFamily="2" charset="2"/>
              </a:rPr>
              <a:t>=2P = P + P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2590800"/>
            <a:ext cx="4038600" cy="363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514600" y="5562601"/>
            <a:ext cx="33916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</a:t>
            </a:r>
          </a:p>
          <a:p>
            <a:r>
              <a:rPr lang="en-US" dirty="0">
                <a:solidFill>
                  <a:srgbClr val="FF0000"/>
                </a:solidFill>
              </a:rPr>
              <a:t>Elliptic Curve Cryptography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181080" cy="1325563"/>
          </a:xfrm>
        </p:spPr>
        <p:txBody>
          <a:bodyPr>
            <a:normAutofit/>
          </a:bodyPr>
          <a:lstStyle/>
          <a:p>
            <a:r>
              <a:rPr lang="en-US" dirty="0" err="1"/>
              <a:t>Jelaslah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Grup</a:t>
            </a:r>
            <a:r>
              <a:rPr lang="en-US" dirty="0"/>
              <a:t> &lt;G, +&gt;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Himpunan</a:t>
            </a:r>
            <a:r>
              <a:rPr lang="en-US" dirty="0"/>
              <a:t> G: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P(</a:t>
            </a:r>
            <a:r>
              <a:rPr lang="en-US" dirty="0" err="1"/>
              <a:t>x,y</a:t>
            </a:r>
            <a:r>
              <a:rPr lang="en-US" dirty="0"/>
              <a:t>)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endParaRPr lang="en-US" dirty="0"/>
          </a:p>
          <a:p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biner</a:t>
            </a:r>
            <a:r>
              <a:rPr lang="en-US" dirty="0"/>
              <a:t>: +</a:t>
            </a:r>
          </a:p>
          <a:p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aksioma</a:t>
            </a:r>
            <a:r>
              <a:rPr lang="en-US" dirty="0"/>
              <a:t> </a:t>
            </a:r>
            <a:r>
              <a:rPr lang="en-US" dirty="0" err="1"/>
              <a:t>terpenuhi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	1. Closure: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P + Q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G</a:t>
            </a:r>
          </a:p>
          <a:p>
            <a:pPr>
              <a:buNone/>
            </a:pPr>
            <a:r>
              <a:rPr lang="en-US" dirty="0"/>
              <a:t>	2. </a:t>
            </a:r>
            <a:r>
              <a:rPr lang="en-US" dirty="0" err="1"/>
              <a:t>Asosiatif</a:t>
            </a:r>
            <a:r>
              <a:rPr lang="en-US" dirty="0"/>
              <a:t>:  P + (Q + R) = (P + Q) + R</a:t>
            </a:r>
          </a:p>
          <a:p>
            <a:pPr>
              <a:buNone/>
            </a:pPr>
            <a:r>
              <a:rPr lang="en-US" dirty="0"/>
              <a:t>	3.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netral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O:   P + O = O + P = P</a:t>
            </a:r>
          </a:p>
          <a:p>
            <a:pPr>
              <a:buNone/>
            </a:pPr>
            <a:r>
              <a:rPr lang="en-US" dirty="0"/>
              <a:t>	4. </a:t>
            </a:r>
            <a:r>
              <a:rPr lang="en-US" dirty="0" err="1"/>
              <a:t>Elemen</a:t>
            </a:r>
            <a:r>
              <a:rPr lang="en-US" dirty="0"/>
              <a:t> invers </a:t>
            </a:r>
            <a:r>
              <a:rPr lang="en-US" dirty="0" err="1"/>
              <a:t>adalah</a:t>
            </a:r>
            <a:r>
              <a:rPr lang="en-US" dirty="0"/>
              <a:t> -P:  P + (-P) = O</a:t>
            </a:r>
          </a:p>
          <a:p>
            <a:pPr>
              <a:buNone/>
            </a:pPr>
            <a:r>
              <a:rPr lang="en-US" dirty="0"/>
              <a:t>	5. </a:t>
            </a:r>
            <a:r>
              <a:rPr lang="en-US" dirty="0" err="1"/>
              <a:t>Komutatif</a:t>
            </a:r>
            <a:r>
              <a:rPr lang="en-US" dirty="0"/>
              <a:t>: P + Q = Q + P    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abelian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Perkalian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Titik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447801"/>
            <a:ext cx="10256520" cy="5045074"/>
          </a:xfrm>
        </p:spPr>
        <p:txBody>
          <a:bodyPr>
            <a:normAutofit/>
          </a:bodyPr>
          <a:lstStyle/>
          <a:p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:  </a:t>
            </a:r>
            <a:r>
              <a:rPr lang="en-US" sz="2400" dirty="0" err="1"/>
              <a:t>kP</a:t>
            </a:r>
            <a:r>
              <a:rPr lang="en-US" sz="2400" dirty="0"/>
              <a:t> = Q  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Ket</a:t>
            </a:r>
            <a:r>
              <a:rPr lang="en-US" sz="2400" dirty="0"/>
              <a:t>:  k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skalar</a:t>
            </a:r>
            <a:r>
              <a:rPr lang="en-US" sz="2400" dirty="0"/>
              <a:t>, P </a:t>
            </a:r>
            <a:r>
              <a:rPr lang="en-US" sz="2400" dirty="0" err="1"/>
              <a:t>dan</a:t>
            </a:r>
            <a:r>
              <a:rPr lang="en-US" sz="2400" dirty="0"/>
              <a:t> Q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perulangan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yang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dijelaskan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1. </a:t>
            </a:r>
            <a:r>
              <a:rPr lang="en-US" sz="2400" dirty="0" err="1"/>
              <a:t>Penjumlahan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(P + Q = R)</a:t>
            </a:r>
          </a:p>
          <a:p>
            <a:pPr>
              <a:buNone/>
            </a:pPr>
            <a:r>
              <a:rPr lang="en-US" sz="2400" dirty="0"/>
              <a:t>	2. </a:t>
            </a:r>
            <a:r>
              <a:rPr lang="en-US" sz="2400" dirty="0" err="1"/>
              <a:t>Penggandaan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(2P = R)</a:t>
            </a:r>
          </a:p>
          <a:p>
            <a:pPr>
              <a:buNone/>
            </a:pPr>
            <a:endParaRPr lang="en-US" sz="2400" dirty="0"/>
          </a:p>
          <a:p>
            <a:r>
              <a:rPr lang="en-US" sz="2400" dirty="0" err="1"/>
              <a:t>Contoh</a:t>
            </a:r>
            <a:r>
              <a:rPr lang="en-US" sz="2400" dirty="0"/>
              <a:t>: k = 3 </a:t>
            </a:r>
            <a:r>
              <a:rPr lang="en-US" sz="2400" dirty="0">
                <a:sym typeface="Wingdings" pitchFamily="2" charset="2"/>
              </a:rPr>
              <a:t> 3P = P + P + P </a:t>
            </a:r>
            <a:r>
              <a:rPr lang="en-US" sz="2400" dirty="0" err="1">
                <a:sym typeface="Wingdings" pitchFamily="2" charset="2"/>
              </a:rPr>
              <a:t>atau</a:t>
            </a:r>
            <a:r>
              <a:rPr lang="en-US" sz="2400" dirty="0">
                <a:sym typeface="Wingdings" pitchFamily="2" charset="2"/>
              </a:rPr>
              <a:t> 3P = 2P + P </a:t>
            </a:r>
          </a:p>
          <a:p>
            <a:pPr lvl="2">
              <a:buNone/>
            </a:pPr>
            <a:r>
              <a:rPr lang="en-US" sz="2400" dirty="0"/>
              <a:t>	   k = 23 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k</a:t>
            </a:r>
            <a:r>
              <a:rPr lang="en-US" sz="2400" dirty="0" err="1"/>
              <a:t>P</a:t>
            </a:r>
            <a:r>
              <a:rPr lang="en-US" sz="2400" dirty="0"/>
              <a:t> = 23P = 2(2(2(2P) + P) + P) + 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Kurva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Eliptik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: </a:t>
            </a:r>
          </a:p>
          <a:p>
            <a:pPr>
              <a:spcBef>
                <a:spcPts val="1800"/>
              </a:spcBef>
              <a:buNone/>
            </a:pPr>
            <a:r>
              <a:rPr lang="en-US" dirty="0"/>
              <a:t>		y</a:t>
            </a:r>
            <a:r>
              <a:rPr lang="en-US" baseline="30000" dirty="0"/>
              <a:t>2</a:t>
            </a:r>
            <a:r>
              <a:rPr lang="en-US" dirty="0"/>
              <a:t> = x</a:t>
            </a:r>
            <a:r>
              <a:rPr lang="en-US" baseline="30000" dirty="0"/>
              <a:t>3</a:t>
            </a:r>
            <a:r>
              <a:rPr lang="en-US" dirty="0"/>
              <a:t> + ax + b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4a</a:t>
            </a:r>
            <a:r>
              <a:rPr lang="en-US" baseline="30000" dirty="0"/>
              <a:t>3</a:t>
            </a:r>
            <a:r>
              <a:rPr lang="en-US" dirty="0"/>
              <a:t> + 27b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 0</a:t>
            </a:r>
          </a:p>
          <a:p>
            <a:pPr>
              <a:buNone/>
            </a:pPr>
            <a:endParaRPr lang="en-US" dirty="0">
              <a:sym typeface="Symbol"/>
            </a:endParaRPr>
          </a:p>
          <a:p>
            <a:r>
              <a:rPr lang="en-US" dirty="0" err="1">
                <a:sym typeface="Symbol"/>
              </a:rPr>
              <a:t>Tiap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nilai</a:t>
            </a:r>
            <a:r>
              <a:rPr lang="en-US" dirty="0">
                <a:sym typeface="Symbol"/>
              </a:rPr>
              <a:t> a </a:t>
            </a:r>
            <a:r>
              <a:rPr lang="en-US" dirty="0" err="1">
                <a:sym typeface="Symbol"/>
              </a:rPr>
              <a:t>dan</a:t>
            </a:r>
            <a:r>
              <a:rPr lang="en-US" dirty="0">
                <a:sym typeface="Symbol"/>
              </a:rPr>
              <a:t> b </a:t>
            </a:r>
            <a:r>
              <a:rPr lang="en-US" dirty="0" err="1">
                <a:sym typeface="Symbol"/>
              </a:rPr>
              <a:t>berbeda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memberikan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kurva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eliptik</a:t>
            </a:r>
            <a:r>
              <a:rPr lang="en-US" dirty="0">
                <a:sym typeface="Symbol"/>
              </a:rPr>
              <a:t> yang </a:t>
            </a:r>
            <a:r>
              <a:rPr lang="en-US" dirty="0" err="1">
                <a:sym typeface="Symbol"/>
              </a:rPr>
              <a:t>berbeda</a:t>
            </a:r>
            <a:r>
              <a:rPr lang="en-US" dirty="0">
                <a:sym typeface="Symbol"/>
              </a:rPr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31F50B-AAEA-449A-A3DF-85C512BB5610}"/>
              </a:ext>
            </a:extLst>
          </p:cNvPr>
          <p:cNvSpPr txBox="1"/>
          <p:nvPr/>
        </p:nvSpPr>
        <p:spPr>
          <a:xfrm>
            <a:off x="3302000" y="54660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>
                <a:latin typeface="+mn-lt"/>
              </a:rPr>
              <a:t>Elliptic Curve Discrete Logarithm Problem</a:t>
            </a:r>
            <a:r>
              <a:rPr lang="en-US" dirty="0">
                <a:latin typeface="+mn-lt"/>
              </a:rPr>
              <a:t> (</a:t>
            </a:r>
            <a:r>
              <a:rPr lang="en-US" i="1" dirty="0">
                <a:latin typeface="+mn-lt"/>
              </a:rPr>
              <a:t>ECDLP</a:t>
            </a:r>
            <a:r>
              <a:rPr lang="en-US" dirty="0">
                <a:latin typeface="+mn-lt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14512"/>
            <a:ext cx="10515600" cy="4724400"/>
          </a:xfrm>
        </p:spPr>
        <p:txBody>
          <a:bodyPr>
            <a:normAutofit/>
          </a:bodyPr>
          <a:lstStyle/>
          <a:p>
            <a:r>
              <a:rPr lang="en-US" sz="2400" dirty="0" err="1"/>
              <a:t>Menghitung</a:t>
            </a:r>
            <a:r>
              <a:rPr lang="en-US" sz="2400" dirty="0"/>
              <a:t> </a:t>
            </a:r>
            <a:r>
              <a:rPr lang="en-US" sz="2400" dirty="0" err="1"/>
              <a:t>kP</a:t>
            </a:r>
            <a:r>
              <a:rPr lang="en-US" sz="2400" dirty="0"/>
              <a:t> = Q </a:t>
            </a:r>
            <a:r>
              <a:rPr lang="en-US" sz="2400" dirty="0" err="1"/>
              <a:t>mudah</a:t>
            </a:r>
            <a:r>
              <a:rPr lang="en-US" sz="2400" dirty="0"/>
              <a:t>,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menghitung</a:t>
            </a:r>
            <a:r>
              <a:rPr lang="en-US" sz="2400" dirty="0"/>
              <a:t> k </a:t>
            </a:r>
            <a:r>
              <a:rPr lang="en-US" sz="2400" dirty="0" err="1"/>
              <a:t>dari</a:t>
            </a:r>
            <a:r>
              <a:rPr lang="en-US" sz="2400" dirty="0"/>
              <a:t> P </a:t>
            </a:r>
            <a:r>
              <a:rPr lang="en-US" sz="2400" dirty="0" err="1"/>
              <a:t>dan</a:t>
            </a:r>
            <a:r>
              <a:rPr lang="en-US" sz="2400" dirty="0"/>
              <a:t> Q </a:t>
            </a:r>
            <a:r>
              <a:rPr lang="en-US" sz="2400" dirty="0" err="1"/>
              <a:t>sulit</a:t>
            </a:r>
            <a:r>
              <a:rPr lang="en-US" sz="2400" dirty="0"/>
              <a:t>. </a:t>
            </a:r>
            <a:r>
              <a:rPr lang="en-US" sz="2400" dirty="0" err="1"/>
              <a:t>Inilah</a:t>
            </a:r>
            <a:r>
              <a:rPr lang="en-US" sz="2400" dirty="0"/>
              <a:t> ECDLP yang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ECC.</a:t>
            </a:r>
          </a:p>
          <a:p>
            <a:r>
              <a:rPr lang="en-US" sz="2400" dirty="0"/>
              <a:t>ECDLP </a:t>
            </a:r>
            <a:r>
              <a:rPr lang="en-US" sz="2400" dirty="0" err="1"/>
              <a:t>dirumuskan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err="1">
                <a:solidFill>
                  <a:srgbClr val="FF0000"/>
                </a:solidFill>
              </a:rPr>
              <a:t>Diberikan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P</a:t>
            </a:r>
            <a:r>
              <a:rPr lang="en-US" sz="2400" dirty="0">
                <a:solidFill>
                  <a:srgbClr val="FF0000"/>
                </a:solidFill>
              </a:rPr>
              <a:t> dan </a:t>
            </a:r>
            <a:r>
              <a:rPr lang="en-US" sz="2400" i="1" dirty="0">
                <a:solidFill>
                  <a:srgbClr val="FF0000"/>
                </a:solidFill>
              </a:rPr>
              <a:t>Q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adalah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dua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buah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titik</a:t>
            </a:r>
            <a:r>
              <a:rPr lang="en-US" sz="2400" dirty="0">
                <a:solidFill>
                  <a:srgbClr val="FF0000"/>
                </a:solidFill>
              </a:rPr>
              <a:t> di </a:t>
            </a:r>
            <a:r>
              <a:rPr lang="en-US" sz="2400" dirty="0" err="1">
                <a:solidFill>
                  <a:srgbClr val="FF0000"/>
                </a:solidFill>
              </a:rPr>
              <a:t>kurva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eliptik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carilah</a:t>
            </a:r>
            <a:r>
              <a:rPr lang="en-US" sz="2400" dirty="0">
                <a:solidFill>
                  <a:srgbClr val="FF0000"/>
                </a:solidFill>
              </a:rPr>
              <a:t> integer </a:t>
            </a:r>
            <a:r>
              <a:rPr lang="en-US" sz="2400" i="1" dirty="0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sedemikian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sehingga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Q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i="1" dirty="0" err="1">
                <a:solidFill>
                  <a:srgbClr val="FF0000"/>
                </a:solidFill>
              </a:rPr>
              <a:t>kP</a:t>
            </a:r>
            <a:endParaRPr lang="en-US" sz="2400" i="1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i="1" dirty="0"/>
          </a:p>
          <a:p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komputasi</a:t>
            </a:r>
            <a:r>
              <a:rPr lang="en-US" sz="2400" dirty="0"/>
              <a:t> </a:t>
            </a:r>
            <a:r>
              <a:rPr lang="en-US" sz="2400" dirty="0" err="1"/>
              <a:t>sulit</a:t>
            </a:r>
            <a:r>
              <a:rPr lang="en-US" sz="2400" dirty="0"/>
              <a:t> </a:t>
            </a:r>
            <a:r>
              <a:rPr lang="en-US" sz="2400" dirty="0" err="1"/>
              <a:t>menemukan</a:t>
            </a:r>
            <a:r>
              <a:rPr lang="en-US" sz="2400" dirty="0"/>
              <a:t> k, </a:t>
            </a:r>
            <a:r>
              <a:rPr lang="en-US" sz="2400" dirty="0" err="1"/>
              <a:t>jika</a:t>
            </a:r>
            <a:r>
              <a:rPr lang="en-US" sz="2400" dirty="0"/>
              <a:t> k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yang </a:t>
            </a:r>
            <a:r>
              <a:rPr lang="en-US" sz="2400" dirty="0" err="1"/>
              <a:t>besar</a:t>
            </a:r>
            <a:r>
              <a:rPr lang="en-US" sz="2400" dirty="0"/>
              <a:t>.  k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logaritma</a:t>
            </a:r>
            <a:r>
              <a:rPr lang="en-US" sz="2400" dirty="0"/>
              <a:t> </a:t>
            </a:r>
            <a:r>
              <a:rPr lang="en-US" sz="2400" dirty="0" err="1"/>
              <a:t>diskrit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Q </a:t>
            </a:r>
            <a:r>
              <a:rPr lang="en-US" sz="2400" dirty="0" err="1"/>
              <a:t>dengan</a:t>
            </a:r>
            <a:r>
              <a:rPr lang="en-US" sz="2400" dirty="0"/>
              <a:t> basis P. *)</a:t>
            </a:r>
          </a:p>
          <a:p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ECC, Q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, k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privat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P </a:t>
            </a:r>
            <a:r>
              <a:rPr lang="en-US" sz="2400" dirty="0" err="1"/>
              <a:t>sembarang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438401" y="6019800"/>
            <a:ext cx="84389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Catatan</a:t>
            </a:r>
            <a:r>
              <a:rPr lang="en-US" sz="2000" dirty="0">
                <a:solidFill>
                  <a:srgbClr val="FF0000"/>
                </a:solidFill>
              </a:rPr>
              <a:t>: </a:t>
            </a:r>
            <a:r>
              <a:rPr lang="en-US" sz="2000" dirty="0" err="1">
                <a:solidFill>
                  <a:srgbClr val="FF0000"/>
                </a:solidFill>
              </a:rPr>
              <a:t>ingatlah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kP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30000" dirty="0" err="1">
                <a:solidFill>
                  <a:srgbClr val="FF0000"/>
                </a:solidFill>
              </a:rPr>
              <a:t>k</a:t>
            </a:r>
            <a:r>
              <a:rPr lang="en-US" sz="2000" dirty="0">
                <a:solidFill>
                  <a:srgbClr val="FF0000"/>
                </a:solidFill>
              </a:rPr>
              <a:t> , </a:t>
            </a:r>
            <a:r>
              <a:rPr lang="en-US" sz="2000" dirty="0" err="1">
                <a:solidFill>
                  <a:srgbClr val="FF0000"/>
                </a:solidFill>
              </a:rPr>
              <a:t>sehingga</a:t>
            </a:r>
            <a:r>
              <a:rPr lang="en-US" sz="2000" dirty="0">
                <a:solidFill>
                  <a:srgbClr val="FF0000"/>
                </a:solidFill>
              </a:rPr>
              <a:t> Q = </a:t>
            </a:r>
            <a:r>
              <a:rPr lang="en-US" sz="2000" dirty="0" err="1">
                <a:solidFill>
                  <a:srgbClr val="FF0000"/>
                </a:solidFill>
              </a:rPr>
              <a:t>kP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30000" dirty="0" err="1">
                <a:solidFill>
                  <a:srgbClr val="FF0000"/>
                </a:solidFill>
              </a:rPr>
              <a:t>k</a:t>
            </a:r>
            <a:r>
              <a:rPr lang="en-US" sz="2000" dirty="0">
                <a:solidFill>
                  <a:srgbClr val="FF0000"/>
                </a:solidFill>
              </a:rPr>
              <a:t>, k </a:t>
            </a:r>
            <a:r>
              <a:rPr lang="en-US" sz="2000" dirty="0" err="1">
                <a:solidFill>
                  <a:srgbClr val="FF0000"/>
                </a:solidFill>
              </a:rPr>
              <a:t>adalah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logaritma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diskrit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dari</a:t>
            </a:r>
            <a:r>
              <a:rPr lang="en-US" sz="2000" dirty="0">
                <a:solidFill>
                  <a:srgbClr val="FF0000"/>
                </a:solidFill>
              </a:rPr>
              <a:t> Q</a:t>
            </a:r>
            <a:endParaRPr lang="en-US" sz="2000" baseline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+mn-lt"/>
              </a:rPr>
              <a:t>Kurva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Eliptik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pada</a:t>
            </a:r>
            <a:r>
              <a:rPr lang="en-US" dirty="0">
                <a:latin typeface="+mn-lt"/>
              </a:rPr>
              <a:t> Galois Field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720" y="1547019"/>
            <a:ext cx="10942320" cy="4953000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yang </a:t>
            </a: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riil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riil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akurat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pembulatan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sisi</a:t>
            </a:r>
            <a:r>
              <a:rPr lang="en-US" dirty="0"/>
              <a:t> lain, </a:t>
            </a:r>
            <a:r>
              <a:rPr lang="en-US" dirty="0" err="1"/>
              <a:t>kriptografi</a:t>
            </a:r>
            <a:r>
              <a:rPr lang="en-US" dirty="0"/>
              <a:t> </a:t>
            </a:r>
            <a:r>
              <a:rPr lang="en-US" dirty="0" err="1"/>
              <a:t>dioperasikan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ranah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integer.</a:t>
            </a:r>
          </a:p>
          <a:p>
            <a:endParaRPr lang="en-US" dirty="0"/>
          </a:p>
          <a:p>
            <a:r>
              <a:rPr lang="en-US" dirty="0"/>
              <a:t>Agar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kriptografi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medan</a:t>
            </a:r>
            <a:r>
              <a:rPr lang="en-US" dirty="0"/>
              <a:t> </a:t>
            </a:r>
            <a:r>
              <a:rPr lang="en-US" dirty="0" err="1"/>
              <a:t>berhingga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Galois Field, </a:t>
            </a:r>
            <a:r>
              <a:rPr lang="en-US" dirty="0" err="1"/>
              <a:t>yaitu</a:t>
            </a:r>
            <a:r>
              <a:rPr lang="en-US" dirty="0"/>
              <a:t> GF(p) </a:t>
            </a:r>
            <a:r>
              <a:rPr lang="en-US" dirty="0" err="1"/>
              <a:t>dan</a:t>
            </a:r>
            <a:r>
              <a:rPr lang="en-US" dirty="0"/>
              <a:t> GF(2</a:t>
            </a:r>
            <a:r>
              <a:rPr lang="en-US" baseline="30000" dirty="0"/>
              <a:t>m</a:t>
            </a:r>
            <a:r>
              <a:rPr lang="en-US" dirty="0"/>
              <a:t>).</a:t>
            </a:r>
          </a:p>
          <a:p>
            <a:endParaRPr lang="en-US" dirty="0"/>
          </a:p>
          <a:p>
            <a:r>
              <a:rPr lang="en-US" dirty="0"/>
              <a:t>Yang </a:t>
            </a: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GF(p)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/>
              <a:t>Bahan Kuliah II4031 Kriptografi dan Koding</a:t>
            </a:r>
            <a:endParaRPr lang="en-US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Kurva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Eliptik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pada</a:t>
            </a:r>
            <a:r>
              <a:rPr lang="en-US" dirty="0">
                <a:latin typeface="+mn-lt"/>
              </a:rPr>
              <a:t> GF(p)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6640" y="1690688"/>
            <a:ext cx="9895840" cy="4525963"/>
          </a:xfrm>
        </p:spPr>
        <p:txBody>
          <a:bodyPr>
            <a:normAutofit/>
          </a:bodyPr>
          <a:lstStyle/>
          <a:p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GF(p) (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F</a:t>
            </a:r>
            <a:r>
              <a:rPr lang="en-US" baseline="-25000" dirty="0" err="1"/>
              <a:t>p</a:t>
            </a:r>
            <a:r>
              <a:rPr lang="en-US" dirty="0"/>
              <a:t>) 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	</a:t>
            </a:r>
            <a:r>
              <a:rPr lang="en-US" b="1" dirty="0">
                <a:solidFill>
                  <a:srgbClr val="FF0000"/>
                </a:solidFill>
              </a:rPr>
              <a:t>y</a:t>
            </a:r>
            <a:r>
              <a:rPr lang="en-US" b="1" baseline="30000" dirty="0">
                <a:solidFill>
                  <a:srgbClr val="FF0000"/>
                </a:solidFill>
              </a:rPr>
              <a:t>2 </a:t>
            </a:r>
            <a:r>
              <a:rPr lang="en-US" b="1" dirty="0">
                <a:solidFill>
                  <a:srgbClr val="FF0000"/>
                </a:solidFill>
              </a:rPr>
              <a:t> =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x</a:t>
            </a:r>
            <a:r>
              <a:rPr lang="en-US" b="1" baseline="30000" dirty="0">
                <a:solidFill>
                  <a:srgbClr val="FF0000"/>
                </a:solidFill>
              </a:rPr>
              <a:t>3</a:t>
            </a:r>
            <a:r>
              <a:rPr lang="en-US" b="1" dirty="0">
                <a:solidFill>
                  <a:srgbClr val="FF0000"/>
                </a:solidFill>
              </a:rPr>
              <a:t> + ax + b  mod p</a:t>
            </a:r>
          </a:p>
          <a:p>
            <a:endParaRPr lang="en-US" dirty="0"/>
          </a:p>
          <a:p>
            <a:pPr>
              <a:buNone/>
            </a:pPr>
            <a:r>
              <a:rPr lang="en-US" dirty="0"/>
              <a:t>	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p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prima </a:t>
            </a:r>
            <a:r>
              <a:rPr lang="en-US" dirty="0" err="1"/>
              <a:t>dan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elemen-elemen</a:t>
            </a:r>
            <a:r>
              <a:rPr lang="en-US" dirty="0"/>
              <a:t> </a:t>
            </a:r>
            <a:r>
              <a:rPr lang="en-US" dirty="0" err="1"/>
              <a:t>medan</a:t>
            </a:r>
            <a:r>
              <a:rPr lang="en-US" dirty="0"/>
              <a:t> </a:t>
            </a:r>
            <a:r>
              <a:rPr lang="en-US" dirty="0" err="1"/>
              <a:t>galois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{0, 1, 2, …, p – 1}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520" y="553721"/>
            <a:ext cx="10251440" cy="5440363"/>
          </a:xfrm>
        </p:spPr>
        <p:txBody>
          <a:bodyPr>
            <a:normAutofit/>
          </a:bodyPr>
          <a:lstStyle/>
          <a:p>
            <a:r>
              <a:rPr lang="en-US" b="1" dirty="0" err="1"/>
              <a:t>Contoh</a:t>
            </a:r>
            <a:r>
              <a:rPr lang="en-US" dirty="0"/>
              <a:t>: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P(</a:t>
            </a:r>
            <a:r>
              <a:rPr lang="en-US" dirty="0" err="1"/>
              <a:t>x,y</a:t>
            </a:r>
            <a:r>
              <a:rPr lang="en-US" dirty="0"/>
              <a:t>)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y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= </a:t>
            </a:r>
            <a:r>
              <a:rPr lang="en-US" dirty="0"/>
              <a:t>x</a:t>
            </a:r>
            <a:r>
              <a:rPr lang="en-US" baseline="30000" dirty="0"/>
              <a:t>3</a:t>
            </a:r>
            <a:r>
              <a:rPr lang="en-US" dirty="0"/>
              <a:t> + x + 6  mod 11  </a:t>
            </a:r>
            <a:r>
              <a:rPr lang="en-US" dirty="0" err="1"/>
              <a:t>dengan</a:t>
            </a:r>
            <a:r>
              <a:rPr lang="en-US" dirty="0"/>
              <a:t> x </a:t>
            </a:r>
            <a:r>
              <a:rPr lang="en-US" dirty="0" err="1"/>
              <a:t>dan</a:t>
            </a:r>
            <a:r>
              <a:rPr lang="en-US" dirty="0"/>
              <a:t> y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GF(11)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Jawab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sz="2400" dirty="0"/>
              <a:t>	x = 0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30000" dirty="0">
                <a:sym typeface="Wingdings" pitchFamily="2" charset="2"/>
              </a:rPr>
              <a:t>2 </a:t>
            </a:r>
            <a:r>
              <a:rPr lang="en-US" sz="2400" dirty="0">
                <a:sym typeface="Symbol"/>
              </a:rPr>
              <a:t>= 6  mod 11 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tidak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ada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nilai</a:t>
            </a:r>
            <a:r>
              <a:rPr lang="en-US" sz="2400" dirty="0">
                <a:sym typeface="Wingdings" pitchFamily="2" charset="2"/>
              </a:rPr>
              <a:t> y yang </a:t>
            </a:r>
            <a:r>
              <a:rPr lang="en-US" sz="2400" dirty="0" err="1">
                <a:sym typeface="Wingdings" pitchFamily="2" charset="2"/>
              </a:rPr>
              <a:t>memenuhi</a:t>
            </a:r>
            <a:endParaRPr lang="en-US" sz="2400" dirty="0">
              <a:sym typeface="Wingdings" pitchFamily="2" charset="2"/>
            </a:endParaRP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</a:t>
            </a:r>
            <a:r>
              <a:rPr lang="en-US" sz="2400" dirty="0"/>
              <a:t>x = 1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30000" dirty="0">
                <a:sym typeface="Wingdings" pitchFamily="2" charset="2"/>
              </a:rPr>
              <a:t>2 </a:t>
            </a:r>
            <a:r>
              <a:rPr lang="en-US" sz="2400" dirty="0">
                <a:sym typeface="Symbol"/>
              </a:rPr>
              <a:t> =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>
                <a:sym typeface="Symbol"/>
              </a:rPr>
              <a:t>8  mod 11 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tidak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ada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nilai</a:t>
            </a:r>
            <a:r>
              <a:rPr lang="en-US" sz="2400" dirty="0">
                <a:sym typeface="Wingdings" pitchFamily="2" charset="2"/>
              </a:rPr>
              <a:t> y yang </a:t>
            </a:r>
            <a:r>
              <a:rPr lang="en-US" sz="2400" dirty="0" err="1">
                <a:sym typeface="Wingdings" pitchFamily="2" charset="2"/>
              </a:rPr>
              <a:t>memenuhi</a:t>
            </a:r>
            <a:endParaRPr lang="en-US" sz="2400" dirty="0">
              <a:sym typeface="Wingdings" pitchFamily="2" charset="2"/>
            </a:endParaRP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</a:t>
            </a:r>
            <a:r>
              <a:rPr lang="en-US" sz="2400" dirty="0"/>
              <a:t>x = 2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30000" dirty="0">
                <a:sym typeface="Wingdings" pitchFamily="2" charset="2"/>
              </a:rPr>
              <a:t>2 </a:t>
            </a:r>
            <a:r>
              <a:rPr lang="en-US" sz="2400" dirty="0">
                <a:sym typeface="Symbol"/>
              </a:rPr>
              <a:t> = 16  mod 11  5 (mod 11)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-25000" dirty="0">
                <a:sym typeface="Wingdings" pitchFamily="2" charset="2"/>
              </a:rPr>
              <a:t>1</a:t>
            </a:r>
            <a:r>
              <a:rPr lang="en-US" sz="2400" dirty="0">
                <a:sym typeface="Wingdings" pitchFamily="2" charset="2"/>
              </a:rPr>
              <a:t> = 4 </a:t>
            </a:r>
            <a:r>
              <a:rPr lang="en-US" sz="2400" dirty="0" err="1">
                <a:sym typeface="Wingdings" pitchFamily="2" charset="2"/>
              </a:rPr>
              <a:t>dan</a:t>
            </a:r>
            <a:r>
              <a:rPr lang="en-US" sz="2400" dirty="0">
                <a:sym typeface="Wingdings" pitchFamily="2" charset="2"/>
              </a:rPr>
              <a:t> y</a:t>
            </a:r>
            <a:r>
              <a:rPr lang="en-US" sz="2400" baseline="-25000" dirty="0">
                <a:sym typeface="Wingdings" pitchFamily="2" charset="2"/>
              </a:rPr>
              <a:t>2 </a:t>
            </a:r>
            <a:r>
              <a:rPr lang="en-US" sz="2400" dirty="0">
                <a:sym typeface="Wingdings" pitchFamily="2" charset="2"/>
              </a:rPr>
              <a:t>= 7</a:t>
            </a: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					         P(2,4)  </a:t>
            </a:r>
            <a:r>
              <a:rPr lang="en-US" sz="2400" dirty="0" err="1">
                <a:sym typeface="Wingdings" pitchFamily="2" charset="2"/>
              </a:rPr>
              <a:t>dan</a:t>
            </a:r>
            <a:r>
              <a:rPr lang="en-US" sz="2400" dirty="0">
                <a:sym typeface="Wingdings" pitchFamily="2" charset="2"/>
              </a:rPr>
              <a:t> P’(2, 7)</a:t>
            </a: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</a:t>
            </a:r>
            <a:r>
              <a:rPr lang="en-US" sz="2400" dirty="0"/>
              <a:t>x = 3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30000" dirty="0">
                <a:sym typeface="Wingdings" pitchFamily="2" charset="2"/>
              </a:rPr>
              <a:t>2 </a:t>
            </a:r>
            <a:r>
              <a:rPr lang="en-US" sz="2400" dirty="0">
                <a:sym typeface="Symbol"/>
              </a:rPr>
              <a:t>=36  mod 11  3  (mod 11)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-25000" dirty="0">
                <a:sym typeface="Wingdings" pitchFamily="2" charset="2"/>
              </a:rPr>
              <a:t>1</a:t>
            </a:r>
            <a:r>
              <a:rPr lang="en-US" sz="2400" dirty="0">
                <a:sym typeface="Wingdings" pitchFamily="2" charset="2"/>
              </a:rPr>
              <a:t> = 5 </a:t>
            </a:r>
            <a:r>
              <a:rPr lang="en-US" sz="2400" dirty="0" err="1">
                <a:sym typeface="Wingdings" pitchFamily="2" charset="2"/>
              </a:rPr>
              <a:t>dan</a:t>
            </a:r>
            <a:r>
              <a:rPr lang="en-US" sz="2400" dirty="0">
                <a:sym typeface="Wingdings" pitchFamily="2" charset="2"/>
              </a:rPr>
              <a:t> y</a:t>
            </a:r>
            <a:r>
              <a:rPr lang="en-US" sz="2400" baseline="-25000" dirty="0">
                <a:sym typeface="Wingdings" pitchFamily="2" charset="2"/>
              </a:rPr>
              <a:t>2 </a:t>
            </a:r>
            <a:r>
              <a:rPr lang="en-US" sz="2400" dirty="0">
                <a:sym typeface="Wingdings" pitchFamily="2" charset="2"/>
              </a:rPr>
              <a:t>= 6</a:t>
            </a: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					         P(3,5)  </a:t>
            </a:r>
            <a:r>
              <a:rPr lang="en-US" sz="2400" dirty="0" err="1">
                <a:sym typeface="Wingdings" pitchFamily="2" charset="2"/>
              </a:rPr>
              <a:t>dan</a:t>
            </a:r>
            <a:r>
              <a:rPr lang="en-US" sz="2400" dirty="0">
                <a:sym typeface="Wingdings" pitchFamily="2" charset="2"/>
              </a:rPr>
              <a:t> P’(3, 6)</a:t>
            </a:r>
            <a:endParaRPr lang="en-US" sz="2400" dirty="0"/>
          </a:p>
          <a:p>
            <a:pPr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533401"/>
            <a:ext cx="10739120" cy="5592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diteruskan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x = 4, 5, …, 10,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79473" y="1336040"/>
            <a:ext cx="3718253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6145713" y="1490008"/>
            <a:ext cx="436298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Jadi</a:t>
            </a:r>
            <a:r>
              <a:rPr lang="en-US" sz="2400" dirty="0"/>
              <a:t>, </a:t>
            </a:r>
            <a:r>
              <a:rPr lang="en-US" sz="2400" dirty="0" err="1"/>
              <a:t>titik-titik</a:t>
            </a:r>
            <a:r>
              <a:rPr lang="en-US" sz="2400" dirty="0"/>
              <a:t> yang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endParaRPr lang="en-US" sz="2400" dirty="0"/>
          </a:p>
          <a:p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12, </a:t>
            </a:r>
            <a:r>
              <a:rPr lang="en-US" sz="2400" dirty="0" err="1"/>
              <a:t>yaitu</a:t>
            </a:r>
            <a:r>
              <a:rPr lang="en-US" sz="2400" dirty="0"/>
              <a:t>:</a:t>
            </a:r>
          </a:p>
          <a:p>
            <a:r>
              <a:rPr lang="en-US" sz="2400" dirty="0"/>
              <a:t>(2, 4), (2, 7), (3, 5), (3, 6), (5, 2),</a:t>
            </a:r>
          </a:p>
          <a:p>
            <a:r>
              <a:rPr lang="en-US" sz="2400" dirty="0"/>
              <a:t>(5, 9), (7, 2), (7, 9), (8, 3), (8, 8),</a:t>
            </a:r>
          </a:p>
          <a:p>
            <a:r>
              <a:rPr lang="en-US" sz="2400" dirty="0"/>
              <a:t>(10, 2), (10, 9)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45713" y="3798332"/>
            <a:ext cx="409086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ditambah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O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</a:p>
          <a:p>
            <a:r>
              <a:rPr lang="en-US" sz="2400" dirty="0"/>
              <a:t>infinity,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titik-titik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grup</a:t>
            </a:r>
            <a:endParaRPr lang="en-US" sz="2400" dirty="0"/>
          </a:p>
          <a:p>
            <a:r>
              <a:rPr lang="en-US" sz="2400" dirty="0" err="1"/>
              <a:t>dengan</a:t>
            </a:r>
            <a:r>
              <a:rPr lang="en-US" sz="2400" dirty="0"/>
              <a:t> n = 13 </a:t>
            </a:r>
            <a:r>
              <a:rPr lang="en-US" sz="2400" dirty="0" err="1"/>
              <a:t>elemen</a:t>
            </a:r>
            <a:r>
              <a:rPr lang="en-US" sz="2400" dirty="0"/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96201" y="5867401"/>
            <a:ext cx="28125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Andreas Steffen, </a:t>
            </a:r>
          </a:p>
          <a:p>
            <a:r>
              <a:rPr lang="en-US" dirty="0">
                <a:solidFill>
                  <a:srgbClr val="FF0000"/>
                </a:solidFill>
              </a:rPr>
              <a:t>Elliptic Curve Cryptography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762000"/>
            <a:ext cx="655765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098040" y="5383509"/>
            <a:ext cx="89511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Sebaran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=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+ x + 6  mod 11 </a:t>
            </a:r>
            <a:r>
              <a:rPr lang="en-US" sz="2400" dirty="0" err="1"/>
              <a:t>pada</a:t>
            </a:r>
            <a:r>
              <a:rPr lang="en-US" sz="2400" dirty="0"/>
              <a:t> GF(11)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457201"/>
            <a:ext cx="10500360" cy="5668963"/>
          </a:xfrm>
        </p:spPr>
        <p:txBody>
          <a:bodyPr>
            <a:norm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 lain: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 </a:t>
            </a:r>
            <a:r>
              <a:rPr lang="en-US" sz="2400" i="1" dirty="0"/>
              <a:t>y</a:t>
            </a:r>
            <a:r>
              <a:rPr lang="en-US" sz="2400" baseline="30000" dirty="0"/>
              <a:t>2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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+ </a:t>
            </a:r>
            <a:r>
              <a:rPr lang="en-US" sz="2400" i="1" dirty="0"/>
              <a:t>x</a:t>
            </a:r>
            <a:r>
              <a:rPr lang="en-US" sz="2400" dirty="0"/>
              <a:t> + 1 (</a:t>
            </a:r>
            <a:r>
              <a:rPr lang="en-US" sz="2400" b="1" dirty="0"/>
              <a:t>mod</a:t>
            </a:r>
            <a:r>
              <a:rPr lang="en-US" sz="2400" dirty="0"/>
              <a:t> 23)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titik-titik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{(0, 1), (0, 22), (1, 7), (1, 16), (3, 10), (3, 13), (5, 4), (5, 19) , (6, 4),  (6, 19), (7,  11), (7, 12), (9, 7), (9, 16), (11, 3), (11, 20), (12, 4), (12,   19), (13, 7), (13, 16), (17, 3), (17, 20), (18, 3), (18, 20), (19, 5), (19, 18)}.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352801" y="239184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734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2361" y="2135823"/>
            <a:ext cx="6875152" cy="4220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75360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320" y="609601"/>
            <a:ext cx="9997440" cy="5746749"/>
          </a:xfrm>
        </p:spPr>
        <p:txBody>
          <a:bodyPr/>
          <a:lstStyle/>
          <a:p>
            <a:pPr>
              <a:buNone/>
            </a:pPr>
            <a:r>
              <a:rPr lang="en-US" b="1" dirty="0" err="1"/>
              <a:t>Penjumlahan</a:t>
            </a:r>
            <a:r>
              <a:rPr lang="en-US" b="1" dirty="0"/>
              <a:t> </a:t>
            </a:r>
            <a:r>
              <a:rPr lang="en-US" b="1" dirty="0" err="1"/>
              <a:t>Dua</a:t>
            </a:r>
            <a:r>
              <a:rPr lang="en-US" b="1" dirty="0"/>
              <a:t> </a:t>
            </a:r>
            <a:r>
              <a:rPr lang="en-US" b="1" dirty="0" err="1"/>
              <a:t>Titik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EC </a:t>
            </a:r>
            <a:r>
              <a:rPr lang="en-US" b="1" dirty="0" err="1"/>
              <a:t>pada</a:t>
            </a:r>
            <a:r>
              <a:rPr lang="en-US" b="1" dirty="0"/>
              <a:t> GF(p)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err="1"/>
              <a:t>Misalkan</a:t>
            </a:r>
            <a:r>
              <a:rPr lang="en-US" sz="2400" dirty="0"/>
              <a:t> P(</a:t>
            </a:r>
            <a:r>
              <a:rPr lang="en-US" sz="2400" dirty="0" err="1"/>
              <a:t>x</a:t>
            </a:r>
            <a:r>
              <a:rPr lang="en-US" sz="2400" baseline="-25000" dirty="0" err="1"/>
              <a:t>p</a:t>
            </a:r>
            <a:r>
              <a:rPr lang="en-US" sz="2400" dirty="0"/>
              <a:t>, </a:t>
            </a:r>
            <a:r>
              <a:rPr lang="en-US" sz="2400" dirty="0" err="1"/>
              <a:t>y</a:t>
            </a:r>
            <a:r>
              <a:rPr lang="en-US" sz="2400" baseline="-25000" dirty="0" err="1"/>
              <a:t>p</a:t>
            </a:r>
            <a:r>
              <a:rPr lang="en-US" sz="2400" dirty="0"/>
              <a:t>) dan Q(</a:t>
            </a:r>
            <a:r>
              <a:rPr lang="en-US" sz="2400" dirty="0" err="1"/>
              <a:t>x</a:t>
            </a:r>
            <a:r>
              <a:rPr lang="en-US" sz="2400" baseline="-25000" dirty="0" err="1"/>
              <a:t>q</a:t>
            </a:r>
            <a:r>
              <a:rPr lang="en-US" sz="2400" dirty="0"/>
              <a:t>, </a:t>
            </a:r>
            <a:r>
              <a:rPr lang="en-US" sz="2400" dirty="0" err="1"/>
              <a:t>y</a:t>
            </a:r>
            <a:r>
              <a:rPr lang="en-US" sz="2400" baseline="-25000" dirty="0" err="1"/>
              <a:t>q</a:t>
            </a:r>
            <a:r>
              <a:rPr lang="en-US" sz="2400" dirty="0"/>
              <a:t>).  </a:t>
            </a:r>
          </a:p>
          <a:p>
            <a:pPr>
              <a:buNone/>
            </a:pPr>
            <a:r>
              <a:rPr lang="en-US" sz="2400" dirty="0" err="1"/>
              <a:t>Penjumlahan</a:t>
            </a:r>
            <a:r>
              <a:rPr lang="en-US" sz="2400" dirty="0"/>
              <a:t>: P + Q = R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R: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q</a:t>
            </a:r>
            <a:r>
              <a:rPr lang="en-US" sz="2400" dirty="0">
                <a:sym typeface="Symbol"/>
              </a:rPr>
              <a:t> mod p</a:t>
            </a:r>
            <a:endParaRPr lang="en-US" sz="2400" baseline="-250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     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 mod p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>
                <a:sym typeface="Symbol"/>
              </a:rPr>
              <a:t> m </a:t>
            </a:r>
            <a:r>
              <a:rPr lang="en-US" sz="2400" dirty="0" err="1">
                <a:sym typeface="Symbol"/>
              </a:rPr>
              <a:t>adalah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gradien</a:t>
            </a:r>
            <a:r>
              <a:rPr lang="en-US" sz="2400" dirty="0">
                <a:sym typeface="Symbol"/>
              </a:rPr>
              <a:t>: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</a:t>
            </a:r>
            <a:endParaRPr lang="en-US" sz="2400" dirty="0"/>
          </a:p>
          <a:p>
            <a:pPr>
              <a:buNone/>
            </a:pP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74" name="Object 2"/>
              <p:cNvSpPr txBox="1"/>
              <p:nvPr/>
            </p:nvSpPr>
            <p:spPr bwMode="auto">
              <a:xfrm>
                <a:off x="1588453" y="5329236"/>
                <a:ext cx="2638107" cy="919163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</m:den>
                      </m:f>
                      <m:r>
                        <m:rPr>
                          <m:nor/>
                        </m:rPr>
                        <a:rPr lang="en-US" sz="20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m:rPr>
                          <m:nor/>
                        </m:rPr>
                        <a:rPr lang="en-US" sz="20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54274" name="Object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88453" y="5329236"/>
                <a:ext cx="2638107" cy="91916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5680" y="609601"/>
            <a:ext cx="10099040" cy="5516563"/>
          </a:xfrm>
        </p:spPr>
        <p:txBody>
          <a:bodyPr/>
          <a:lstStyle/>
          <a:p>
            <a:pPr>
              <a:buNone/>
            </a:pPr>
            <a:r>
              <a:rPr lang="en-US" b="1" dirty="0" err="1"/>
              <a:t>Pengurangan</a:t>
            </a:r>
            <a:r>
              <a:rPr lang="en-US" b="1" dirty="0"/>
              <a:t> </a:t>
            </a:r>
            <a:r>
              <a:rPr lang="en-US" b="1" dirty="0" err="1"/>
              <a:t>Dua</a:t>
            </a:r>
            <a:r>
              <a:rPr lang="en-US" b="1" dirty="0"/>
              <a:t> </a:t>
            </a:r>
            <a:r>
              <a:rPr lang="en-US" b="1" dirty="0" err="1"/>
              <a:t>Titik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EC </a:t>
            </a:r>
            <a:r>
              <a:rPr lang="en-US" b="1" dirty="0" err="1"/>
              <a:t>pada</a:t>
            </a:r>
            <a:r>
              <a:rPr lang="en-US" b="1" dirty="0"/>
              <a:t> GF(p)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dirty="0" err="1"/>
              <a:t>Misalkan</a:t>
            </a:r>
            <a:r>
              <a:rPr lang="en-US" dirty="0"/>
              <a:t> P(</a:t>
            </a:r>
            <a:r>
              <a:rPr lang="en-US" dirty="0" err="1"/>
              <a:t>x</a:t>
            </a:r>
            <a:r>
              <a:rPr lang="en-US" baseline="-25000" dirty="0" err="1"/>
              <a:t>p</a:t>
            </a:r>
            <a:r>
              <a:rPr lang="en-US" dirty="0"/>
              <a:t>, </a:t>
            </a:r>
            <a:r>
              <a:rPr lang="en-US" dirty="0" err="1"/>
              <a:t>y</a:t>
            </a:r>
            <a:r>
              <a:rPr lang="en-US" baseline="-25000" dirty="0" err="1"/>
              <a:t>p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Q(</a:t>
            </a:r>
            <a:r>
              <a:rPr lang="en-US" dirty="0" err="1"/>
              <a:t>x</a:t>
            </a:r>
            <a:r>
              <a:rPr lang="en-US" baseline="-25000" dirty="0" err="1"/>
              <a:t>q</a:t>
            </a:r>
            <a:r>
              <a:rPr lang="en-US" dirty="0"/>
              <a:t>, </a:t>
            </a:r>
            <a:r>
              <a:rPr lang="en-US" dirty="0" err="1"/>
              <a:t>y</a:t>
            </a:r>
            <a:r>
              <a:rPr lang="en-US" baseline="-25000" dirty="0" err="1"/>
              <a:t>q</a:t>
            </a:r>
            <a:r>
              <a:rPr lang="en-US" dirty="0"/>
              <a:t>).  </a:t>
            </a:r>
          </a:p>
          <a:p>
            <a:pPr>
              <a:buNone/>
            </a:pPr>
            <a:r>
              <a:rPr lang="en-US" dirty="0" err="1"/>
              <a:t>Pengurangan</a:t>
            </a:r>
            <a:r>
              <a:rPr lang="en-US" dirty="0"/>
              <a:t>: P – Q  = P + (-Q), 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 </a:t>
            </a:r>
          </a:p>
          <a:p>
            <a:pPr>
              <a:buNone/>
            </a:pPr>
            <a:r>
              <a:rPr lang="en-US" dirty="0"/>
              <a:t>		–Q(</a:t>
            </a:r>
            <a:r>
              <a:rPr lang="en-US" dirty="0" err="1"/>
              <a:t>x</a:t>
            </a:r>
            <a:r>
              <a:rPr lang="en-US" baseline="-25000" dirty="0" err="1"/>
              <a:t>q</a:t>
            </a:r>
            <a:r>
              <a:rPr lang="en-US" dirty="0"/>
              <a:t>, -</a:t>
            </a:r>
            <a:r>
              <a:rPr lang="en-US" dirty="0" err="1"/>
              <a:t>y</a:t>
            </a:r>
            <a:r>
              <a:rPr lang="en-US" baseline="-25000" dirty="0" err="1"/>
              <a:t>q</a:t>
            </a:r>
            <a:r>
              <a:rPr lang="en-US" dirty="0"/>
              <a:t> (mod p)).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9520" y="609601"/>
            <a:ext cx="8971280" cy="611187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err="1"/>
              <a:t>Penggandaan</a:t>
            </a:r>
            <a:r>
              <a:rPr lang="en-US" b="1" dirty="0"/>
              <a:t> </a:t>
            </a:r>
            <a:r>
              <a:rPr lang="en-US" b="1" dirty="0" err="1"/>
              <a:t>Titik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EC </a:t>
            </a:r>
            <a:r>
              <a:rPr lang="en-US" b="1" dirty="0" err="1"/>
              <a:t>pada</a:t>
            </a:r>
            <a:r>
              <a:rPr lang="en-US" b="1" dirty="0"/>
              <a:t> GF(p)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err="1"/>
              <a:t>Misalkan</a:t>
            </a:r>
            <a:r>
              <a:rPr lang="en-US" sz="2400" dirty="0"/>
              <a:t> P(</a:t>
            </a:r>
            <a:r>
              <a:rPr lang="en-US" sz="2400" dirty="0" err="1"/>
              <a:t>x</a:t>
            </a:r>
            <a:r>
              <a:rPr lang="en-US" sz="2400" baseline="-25000" dirty="0" err="1"/>
              <a:t>p</a:t>
            </a:r>
            <a:r>
              <a:rPr lang="en-US" sz="2400" dirty="0"/>
              <a:t>, </a:t>
            </a:r>
            <a:r>
              <a:rPr lang="en-US" sz="2400" dirty="0" err="1"/>
              <a:t>y</a:t>
            </a:r>
            <a:r>
              <a:rPr lang="en-US" sz="2400" baseline="-25000" dirty="0" err="1"/>
              <a:t>p</a:t>
            </a:r>
            <a:r>
              <a:rPr lang="en-US" sz="2400" dirty="0"/>
              <a:t>) 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y</a:t>
            </a:r>
            <a:r>
              <a:rPr lang="en-US" sz="2400" baseline="-25000" dirty="0" err="1"/>
              <a:t>p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 0</a:t>
            </a:r>
            <a:r>
              <a:rPr lang="en-US" sz="2400" dirty="0"/>
              <a:t>.  </a:t>
            </a:r>
          </a:p>
          <a:p>
            <a:pPr>
              <a:buNone/>
            </a:pPr>
            <a:r>
              <a:rPr lang="en-US" sz="2400" dirty="0" err="1"/>
              <a:t>Penggandaan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:  2P = R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R: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2x</a:t>
            </a:r>
            <a:r>
              <a:rPr lang="en-US" sz="2400" baseline="-25000" dirty="0">
                <a:sym typeface="Symbol"/>
              </a:rPr>
              <a:t>p</a:t>
            </a:r>
            <a:r>
              <a:rPr lang="en-US" sz="2400" dirty="0">
                <a:sym typeface="Symbol"/>
              </a:rPr>
              <a:t>  mod p</a:t>
            </a:r>
            <a:endParaRPr lang="en-US" sz="2400" baseline="-250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     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mod p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y</a:t>
            </a:r>
            <a:r>
              <a:rPr lang="en-US" sz="2400" baseline="-25000" dirty="0" err="1"/>
              <a:t>p</a:t>
            </a:r>
            <a:r>
              <a:rPr lang="en-US" sz="2400" dirty="0"/>
              <a:t> = 0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m </a:t>
            </a:r>
            <a:r>
              <a:rPr lang="en-US" sz="2400" dirty="0" err="1">
                <a:sym typeface="Symbol"/>
              </a:rPr>
              <a:t>tidak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terdefinisi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sehingga</a:t>
            </a:r>
            <a:r>
              <a:rPr lang="en-US" sz="2400" dirty="0">
                <a:sym typeface="Symbol"/>
              </a:rPr>
              <a:t> 2P = O</a:t>
            </a:r>
            <a:endParaRPr lang="en-US" sz="2400" dirty="0"/>
          </a:p>
          <a:p>
            <a:pPr>
              <a:buNone/>
            </a:pP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29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74" name="Object 2"/>
              <p:cNvSpPr txBox="1"/>
              <p:nvPr/>
            </p:nvSpPr>
            <p:spPr bwMode="auto">
              <a:xfrm>
                <a:off x="1859280" y="4861878"/>
                <a:ext cx="3830320" cy="919162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baseline="-2500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400" b="0" i="1" baseline="3000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b/>
                          </m:s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4274" name="Object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59280" y="4861878"/>
                <a:ext cx="3830320" cy="91916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8880" y="609601"/>
            <a:ext cx="10048240" cy="5516563"/>
          </a:xfrm>
        </p:spPr>
        <p:txBody>
          <a:bodyPr>
            <a:normAutofit/>
          </a:bodyPr>
          <a:lstStyle/>
          <a:p>
            <a:r>
              <a:rPr lang="en-US" dirty="0" err="1"/>
              <a:t>Contoh</a:t>
            </a:r>
            <a:r>
              <a:rPr lang="en-US" dirty="0"/>
              <a:t>:  y</a:t>
            </a:r>
            <a:r>
              <a:rPr lang="en-US" baseline="30000" dirty="0"/>
              <a:t>2</a:t>
            </a:r>
            <a:r>
              <a:rPr lang="en-US" dirty="0"/>
              <a:t> = x</a:t>
            </a:r>
            <a:r>
              <a:rPr lang="en-US" baseline="30000" dirty="0"/>
              <a:t>3</a:t>
            </a:r>
            <a:r>
              <a:rPr lang="en-US" dirty="0"/>
              <a:t> – 4x </a:t>
            </a:r>
          </a:p>
          <a:p>
            <a:pPr lvl="2">
              <a:buNone/>
            </a:pPr>
            <a:r>
              <a:rPr lang="en-US" sz="2800" dirty="0"/>
              <a:t>		  = x(x – 2)(x + 2)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27961" y="1712914"/>
            <a:ext cx="4413775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429000" y="5943600"/>
            <a:ext cx="592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533401"/>
            <a:ext cx="9997440" cy="5765799"/>
          </a:xfrm>
        </p:spPr>
        <p:txBody>
          <a:bodyPr>
            <a:normAutofit/>
          </a:bodyPr>
          <a:lstStyle/>
          <a:p>
            <a:r>
              <a:rPr lang="en-US" sz="2400" b="1" dirty="0" err="1"/>
              <a:t>Contoh</a:t>
            </a:r>
            <a:r>
              <a:rPr lang="en-US" sz="2400" dirty="0"/>
              <a:t>: </a:t>
            </a:r>
            <a:r>
              <a:rPr lang="en-US" sz="2400" dirty="0" err="1"/>
              <a:t>Misalkan</a:t>
            </a:r>
            <a:r>
              <a:rPr lang="en-US" sz="2400" dirty="0"/>
              <a:t> P(2, 4) </a:t>
            </a:r>
            <a:r>
              <a:rPr lang="en-US" sz="2400" dirty="0" err="1"/>
              <a:t>dan</a:t>
            </a:r>
            <a:r>
              <a:rPr lang="en-US" sz="2400" dirty="0"/>
              <a:t> Q(5, 9)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=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+ x + 6  mod 11. </a:t>
            </a:r>
            <a:r>
              <a:rPr lang="en-US" sz="2400" dirty="0" err="1"/>
              <a:t>Tentukan</a:t>
            </a:r>
            <a:r>
              <a:rPr lang="en-US" sz="2400" dirty="0"/>
              <a:t> P  + Q </a:t>
            </a:r>
            <a:r>
              <a:rPr lang="en-US" sz="2400" dirty="0" err="1"/>
              <a:t>dan</a:t>
            </a:r>
            <a:r>
              <a:rPr lang="en-US" sz="2400" dirty="0"/>
              <a:t> 2P.</a:t>
            </a:r>
          </a:p>
          <a:p>
            <a:pPr>
              <a:buNone/>
            </a:pPr>
            <a:r>
              <a:rPr lang="en-US" sz="2400" dirty="0"/>
              <a:t>	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u="sng" dirty="0"/>
              <a:t>Jawab</a:t>
            </a:r>
            <a:r>
              <a:rPr lang="en-US" sz="2400" dirty="0"/>
              <a:t>: </a:t>
            </a:r>
          </a:p>
          <a:p>
            <a:pPr>
              <a:buNone/>
            </a:pPr>
            <a:r>
              <a:rPr lang="en-US" sz="2400" dirty="0"/>
              <a:t>    (a) </a:t>
            </a:r>
            <a:r>
              <a:rPr lang="en-US" sz="2400" dirty="0">
                <a:solidFill>
                  <a:srgbClr val="FF0000"/>
                </a:solidFill>
              </a:rPr>
              <a:t>P + Q = R</a:t>
            </a:r>
          </a:p>
          <a:p>
            <a:pPr marL="457200" lvl="1" indent="0">
              <a:buNone/>
            </a:pPr>
            <a:r>
              <a:rPr lang="en-US" dirty="0">
                <a:sym typeface="Symbol"/>
              </a:rPr>
              <a:t>  m =  (9 – 4)/(5 – 2) mod 11 =  5/3  mod 11 = 5  3</a:t>
            </a:r>
            <a:r>
              <a:rPr lang="en-US" baseline="30000" dirty="0">
                <a:sym typeface="Symbol"/>
              </a:rPr>
              <a:t>–1 </a:t>
            </a:r>
            <a:r>
              <a:rPr lang="en-US" dirty="0">
                <a:sym typeface="Symbol"/>
              </a:rPr>
              <a:t>  mod 11</a:t>
            </a:r>
          </a:p>
          <a:p>
            <a:pPr lvl="1">
              <a:buNone/>
            </a:pPr>
            <a:r>
              <a:rPr lang="en-US" dirty="0">
                <a:sym typeface="Symbol"/>
              </a:rPr>
              <a:t>				                  = 5  4 mod 11  9 (mod 11)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P + Q = R, </a:t>
            </a:r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R: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q</a:t>
            </a:r>
            <a:r>
              <a:rPr lang="en-US" sz="2400" dirty="0">
                <a:sym typeface="Symbol"/>
              </a:rPr>
              <a:t> mod 11 = 81 – 2 – 5 mod 11  8(mod 11)</a:t>
            </a:r>
            <a:endParaRPr lang="en-US" sz="2400" baseline="-250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     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mod 11 = 9(2 – 8) – 4 mod 11= -58 mod 11 </a:t>
            </a:r>
          </a:p>
          <a:p>
            <a:pPr>
              <a:buNone/>
            </a:pPr>
            <a:r>
              <a:rPr lang="en-US" sz="2400" dirty="0"/>
              <a:t>							         </a:t>
            </a:r>
            <a:r>
              <a:rPr lang="en-US" sz="2400" dirty="0">
                <a:sym typeface="Symbol"/>
              </a:rPr>
              <a:t> 8 (mod 11)</a:t>
            </a: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Jadi</a:t>
            </a:r>
            <a:r>
              <a:rPr lang="en-US" sz="2400" dirty="0"/>
              <a:t>,  R(8, 8)</a:t>
            </a:r>
            <a:r>
              <a:rPr lang="en-US" sz="2400" dirty="0">
                <a:sym typeface="Symbol"/>
              </a:rPr>
              <a:t> </a:t>
            </a:r>
            <a:endParaRPr lang="en-US" sz="2400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6960" y="762001"/>
            <a:ext cx="9133840" cy="586231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/>
              <a:t>(b) </a:t>
            </a:r>
            <a:r>
              <a:rPr lang="en-US" sz="2400" dirty="0">
                <a:solidFill>
                  <a:srgbClr val="FF0000"/>
                </a:solidFill>
              </a:rPr>
              <a:t>2P = R</a:t>
            </a:r>
          </a:p>
          <a:p>
            <a:pPr>
              <a:buNone/>
            </a:pPr>
            <a:r>
              <a:rPr lang="en-US" sz="2400" dirty="0"/>
              <a:t>	 </a:t>
            </a:r>
          </a:p>
          <a:p>
            <a:pPr>
              <a:buNone/>
            </a:pPr>
            <a:r>
              <a:rPr lang="en-US" sz="2400" dirty="0"/>
              <a:t> </a:t>
            </a:r>
          </a:p>
          <a:p>
            <a:pPr>
              <a:buNone/>
            </a:pPr>
            <a:endParaRPr lang="en-US" sz="24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		</a:t>
            </a:r>
            <a:r>
              <a:rPr lang="en-US" sz="2400" i="1" dirty="0">
                <a:sym typeface="Symbol"/>
              </a:rPr>
              <a:t>  m</a:t>
            </a:r>
            <a:r>
              <a:rPr lang="en-US" sz="2400" dirty="0">
                <a:sym typeface="Symbol"/>
              </a:rPr>
              <a:t> = ( 3(2)</a:t>
            </a:r>
            <a:r>
              <a:rPr lang="en-US" sz="2400" baseline="30000" dirty="0">
                <a:sym typeface="Symbol"/>
              </a:rPr>
              <a:t>2</a:t>
            </a:r>
            <a:r>
              <a:rPr lang="en-US" sz="2400" dirty="0">
                <a:sym typeface="Symbol"/>
              </a:rPr>
              <a:t> + 1)/ 8) mod 11 = 13/8 mod 11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			       = 13  8</a:t>
            </a:r>
            <a:r>
              <a:rPr lang="en-US" sz="2400" baseline="30000" dirty="0">
                <a:sym typeface="Symbol"/>
              </a:rPr>
              <a:t>–1 </a:t>
            </a:r>
            <a:r>
              <a:rPr lang="en-US" sz="2400" dirty="0">
                <a:sym typeface="Symbol"/>
              </a:rPr>
              <a:t> mod 11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			       = 13  7 mod 11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			       = 78 mod 11  3 (mod 11)</a:t>
            </a:r>
          </a:p>
          <a:p>
            <a:pPr>
              <a:buNone/>
            </a:pPr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R: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2x</a:t>
            </a:r>
            <a:r>
              <a:rPr lang="en-US" sz="2400" baseline="-25000" dirty="0">
                <a:sym typeface="Symbol"/>
              </a:rPr>
              <a:t>p</a:t>
            </a:r>
            <a:r>
              <a:rPr lang="en-US" sz="2400" dirty="0">
                <a:sym typeface="Symbol"/>
              </a:rPr>
              <a:t>  mod p = 3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2  2  mod 11  5 (mod 11)</a:t>
            </a:r>
            <a:endParaRPr lang="en-US" sz="2400" baseline="-250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     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</a:t>
            </a:r>
            <a:r>
              <a:rPr lang="en-US" sz="2400" i="1" dirty="0">
                <a:sym typeface="Symbol"/>
              </a:rPr>
              <a:t>m</a:t>
            </a:r>
            <a:r>
              <a:rPr lang="en-US" sz="2400" dirty="0">
                <a:sym typeface="Symbol"/>
              </a:rPr>
              <a:t>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mod p = 3(2 – 5) – 4 mod 11 </a:t>
            </a:r>
          </a:p>
          <a:p>
            <a:pPr>
              <a:buNone/>
            </a:pPr>
            <a:r>
              <a:rPr lang="en-US" sz="2400" dirty="0"/>
              <a:t>				            = -13  mod 11 </a:t>
            </a:r>
            <a:r>
              <a:rPr lang="en-US" sz="2400" dirty="0">
                <a:sym typeface="Symbol"/>
              </a:rPr>
              <a:t> 9 (mod 11)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</a:t>
            </a:r>
            <a:r>
              <a:rPr lang="en-US" sz="2400" dirty="0" err="1">
                <a:sym typeface="Symbol"/>
              </a:rPr>
              <a:t>Jadi</a:t>
            </a:r>
            <a:r>
              <a:rPr lang="en-US" sz="2400" dirty="0">
                <a:sym typeface="Symbol"/>
              </a:rPr>
              <a:t>, R(5, 9)</a:t>
            </a:r>
            <a:r>
              <a:rPr lang="en-US" sz="2400" dirty="0"/>
              <a:t>						          </a:t>
            </a:r>
          </a:p>
          <a:p>
            <a:pPr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31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Object 2">
                <a:extLst>
                  <a:ext uri="{FF2B5EF4-FFF2-40B4-BE49-F238E27FC236}">
                    <a16:creationId xmlns:a16="http://schemas.microsoft.com/office/drawing/2014/main" id="{24745579-74AE-46A0-AB94-B2FB33B2639A}"/>
                  </a:ext>
                </a:extLst>
              </p:cNvPr>
              <p:cNvSpPr txBox="1"/>
              <p:nvPr/>
            </p:nvSpPr>
            <p:spPr bwMode="auto">
              <a:xfrm>
                <a:off x="2123440" y="1255078"/>
                <a:ext cx="3830320" cy="919162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baseline="-2500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400" b="0" i="1" baseline="3000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b/>
                          </m:s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Object 2">
                <a:extLst>
                  <a:ext uri="{FF2B5EF4-FFF2-40B4-BE49-F238E27FC236}">
                    <a16:creationId xmlns:a16="http://schemas.microsoft.com/office/drawing/2014/main" id="{24745579-74AE-46A0-AB94-B2FB33B263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23440" y="1255078"/>
                <a:ext cx="3830320" cy="91916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5840" y="457201"/>
            <a:ext cx="10347960" cy="5668963"/>
          </a:xfrm>
        </p:spPr>
        <p:txBody>
          <a:bodyPr>
            <a:normAutofit/>
          </a:bodyPr>
          <a:lstStyle/>
          <a:p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kP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k = 2, 3, … </a:t>
            </a:r>
            <a:r>
              <a:rPr lang="en-US" dirty="0" err="1"/>
              <a:t>diperlihatkan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1143001"/>
            <a:ext cx="1676400" cy="5108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5105401" y="1981201"/>
            <a:ext cx="56087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diketahui</a:t>
            </a:r>
            <a:r>
              <a:rPr lang="en-US" sz="2400" dirty="0"/>
              <a:t> P,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menghitung</a:t>
            </a:r>
            <a:endParaRPr lang="en-US" sz="2400" dirty="0"/>
          </a:p>
          <a:p>
            <a:r>
              <a:rPr lang="en-US" sz="2400" dirty="0"/>
              <a:t>     Q = </a:t>
            </a:r>
            <a:r>
              <a:rPr lang="en-US" sz="2400" dirty="0" err="1"/>
              <a:t>kP</a:t>
            </a:r>
            <a:r>
              <a:rPr lang="en-US" sz="24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57801" y="3505200"/>
            <a:ext cx="543168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persoalannya</a:t>
            </a:r>
            <a:r>
              <a:rPr lang="en-US" sz="2400" dirty="0"/>
              <a:t> </a:t>
            </a:r>
            <a:r>
              <a:rPr lang="en-US" sz="2400" dirty="0" err="1"/>
              <a:t>dibalik</a:t>
            </a:r>
            <a:r>
              <a:rPr lang="en-US" sz="2400" dirty="0"/>
              <a:t> </a:t>
            </a:r>
            <a:r>
              <a:rPr lang="en-US" sz="2400" dirty="0" err="1"/>
              <a:t>sbb</a:t>
            </a:r>
            <a:r>
              <a:rPr lang="en-US" sz="2400" dirty="0"/>
              <a:t>: </a:t>
            </a:r>
          </a:p>
          <a:p>
            <a:r>
              <a:rPr lang="en-US" sz="2400" dirty="0" err="1">
                <a:solidFill>
                  <a:srgbClr val="FF0000"/>
                </a:solidFill>
              </a:rPr>
              <a:t>Diberikan</a:t>
            </a:r>
            <a:r>
              <a:rPr lang="en-US" sz="2400" dirty="0">
                <a:solidFill>
                  <a:srgbClr val="FF0000"/>
                </a:solidFill>
              </a:rPr>
              <a:t> P dan Q, </a:t>
            </a:r>
            <a:r>
              <a:rPr lang="en-US" sz="2400" dirty="0" err="1">
                <a:solidFill>
                  <a:srgbClr val="FF0000"/>
                </a:solidFill>
              </a:rPr>
              <a:t>maka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sangat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sukar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 err="1">
                <a:solidFill>
                  <a:srgbClr val="FF0000"/>
                </a:solidFill>
              </a:rPr>
              <a:t>menghitung</a:t>
            </a:r>
            <a:r>
              <a:rPr lang="en-US" sz="2400" dirty="0">
                <a:solidFill>
                  <a:srgbClr val="FF0000"/>
                </a:solidFill>
              </a:rPr>
              <a:t> k </a:t>
            </a:r>
            <a:r>
              <a:rPr lang="en-US" sz="2400" dirty="0" err="1">
                <a:solidFill>
                  <a:srgbClr val="FF0000"/>
                </a:solidFill>
              </a:rPr>
              <a:t>sedemikian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sehingga</a:t>
            </a:r>
            <a:r>
              <a:rPr lang="en-US" sz="2400" dirty="0">
                <a:solidFill>
                  <a:srgbClr val="FF0000"/>
                </a:solidFill>
              </a:rPr>
              <a:t> Q = </a:t>
            </a:r>
            <a:r>
              <a:rPr lang="en-US" sz="2400" dirty="0" err="1">
                <a:solidFill>
                  <a:srgbClr val="FF0000"/>
                </a:solidFill>
              </a:rPr>
              <a:t>kP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/>
              <a:t>               </a:t>
            </a:r>
            <a:r>
              <a:rPr lang="en-US" sz="2400" dirty="0">
                <a:sym typeface="Symbol"/>
              </a:rPr>
              <a:t>  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</a:t>
            </a:r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b="1" dirty="0"/>
              <a:t>              ECDLP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1829"/>
            <a:ext cx="10515600" cy="1325563"/>
          </a:xfrm>
        </p:spPr>
        <p:txBody>
          <a:bodyPr/>
          <a:lstStyle/>
          <a:p>
            <a:r>
              <a:rPr lang="en-US" dirty="0"/>
              <a:t>Elliptic Curve Cryptography (ECC) </a:t>
            </a:r>
            <a:r>
              <a:rPr lang="en-US" baseline="30000" dirty="0"/>
              <a:t>*)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320" y="1371601"/>
            <a:ext cx="10109200" cy="4754563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ECC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kunci-publik</a:t>
            </a:r>
            <a:r>
              <a:rPr lang="en-US" sz="2400" dirty="0"/>
              <a:t>, </a:t>
            </a:r>
            <a:r>
              <a:rPr lang="en-US" sz="2400" dirty="0" err="1"/>
              <a:t>sejenis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RSA, Rabin, </a:t>
            </a:r>
            <a:r>
              <a:rPr lang="en-US" sz="2400" dirty="0" err="1"/>
              <a:t>ElGamal</a:t>
            </a:r>
            <a:r>
              <a:rPr lang="en-US" sz="2400" dirty="0"/>
              <a:t>, D-H, </a:t>
            </a:r>
            <a:r>
              <a:rPr lang="en-US" sz="2400" dirty="0" err="1"/>
              <a:t>dll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pengguna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b="1" dirty="0" err="1"/>
              <a:t>kunci</a:t>
            </a:r>
            <a:r>
              <a:rPr lang="en-US" sz="2400" b="1" dirty="0"/>
              <a:t> </a:t>
            </a:r>
            <a:r>
              <a:rPr lang="en-US" sz="2400" b="1" dirty="0" err="1"/>
              <a:t>publik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kunci</a:t>
            </a:r>
            <a:r>
              <a:rPr lang="en-US" sz="2400" b="1" dirty="0"/>
              <a:t> </a:t>
            </a:r>
            <a:r>
              <a:rPr lang="en-US" sz="2400" b="1" dirty="0" err="1"/>
              <a:t>privat</a:t>
            </a:r>
            <a:endParaRPr lang="en-US" sz="2400" b="1" dirty="0"/>
          </a:p>
          <a:p>
            <a:pPr marL="519113" indent="-519113">
              <a:buNone/>
            </a:pPr>
            <a:r>
              <a:rPr lang="en-US" sz="2000" dirty="0"/>
              <a:t>     -  </a:t>
            </a:r>
            <a:r>
              <a:rPr lang="en-US" sz="2000" dirty="0" err="1"/>
              <a:t>Kunci</a:t>
            </a:r>
            <a:r>
              <a:rPr lang="en-US" sz="2000" dirty="0"/>
              <a:t> </a:t>
            </a:r>
            <a:r>
              <a:rPr lang="en-US" sz="2000" dirty="0" err="1"/>
              <a:t>publik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enkripsi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verifikasi</a:t>
            </a:r>
            <a:r>
              <a:rPr lang="en-US" sz="2000" dirty="0"/>
              <a:t> </a:t>
            </a:r>
            <a:r>
              <a:rPr lang="en-US" sz="2000" dirty="0" err="1"/>
              <a:t>tanda</a:t>
            </a:r>
            <a:r>
              <a:rPr lang="en-US" sz="2000" dirty="0"/>
              <a:t>  </a:t>
            </a:r>
            <a:r>
              <a:rPr lang="en-US" sz="2000" dirty="0" err="1"/>
              <a:t>tangan</a:t>
            </a:r>
            <a:r>
              <a:rPr lang="en-US" sz="2000" dirty="0"/>
              <a:t> digital</a:t>
            </a:r>
          </a:p>
          <a:p>
            <a:pPr marL="519113" indent="-519113">
              <a:buNone/>
            </a:pPr>
            <a:r>
              <a:rPr lang="en-US" sz="2000" dirty="0"/>
              <a:t>     -  </a:t>
            </a:r>
            <a:r>
              <a:rPr lang="en-US" sz="2000" dirty="0" err="1"/>
              <a:t>Kunci</a:t>
            </a:r>
            <a:r>
              <a:rPr lang="en-US" sz="2000" dirty="0"/>
              <a:t> </a:t>
            </a:r>
            <a:r>
              <a:rPr lang="en-US" sz="2000" dirty="0" err="1"/>
              <a:t>privat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dekripsi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menghasilkan</a:t>
            </a:r>
            <a:r>
              <a:rPr lang="en-US" sz="2000" dirty="0"/>
              <a:t> </a:t>
            </a:r>
            <a:r>
              <a:rPr lang="en-US" sz="2000" dirty="0" err="1"/>
              <a:t>tanda</a:t>
            </a:r>
            <a:r>
              <a:rPr lang="en-US" sz="2000" dirty="0"/>
              <a:t> </a:t>
            </a:r>
            <a:r>
              <a:rPr lang="en-US" sz="2000" dirty="0" err="1"/>
              <a:t>tangan</a:t>
            </a:r>
            <a:r>
              <a:rPr lang="en-US" sz="2000" dirty="0"/>
              <a:t> digital</a:t>
            </a:r>
          </a:p>
          <a:p>
            <a:pPr marL="519113" indent="-519113">
              <a:buNone/>
            </a:pPr>
            <a:endParaRPr lang="en-US" sz="2000" dirty="0"/>
          </a:p>
          <a:p>
            <a:pPr marL="341313" indent="-341313"/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perluasan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kunci-publik</a:t>
            </a:r>
            <a:r>
              <a:rPr lang="en-US" sz="2400" dirty="0"/>
              <a:t> yang  lain:</a:t>
            </a:r>
          </a:p>
          <a:p>
            <a:pPr marL="341313" indent="-341313">
              <a:buNone/>
            </a:pPr>
            <a:r>
              <a:rPr lang="en-US" sz="2400" dirty="0"/>
              <a:t>	1. Elliptic Curve </a:t>
            </a:r>
            <a:r>
              <a:rPr lang="en-US" sz="2400" dirty="0" err="1"/>
              <a:t>Elgamal</a:t>
            </a:r>
            <a:r>
              <a:rPr lang="en-US" sz="2400" dirty="0"/>
              <a:t> (ECEG)</a:t>
            </a:r>
          </a:p>
          <a:p>
            <a:pPr marL="341313" indent="-341313">
              <a:buNone/>
            </a:pPr>
            <a:r>
              <a:rPr lang="en-US" sz="2400" dirty="0"/>
              <a:t>	2. Elliptic Curve Digital Signature (ECDSA)</a:t>
            </a:r>
          </a:p>
          <a:p>
            <a:pPr marL="341313" indent="-341313">
              <a:buNone/>
            </a:pPr>
            <a:r>
              <a:rPr lang="en-US" sz="2400" dirty="0"/>
              <a:t>	3. Elliptic Curve Diffie-Hellman (ECDH)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238699" y="5954137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+mn-lt"/>
              </a:rPr>
              <a:t>Penggunaan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Kurva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Eliptik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di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dalam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Kriptografi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4560" y="1981201"/>
            <a:ext cx="10617200" cy="4144963"/>
          </a:xfrm>
        </p:spPr>
        <p:txBody>
          <a:bodyPr>
            <a:normAutofit/>
          </a:bodyPr>
          <a:lstStyle/>
          <a:p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inti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kunci-publik</a:t>
            </a:r>
            <a:r>
              <a:rPr lang="en-US" sz="2400" dirty="0"/>
              <a:t> yang </a:t>
            </a:r>
            <a:r>
              <a:rPr lang="en-US" sz="2400" dirty="0" err="1"/>
              <a:t>melibatkan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b="1" dirty="0" err="1"/>
              <a:t>grup</a:t>
            </a:r>
            <a:r>
              <a:rPr lang="en-US" sz="2400" b="1" dirty="0"/>
              <a:t> </a:t>
            </a:r>
            <a:r>
              <a:rPr lang="en-US" sz="2400" b="1" dirty="0" err="1"/>
              <a:t>eliptik</a:t>
            </a:r>
            <a:r>
              <a:rPr lang="en-US" sz="2400" b="1" dirty="0"/>
              <a:t> </a:t>
            </a:r>
            <a:r>
              <a:rPr lang="en-US" sz="2400" dirty="0"/>
              <a:t>(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dirty="0" err="1"/>
              <a:t>titik-titik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biner</a:t>
            </a:r>
            <a:r>
              <a:rPr lang="en-US" sz="2400" dirty="0"/>
              <a:t> +).</a:t>
            </a:r>
          </a:p>
          <a:p>
            <a:endParaRPr lang="en-US" sz="2400" dirty="0"/>
          </a:p>
          <a:p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matematika</a:t>
            </a:r>
            <a:r>
              <a:rPr lang="en-US" sz="2400" dirty="0"/>
              <a:t> yang </a:t>
            </a:r>
            <a:r>
              <a:rPr lang="en-US" sz="2400" dirty="0" err="1"/>
              <a:t>mendasari</a:t>
            </a:r>
            <a:r>
              <a:rPr lang="en-US" sz="2400" dirty="0"/>
              <a:t>:</a:t>
            </a:r>
          </a:p>
          <a:p>
            <a:pPr marL="573088" indent="-573088">
              <a:buNone/>
            </a:pPr>
            <a:r>
              <a:rPr lang="en-US" sz="2400" dirty="0"/>
              <a:t>     -  </a:t>
            </a:r>
            <a:r>
              <a:rPr lang="en-US" sz="2400" dirty="0" err="1"/>
              <a:t>Jika</a:t>
            </a:r>
            <a:r>
              <a:rPr lang="en-US" sz="2400" dirty="0"/>
              <a:t> RSA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perpangkatan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matematika</a:t>
            </a:r>
            <a:r>
              <a:rPr lang="en-US" sz="2400" dirty="0"/>
              <a:t> yang </a:t>
            </a:r>
            <a:r>
              <a:rPr lang="en-US" sz="2400" dirty="0" err="1"/>
              <a:t>mendasainya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endParaRPr lang="en-US" sz="2400" dirty="0"/>
          </a:p>
          <a:p>
            <a:pPr marL="573088" indent="-573088">
              <a:buNone/>
            </a:pPr>
            <a:r>
              <a:rPr lang="en-US" sz="2400" dirty="0"/>
              <a:t>     -  ECC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</a:t>
            </a:r>
            <a:r>
              <a:rPr lang="en-US" sz="2400" dirty="0" err="1"/>
              <a:t>kP</a:t>
            </a:r>
            <a:r>
              <a:rPr lang="en-US" sz="2400" dirty="0"/>
              <a:t>)	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293819" y="5943601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3760" y="584707"/>
            <a:ext cx="10480040" cy="5364163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berkomunikasi</a:t>
            </a:r>
            <a:r>
              <a:rPr lang="en-US" dirty="0"/>
              <a:t> </a:t>
            </a:r>
            <a:r>
              <a:rPr lang="en-US" dirty="0" err="1"/>
              <a:t>menyepakati</a:t>
            </a:r>
            <a:r>
              <a:rPr lang="en-US" dirty="0"/>
              <a:t> parameter data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	1.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y</a:t>
            </a:r>
            <a:r>
              <a:rPr lang="en-US" b="1" baseline="30000" dirty="0">
                <a:solidFill>
                  <a:srgbClr val="FF0000"/>
                </a:solidFill>
              </a:rPr>
              <a:t>2 </a:t>
            </a:r>
            <a:r>
              <a:rPr lang="en-US" b="1" dirty="0">
                <a:solidFill>
                  <a:srgbClr val="FF0000"/>
                </a:solidFill>
              </a:rPr>
              <a:t> =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x</a:t>
            </a:r>
            <a:r>
              <a:rPr lang="en-US" b="1" baseline="30000" dirty="0">
                <a:solidFill>
                  <a:srgbClr val="FF0000"/>
                </a:solidFill>
              </a:rPr>
              <a:t>3</a:t>
            </a:r>
            <a:r>
              <a:rPr lang="en-US" b="1" dirty="0">
                <a:solidFill>
                  <a:srgbClr val="FF0000"/>
                </a:solidFill>
              </a:rPr>
              <a:t> + ax + b  mod p</a:t>
            </a:r>
            <a:endParaRPr lang="en-US" dirty="0"/>
          </a:p>
          <a:p>
            <a:pPr>
              <a:buNone/>
            </a:pPr>
            <a:r>
              <a:rPr lang="en-US" dirty="0"/>
              <a:t>		</a:t>
            </a:r>
            <a:r>
              <a:rPr lang="en-US" sz="2400" dirty="0"/>
              <a:t>- </a:t>
            </a:r>
            <a:r>
              <a:rPr lang="en-US" sz="2400" dirty="0" err="1"/>
              <a:t>Nilai</a:t>
            </a:r>
            <a:r>
              <a:rPr lang="en-US" sz="2400" dirty="0"/>
              <a:t> a </a:t>
            </a:r>
            <a:r>
              <a:rPr lang="en-US" sz="2400" dirty="0" err="1"/>
              <a:t>dan</a:t>
            </a:r>
            <a:r>
              <a:rPr lang="en-US" sz="2400" dirty="0"/>
              <a:t> b</a:t>
            </a:r>
          </a:p>
          <a:p>
            <a:pPr>
              <a:buNone/>
            </a:pPr>
            <a:r>
              <a:rPr lang="en-US" sz="2400" dirty="0"/>
              <a:t>		- </a:t>
            </a:r>
            <a:r>
              <a:rPr lang="en-US" sz="2400" dirty="0" err="1"/>
              <a:t>Bilangan</a:t>
            </a:r>
            <a:r>
              <a:rPr lang="en-US" sz="2400" dirty="0"/>
              <a:t> prima p</a:t>
            </a:r>
          </a:p>
          <a:p>
            <a:pPr>
              <a:buNone/>
            </a:pPr>
            <a:r>
              <a:rPr lang="en-US" dirty="0"/>
              <a:t>	2.  </a:t>
            </a:r>
            <a:r>
              <a:rPr lang="en-US" dirty="0" err="1"/>
              <a:t>Grup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yang </a:t>
            </a:r>
            <a:r>
              <a:rPr lang="en-US" dirty="0" err="1"/>
              <a:t>dihitung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endParaRPr lang="en-US" dirty="0"/>
          </a:p>
          <a:p>
            <a:pPr marL="682625" indent="-682625">
              <a:buNone/>
            </a:pPr>
            <a:r>
              <a:rPr lang="en-US" dirty="0"/>
              <a:t>   3.  </a:t>
            </a:r>
            <a:r>
              <a:rPr lang="en-US" dirty="0" err="1"/>
              <a:t>Titik</a:t>
            </a:r>
            <a:r>
              <a:rPr lang="en-US" dirty="0"/>
              <a:t> basis (</a:t>
            </a:r>
            <a:r>
              <a:rPr lang="en-US" i="1" dirty="0"/>
              <a:t>base point</a:t>
            </a:r>
            <a:r>
              <a:rPr lang="en-US" dirty="0"/>
              <a:t>) B (</a:t>
            </a:r>
            <a:r>
              <a:rPr lang="en-US" dirty="0" err="1"/>
              <a:t>x</a:t>
            </a:r>
            <a:r>
              <a:rPr lang="en-US" baseline="-25000" dirty="0" err="1"/>
              <a:t>B</a:t>
            </a:r>
            <a:r>
              <a:rPr lang="en-US" dirty="0"/>
              <a:t>, </a:t>
            </a:r>
            <a:r>
              <a:rPr lang="en-US" dirty="0" err="1"/>
              <a:t>y</a:t>
            </a:r>
            <a:r>
              <a:rPr lang="en-US" baseline="-25000" dirty="0" err="1"/>
              <a:t>B</a:t>
            </a:r>
            <a:r>
              <a:rPr lang="en-US" dirty="0"/>
              <a:t>) ,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grup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kriptografi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membangkitkan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endParaRPr lang="en-US" dirty="0"/>
          </a:p>
          <a:p>
            <a:pPr lvl="1"/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= integer x,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selang</a:t>
            </a:r>
            <a:r>
              <a:rPr lang="en-US" dirty="0"/>
              <a:t> [1, p – 1]</a:t>
            </a:r>
          </a:p>
          <a:p>
            <a:pPr lvl="1"/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= </a:t>
            </a:r>
            <a:r>
              <a:rPr lang="en-US" dirty="0" err="1"/>
              <a:t>titik</a:t>
            </a:r>
            <a:r>
              <a:rPr lang="en-US" dirty="0"/>
              <a:t> Q,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kali </a:t>
            </a:r>
            <a:r>
              <a:rPr lang="en-US" dirty="0" err="1"/>
              <a:t>antara</a:t>
            </a:r>
            <a:r>
              <a:rPr lang="en-US" dirty="0"/>
              <a:t> x dan </a:t>
            </a:r>
            <a:r>
              <a:rPr lang="en-US" dirty="0" err="1"/>
              <a:t>titik</a:t>
            </a:r>
            <a:r>
              <a:rPr lang="en-US" dirty="0"/>
              <a:t> basis B: Q = x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B </a:t>
            </a:r>
          </a:p>
          <a:p>
            <a:pPr lvl="1">
              <a:buNone/>
            </a:pPr>
            <a:endParaRPr lang="en-US" dirty="0"/>
          </a:p>
          <a:p>
            <a:pPr marL="341313" lvl="1" indent="-341313"/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27682" y="5948870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56531"/>
            <a:ext cx="9042400" cy="4678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err="1"/>
              <a:t>Ingatlah</a:t>
            </a:r>
            <a:r>
              <a:rPr lang="en-US" sz="2400" dirty="0"/>
              <a:t> </a:t>
            </a:r>
            <a:r>
              <a:rPr lang="en-US" sz="2400" dirty="0" err="1"/>
              <a:t>kembali</a:t>
            </a:r>
            <a:r>
              <a:rPr lang="en-US" sz="2400" dirty="0"/>
              <a:t> diagram </a:t>
            </a:r>
            <a:r>
              <a:rPr lang="en-US" sz="2400" dirty="0" err="1"/>
              <a:t>pertukaran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Diffie</a:t>
            </a:r>
            <a:r>
              <a:rPr lang="en-US" sz="2400" dirty="0"/>
              <a:t>-Hellman: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36</a:t>
            </a:fld>
            <a:endParaRPr lang="en-US"/>
          </a:p>
        </p:txBody>
      </p:sp>
      <p:graphicFrame>
        <p:nvGraphicFramePr>
          <p:cNvPr id="9" name="Object 1">
            <a:extLst>
              <a:ext uri="{FF2B5EF4-FFF2-40B4-BE49-F238E27FC236}">
                <a16:creationId xmlns:a16="http://schemas.microsoft.com/office/drawing/2014/main" id="{5183888F-A077-4201-8021-32BD5DD8A0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6095330"/>
              </p:ext>
            </p:extLst>
          </p:nvPr>
        </p:nvGraphicFramePr>
        <p:xfrm>
          <a:off x="2702560" y="2033563"/>
          <a:ext cx="6568317" cy="43966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Visio" r:id="rId3" imgW="3924159" imgH="2630728" progId="Visio.Drawing.11">
                  <p:embed/>
                </p:oleObj>
              </mc:Choice>
              <mc:Fallback>
                <p:oleObj name="Visio" r:id="rId3" imgW="3924159" imgH="2630728" progId="Visio.Drawing.11">
                  <p:embed/>
                  <p:pic>
                    <p:nvPicPr>
                      <p:cNvPr id="9221" name="Object 1">
                        <a:extLst>
                          <a:ext uri="{FF2B5EF4-FFF2-40B4-BE49-F238E27FC236}">
                            <a16:creationId xmlns:a16="http://schemas.microsoft.com/office/drawing/2014/main" id="{072C3906-4FC3-4FF2-A222-B7E0FA6030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2560" y="2033563"/>
                        <a:ext cx="6568317" cy="43966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2">
            <a:extLst>
              <a:ext uri="{FF2B5EF4-FFF2-40B4-BE49-F238E27FC236}">
                <a16:creationId xmlns:a16="http://schemas.microsoft.com/office/drawing/2014/main" id="{A8983DDC-838F-4262-AC9D-39F40E395D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359568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>
                <a:latin typeface="+mn-lt"/>
              </a:rPr>
              <a:t>Elliptic Curve </a:t>
            </a:r>
            <a:r>
              <a:rPr lang="en-US" b="1" dirty="0" err="1">
                <a:latin typeface="+mn-lt"/>
              </a:rPr>
              <a:t>Diffie</a:t>
            </a:r>
            <a:r>
              <a:rPr lang="en-US" b="1" dirty="0">
                <a:latin typeface="+mn-lt"/>
              </a:rPr>
              <a:t>-Hellman (ECDH)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359568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>
                <a:latin typeface="+mn-lt"/>
              </a:rPr>
              <a:t>Elliptic Curve </a:t>
            </a:r>
            <a:r>
              <a:rPr lang="en-US" b="1" dirty="0" err="1">
                <a:latin typeface="+mn-lt"/>
              </a:rPr>
              <a:t>Diffie</a:t>
            </a:r>
            <a:r>
              <a:rPr lang="en-US" b="1" dirty="0">
                <a:latin typeface="+mn-lt"/>
              </a:rPr>
              <a:t>-Hellman (ECDH)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5864" y="1415414"/>
            <a:ext cx="79248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dirty="0">
                <a:solidFill>
                  <a:schemeClr val="hlink"/>
                </a:solidFill>
              </a:rPr>
              <a:t>Public: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B</a:t>
            </a:r>
            <a:r>
              <a:rPr lang="en-US" sz="2400" dirty="0">
                <a:latin typeface="Times-Roman" charset="0"/>
              </a:rPr>
              <a:t>(</a:t>
            </a:r>
            <a:r>
              <a:rPr lang="en-US" sz="2400" dirty="0" err="1">
                <a:latin typeface="Times-Roman" charset="0"/>
              </a:rPr>
              <a:t>x,y</a:t>
            </a:r>
            <a:r>
              <a:rPr lang="en-US" sz="2400" dirty="0">
                <a:latin typeface="Times-Roman" charset="0"/>
              </a:rPr>
              <a:t>)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b="1" dirty="0">
                <a:solidFill>
                  <a:schemeClr val="hlink"/>
                </a:solidFill>
              </a:rPr>
              <a:t>Secret:</a:t>
            </a:r>
            <a:r>
              <a:rPr lang="en-US" sz="2400" dirty="0"/>
              <a:t> Integer </a:t>
            </a:r>
            <a:r>
              <a:rPr lang="en-US" sz="2400" dirty="0" err="1"/>
              <a:t>milik</a:t>
            </a:r>
            <a:r>
              <a:rPr lang="en-US" sz="2400" dirty="0"/>
              <a:t> Alice, </a:t>
            </a:r>
            <a:r>
              <a:rPr lang="en-US" sz="2400" dirty="0">
                <a:latin typeface="Times-Roman" charset="0"/>
              </a:rPr>
              <a:t>a,</a:t>
            </a:r>
            <a:r>
              <a:rPr lang="en-US" sz="2400" dirty="0"/>
              <a:t> dan integer </a:t>
            </a:r>
            <a:r>
              <a:rPr lang="en-US" sz="2400" dirty="0" err="1"/>
              <a:t>milik</a:t>
            </a:r>
            <a:r>
              <a:rPr lang="en-US" sz="2400" dirty="0"/>
              <a:t> Bob, </a:t>
            </a:r>
            <a:r>
              <a:rPr lang="en-US" sz="2400" dirty="0">
                <a:latin typeface="Times-Roman" charset="0"/>
              </a:rPr>
              <a:t>b</a:t>
            </a:r>
            <a:endParaRPr lang="en-US" sz="2400" dirty="0"/>
          </a:p>
        </p:txBody>
      </p:sp>
      <p:sp>
        <p:nvSpPr>
          <p:cNvPr id="198660" name="Line 4"/>
          <p:cNvSpPr>
            <a:spLocks noChangeShapeType="1"/>
          </p:cNvSpPr>
          <p:nvPr/>
        </p:nvSpPr>
        <p:spPr bwMode="auto">
          <a:xfrm flipV="1">
            <a:off x="3505200" y="3038475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8661" name="Line 5"/>
          <p:cNvSpPr>
            <a:spLocks noChangeShapeType="1"/>
          </p:cNvSpPr>
          <p:nvPr/>
        </p:nvSpPr>
        <p:spPr bwMode="auto">
          <a:xfrm flipH="1" flipV="1">
            <a:off x="3429000" y="35956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2209800" y="3929064"/>
            <a:ext cx="12682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Comic Sans MS" pitchFamily="66" charset="0"/>
              </a:rPr>
              <a:t>Alice, </a:t>
            </a:r>
            <a:r>
              <a:rPr lang="en-US" sz="2400">
                <a:latin typeface="Courier" pitchFamily="49" charset="0"/>
              </a:rPr>
              <a:t>A</a:t>
            </a:r>
            <a:endParaRPr lang="en-US" sz="2400">
              <a:latin typeface="Comic Sans MS" pitchFamily="66" charset="0"/>
            </a:endParaRPr>
          </a:p>
        </p:txBody>
      </p:sp>
      <p:sp>
        <p:nvSpPr>
          <p:cNvPr id="61447" name="Rectangle 7"/>
          <p:cNvSpPr>
            <a:spLocks noChangeArrowheads="1"/>
          </p:cNvSpPr>
          <p:nvPr/>
        </p:nvSpPr>
        <p:spPr bwMode="auto">
          <a:xfrm>
            <a:off x="8458201" y="3929064"/>
            <a:ext cx="108395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Comic Sans MS" pitchFamily="66" charset="0"/>
              </a:rPr>
              <a:t>Bob, </a:t>
            </a:r>
            <a:r>
              <a:rPr lang="en-US" sz="2400">
                <a:latin typeface="Courier" pitchFamily="49" charset="0"/>
              </a:rPr>
              <a:t>B</a:t>
            </a:r>
            <a:endParaRPr lang="en-US" sz="2400">
              <a:latin typeface="Comic Sans MS" pitchFamily="66" charset="0"/>
            </a:endParaRPr>
          </a:p>
        </p:txBody>
      </p:sp>
      <p:sp>
        <p:nvSpPr>
          <p:cNvPr id="198664" name="Rectangle 8"/>
          <p:cNvSpPr>
            <a:spLocks noChangeArrowheads="1"/>
          </p:cNvSpPr>
          <p:nvPr/>
        </p:nvSpPr>
        <p:spPr bwMode="auto">
          <a:xfrm>
            <a:off x="4929188" y="2541589"/>
            <a:ext cx="6030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err="1">
                <a:latin typeface="Times-Roman" charset="0"/>
              </a:rPr>
              <a:t>a</a:t>
            </a:r>
            <a:r>
              <a:rPr lang="en-US" sz="2400" dirty="0" err="1">
                <a:latin typeface="Times-Roman" charset="0"/>
                <a:sym typeface="Symbol"/>
              </a:rPr>
              <a:t>B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98665" name="Rectangle 9"/>
          <p:cNvSpPr>
            <a:spLocks noChangeArrowheads="1"/>
          </p:cNvSpPr>
          <p:nvPr/>
        </p:nvSpPr>
        <p:spPr bwMode="auto">
          <a:xfrm>
            <a:off x="4953000" y="3124201"/>
            <a:ext cx="6383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err="1">
                <a:latin typeface="Times-Roman" charset="0"/>
              </a:rPr>
              <a:t>b</a:t>
            </a:r>
            <a:r>
              <a:rPr lang="en-US" sz="2400" dirty="0" err="1">
                <a:latin typeface="Times-Roman" charset="0"/>
                <a:sym typeface="Symbol"/>
              </a:rPr>
              <a:t>B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98666" name="Rectangle 10"/>
          <p:cNvSpPr>
            <a:spLocks noChangeArrowheads="1"/>
          </p:cNvSpPr>
          <p:nvPr/>
        </p:nvSpPr>
        <p:spPr bwMode="auto">
          <a:xfrm>
            <a:off x="1607938" y="4455162"/>
            <a:ext cx="7848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/>
              <a:t>Alice </a:t>
            </a:r>
            <a:r>
              <a:rPr lang="en-US" sz="2400" dirty="0" err="1"/>
              <a:t>menghitung</a:t>
            </a:r>
            <a:r>
              <a:rPr lang="en-US" sz="2400" dirty="0"/>
              <a:t> K = </a:t>
            </a:r>
            <a:r>
              <a:rPr lang="en-US" sz="2400" dirty="0">
                <a:latin typeface="Times-Roman" charset="0"/>
              </a:rPr>
              <a:t>a</a:t>
            </a:r>
            <a:r>
              <a:rPr lang="en-US" sz="2400" dirty="0">
                <a:latin typeface="Times-Roman" charset="0"/>
                <a:sym typeface="Symbol"/>
              </a:rPr>
              <a:t> (</a:t>
            </a:r>
            <a:r>
              <a:rPr lang="en-US" sz="2400" dirty="0" err="1">
                <a:latin typeface="Times-Roman" charset="0"/>
                <a:sym typeface="Symbol"/>
              </a:rPr>
              <a:t>b.B</a:t>
            </a:r>
            <a:r>
              <a:rPr lang="en-US" sz="2400" dirty="0">
                <a:latin typeface="Times-Roman" charset="0"/>
              </a:rPr>
              <a:t>)</a:t>
            </a:r>
            <a:r>
              <a:rPr lang="en-US" sz="2400" dirty="0"/>
              <a:t>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/>
              <a:t>Bob </a:t>
            </a:r>
            <a:r>
              <a:rPr lang="en-US" sz="2400" dirty="0" err="1"/>
              <a:t>menghitung</a:t>
            </a:r>
            <a:r>
              <a:rPr lang="en-US" sz="2400" dirty="0"/>
              <a:t> K = </a:t>
            </a:r>
            <a:r>
              <a:rPr lang="en-US" sz="2400" dirty="0">
                <a:latin typeface="Times-Roman" charset="0"/>
              </a:rPr>
              <a:t>b</a:t>
            </a:r>
            <a:r>
              <a:rPr lang="en-US" sz="2400" dirty="0">
                <a:latin typeface="Times-Roman" charset="0"/>
                <a:sym typeface="Symbol"/>
              </a:rPr>
              <a:t>(</a:t>
            </a:r>
            <a:r>
              <a:rPr lang="en-US" sz="2400" dirty="0" err="1">
                <a:latin typeface="Times-Roman" charset="0"/>
                <a:sym typeface="Symbol"/>
              </a:rPr>
              <a:t>aB</a:t>
            </a:r>
            <a:r>
              <a:rPr lang="en-US" sz="2400" dirty="0">
                <a:latin typeface="Times-Roman" charset="0"/>
              </a:rPr>
              <a:t>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perhitungan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>
                <a:latin typeface="Times-Roman" charset="0"/>
              </a:rPr>
              <a:t>ab</a:t>
            </a:r>
            <a:r>
              <a:rPr lang="en-US" sz="2400" dirty="0">
                <a:latin typeface="Times-Roman" charset="0"/>
              </a:rPr>
              <a:t> = </a:t>
            </a:r>
            <a:r>
              <a:rPr lang="en-US" sz="2400" dirty="0" err="1">
                <a:latin typeface="Times-Roman" charset="0"/>
              </a:rPr>
              <a:t>ba</a:t>
            </a:r>
            <a:endParaRPr lang="en-US" sz="2400" dirty="0">
              <a:latin typeface="Times-Roman" charset="0"/>
            </a:endParaRPr>
          </a:p>
        </p:txBody>
      </p:sp>
      <p:pic>
        <p:nvPicPr>
          <p:cNvPr id="61451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0" y="2338388"/>
            <a:ext cx="946150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52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448676" y="2286000"/>
            <a:ext cx="1076325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4293819" y="5943601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7BA3D65-1E5E-42B0-AA73-6497EC74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406774B-FF23-4FC9-A2A1-C3AC554E8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37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entr" presetSubtype="2741559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986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60" grpId="0" animBg="1"/>
      <p:bldP spid="198661" grpId="0" animBg="1"/>
      <p:bldP spid="198664" grpId="0" autoUpdateAnimBg="0"/>
      <p:bldP spid="198665" grpId="0" autoUpdateAnimBg="0"/>
      <p:bldP spid="198666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467360"/>
            <a:ext cx="11104880" cy="59131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600" b="1" dirty="0" err="1"/>
              <a:t>Algoritma</a:t>
            </a:r>
            <a:r>
              <a:rPr lang="en-US" sz="2600" b="1" dirty="0"/>
              <a:t> Elliptic Curve Diffie-Hellman  (ECDH)</a:t>
            </a:r>
          </a:p>
          <a:p>
            <a:pPr>
              <a:buNone/>
            </a:pPr>
            <a:endParaRPr lang="en-US" sz="2400" dirty="0">
              <a:solidFill>
                <a:srgbClr val="FF3300"/>
              </a:solidFill>
            </a:endParaRPr>
          </a:p>
          <a:p>
            <a:pPr eaLnBrk="1" hangingPunct="1"/>
            <a:r>
              <a:rPr lang="en-US" sz="2400" dirty="0">
                <a:solidFill>
                  <a:srgbClr val="FF0000"/>
                </a:solidFill>
              </a:rPr>
              <a:t>Alice dan Bob </a:t>
            </a:r>
            <a:r>
              <a:rPr lang="en-US" sz="2400" dirty="0" err="1">
                <a:solidFill>
                  <a:srgbClr val="FF0000"/>
                </a:solidFill>
              </a:rPr>
              <a:t>ingin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berbagi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sebuah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rahasia</a:t>
            </a:r>
            <a:r>
              <a:rPr lang="en-US" sz="2400" dirty="0">
                <a:solidFill>
                  <a:srgbClr val="FF0000"/>
                </a:solidFill>
              </a:rPr>
              <a:t> K yang </a:t>
            </a:r>
            <a:r>
              <a:rPr lang="en-US" sz="2400" dirty="0" err="1">
                <a:solidFill>
                  <a:srgbClr val="FF0000"/>
                </a:solidFill>
              </a:rPr>
              <a:t>sama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</a:p>
          <a:p>
            <a:pPr lvl="1"/>
            <a:r>
              <a:rPr lang="en-US" dirty="0"/>
              <a:t>Alice dan Bob </a:t>
            </a:r>
            <a:r>
              <a:rPr lang="en-US" dirty="0" err="1"/>
              <a:t>menyepakati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y</a:t>
            </a:r>
            <a:r>
              <a:rPr lang="en-US" b="1" baseline="30000" dirty="0">
                <a:solidFill>
                  <a:srgbClr val="FF0000"/>
                </a:solidFill>
              </a:rPr>
              <a:t>2 </a:t>
            </a:r>
            <a:r>
              <a:rPr lang="en-US" b="1" dirty="0">
                <a:solidFill>
                  <a:srgbClr val="FF0000"/>
                </a:solidFill>
              </a:rPr>
              <a:t> =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x</a:t>
            </a:r>
            <a:r>
              <a:rPr lang="en-US" b="1" baseline="30000" dirty="0">
                <a:solidFill>
                  <a:srgbClr val="FF0000"/>
                </a:solidFill>
              </a:rPr>
              <a:t>3</a:t>
            </a:r>
            <a:r>
              <a:rPr lang="en-US" b="1" dirty="0">
                <a:solidFill>
                  <a:srgbClr val="FF0000"/>
                </a:solidFill>
              </a:rPr>
              <a:t> + ax + b  mod p </a:t>
            </a:r>
            <a:r>
              <a:rPr lang="en-US" dirty="0"/>
              <a:t>dan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/>
              <a:t> pada </a:t>
            </a:r>
            <a:r>
              <a:rPr lang="en-US" dirty="0" err="1"/>
              <a:t>kurva</a:t>
            </a:r>
            <a:endParaRPr lang="en-US" dirty="0"/>
          </a:p>
          <a:p>
            <a:pPr lvl="1" eaLnBrk="1" hangingPunct="1"/>
            <a:r>
              <a:rPr lang="en-US" dirty="0"/>
              <a:t>Alice dan Bob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dan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. </a:t>
            </a:r>
          </a:p>
          <a:p>
            <a:pPr lvl="2" eaLnBrk="1" hangingPunct="1"/>
            <a:r>
              <a:rPr lang="en-US" sz="2400" dirty="0"/>
              <a:t>Alice</a:t>
            </a:r>
          </a:p>
          <a:p>
            <a:pPr lvl="4" eaLnBrk="1" hangingPunct="1"/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privat</a:t>
            </a:r>
            <a:r>
              <a:rPr lang="en-US" sz="2400" dirty="0">
                <a:solidFill>
                  <a:srgbClr val="FF0000"/>
                </a:solidFill>
              </a:rPr>
              <a:t> = a</a:t>
            </a:r>
          </a:p>
          <a:p>
            <a:pPr lvl="4" eaLnBrk="1" hangingPunct="1"/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publik</a:t>
            </a:r>
            <a:r>
              <a:rPr lang="en-US" sz="2400" dirty="0">
                <a:solidFill>
                  <a:srgbClr val="FF0000"/>
                </a:solidFill>
              </a:rPr>
              <a:t> = P</a:t>
            </a:r>
            <a:r>
              <a:rPr lang="en-US" sz="2400" baseline="-25000" dirty="0">
                <a:solidFill>
                  <a:srgbClr val="FF0000"/>
                </a:solidFill>
              </a:rPr>
              <a:t>A</a:t>
            </a:r>
            <a:r>
              <a:rPr lang="en-US" sz="2400" dirty="0">
                <a:solidFill>
                  <a:srgbClr val="FF0000"/>
                </a:solidFill>
              </a:rPr>
              <a:t> = a</a:t>
            </a:r>
            <a:r>
              <a:rPr lang="en-US" sz="2400" baseline="-250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 </a:t>
            </a:r>
            <a:r>
              <a:rPr lang="en-US" sz="2400" dirty="0">
                <a:solidFill>
                  <a:srgbClr val="FF0000"/>
                </a:solidFill>
              </a:rPr>
              <a:t>B</a:t>
            </a:r>
          </a:p>
          <a:p>
            <a:pPr lvl="2" eaLnBrk="1" hangingPunct="1"/>
            <a:r>
              <a:rPr lang="en-US" sz="2400" dirty="0"/>
              <a:t>Bob</a:t>
            </a:r>
          </a:p>
          <a:p>
            <a:pPr lvl="4" eaLnBrk="1" hangingPunct="1"/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privat</a:t>
            </a:r>
            <a:r>
              <a:rPr lang="en-US" sz="2400" dirty="0">
                <a:solidFill>
                  <a:srgbClr val="FF0000"/>
                </a:solidFill>
              </a:rPr>
              <a:t> = b</a:t>
            </a:r>
          </a:p>
          <a:p>
            <a:pPr lvl="4" eaLnBrk="1" hangingPunct="1"/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publik</a:t>
            </a:r>
            <a:r>
              <a:rPr lang="en-US" sz="2400" dirty="0">
                <a:solidFill>
                  <a:srgbClr val="FF0000"/>
                </a:solidFill>
              </a:rPr>
              <a:t> = P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 = b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dirty="0">
                <a:solidFill>
                  <a:srgbClr val="FF0000"/>
                </a:solidFill>
              </a:rPr>
              <a:t> B</a:t>
            </a:r>
          </a:p>
          <a:p>
            <a:pPr lvl="4" eaLnBrk="1" hangingPunct="1"/>
            <a:endParaRPr lang="en-US" sz="2400" dirty="0">
              <a:solidFill>
                <a:srgbClr val="FF0000"/>
              </a:solidFill>
            </a:endParaRPr>
          </a:p>
          <a:p>
            <a:pPr lvl="1" eaLnBrk="1" hangingPunct="1"/>
            <a:r>
              <a:rPr lang="en-US" dirty="0"/>
              <a:t>Alice </a:t>
            </a:r>
            <a:r>
              <a:rPr lang="en-US" dirty="0" err="1"/>
              <a:t>dan</a:t>
            </a:r>
            <a:r>
              <a:rPr lang="en-US" dirty="0"/>
              <a:t> Bob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mengirim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.</a:t>
            </a:r>
          </a:p>
          <a:p>
            <a:pPr lvl="1" eaLnBrk="1" hangingPunct="1"/>
            <a:r>
              <a:rPr lang="en-US" dirty="0" err="1"/>
              <a:t>Keduanya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mitranya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rahasia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bagi</a:t>
            </a:r>
            <a:endParaRPr lang="en-US" dirty="0"/>
          </a:p>
          <a:p>
            <a:pPr lvl="2"/>
            <a:r>
              <a:rPr lang="en-US" sz="2400" dirty="0">
                <a:solidFill>
                  <a:srgbClr val="FF0000"/>
                </a:solidFill>
              </a:rPr>
              <a:t>Alice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 K</a:t>
            </a:r>
            <a:r>
              <a:rPr lang="en-US" sz="2400" baseline="-25000" dirty="0">
                <a:solidFill>
                  <a:srgbClr val="FF0000"/>
                </a:solidFill>
                <a:sym typeface="Wingdings" pitchFamily="2" charset="2"/>
              </a:rPr>
              <a:t>AB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 = </a:t>
            </a:r>
            <a:r>
              <a:rPr lang="en-US" sz="2400" dirty="0" err="1">
                <a:solidFill>
                  <a:srgbClr val="FF0000"/>
                </a:solidFill>
                <a:sym typeface="Wingdings" pitchFamily="2" charset="2"/>
              </a:rPr>
              <a:t>a</a:t>
            </a:r>
            <a:r>
              <a:rPr lang="en-US" sz="2400" dirty="0" err="1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dirty="0" err="1">
                <a:solidFill>
                  <a:srgbClr val="FF0000"/>
                </a:solidFill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</a:rPr>
              <a:t>B</a:t>
            </a:r>
            <a:r>
              <a:rPr lang="en-US" sz="2400" baseline="-250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= a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(b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 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B)</a:t>
            </a:r>
          </a:p>
          <a:p>
            <a:pPr lvl="2"/>
            <a:r>
              <a:rPr lang="en-US" sz="2400" dirty="0">
                <a:solidFill>
                  <a:srgbClr val="FF0000"/>
                </a:solidFill>
              </a:rPr>
              <a:t>Bob 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 K</a:t>
            </a:r>
            <a:r>
              <a:rPr lang="en-US" sz="2400" baseline="-25000" dirty="0">
                <a:solidFill>
                  <a:srgbClr val="FF0000"/>
                </a:solidFill>
                <a:sym typeface="Wingdings" pitchFamily="2" charset="2"/>
              </a:rPr>
              <a:t>AB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 = </a:t>
            </a:r>
            <a:r>
              <a:rPr lang="en-US" sz="2400" dirty="0" err="1">
                <a:solidFill>
                  <a:srgbClr val="FF0000"/>
                </a:solidFill>
                <a:sym typeface="Wingdings" pitchFamily="2" charset="2"/>
              </a:rPr>
              <a:t>b</a:t>
            </a:r>
            <a:r>
              <a:rPr lang="en-US" sz="2400" dirty="0" err="1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dirty="0" err="1">
                <a:solidFill>
                  <a:srgbClr val="FF0000"/>
                </a:solidFill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</a:rPr>
              <a:t>A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b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(a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 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B)</a:t>
            </a:r>
            <a:endParaRPr lang="en-US" sz="2400" dirty="0">
              <a:solidFill>
                <a:srgbClr val="FF0000"/>
              </a:solidFill>
            </a:endParaRPr>
          </a:p>
          <a:p>
            <a:pPr lvl="2" eaLnBrk="1" hangingPunct="1"/>
            <a:r>
              <a:rPr lang="en-US" sz="2400" b="1" dirty="0" err="1">
                <a:solidFill>
                  <a:srgbClr val="FF0000"/>
                </a:solidFill>
              </a:rPr>
              <a:t>Kunci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rahasia</a:t>
            </a:r>
            <a:r>
              <a:rPr lang="en-US" sz="2400" b="1" dirty="0">
                <a:solidFill>
                  <a:srgbClr val="FF0000"/>
                </a:solidFill>
              </a:rPr>
              <a:t> = K</a:t>
            </a:r>
            <a:r>
              <a:rPr lang="en-US" sz="2400" b="1" baseline="-25000" dirty="0">
                <a:solidFill>
                  <a:srgbClr val="FF0000"/>
                </a:solidFill>
              </a:rPr>
              <a:t>AB</a:t>
            </a:r>
            <a:r>
              <a:rPr lang="en-US" sz="2400" b="1" dirty="0">
                <a:solidFill>
                  <a:srgbClr val="FF0000"/>
                </a:solidFill>
              </a:rPr>
              <a:t> = </a:t>
            </a:r>
            <a:r>
              <a:rPr lang="en-US" sz="2400" b="1" dirty="0" err="1">
                <a:solidFill>
                  <a:srgbClr val="FF0000"/>
                </a:solidFill>
              </a:rPr>
              <a:t>abB</a:t>
            </a:r>
            <a:endParaRPr lang="en-US" sz="2400" b="1" dirty="0">
              <a:solidFill>
                <a:srgbClr val="FF0000"/>
              </a:solidFill>
            </a:endParaRPr>
          </a:p>
          <a:p>
            <a:pPr lvl="1" eaLnBrk="1" hangingPunct="1"/>
            <a:endParaRPr lang="en-US" sz="2000" dirty="0"/>
          </a:p>
          <a:p>
            <a:pPr lvl="3" eaLnBrk="1" hangingPunct="1"/>
            <a:endParaRPr lang="en-US" sz="1600" dirty="0"/>
          </a:p>
          <a:p>
            <a:pPr lvl="1" eaLnBrk="1" hangingPunct="1"/>
            <a:endParaRPr lang="en-US" sz="2000" dirty="0"/>
          </a:p>
          <a:p>
            <a:pPr eaLnBrk="1" hangingPunct="1"/>
            <a:endParaRPr lang="en-US" sz="2400" dirty="0"/>
          </a:p>
          <a:p>
            <a:pPr lvl="1" eaLnBrk="1" hangingPunct="1"/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5189284" y="6248400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01033F9-ECD4-4610-AE18-F870475AB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221DF6-8E7A-4353-843A-BCAAEB6E3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720" y="317214"/>
            <a:ext cx="10535920" cy="5516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dirty="0" err="1"/>
              <a:t>Contoh</a:t>
            </a:r>
            <a:r>
              <a:rPr lang="en-US" sz="2200" dirty="0"/>
              <a:t> *):  </a:t>
            </a:r>
            <a:r>
              <a:rPr lang="en-US" sz="2200" dirty="0" err="1"/>
              <a:t>Misalkan</a:t>
            </a:r>
            <a:r>
              <a:rPr lang="en-US" sz="2200" dirty="0"/>
              <a:t> </a:t>
            </a:r>
            <a:r>
              <a:rPr lang="en-US" sz="2200" dirty="0" err="1"/>
              <a:t>kurva</a:t>
            </a:r>
            <a:r>
              <a:rPr lang="en-US" sz="2200" dirty="0"/>
              <a:t> </a:t>
            </a:r>
            <a:r>
              <a:rPr lang="en-US" sz="2200" dirty="0" err="1"/>
              <a:t>eliptik</a:t>
            </a:r>
            <a:r>
              <a:rPr lang="en-US" sz="2200" dirty="0"/>
              <a:t> yang </a:t>
            </a:r>
            <a:r>
              <a:rPr lang="en-US" sz="2200" dirty="0" err="1"/>
              <a:t>dipilih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y</a:t>
            </a:r>
            <a:r>
              <a:rPr lang="en-US" sz="2200" baseline="30000" dirty="0"/>
              <a:t>2 </a:t>
            </a:r>
            <a:r>
              <a:rPr lang="en-US" sz="2200" dirty="0"/>
              <a:t>= x</a:t>
            </a:r>
            <a:r>
              <a:rPr lang="en-US" sz="2200" baseline="30000" dirty="0"/>
              <a:t>3 </a:t>
            </a:r>
            <a:r>
              <a:rPr lang="en-US" sz="2200" dirty="0"/>
              <a:t>+ 2x + 1 mod  5. </a:t>
            </a:r>
            <a:r>
              <a:rPr lang="en-US" sz="2200" dirty="0" err="1"/>
              <a:t>Himpunan</a:t>
            </a:r>
            <a:r>
              <a:rPr lang="en-US" sz="2200" dirty="0"/>
              <a:t> </a:t>
            </a:r>
            <a:r>
              <a:rPr lang="en-US" sz="2200" dirty="0" err="1"/>
              <a:t>titik-titik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kurva</a:t>
            </a:r>
            <a:r>
              <a:rPr lang="en-US" sz="2200" dirty="0"/>
              <a:t> </a:t>
            </a:r>
            <a:r>
              <a:rPr lang="en-US" sz="2200" dirty="0" err="1"/>
              <a:t>eliptik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{(0, 1), (1, 3), (3, 3), (3, 2), (1, 2), (0, 4)}. Alice dan Bob </a:t>
            </a:r>
            <a:r>
              <a:rPr lang="en-US" sz="2200" dirty="0" err="1"/>
              <a:t>menyepakati</a:t>
            </a:r>
            <a:r>
              <a:rPr lang="en-US" sz="2200" dirty="0"/>
              <a:t> </a:t>
            </a:r>
            <a:r>
              <a:rPr lang="en-US" sz="2200" dirty="0" err="1"/>
              <a:t>titik</a:t>
            </a:r>
            <a:r>
              <a:rPr lang="en-US" sz="2200" dirty="0"/>
              <a:t> B(0, 1) </a:t>
            </a:r>
            <a:r>
              <a:rPr lang="en-US" sz="2200" dirty="0" err="1"/>
              <a:t>sebagai</a:t>
            </a:r>
            <a:r>
              <a:rPr lang="en-US" sz="2200" dirty="0"/>
              <a:t> basis.</a:t>
            </a:r>
          </a:p>
          <a:p>
            <a:pPr marL="0" indent="0">
              <a:buNone/>
            </a:pPr>
            <a:endParaRPr lang="en-US" sz="2200" dirty="0"/>
          </a:p>
          <a:p>
            <a:pPr marL="457200" indent="-457200">
              <a:buAutoNum type="arabicPeriod"/>
            </a:pPr>
            <a:r>
              <a:rPr lang="en-US" sz="2200" dirty="0"/>
              <a:t>Alice </a:t>
            </a:r>
            <a:r>
              <a:rPr lang="en-US" sz="2200" dirty="0" err="1"/>
              <a:t>memilih</a:t>
            </a:r>
            <a:r>
              <a:rPr lang="en-US" sz="2200" dirty="0"/>
              <a:t> a = 2, </a:t>
            </a:r>
            <a:r>
              <a:rPr lang="en-US" sz="2200" dirty="0" err="1"/>
              <a:t>lalu</a:t>
            </a:r>
            <a:r>
              <a:rPr lang="en-US" sz="2200" dirty="0"/>
              <a:t> </a:t>
            </a:r>
            <a:r>
              <a:rPr lang="en-US" sz="2200" dirty="0" err="1"/>
              <a:t>menghitung</a:t>
            </a:r>
            <a:r>
              <a:rPr lang="en-US" sz="2200" dirty="0"/>
              <a:t> </a:t>
            </a:r>
            <a:r>
              <a:rPr lang="en-US" sz="2200" dirty="0" err="1"/>
              <a:t>kunci</a:t>
            </a:r>
            <a:r>
              <a:rPr lang="en-US" sz="2200" dirty="0"/>
              <a:t> </a:t>
            </a:r>
            <a:r>
              <a:rPr lang="en-US" sz="2200" dirty="0" err="1"/>
              <a:t>publiknya</a:t>
            </a:r>
            <a:r>
              <a:rPr lang="en-US" sz="2200" dirty="0"/>
              <a:t>:</a:t>
            </a:r>
          </a:p>
          <a:p>
            <a:pPr marL="457200" indent="-457200">
              <a:buNone/>
            </a:pPr>
            <a:r>
              <a:rPr lang="en-US" sz="2200" dirty="0"/>
              <a:t>		P</a:t>
            </a:r>
            <a:r>
              <a:rPr lang="en-US" sz="2200" baseline="-25000" dirty="0"/>
              <a:t>A</a:t>
            </a:r>
            <a:r>
              <a:rPr lang="en-US" sz="2200" dirty="0"/>
              <a:t> = </a:t>
            </a:r>
            <a:r>
              <a:rPr lang="en-US" sz="2200" dirty="0" err="1"/>
              <a:t>a</a:t>
            </a:r>
            <a:r>
              <a:rPr lang="en-US" sz="2200" dirty="0" err="1">
                <a:sym typeface="Symbol"/>
              </a:rPr>
              <a:t>B</a:t>
            </a:r>
            <a:r>
              <a:rPr lang="en-US" sz="2200" dirty="0">
                <a:sym typeface="Symbol"/>
              </a:rPr>
              <a:t> = 2B = B + B = (1, 3)  </a:t>
            </a:r>
            <a:r>
              <a:rPr lang="en-US" sz="2200" dirty="0">
                <a:sym typeface="Wingdings" pitchFamily="2" charset="2"/>
              </a:rPr>
              <a:t> </a:t>
            </a:r>
            <a:r>
              <a:rPr lang="en-US" sz="2200" dirty="0" err="1">
                <a:sym typeface="Wingdings" pitchFamily="2" charset="2"/>
              </a:rPr>
              <a:t>misalkan</a:t>
            </a:r>
            <a:r>
              <a:rPr lang="en-US" sz="2200" dirty="0">
                <a:sym typeface="Wingdings" pitchFamily="2" charset="2"/>
              </a:rPr>
              <a:t> </a:t>
            </a:r>
            <a:r>
              <a:rPr lang="en-US" sz="2200" dirty="0" err="1">
                <a:sym typeface="Wingdings" pitchFamily="2" charset="2"/>
              </a:rPr>
              <a:t>titik</a:t>
            </a:r>
            <a:r>
              <a:rPr lang="en-US" sz="2200" dirty="0">
                <a:sym typeface="Wingdings" pitchFamily="2" charset="2"/>
              </a:rPr>
              <a:t> Q</a:t>
            </a:r>
            <a:endParaRPr lang="en-US" sz="2200" dirty="0">
              <a:sym typeface="Symbol"/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n-US" sz="2200" dirty="0"/>
              <a:t>Bob </a:t>
            </a:r>
            <a:r>
              <a:rPr lang="en-US" sz="2200" dirty="0" err="1"/>
              <a:t>memilih</a:t>
            </a:r>
            <a:r>
              <a:rPr lang="en-US" sz="2200" dirty="0"/>
              <a:t> b = 3, </a:t>
            </a:r>
            <a:r>
              <a:rPr lang="en-US" sz="2200" dirty="0" err="1"/>
              <a:t>lalu</a:t>
            </a:r>
            <a:r>
              <a:rPr lang="en-US" sz="2200" dirty="0"/>
              <a:t> </a:t>
            </a:r>
            <a:r>
              <a:rPr lang="en-US" sz="2200" dirty="0" err="1"/>
              <a:t>menghitung</a:t>
            </a:r>
            <a:r>
              <a:rPr lang="en-US" sz="2200" dirty="0"/>
              <a:t> </a:t>
            </a:r>
            <a:r>
              <a:rPr lang="en-US" sz="2200" dirty="0" err="1"/>
              <a:t>kunci</a:t>
            </a:r>
            <a:r>
              <a:rPr lang="en-US" sz="2200" dirty="0"/>
              <a:t> </a:t>
            </a:r>
            <a:r>
              <a:rPr lang="en-US" sz="2200" dirty="0" err="1"/>
              <a:t>publiknya</a:t>
            </a:r>
            <a:r>
              <a:rPr lang="en-US" sz="2200" dirty="0"/>
              <a:t>:</a:t>
            </a:r>
          </a:p>
          <a:p>
            <a:pPr marL="457200" indent="-457200">
              <a:buNone/>
            </a:pPr>
            <a:r>
              <a:rPr lang="en-US" sz="2200" dirty="0"/>
              <a:t>		P</a:t>
            </a:r>
            <a:r>
              <a:rPr lang="en-US" sz="2200" baseline="-25000" dirty="0"/>
              <a:t>B</a:t>
            </a:r>
            <a:r>
              <a:rPr lang="en-US" sz="2200" dirty="0"/>
              <a:t> = </a:t>
            </a:r>
            <a:r>
              <a:rPr lang="en-US" sz="2200" dirty="0" err="1"/>
              <a:t>b</a:t>
            </a:r>
            <a:r>
              <a:rPr lang="en-US" sz="2200" dirty="0" err="1">
                <a:sym typeface="Symbol"/>
              </a:rPr>
              <a:t>B</a:t>
            </a:r>
            <a:r>
              <a:rPr lang="en-US" sz="2200" dirty="0">
                <a:sym typeface="Symbol"/>
              </a:rPr>
              <a:t> = 3B = B + B + B = 2B + B = (3, 3) </a:t>
            </a:r>
            <a:r>
              <a:rPr lang="en-US" sz="2200" dirty="0">
                <a:sym typeface="Wingdings" pitchFamily="2" charset="2"/>
              </a:rPr>
              <a:t> </a:t>
            </a:r>
            <a:r>
              <a:rPr lang="en-US" sz="2200" dirty="0" err="1">
                <a:sym typeface="Wingdings" pitchFamily="2" charset="2"/>
              </a:rPr>
              <a:t>misalkan</a:t>
            </a:r>
            <a:r>
              <a:rPr lang="en-US" sz="2200" dirty="0">
                <a:sym typeface="Wingdings" pitchFamily="2" charset="2"/>
              </a:rPr>
              <a:t> </a:t>
            </a:r>
            <a:r>
              <a:rPr lang="en-US" sz="2200" dirty="0" err="1">
                <a:sym typeface="Wingdings" pitchFamily="2" charset="2"/>
              </a:rPr>
              <a:t>titik</a:t>
            </a:r>
            <a:r>
              <a:rPr lang="en-US" sz="2200" dirty="0">
                <a:sym typeface="Wingdings" pitchFamily="2" charset="2"/>
              </a:rPr>
              <a:t> R</a:t>
            </a:r>
            <a:endParaRPr lang="en-US" sz="2200" dirty="0">
              <a:sym typeface="Symbol"/>
            </a:endParaRPr>
          </a:p>
          <a:p>
            <a:pPr marL="457200" indent="-457200">
              <a:buAutoNum type="arabicPeriod" startAt="3"/>
            </a:pPr>
            <a:r>
              <a:rPr lang="en-US" sz="2200" dirty="0">
                <a:sym typeface="Symbol"/>
              </a:rPr>
              <a:t>Alice </a:t>
            </a:r>
            <a:r>
              <a:rPr lang="en-US" sz="2200" dirty="0" err="1">
                <a:sym typeface="Symbol"/>
              </a:rPr>
              <a:t>mengirimkan</a:t>
            </a:r>
            <a:r>
              <a:rPr lang="en-US" sz="2200" dirty="0">
                <a:sym typeface="Symbol"/>
              </a:rPr>
              <a:t> P</a:t>
            </a:r>
            <a:r>
              <a:rPr lang="en-US" sz="2200" baseline="-25000" dirty="0">
                <a:sym typeface="Symbol"/>
              </a:rPr>
              <a:t>A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kepada</a:t>
            </a:r>
            <a:r>
              <a:rPr lang="en-US" sz="2200" dirty="0">
                <a:sym typeface="Symbol"/>
              </a:rPr>
              <a:t> Bob, Bob </a:t>
            </a:r>
            <a:r>
              <a:rPr lang="en-US" sz="2200" dirty="0" err="1">
                <a:sym typeface="Symbol"/>
              </a:rPr>
              <a:t>mengirimkan</a:t>
            </a:r>
            <a:r>
              <a:rPr lang="en-US" sz="2200" dirty="0">
                <a:sym typeface="Symbol"/>
              </a:rPr>
              <a:t> P</a:t>
            </a:r>
            <a:r>
              <a:rPr lang="en-US" sz="2200" baseline="-25000" dirty="0">
                <a:sym typeface="Symbol"/>
              </a:rPr>
              <a:t>B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kepada</a:t>
            </a:r>
            <a:r>
              <a:rPr lang="en-US" sz="2200" dirty="0">
                <a:sym typeface="Symbol"/>
              </a:rPr>
              <a:t> Alice.</a:t>
            </a:r>
          </a:p>
          <a:p>
            <a:pPr marL="457200" indent="-457200">
              <a:buAutoNum type="arabicPeriod" startAt="3"/>
            </a:pPr>
            <a:r>
              <a:rPr lang="en-US" sz="2200" dirty="0">
                <a:sym typeface="Symbol"/>
              </a:rPr>
              <a:t>Alice </a:t>
            </a:r>
            <a:r>
              <a:rPr lang="en-US" sz="2200" dirty="0" err="1">
                <a:sym typeface="Symbol"/>
              </a:rPr>
              <a:t>menghitung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kunci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rahasia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sbb</a:t>
            </a:r>
            <a:r>
              <a:rPr lang="en-US" sz="2200" dirty="0">
                <a:sym typeface="Symbol"/>
              </a:rPr>
              <a:t>:</a:t>
            </a:r>
          </a:p>
          <a:p>
            <a:pPr marL="457200" indent="-457200">
              <a:buNone/>
            </a:pPr>
            <a:r>
              <a:rPr lang="en-US" sz="2200" dirty="0">
                <a:sym typeface="Symbol"/>
              </a:rPr>
              <a:t>		K</a:t>
            </a:r>
            <a:r>
              <a:rPr lang="en-US" sz="2200" baseline="-25000" dirty="0">
                <a:sym typeface="Symbol"/>
              </a:rPr>
              <a:t>A</a:t>
            </a:r>
            <a:r>
              <a:rPr lang="en-US" sz="2200" dirty="0">
                <a:sym typeface="Symbol"/>
              </a:rPr>
              <a:t> = </a:t>
            </a:r>
            <a:r>
              <a:rPr lang="en-US" sz="2200" dirty="0" err="1">
                <a:sym typeface="Symbol"/>
              </a:rPr>
              <a:t>aP</a:t>
            </a:r>
            <a:r>
              <a:rPr lang="en-US" sz="2200" baseline="-25000" dirty="0" err="1">
                <a:sym typeface="Symbol"/>
              </a:rPr>
              <a:t>B</a:t>
            </a:r>
            <a:r>
              <a:rPr lang="en-US" sz="2200" dirty="0">
                <a:sym typeface="Symbol"/>
              </a:rPr>
              <a:t> = 2R = R + R = (0, 4)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2200" dirty="0">
                <a:sym typeface="Symbol"/>
              </a:rPr>
              <a:t> Bob </a:t>
            </a:r>
            <a:r>
              <a:rPr lang="en-US" sz="2200" dirty="0" err="1">
                <a:sym typeface="Symbol"/>
              </a:rPr>
              <a:t>menghitung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kunci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rahasia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sbb</a:t>
            </a:r>
            <a:r>
              <a:rPr lang="en-US" sz="2200" dirty="0">
                <a:sym typeface="Symbol"/>
              </a:rPr>
              <a:t>:</a:t>
            </a:r>
          </a:p>
          <a:p>
            <a:pPr marL="457200" indent="-457200">
              <a:buNone/>
            </a:pPr>
            <a:r>
              <a:rPr lang="en-US" sz="2200" dirty="0">
                <a:sym typeface="Symbol"/>
              </a:rPr>
              <a:t>		K</a:t>
            </a:r>
            <a:r>
              <a:rPr lang="en-US" sz="2200" baseline="-25000" dirty="0">
                <a:sym typeface="Symbol"/>
              </a:rPr>
              <a:t>B</a:t>
            </a:r>
            <a:r>
              <a:rPr lang="en-US" sz="2200" dirty="0">
                <a:sym typeface="Symbol"/>
              </a:rPr>
              <a:t> = </a:t>
            </a:r>
            <a:r>
              <a:rPr lang="en-US" sz="2200" dirty="0" err="1">
                <a:sym typeface="Symbol"/>
              </a:rPr>
              <a:t>bP</a:t>
            </a:r>
            <a:r>
              <a:rPr lang="en-US" sz="2200" baseline="-25000" dirty="0" err="1">
                <a:sym typeface="Symbol"/>
              </a:rPr>
              <a:t>A</a:t>
            </a:r>
            <a:r>
              <a:rPr lang="en-US" sz="2200" dirty="0">
                <a:sym typeface="Symbol"/>
              </a:rPr>
              <a:t> </a:t>
            </a:r>
            <a:r>
              <a:rPr lang="en-US" sz="2200">
                <a:sym typeface="Symbol"/>
              </a:rPr>
              <a:t>= 3Q </a:t>
            </a:r>
            <a:r>
              <a:rPr lang="en-US" sz="2200" dirty="0">
                <a:sym typeface="Symbol"/>
              </a:rPr>
              <a:t>= Q + </a:t>
            </a:r>
            <a:r>
              <a:rPr lang="en-US" sz="2200">
                <a:sym typeface="Symbol"/>
              </a:rPr>
              <a:t>Q + Q = </a:t>
            </a:r>
            <a:r>
              <a:rPr lang="en-US" sz="2200" dirty="0">
                <a:sym typeface="Symbol"/>
              </a:rPr>
              <a:t>(0, 4)</a:t>
            </a:r>
          </a:p>
          <a:p>
            <a:pPr marL="457200" indent="-457200">
              <a:buNone/>
            </a:pPr>
            <a:r>
              <a:rPr lang="en-US" sz="2200" dirty="0" err="1">
                <a:sym typeface="Symbol"/>
              </a:rPr>
              <a:t>Jadi</a:t>
            </a:r>
            <a:r>
              <a:rPr lang="en-US" sz="2200" dirty="0">
                <a:sym typeface="Symbol"/>
              </a:rPr>
              <a:t>, </a:t>
            </a:r>
            <a:r>
              <a:rPr lang="en-US" sz="2200" dirty="0" err="1">
                <a:sym typeface="Symbol"/>
              </a:rPr>
              <a:t>sekarang</a:t>
            </a:r>
            <a:r>
              <a:rPr lang="en-US" sz="2200" dirty="0">
                <a:sym typeface="Symbol"/>
              </a:rPr>
              <a:t> Alice </a:t>
            </a:r>
            <a:r>
              <a:rPr lang="en-US" sz="2200" dirty="0" err="1">
                <a:sym typeface="Symbol"/>
              </a:rPr>
              <a:t>dan</a:t>
            </a:r>
            <a:r>
              <a:rPr lang="en-US" sz="2200" dirty="0">
                <a:sym typeface="Symbol"/>
              </a:rPr>
              <a:t> Bob </a:t>
            </a:r>
            <a:r>
              <a:rPr lang="en-US" sz="2200" dirty="0" err="1">
                <a:sym typeface="Symbol"/>
              </a:rPr>
              <a:t>sudah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berbagi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kunci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rahasia</a:t>
            </a:r>
            <a:r>
              <a:rPr lang="en-US" sz="2200" dirty="0">
                <a:sym typeface="Symbol"/>
              </a:rPr>
              <a:t> yang </a:t>
            </a:r>
            <a:r>
              <a:rPr lang="en-US" sz="2200" dirty="0" err="1">
                <a:sym typeface="Symbol"/>
              </a:rPr>
              <a:t>sama</a:t>
            </a:r>
            <a:r>
              <a:rPr lang="en-US" sz="2200" dirty="0">
                <a:sym typeface="Symbol"/>
              </a:rPr>
              <a:t>, </a:t>
            </a:r>
            <a:r>
              <a:rPr lang="en-US" sz="2200" dirty="0" err="1">
                <a:sym typeface="Symbol"/>
              </a:rPr>
              <a:t>yaitu</a:t>
            </a:r>
            <a:r>
              <a:rPr lang="en-US" sz="2200" dirty="0">
                <a:sym typeface="Symbol"/>
              </a:rPr>
              <a:t> (0, 4)</a:t>
            </a:r>
          </a:p>
          <a:p>
            <a:pPr marL="457200" indent="-457200">
              <a:buNone/>
            </a:pPr>
            <a:endParaRPr lang="en-US" sz="2000" dirty="0">
              <a:sym typeface="Symbol"/>
            </a:endParaRPr>
          </a:p>
          <a:p>
            <a:pPr marL="0" indent="0">
              <a:buNone/>
            </a:pPr>
            <a:r>
              <a:rPr lang="en-US" sz="2000" dirty="0"/>
              <a:t>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43435" y="6210012"/>
            <a:ext cx="70512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Nana </a:t>
            </a:r>
            <a:r>
              <a:rPr lang="en-US" sz="1600" dirty="0" err="1">
                <a:solidFill>
                  <a:srgbClr val="FF0000"/>
                </a:solidFill>
              </a:rPr>
              <a:t>Juhana</a:t>
            </a:r>
            <a:r>
              <a:rPr lang="en-US" sz="1600" dirty="0">
                <a:solidFill>
                  <a:srgbClr val="FF0000"/>
                </a:solidFill>
              </a:rPr>
              <a:t>, </a:t>
            </a:r>
            <a:r>
              <a:rPr lang="en-US" sz="1600" dirty="0" err="1">
                <a:solidFill>
                  <a:srgbClr val="FF0000"/>
                </a:solidFill>
              </a:rPr>
              <a:t>Implementasi</a:t>
            </a:r>
            <a:r>
              <a:rPr lang="en-US" sz="1600" dirty="0">
                <a:solidFill>
                  <a:srgbClr val="FF0000"/>
                </a:solidFill>
              </a:rPr>
              <a:t> Elliptic Curve Cryptography </a:t>
            </a:r>
          </a:p>
          <a:p>
            <a:r>
              <a:rPr lang="en-US" sz="1600" dirty="0">
                <a:solidFill>
                  <a:srgbClr val="FF0000"/>
                </a:solidFill>
              </a:rPr>
              <a:t>(ECC) </a:t>
            </a:r>
            <a:r>
              <a:rPr lang="en-US" sz="1600" dirty="0" err="1">
                <a:solidFill>
                  <a:srgbClr val="FF0000"/>
                </a:solidFill>
              </a:rPr>
              <a:t>pada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proses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Pertukaran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Kunci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Diffie</a:t>
            </a:r>
            <a:r>
              <a:rPr lang="en-US" sz="1600" dirty="0">
                <a:solidFill>
                  <a:srgbClr val="FF0000"/>
                </a:solidFill>
              </a:rPr>
              <a:t>-Hellman </a:t>
            </a:r>
            <a:r>
              <a:rPr lang="en-US" sz="1600" dirty="0" err="1">
                <a:solidFill>
                  <a:srgbClr val="FF0000"/>
                </a:solidFill>
              </a:rPr>
              <a:t>dan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Skema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Enkripsi</a:t>
            </a:r>
            <a:r>
              <a:rPr lang="en-US" sz="1600" dirty="0">
                <a:solidFill>
                  <a:srgbClr val="FF0000"/>
                </a:solidFill>
              </a:rPr>
              <a:t> El </a:t>
            </a:r>
            <a:r>
              <a:rPr lang="en-US" sz="1600" dirty="0" err="1">
                <a:solidFill>
                  <a:srgbClr val="FF0000"/>
                </a:solidFill>
              </a:rPr>
              <a:t>Gamal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D9B6E7D-5F4C-409A-BD22-64CC9CBDB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762000"/>
            <a:ext cx="4724400" cy="4963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209801" y="5943600"/>
            <a:ext cx="7759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Kevin </a:t>
            </a:r>
            <a:r>
              <a:rPr lang="en-US" dirty="0" err="1">
                <a:solidFill>
                  <a:srgbClr val="FF0000"/>
                </a:solidFill>
              </a:rPr>
              <a:t>Tirtawinata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Studi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Analisis</a:t>
            </a:r>
            <a:r>
              <a:rPr lang="en-US" dirty="0">
                <a:solidFill>
                  <a:srgbClr val="FF0000"/>
                </a:solidFill>
              </a:rPr>
              <a:t> Elliptic Curve Cryptography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Elliptic Curve </a:t>
            </a:r>
            <a:r>
              <a:rPr lang="en-US" dirty="0" err="1">
                <a:latin typeface="+mn-lt"/>
              </a:rPr>
              <a:t>Elgamal</a:t>
            </a:r>
            <a:r>
              <a:rPr lang="en-US" dirty="0">
                <a:latin typeface="+mn-lt"/>
              </a:rPr>
              <a:t> (ECEG)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040" y="1524001"/>
            <a:ext cx="10505440" cy="4832349"/>
          </a:xfrm>
        </p:spPr>
        <p:txBody>
          <a:bodyPr>
            <a:normAutofit lnSpcReduction="10000"/>
          </a:bodyPr>
          <a:lstStyle/>
          <a:p>
            <a:r>
              <a:rPr lang="en-US" sz="2600" i="1" dirty="0"/>
              <a:t>Elliptic Curve </a:t>
            </a:r>
            <a:r>
              <a:rPr lang="en-US" sz="2600" i="1" dirty="0" err="1"/>
              <a:t>Elgamal</a:t>
            </a:r>
            <a:r>
              <a:rPr lang="en-US" sz="2600" dirty="0"/>
              <a:t>: </a:t>
            </a:r>
            <a:r>
              <a:rPr lang="en-US" sz="2600" dirty="0" err="1"/>
              <a:t>sistem</a:t>
            </a:r>
            <a:r>
              <a:rPr lang="en-US" sz="2600" dirty="0"/>
              <a:t> </a:t>
            </a:r>
            <a:r>
              <a:rPr lang="en-US" sz="2600" dirty="0" err="1"/>
              <a:t>kriptografi</a:t>
            </a:r>
            <a:r>
              <a:rPr lang="en-US" sz="2600" dirty="0"/>
              <a:t> </a:t>
            </a:r>
            <a:r>
              <a:rPr lang="en-US" sz="2600" dirty="0" err="1"/>
              <a:t>kurva</a:t>
            </a:r>
            <a:r>
              <a:rPr lang="en-US" sz="2600" dirty="0"/>
              <a:t> </a:t>
            </a:r>
            <a:r>
              <a:rPr lang="en-US" sz="2600" dirty="0" err="1"/>
              <a:t>eliptik</a:t>
            </a:r>
            <a:r>
              <a:rPr lang="en-US" sz="2600" dirty="0"/>
              <a:t> yang </a:t>
            </a:r>
            <a:r>
              <a:rPr lang="en-US" sz="2600" dirty="0" err="1"/>
              <a:t>diadopsi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  <a:r>
              <a:rPr lang="en-US" sz="2600" dirty="0" err="1"/>
              <a:t>algoritma</a:t>
            </a:r>
            <a:r>
              <a:rPr lang="en-US" sz="2600" dirty="0"/>
              <a:t> El Gamal.</a:t>
            </a:r>
          </a:p>
          <a:p>
            <a:r>
              <a:rPr lang="en-US" sz="2600" dirty="0" err="1"/>
              <a:t>Misalkan</a:t>
            </a:r>
            <a:r>
              <a:rPr lang="en-US" sz="2600" dirty="0"/>
              <a:t> </a:t>
            </a:r>
            <a:r>
              <a:rPr lang="en-US" sz="2600" dirty="0">
                <a:solidFill>
                  <a:srgbClr val="FF0000"/>
                </a:solidFill>
              </a:rPr>
              <a:t>Alice</a:t>
            </a:r>
            <a:r>
              <a:rPr lang="en-US" sz="2600" dirty="0">
                <a:solidFill>
                  <a:srgbClr val="FF3300"/>
                </a:solidFill>
              </a:rPr>
              <a:t> </a:t>
            </a:r>
            <a:r>
              <a:rPr lang="en-US" sz="2600" dirty="0" err="1"/>
              <a:t>ingin</a:t>
            </a:r>
            <a:r>
              <a:rPr lang="en-US" sz="2600" dirty="0"/>
              <a:t> </a:t>
            </a:r>
            <a:r>
              <a:rPr lang="en-US" sz="2600" dirty="0" err="1"/>
              <a:t>mengirim</a:t>
            </a:r>
            <a:r>
              <a:rPr lang="en-US" sz="2600" dirty="0"/>
              <a:t> </a:t>
            </a:r>
            <a:r>
              <a:rPr lang="en-US" sz="2600" dirty="0">
                <a:solidFill>
                  <a:srgbClr val="FF0000"/>
                </a:solidFill>
              </a:rPr>
              <a:t>Bob</a:t>
            </a:r>
            <a:r>
              <a:rPr lang="en-US" sz="2600" dirty="0"/>
              <a:t> </a:t>
            </a:r>
            <a:r>
              <a:rPr lang="en-US" sz="2600" dirty="0" err="1"/>
              <a:t>pesan</a:t>
            </a:r>
            <a:r>
              <a:rPr lang="en-US" sz="2600" dirty="0"/>
              <a:t> M yang </a:t>
            </a:r>
            <a:r>
              <a:rPr lang="en-US" sz="2600" dirty="0" err="1"/>
              <a:t>dienkripsi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Baik</a:t>
            </a:r>
            <a:r>
              <a:rPr lang="en-US" dirty="0"/>
              <a:t> Alice dan Bob </a:t>
            </a:r>
            <a:r>
              <a:rPr lang="en-US" dirty="0" err="1"/>
              <a:t>menyepakati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elelitik</a:t>
            </a:r>
            <a:r>
              <a:rPr lang="en-US" dirty="0"/>
              <a:t> dan </a:t>
            </a:r>
            <a:r>
              <a:rPr lang="en-US" dirty="0" err="1"/>
              <a:t>titik</a:t>
            </a:r>
            <a:r>
              <a:rPr lang="en-US" dirty="0"/>
              <a:t> basis B.</a:t>
            </a:r>
          </a:p>
          <a:p>
            <a:pPr lvl="1"/>
            <a:r>
              <a:rPr lang="en-US" dirty="0"/>
              <a:t>Alice </a:t>
            </a:r>
            <a:r>
              <a:rPr lang="en-US" dirty="0" err="1"/>
              <a:t>dan</a:t>
            </a:r>
            <a:r>
              <a:rPr lang="en-US" dirty="0"/>
              <a:t> Bob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/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pPr lvl="2"/>
            <a:r>
              <a:rPr lang="en-US" sz="2400" dirty="0"/>
              <a:t>Alice</a:t>
            </a:r>
          </a:p>
          <a:p>
            <a:pPr lvl="3"/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privat</a:t>
            </a:r>
            <a:r>
              <a:rPr lang="en-US" sz="2400" dirty="0"/>
              <a:t> = a</a:t>
            </a:r>
          </a:p>
          <a:p>
            <a:pPr lvl="3"/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= P</a:t>
            </a:r>
            <a:r>
              <a:rPr lang="en-US" sz="2400" baseline="-25000" dirty="0"/>
              <a:t>A</a:t>
            </a:r>
            <a:r>
              <a:rPr lang="en-US" sz="2400" dirty="0"/>
              <a:t> = a</a:t>
            </a:r>
            <a:r>
              <a:rPr lang="en-US" sz="2400" baseline="-250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</a:t>
            </a:r>
            <a:r>
              <a:rPr lang="en-US" sz="2400" dirty="0"/>
              <a:t> B</a:t>
            </a:r>
          </a:p>
          <a:p>
            <a:pPr lvl="2"/>
            <a:r>
              <a:rPr lang="en-US" sz="2400" dirty="0"/>
              <a:t>Bob</a:t>
            </a:r>
          </a:p>
          <a:p>
            <a:pPr lvl="3"/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privat</a:t>
            </a:r>
            <a:r>
              <a:rPr lang="en-US" sz="2400" dirty="0"/>
              <a:t> = b</a:t>
            </a:r>
          </a:p>
          <a:p>
            <a:pPr lvl="3"/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= P</a:t>
            </a:r>
            <a:r>
              <a:rPr lang="en-US" sz="2400" baseline="-25000" dirty="0"/>
              <a:t>B</a:t>
            </a:r>
            <a:r>
              <a:rPr lang="en-US" sz="2400" dirty="0"/>
              <a:t> = b </a:t>
            </a:r>
            <a:r>
              <a:rPr lang="en-US" sz="2400" dirty="0">
                <a:sym typeface="Symbol" panose="05050102010706020507" pitchFamily="18" charset="2"/>
              </a:rPr>
              <a:t></a:t>
            </a:r>
            <a:r>
              <a:rPr lang="en-US" sz="2400" dirty="0"/>
              <a:t> B</a:t>
            </a:r>
          </a:p>
          <a:p>
            <a:pPr lvl="1"/>
            <a:r>
              <a:rPr lang="en-US" dirty="0"/>
              <a:t>Alice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, M,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mengkodekannya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, P</a:t>
            </a:r>
            <a:r>
              <a:rPr lang="en-US" baseline="-25000" dirty="0"/>
              <a:t>M</a:t>
            </a:r>
            <a:r>
              <a:rPr lang="en-US" dirty="0"/>
              <a:t>, pada 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102164" y="6273226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520" y="695961"/>
            <a:ext cx="10535919" cy="5440363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Alice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 k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terletak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selang</a:t>
            </a:r>
            <a:r>
              <a:rPr lang="en-US" dirty="0"/>
              <a:t> [1, p-1]</a:t>
            </a:r>
          </a:p>
          <a:p>
            <a:pPr lvl="1"/>
            <a:r>
              <a:rPr lang="en-US" dirty="0" err="1"/>
              <a:t>Cipherteks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P</a:t>
            </a:r>
            <a:r>
              <a:rPr lang="en-US" b="1" baseline="-25000" dirty="0">
                <a:solidFill>
                  <a:srgbClr val="FF0000"/>
                </a:solidFill>
              </a:rPr>
              <a:t>M</a:t>
            </a:r>
            <a:r>
              <a:rPr lang="en-US" baseline="-25000" dirty="0"/>
              <a:t> 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titik</a:t>
            </a:r>
            <a:endParaRPr lang="en-US" dirty="0"/>
          </a:p>
          <a:p>
            <a:pPr lvl="2"/>
            <a:r>
              <a:rPr lang="en-US" sz="2400" b="1" dirty="0">
                <a:solidFill>
                  <a:srgbClr val="FF0000"/>
                </a:solidFill>
              </a:rPr>
              <a:t>P</a:t>
            </a:r>
            <a:r>
              <a:rPr lang="en-US" sz="2400" b="1" baseline="-25000" dirty="0">
                <a:solidFill>
                  <a:srgbClr val="FF0000"/>
                </a:solidFill>
              </a:rPr>
              <a:t>C</a:t>
            </a:r>
            <a:r>
              <a:rPr lang="en-US" sz="2400" b="1" dirty="0">
                <a:solidFill>
                  <a:srgbClr val="FF0000"/>
                </a:solidFill>
              </a:rPr>
              <a:t> = [ (</a:t>
            </a:r>
            <a:r>
              <a:rPr lang="en-US" sz="2400" b="1" dirty="0" err="1">
                <a:solidFill>
                  <a:srgbClr val="FF0000"/>
                </a:solidFill>
              </a:rPr>
              <a:t>kB</a:t>
            </a:r>
            <a:r>
              <a:rPr lang="en-US" sz="2400" b="1" dirty="0">
                <a:solidFill>
                  <a:srgbClr val="FF0000"/>
                </a:solidFill>
              </a:rPr>
              <a:t>), (P</a:t>
            </a:r>
            <a:r>
              <a:rPr lang="en-US" sz="2400" b="1" baseline="-25000" dirty="0">
                <a:solidFill>
                  <a:srgbClr val="FF0000"/>
                </a:solidFill>
              </a:rPr>
              <a:t>M</a:t>
            </a:r>
            <a:r>
              <a:rPr lang="en-US" sz="2400" b="1" baseline="30000" dirty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+ </a:t>
            </a:r>
            <a:r>
              <a:rPr lang="en-US" sz="2400" b="1" dirty="0" err="1">
                <a:solidFill>
                  <a:srgbClr val="FF0000"/>
                </a:solidFill>
              </a:rPr>
              <a:t>kP</a:t>
            </a:r>
            <a:r>
              <a:rPr lang="en-US" sz="2400" b="1" baseline="-25000" dirty="0" err="1">
                <a:solidFill>
                  <a:srgbClr val="FF0000"/>
                </a:solidFill>
              </a:rPr>
              <a:t>B</a:t>
            </a:r>
            <a:r>
              <a:rPr lang="en-US" sz="2400" b="1" dirty="0">
                <a:solidFill>
                  <a:srgbClr val="FF0000"/>
                </a:solidFill>
              </a:rPr>
              <a:t>) ]</a:t>
            </a:r>
          </a:p>
          <a:p>
            <a:pPr lvl="2">
              <a:buNone/>
            </a:pPr>
            <a:r>
              <a:rPr lang="en-US" sz="2400" dirty="0"/>
              <a:t> </a:t>
            </a:r>
          </a:p>
          <a:p>
            <a:pPr lvl="1"/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mendekripsi</a:t>
            </a:r>
            <a:r>
              <a:rPr lang="en-US" dirty="0"/>
              <a:t>, Bob </a:t>
            </a:r>
            <a:r>
              <a:rPr lang="en-US" dirty="0" err="1"/>
              <a:t>mula-mula</a:t>
            </a:r>
            <a:r>
              <a:rPr lang="en-US" dirty="0"/>
              <a:t>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kali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P</a:t>
            </a:r>
            <a:r>
              <a:rPr lang="en-US" b="1" baseline="-25000" dirty="0">
                <a:solidFill>
                  <a:srgbClr val="FF0000"/>
                </a:solidFill>
              </a:rPr>
              <a:t>C</a:t>
            </a:r>
            <a:r>
              <a:rPr lang="en-US" dirty="0"/>
              <a:t> (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kB</a:t>
            </a:r>
            <a:r>
              <a:rPr lang="en-US" dirty="0"/>
              <a:t>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privatnya</a:t>
            </a:r>
            <a:r>
              <a:rPr lang="en-US" dirty="0"/>
              <a:t>, </a:t>
            </a:r>
            <a:r>
              <a:rPr lang="en-US" b="1" dirty="0">
                <a:solidFill>
                  <a:srgbClr val="FF0000"/>
                </a:solidFill>
              </a:rPr>
              <a:t>b</a:t>
            </a:r>
          </a:p>
          <a:p>
            <a:pPr lvl="2"/>
            <a:r>
              <a:rPr lang="en-US" sz="2400" b="1" dirty="0">
                <a:solidFill>
                  <a:srgbClr val="FF0000"/>
                </a:solidFill>
              </a:rPr>
              <a:t>b 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b="1" dirty="0">
                <a:solidFill>
                  <a:srgbClr val="FF0000"/>
                </a:solidFill>
              </a:rPr>
              <a:t> (kB)</a:t>
            </a:r>
          </a:p>
          <a:p>
            <a:pPr lvl="2"/>
            <a:endParaRPr lang="en-US" b="1" dirty="0">
              <a:solidFill>
                <a:srgbClr val="FF3300"/>
              </a:solidFill>
            </a:endParaRPr>
          </a:p>
          <a:p>
            <a:pPr lvl="1"/>
            <a:r>
              <a:rPr lang="en-US" dirty="0"/>
              <a:t>Bob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mengurangkan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P</a:t>
            </a:r>
            <a:r>
              <a:rPr lang="en-US" b="1" baseline="-25000" dirty="0">
                <a:solidFill>
                  <a:srgbClr val="FF0000"/>
                </a:solidFill>
              </a:rPr>
              <a:t>C</a:t>
            </a:r>
            <a:r>
              <a:rPr lang="en-US" b="1" baseline="-25000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kali di </a:t>
            </a:r>
            <a:r>
              <a:rPr lang="en-US" dirty="0" err="1"/>
              <a:t>atas</a:t>
            </a:r>
            <a:endParaRPr lang="en-US" dirty="0"/>
          </a:p>
          <a:p>
            <a:pPr lvl="2"/>
            <a:r>
              <a:rPr lang="en-US" sz="2400" b="1" dirty="0">
                <a:solidFill>
                  <a:srgbClr val="FF0000"/>
                </a:solidFill>
              </a:rPr>
              <a:t>(P</a:t>
            </a:r>
            <a:r>
              <a:rPr lang="en-US" sz="2400" b="1" baseline="-25000" dirty="0">
                <a:solidFill>
                  <a:srgbClr val="FF0000"/>
                </a:solidFill>
              </a:rPr>
              <a:t>M</a:t>
            </a:r>
            <a:r>
              <a:rPr lang="en-US" sz="2400" b="1" dirty="0">
                <a:solidFill>
                  <a:srgbClr val="FF0000"/>
                </a:solidFill>
              </a:rPr>
              <a:t> + </a:t>
            </a:r>
            <a:r>
              <a:rPr lang="en-US" sz="2400" b="1" dirty="0" err="1">
                <a:solidFill>
                  <a:srgbClr val="FF0000"/>
                </a:solidFill>
              </a:rPr>
              <a:t>kP</a:t>
            </a:r>
            <a:r>
              <a:rPr lang="en-US" sz="2400" b="1" baseline="-25000" dirty="0" err="1">
                <a:solidFill>
                  <a:srgbClr val="FF0000"/>
                </a:solidFill>
              </a:rPr>
              <a:t>B</a:t>
            </a:r>
            <a:r>
              <a:rPr lang="en-US" sz="2400" b="1" dirty="0">
                <a:solidFill>
                  <a:srgbClr val="FF0000"/>
                </a:solidFill>
              </a:rPr>
              <a:t>) – [b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b="1" dirty="0">
                <a:solidFill>
                  <a:srgbClr val="FF0000"/>
                </a:solidFill>
              </a:rPr>
              <a:t>(kB)] = P</a:t>
            </a:r>
            <a:r>
              <a:rPr lang="en-US" sz="2400" b="1" baseline="-25000" dirty="0">
                <a:solidFill>
                  <a:srgbClr val="FF0000"/>
                </a:solidFill>
              </a:rPr>
              <a:t>M</a:t>
            </a:r>
            <a:r>
              <a:rPr lang="en-US" sz="2400" b="1" dirty="0">
                <a:solidFill>
                  <a:srgbClr val="FF0000"/>
                </a:solidFill>
              </a:rPr>
              <a:t> + k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b="1" dirty="0">
                <a:solidFill>
                  <a:srgbClr val="FF0000"/>
                </a:solidFill>
              </a:rPr>
              <a:t>(</a:t>
            </a:r>
            <a:r>
              <a:rPr lang="en-US" sz="2400" b="1" dirty="0" err="1">
                <a:solidFill>
                  <a:srgbClr val="FF0000"/>
                </a:solidFill>
              </a:rPr>
              <a:t>bB</a:t>
            </a:r>
            <a:r>
              <a:rPr lang="en-US" sz="2400" b="1" dirty="0">
                <a:solidFill>
                  <a:srgbClr val="FF0000"/>
                </a:solidFill>
              </a:rPr>
              <a:t>) – b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b="1" dirty="0">
                <a:solidFill>
                  <a:srgbClr val="FF0000"/>
                </a:solidFill>
              </a:rPr>
              <a:t>(kB) = P</a:t>
            </a:r>
            <a:r>
              <a:rPr lang="en-US" sz="2400" b="1" baseline="-25000" dirty="0">
                <a:solidFill>
                  <a:srgbClr val="FF0000"/>
                </a:solidFill>
              </a:rPr>
              <a:t>M</a:t>
            </a:r>
          </a:p>
          <a:p>
            <a:pPr lvl="2"/>
            <a:endParaRPr lang="en-US" b="1" dirty="0">
              <a:solidFill>
                <a:srgbClr val="FF3300"/>
              </a:solidFill>
            </a:endParaRPr>
          </a:p>
          <a:p>
            <a:pPr lvl="1"/>
            <a:r>
              <a:rPr lang="en-US" dirty="0"/>
              <a:t>Bob </a:t>
            </a:r>
            <a:r>
              <a:rPr lang="en-US" dirty="0" err="1"/>
              <a:t>kemudian</a:t>
            </a:r>
            <a:r>
              <a:rPr lang="en-US" dirty="0"/>
              <a:t> men-</a:t>
            </a:r>
            <a:r>
              <a:rPr lang="en-US" i="1" dirty="0"/>
              <a:t>decode</a:t>
            </a:r>
            <a:r>
              <a:rPr lang="en-US" dirty="0"/>
              <a:t> P</a:t>
            </a:r>
            <a:r>
              <a:rPr lang="en-US" baseline="-25000" dirty="0"/>
              <a:t>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M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41</a:t>
            </a:fld>
            <a:endParaRPr lang="en-US"/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 flipV="1">
            <a:off x="1534160" y="2067560"/>
            <a:ext cx="9123680" cy="2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787964" y="5771575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87628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b="1" dirty="0" err="1"/>
              <a:t>Perbandingan</a:t>
            </a:r>
            <a:r>
              <a:rPr lang="en-US" sz="4000" b="1" dirty="0"/>
              <a:t> </a:t>
            </a:r>
            <a:r>
              <a:rPr lang="en-US" sz="4000" b="1" dirty="0" err="1"/>
              <a:t>Elgamal</a:t>
            </a:r>
            <a:r>
              <a:rPr lang="en-US" sz="4000" b="1" dirty="0"/>
              <a:t> </a:t>
            </a:r>
            <a:r>
              <a:rPr lang="en-US" sz="4000" b="1" dirty="0" err="1"/>
              <a:t>dengan</a:t>
            </a:r>
            <a:r>
              <a:rPr lang="en-US" sz="4000" b="1" dirty="0"/>
              <a:t> Elliptic Curve </a:t>
            </a:r>
            <a:r>
              <a:rPr lang="en-US" sz="4000" b="1" dirty="0" err="1"/>
              <a:t>Elgamal</a:t>
            </a:r>
            <a:endParaRPr lang="en-US" sz="4000" b="1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5480" y="1578928"/>
            <a:ext cx="11049000" cy="4720272"/>
          </a:xfrm>
        </p:spPr>
        <p:txBody>
          <a:bodyPr>
            <a:normAutofit/>
          </a:bodyPr>
          <a:lstStyle/>
          <a:p>
            <a:pPr lvl="1" eaLnBrk="1" hangingPunct="1"/>
            <a:r>
              <a:rPr lang="en-US" dirty="0" err="1"/>
              <a:t>Cipherteks</a:t>
            </a:r>
            <a:r>
              <a:rPr lang="en-US" dirty="0"/>
              <a:t> pada EC-</a:t>
            </a:r>
            <a:r>
              <a:rPr lang="en-US" dirty="0" err="1"/>
              <a:t>Elgamal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 </a:t>
            </a:r>
            <a:r>
              <a:rPr lang="en-US" dirty="0" err="1"/>
              <a:t>titik</a:t>
            </a:r>
            <a:r>
              <a:rPr lang="en-US" dirty="0"/>
              <a:t> </a:t>
            </a:r>
          </a:p>
          <a:p>
            <a:pPr lvl="2"/>
            <a:r>
              <a:rPr lang="en-US" sz="2400" dirty="0"/>
              <a:t>P</a:t>
            </a:r>
            <a:r>
              <a:rPr lang="en-US" sz="2400" baseline="-25000" dirty="0"/>
              <a:t>C</a:t>
            </a:r>
            <a:r>
              <a:rPr lang="en-US" sz="2400" dirty="0"/>
              <a:t> = [ (kB), (P</a:t>
            </a:r>
            <a:r>
              <a:rPr lang="en-US" sz="2400" baseline="-25000" dirty="0"/>
              <a:t>M</a:t>
            </a:r>
            <a:r>
              <a:rPr lang="en-US" sz="2400" baseline="30000" dirty="0"/>
              <a:t> </a:t>
            </a:r>
            <a:r>
              <a:rPr lang="en-US" sz="2400" dirty="0"/>
              <a:t>+ </a:t>
            </a:r>
            <a:r>
              <a:rPr lang="en-US" sz="2400" dirty="0" err="1"/>
              <a:t>kP</a:t>
            </a:r>
            <a:r>
              <a:rPr lang="en-US" sz="2400" baseline="-25000" dirty="0" err="1"/>
              <a:t>B</a:t>
            </a:r>
            <a:r>
              <a:rPr lang="en-US" sz="2400" dirty="0"/>
              <a:t>) ]            (</a:t>
            </a:r>
            <a:r>
              <a:rPr lang="en-US" sz="2400" dirty="0" err="1"/>
              <a:t>ket</a:t>
            </a:r>
            <a:r>
              <a:rPr lang="en-US" sz="2400" dirty="0"/>
              <a:t>: P</a:t>
            </a:r>
            <a:r>
              <a:rPr lang="en-US" sz="2400" baseline="-25000" dirty="0"/>
              <a:t>b</a:t>
            </a:r>
            <a:r>
              <a:rPr lang="en-US" sz="2400" dirty="0"/>
              <a:t> =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Bob)</a:t>
            </a:r>
          </a:p>
          <a:p>
            <a:pPr lvl="1" eaLnBrk="1" hangingPunct="1">
              <a:spcBef>
                <a:spcPts val="1800"/>
              </a:spcBef>
            </a:pPr>
            <a:r>
              <a:rPr lang="en-US" dirty="0" err="1">
                <a:solidFill>
                  <a:srgbClr val="FF0000"/>
                </a:solidFill>
              </a:rPr>
              <a:t>Cipherteks</a:t>
            </a:r>
            <a:r>
              <a:rPr lang="en-US" dirty="0">
                <a:solidFill>
                  <a:srgbClr val="FF0000"/>
                </a:solidFill>
              </a:rPr>
              <a:t> pada </a:t>
            </a:r>
            <a:r>
              <a:rPr lang="en-US" dirty="0" err="1">
                <a:solidFill>
                  <a:srgbClr val="FF0000"/>
                </a:solidFill>
              </a:rPr>
              <a:t>Elgamal</a:t>
            </a:r>
            <a:r>
              <a:rPr lang="en-US" dirty="0">
                <a:solidFill>
                  <a:srgbClr val="FF0000"/>
                </a:solidFill>
              </a:rPr>
              <a:t> juga </a:t>
            </a:r>
            <a:r>
              <a:rPr lang="en-US" dirty="0" err="1">
                <a:solidFill>
                  <a:srgbClr val="FF0000"/>
                </a:solidFill>
              </a:rPr>
              <a:t>pasangan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nilai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lvl="2" eaLnBrk="1" hangingPunct="1"/>
            <a:r>
              <a:rPr lang="en-US" sz="2400" dirty="0">
                <a:solidFill>
                  <a:srgbClr val="FF0000"/>
                </a:solidFill>
              </a:rPr>
              <a:t>C = (</a:t>
            </a:r>
            <a:r>
              <a:rPr lang="en-US" sz="2400" dirty="0" err="1">
                <a:solidFill>
                  <a:srgbClr val="FF0000"/>
                </a:solidFill>
              </a:rPr>
              <a:t>g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 mod p, </a:t>
            </a:r>
            <a:r>
              <a:rPr lang="en-US" sz="2400" dirty="0" err="1">
                <a:solidFill>
                  <a:srgbClr val="FF0000"/>
                </a:solidFill>
              </a:rPr>
              <a:t>my</a:t>
            </a:r>
            <a:r>
              <a:rPr lang="en-US" sz="2400" baseline="-25000" dirty="0" err="1">
                <a:solidFill>
                  <a:srgbClr val="FF0000"/>
                </a:solidFill>
              </a:rPr>
              <a:t>B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 mod p)	   (</a:t>
            </a:r>
            <a:r>
              <a:rPr lang="en-US" sz="2400" dirty="0" err="1">
                <a:solidFill>
                  <a:srgbClr val="FF0000"/>
                </a:solidFill>
              </a:rPr>
              <a:t>ket</a:t>
            </a:r>
            <a:r>
              <a:rPr lang="en-US" sz="2400" dirty="0">
                <a:solidFill>
                  <a:srgbClr val="FF0000"/>
                </a:solidFill>
              </a:rPr>
              <a:t>: </a:t>
            </a:r>
            <a:r>
              <a:rPr lang="en-US" sz="2400" dirty="0" err="1">
                <a:solidFill>
                  <a:srgbClr val="FF0000"/>
                </a:solidFill>
              </a:rPr>
              <a:t>y</a:t>
            </a:r>
            <a:r>
              <a:rPr lang="en-US" sz="2400" baseline="-25000" dirty="0" err="1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publik</a:t>
            </a:r>
            <a:r>
              <a:rPr lang="en-US" sz="2400" dirty="0">
                <a:solidFill>
                  <a:srgbClr val="FF0000"/>
                </a:solidFill>
              </a:rPr>
              <a:t> Bob)</a:t>
            </a:r>
          </a:p>
          <a:p>
            <a:pPr lvl="1" eaLnBrk="1" hangingPunct="1">
              <a:buFontTx/>
              <a:buNone/>
            </a:pPr>
            <a:r>
              <a:rPr lang="en-US" dirty="0"/>
              <a:t>-----------------------------------------------------------------------------------------------------------</a:t>
            </a:r>
          </a:p>
          <a:p>
            <a:pPr lvl="1"/>
            <a:r>
              <a:rPr lang="en-US" dirty="0"/>
              <a:t>Pada </a:t>
            </a:r>
            <a:r>
              <a:rPr lang="en-US" dirty="0" err="1"/>
              <a:t>EC_Elgamal</a:t>
            </a:r>
            <a:r>
              <a:rPr lang="en-US" dirty="0"/>
              <a:t>, Bob </a:t>
            </a:r>
            <a:r>
              <a:rPr lang="en-US" dirty="0" err="1"/>
              <a:t>mengurangkan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 </a:t>
            </a:r>
            <a:r>
              <a:rPr lang="en-US" dirty="0" err="1"/>
              <a:t>dari</a:t>
            </a:r>
            <a:r>
              <a:rPr lang="en-US" dirty="0"/>
              <a:t> P</a:t>
            </a:r>
            <a:r>
              <a:rPr lang="en-US" baseline="-25000" dirty="0"/>
              <a:t>C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kali </a:t>
            </a:r>
            <a:r>
              <a:rPr lang="en-US" b="1" dirty="0"/>
              <a:t>b </a:t>
            </a:r>
            <a:r>
              <a:rPr lang="en-US" b="1" dirty="0">
                <a:sym typeface="Symbol"/>
              </a:rPr>
              <a:t></a:t>
            </a:r>
            <a:r>
              <a:rPr lang="en-US" b="1" dirty="0"/>
              <a:t> (kB)</a:t>
            </a:r>
            <a:endParaRPr lang="en-US" dirty="0"/>
          </a:p>
          <a:p>
            <a:pPr lvl="2" eaLnBrk="1" hangingPunct="1"/>
            <a:r>
              <a:rPr lang="en-US" sz="2400" dirty="0"/>
              <a:t>(P</a:t>
            </a:r>
            <a:r>
              <a:rPr lang="en-US" sz="2400" baseline="-25000" dirty="0"/>
              <a:t>M</a:t>
            </a:r>
            <a:r>
              <a:rPr lang="en-US" sz="2400" dirty="0"/>
              <a:t> + </a:t>
            </a:r>
            <a:r>
              <a:rPr lang="en-US" sz="2400" dirty="0" err="1"/>
              <a:t>kP</a:t>
            </a:r>
            <a:r>
              <a:rPr lang="en-US" sz="2400" baseline="-25000" dirty="0" err="1"/>
              <a:t>B</a:t>
            </a:r>
            <a:r>
              <a:rPr lang="en-US" sz="2400" dirty="0"/>
              <a:t>) – [b(</a:t>
            </a:r>
            <a:r>
              <a:rPr lang="en-US" sz="2400" dirty="0" err="1"/>
              <a:t>kB</a:t>
            </a:r>
            <a:r>
              <a:rPr lang="en-US" sz="2400" dirty="0"/>
              <a:t>)] = P</a:t>
            </a:r>
            <a:r>
              <a:rPr lang="en-US" sz="2400" baseline="-25000" dirty="0"/>
              <a:t>M</a:t>
            </a:r>
            <a:r>
              <a:rPr lang="en-US" sz="2400" dirty="0"/>
              <a:t> + k(</a:t>
            </a:r>
            <a:r>
              <a:rPr lang="en-US" sz="2400" dirty="0" err="1"/>
              <a:t>bB</a:t>
            </a:r>
            <a:r>
              <a:rPr lang="en-US" sz="2400" dirty="0"/>
              <a:t>) – b(</a:t>
            </a:r>
            <a:r>
              <a:rPr lang="en-US" sz="2400" dirty="0" err="1"/>
              <a:t>kB</a:t>
            </a:r>
            <a:r>
              <a:rPr lang="en-US" sz="2400" dirty="0"/>
              <a:t>) = P</a:t>
            </a:r>
            <a:r>
              <a:rPr lang="en-US" sz="2400" baseline="-25000" dirty="0"/>
              <a:t>M</a:t>
            </a:r>
          </a:p>
          <a:p>
            <a:pPr lvl="1" eaLnBrk="1" hangingPunct="1">
              <a:spcBef>
                <a:spcPts val="1800"/>
              </a:spcBef>
            </a:pPr>
            <a:r>
              <a:rPr lang="en-US" dirty="0">
                <a:solidFill>
                  <a:srgbClr val="FF0000"/>
                </a:solidFill>
              </a:rPr>
              <a:t>Pada El Gamal, Bob </a:t>
            </a:r>
            <a:r>
              <a:rPr lang="en-US" dirty="0" err="1">
                <a:solidFill>
                  <a:srgbClr val="FF0000"/>
                </a:solidFill>
              </a:rPr>
              <a:t>membagi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nilai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kedua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nilai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pertama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dipangkatkan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kunci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privat</a:t>
            </a:r>
            <a:r>
              <a:rPr lang="en-US" dirty="0">
                <a:solidFill>
                  <a:srgbClr val="FF0000"/>
                </a:solidFill>
              </a:rPr>
              <a:t> Bob</a:t>
            </a:r>
          </a:p>
          <a:p>
            <a:pPr lvl="2" eaLnBrk="1" hangingPunct="1"/>
            <a:r>
              <a:rPr lang="en-US" sz="2400" dirty="0">
                <a:solidFill>
                  <a:srgbClr val="FF0000"/>
                </a:solidFill>
              </a:rPr>
              <a:t>m = </a:t>
            </a:r>
            <a:r>
              <a:rPr lang="en-US" sz="2400" dirty="0" err="1">
                <a:solidFill>
                  <a:srgbClr val="FF0000"/>
                </a:solidFill>
              </a:rPr>
              <a:t>my</a:t>
            </a:r>
            <a:r>
              <a:rPr lang="en-US" sz="2400" baseline="-25000" dirty="0" err="1">
                <a:solidFill>
                  <a:srgbClr val="FF0000"/>
                </a:solidFill>
              </a:rPr>
              <a:t>B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 / (</a:t>
            </a:r>
            <a:r>
              <a:rPr lang="en-US" sz="2400" dirty="0" err="1">
                <a:solidFill>
                  <a:srgbClr val="FF0000"/>
                </a:solidFill>
              </a:rPr>
              <a:t>g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  <a:r>
              <a:rPr lang="en-US" sz="2400" baseline="30000" dirty="0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dirty="0" err="1">
                <a:solidFill>
                  <a:srgbClr val="FF0000"/>
                </a:solidFill>
              </a:rPr>
              <a:t>mg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baseline="30000" dirty="0">
                <a:solidFill>
                  <a:srgbClr val="FF0000"/>
                </a:solidFill>
              </a:rPr>
              <a:t>*b</a:t>
            </a:r>
            <a:r>
              <a:rPr lang="en-US" sz="2400" dirty="0">
                <a:solidFill>
                  <a:srgbClr val="FF0000"/>
                </a:solidFill>
              </a:rPr>
              <a:t> / </a:t>
            </a:r>
            <a:r>
              <a:rPr lang="en-US" sz="2400" dirty="0" err="1">
                <a:solidFill>
                  <a:srgbClr val="FF0000"/>
                </a:solidFill>
              </a:rPr>
              <a:t>g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baseline="30000" dirty="0">
                <a:solidFill>
                  <a:srgbClr val="FF0000"/>
                </a:solidFill>
              </a:rPr>
              <a:t>*b</a:t>
            </a:r>
            <a:r>
              <a:rPr lang="en-US" sz="2400" dirty="0">
                <a:solidFill>
                  <a:srgbClr val="FF0000"/>
                </a:solidFill>
              </a:rPr>
              <a:t> = 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02164" y="6273226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*) </a:t>
            </a:r>
            <a:r>
              <a:rPr lang="en-US" sz="1600" dirty="0" err="1">
                <a:solidFill>
                  <a:srgbClr val="0070C0"/>
                </a:solidFill>
              </a:rPr>
              <a:t>Sumber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bahan</a:t>
            </a:r>
            <a:r>
              <a:rPr lang="en-US" sz="1600" dirty="0">
                <a:solidFill>
                  <a:srgbClr val="0070C0"/>
                </a:solidFill>
              </a:rPr>
              <a:t>: </a:t>
            </a:r>
            <a:r>
              <a:rPr lang="en-US" sz="1600" b="1" dirty="0" err="1">
                <a:solidFill>
                  <a:srgbClr val="0070C0"/>
                </a:solidFill>
              </a:rPr>
              <a:t>Debdeep</a:t>
            </a:r>
            <a:r>
              <a:rPr lang="en-US" sz="1600" b="1" dirty="0">
                <a:solidFill>
                  <a:srgbClr val="0070C0"/>
                </a:solidFill>
              </a:rPr>
              <a:t> </a:t>
            </a:r>
            <a:r>
              <a:rPr lang="en-US" sz="1600" b="1" dirty="0" err="1">
                <a:solidFill>
                  <a:srgbClr val="0070C0"/>
                </a:solidFill>
              </a:rPr>
              <a:t>Mukhopadhyay</a:t>
            </a:r>
            <a:r>
              <a:rPr lang="en-US" sz="1600" b="1" dirty="0">
                <a:solidFill>
                  <a:srgbClr val="0070C0"/>
                </a:solidFill>
              </a:rPr>
              <a:t>, Elliptic Curve Cryptography ,</a:t>
            </a:r>
          </a:p>
          <a:p>
            <a:r>
              <a:rPr lang="en-US" sz="1600" dirty="0">
                <a:solidFill>
                  <a:srgbClr val="0070C0"/>
                </a:solidFill>
              </a:rPr>
              <a:t> Dept of Computer Sc and </a:t>
            </a:r>
            <a:r>
              <a:rPr lang="en-US" sz="1600" dirty="0" err="1">
                <a:solidFill>
                  <a:srgbClr val="0070C0"/>
                </a:solidFill>
              </a:rPr>
              <a:t>Engg</a:t>
            </a:r>
            <a:r>
              <a:rPr lang="en-US" sz="1600" dirty="0">
                <a:solidFill>
                  <a:srgbClr val="0070C0"/>
                </a:solidFill>
              </a:rPr>
              <a:t> IIT Madras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DD215D1-C84C-4ED5-9B50-A84828C6F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1C75A6C-39A1-4C16-9234-C56ADF676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B4F4F-93D4-486F-8B0C-46B46570B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Encoding</a:t>
            </a:r>
            <a:r>
              <a:rPr lang="en-US" b="1" dirty="0"/>
              <a:t> </a:t>
            </a:r>
            <a:r>
              <a:rPr lang="en-US" b="1" dirty="0" err="1"/>
              <a:t>Pesan</a:t>
            </a:r>
            <a:r>
              <a:rPr lang="en-US" b="1" dirty="0"/>
              <a:t> </a:t>
            </a:r>
            <a:r>
              <a:rPr lang="en-US" b="1" dirty="0" err="1"/>
              <a:t>menjadi</a:t>
            </a:r>
            <a:r>
              <a:rPr lang="en-US" b="1" dirty="0"/>
              <a:t> </a:t>
            </a:r>
            <a:r>
              <a:rPr lang="en-US" b="1" dirty="0" err="1"/>
              <a:t>Titik</a:t>
            </a:r>
            <a:r>
              <a:rPr lang="en-US" b="1" dirty="0"/>
              <a:t> di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Kurva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1DCA4-AE81-4218-9309-FAEBCA821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Pesan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dienkripsi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ECC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dikonversi</a:t>
            </a:r>
            <a:r>
              <a:rPr lang="en-US" dirty="0"/>
              <a:t> (</a:t>
            </a:r>
            <a:r>
              <a:rPr lang="en-US" i="1" dirty="0"/>
              <a:t>encoding</a:t>
            </a:r>
            <a:r>
              <a:rPr lang="en-US" dirty="0"/>
              <a:t>)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.</a:t>
            </a:r>
          </a:p>
          <a:p>
            <a:r>
              <a:rPr lang="en-US" dirty="0" err="1"/>
              <a:t>Metode</a:t>
            </a:r>
            <a:r>
              <a:rPr lang="en-US" dirty="0"/>
              <a:t> yang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memetakan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ASCII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pada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.</a:t>
            </a:r>
          </a:p>
          <a:p>
            <a:r>
              <a:rPr lang="en-US" dirty="0" err="1"/>
              <a:t>Untuk</a:t>
            </a:r>
            <a:r>
              <a:rPr lang="en-US" dirty="0"/>
              <a:t> 256 </a:t>
            </a:r>
            <a:r>
              <a:rPr lang="en-US" dirty="0" err="1"/>
              <a:t>karakter</a:t>
            </a:r>
            <a:r>
              <a:rPr lang="en-US" dirty="0"/>
              <a:t> ASCII,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yang </a:t>
            </a:r>
            <a:r>
              <a:rPr lang="en-US" dirty="0" err="1"/>
              <a:t>berisi</a:t>
            </a:r>
            <a:r>
              <a:rPr lang="en-US" dirty="0"/>
              <a:t> minimal 256 </a:t>
            </a:r>
            <a:r>
              <a:rPr lang="en-US" dirty="0" err="1"/>
              <a:t>titik</a:t>
            </a:r>
            <a:r>
              <a:rPr lang="en-US" dirty="0"/>
              <a:t>.</a:t>
            </a:r>
          </a:p>
          <a:p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M  = ‘ENCRYPT’, 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ASCII </a:t>
            </a:r>
            <a:r>
              <a:rPr lang="en-US" dirty="0" err="1"/>
              <a:t>adalah</a:t>
            </a:r>
            <a:r>
              <a:rPr lang="en-US" dirty="0"/>
              <a:t> ‘69’ ‘78’, ‘67’, ‘82’, ‘89’, ‘80’, ‘84’.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dipetakan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pada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.</a:t>
            </a:r>
          </a:p>
          <a:p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AD49BE-7EB1-4030-8B7B-0E752EE44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BA99B1-02A2-4238-8A5B-750BDF3E9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2648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BD4D7-DBD7-4849-A289-C59A214C8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1520"/>
            <a:ext cx="10515600" cy="5679440"/>
          </a:xfrm>
        </p:spPr>
        <p:txBody>
          <a:bodyPr>
            <a:normAutofit/>
          </a:bodyPr>
          <a:lstStyle/>
          <a:p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Kolbitz</a:t>
            </a:r>
            <a:r>
              <a:rPr lang="en-US" sz="2400" dirty="0"/>
              <a:t>. </a:t>
            </a:r>
            <a:r>
              <a:rPr lang="en-US" sz="2400" dirty="0" err="1"/>
              <a:t>Langkah-langkahnya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marL="568325" indent="-568325">
              <a:buNone/>
            </a:pPr>
            <a:r>
              <a:rPr lang="en-US" sz="2400" dirty="0"/>
              <a:t>   1.  </a:t>
            </a:r>
            <a:r>
              <a:rPr lang="en-US" sz="2400" dirty="0" err="1"/>
              <a:t>Pilih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y</a:t>
            </a:r>
            <a:r>
              <a:rPr lang="en-US" sz="2400" b="1" baseline="30000" dirty="0">
                <a:solidFill>
                  <a:srgbClr val="FF0000"/>
                </a:solidFill>
              </a:rPr>
              <a:t>2 </a:t>
            </a:r>
            <a:r>
              <a:rPr lang="en-US" sz="2400" b="1" dirty="0">
                <a:solidFill>
                  <a:srgbClr val="FF0000"/>
                </a:solidFill>
              </a:rPr>
              <a:t> =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baseline="30000" dirty="0">
                <a:solidFill>
                  <a:srgbClr val="FF0000"/>
                </a:solidFill>
              </a:rPr>
              <a:t>3</a:t>
            </a:r>
            <a:r>
              <a:rPr lang="en-US" sz="2400" b="1" dirty="0">
                <a:solidFill>
                  <a:srgbClr val="FF0000"/>
                </a:solidFill>
              </a:rPr>
              <a:t> + ax + b  mod p </a:t>
            </a:r>
            <a:r>
              <a:rPr lang="en-US" sz="2400" dirty="0"/>
              <a:t>yang </a:t>
            </a:r>
            <a:r>
              <a:rPr lang="en-US" sz="2400" dirty="0" err="1"/>
              <a:t>mengandung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.</a:t>
            </a:r>
          </a:p>
          <a:p>
            <a:pPr marL="568325" indent="-568325">
              <a:buNone/>
            </a:pPr>
            <a:r>
              <a:rPr lang="en-US" sz="2400" dirty="0"/>
              <a:t>   2.  </a:t>
            </a:r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 err="1"/>
              <a:t>karakter-karakter</a:t>
            </a:r>
            <a:r>
              <a:rPr lang="en-US" sz="2400" dirty="0"/>
              <a:t> </a:t>
            </a:r>
            <a:r>
              <a:rPr lang="en-US" sz="2400" dirty="0" err="1"/>
              <a:t>penyusun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angka</a:t>
            </a:r>
            <a:r>
              <a:rPr lang="en-US" sz="2400" dirty="0"/>
              <a:t> 0, 1, 2, …, 9 dan </a:t>
            </a:r>
            <a:r>
              <a:rPr lang="en-US" sz="2400" dirty="0" err="1"/>
              <a:t>huruf</a:t>
            </a:r>
            <a:r>
              <a:rPr lang="en-US" sz="2400" dirty="0"/>
              <a:t> A, B, C, … Z yang </a:t>
            </a:r>
            <a:r>
              <a:rPr lang="en-US" sz="2400" dirty="0" err="1"/>
              <a:t>dikodekan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10, 11, …, 35.</a:t>
            </a:r>
          </a:p>
          <a:p>
            <a:pPr marL="568325" indent="-568325">
              <a:buNone/>
            </a:pPr>
            <a:r>
              <a:rPr lang="en-US" sz="2400" dirty="0"/>
              <a:t>   3.  </a:t>
            </a:r>
            <a:r>
              <a:rPr lang="en-US" sz="2400" dirty="0" err="1"/>
              <a:t>Kodekan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karakater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 di </a:t>
            </a:r>
            <a:r>
              <a:rPr lang="en-US" sz="2400" dirty="0" err="1"/>
              <a:t>antara</a:t>
            </a:r>
            <a:r>
              <a:rPr lang="en-US" sz="2400" dirty="0"/>
              <a:t> 0 dan 35.</a:t>
            </a:r>
          </a:p>
          <a:p>
            <a:pPr marL="568325" indent="-568325">
              <a:buNone/>
            </a:pPr>
            <a:r>
              <a:rPr lang="en-US" sz="2400" dirty="0"/>
              <a:t>   4.  </a:t>
            </a:r>
            <a:r>
              <a:rPr lang="en-US" sz="2400" dirty="0" err="1"/>
              <a:t>Pilih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bulat</a:t>
            </a:r>
            <a:r>
              <a:rPr lang="en-US" sz="2400" dirty="0"/>
              <a:t> </a:t>
            </a:r>
            <a:r>
              <a:rPr lang="en-US" sz="2400" i="1" dirty="0"/>
              <a:t>k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parameter basis (</a:t>
            </a:r>
            <a:r>
              <a:rPr lang="en-US" sz="2400" dirty="0" err="1"/>
              <a:t>disepakati</a:t>
            </a:r>
            <a:r>
              <a:rPr lang="en-US" sz="2400" dirty="0"/>
              <a:t>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). </a:t>
            </a:r>
          </a:p>
          <a:p>
            <a:pPr marL="568325" indent="-568325">
              <a:buNone/>
            </a:pPr>
            <a:r>
              <a:rPr lang="en-US" sz="2400" dirty="0"/>
              <a:t>   5. 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 err="1"/>
              <a:t>mk</a:t>
            </a:r>
            <a:r>
              <a:rPr lang="en-US" sz="2400" dirty="0"/>
              <a:t>, </a:t>
            </a:r>
            <a:r>
              <a:rPr lang="en-US" sz="2400" dirty="0" err="1"/>
              <a:t>nyatakan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</a:t>
            </a:r>
            <a:r>
              <a:rPr lang="en-US" sz="2400" i="1" dirty="0" err="1"/>
              <a:t>mk</a:t>
            </a:r>
            <a:r>
              <a:rPr lang="en-US" sz="2400" dirty="0"/>
              <a:t> + 1, </a:t>
            </a:r>
            <a:r>
              <a:rPr lang="en-US" sz="2400" dirty="0" err="1"/>
              <a:t>sulihkan</a:t>
            </a:r>
            <a:r>
              <a:rPr lang="en-US" sz="2400" dirty="0"/>
              <a:t> x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y</a:t>
            </a:r>
            <a:r>
              <a:rPr lang="en-US" sz="2400" b="1" baseline="30000" dirty="0">
                <a:solidFill>
                  <a:srgbClr val="FF0000"/>
                </a:solidFill>
              </a:rPr>
              <a:t>2 </a:t>
            </a:r>
            <a:r>
              <a:rPr lang="en-US" sz="2400" b="1" dirty="0">
                <a:solidFill>
                  <a:srgbClr val="FF0000"/>
                </a:solidFill>
              </a:rPr>
              <a:t> =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baseline="30000" dirty="0">
                <a:solidFill>
                  <a:srgbClr val="FF0000"/>
                </a:solidFill>
              </a:rPr>
              <a:t>3</a:t>
            </a:r>
            <a:r>
              <a:rPr lang="en-US" sz="2400" b="1" dirty="0">
                <a:solidFill>
                  <a:srgbClr val="FF0000"/>
                </a:solidFill>
              </a:rPr>
              <a:t> + ax + b  mod p </a:t>
            </a:r>
            <a:r>
              <a:rPr lang="en-US" sz="2400" dirty="0" err="1"/>
              <a:t>lalu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 </a:t>
            </a: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/>
              <a:t>y</a:t>
            </a:r>
            <a:r>
              <a:rPr lang="en-US" sz="2400" dirty="0"/>
              <a:t> yang </a:t>
            </a:r>
            <a:r>
              <a:rPr lang="en-US" sz="2400" dirty="0" err="1"/>
              <a:t>memenuhi</a:t>
            </a:r>
            <a:r>
              <a:rPr lang="en-US" sz="2400" dirty="0"/>
              <a:t>.</a:t>
            </a:r>
          </a:p>
          <a:p>
            <a:pPr marL="568325" indent="-568325">
              <a:buNone/>
            </a:pPr>
            <a:r>
              <a:rPr lang="en-US" sz="2400" dirty="0"/>
              <a:t>   6. 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 yang </a:t>
            </a:r>
            <a:r>
              <a:rPr lang="en-US" sz="2400" dirty="0" err="1"/>
              <a:t>memenuhi</a:t>
            </a:r>
            <a:r>
              <a:rPr lang="en-US" sz="2400" dirty="0"/>
              <a:t>, </a:t>
            </a:r>
            <a:r>
              <a:rPr lang="en-US" sz="2400" dirty="0" err="1"/>
              <a:t>coba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x </a:t>
            </a:r>
            <a:r>
              <a:rPr lang="en-US" sz="2400" dirty="0"/>
              <a:t>= </a:t>
            </a:r>
            <a:r>
              <a:rPr lang="en-US" sz="2400" i="1" dirty="0" err="1"/>
              <a:t>mk</a:t>
            </a:r>
            <a:r>
              <a:rPr lang="en-US" sz="2400" dirty="0"/>
              <a:t> + 2, </a:t>
            </a:r>
            <a:r>
              <a:rPr lang="en-US" sz="2400" i="1" dirty="0"/>
              <a:t>x</a:t>
            </a:r>
            <a:r>
              <a:rPr lang="en-US" sz="2400" dirty="0"/>
              <a:t> = </a:t>
            </a:r>
            <a:r>
              <a:rPr lang="en-US" sz="2400" i="1" dirty="0" err="1"/>
              <a:t>mk</a:t>
            </a:r>
            <a:r>
              <a:rPr lang="en-US" sz="2400" dirty="0"/>
              <a:t> + 3, </a:t>
            </a:r>
            <a:r>
              <a:rPr lang="en-US" sz="2400" dirty="0" err="1"/>
              <a:t>dst</a:t>
            </a:r>
            <a:r>
              <a:rPr lang="en-US" sz="2400" dirty="0"/>
              <a:t>, </a:t>
            </a:r>
            <a:r>
              <a:rPr lang="en-US" sz="2400" dirty="0" err="1"/>
              <a:t>sampai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y</a:t>
            </a:r>
            <a:r>
              <a:rPr lang="en-US" sz="2400" b="1" baseline="30000" dirty="0">
                <a:solidFill>
                  <a:srgbClr val="FF0000"/>
                </a:solidFill>
              </a:rPr>
              <a:t>2 </a:t>
            </a:r>
            <a:r>
              <a:rPr lang="en-US" sz="2400" b="1" dirty="0">
                <a:solidFill>
                  <a:srgbClr val="FF0000"/>
                </a:solidFill>
              </a:rPr>
              <a:t> =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baseline="30000" dirty="0">
                <a:solidFill>
                  <a:srgbClr val="FF0000"/>
                </a:solidFill>
              </a:rPr>
              <a:t>3</a:t>
            </a:r>
            <a:r>
              <a:rPr lang="en-US" sz="2400" b="1" dirty="0">
                <a:solidFill>
                  <a:srgbClr val="FF0000"/>
                </a:solidFill>
              </a:rPr>
              <a:t> + ax + b  mod p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dipecahkan</a:t>
            </a:r>
            <a:r>
              <a:rPr lang="en-US" sz="2400" dirty="0"/>
              <a:t>.</a:t>
            </a:r>
          </a:p>
          <a:p>
            <a:pPr marL="568325" indent="-568325">
              <a:buNone/>
            </a:pPr>
            <a:r>
              <a:rPr lang="en-US" sz="2400" dirty="0"/>
              <a:t>   7 . Pada proses </a:t>
            </a:r>
            <a:r>
              <a:rPr lang="en-US" sz="2400" i="1" dirty="0"/>
              <a:t>decoding</a:t>
            </a:r>
            <a:r>
              <a:rPr lang="en-US" sz="2400" dirty="0"/>
              <a:t>,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(x, y), </a:t>
            </a: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/>
              <a:t>m </a:t>
            </a:r>
            <a:r>
              <a:rPr lang="en-US" sz="2400" dirty="0" err="1"/>
              <a:t>terbesar</a:t>
            </a:r>
            <a:r>
              <a:rPr lang="en-US" sz="2400" dirty="0"/>
              <a:t>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(x – 1)/k. </a:t>
            </a:r>
            <a:r>
              <a:rPr lang="en-US" sz="2400" dirty="0" err="1"/>
              <a:t>Kodekan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(x, y) </a:t>
            </a:r>
            <a:r>
              <a:rPr lang="en-US" sz="2400" dirty="0" err="1"/>
              <a:t>menjadi</a:t>
            </a:r>
            <a:r>
              <a:rPr lang="en-US" sz="2400" dirty="0"/>
              <a:t> symbol </a:t>
            </a:r>
            <a:r>
              <a:rPr lang="en-US" sz="2400" i="1" dirty="0"/>
              <a:t>m</a:t>
            </a:r>
            <a:r>
              <a:rPr lang="en-US" sz="2400" dirty="0"/>
              <a:t>.  </a:t>
            </a:r>
          </a:p>
          <a:p>
            <a:pPr marL="568325" indent="-568325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BD6FB7-C96C-4199-8A97-69E7B5032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10925C-A535-44F8-8E83-65C2B890C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97164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7CBD8-E4F8-4DBC-B75B-EFDCC7CF4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0720"/>
            <a:ext cx="10795000" cy="5760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y</a:t>
            </a:r>
            <a:r>
              <a:rPr lang="en-US" sz="2400" baseline="30000" dirty="0">
                <a:solidFill>
                  <a:srgbClr val="FF0000"/>
                </a:solidFill>
              </a:rPr>
              <a:t>2 </a:t>
            </a:r>
            <a:r>
              <a:rPr lang="en-US" sz="2400" dirty="0">
                <a:solidFill>
                  <a:srgbClr val="FF0000"/>
                </a:solidFill>
              </a:rPr>
              <a:t> =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x</a:t>
            </a:r>
            <a:r>
              <a:rPr lang="en-US" sz="2400" baseline="30000" dirty="0">
                <a:solidFill>
                  <a:srgbClr val="FF0000"/>
                </a:solidFill>
              </a:rPr>
              <a:t>3</a:t>
            </a:r>
            <a:r>
              <a:rPr lang="en-US" sz="2400" dirty="0">
                <a:solidFill>
                  <a:srgbClr val="FF0000"/>
                </a:solidFill>
              </a:rPr>
              <a:t> – x  + 188  mod 751 .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N = 727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dikodekan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huruf</a:t>
            </a:r>
            <a:r>
              <a:rPr lang="en-US" sz="2400" dirty="0"/>
              <a:t> ‘B’, yang </a:t>
            </a:r>
            <a:r>
              <a:rPr lang="en-US" sz="2400" dirty="0" err="1"/>
              <a:t>dikodekan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11. </a:t>
            </a:r>
          </a:p>
          <a:p>
            <a:r>
              <a:rPr lang="en-US" sz="2400" dirty="0" err="1"/>
              <a:t>Pilih</a:t>
            </a:r>
            <a:r>
              <a:rPr lang="en-US" sz="2400" dirty="0"/>
              <a:t> </a:t>
            </a:r>
            <a:r>
              <a:rPr lang="en-US" sz="2400" i="1" dirty="0"/>
              <a:t>k</a:t>
            </a:r>
            <a:r>
              <a:rPr lang="en-US" sz="2400" dirty="0"/>
              <a:t> = 20,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</a:t>
            </a:r>
            <a:r>
              <a:rPr lang="en-US" sz="2400" i="1" dirty="0" err="1"/>
              <a:t>mk</a:t>
            </a:r>
            <a:r>
              <a:rPr lang="en-US" sz="2400" i="1" dirty="0"/>
              <a:t> </a:t>
            </a:r>
            <a:r>
              <a:rPr lang="en-US" sz="2400" dirty="0"/>
              <a:t>+ 1 = (11)(20) + 1 = 221. </a:t>
            </a:r>
            <a:r>
              <a:rPr lang="en-US" sz="2400" dirty="0" err="1"/>
              <a:t>Sulihkan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221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 </a:t>
            </a:r>
            <a:r>
              <a:rPr lang="en-US" sz="2400" dirty="0"/>
              <a:t> =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– x  + 188  mod 751 </a:t>
            </a:r>
            <a:r>
              <a:rPr lang="en-US" sz="2400" dirty="0">
                <a:sym typeface="Symbol" panose="05050102010706020507" pitchFamily="18" charset="2"/>
              </a:rPr>
              <a:t></a:t>
            </a:r>
            <a:r>
              <a:rPr lang="en-US" sz="2400" dirty="0"/>
              <a:t> 456 (mod 751).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 yang </a:t>
            </a:r>
            <a:r>
              <a:rPr lang="en-US" sz="2400" dirty="0" err="1"/>
              <a:t>memenuhi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Coba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x </a:t>
            </a:r>
            <a:r>
              <a:rPr lang="en-US" sz="2400" dirty="0"/>
              <a:t>= </a:t>
            </a:r>
            <a:r>
              <a:rPr lang="en-US" sz="2400" i="1" dirty="0" err="1"/>
              <a:t>mk</a:t>
            </a:r>
            <a:r>
              <a:rPr lang="en-US" sz="2400" dirty="0"/>
              <a:t> + 2 = (11)(20) + 2 = 222. </a:t>
            </a:r>
            <a:r>
              <a:rPr lang="en-US" sz="2400" dirty="0" err="1"/>
              <a:t>Sulihkan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222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 </a:t>
            </a:r>
            <a:r>
              <a:rPr lang="en-US" sz="2400" dirty="0"/>
              <a:t> =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– x  + 188  mod 751 . Juga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 yang </a:t>
            </a:r>
            <a:r>
              <a:rPr lang="en-US" sz="2400" dirty="0" err="1"/>
              <a:t>memenuhi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Coba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</a:t>
            </a:r>
            <a:r>
              <a:rPr lang="en-US" sz="2400" i="1" dirty="0" err="1"/>
              <a:t>mk</a:t>
            </a:r>
            <a:r>
              <a:rPr lang="en-US" sz="2400" dirty="0"/>
              <a:t> + 3 = (11)(20) + 3 = 223. </a:t>
            </a:r>
            <a:r>
              <a:rPr lang="en-US" sz="2400" dirty="0" err="1"/>
              <a:t>Sulihkan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223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 </a:t>
            </a:r>
            <a:r>
              <a:rPr lang="en-US" sz="2400" dirty="0"/>
              <a:t> =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– x  + 188  mod 751 . Juga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 yang </a:t>
            </a:r>
            <a:r>
              <a:rPr lang="en-US" sz="2400" dirty="0" err="1"/>
              <a:t>memenuhi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Coba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</a:t>
            </a:r>
            <a:r>
              <a:rPr lang="en-US" sz="2400" i="1" dirty="0" err="1"/>
              <a:t>mk</a:t>
            </a:r>
            <a:r>
              <a:rPr lang="en-US" sz="2400" dirty="0"/>
              <a:t> + 4 = (11)(20) + 4 = 224. </a:t>
            </a:r>
            <a:r>
              <a:rPr lang="en-US" sz="2400" dirty="0" err="1"/>
              <a:t>Sulihkan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224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 </a:t>
            </a:r>
            <a:r>
              <a:rPr lang="en-US" sz="2400" dirty="0"/>
              <a:t> =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– x  + 188  mod 751 . </a:t>
            </a:r>
            <a:r>
              <a:rPr lang="en-US" sz="2400" dirty="0" err="1"/>
              <a:t>Diperoleh</a:t>
            </a:r>
            <a:r>
              <a:rPr lang="en-US" sz="2400" dirty="0"/>
              <a:t> y =  248. </a:t>
            </a:r>
            <a:r>
              <a:rPr lang="en-US" sz="2400" dirty="0" err="1"/>
              <a:t>Jadi</a:t>
            </a:r>
            <a:r>
              <a:rPr lang="en-US" sz="2400" dirty="0"/>
              <a:t>, </a:t>
            </a:r>
            <a:r>
              <a:rPr lang="en-US" sz="2400" dirty="0" err="1"/>
              <a:t>karakter</a:t>
            </a:r>
            <a:r>
              <a:rPr lang="en-US" sz="2400" dirty="0"/>
              <a:t> </a:t>
            </a:r>
            <a:r>
              <a:rPr lang="en-US" sz="2400"/>
              <a:t>‘B’ </a:t>
            </a:r>
            <a:r>
              <a:rPr lang="en-US" sz="2400" dirty="0" err="1"/>
              <a:t>dikodekan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(224, 248) pada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. </a:t>
            </a:r>
          </a:p>
          <a:p>
            <a:r>
              <a:rPr lang="en-US" sz="2400" dirty="0"/>
              <a:t>Pada proses </a:t>
            </a:r>
            <a:r>
              <a:rPr lang="en-US" sz="2400" i="1" dirty="0"/>
              <a:t>decoding</a:t>
            </a:r>
            <a:r>
              <a:rPr lang="en-US" sz="2400" dirty="0"/>
              <a:t>, </a:t>
            </a:r>
            <a:r>
              <a:rPr lang="en-US" sz="2400" dirty="0" err="1"/>
              <a:t>hitung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 = </a:t>
            </a:r>
            <a:r>
              <a:rPr lang="en-US" sz="2400" dirty="0">
                <a:sym typeface="Symbol" panose="05050102010706020507" pitchFamily="18" charset="2"/>
              </a:rPr>
              <a:t></a:t>
            </a:r>
            <a:r>
              <a:rPr lang="en-US" sz="2400" dirty="0"/>
              <a:t>(x – 1)/k</a:t>
            </a:r>
            <a:r>
              <a:rPr lang="en-US" sz="2400" dirty="0">
                <a:sym typeface="Symbol" panose="05050102010706020507" pitchFamily="18" charset="2"/>
              </a:rPr>
              <a:t> </a:t>
            </a:r>
            <a:r>
              <a:rPr lang="en-US" sz="2400" dirty="0"/>
              <a:t>= </a:t>
            </a:r>
            <a:r>
              <a:rPr lang="en-US" sz="2400" dirty="0">
                <a:sym typeface="Symbol" panose="05050102010706020507" pitchFamily="18" charset="2"/>
              </a:rPr>
              <a:t></a:t>
            </a:r>
            <a:r>
              <a:rPr lang="en-US" sz="2400" dirty="0"/>
              <a:t>(224 – 1)/20</a:t>
            </a:r>
            <a:r>
              <a:rPr lang="en-US" sz="2400" dirty="0">
                <a:sym typeface="Symbol" panose="05050102010706020507" pitchFamily="18" charset="2"/>
              </a:rPr>
              <a:t></a:t>
            </a:r>
            <a:r>
              <a:rPr lang="en-US" sz="2400" dirty="0"/>
              <a:t> = </a:t>
            </a:r>
            <a:r>
              <a:rPr lang="en-US" sz="2400" dirty="0">
                <a:sym typeface="Symbol" panose="05050102010706020507" pitchFamily="18" charset="2"/>
              </a:rPr>
              <a:t> 1</a:t>
            </a:r>
            <a:r>
              <a:rPr lang="en-US" sz="2400" dirty="0"/>
              <a:t>1.15</a:t>
            </a:r>
            <a:r>
              <a:rPr lang="en-US" sz="2400" dirty="0">
                <a:sym typeface="Symbol" panose="05050102010706020507" pitchFamily="18" charset="2"/>
              </a:rPr>
              <a:t> = 11. </a:t>
            </a:r>
            <a:r>
              <a:rPr lang="en-US" sz="2400" dirty="0" err="1">
                <a:sym typeface="Symbol" panose="05050102010706020507" pitchFamily="18" charset="2"/>
              </a:rPr>
              <a:t>Jadi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pesan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semula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adalah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huruf</a:t>
            </a:r>
            <a:r>
              <a:rPr lang="en-US" sz="2400" dirty="0">
                <a:sym typeface="Symbol" panose="05050102010706020507" pitchFamily="18" charset="2"/>
              </a:rPr>
              <a:t> ‘B’.</a:t>
            </a:r>
            <a:endParaRPr lang="en-US" sz="2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2B478A4-FB73-466A-8F57-F7D9073A4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72204E-EA27-4EDC-9C03-5B9DCD238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3893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err="1"/>
              <a:t>Keamanan</a:t>
            </a:r>
            <a:r>
              <a:rPr lang="en-US" b="1" dirty="0"/>
              <a:t> ECC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73760" y="1295401"/>
            <a:ext cx="532384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mengenkripsi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AES </a:t>
            </a:r>
            <a:r>
              <a:rPr lang="en-US" sz="2400" dirty="0" err="1"/>
              <a:t>sepanjang</a:t>
            </a:r>
            <a:r>
              <a:rPr lang="en-US" sz="2400" dirty="0"/>
              <a:t> 128-bit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:</a:t>
            </a:r>
          </a:p>
          <a:p>
            <a:pPr lvl="1" eaLnBrk="1" hangingPunct="1"/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RSA: 3072 bits</a:t>
            </a:r>
          </a:p>
          <a:p>
            <a:pPr lvl="1" eaLnBrk="1" hangingPunct="1"/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ECC: 256 bits</a:t>
            </a:r>
          </a:p>
          <a:p>
            <a:pPr eaLnBrk="1" hangingPunct="1"/>
            <a:endParaRPr lang="en-US" sz="2400" dirty="0"/>
          </a:p>
          <a:p>
            <a:pPr eaLnBrk="1" hangingPunct="1"/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keamanan</a:t>
            </a:r>
            <a:r>
              <a:rPr lang="en-US" sz="2400" dirty="0"/>
              <a:t> RSA?</a:t>
            </a:r>
          </a:p>
          <a:p>
            <a:pPr lvl="1" eaLnBrk="1" hangingPunct="1"/>
            <a:r>
              <a:rPr lang="en-US" dirty="0" err="1"/>
              <a:t>Tingkatkan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kunci</a:t>
            </a:r>
            <a:endParaRPr lang="en-US" dirty="0"/>
          </a:p>
          <a:p>
            <a:pPr eaLnBrk="1" hangingPunct="1"/>
            <a:r>
              <a:rPr lang="en-US" sz="2400" b="1" dirty="0" err="1">
                <a:solidFill>
                  <a:srgbClr val="FF3300"/>
                </a:solidFill>
              </a:rPr>
              <a:t>Tidak</a:t>
            </a:r>
            <a:r>
              <a:rPr lang="en-US" sz="2400" b="1" dirty="0">
                <a:solidFill>
                  <a:srgbClr val="FF3300"/>
                </a:solidFill>
              </a:rPr>
              <a:t> </a:t>
            </a:r>
            <a:r>
              <a:rPr lang="en-US" sz="2400" b="1" dirty="0" err="1">
                <a:solidFill>
                  <a:srgbClr val="FF3300"/>
                </a:solidFill>
              </a:rPr>
              <a:t>Praktis</a:t>
            </a:r>
            <a:r>
              <a:rPr lang="en-US" sz="2400" b="1" dirty="0">
                <a:solidFill>
                  <a:srgbClr val="FF3300"/>
                </a:solidFill>
              </a:rPr>
              <a:t>?</a:t>
            </a:r>
            <a:r>
              <a:rPr lang="en-US" sz="2400" dirty="0"/>
              <a:t> </a:t>
            </a:r>
          </a:p>
        </p:txBody>
      </p:sp>
      <p:pic>
        <p:nvPicPr>
          <p:cNvPr id="64516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197600" y="1822132"/>
            <a:ext cx="5186593" cy="3213736"/>
          </a:xfrm>
        </p:spPr>
      </p:pic>
      <p:sp>
        <p:nvSpPr>
          <p:cNvPr id="5" name="TextBox 4"/>
          <p:cNvSpPr txBox="1"/>
          <p:nvPr/>
        </p:nvSpPr>
        <p:spPr>
          <a:xfrm>
            <a:off x="4102164" y="6096001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FF1EA7D-76CE-4645-BDD9-235FDA2D1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Bahan Kuliah II4031 Kriptografi dan Koding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12D09A8-3D20-430C-B035-F82FD83F3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CD2691-EBC2-4D13-BBE3-5DAE01B455F3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err="1">
                <a:latin typeface="+mn-lt"/>
              </a:rPr>
              <a:t>Aplikasi</a:t>
            </a:r>
            <a:r>
              <a:rPr lang="en-US" b="1" dirty="0">
                <a:latin typeface="+mn-lt"/>
              </a:rPr>
              <a:t> ECC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piranti</a:t>
            </a:r>
            <a:r>
              <a:rPr lang="en-US" dirty="0"/>
              <a:t> yang </a:t>
            </a:r>
            <a:r>
              <a:rPr lang="en-US" dirty="0" err="1"/>
              <a:t>berukuran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keterbatasan</a:t>
            </a:r>
            <a:r>
              <a:rPr lang="en-US" dirty="0"/>
              <a:t> </a:t>
            </a:r>
            <a:r>
              <a:rPr lang="en-US" dirty="0" err="1"/>
              <a:t>memori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pemrosesan</a:t>
            </a:r>
            <a:r>
              <a:rPr lang="en-US" dirty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Di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ECC?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err="1"/>
              <a:t>Piranti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nirkabel</a:t>
            </a:r>
            <a:endParaRPr lang="en-US" dirty="0"/>
          </a:p>
          <a:p>
            <a:pPr lvl="1" eaLnBrk="1" hangingPunct="1">
              <a:lnSpc>
                <a:spcPct val="90000"/>
              </a:lnSpc>
            </a:pPr>
            <a:r>
              <a:rPr lang="en-US" i="1" dirty="0"/>
              <a:t>Smart cards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Web server yang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penangangan</a:t>
            </a:r>
            <a:r>
              <a:rPr lang="en-US" dirty="0"/>
              <a:t> 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sesi</a:t>
            </a:r>
            <a:r>
              <a:rPr lang="en-US" dirty="0"/>
              <a:t> </a:t>
            </a:r>
            <a:r>
              <a:rPr lang="en-US" dirty="0" err="1"/>
              <a:t>enkripsi</a:t>
            </a:r>
            <a:endParaRPr lang="en-US" dirty="0"/>
          </a:p>
          <a:p>
            <a:pPr lvl="1" eaLnBrk="1" hangingPunct="1">
              <a:lnSpc>
                <a:spcPct val="90000"/>
              </a:lnSpc>
            </a:pPr>
            <a:r>
              <a:rPr lang="en-US" b="1" dirty="0" err="1">
                <a:solidFill>
                  <a:srgbClr val="FF3300"/>
                </a:solidFill>
              </a:rPr>
              <a:t>Sembarang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aplikasi</a:t>
            </a:r>
            <a:r>
              <a:rPr lang="en-US" b="1" dirty="0">
                <a:solidFill>
                  <a:srgbClr val="FF3300"/>
                </a:solidFill>
              </a:rPr>
              <a:t> yang </a:t>
            </a:r>
            <a:r>
              <a:rPr lang="en-US" b="1" dirty="0" err="1">
                <a:solidFill>
                  <a:srgbClr val="FF3300"/>
                </a:solidFill>
              </a:rPr>
              <a:t>membutuhkan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keamanan</a:t>
            </a:r>
            <a:r>
              <a:rPr lang="en-US" b="1" dirty="0">
                <a:solidFill>
                  <a:srgbClr val="FF3300"/>
                </a:solidFill>
              </a:rPr>
              <a:t>  </a:t>
            </a:r>
            <a:r>
              <a:rPr lang="en-US" b="1" dirty="0" err="1">
                <a:solidFill>
                  <a:srgbClr val="FF3300"/>
                </a:solidFill>
              </a:rPr>
              <a:t>tetapi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memiliki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kekurangan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dalam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i="1" dirty="0">
                <a:solidFill>
                  <a:srgbClr val="FF3300"/>
                </a:solidFill>
              </a:rPr>
              <a:t>power</a:t>
            </a:r>
            <a:r>
              <a:rPr lang="en-US" b="1" dirty="0">
                <a:solidFill>
                  <a:srgbClr val="FF3300"/>
                </a:solidFill>
              </a:rPr>
              <a:t>, </a:t>
            </a:r>
            <a:r>
              <a:rPr lang="en-US" b="1" i="1" dirty="0">
                <a:solidFill>
                  <a:srgbClr val="FF3300"/>
                </a:solidFill>
              </a:rPr>
              <a:t>storage</a:t>
            </a:r>
            <a:r>
              <a:rPr lang="en-US" b="1" dirty="0">
                <a:solidFill>
                  <a:srgbClr val="FF3300"/>
                </a:solidFill>
              </a:rPr>
              <a:t> and </a:t>
            </a:r>
            <a:r>
              <a:rPr lang="en-US" b="1" dirty="0" err="1">
                <a:solidFill>
                  <a:srgbClr val="FF3300"/>
                </a:solidFill>
              </a:rPr>
              <a:t>kemampuan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komputasi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adalah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potensial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memerlukan</a:t>
            </a:r>
            <a:r>
              <a:rPr lang="en-US" b="1" dirty="0">
                <a:solidFill>
                  <a:srgbClr val="FF3300"/>
                </a:solidFill>
              </a:rPr>
              <a:t> ECC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02164" y="6096001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0B4486B-0DC9-4681-8CEB-8942A1C33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854F34-76B1-416C-8B3B-32E7A15B1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47</a:t>
            </a:fld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err="1">
                <a:latin typeface="+mn-lt"/>
              </a:rPr>
              <a:t>Keuntungan</a:t>
            </a:r>
            <a:r>
              <a:rPr lang="en-US" b="1" dirty="0">
                <a:latin typeface="+mn-lt"/>
              </a:rPr>
              <a:t> ECC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Keuntungan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kriptografi</a:t>
            </a:r>
            <a:r>
              <a:rPr lang="en-US" dirty="0"/>
              <a:t> lain:  </a:t>
            </a:r>
            <a:r>
              <a:rPr lang="en-US" i="1" dirty="0"/>
              <a:t>confidentiality</a:t>
            </a:r>
            <a:r>
              <a:rPr lang="en-US" dirty="0"/>
              <a:t>, </a:t>
            </a:r>
            <a:r>
              <a:rPr lang="en-US" i="1" dirty="0"/>
              <a:t>integrity</a:t>
            </a:r>
            <a:r>
              <a:rPr lang="en-US" dirty="0"/>
              <a:t>, </a:t>
            </a:r>
            <a:r>
              <a:rPr lang="en-US" i="1" dirty="0"/>
              <a:t>authentication</a:t>
            </a:r>
            <a:r>
              <a:rPr lang="en-US" dirty="0"/>
              <a:t> and </a:t>
            </a:r>
            <a:r>
              <a:rPr lang="en-US" i="1" dirty="0"/>
              <a:t>non-repudiation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…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Panjang </a:t>
            </a:r>
            <a:r>
              <a:rPr lang="en-US" dirty="0" err="1"/>
              <a:t>kuncinya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pendek</a:t>
            </a:r>
            <a:endParaRPr lang="en-US" dirty="0"/>
          </a:p>
          <a:p>
            <a:pPr lvl="1" eaLnBrk="1" hangingPunct="1"/>
            <a:r>
              <a:rPr lang="en-US" dirty="0" err="1"/>
              <a:t>Mempercepat</a:t>
            </a:r>
            <a:r>
              <a:rPr lang="en-US" dirty="0"/>
              <a:t> 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i="1" dirty="0"/>
              <a:t>encryption</a:t>
            </a:r>
            <a:r>
              <a:rPr lang="en-US" dirty="0"/>
              <a:t>, </a:t>
            </a:r>
            <a:r>
              <a:rPr lang="en-US" i="1" dirty="0"/>
              <a:t>decryption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signature verification</a:t>
            </a:r>
          </a:p>
          <a:p>
            <a:pPr lvl="1" eaLnBrk="1" hangingPunct="1"/>
            <a:r>
              <a:rPr lang="en-US" dirty="0" err="1"/>
              <a:t>Penghematan</a:t>
            </a:r>
            <a:r>
              <a:rPr lang="en-US" dirty="0"/>
              <a:t> </a:t>
            </a:r>
            <a:r>
              <a:rPr lang="en-US" i="1" dirty="0"/>
              <a:t>storage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bandwidth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02164" y="6096001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5060551-F34A-418E-8B2E-43C236E90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8BD4C2C-0FAB-4AB4-AC5A-194C7D476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48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7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16182-30C5-44BC-9C45-E2222FC5C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TAMAT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DC9581-4E87-4F8D-B4F6-533E5963EE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3FC891-D084-4513-AB83-2F92575C4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6CFDA1-D4B4-4438-A064-96098809D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919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1" y="381000"/>
            <a:ext cx="3590925" cy="535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209801" y="5943600"/>
            <a:ext cx="7759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Kevin </a:t>
            </a:r>
            <a:r>
              <a:rPr lang="en-US" dirty="0" err="1">
                <a:solidFill>
                  <a:srgbClr val="FF0000"/>
                </a:solidFill>
              </a:rPr>
              <a:t>Tirtawinata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Studi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Analisis</a:t>
            </a:r>
            <a:r>
              <a:rPr lang="en-US" dirty="0">
                <a:solidFill>
                  <a:srgbClr val="FF0000"/>
                </a:solidFill>
              </a:rPr>
              <a:t> Elliptic Curve Cryptography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905000" y="1295400"/>
            <a:ext cx="8534400" cy="2514600"/>
            <a:chOff x="528" y="2448"/>
            <a:chExt cx="4800" cy="1248"/>
          </a:xfrm>
        </p:grpSpPr>
        <p:pic>
          <p:nvPicPr>
            <p:cNvPr id="7" name="Picture 6" descr="EllipticCurves"/>
            <p:cNvPicPr>
              <a:picLocks noChangeAspect="1" noChangeArrowheads="1"/>
            </p:cNvPicPr>
            <p:nvPr/>
          </p:nvPicPr>
          <p:blipFill>
            <a:blip r:embed="rId3" cstate="print">
              <a:lum bright="-12000" contrast="-12000"/>
            </a:blip>
            <a:srcRect/>
            <a:stretch>
              <a:fillRect/>
            </a:stretch>
          </p:blipFill>
          <p:spPr bwMode="auto">
            <a:xfrm>
              <a:off x="528" y="2880"/>
              <a:ext cx="4800" cy="816"/>
            </a:xfrm>
            <a:prstGeom prst="rect">
              <a:avLst/>
            </a:prstGeom>
            <a:solidFill>
              <a:schemeClr val="tx1">
                <a:alpha val="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624" y="2448"/>
              <a:ext cx="115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endParaRPr lang="en-US" sz="240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362200" y="4800601"/>
            <a:ext cx="6988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b="1" dirty="0" err="1">
                <a:solidFill>
                  <a:srgbClr val="FF0000"/>
                </a:solidFill>
              </a:rPr>
              <a:t>Debdeep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Mukhopadhyay</a:t>
            </a:r>
            <a:r>
              <a:rPr lang="en-US" b="1" dirty="0"/>
              <a:t>, </a:t>
            </a:r>
            <a:r>
              <a:rPr lang="en-US" b="1" dirty="0">
                <a:solidFill>
                  <a:srgbClr val="FF3300"/>
                </a:solidFill>
              </a:rPr>
              <a:t>Elliptic Curve Cryptography</a:t>
            </a:r>
            <a:r>
              <a:rPr lang="en-US" b="1" dirty="0"/>
              <a:t> ,</a:t>
            </a:r>
          </a:p>
          <a:p>
            <a:r>
              <a:rPr lang="en-US" dirty="0">
                <a:solidFill>
                  <a:srgbClr val="FF0000"/>
                </a:solidFill>
              </a:rPr>
              <a:t> Dept of Computer Sc and </a:t>
            </a:r>
            <a:r>
              <a:rPr lang="en-US" dirty="0" err="1">
                <a:solidFill>
                  <a:srgbClr val="FF0000"/>
                </a:solidFill>
              </a:rPr>
              <a:t>Engg</a:t>
            </a:r>
            <a:r>
              <a:rPr lang="en-US" dirty="0">
                <a:solidFill>
                  <a:srgbClr val="FF0000"/>
                </a:solidFill>
              </a:rPr>
              <a:t> IIT Madras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7120" y="609601"/>
            <a:ext cx="10414000" cy="5516563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y</a:t>
            </a:r>
            <a:r>
              <a:rPr lang="en-US" baseline="30000" dirty="0"/>
              <a:t>2</a:t>
            </a:r>
            <a:r>
              <a:rPr lang="en-US" dirty="0"/>
              <a:t> = x</a:t>
            </a:r>
            <a:r>
              <a:rPr lang="en-US" baseline="30000" dirty="0"/>
              <a:t>3</a:t>
            </a:r>
            <a:r>
              <a:rPr lang="en-US" dirty="0"/>
              <a:t> + ax + b </a:t>
            </a:r>
            <a:r>
              <a:rPr lang="en-US" dirty="0" err="1"/>
              <a:t>terdefinisi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x,y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 R</a:t>
            </a:r>
          </a:p>
          <a:p>
            <a:endParaRPr lang="en-US" dirty="0">
              <a:sym typeface="Symbol"/>
            </a:endParaRPr>
          </a:p>
          <a:p>
            <a:r>
              <a:rPr lang="en-US" dirty="0" err="1">
                <a:sym typeface="Symbol"/>
              </a:rPr>
              <a:t>Didefinisikan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sebuah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titik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bernama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titik</a:t>
            </a:r>
            <a:r>
              <a:rPr lang="en-US" dirty="0">
                <a:sym typeface="Symbol"/>
              </a:rPr>
              <a:t> O(x, ), </a:t>
            </a:r>
            <a:r>
              <a:rPr lang="en-US" dirty="0" err="1">
                <a:sym typeface="Symbol"/>
              </a:rPr>
              <a:t>yaitu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titik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pada</a:t>
            </a:r>
            <a:r>
              <a:rPr lang="en-US" dirty="0">
                <a:sym typeface="Symbol"/>
              </a:rPr>
              <a:t> </a:t>
            </a:r>
            <a:r>
              <a:rPr lang="en-US" i="1" dirty="0">
                <a:sym typeface="Symbol"/>
              </a:rPr>
              <a:t>infinity.</a:t>
            </a:r>
          </a:p>
          <a:p>
            <a:endParaRPr lang="en-US" i="1" dirty="0">
              <a:sym typeface="Symbol"/>
            </a:endParaRPr>
          </a:p>
          <a:p>
            <a:r>
              <a:rPr lang="en-US" dirty="0" err="1">
                <a:sym typeface="Symbol"/>
              </a:rPr>
              <a:t>Titik-titik</a:t>
            </a:r>
            <a:r>
              <a:rPr lang="en-US" dirty="0">
                <a:sym typeface="Symbol"/>
              </a:rPr>
              <a:t> P(x, y) </a:t>
            </a:r>
            <a:r>
              <a:rPr lang="en-US" dirty="0" err="1">
                <a:sym typeface="Symbol"/>
              </a:rPr>
              <a:t>pada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kurva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eliptik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bersama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operasi</a:t>
            </a:r>
            <a:r>
              <a:rPr lang="en-US" dirty="0">
                <a:sym typeface="Symbol"/>
              </a:rPr>
              <a:t> + </a:t>
            </a:r>
            <a:r>
              <a:rPr lang="en-US" dirty="0" err="1">
                <a:sym typeface="Symbol"/>
              </a:rPr>
              <a:t>membentuk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sebuah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grup</a:t>
            </a:r>
            <a:r>
              <a:rPr lang="en-US" dirty="0">
                <a:sym typeface="Symbol"/>
              </a:rPr>
              <a:t>.</a:t>
            </a:r>
          </a:p>
          <a:p>
            <a:pPr>
              <a:buNone/>
            </a:pPr>
            <a:r>
              <a:rPr lang="en-US" dirty="0">
                <a:sym typeface="Symbol"/>
              </a:rPr>
              <a:t>		</a:t>
            </a:r>
            <a:r>
              <a:rPr lang="en-US" sz="2400" dirty="0" err="1">
                <a:sym typeface="Symbol"/>
              </a:rPr>
              <a:t>Himpunan</a:t>
            </a:r>
            <a:r>
              <a:rPr lang="en-US" sz="2400" dirty="0">
                <a:sym typeface="Symbol"/>
              </a:rPr>
              <a:t> G      : </a:t>
            </a:r>
            <a:r>
              <a:rPr lang="en-US" sz="2400" dirty="0" err="1">
                <a:sym typeface="Symbol"/>
              </a:rPr>
              <a:t>semua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P(x, y) pada </a:t>
            </a:r>
            <a:r>
              <a:rPr lang="en-US" sz="2400" dirty="0" err="1">
                <a:sym typeface="Symbol"/>
              </a:rPr>
              <a:t>kurva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eliptik</a:t>
            </a:r>
            <a:endParaRPr lang="en-US" sz="24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		</a:t>
            </a:r>
            <a:r>
              <a:rPr lang="en-US" sz="2400" dirty="0" err="1">
                <a:sym typeface="Symbol"/>
              </a:rPr>
              <a:t>Operasi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biner</a:t>
            </a:r>
            <a:r>
              <a:rPr lang="en-US" sz="2400" dirty="0">
                <a:sym typeface="Symbol"/>
              </a:rPr>
              <a:t>	  : +</a:t>
            </a:r>
          </a:p>
          <a:p>
            <a:pPr>
              <a:buNone/>
            </a:pPr>
            <a:endParaRPr lang="en-US" sz="2400" dirty="0">
              <a:sym typeface="Symbol"/>
            </a:endParaRPr>
          </a:p>
          <a:p>
            <a:r>
              <a:rPr lang="en-US" dirty="0" err="1">
                <a:sym typeface="Symbol"/>
              </a:rPr>
              <a:t>Penjelasan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kenapa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kurva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eliptik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membentuk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sebuah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grup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dijelaskan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pada</a:t>
            </a:r>
            <a:r>
              <a:rPr lang="en-US" dirty="0">
                <a:sym typeface="Symbol"/>
              </a:rPr>
              <a:t> </a:t>
            </a:r>
            <a:r>
              <a:rPr lang="en-US" i="1" dirty="0">
                <a:sym typeface="Symbol"/>
              </a:rPr>
              <a:t>slide-slide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berikut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ini</a:t>
            </a:r>
            <a:r>
              <a:rPr lang="en-US" dirty="0">
                <a:sym typeface="Symbol"/>
              </a:rPr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Penjumlahan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8000" y="1601787"/>
            <a:ext cx="8229600" cy="4754563"/>
          </a:xfrm>
        </p:spPr>
        <p:txBody>
          <a:bodyPr/>
          <a:lstStyle/>
          <a:p>
            <a:pPr>
              <a:buNone/>
            </a:pPr>
            <a:r>
              <a:rPr lang="en-US" dirty="0"/>
              <a:t>(a) P + Q = 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33900" y="2176800"/>
            <a:ext cx="388099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geometri</a:t>
            </a:r>
            <a:r>
              <a:rPr lang="en-US" sz="2000" dirty="0"/>
              <a:t>: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Tarik</a:t>
            </a:r>
            <a:r>
              <a:rPr lang="en-US" sz="2000" dirty="0"/>
              <a:t> </a:t>
            </a:r>
            <a:r>
              <a:rPr lang="en-US" sz="2000" dirty="0" err="1"/>
              <a:t>garis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P </a:t>
            </a:r>
            <a:r>
              <a:rPr lang="en-US" sz="2000" dirty="0" err="1"/>
              <a:t>dan</a:t>
            </a:r>
            <a:r>
              <a:rPr lang="en-US" sz="2000" dirty="0"/>
              <a:t> Q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Jika</a:t>
            </a:r>
            <a:r>
              <a:rPr lang="en-US" sz="2000" dirty="0"/>
              <a:t> P </a:t>
            </a:r>
            <a:r>
              <a:rPr lang="en-US" sz="2000" dirty="0">
                <a:sym typeface="Symbol"/>
              </a:rPr>
              <a:t> Q, </a:t>
            </a:r>
            <a:r>
              <a:rPr lang="en-US" sz="2000" dirty="0" err="1">
                <a:sym typeface="Symbol"/>
              </a:rPr>
              <a:t>garis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>
                <a:sym typeface="Symbol"/>
              </a:rPr>
              <a:t>tersebut</a:t>
            </a:r>
            <a:r>
              <a:rPr lang="en-US" sz="2000" dirty="0">
                <a:sym typeface="Symbol"/>
              </a:rPr>
              <a:t> </a:t>
            </a:r>
          </a:p>
          <a:p>
            <a:pPr marL="457200" indent="-457200"/>
            <a:r>
              <a:rPr lang="en-US" sz="2000" dirty="0">
                <a:sym typeface="Symbol"/>
              </a:rPr>
              <a:t>	</a:t>
            </a:r>
            <a:r>
              <a:rPr lang="en-US" sz="2000" dirty="0" err="1">
                <a:sym typeface="Symbol"/>
              </a:rPr>
              <a:t>memotong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>
                <a:sym typeface="Symbol"/>
              </a:rPr>
              <a:t>kurva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>
                <a:sym typeface="Symbol"/>
              </a:rPr>
              <a:t>pada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>
                <a:sym typeface="Symbol"/>
              </a:rPr>
              <a:t>t</a:t>
            </a:r>
            <a:r>
              <a:rPr lang="en-US" sz="2000" dirty="0" err="1"/>
              <a:t>itik</a:t>
            </a:r>
            <a:r>
              <a:rPr lang="en-US" sz="2000" dirty="0"/>
              <a:t>  -R</a:t>
            </a:r>
          </a:p>
          <a:p>
            <a:pPr marL="457200" indent="-457200"/>
            <a:r>
              <a:rPr lang="en-US" sz="2000" dirty="0"/>
              <a:t>3.     </a:t>
            </a:r>
            <a:r>
              <a:rPr lang="en-US" sz="2000" dirty="0" err="1"/>
              <a:t>Pencerminan</a:t>
            </a:r>
            <a:r>
              <a:rPr lang="en-US" sz="2000" dirty="0"/>
              <a:t> </a:t>
            </a:r>
            <a:r>
              <a:rPr lang="en-US" sz="2000" dirty="0" err="1"/>
              <a:t>titik</a:t>
            </a:r>
            <a:r>
              <a:rPr lang="en-US" sz="2000" dirty="0"/>
              <a:t> -R </a:t>
            </a:r>
            <a:r>
              <a:rPr lang="en-US" sz="2000" dirty="0" err="1"/>
              <a:t>terhadap</a:t>
            </a:r>
            <a:endParaRPr lang="en-US" sz="2000" dirty="0"/>
          </a:p>
          <a:p>
            <a:pPr marL="457200" indent="-457200"/>
            <a:r>
              <a:rPr lang="en-US" sz="2000" dirty="0"/>
              <a:t>	</a:t>
            </a:r>
            <a:r>
              <a:rPr lang="en-US" sz="2000" dirty="0" err="1"/>
              <a:t>sumbu</a:t>
            </a:r>
            <a:r>
              <a:rPr lang="en-US" sz="2000" dirty="0"/>
              <a:t>-x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titik</a:t>
            </a:r>
            <a:r>
              <a:rPr lang="en-US" sz="2000" dirty="0"/>
              <a:t> R</a:t>
            </a:r>
          </a:p>
          <a:p>
            <a:pPr marL="457200" indent="-457200">
              <a:buAutoNum type="arabicPeriod" startAt="4"/>
            </a:pPr>
            <a:r>
              <a:rPr lang="en-US" sz="2000" dirty="0" err="1"/>
              <a:t>Titik</a:t>
            </a:r>
            <a:r>
              <a:rPr lang="en-US" sz="2000" dirty="0"/>
              <a:t> R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</a:p>
          <a:p>
            <a:pPr marL="457200" indent="-457200"/>
            <a:r>
              <a:rPr lang="en-US" sz="2000" dirty="0"/>
              <a:t>	</a:t>
            </a:r>
            <a:r>
              <a:rPr lang="en-US" sz="2000" dirty="0" err="1"/>
              <a:t>penjumlahan</a:t>
            </a:r>
            <a:r>
              <a:rPr lang="en-US" sz="2000" dirty="0"/>
              <a:t> </a:t>
            </a:r>
            <a:r>
              <a:rPr lang="en-US" sz="2000" dirty="0" err="1"/>
              <a:t>titik</a:t>
            </a:r>
            <a:r>
              <a:rPr lang="en-US" sz="2000" dirty="0"/>
              <a:t> P </a:t>
            </a:r>
            <a:r>
              <a:rPr lang="en-US" sz="2000" dirty="0" err="1"/>
              <a:t>dan</a:t>
            </a:r>
            <a:r>
              <a:rPr lang="en-US" sz="2000" dirty="0"/>
              <a:t> Q</a:t>
            </a:r>
          </a:p>
          <a:p>
            <a:pPr marL="457200" indent="-457200"/>
            <a:r>
              <a:rPr lang="en-US" sz="2000" dirty="0"/>
              <a:t> </a:t>
            </a:r>
          </a:p>
          <a:p>
            <a:pPr marL="457200" indent="-457200"/>
            <a:r>
              <a:rPr lang="en-US" sz="2000" dirty="0" err="1"/>
              <a:t>Keterangan</a:t>
            </a:r>
            <a:r>
              <a:rPr lang="en-US" sz="2000" dirty="0"/>
              <a:t>:  </a:t>
            </a:r>
            <a:r>
              <a:rPr lang="en-US" sz="2000" dirty="0" err="1"/>
              <a:t>Jika</a:t>
            </a:r>
            <a:r>
              <a:rPr lang="en-US" sz="2000" dirty="0"/>
              <a:t> R =(x, y) </a:t>
            </a:r>
            <a:r>
              <a:rPr lang="en-US" sz="2000" dirty="0" err="1"/>
              <a:t>maka</a:t>
            </a:r>
            <a:r>
              <a:rPr lang="en-US" sz="2000" dirty="0"/>
              <a:t> –R </a:t>
            </a:r>
          </a:p>
          <a:p>
            <a:pPr marL="457200" indent="-457200"/>
            <a:r>
              <a:rPr lang="en-US" sz="2000" dirty="0"/>
              <a:t>		       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titik</a:t>
            </a:r>
            <a:r>
              <a:rPr lang="en-US" sz="2000" dirty="0"/>
              <a:t> (x, -y)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1447801"/>
            <a:ext cx="4953000" cy="438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4741506" y="6019800"/>
            <a:ext cx="592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0320" y="609601"/>
            <a:ext cx="8920480" cy="5516563"/>
          </a:xfrm>
        </p:spPr>
        <p:txBody>
          <a:bodyPr/>
          <a:lstStyle/>
          <a:p>
            <a:pPr>
              <a:buNone/>
            </a:pPr>
            <a:r>
              <a:rPr lang="en-US" b="1" dirty="0" err="1"/>
              <a:t>Penjelasan</a:t>
            </a:r>
            <a:r>
              <a:rPr lang="en-US" b="1" dirty="0"/>
              <a:t> </a:t>
            </a:r>
            <a:r>
              <a:rPr lang="en-US" b="1" dirty="0" err="1"/>
              <a:t>Analitik</a:t>
            </a:r>
            <a:r>
              <a:rPr lang="en-US" b="1" dirty="0"/>
              <a:t>  P + Q = R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1" y="1600200"/>
            <a:ext cx="4327115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1437641" y="1521768"/>
            <a:ext cx="40150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g:    y = m</a:t>
            </a:r>
            <a:r>
              <a:rPr lang="en-US" sz="2400" dirty="0">
                <a:sym typeface="Symbol"/>
              </a:rPr>
              <a:t>x + c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437641" y="2399184"/>
            <a:ext cx="21235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Gradien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g: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99" name="Object 3"/>
              <p:cNvSpPr txBox="1"/>
              <p:nvPr/>
            </p:nvSpPr>
            <p:spPr bwMode="auto">
              <a:xfrm>
                <a:off x="3639153" y="2330451"/>
                <a:ext cx="1879601" cy="984250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099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39153" y="2330451"/>
                <a:ext cx="1879601" cy="98425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524000" y="3261360"/>
            <a:ext cx="365452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Perpotongan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g </a:t>
            </a:r>
            <a:r>
              <a:rPr lang="en-US" sz="2400" dirty="0" err="1"/>
              <a:t>dengan</a:t>
            </a:r>
            <a:endParaRPr lang="en-US" sz="2400" dirty="0"/>
          </a:p>
          <a:p>
            <a:r>
              <a:rPr lang="en-US" sz="2400" dirty="0" err="1"/>
              <a:t>kurva</a:t>
            </a:r>
            <a:r>
              <a:rPr lang="en-US" sz="2400" dirty="0"/>
              <a:t> y</a:t>
            </a:r>
            <a:r>
              <a:rPr lang="en-US" sz="2400" baseline="30000" dirty="0"/>
              <a:t>2</a:t>
            </a:r>
            <a:r>
              <a:rPr lang="en-US" sz="2400" dirty="0"/>
              <a:t> = x</a:t>
            </a:r>
            <a:r>
              <a:rPr lang="en-US" sz="2400" baseline="30000" dirty="0"/>
              <a:t>3</a:t>
            </a:r>
            <a:r>
              <a:rPr lang="en-US" sz="2400" dirty="0"/>
              <a:t> + ax + b: </a:t>
            </a:r>
            <a:r>
              <a:rPr lang="en-US" sz="2400" dirty="0">
                <a:sym typeface="Symbol"/>
              </a:rPr>
              <a:t> </a:t>
            </a:r>
          </a:p>
          <a:p>
            <a:r>
              <a:rPr lang="en-US" sz="2400" dirty="0">
                <a:sym typeface="Symbol"/>
              </a:rPr>
              <a:t>     (mx + c)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= x</a:t>
            </a:r>
            <a:r>
              <a:rPr lang="en-US" sz="2400" baseline="30000" dirty="0">
                <a:sym typeface="Symbol"/>
              </a:rPr>
              <a:t>3</a:t>
            </a:r>
            <a:r>
              <a:rPr lang="en-US" sz="2400" dirty="0">
                <a:sym typeface="Symbol"/>
              </a:rPr>
              <a:t> + ax + b</a:t>
            </a:r>
          </a:p>
          <a:p>
            <a:endParaRPr lang="en-US" sz="2400" dirty="0">
              <a:sym typeface="Symbol"/>
            </a:endParaRPr>
          </a:p>
          <a:p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R: </a:t>
            </a:r>
          </a:p>
          <a:p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q</a:t>
            </a:r>
            <a:endParaRPr lang="en-US" sz="2400" baseline="-25000" dirty="0">
              <a:sym typeface="Symbol"/>
            </a:endParaRPr>
          </a:p>
          <a:p>
            <a:r>
              <a:rPr lang="en-US" sz="2400" dirty="0">
                <a:sym typeface="Symbol"/>
              </a:rPr>
              <a:t>     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 </a:t>
            </a:r>
          </a:p>
          <a:p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4741506" y="6019800"/>
            <a:ext cx="592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0.7|14.5|11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993</TotalTime>
  <Words>4966</Words>
  <Application>Microsoft Office PowerPoint</Application>
  <PresentationFormat>Widescreen</PresentationFormat>
  <Paragraphs>546</Paragraphs>
  <Slides>49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9" baseType="lpstr">
      <vt:lpstr>Arial</vt:lpstr>
      <vt:lpstr>Calibri</vt:lpstr>
      <vt:lpstr>Calibri Light</vt:lpstr>
      <vt:lpstr>Cambria Math</vt:lpstr>
      <vt:lpstr>Comic Sans MS</vt:lpstr>
      <vt:lpstr>Courier</vt:lpstr>
      <vt:lpstr>Times-Roman</vt:lpstr>
      <vt:lpstr>Wingdings</vt:lpstr>
      <vt:lpstr>Office Theme</vt:lpstr>
      <vt:lpstr>Visio</vt:lpstr>
      <vt:lpstr>Elliptic Curve Cryptography (ECC) (Bagian 2)</vt:lpstr>
      <vt:lpstr>Kurva Eliptik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Penjumlahan Titik pada Kurva Eliptik</vt:lpstr>
      <vt:lpstr>PowerPoint Presentation</vt:lpstr>
      <vt:lpstr>PowerPoint Presentation</vt:lpstr>
      <vt:lpstr>PowerPoint Presentation</vt:lpstr>
      <vt:lpstr>PowerPoint Presentation</vt:lpstr>
      <vt:lpstr>Penggandaan Titik</vt:lpstr>
      <vt:lpstr>PowerPoint Presentation</vt:lpstr>
      <vt:lpstr>PowerPoint Presentation</vt:lpstr>
      <vt:lpstr>PowerPoint Presentation</vt:lpstr>
      <vt:lpstr>Pelelaran Titik</vt:lpstr>
      <vt:lpstr>Jelaslah Kurva Eliptik membentuk Grup &lt;G, +&gt;</vt:lpstr>
      <vt:lpstr>Perkalian Titik</vt:lpstr>
      <vt:lpstr>Elliptic Curve Discrete Logarithm Problem (ECDLP)</vt:lpstr>
      <vt:lpstr>Kurva Eliptik pada Galois Field</vt:lpstr>
      <vt:lpstr>Kurva Eliptik pada GF(p)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Elliptic Curve Cryptography (ECC) *)</vt:lpstr>
      <vt:lpstr>Penggunaan Kurva Eliptik di dalam Kriptografi</vt:lpstr>
      <vt:lpstr>PowerPoint Presentation</vt:lpstr>
      <vt:lpstr>Elliptic Curve Diffie-Hellman (ECDH)</vt:lpstr>
      <vt:lpstr>Elliptic Curve Diffie-Hellman (ECDH)</vt:lpstr>
      <vt:lpstr>PowerPoint Presentation</vt:lpstr>
      <vt:lpstr>PowerPoint Presentation</vt:lpstr>
      <vt:lpstr>Elliptic Curve Elgamal (ECEG)</vt:lpstr>
      <vt:lpstr>PowerPoint Presentation</vt:lpstr>
      <vt:lpstr>Perbandingan Elgamal dengan Elliptic Curve Elgamal</vt:lpstr>
      <vt:lpstr>Encoding Pesan menjadi Titik di dalam Kurva</vt:lpstr>
      <vt:lpstr>PowerPoint Presentation</vt:lpstr>
      <vt:lpstr>PowerPoint Presentation</vt:lpstr>
      <vt:lpstr>Keamanan ECC</vt:lpstr>
      <vt:lpstr>Aplikasi ECC</vt:lpstr>
      <vt:lpstr>Keuntungan ECC</vt:lpstr>
      <vt:lpstr>TAMAT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Elliptic Curve Cryptography (ECC) (Bagian 2)</dc:title>
  <dc:creator>Rinaldi Munir</dc:creator>
  <cp:lastModifiedBy>Rinaldi Munir</cp:lastModifiedBy>
  <cp:revision>41</cp:revision>
  <dcterms:created xsi:type="dcterms:W3CDTF">2020-10-31T03:03:11Z</dcterms:created>
  <dcterms:modified xsi:type="dcterms:W3CDTF">2021-11-12T10:04:42Z</dcterms:modified>
</cp:coreProperties>
</file>