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66" r:id="rId2"/>
    <p:sldId id="343" r:id="rId3"/>
    <p:sldId id="367" r:id="rId4"/>
    <p:sldId id="326" r:id="rId5"/>
    <p:sldId id="364" r:id="rId6"/>
    <p:sldId id="365" r:id="rId7"/>
    <p:sldId id="368" r:id="rId8"/>
    <p:sldId id="324" r:id="rId9"/>
    <p:sldId id="348" r:id="rId10"/>
    <p:sldId id="349" r:id="rId11"/>
    <p:sldId id="302" r:id="rId12"/>
    <p:sldId id="350" r:id="rId13"/>
    <p:sldId id="351" r:id="rId14"/>
    <p:sldId id="352" r:id="rId15"/>
    <p:sldId id="369" r:id="rId16"/>
    <p:sldId id="353" r:id="rId17"/>
    <p:sldId id="354" r:id="rId18"/>
    <p:sldId id="370" r:id="rId19"/>
    <p:sldId id="355" r:id="rId20"/>
    <p:sldId id="360" r:id="rId21"/>
    <p:sldId id="362" r:id="rId22"/>
    <p:sldId id="36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38479-08D9-48C8-8E63-E0EC4453E81F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D28D3-6389-4995-8FE3-ECAF5C331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3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FC4E3-D605-4F74-80A2-A63D6C478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1110F-D1D7-41A5-A462-692BE01C4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4F28A-0334-4812-BF2C-46E80CB9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4B2A0-AE94-45C9-A4AC-59C08AB06F12}" type="datetime1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2BDEA-BBA3-493D-B21E-36D146C81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F4E07-EFBB-460E-923C-22304846D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5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7CC50-5D52-4E03-A50C-2D22BD64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6A420C-3103-4906-9D2A-0C81483E0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37015-A380-4D20-A0F5-12B04A9BA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6F387-EF93-404B-9BBF-C12F843C999A}" type="datetime1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34AC0-10A5-4C73-A6CC-DF0A7193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0B657-2471-4871-81E1-28A5615A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4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DAF46-39D0-4F94-A6ED-5811403874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2BD6B-8011-40F9-8879-F253F267A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FA04D-C0C0-4271-BE48-09285E5E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227A-657C-43B3-AEAD-513D2BA36568}" type="datetime1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81B06-4D11-4E25-BD3B-48F77FD7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6AF2C-D3AF-49F6-9355-CB421149A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9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93C1D-BCE3-4A1A-987C-3FBD1C185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70673-0967-4BB5-943E-19E12B284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AA226-F923-4D78-8154-E853D9F26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5BD6-07BD-4BE8-85C0-F51C8BBED250}" type="datetime1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3D0D2-6256-43C6-A4D1-DEBFE9AE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15A01-DF2F-47EB-B1AA-9A6812C6A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DF5DB-36FE-4DC7-8224-18E067306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377A0-4F08-4141-92D3-D4512ED95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F5CFA-50BC-4B59-92F2-FE2E21A9B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0621-B243-4DB3-A7A2-96AD262C2824}" type="datetime1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75CBC-F6B5-4E84-8AF8-71D72B94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52D8D-96F6-40D1-92F1-E2903D1F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1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55C6D-0CB0-40BF-B901-463B428B6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B976B-78A0-4638-AFF7-53450486F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CAE64-C48B-4969-AB5D-FF349EB08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C4AFC-F778-4FCF-B74A-616F9FFA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68FF-C544-48FD-AE87-BAF3A4088A02}" type="datetime1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734D31-ACF5-47FA-A01C-DFCBD7B4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E6DF0-9A94-441D-9796-640A31EE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0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829-27B8-47F6-884E-4AEBD7757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AD547-EB33-40FF-85DA-591C4761C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B7646-41AE-4368-BC16-2E3561DA0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D32237-D2B0-40F6-A442-ECB631ECC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1630F2-EBCD-49B8-B323-2A06C56B2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7B710E-7EEA-4CB2-9CC7-3733830E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BDF8-59D3-474E-B16D-977C5B2FA813}" type="datetime1">
              <a:rPr lang="en-US" smtClean="0"/>
              <a:t>3/17/2021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B4F915-D6DD-4EE7-91C4-5B0BC588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BCB1D9-3B69-492D-B681-2F42F53B9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5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34E92-E550-4BB9-803B-0DAA502D2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16BE9B-A449-4602-90D2-5C69DAB2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EEF8-C38D-400D-836C-2E0E1F800235}" type="datetime1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7CF54-AB90-43DD-AA21-24E51CD0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CD3EAA-0A6F-43A2-A264-59CF08AF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2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76F06-296A-4E08-A892-7763A367F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DB56-06C3-4250-9173-38DB8013B404}" type="datetime1">
              <a:rPr lang="en-US" smtClean="0"/>
              <a:t>3/17/2021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DF9AD-3269-4DD9-A298-72D1B953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38A7F-0C41-49FB-9983-E8723FBAD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8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04DE9-C242-4504-A394-D40E73F55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6CF87-8F56-4E19-8947-1219088D1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E231A-D508-4B20-9236-BF10C46A2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E05D9-F223-46ED-9F84-3436A313A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4705-555D-43FA-B6FE-B1C092801EDA}" type="datetime1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14261-7804-43B3-8031-9CD79CCDE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37FDE-2D26-4E66-BAF2-F34D59A00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7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2DEF3-CBA4-448D-951D-F01B7C34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14B55-B0D6-478A-8955-F538383305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86B06-DBA7-49DD-AD62-1FDD73271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4DC5B-4FDA-43DE-B7D4-86EB37CE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AAE7B-91D7-4E0D-BA2A-58E8D6E2987B}" type="datetime1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E1B1-3933-4715-861F-AFA81269C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57866A-D0CB-4DB6-9405-A03004A9C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16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E7893E-530E-498B-94A5-2BA6E03C6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0E6D7-058A-4C0B-8908-98875733F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A1631-DFC9-4E1A-BFE0-6B7C2B4AD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CB22-B7A3-4C01-A5AE-62FA92468207}" type="datetime1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2893B-8486-49F9-BC18-FA8D13AE8B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B2464-9DF0-43BA-8892-21A4FBF2D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0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-mgt.com.au/rsa_alg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png"/><Relationship Id="rId7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Leonard_Adleman" TargetMode="External"/><Relationship Id="rId5" Type="http://schemas.openxmlformats.org/officeDocument/2006/relationships/hyperlink" Target="http://en.wikipedia.org/wiki/Adi_Shamir" TargetMode="External"/><Relationship Id="rId4" Type="http://schemas.openxmlformats.org/officeDocument/2006/relationships/hyperlink" Target="http://en.wikipedia.org/wiki/Ron_Rives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51831" y="1165852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RSA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8C853B-186D-4AB3-952D-4FDE1C095C59}"/>
              </a:ext>
            </a:extLst>
          </p:cNvPr>
          <p:cNvSpPr txBox="1"/>
          <p:nvPr/>
        </p:nvSpPr>
        <p:spPr>
          <a:xfrm flipH="1">
            <a:off x="3484880" y="560716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9C075A9-3A81-420B-AA90-12EBEFDA1C13}"/>
              </a:ext>
            </a:extLst>
          </p:cNvPr>
          <p:cNvSpPr txBox="1">
            <a:spLocks/>
          </p:cNvSpPr>
          <p:nvPr/>
        </p:nvSpPr>
        <p:spPr bwMode="auto">
          <a:xfrm>
            <a:off x="2057400" y="4614862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EE9641AA-A0F4-4BC6-A5FD-9BDD0C3E2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89" y="2633889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381"/>
    </mc:Choice>
    <mc:Fallback xmlns="">
      <p:transition spd="slow" advTm="493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9D9724D4-9A85-4C0F-A33A-AA80B9E8F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DA1316E9-42C0-4FA4-963B-CFAAFCF6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8CCB0E-8F2E-4F1C-80A7-440B8B41A05E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AD82C862-D800-4226-9E12-EB9100324C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Dekripsi</a:t>
            </a:r>
            <a:endParaRPr lang="en-US" altLang="en-US" b="1" dirty="0"/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AE28778A-22FD-4A67-AADD-9CA6BEFCE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Misalkan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blok-blok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…  </a:t>
            </a:r>
          </a:p>
          <a:p>
            <a:pPr marL="0" indent="0" algn="just">
              <a:buNone/>
              <a:defRPr/>
            </a:pPr>
            <a:r>
              <a:rPr lang="en-US" dirty="0">
                <a:cs typeface="Times New Roman" pitchFamily="18" charset="0"/>
              </a:rPr>
              <a:t>     </a:t>
            </a:r>
          </a:p>
          <a:p>
            <a:pPr marL="457200" indent="-457200" algn="just">
              <a:buFont typeface="+mj-lt"/>
              <a:buAutoNum type="arabicPeriod" startAt="2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kembali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i="1" baseline="-30000" dirty="0">
                <a:cs typeface="Times New Roman" pitchFamily="18" charset="0"/>
              </a:rPr>
              <a:t>i </a:t>
            </a:r>
            <a:r>
              <a:rPr lang="en-US" dirty="0" err="1">
                <a:cs typeface="Times New Roman" pitchFamily="18" charset="0"/>
              </a:rPr>
              <a:t>menggunakan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persamaan</a:t>
            </a:r>
            <a:r>
              <a:rPr lang="en-US" dirty="0">
                <a:cs typeface="Times New Roman" pitchFamily="18" charset="0"/>
              </a:rPr>
              <a:t>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en-US" i="1" dirty="0">
                <a:cs typeface="Times New Roman" pitchFamily="18" charset="0"/>
              </a:rPr>
              <a:t>                  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 err="1">
                <a:cs typeface="Times New Roman" panose="02020603050405020304" pitchFamily="18" charset="0"/>
              </a:rPr>
              <a:t>i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d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cs typeface="Times New Roman" panose="02020603050405020304" pitchFamily="18" charset="0"/>
              </a:rPr>
              <a:t>mod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,</a:t>
            </a:r>
            <a:endParaRPr lang="en-US" altLang="en-US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703625B2-03D7-4647-96E7-A326CE5F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8F690017-D7A7-4EA1-9BB2-6B04A9A7D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D97F3E-F259-417A-9C45-56B0F6435003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AFBB51A0-3D2F-4FAB-B484-921620A96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Contoh</a:t>
            </a:r>
            <a:r>
              <a:rPr lang="en-US" altLang="en-US" dirty="0"/>
              <a:t> </a:t>
            </a:r>
            <a:r>
              <a:rPr lang="en-US" altLang="en-US" dirty="0" err="1"/>
              <a:t>pembangkitan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oleh Alice</a:t>
            </a: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1BCCACB5-28F0-40F5-82A6-33F9CB0393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0119" y="1589088"/>
            <a:ext cx="10317161" cy="455771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Alice </a:t>
            </a:r>
            <a:r>
              <a:rPr lang="en-US" altLang="en-US" dirty="0" err="1">
                <a:cs typeface="Times New Roman" panose="02020603050405020304" pitchFamily="18" charset="0"/>
              </a:rPr>
              <a:t>memilih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= 47 dan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= 71 (</a:t>
            </a:r>
            <a:r>
              <a:rPr lang="en-US" altLang="en-US" dirty="0" err="1">
                <a:cs typeface="Times New Roman" panose="02020603050405020304" pitchFamily="18" charset="0"/>
              </a:rPr>
              <a:t>keduanya</a:t>
            </a:r>
            <a:r>
              <a:rPr lang="en-US" altLang="en-US" dirty="0">
                <a:cs typeface="Times New Roman" panose="02020603050405020304" pitchFamily="18" charset="0"/>
              </a:rPr>
              <a:t> prima),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dihitung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n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= 3337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		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=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1)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– 1) = 3220.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Alice </a:t>
            </a:r>
            <a:r>
              <a:rPr lang="en-US" altLang="en-US" dirty="0" err="1">
                <a:cs typeface="Times New Roman" panose="02020603050405020304" pitchFamily="18" charset="0"/>
              </a:rPr>
              <a:t>memilih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= 79 (yang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prima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3220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terbesarnya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1). 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Nilai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dipublikasikan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</a:t>
            </a:r>
            <a:r>
              <a:rPr lang="en-US" altLang="en-US" dirty="0">
                <a:cs typeface="Times New Roman" panose="02020603050405020304" pitchFamily="18" charset="0"/>
              </a:rPr>
              <a:t>.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E1BD108A-1B86-4125-ACE4-A51B800FA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5F181D77-7F2C-4010-B604-502B6319B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675E7D7-83D6-48F8-AE54-B4C463698560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4489C41C-3942-43E7-BB45-B496BA4AC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02360" y="962025"/>
            <a:ext cx="10515600" cy="435133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Selanjutnya</a:t>
            </a:r>
            <a:r>
              <a:rPr lang="en-US" altLang="en-US" sz="2400" dirty="0">
                <a:cs typeface="Times New Roman" panose="02020603050405020304" pitchFamily="18" charset="0"/>
              </a:rPr>
              <a:t> 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kekongruenan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	</a:t>
            </a:r>
            <a:r>
              <a:rPr lang="en-US" altLang="en-US" sz="2400" i="1" dirty="0">
                <a:cs typeface="Times New Roman" panose="02020603050405020304" pitchFamily="18" charset="0"/>
              </a:rPr>
              <a:t>ed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sz="2400" dirty="0">
                <a:cs typeface="Times New Roman" panose="02020603050405020304" pitchFamily="18" charset="0"/>
              </a:rPr>
              <a:t> 1 (mod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balikan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modulus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</a:t>
            </a:r>
            <a:r>
              <a:rPr lang="en-US" altLang="en-US" sz="2400" i="1" dirty="0">
                <a:cs typeface="Times New Roman" panose="02020603050405020304" pitchFamily="18" charset="0"/>
              </a:rPr>
              <a:t>d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Euclidean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rumus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mencoba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nilai-nilai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= 1, 2, 3, …, </a:t>
            </a:r>
            <a:r>
              <a:rPr lang="en-US" altLang="en-US" sz="2400" dirty="0" err="1">
                <a:cs typeface="Times New Roman" panose="02020603050405020304" pitchFamily="18" charset="0"/>
              </a:rPr>
              <a:t>diperoleh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bulat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1019.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). </a:t>
            </a:r>
            <a:endParaRPr lang="en-GB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6" name="Object 4">
                <a:extLst>
                  <a:ext uri="{FF2B5EF4-FFF2-40B4-BE49-F238E27FC236}">
                    <a16:creationId xmlns:a16="http://schemas.microsoft.com/office/drawing/2014/main" id="{B0E82FEC-61B3-4773-A0F0-BC0208A358D1}"/>
                  </a:ext>
                </a:extLst>
              </p:cNvPr>
              <p:cNvSpPr txBox="1"/>
              <p:nvPr/>
            </p:nvSpPr>
            <p:spPr bwMode="auto">
              <a:xfrm>
                <a:off x="3769360" y="3137694"/>
                <a:ext cx="2590800" cy="8747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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366" name="Object 4">
                <a:extLst>
                  <a:ext uri="{FF2B5EF4-FFF2-40B4-BE49-F238E27FC236}">
                    <a16:creationId xmlns:a16="http://schemas.microsoft.com/office/drawing/2014/main" id="{B0E82FEC-61B3-4773-A0F0-BC0208A358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69360" y="3137694"/>
                <a:ext cx="2590800" cy="8747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B608C95B-CB2E-4659-83A8-02A7A822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91A6B29B-1023-4430-AC5C-A9099E5BB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F8EC51-5070-4592-BFB5-E245D7986A67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4CD034C-6AAE-49F0-AADF-06EAA0A48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0161" y="792480"/>
            <a:ext cx="9916159" cy="547624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‘HELLO ALICE’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Alice</a:t>
            </a:r>
          </a:p>
          <a:p>
            <a:endParaRPr lang="en-US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memisalkan</a:t>
            </a:r>
            <a:r>
              <a:rPr lang="en-US" sz="2400" dirty="0"/>
              <a:t> A = 00, B = 01, …, Z = 25,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 (</a:t>
            </a:r>
            <a:r>
              <a:rPr lang="en-US" sz="2400" dirty="0" err="1"/>
              <a:t>spasi</a:t>
            </a:r>
            <a:r>
              <a:rPr lang="en-US" sz="2400" dirty="0"/>
              <a:t> </a:t>
            </a:r>
            <a:r>
              <a:rPr lang="en-US" sz="2400" dirty="0" err="1"/>
              <a:t>diabaikan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fi-FI" sz="2400" i="1" dirty="0"/>
          </a:p>
          <a:p>
            <a:pPr marL="0" indent="0">
              <a:buNone/>
            </a:pPr>
            <a:r>
              <a:rPr lang="fi-FI" sz="2400" i="1" dirty="0"/>
              <a:t>	M</a:t>
            </a:r>
            <a:r>
              <a:rPr lang="fi-FI" sz="2400" dirty="0"/>
              <a:t> = 07041111140011080204</a:t>
            </a:r>
            <a:endParaRPr lang="en-US" sz="2400" dirty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Pecah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yang 4 digit: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fi-FI" sz="2400" i="1" dirty="0"/>
              <a:t>m</a:t>
            </a:r>
            <a:r>
              <a:rPr lang="fi-FI" sz="2400" baseline="-25000" dirty="0"/>
              <a:t>1</a:t>
            </a:r>
            <a:r>
              <a:rPr lang="fi-FI" sz="2400" dirty="0"/>
              <a:t> = 0704		</a:t>
            </a:r>
            <a:r>
              <a:rPr lang="fi-FI" sz="2400" i="1" dirty="0"/>
              <a:t>m</a:t>
            </a:r>
            <a:r>
              <a:rPr lang="fi-FI" sz="2400" baseline="-25000" dirty="0"/>
              <a:t>4</a:t>
            </a:r>
            <a:r>
              <a:rPr lang="fi-FI" sz="2400" dirty="0"/>
              <a:t> = 1108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/>
              <a:t>	m</a:t>
            </a:r>
            <a:r>
              <a:rPr lang="fi-FI" sz="2400" baseline="-25000" dirty="0"/>
              <a:t>2</a:t>
            </a:r>
            <a:r>
              <a:rPr lang="fi-FI" sz="2400" dirty="0"/>
              <a:t> = 1111		</a:t>
            </a:r>
            <a:r>
              <a:rPr lang="fi-FI" sz="2400" i="1" dirty="0"/>
              <a:t>m</a:t>
            </a:r>
            <a:r>
              <a:rPr lang="fi-FI" sz="2400" baseline="-25000" dirty="0"/>
              <a:t>5</a:t>
            </a:r>
            <a:r>
              <a:rPr lang="fi-FI" sz="2400" dirty="0"/>
              <a:t> = 0204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/>
              <a:t>	m</a:t>
            </a:r>
            <a:r>
              <a:rPr lang="fi-FI" sz="2400" baseline="-25000" dirty="0"/>
              <a:t>3</a:t>
            </a:r>
            <a:r>
              <a:rPr lang="fi-FI" sz="2400" dirty="0"/>
              <a:t> = 1400		</a:t>
            </a:r>
            <a:endParaRPr lang="en-US" sz="2400" dirty="0"/>
          </a:p>
          <a:p>
            <a:pPr marL="0" indent="0" algn="just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(</a:t>
            </a:r>
            <a:r>
              <a:rPr lang="en-US" altLang="en-US" sz="2400" dirty="0" err="1">
                <a:cs typeface="Times New Roman" panose="02020603050405020304" pitchFamily="18" charset="0"/>
              </a:rPr>
              <a:t>Perhatikan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terletak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3337 – 1] </a:t>
            </a: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EF9B2750-E84B-4EA5-8C46-5F6D04F7A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5E58B65E-BE88-4AA0-991E-69D8BA53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07FF7E-508C-42DB-80D3-903E51ADDFF4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6B522A4-F04D-4AC4-8964-4FA683A40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640" y="846772"/>
            <a:ext cx="10373359" cy="5164456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cs typeface="Times New Roman" panose="02020603050405020304" pitchFamily="18" charset="0"/>
              </a:rPr>
              <a:t>Bob </a:t>
            </a:r>
            <a:r>
              <a:rPr lang="en-US" altLang="en-US" sz="2600" dirty="0" err="1">
                <a:cs typeface="Times New Roman" panose="02020603050405020304" pitchFamily="18" charset="0"/>
              </a:rPr>
              <a:t>mengenkripsi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blok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public Alice (</a:t>
            </a:r>
            <a:r>
              <a:rPr lang="en-US" altLang="en-US" sz="2600" i="1" dirty="0">
                <a:cs typeface="Times New Roman" panose="02020603050405020304" pitchFamily="18" charset="0"/>
              </a:rPr>
              <a:t>e</a:t>
            </a:r>
            <a:r>
              <a:rPr lang="en-US" altLang="en-US" sz="2600" dirty="0">
                <a:cs typeface="Times New Roman" panose="02020603050405020304" pitchFamily="18" charset="0"/>
              </a:rPr>
              <a:t> = 79):</a:t>
            </a:r>
          </a:p>
          <a:p>
            <a:pPr marL="0" indent="0">
              <a:buNone/>
            </a:pPr>
            <a:r>
              <a:rPr lang="en-US" altLang="en-US" sz="2600" i="1" dirty="0">
                <a:cs typeface="Times New Roman" panose="02020603050405020304" pitchFamily="18" charset="0"/>
              </a:rPr>
              <a:t>	</a:t>
            </a:r>
            <a:r>
              <a:rPr lang="fi-FI" sz="2600" i="1" dirty="0"/>
              <a:t>c</a:t>
            </a:r>
            <a:r>
              <a:rPr lang="fi-FI" sz="2600" baseline="-25000" dirty="0"/>
              <a:t>1</a:t>
            </a:r>
            <a:r>
              <a:rPr lang="fi-FI" sz="2600" dirty="0"/>
              <a:t> = 704</a:t>
            </a:r>
            <a:r>
              <a:rPr lang="fi-FI" sz="2600" baseline="30000" dirty="0"/>
              <a:t>79</a:t>
            </a:r>
            <a:r>
              <a:rPr lang="fi-FI" sz="2600" dirty="0"/>
              <a:t> mod 3337 = 328;	</a:t>
            </a:r>
            <a:endParaRPr lang="en-US" sz="2600" dirty="0"/>
          </a:p>
          <a:p>
            <a:pPr marL="0" indent="0">
              <a:buNone/>
            </a:pPr>
            <a:r>
              <a:rPr lang="fi-FI" sz="2600" i="1" dirty="0"/>
              <a:t>	c</a:t>
            </a:r>
            <a:r>
              <a:rPr lang="fi-FI" sz="2600" baseline="-25000" dirty="0"/>
              <a:t>2</a:t>
            </a:r>
            <a:r>
              <a:rPr lang="fi-FI" sz="2600" dirty="0"/>
              <a:t> = 1111</a:t>
            </a:r>
            <a:r>
              <a:rPr lang="fi-FI" sz="2600" baseline="30000" dirty="0"/>
              <a:t>79</a:t>
            </a:r>
            <a:r>
              <a:rPr lang="fi-FI" sz="2600" dirty="0"/>
              <a:t> mod 3337 = 301;</a:t>
            </a:r>
            <a:endParaRPr lang="en-US" sz="2600" dirty="0"/>
          </a:p>
          <a:p>
            <a:pPr marL="0" indent="0">
              <a:buNone/>
            </a:pPr>
            <a:r>
              <a:rPr lang="fi-FI" sz="2600" i="1" dirty="0"/>
              <a:t>	c</a:t>
            </a:r>
            <a:r>
              <a:rPr lang="fi-FI" sz="2600" baseline="-25000" dirty="0"/>
              <a:t>3</a:t>
            </a:r>
            <a:r>
              <a:rPr lang="fi-FI" sz="2600" dirty="0"/>
              <a:t> = 1400</a:t>
            </a:r>
            <a:r>
              <a:rPr lang="fi-FI" sz="2600" baseline="30000" dirty="0"/>
              <a:t>79</a:t>
            </a:r>
            <a:r>
              <a:rPr lang="fi-FI" sz="2600" dirty="0"/>
              <a:t> mod 3337 = 2653;	 </a:t>
            </a:r>
            <a:endParaRPr lang="en-US" sz="2600" dirty="0"/>
          </a:p>
          <a:p>
            <a:pPr marL="0" indent="0">
              <a:buNone/>
            </a:pPr>
            <a:r>
              <a:rPr lang="fi-FI" sz="2600" i="1" dirty="0"/>
              <a:t>	c</a:t>
            </a:r>
            <a:r>
              <a:rPr lang="fi-FI" sz="2600" baseline="-25000" dirty="0"/>
              <a:t>4</a:t>
            </a:r>
            <a:r>
              <a:rPr lang="fi-FI" sz="2600" dirty="0"/>
              <a:t> = 1108</a:t>
            </a:r>
            <a:r>
              <a:rPr lang="fi-FI" sz="2600" baseline="30000" dirty="0"/>
              <a:t>79</a:t>
            </a:r>
            <a:r>
              <a:rPr lang="fi-FI" sz="2600" dirty="0"/>
              <a:t> mod 3337 = 2986; </a:t>
            </a:r>
            <a:endParaRPr lang="en-US" sz="2600" dirty="0"/>
          </a:p>
          <a:p>
            <a:pPr marL="0" indent="0">
              <a:buNone/>
            </a:pPr>
            <a:r>
              <a:rPr lang="fi-FI" sz="2600" i="1" dirty="0"/>
              <a:t>	c</a:t>
            </a:r>
            <a:r>
              <a:rPr lang="fi-FI" sz="2600" baseline="-25000" dirty="0"/>
              <a:t>5</a:t>
            </a:r>
            <a:r>
              <a:rPr lang="fi-FI" sz="2600" dirty="0"/>
              <a:t> = 204</a:t>
            </a:r>
            <a:r>
              <a:rPr lang="fi-FI" sz="2600" baseline="30000" dirty="0"/>
              <a:t>79</a:t>
            </a:r>
            <a:r>
              <a:rPr lang="fi-FI" sz="2600" dirty="0"/>
              <a:t> mod 3337 = 1164; </a:t>
            </a:r>
            <a:endParaRPr lang="en-US" sz="2600" dirty="0"/>
          </a:p>
          <a:p>
            <a:pPr algn="just"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	</a:t>
            </a:r>
          </a:p>
          <a:p>
            <a:pPr algn="just"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    </a:t>
            </a:r>
            <a:r>
              <a:rPr lang="en-US" altLang="en-US" sz="26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600" dirty="0">
                <a:cs typeface="Times New Roman" panose="02020603050405020304" pitchFamily="18" charset="0"/>
              </a:rPr>
              <a:t>: </a:t>
            </a:r>
            <a:r>
              <a:rPr lang="fi-FI" altLang="en-US" sz="2600" i="1" dirty="0">
                <a:cs typeface="Times New Roman" panose="02020603050405020304" pitchFamily="18" charset="0"/>
              </a:rPr>
              <a:t>C</a:t>
            </a:r>
            <a:r>
              <a:rPr lang="fi-FI" sz="2600" dirty="0"/>
              <a:t> = 0328 0301 2653 2986 1164</a:t>
            </a:r>
            <a:endParaRPr lang="en-US" sz="2600" dirty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2600" dirty="0">
                <a:cs typeface="Times New Roman" panose="02020603050405020304" pitchFamily="18" charset="0"/>
              </a:rPr>
              <a:t> Bob </a:t>
            </a:r>
            <a:r>
              <a:rPr lang="en-US" altLang="en-US" sz="26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C </a:t>
            </a:r>
            <a:r>
              <a:rPr lang="en-US" altLang="en-US" sz="26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600" dirty="0">
                <a:cs typeface="Times New Roman" panose="02020603050405020304" pitchFamily="18" charset="0"/>
              </a:rPr>
              <a:t> Alice</a:t>
            </a:r>
            <a:endParaRPr lang="en-GB" alt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7CE8D-2E08-4929-A0E5-C616F7D42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2160"/>
            <a:ext cx="10515600" cy="51203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altLang="en-US" dirty="0">
                <a:cs typeface="Times New Roman" panose="02020603050405020304" pitchFamily="18" charset="0"/>
              </a:rPr>
              <a:t>Alice </a:t>
            </a:r>
            <a:r>
              <a:rPr lang="en-US" altLang="en-US" dirty="0" err="1">
                <a:cs typeface="Times New Roman" panose="02020603050405020304" pitchFamily="18" charset="0"/>
              </a:rPr>
              <a:t>mendekripsi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 d = 1019</a:t>
            </a: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fi-FI" i="1" dirty="0"/>
              <a:t>m</a:t>
            </a:r>
            <a:r>
              <a:rPr lang="fi-FI" baseline="-25000" dirty="0"/>
              <a:t>1</a:t>
            </a:r>
            <a:r>
              <a:rPr lang="fi-FI" dirty="0"/>
              <a:t> = 328</a:t>
            </a:r>
            <a:r>
              <a:rPr lang="fi-FI" baseline="30000" dirty="0"/>
              <a:t>1019</a:t>
            </a:r>
            <a:r>
              <a:rPr lang="fi-FI" dirty="0"/>
              <a:t> mod 3337 = 704 = 0704 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m</a:t>
            </a:r>
            <a:r>
              <a:rPr lang="fi-FI" baseline="-25000" dirty="0"/>
              <a:t>2</a:t>
            </a:r>
            <a:r>
              <a:rPr lang="fi-FI" dirty="0"/>
              <a:t> = 301</a:t>
            </a:r>
            <a:r>
              <a:rPr lang="fi-FI" baseline="30000" dirty="0"/>
              <a:t>1019</a:t>
            </a:r>
            <a:r>
              <a:rPr lang="fi-FI" dirty="0"/>
              <a:t> mod 3337 = 1111 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m</a:t>
            </a:r>
            <a:r>
              <a:rPr lang="fi-FI" baseline="-25000" dirty="0"/>
              <a:t>3</a:t>
            </a:r>
            <a:r>
              <a:rPr lang="fi-FI" dirty="0"/>
              <a:t> = 2653</a:t>
            </a:r>
            <a:r>
              <a:rPr lang="fi-FI" baseline="30000" dirty="0"/>
              <a:t>1019</a:t>
            </a:r>
            <a:r>
              <a:rPr lang="fi-FI" dirty="0"/>
              <a:t> mod 3337 = 1400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m</a:t>
            </a:r>
            <a:r>
              <a:rPr lang="fi-FI" baseline="-25000" dirty="0"/>
              <a:t>4</a:t>
            </a:r>
            <a:r>
              <a:rPr lang="fi-FI" dirty="0"/>
              <a:t> = 2986</a:t>
            </a:r>
            <a:r>
              <a:rPr lang="fi-FI" baseline="30000" dirty="0"/>
              <a:t>1019</a:t>
            </a:r>
            <a:r>
              <a:rPr lang="fi-FI" dirty="0"/>
              <a:t> mod 3337 = 1108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m</a:t>
            </a:r>
            <a:r>
              <a:rPr lang="fi-FI" baseline="-25000" dirty="0"/>
              <a:t>5</a:t>
            </a:r>
            <a:r>
              <a:rPr lang="fi-FI" dirty="0"/>
              <a:t> = 1164</a:t>
            </a:r>
            <a:r>
              <a:rPr lang="fi-FI" baseline="30000" dirty="0"/>
              <a:t>1019</a:t>
            </a:r>
            <a:r>
              <a:rPr lang="fi-FI" dirty="0"/>
              <a:t> mod 3337 = 204</a:t>
            </a:r>
            <a:endParaRPr lang="en-US" dirty="0"/>
          </a:p>
          <a:p>
            <a:endParaRPr lang="en-US" dirty="0"/>
          </a:p>
          <a:p>
            <a:r>
              <a:rPr lang="en-US" dirty="0"/>
              <a:t>Alice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Bob </a:t>
            </a:r>
          </a:p>
          <a:p>
            <a:pPr marL="0" indent="0">
              <a:buNone/>
            </a:pPr>
            <a:r>
              <a:rPr lang="fi-FI" i="1" dirty="0"/>
              <a:t>	M</a:t>
            </a:r>
            <a:r>
              <a:rPr lang="fi-FI" dirty="0"/>
              <a:t> = 07041111140011080204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   yang </a:t>
            </a:r>
            <a:r>
              <a:rPr lang="en-US" dirty="0" err="1"/>
              <a:t>dikodekan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dirty="0"/>
              <a:t>	M</a:t>
            </a:r>
            <a:r>
              <a:rPr lang="en-US" dirty="0"/>
              <a:t> = HELLO ALICE	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A759E86-E8D0-4841-94FD-DB3678855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25E9B-755C-4CB1-89C5-F9923A92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18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FBD7B1DF-10D2-4024-8E57-ACA6AEEE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318F63BD-74C3-4889-A376-765EF7D7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B9B591-94B0-4B44-AF25-FAD59DD47D4D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F05591F4-E818-4989-8823-7E7437F927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Keamanan</a:t>
            </a:r>
            <a:r>
              <a:rPr lang="en-US" altLang="en-US" b="1" dirty="0">
                <a:cs typeface="Times New Roman" panose="02020603050405020304" pitchFamily="18" charset="0"/>
              </a:rPr>
              <a:t> RSA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8435DA67-B41A-4CFB-97A6-0390E89E7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tingkat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kesulitan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faktor-faktor</a:t>
            </a:r>
            <a:r>
              <a:rPr lang="en-US" altLang="en-US" dirty="0">
                <a:cs typeface="Times New Roman" panose="02020603050405020304" pitchFamily="18" charset="0"/>
              </a:rPr>
              <a:t> prima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),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Sekali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 =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1)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– 1)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dihitung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cs typeface="Times New Roman" panose="02020603050405020304" pitchFamily="18" charset="0"/>
              </a:rPr>
              <a:t>Selanjutnya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diumumkan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kekongruenen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         </a:t>
            </a:r>
            <a:r>
              <a:rPr lang="en-US" altLang="en-US" i="1" dirty="0">
                <a:cs typeface="Times New Roman" panose="02020603050405020304" pitchFamily="18" charset="0"/>
              </a:rPr>
              <a:t>ed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dirty="0">
                <a:cs typeface="Times New Roman" panose="02020603050405020304" pitchFamily="18" charset="0"/>
              </a:rPr>
              <a:t> 1 (mod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)). 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76D52721-7B32-475F-AE35-B73462384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CE52004D-E489-4505-ACC9-91CC61A6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C07625-096B-46AA-B3A4-02C0133E1C89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05B4092-960F-4252-8858-A330170EB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3579" y="425562"/>
            <a:ext cx="10784839" cy="582294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Penemu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RSA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menyarankan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nilai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i="1" dirty="0">
                <a:cs typeface="Times New Roman" panose="02020603050405020304" pitchFamily="18" charset="0"/>
              </a:rPr>
              <a:t>q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lebih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cs typeface="Times New Roman" panose="02020603050405020304" pitchFamily="18" charset="0"/>
              </a:rPr>
              <a:t> 100 digit. 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demikian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hasil</a:t>
            </a:r>
            <a:r>
              <a:rPr lang="en-US" altLang="en-US" sz="2600" dirty="0">
                <a:cs typeface="Times New Roman" panose="02020603050405020304" pitchFamily="18" charset="0"/>
              </a:rPr>
              <a:t> kali </a:t>
            </a:r>
            <a:r>
              <a:rPr lang="en-US" altLang="en-US" sz="2600" i="1" dirty="0">
                <a:cs typeface="Times New Roman" panose="02020603050405020304" pitchFamily="18" charset="0"/>
              </a:rPr>
              <a:t>n</a:t>
            </a:r>
            <a:r>
              <a:rPr lang="en-US" altLang="en-US" sz="2600" dirty="0">
                <a:cs typeface="Times New Roman" panose="02020603050405020304" pitchFamily="18" charset="0"/>
              </a:rPr>
              <a:t> =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q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berukuran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lebih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cs typeface="Times New Roman" panose="02020603050405020304" pitchFamily="18" charset="0"/>
              </a:rPr>
              <a:t> 200 digit.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600" dirty="0">
              <a:cs typeface="Times New Roman" panose="02020603050405020304" pitchFamily="18" charset="0"/>
            </a:endParaRPr>
          </a:p>
          <a:p>
            <a:pPr algn="just"/>
            <a:r>
              <a:rPr lang="en-US" altLang="en-US" sz="2600" dirty="0">
                <a:cs typeface="Times New Roman" panose="02020603050405020304" pitchFamily="18" charset="0"/>
              </a:rPr>
              <a:t>Usaha </a:t>
            </a:r>
            <a:r>
              <a:rPr lang="en-US" altLang="en-US" sz="2600" dirty="0" err="1"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mencari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faktor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600" dirty="0">
                <a:cs typeface="Times New Roman" panose="02020603050405020304" pitchFamily="18" charset="0"/>
              </a:rPr>
              <a:t> 200 digit </a:t>
            </a:r>
            <a:r>
              <a:rPr lang="en-US" altLang="en-US" sz="2600" dirty="0" err="1">
                <a:cs typeface="Times New Roman" panose="02020603050405020304" pitchFamily="18" charset="0"/>
              </a:rPr>
              <a:t>membutuhkan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waktu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selama</a:t>
            </a:r>
            <a:r>
              <a:rPr lang="en-US" altLang="en-US" sz="2600" dirty="0">
                <a:cs typeface="Times New Roman" panose="02020603050405020304" pitchFamily="18" charset="0"/>
              </a:rPr>
              <a:t> 4 </a:t>
            </a:r>
            <a:r>
              <a:rPr lang="en-US" altLang="en-US" sz="2600" dirty="0" err="1">
                <a:cs typeface="Times New Roman" panose="02020603050405020304" pitchFamily="18" charset="0"/>
              </a:rPr>
              <a:t>milyar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tahun</a:t>
            </a:r>
            <a:r>
              <a:rPr lang="en-US" altLang="en-US" sz="2600" dirty="0">
                <a:cs typeface="Times New Roman" panose="02020603050405020304" pitchFamily="18" charset="0"/>
              </a:rPr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500 digit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10</a:t>
            </a:r>
            <a:r>
              <a:rPr lang="en-US" baseline="30000" dirty="0"/>
              <a:t>25</a:t>
            </a:r>
            <a:r>
              <a:rPr lang="en-US" dirty="0"/>
              <a:t> </a:t>
            </a:r>
            <a:r>
              <a:rPr lang="en-US" dirty="0" err="1"/>
              <a:t>tahun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marL="284163" indent="-284163" algn="just" eaLnBrk="1" hangingPunct="1">
              <a:lnSpc>
                <a:spcPct val="90000"/>
              </a:lnSpc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   (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asumsi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bahwa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pemfaktoran</a:t>
            </a:r>
            <a:r>
              <a:rPr lang="en-US" altLang="en-US" sz="2600" dirty="0"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600" dirty="0">
                <a:cs typeface="Times New Roman" panose="02020603050405020304" pitchFamily="18" charset="0"/>
              </a:rPr>
              <a:t> 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tercepat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saat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ini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komputer</a:t>
            </a:r>
            <a:r>
              <a:rPr lang="en-US" altLang="en-US" sz="2600" dirty="0"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dipakai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mempunyai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kecepatan</a:t>
            </a:r>
            <a:r>
              <a:rPr lang="en-US" altLang="en-US" sz="2600" dirty="0">
                <a:cs typeface="Times New Roman" panose="02020603050405020304" pitchFamily="18" charset="0"/>
              </a:rPr>
              <a:t> 1 </a:t>
            </a:r>
            <a:r>
              <a:rPr lang="en-US" altLang="en-US" sz="2600" dirty="0" err="1">
                <a:cs typeface="Times New Roman" panose="02020603050405020304" pitchFamily="18" charset="0"/>
              </a:rPr>
              <a:t>milidetik</a:t>
            </a:r>
            <a:r>
              <a:rPr lang="en-US" altLang="en-US" sz="2600" dirty="0">
                <a:cs typeface="Times New Roman" panose="02020603050405020304" pitchFamily="18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600" dirty="0">
              <a:cs typeface="Times New Roman" panose="02020603050405020304" pitchFamily="18" charset="0"/>
            </a:endParaRPr>
          </a:p>
          <a:p>
            <a:pPr algn="just"/>
            <a:r>
              <a:rPr lang="en-US" sz="2600" dirty="0" err="1"/>
              <a:t>Algoritma</a:t>
            </a:r>
            <a:r>
              <a:rPr lang="en-US" sz="2600" dirty="0"/>
              <a:t> </a:t>
            </a:r>
            <a:r>
              <a:rPr lang="en-US" sz="2600" dirty="0" err="1"/>
              <a:t>pemfaktoran</a:t>
            </a:r>
            <a:r>
              <a:rPr lang="en-US" sz="2600" dirty="0"/>
              <a:t> yang </a:t>
            </a:r>
            <a:r>
              <a:rPr lang="en-US" sz="2600" dirty="0" err="1"/>
              <a:t>tercepat</a:t>
            </a:r>
            <a:r>
              <a:rPr lang="en-US" sz="2600" dirty="0"/>
              <a:t> </a:t>
            </a:r>
            <a:r>
              <a:rPr lang="en-US" sz="2600" dirty="0" err="1"/>
              <a:t>saat</a:t>
            </a:r>
            <a:r>
              <a:rPr lang="en-US" sz="2600" dirty="0"/>
              <a:t>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kompleksitas</a:t>
            </a:r>
            <a:r>
              <a:rPr lang="en-US" sz="2600" dirty="0"/>
              <a:t>  </a:t>
            </a:r>
          </a:p>
          <a:p>
            <a:pPr algn="just"/>
            <a:endParaRPr lang="en-US" sz="2600" dirty="0"/>
          </a:p>
          <a:p>
            <a:pPr marL="0" indent="0" algn="just">
              <a:buNone/>
            </a:pPr>
            <a:r>
              <a:rPr lang="en-US" sz="2600" dirty="0"/>
              <a:t>    </a:t>
            </a:r>
          </a:p>
          <a:p>
            <a:pPr marL="0" indent="0" algn="just">
              <a:buNone/>
            </a:pPr>
            <a:r>
              <a:rPr lang="en-US" sz="2600" dirty="0"/>
              <a:t>   </a:t>
            </a:r>
          </a:p>
          <a:p>
            <a:pPr marL="0" indent="0" algn="just">
              <a:buNone/>
            </a:pPr>
            <a:r>
              <a:rPr lang="en-US" sz="2600" dirty="0"/>
              <a:t>   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bilangan</a:t>
            </a:r>
            <a:r>
              <a:rPr lang="en-US" sz="2600" dirty="0"/>
              <a:t> </a:t>
            </a:r>
            <a:r>
              <a:rPr lang="en-US" sz="2600" dirty="0" err="1"/>
              <a:t>bulat</a:t>
            </a:r>
            <a:r>
              <a:rPr lang="en-US" sz="2600" dirty="0"/>
              <a:t> </a:t>
            </a:r>
            <a:r>
              <a:rPr lang="en-US" sz="2600" i="1" dirty="0"/>
              <a:t>n</a:t>
            </a:r>
            <a:r>
              <a:rPr lang="en-US" sz="2600" dirty="0"/>
              <a:t> </a:t>
            </a:r>
            <a:r>
              <a:rPr lang="en-US" sz="2600" dirty="0" err="1"/>
              <a:t>sepanjang</a:t>
            </a:r>
            <a:r>
              <a:rPr lang="en-US" sz="2600" dirty="0"/>
              <a:t> b-bit.</a:t>
            </a:r>
          </a:p>
          <a:p>
            <a:pPr algn="just" eaLnBrk="1" hangingPunct="1">
              <a:lnSpc>
                <a:spcPct val="90000"/>
              </a:lnSpc>
            </a:pPr>
            <a:endParaRPr lang="en-GB" altLang="en-US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067C354-054E-41F8-B4CC-7CB9C34D7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9040" y="45110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E5D877A-150E-4215-B362-D467F2B128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618971"/>
              </p:ext>
            </p:extLst>
          </p:nvPr>
        </p:nvGraphicFramePr>
        <p:xfrm>
          <a:off x="3412784" y="4530541"/>
          <a:ext cx="2788318" cy="849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44600" imgH="381000" progId="Equation.3">
                  <p:embed/>
                </p:oleObj>
              </mc:Choice>
              <mc:Fallback>
                <p:oleObj r:id="rId4" imgW="1244600" imgH="381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784" y="4530541"/>
                        <a:ext cx="2788318" cy="8492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D3A98-C4A0-42CA-9818-AD4DAE300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545" y="1681657"/>
            <a:ext cx="10515600" cy="3710152"/>
          </a:xfrm>
        </p:spPr>
        <p:txBody>
          <a:bodyPr/>
          <a:lstStyle/>
          <a:p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pemfaktoran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polinomial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RSA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lama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memfaktorkannya</a:t>
            </a:r>
            <a:r>
              <a:rPr lang="en-US" dirty="0"/>
              <a:t>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7D81A40-4E07-4167-B099-873AEC57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B5D48-9F9B-4F73-9C7B-7F57F743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92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913FF634-B8FC-41E7-82AA-A7538E19B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5FF699-47D9-4FC3-A10C-5E5F427BC676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58FA0A27-C4E7-45AA-A2E4-CAE6593A2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0759" y="30988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/>
              <a:t>Contoh</a:t>
            </a:r>
            <a:r>
              <a:rPr lang="en-US" altLang="en-US" dirty="0"/>
              <a:t> parameter RSA </a:t>
            </a:r>
            <a:endParaRPr lang="en-GB" altLang="en-US" baseline="30000" dirty="0">
              <a:sym typeface="Symbol" panose="05050102010706020507" pitchFamily="18" charset="2"/>
            </a:endParaRP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CA88CEDE-12B7-45A3-9709-D5444FE51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0759" y="1077595"/>
            <a:ext cx="10449241" cy="5546725"/>
          </a:xfrm>
        </p:spPr>
        <p:txBody>
          <a:bodyPr>
            <a:normAutofit fontScale="40000" lnSpcReduction="20000"/>
          </a:bodyPr>
          <a:lstStyle/>
          <a:p>
            <a:r>
              <a:rPr lang="en-US" sz="5000" dirty="0"/>
              <a:t>Modulus </a:t>
            </a:r>
            <a:r>
              <a:rPr lang="en-US" sz="5000" i="1" dirty="0"/>
              <a:t>n </a:t>
            </a:r>
            <a:r>
              <a:rPr lang="en-US" sz="5000" dirty="0" err="1"/>
              <a:t>sepanjang</a:t>
            </a:r>
            <a:r>
              <a:rPr lang="en-US" sz="5000" dirty="0"/>
              <a:t> 1024 bit (</a:t>
            </a:r>
            <a:r>
              <a:rPr lang="en-US" sz="5000" dirty="0" err="1"/>
              <a:t>setara</a:t>
            </a:r>
            <a:r>
              <a:rPr lang="en-US" sz="5000" dirty="0"/>
              <a:t> 300 </a:t>
            </a:r>
            <a:r>
              <a:rPr lang="en-US" sz="5000" dirty="0" err="1"/>
              <a:t>angka</a:t>
            </a:r>
            <a:r>
              <a:rPr lang="en-US" sz="5000" dirty="0"/>
              <a:t> decimal</a:t>
            </a:r>
          </a:p>
          <a:p>
            <a:r>
              <a:rPr lang="en-US" sz="5000" dirty="0" err="1"/>
              <a:t>Bilangan</a:t>
            </a:r>
            <a:r>
              <a:rPr lang="en-US" sz="5000" dirty="0"/>
              <a:t> prima </a:t>
            </a:r>
            <a:r>
              <a:rPr lang="en-US" sz="5000" i="1" dirty="0"/>
              <a:t>p</a:t>
            </a:r>
            <a:r>
              <a:rPr lang="en-US" sz="5000" dirty="0"/>
              <a:t> dan </a:t>
            </a:r>
            <a:r>
              <a:rPr lang="en-US" sz="5000" i="1" dirty="0"/>
              <a:t>q</a:t>
            </a:r>
            <a:r>
              <a:rPr lang="en-US" sz="5000" dirty="0"/>
              <a:t> </a:t>
            </a:r>
            <a:r>
              <a:rPr lang="en-US" sz="5000" dirty="0" err="1"/>
              <a:t>masing-masing</a:t>
            </a:r>
            <a:r>
              <a:rPr lang="en-US" sz="5000" dirty="0"/>
              <a:t> </a:t>
            </a:r>
            <a:r>
              <a:rPr lang="en-US" sz="5000" dirty="0" err="1"/>
              <a:t>panjangnya</a:t>
            </a:r>
            <a:r>
              <a:rPr lang="en-US" sz="5000" dirty="0"/>
              <a:t> </a:t>
            </a:r>
            <a:r>
              <a:rPr lang="en-US" sz="5000" dirty="0" err="1"/>
              <a:t>sekitar</a:t>
            </a:r>
            <a:r>
              <a:rPr lang="en-US" sz="5000" dirty="0"/>
              <a:t>  154 </a:t>
            </a:r>
            <a:r>
              <a:rPr lang="en-US" sz="5000" dirty="0" err="1"/>
              <a:t>angka</a:t>
            </a:r>
            <a:r>
              <a:rPr lang="en-US" sz="5000" dirty="0"/>
              <a:t> decimal</a:t>
            </a:r>
          </a:p>
          <a:p>
            <a:r>
              <a:rPr lang="en-US" sz="5000" dirty="0" err="1"/>
              <a:t>Sumber</a:t>
            </a:r>
            <a:r>
              <a:rPr lang="en-US" sz="5000" dirty="0"/>
              <a:t>:  </a:t>
            </a:r>
            <a:r>
              <a:rPr lang="en-US" sz="5000" dirty="0">
                <a:hlinkClick r:id="rId4"/>
              </a:rPr>
              <a:t>https://www.di-mgt.com.au/rsa_alg.html</a:t>
            </a:r>
            <a:endParaRPr lang="en-US" sz="5000" dirty="0"/>
          </a:p>
          <a:p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n = 119294134840169509055527211331255649644606569661527638012067481954943056851150333806315957037715620297305000118628770846689969112892212245457118060574995989517080042105263427376322274266393116193517839570773505632231596681121927337473973220312512599061231322250945506260066557538238517575390621262940383913963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 = 10933766183632575817611517034730668287155799984632223454138745671121273456287670008290843302875521274970245314593222946129064538358581018615539828479146469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fi-FI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q = 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3363" indent="0">
              <a:buNone/>
            </a:pPr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10910616967349110231723734078614922645337060882141748968209834225138976011179993394299810159736904468554021708289824396553412180514827996444845438176099727</a:t>
            </a:r>
            <a:endParaRPr lang="en-GB" alt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968F9D-C8DB-42EA-AB1B-879CCFAE1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AB465183-0218-45C4-A9E9-DC7FACBEC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26CBA319-79CE-42B7-801C-41BF414CA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D40785-5427-4CB1-A0ED-6175B813FE08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83885FD-AC9E-4380-8410-B6ED6C6B1A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Pendahuluan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2CB90781-973B-40CC-BB10-5BD7090DE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RSA </a:t>
            </a:r>
            <a:r>
              <a:rPr lang="en-US" altLang="en-US" dirty="0" err="1"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yang paling </a:t>
            </a:r>
            <a:r>
              <a:rPr lang="en-US" altLang="en-US" dirty="0" err="1">
                <a:cs typeface="Times New Roman" panose="02020603050405020304" pitchFamily="18" charset="0"/>
              </a:rPr>
              <a:t>terkenal</a:t>
            </a:r>
            <a:r>
              <a:rPr lang="en-US" altLang="en-US" dirty="0">
                <a:cs typeface="Times New Roman" panose="02020603050405020304" pitchFamily="18" charset="0"/>
              </a:rPr>
              <a:t> dan paling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aplikasinya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Ditemukan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tiga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peneliti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MIT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 err="1">
                <a:cs typeface="Times New Roman" panose="02020603050405020304" pitchFamily="18" charset="0"/>
              </a:rPr>
              <a:t>Massachussets</a:t>
            </a:r>
            <a:r>
              <a:rPr lang="en-US" altLang="en-US" i="1" dirty="0">
                <a:cs typeface="Times New Roman" panose="02020603050405020304" pitchFamily="18" charset="0"/>
              </a:rPr>
              <a:t> Institute of Technology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Ronald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Rivest</a:t>
            </a:r>
            <a:r>
              <a:rPr lang="en-US" altLang="en-US" dirty="0">
                <a:cs typeface="Times New Roman" panose="02020603050405020304" pitchFamily="18" charset="0"/>
              </a:rPr>
              <a:t>, Adi 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Shamir</a:t>
            </a:r>
            <a:r>
              <a:rPr lang="en-US" altLang="en-US" dirty="0">
                <a:cs typeface="Times New Roman" panose="02020603050405020304" pitchFamily="18" charset="0"/>
              </a:rPr>
              <a:t>, dan Len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Adleman</a:t>
            </a:r>
            <a:r>
              <a:rPr lang="en-US" altLang="en-US" dirty="0">
                <a:cs typeface="Times New Roman" panose="02020603050405020304" pitchFamily="18" charset="0"/>
              </a:rPr>
              <a:t>, 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1976. 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RSA = </a:t>
            </a:r>
            <a:r>
              <a:rPr lang="en-US" altLang="en-US" dirty="0" err="1">
                <a:cs typeface="Times New Roman" panose="02020603050405020304" pitchFamily="18" charset="0"/>
              </a:rPr>
              <a:t>Rivest</a:t>
            </a:r>
            <a:r>
              <a:rPr lang="en-US" altLang="en-US" dirty="0">
                <a:cs typeface="Times New Roman" panose="02020603050405020304" pitchFamily="18" charset="0"/>
              </a:rPr>
              <a:t>-Shamir-</a:t>
            </a:r>
            <a:r>
              <a:rPr lang="en-US" altLang="en-US" dirty="0" err="1">
                <a:cs typeface="Times New Roman" panose="02020603050405020304" pitchFamily="18" charset="0"/>
              </a:rPr>
              <a:t>Adleman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RSA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faktor-faktor</a:t>
            </a:r>
            <a:r>
              <a:rPr lang="en-US" altLang="en-US" dirty="0">
                <a:cs typeface="Times New Roman" panose="02020603050405020304" pitchFamily="18" charset="0"/>
              </a:rPr>
              <a:t> prima.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03CADF6B-366A-4EE8-A49E-EDA6E1A19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CE98BC61-152E-483B-ADE4-BCF0B1AEE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6F8298-738B-42A1-B691-284E46E34824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4148699-D32D-4E07-8200-C9C03E1BB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1560" y="1114425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disimpulkan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cs typeface="Times New Roman" panose="02020603050405020304" pitchFamily="18" charset="0"/>
              </a:rPr>
              <a:t> RSA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cukup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256 bit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kurang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jam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PC</a:t>
            </a:r>
            <a:r>
              <a:rPr lang="en-US" altLang="en-US" dirty="0">
                <a:cs typeface="Times New Roman" panose="02020603050405020304" pitchFamily="18" charset="0"/>
              </a:rPr>
              <a:t> dan program yang </a:t>
            </a:r>
            <a:r>
              <a:rPr lang="en-US" altLang="en-US" dirty="0" err="1">
                <a:cs typeface="Times New Roman" panose="02020603050405020304" pitchFamily="18" charset="0"/>
              </a:rPr>
              <a:t>tersedia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bebas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512 bit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kurang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ratus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>
            <a:extLst>
              <a:ext uri="{FF2B5EF4-FFF2-40B4-BE49-F238E27FC236}">
                <a16:creationId xmlns:a16="http://schemas.microsoft.com/office/drawing/2014/main" id="{C1DCDFD7-F133-4176-A1DF-069B7D501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1C100345-A952-445F-81B1-FEB465A5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FD4F2C-FF05-464D-860B-74A32ADF06BE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1999AAAA-93DF-4795-B368-967782213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2040" y="1083945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Tahun</a:t>
            </a:r>
            <a:r>
              <a:rPr lang="en-US" altLang="en-US" dirty="0"/>
              <a:t> 1977, 3 orang </a:t>
            </a:r>
            <a:r>
              <a:rPr lang="en-US" altLang="en-US" dirty="0" err="1"/>
              <a:t>penemu</a:t>
            </a:r>
            <a:r>
              <a:rPr lang="en-US" altLang="en-US" dirty="0"/>
              <a:t> </a:t>
            </a:r>
            <a:r>
              <a:rPr lang="en-US" altLang="en-US" i="1" dirty="0"/>
              <a:t>RSA</a:t>
            </a:r>
            <a:r>
              <a:rPr lang="en-US" altLang="en-US" dirty="0"/>
              <a:t> </a:t>
            </a:r>
            <a:r>
              <a:rPr lang="en-US" altLang="en-US" dirty="0" err="1"/>
              <a:t>membuat</a:t>
            </a:r>
            <a:r>
              <a:rPr lang="en-US" altLang="en-US" dirty="0"/>
              <a:t> </a:t>
            </a:r>
            <a:r>
              <a:rPr lang="en-US" altLang="en-US" dirty="0" err="1"/>
              <a:t>sayembara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cipherteks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menggunakan</a:t>
            </a:r>
            <a:r>
              <a:rPr lang="en-US" altLang="en-US" dirty="0"/>
              <a:t> RSA di </a:t>
            </a:r>
            <a:r>
              <a:rPr lang="en-US" altLang="en-US" dirty="0" err="1"/>
              <a:t>majalah</a:t>
            </a:r>
            <a:r>
              <a:rPr lang="en-US" altLang="en-US" dirty="0"/>
              <a:t> </a:t>
            </a:r>
            <a:r>
              <a:rPr lang="en-US" altLang="en-US" i="1" dirty="0"/>
              <a:t>Scientific American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Hadiahnya</a:t>
            </a:r>
            <a:r>
              <a:rPr lang="en-US" altLang="en-US" dirty="0"/>
              <a:t>: $100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Tahun</a:t>
            </a:r>
            <a:r>
              <a:rPr lang="en-US" altLang="en-US" dirty="0"/>
              <a:t> 1994, </a:t>
            </a:r>
            <a:r>
              <a:rPr lang="en-US" altLang="en-US" dirty="0" err="1"/>
              <a:t>kelompok</a:t>
            </a:r>
            <a:r>
              <a:rPr lang="en-US" altLang="en-US" dirty="0"/>
              <a:t> yang </a:t>
            </a:r>
            <a:r>
              <a:rPr lang="en-US" altLang="en-US" dirty="0" err="1"/>
              <a:t>bekerja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kolaborasi</a:t>
            </a:r>
            <a:r>
              <a:rPr lang="en-US" altLang="en-US" dirty="0"/>
              <a:t> internet </a:t>
            </a:r>
            <a:r>
              <a:rPr lang="en-US" altLang="en-US" dirty="0" err="1"/>
              <a:t>berhasil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cipherteks</a:t>
            </a:r>
            <a:r>
              <a:rPr lang="en-US" altLang="en-US" dirty="0"/>
              <a:t>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waktu</a:t>
            </a:r>
            <a:r>
              <a:rPr lang="en-US" altLang="en-US" dirty="0"/>
              <a:t> 8 </a:t>
            </a:r>
            <a:r>
              <a:rPr lang="en-US" altLang="en-US" dirty="0" err="1"/>
              <a:t>bulan</a:t>
            </a:r>
            <a:r>
              <a:rPr lang="en-US" altLang="en-US" dirty="0"/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C642636C-D5F0-4BED-955F-265F5ED60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4C20DFA5-C68A-4640-B11F-9706EF00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EC4A68-747E-4ADE-8983-B1137AED3293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6B6279F-2AF9-4FD1-841B-24473FCB8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0280" y="785812"/>
            <a:ext cx="10515600" cy="528637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300" b="1" dirty="0" err="1"/>
              <a:t>Kelemahan</a:t>
            </a:r>
            <a:r>
              <a:rPr lang="en-US" altLang="en-US" sz="4300" b="1" dirty="0"/>
              <a:t> RSA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lebih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lambat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daripada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AES</a:t>
            </a:r>
            <a:r>
              <a:rPr lang="en-US" altLang="en-US" sz="2400" dirty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praktek</a:t>
            </a:r>
            <a:r>
              <a:rPr lang="en-US" altLang="en-US" sz="2400" dirty="0"/>
              <a:t>, </a:t>
            </a:r>
            <a:r>
              <a:rPr lang="en-US" altLang="en-US" sz="2400" i="1" dirty="0"/>
              <a:t>RSA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tetapi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sesi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penerima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DES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AES.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Pesan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dikirim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bersamaan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Penerima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mendekripsi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privatnya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mendekripsi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>
            <a:extLst>
              <a:ext uri="{FF2B5EF4-FFF2-40B4-BE49-F238E27FC236}">
                <a16:creationId xmlns:a16="http://schemas.microsoft.com/office/drawing/2014/main" id="{17090BBD-60A8-4111-ACDD-B6E4E1EE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6147" name="Slide Number Placeholder 4">
            <a:extLst>
              <a:ext uri="{FF2B5EF4-FFF2-40B4-BE49-F238E27FC236}">
                <a16:creationId xmlns:a16="http://schemas.microsoft.com/office/drawing/2014/main" id="{EE7F5CEE-9F83-47AD-9B18-6B5EFE156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375646-7D51-4B80-94AB-4A56B14108C1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TextBox 6">
            <a:extLst>
              <a:ext uri="{FF2B5EF4-FFF2-40B4-BE49-F238E27FC236}">
                <a16:creationId xmlns:a16="http://schemas.microsoft.com/office/drawing/2014/main" id="{062C66DB-94DC-4F78-A7C8-6270D3851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650" y="424654"/>
            <a:ext cx="632079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dirty="0"/>
              <a:t>The authors of RSA: </a:t>
            </a:r>
            <a:r>
              <a:rPr lang="en-US" altLang="en-US" sz="2400" dirty="0" err="1">
                <a:hlinkClick r:id="rId4" tooltip="Ron Rivest"/>
              </a:rPr>
              <a:t>Rivest</a:t>
            </a:r>
            <a:r>
              <a:rPr lang="en-US" altLang="en-US" sz="2400" dirty="0"/>
              <a:t>, </a:t>
            </a:r>
            <a:r>
              <a:rPr lang="en-US" altLang="en-US" sz="2400" dirty="0">
                <a:hlinkClick r:id="rId5" tooltip="Adi Shamir"/>
              </a:rPr>
              <a:t>Shamir</a:t>
            </a:r>
            <a:r>
              <a:rPr lang="en-US" altLang="en-US" sz="2400" dirty="0"/>
              <a:t> and </a:t>
            </a:r>
            <a:r>
              <a:rPr lang="en-US" altLang="en-US" sz="2400" dirty="0" err="1">
                <a:hlinkClick r:id="rId6" tooltip="Leonard Adleman"/>
              </a:rPr>
              <a:t>Adleman</a:t>
            </a:r>
            <a:endParaRPr lang="en-US" altLang="en-US" sz="2400" dirty="0"/>
          </a:p>
        </p:txBody>
      </p:sp>
      <p:pic>
        <p:nvPicPr>
          <p:cNvPr id="6149" name="Picture 7" descr="http://www.boiledbeans.net/wp-content/uploads/2007/10/3d454f411f112cb3df7e62ed5907b4a0.jpg">
            <a:extLst>
              <a:ext uri="{FF2B5EF4-FFF2-40B4-BE49-F238E27FC236}">
                <a16:creationId xmlns:a16="http://schemas.microsoft.com/office/drawing/2014/main" id="{655610DE-D3C6-4197-A6ED-854642C25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" y="307182"/>
            <a:ext cx="4155744" cy="291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9" descr="http://www.usc.edu/dept/molecular-science/pictures/RSA-2003.jpg">
            <a:extLst>
              <a:ext uri="{FF2B5EF4-FFF2-40B4-BE49-F238E27FC236}">
                <a16:creationId xmlns:a16="http://schemas.microsoft.com/office/drawing/2014/main" id="{2BB60674-6AD1-4E6D-BA37-DD01CDF12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734" y="2670180"/>
            <a:ext cx="4636292" cy="3090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Box 1">
            <a:extLst>
              <a:ext uri="{FF2B5EF4-FFF2-40B4-BE49-F238E27FC236}">
                <a16:creationId xmlns:a16="http://schemas.microsoft.com/office/drawing/2014/main" id="{86529669-30AD-4947-BA8F-6C3BFE14F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3291842"/>
            <a:ext cx="1020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dirty="0" err="1"/>
              <a:t>dahulu</a:t>
            </a:r>
            <a:endParaRPr lang="en-US" altLang="en-US" sz="2400" dirty="0"/>
          </a:p>
        </p:txBody>
      </p:sp>
      <p:sp>
        <p:nvSpPr>
          <p:cNvPr id="6152" name="TextBox 8">
            <a:extLst>
              <a:ext uri="{FF2B5EF4-FFF2-40B4-BE49-F238E27FC236}">
                <a16:creationId xmlns:a16="http://schemas.microsoft.com/office/drawing/2014/main" id="{969177E8-753F-42C9-8A5A-10B7A5BF3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5631" y="5828508"/>
            <a:ext cx="1277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dirty="0" err="1"/>
              <a:t>sekarang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BDF882CD-1818-4CA4-9D58-242FC33E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0162E671-6298-4F2B-A644-29C3B57BB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44E7D9-12BE-40C4-99E7-F7C4FA4395CE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1B45343B-E022-411D-AA74-AA90DB1273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Properti</a:t>
            </a:r>
            <a:r>
              <a:rPr lang="en-US" altLang="en-US" b="1" dirty="0"/>
              <a:t> </a:t>
            </a:r>
            <a:r>
              <a:rPr lang="en-US" altLang="en-US" b="1" dirty="0" err="1"/>
              <a:t>Algoritma</a:t>
            </a:r>
            <a:r>
              <a:rPr lang="en-US" altLang="en-US" b="1" dirty="0"/>
              <a:t> RSA</a:t>
            </a:r>
            <a:endParaRPr lang="en-GB" altLang="en-US" b="1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DEA0E4C6-075A-4579-B97F-CE619A4E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3479" y="1614488"/>
            <a:ext cx="9219881" cy="4329112"/>
          </a:xfrm>
        </p:spPr>
        <p:txBody>
          <a:bodyPr/>
          <a:lstStyle/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1.  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prima		(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2.  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				(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3.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 = 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– 1)(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 – 1)		(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4</a:t>
            </a:r>
            <a:r>
              <a:rPr lang="en-US" altLang="en-US" sz="2400" i="1" dirty="0">
                <a:cs typeface="Times New Roman" panose="02020603050405020304" pitchFamily="18" charset="0"/>
              </a:rPr>
              <a:t>.   e</a:t>
            </a:r>
            <a:r>
              <a:rPr lang="en-US" altLang="en-US" sz="2400" dirty="0">
                <a:cs typeface="Times New Roman" panose="02020603050405020304" pitchFamily="18" charset="0"/>
              </a:rPr>
              <a:t> 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) 		(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Syarat</a:t>
            </a:r>
            <a:r>
              <a:rPr lang="en-US" altLang="en-US" sz="2400" dirty="0">
                <a:cs typeface="Times New Roman" panose="02020603050405020304" pitchFamily="18" charset="0"/>
              </a:rPr>
              <a:t>: PBB(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)) = 1   , PBB =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pembagi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terbessar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gcd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5. 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)		(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  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altLang="en-US" sz="2400" baseline="30000" dirty="0"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 mod (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 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6. 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)			(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7. 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)			(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4DEAA5E-0E4B-429F-BC9A-D8A2F3F1E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Penurunan</a:t>
            </a:r>
            <a:r>
              <a:rPr lang="en-US" altLang="en-US" b="1" dirty="0"/>
              <a:t> </a:t>
            </a:r>
            <a:r>
              <a:rPr lang="en-US" altLang="en-US" b="1" dirty="0" err="1"/>
              <a:t>Rumus</a:t>
            </a:r>
            <a:r>
              <a:rPr lang="en-US" altLang="en-US" b="1" dirty="0"/>
              <a:t> RSA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431881D-AB73-420D-8E3E-9E7EFFC45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879" y="1690688"/>
            <a:ext cx="10515600" cy="432911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Prinsip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Teorema</a:t>
            </a:r>
            <a:r>
              <a:rPr lang="en-US" altLang="en-US" sz="2400" dirty="0"/>
              <a:t> Euler    </a:t>
            </a:r>
            <a:r>
              <a:rPr lang="en-US" altLang="en-US" sz="2400" i="1" dirty="0"/>
              <a:t>a</a:t>
            </a:r>
            <a:r>
              <a:rPr lang="en-US" altLang="en-US" sz="2400" i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</a:t>
            </a:r>
            <a:r>
              <a:rPr lang="en-US" altLang="en-US" sz="2400" baseline="30000" dirty="0">
                <a:solidFill>
                  <a:srgbClr val="FF0000"/>
                </a:solidFill>
              </a:rPr>
              <a:t>(</a:t>
            </a:r>
            <a:r>
              <a:rPr lang="en-US" altLang="en-US" sz="2400" i="1" baseline="30000" dirty="0">
                <a:solidFill>
                  <a:srgbClr val="FF0000"/>
                </a:solidFill>
              </a:rPr>
              <a:t>n</a:t>
            </a:r>
            <a:r>
              <a:rPr lang="en-US" altLang="en-US" sz="2400" baseline="30000" dirty="0">
                <a:solidFill>
                  <a:srgbClr val="FF0000"/>
                </a:solidFill>
              </a:rPr>
              <a:t>)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altLang="en-US" sz="2400" dirty="0">
                <a:solidFill>
                  <a:srgbClr val="FF0000"/>
                </a:solidFill>
              </a:rPr>
              <a:t> 1 (mod </a:t>
            </a:r>
            <a:r>
              <a:rPr lang="en-US" altLang="en-US" sz="2400" i="1" dirty="0">
                <a:solidFill>
                  <a:srgbClr val="FF0000"/>
                </a:solidFill>
              </a:rPr>
              <a:t>n</a:t>
            </a:r>
            <a:r>
              <a:rPr lang="en-US" altLang="en-US" sz="2400" dirty="0">
                <a:solidFill>
                  <a:srgbClr val="FF0000"/>
                </a:solidFill>
              </a:rPr>
              <a:t>)	</a:t>
            </a:r>
          </a:p>
          <a:p>
            <a:pPr eaLnBrk="1" hangingPunct="1"/>
            <a:r>
              <a:rPr lang="en-US" altLang="en-US" sz="2400" dirty="0" err="1"/>
              <a:t>Syarat</a:t>
            </a:r>
            <a:r>
              <a:rPr lang="en-US" altLang="en-US" sz="2400" dirty="0"/>
              <a:t>: </a:t>
            </a:r>
          </a:p>
          <a:p>
            <a:pPr marL="457200" indent="-223838" eaLnBrk="1" hangingPunct="1">
              <a:buFont typeface="+mj-lt"/>
              <a:buAutoNum type="arabicPeriod"/>
            </a:pP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prima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i="1" dirty="0"/>
              <a:t>n </a:t>
            </a:r>
            <a:endParaRPr lang="en-US" altLang="en-US" sz="2400" dirty="0"/>
          </a:p>
          <a:p>
            <a:pPr marL="457200" indent="-223838" eaLnBrk="1" hangingPunct="1">
              <a:buFont typeface="+mj-lt"/>
              <a:buAutoNum type="arabicPeriod"/>
            </a:pPr>
            <a:r>
              <a:rPr lang="en-US" altLang="en-US" sz="2400" dirty="0"/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dirty="0"/>
              <a:t>) = </a:t>
            </a:r>
            <a:r>
              <a:rPr lang="en-US" altLang="en-US" sz="2400" dirty="0" err="1"/>
              <a:t>Toitent</a:t>
            </a:r>
            <a:r>
              <a:rPr lang="en-US" altLang="en-US" sz="2400" dirty="0"/>
              <a:t> Euler = </a:t>
            </a:r>
            <a:r>
              <a:rPr lang="en-US" altLang="en-US" sz="2400" dirty="0" err="1"/>
              <a:t>fungsi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berapa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bilangan-bilangan</a:t>
            </a:r>
            <a:r>
              <a:rPr lang="en-US" altLang="en-US" sz="2400" dirty="0"/>
              <a:t> 1, 2, 3, …, </a:t>
            </a:r>
            <a:r>
              <a:rPr lang="en-US" altLang="en-US" sz="2400" i="1" dirty="0"/>
              <a:t>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prima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.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sz="2400" dirty="0" err="1">
                <a:sym typeface="Symbol" panose="05050102010706020507" pitchFamily="18" charset="2"/>
              </a:rPr>
              <a:t>Contoh</a:t>
            </a:r>
            <a:r>
              <a:rPr lang="en-US" altLang="en-US" sz="2400" dirty="0">
                <a:sym typeface="Symbol" panose="05050102010706020507" pitchFamily="18" charset="2"/>
              </a:rPr>
              <a:t>: </a:t>
            </a:r>
            <a:r>
              <a:rPr lang="en-US" altLang="en-US" sz="2400" dirty="0"/>
              <a:t>(20) = 8, </a:t>
            </a:r>
            <a:r>
              <a:rPr lang="en-US" altLang="en-US" sz="2400" dirty="0" err="1"/>
              <a:t>sebab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 yang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 prima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20,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 1, 3, 7, 9, 11, 13, 17, 19.	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  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     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= </a:t>
            </a:r>
            <a:r>
              <a:rPr lang="en-US" altLang="en-US" sz="2400" i="1" dirty="0" err="1"/>
              <a:t>pq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komposit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q</a:t>
            </a:r>
            <a:r>
              <a:rPr lang="en-US" altLang="en-US" sz="2400" dirty="0"/>
              <a:t>  prima, </a:t>
            </a:r>
            <a:r>
              <a:rPr lang="en-US" altLang="en-US" sz="2400" dirty="0" err="1"/>
              <a:t>maka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          </a:t>
            </a:r>
            <a:r>
              <a:rPr lang="en-US" altLang="en-US" sz="2400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dirty="0"/>
              <a:t>) = </a:t>
            </a:r>
            <a:r>
              <a:rPr lang="en-US" altLang="en-US" sz="2400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p</a:t>
            </a:r>
            <a:r>
              <a:rPr lang="en-US" altLang="en-US" sz="2400" dirty="0"/>
              <a:t>) </a:t>
            </a:r>
            <a:r>
              <a:rPr lang="en-US" altLang="en-US" sz="2400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q</a:t>
            </a:r>
            <a:r>
              <a:rPr lang="en-US" altLang="en-US" sz="2400" dirty="0"/>
              <a:t>) = (</a:t>
            </a:r>
            <a:r>
              <a:rPr lang="en-US" altLang="en-US" sz="2400" i="1" dirty="0"/>
              <a:t>p</a:t>
            </a:r>
            <a:r>
              <a:rPr lang="en-US" altLang="en-US" sz="2400" dirty="0"/>
              <a:t> – 1)(</a:t>
            </a:r>
            <a:r>
              <a:rPr lang="en-US" altLang="en-US" sz="2400" i="1" dirty="0"/>
              <a:t>q</a:t>
            </a:r>
            <a:r>
              <a:rPr lang="en-US" altLang="en-US" sz="2400" dirty="0"/>
              <a:t> – 1).</a:t>
            </a:r>
          </a:p>
          <a:p>
            <a:pPr eaLnBrk="1" hangingPunct="1">
              <a:buFontTx/>
              <a:buNone/>
            </a:pPr>
            <a:endParaRPr lang="en-US" altLang="en-US" sz="2400" dirty="0"/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8196" name="Footer Placeholder 3">
            <a:extLst>
              <a:ext uri="{FF2B5EF4-FFF2-40B4-BE49-F238E27FC236}">
                <a16:creationId xmlns:a16="http://schemas.microsoft.com/office/drawing/2014/main" id="{89B5E147-3A3B-4D81-A4F3-D0D721A3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C21012DF-E897-4652-B334-DE7F2233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A8C31E-C4CD-41DD-9382-E9B8098999E3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F4FEBD95-2A0D-47EA-B16E-699EA6DB3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120" y="1249680"/>
            <a:ext cx="8239759" cy="491744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n-US" sz="2400" i="1" dirty="0"/>
              <a:t>a</a:t>
            </a:r>
            <a:r>
              <a:rPr lang="en-US" altLang="en-US" sz="2400" i="1" baseline="30000" dirty="0">
                <a:sym typeface="Symbol" panose="05050102010706020507" pitchFamily="18" charset="2"/>
              </a:rPr>
              <a:t></a:t>
            </a:r>
            <a:r>
              <a:rPr lang="en-US" altLang="en-US" sz="2400" baseline="30000" dirty="0"/>
              <a:t>(</a:t>
            </a:r>
            <a:r>
              <a:rPr lang="en-US" altLang="en-US" sz="2400" i="1" baseline="30000" dirty="0"/>
              <a:t>n</a:t>
            </a:r>
            <a:r>
              <a:rPr lang="en-US" altLang="en-US" sz="2400" baseline="30000" dirty="0"/>
              <a:t>)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1 (mod </a:t>
            </a:r>
            <a:r>
              <a:rPr lang="en-US" altLang="en-US" sz="2400" i="1" dirty="0"/>
              <a:t>n</a:t>
            </a:r>
            <a:r>
              <a:rPr lang="en-US" altLang="en-US" sz="2400" dirty="0"/>
              <a:t>)	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   </a:t>
            </a:r>
            <a:r>
              <a:rPr lang="en-US" altLang="en-US" sz="2400" dirty="0">
                <a:sym typeface="Symbol" panose="05050102010706020507" pitchFamily="18" charset="2"/>
              </a:rPr>
              <a:t></a:t>
            </a:r>
            <a:r>
              <a:rPr lang="en-US" altLang="en-US" sz="2400" dirty="0"/>
              <a:t>		(</a:t>
            </a:r>
            <a:r>
              <a:rPr lang="en-US" altLang="en-US" sz="2400" dirty="0" err="1"/>
              <a:t>pangkatkan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kedua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ruas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k)</a:t>
            </a:r>
          </a:p>
          <a:p>
            <a:pPr eaLnBrk="1" hangingPunct="1">
              <a:buFontTx/>
              <a:buNone/>
            </a:pPr>
            <a:r>
              <a:rPr lang="en-US" altLang="en-US" sz="2400" i="1" dirty="0" err="1"/>
              <a:t>a</a:t>
            </a:r>
            <a:r>
              <a:rPr lang="en-US" altLang="en-US" sz="2400" i="1" baseline="30000" dirty="0" err="1"/>
              <a:t>k</a:t>
            </a:r>
            <a:r>
              <a:rPr lang="en-US" altLang="en-US" sz="2400" baseline="30000" dirty="0">
                <a:sym typeface="Symbol" panose="05050102010706020507" pitchFamily="18" charset="2"/>
              </a:rPr>
              <a:t></a:t>
            </a:r>
            <a:r>
              <a:rPr lang="en-US" altLang="en-US" sz="2400" baseline="30000" dirty="0"/>
              <a:t>(</a:t>
            </a:r>
            <a:r>
              <a:rPr lang="en-US" altLang="en-US" sz="2400" i="1" baseline="30000" dirty="0"/>
              <a:t>n</a:t>
            </a:r>
            <a:r>
              <a:rPr lang="en-US" altLang="en-US" sz="2400" baseline="30000" dirty="0"/>
              <a:t>)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1</a:t>
            </a:r>
            <a:r>
              <a:rPr lang="en-US" altLang="en-US" sz="2400" i="1" baseline="30000" dirty="0"/>
              <a:t>k</a:t>
            </a:r>
            <a:r>
              <a:rPr lang="en-US" altLang="en-US" sz="2400" dirty="0"/>
              <a:t> (mod </a:t>
            </a:r>
            <a:r>
              <a:rPr lang="en-US" altLang="en-US" sz="2400" i="1" dirty="0"/>
              <a:t>n</a:t>
            </a:r>
            <a:r>
              <a:rPr lang="en-US" altLang="en-US" sz="2400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   </a:t>
            </a:r>
            <a:r>
              <a:rPr lang="en-US" altLang="en-US" sz="2400" dirty="0">
                <a:sym typeface="Symbol" panose="05050102010706020507" pitchFamily="18" charset="2"/>
              </a:rPr>
              <a:t>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 err="1"/>
              <a:t>a</a:t>
            </a:r>
            <a:r>
              <a:rPr lang="en-US" altLang="en-US" sz="2400" i="1" baseline="30000" dirty="0" err="1"/>
              <a:t>k</a:t>
            </a:r>
            <a:r>
              <a:rPr lang="en-US" altLang="en-US" sz="2400" baseline="30000" dirty="0">
                <a:sym typeface="Symbol" panose="05050102010706020507" pitchFamily="18" charset="2"/>
              </a:rPr>
              <a:t></a:t>
            </a:r>
            <a:r>
              <a:rPr lang="en-US" altLang="en-US" sz="2400" baseline="30000" dirty="0"/>
              <a:t>(</a:t>
            </a:r>
            <a:r>
              <a:rPr lang="en-US" altLang="en-US" sz="2400" i="1" baseline="30000" dirty="0"/>
              <a:t>n</a:t>
            </a:r>
            <a:r>
              <a:rPr lang="en-US" altLang="en-US" sz="2400" baseline="30000" dirty="0"/>
              <a:t>)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1 (mod </a:t>
            </a:r>
            <a:r>
              <a:rPr lang="en-US" altLang="en-US" sz="2400" i="1" dirty="0"/>
              <a:t>n</a:t>
            </a:r>
            <a:r>
              <a:rPr lang="en-US" altLang="en-US" sz="2400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    		(</a:t>
            </a:r>
            <a:r>
              <a:rPr lang="en-US" altLang="en-US" sz="2400" dirty="0" err="1">
                <a:sym typeface="Symbol" panose="05050102010706020507" pitchFamily="18" charset="2"/>
              </a:rPr>
              <a:t>ganti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m</a:t>
            </a:r>
            <a:r>
              <a:rPr lang="en-US" altLang="en-US" sz="2400" dirty="0">
                <a:sym typeface="Symbol" panose="05050102010706020507" pitchFamily="18" charset="2"/>
              </a:rPr>
              <a:t>)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 err="1"/>
              <a:t>m</a:t>
            </a:r>
            <a:r>
              <a:rPr lang="en-US" altLang="en-US" sz="2400" i="1" baseline="30000" dirty="0" err="1"/>
              <a:t>k</a:t>
            </a:r>
            <a:r>
              <a:rPr lang="en-US" altLang="en-US" sz="2400" baseline="30000" dirty="0">
                <a:sym typeface="Symbol" panose="05050102010706020507" pitchFamily="18" charset="2"/>
              </a:rPr>
              <a:t></a:t>
            </a:r>
            <a:r>
              <a:rPr lang="en-US" altLang="en-US" sz="2400" baseline="30000" dirty="0"/>
              <a:t>(</a:t>
            </a:r>
            <a:r>
              <a:rPr lang="en-US" altLang="en-US" sz="2400" i="1" baseline="30000" dirty="0"/>
              <a:t>n</a:t>
            </a:r>
            <a:r>
              <a:rPr lang="en-US" altLang="en-US" sz="2400" baseline="30000" dirty="0"/>
              <a:t>)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1 (mod </a:t>
            </a:r>
            <a:r>
              <a:rPr lang="en-US" altLang="en-US" sz="2400" i="1" dirty="0"/>
              <a:t>n</a:t>
            </a:r>
            <a:r>
              <a:rPr lang="en-US" altLang="en-US" sz="2400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    </a:t>
            </a:r>
            <a:r>
              <a:rPr lang="en-US" altLang="en-US" sz="2400" dirty="0">
                <a:sym typeface="Symbol" panose="05050102010706020507" pitchFamily="18" charset="2"/>
              </a:rPr>
              <a:t>		(</a:t>
            </a:r>
            <a:r>
              <a:rPr lang="en-US" altLang="en-US" sz="2400" dirty="0" err="1">
                <a:sym typeface="Symbol" panose="05050102010706020507" pitchFamily="18" charset="2"/>
              </a:rPr>
              <a:t>kalikan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kedua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ruas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m</a:t>
            </a:r>
            <a:r>
              <a:rPr lang="en-US" altLang="en-US" sz="2400" dirty="0">
                <a:sym typeface="Symbol" panose="05050102010706020507" pitchFamily="18" charset="2"/>
              </a:rPr>
              <a:t>)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 err="1"/>
              <a:t>m</a:t>
            </a:r>
            <a:r>
              <a:rPr lang="en-US" altLang="en-US" sz="2400" i="1" baseline="30000" dirty="0" err="1"/>
              <a:t>k</a:t>
            </a:r>
            <a:r>
              <a:rPr lang="en-US" altLang="en-US" sz="2400" baseline="30000" dirty="0">
                <a:sym typeface="Symbol" panose="05050102010706020507" pitchFamily="18" charset="2"/>
              </a:rPr>
              <a:t></a:t>
            </a:r>
            <a:r>
              <a:rPr lang="en-US" altLang="en-US" sz="2400" baseline="30000" dirty="0"/>
              <a:t>(</a:t>
            </a:r>
            <a:r>
              <a:rPr lang="en-US" altLang="en-US" sz="2400" i="1" baseline="30000" dirty="0"/>
              <a:t>n</a:t>
            </a:r>
            <a:r>
              <a:rPr lang="en-US" altLang="en-US" sz="2400" baseline="30000" dirty="0"/>
              <a:t>) + 1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</a:t>
            </a:r>
            <a:r>
              <a:rPr lang="en-US" altLang="en-US" sz="2400" dirty="0"/>
              <a:t> </a:t>
            </a:r>
            <a:r>
              <a:rPr lang="en-US" altLang="en-US" sz="2400" i="1" dirty="0"/>
              <a:t>m</a:t>
            </a:r>
            <a:r>
              <a:rPr lang="en-US" altLang="en-US" sz="2400" dirty="0"/>
              <a:t> (mod </a:t>
            </a:r>
            <a:r>
              <a:rPr lang="en-US" altLang="en-US" sz="2400" i="1" dirty="0"/>
              <a:t>n</a:t>
            </a:r>
            <a:r>
              <a:rPr lang="en-US" altLang="en-US" sz="2400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    </a:t>
            </a:r>
            <a:r>
              <a:rPr lang="en-US" altLang="en-US" sz="2400" dirty="0"/>
              <a:t>						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9219" name="Footer Placeholder 3">
            <a:extLst>
              <a:ext uri="{FF2B5EF4-FFF2-40B4-BE49-F238E27FC236}">
                <a16:creationId xmlns:a16="http://schemas.microsoft.com/office/drawing/2014/main" id="{DC911242-F745-44FC-8C87-5559E586E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9220" name="Slide Number Placeholder 4">
            <a:extLst>
              <a:ext uri="{FF2B5EF4-FFF2-40B4-BE49-F238E27FC236}">
                <a16:creationId xmlns:a16="http://schemas.microsoft.com/office/drawing/2014/main" id="{91E385BB-22DD-47C4-9DFB-2B8FB9C3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7D2E2A-ED8C-4534-ACC5-D82EAA7186F0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3D8D3-34B6-4D79-A745-66AC822AE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6519" y="750888"/>
            <a:ext cx="9880281" cy="547719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sz="3300" dirty="0" err="1"/>
              <a:t>Misalkan</a:t>
            </a:r>
            <a:r>
              <a:rPr lang="en-US" sz="3300" dirty="0"/>
              <a:t> </a:t>
            </a:r>
            <a:r>
              <a:rPr lang="en-US" sz="3300" i="1" dirty="0"/>
              <a:t>e</a:t>
            </a:r>
            <a:r>
              <a:rPr lang="en-US" sz="3300" dirty="0"/>
              <a:t> </a:t>
            </a:r>
            <a:r>
              <a:rPr lang="en-US" sz="3300" dirty="0" err="1"/>
              <a:t>dan</a:t>
            </a:r>
            <a:r>
              <a:rPr lang="en-US" sz="3300" dirty="0"/>
              <a:t> </a:t>
            </a:r>
            <a:r>
              <a:rPr lang="en-US" sz="3300" i="1" dirty="0"/>
              <a:t>d</a:t>
            </a:r>
            <a:r>
              <a:rPr lang="en-US" sz="3300" dirty="0"/>
              <a:t> </a:t>
            </a:r>
            <a:r>
              <a:rPr lang="en-US" sz="3300" dirty="0" err="1"/>
              <a:t>dipilih</a:t>
            </a:r>
            <a:r>
              <a:rPr lang="en-US" sz="3300" dirty="0"/>
              <a:t> </a:t>
            </a:r>
            <a:r>
              <a:rPr lang="en-US" sz="3300" dirty="0" err="1"/>
              <a:t>sedemikian</a:t>
            </a:r>
            <a:r>
              <a:rPr lang="en-US" sz="3300" dirty="0"/>
              <a:t> </a:t>
            </a:r>
            <a:r>
              <a:rPr lang="en-US" sz="3300" dirty="0" err="1"/>
              <a:t>sehingga</a:t>
            </a:r>
            <a:r>
              <a:rPr lang="en-US" sz="3300" dirty="0"/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300" i="1" dirty="0"/>
              <a:t>		e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</a:t>
            </a:r>
            <a:r>
              <a:rPr lang="en-US" sz="3300" dirty="0"/>
              <a:t> </a:t>
            </a:r>
            <a:r>
              <a:rPr lang="en-US" sz="3300" i="1" dirty="0"/>
              <a:t>d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1 (mod </a:t>
            </a:r>
            <a:r>
              <a:rPr lang="en-US" sz="3300" dirty="0">
                <a:sym typeface="Symbol"/>
              </a:rPr>
              <a:t></a:t>
            </a:r>
            <a:r>
              <a:rPr lang="en-US" sz="3300" dirty="0"/>
              <a:t>(</a:t>
            </a:r>
            <a:r>
              <a:rPr lang="en-US" sz="3300" i="1" dirty="0"/>
              <a:t>n</a:t>
            </a:r>
            <a:r>
              <a:rPr lang="en-US" sz="3300" dirty="0"/>
              <a:t>))</a:t>
            </a:r>
          </a:p>
          <a:p>
            <a:pPr eaLnBrk="1" hangingPunct="1">
              <a:buFontTx/>
              <a:buNone/>
              <a:defRPr/>
            </a:pPr>
            <a:r>
              <a:rPr lang="en-US" sz="3300" dirty="0"/>
              <a:t>	</a:t>
            </a:r>
            <a:r>
              <a:rPr lang="en-US" sz="3300" dirty="0" err="1"/>
              <a:t>atau</a:t>
            </a:r>
            <a:endParaRPr lang="en-US" sz="3300" dirty="0"/>
          </a:p>
          <a:p>
            <a:pPr eaLnBrk="1" hangingPunct="1">
              <a:buFontTx/>
              <a:buNone/>
              <a:defRPr/>
            </a:pPr>
            <a:r>
              <a:rPr lang="en-US" sz="3300" i="1" dirty="0"/>
              <a:t>		e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</a:t>
            </a:r>
            <a:r>
              <a:rPr lang="en-US" sz="3300" dirty="0"/>
              <a:t> </a:t>
            </a:r>
            <a:r>
              <a:rPr lang="en-US" sz="3300" i="1" dirty="0"/>
              <a:t>d</a:t>
            </a:r>
            <a:r>
              <a:rPr lang="en-US" sz="3300" dirty="0"/>
              <a:t> = </a:t>
            </a:r>
            <a:r>
              <a:rPr lang="en-US" sz="3300" i="1" dirty="0"/>
              <a:t>k</a:t>
            </a:r>
            <a:r>
              <a:rPr lang="en-US" sz="3300" dirty="0">
                <a:sym typeface="Symbol"/>
              </a:rPr>
              <a:t></a:t>
            </a:r>
            <a:r>
              <a:rPr lang="en-US" sz="3300" dirty="0"/>
              <a:t>(</a:t>
            </a:r>
            <a:r>
              <a:rPr lang="en-US" sz="3300" i="1" dirty="0"/>
              <a:t>n</a:t>
            </a:r>
            <a:r>
              <a:rPr lang="en-US" sz="3300" dirty="0"/>
              <a:t>) + 1</a:t>
            </a:r>
          </a:p>
          <a:p>
            <a:pPr eaLnBrk="1" hangingPunct="1">
              <a:buFontTx/>
              <a:buNone/>
              <a:defRPr/>
            </a:pPr>
            <a:r>
              <a:rPr lang="en-US" sz="3300" dirty="0"/>
              <a:t>	</a:t>
            </a:r>
            <a:r>
              <a:rPr lang="en-US" sz="3300" dirty="0" err="1"/>
              <a:t>Maka</a:t>
            </a:r>
            <a:endParaRPr lang="en-US" sz="3300" dirty="0"/>
          </a:p>
          <a:p>
            <a:pPr eaLnBrk="1" hangingPunct="1">
              <a:buFontTx/>
              <a:buNone/>
              <a:defRPr/>
            </a:pPr>
            <a:r>
              <a:rPr lang="en-US" sz="3300" dirty="0"/>
              <a:t>		</a:t>
            </a:r>
            <a:r>
              <a:rPr lang="en-US" sz="3300" i="1" dirty="0" err="1"/>
              <a:t>m</a:t>
            </a:r>
            <a:r>
              <a:rPr lang="en-US" sz="3300" i="1" baseline="30000" dirty="0" err="1"/>
              <a:t>k</a:t>
            </a:r>
            <a:r>
              <a:rPr lang="en-US" sz="3300" baseline="30000" dirty="0">
                <a:sym typeface="Symbol"/>
              </a:rPr>
              <a:t></a:t>
            </a:r>
            <a:r>
              <a:rPr lang="en-US" sz="3300" baseline="30000" dirty="0"/>
              <a:t>(</a:t>
            </a:r>
            <a:r>
              <a:rPr lang="en-US" sz="3300" i="1" baseline="30000" dirty="0"/>
              <a:t>n</a:t>
            </a:r>
            <a:r>
              <a:rPr lang="en-US" sz="3300" baseline="30000" dirty="0"/>
              <a:t>) + 1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</a:t>
            </a:r>
            <a:r>
              <a:rPr lang="en-US" sz="3300" i="1" dirty="0"/>
              <a:t>m</a:t>
            </a:r>
            <a:r>
              <a:rPr lang="en-US" sz="3300" dirty="0"/>
              <a:t> (mod </a:t>
            </a:r>
            <a:r>
              <a:rPr lang="en-US" sz="3300" i="1" dirty="0"/>
              <a:t>n</a:t>
            </a:r>
            <a:r>
              <a:rPr lang="en-US" sz="33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3300" dirty="0"/>
              <a:t>			</a:t>
            </a:r>
            <a:r>
              <a:rPr lang="en-US" sz="3300" dirty="0">
                <a:sym typeface="Symbol"/>
              </a:rPr>
              <a:t></a:t>
            </a:r>
            <a:endParaRPr lang="en-US" sz="3300" dirty="0"/>
          </a:p>
          <a:p>
            <a:pPr eaLnBrk="1" hangingPunct="1">
              <a:buFontTx/>
              <a:buNone/>
              <a:defRPr/>
            </a:pPr>
            <a:r>
              <a:rPr lang="en-US" sz="3300" dirty="0"/>
              <a:t>		</a:t>
            </a:r>
            <a:r>
              <a:rPr lang="en-US" sz="3300" i="1" dirty="0"/>
              <a:t>m</a:t>
            </a:r>
            <a:r>
              <a:rPr lang="en-US" sz="3300" i="1" baseline="30000" dirty="0"/>
              <a:t>e</a:t>
            </a:r>
            <a:r>
              <a:rPr lang="en-US" sz="3300" i="1" baseline="30000" dirty="0">
                <a:sym typeface="Symbol"/>
              </a:rPr>
              <a:t></a:t>
            </a:r>
            <a:r>
              <a:rPr lang="en-US" sz="3300" i="1" baseline="30000" dirty="0"/>
              <a:t> d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</a:t>
            </a:r>
            <a:r>
              <a:rPr lang="en-US" sz="3300" i="1" dirty="0"/>
              <a:t>m</a:t>
            </a:r>
            <a:r>
              <a:rPr lang="en-US" sz="3300" dirty="0"/>
              <a:t> (mod </a:t>
            </a:r>
            <a:r>
              <a:rPr lang="en-US" sz="3300" i="1" dirty="0"/>
              <a:t>n</a:t>
            </a:r>
            <a:r>
              <a:rPr lang="en-US" sz="3300" dirty="0"/>
              <a:t>)  </a:t>
            </a:r>
            <a:r>
              <a:rPr lang="en-US" sz="3300" dirty="0">
                <a:sym typeface="Symbol"/>
              </a:rPr>
              <a:t> </a:t>
            </a:r>
            <a:r>
              <a:rPr lang="en-US" sz="3300" dirty="0"/>
              <a:t>	(</a:t>
            </a:r>
            <a:r>
              <a:rPr lang="en-US" sz="3300" i="1" dirty="0"/>
              <a:t>m</a:t>
            </a:r>
            <a:r>
              <a:rPr lang="en-US" sz="3300" i="1" baseline="30000" dirty="0"/>
              <a:t>e</a:t>
            </a:r>
            <a:r>
              <a:rPr lang="en-US" sz="3300" dirty="0"/>
              <a:t>)</a:t>
            </a:r>
            <a:r>
              <a:rPr lang="en-US" sz="3300" i="1" baseline="30000" dirty="0"/>
              <a:t>d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</a:t>
            </a:r>
            <a:r>
              <a:rPr lang="en-US" sz="3300" i="1" dirty="0"/>
              <a:t>m</a:t>
            </a:r>
            <a:r>
              <a:rPr lang="en-US" sz="3300" dirty="0"/>
              <a:t> (mod </a:t>
            </a:r>
            <a:r>
              <a:rPr lang="en-US" sz="3300" i="1" dirty="0"/>
              <a:t>n</a:t>
            </a:r>
            <a:r>
              <a:rPr lang="en-US" sz="3300" dirty="0"/>
              <a:t>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sz="3300" dirty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3300" dirty="0" err="1"/>
              <a:t>Enkripsi</a:t>
            </a:r>
            <a:r>
              <a:rPr lang="en-US" sz="3300" i="1" dirty="0"/>
              <a:t>:  </a:t>
            </a:r>
            <a:r>
              <a:rPr lang="en-US" sz="3300" i="1" dirty="0" err="1"/>
              <a:t>E</a:t>
            </a:r>
            <a:r>
              <a:rPr lang="en-US" sz="3300" i="1" baseline="-25000" dirty="0" err="1"/>
              <a:t>e</a:t>
            </a:r>
            <a:r>
              <a:rPr lang="en-US" sz="3300" dirty="0"/>
              <a:t>(</a:t>
            </a:r>
            <a:r>
              <a:rPr lang="en-US" sz="3300" i="1" dirty="0"/>
              <a:t>m</a:t>
            </a:r>
            <a:r>
              <a:rPr lang="en-US" sz="3300" dirty="0"/>
              <a:t>) = </a:t>
            </a:r>
            <a:r>
              <a:rPr lang="en-US" sz="3300" i="1" dirty="0"/>
              <a:t>c</a:t>
            </a:r>
            <a:r>
              <a:rPr lang="en-US" sz="3300" dirty="0"/>
              <a:t> = </a:t>
            </a:r>
            <a:r>
              <a:rPr lang="en-US" sz="3300" i="1" dirty="0"/>
              <a:t>m</a:t>
            </a:r>
            <a:r>
              <a:rPr lang="en-US" sz="3300" i="1" baseline="30000" dirty="0"/>
              <a:t>e</a:t>
            </a:r>
            <a:r>
              <a:rPr lang="en-US" sz="3300" dirty="0"/>
              <a:t> mod </a:t>
            </a:r>
            <a:r>
              <a:rPr lang="en-US" sz="3300" i="1" dirty="0"/>
              <a:t>n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sz="3300" dirty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3300" dirty="0" err="1"/>
              <a:t>Dekripsi</a:t>
            </a:r>
            <a:r>
              <a:rPr lang="en-US" sz="3300" dirty="0"/>
              <a:t>:  </a:t>
            </a:r>
            <a:r>
              <a:rPr lang="en-US" sz="3300" i="1" dirty="0"/>
              <a:t>D</a:t>
            </a:r>
            <a:r>
              <a:rPr lang="en-US" sz="3300" i="1" baseline="-25000" dirty="0"/>
              <a:t>d</a:t>
            </a:r>
            <a:r>
              <a:rPr lang="en-US" sz="3300" dirty="0"/>
              <a:t>(</a:t>
            </a:r>
            <a:r>
              <a:rPr lang="en-US" sz="3300" i="1" dirty="0"/>
              <a:t>c</a:t>
            </a:r>
            <a:r>
              <a:rPr lang="en-US" sz="3300" dirty="0"/>
              <a:t>) = </a:t>
            </a:r>
            <a:r>
              <a:rPr lang="en-US" sz="3300" i="1" dirty="0"/>
              <a:t>m</a:t>
            </a:r>
            <a:r>
              <a:rPr lang="en-US" sz="3300" dirty="0"/>
              <a:t> = </a:t>
            </a:r>
            <a:r>
              <a:rPr lang="en-US" sz="3300" i="1" dirty="0"/>
              <a:t>c</a:t>
            </a:r>
            <a:r>
              <a:rPr lang="en-US" sz="3300" i="1" baseline="30000" dirty="0"/>
              <a:t>d</a:t>
            </a:r>
            <a:r>
              <a:rPr lang="en-US" sz="3300" dirty="0"/>
              <a:t> mod </a:t>
            </a:r>
            <a:r>
              <a:rPr lang="en-US" sz="3300" i="1" dirty="0"/>
              <a:t>n</a:t>
            </a:r>
            <a:r>
              <a:rPr lang="en-US" sz="3300" dirty="0"/>
              <a:t>	</a:t>
            </a:r>
          </a:p>
          <a:p>
            <a:pPr eaLnBrk="1" hangingPunct="1">
              <a:buFontTx/>
              <a:buNone/>
              <a:defRPr/>
            </a:pPr>
            <a:endParaRPr lang="en-US" sz="2400" dirty="0"/>
          </a:p>
        </p:txBody>
      </p:sp>
      <p:sp>
        <p:nvSpPr>
          <p:cNvPr id="10243" name="Footer Placeholder 3">
            <a:extLst>
              <a:ext uri="{FF2B5EF4-FFF2-40B4-BE49-F238E27FC236}">
                <a16:creationId xmlns:a16="http://schemas.microsoft.com/office/drawing/2014/main" id="{A2D60F5D-9796-4EFB-A5CB-9ADAA157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0244" name="Slide Number Placeholder 4">
            <a:extLst>
              <a:ext uri="{FF2B5EF4-FFF2-40B4-BE49-F238E27FC236}">
                <a16:creationId xmlns:a16="http://schemas.microsoft.com/office/drawing/2014/main" id="{78145169-5C6C-4693-994E-8FAA8E610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05D129-5691-4EF2-957B-3E5E23D9BA60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DC871D-8F33-4E0D-848B-684C8055E113}"/>
              </a:ext>
            </a:extLst>
          </p:cNvPr>
          <p:cNvSpPr/>
          <p:nvPr/>
        </p:nvSpPr>
        <p:spPr>
          <a:xfrm>
            <a:off x="3027680" y="4399280"/>
            <a:ext cx="3403600" cy="701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E81FF5-0FFA-47A6-8B62-53A87F6678EB}"/>
              </a:ext>
            </a:extLst>
          </p:cNvPr>
          <p:cNvSpPr/>
          <p:nvPr/>
        </p:nvSpPr>
        <p:spPr>
          <a:xfrm>
            <a:off x="3027680" y="5220182"/>
            <a:ext cx="3403600" cy="701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1562CC8E-BF9D-4DB9-AF4C-43EFDFFB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64B74EA9-64AE-449D-9C4F-B93763D7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D02B1C-02CB-4AE8-B10C-1E6A3BD5CA2C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E7A9C59A-957E-4142-B544-71BE27192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0525" y="1828800"/>
            <a:ext cx="9774620" cy="4572000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dua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q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pq</a:t>
            </a:r>
            <a:r>
              <a:rPr lang="en-US" dirty="0">
                <a:cs typeface="Times New Roman" pitchFamily="18" charset="0"/>
              </a:rPr>
              <a:t>.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(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– 1)(</a:t>
            </a:r>
            <a:r>
              <a:rPr lang="en-US" i="1" dirty="0">
                <a:cs typeface="Times New Roman" pitchFamily="18" charset="0"/>
              </a:rPr>
              <a:t>q</a:t>
            </a:r>
            <a:r>
              <a:rPr lang="en-US" dirty="0">
                <a:cs typeface="Times New Roman" pitchFamily="18" charset="0"/>
              </a:rPr>
              <a:t> – 1). </a:t>
            </a:r>
          </a:p>
          <a:p>
            <a:pPr marL="465138" indent="-465138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sebuah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bulat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e </a:t>
            </a:r>
            <a:r>
              <a:rPr lang="en-US" dirty="0" err="1">
                <a:cs typeface="Times New Roman" pitchFamily="18" charset="0"/>
              </a:rPr>
              <a:t>sebagai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e </a:t>
            </a:r>
            <a:r>
              <a:rPr lang="en-US" dirty="0" err="1">
                <a:cs typeface="Times New Roman" pitchFamily="18" charset="0"/>
              </a:rPr>
              <a:t>harus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relatif</a:t>
            </a:r>
            <a:r>
              <a:rPr lang="en-US" dirty="0">
                <a:cs typeface="Times New Roman" pitchFamily="18" charset="0"/>
              </a:rPr>
              <a:t> prima </a:t>
            </a:r>
            <a:r>
              <a:rPr lang="en-US" dirty="0" err="1">
                <a:cs typeface="Times New Roman" pitchFamily="18" charset="0"/>
              </a:rPr>
              <a:t>terhadap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. 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dekripsi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persamaaan</a:t>
            </a:r>
            <a:endParaRPr lang="en-US" dirty="0">
              <a:cs typeface="Times New Roman" pitchFamily="18" charset="0"/>
            </a:endParaRPr>
          </a:p>
          <a:p>
            <a:pPr marL="457200" indent="-457200" algn="just">
              <a:buNone/>
              <a:defRPr/>
            </a:pPr>
            <a:r>
              <a:rPr lang="en-US" dirty="0">
                <a:cs typeface="Times New Roman" pitchFamily="18" charset="0"/>
              </a:rPr>
              <a:t>		 </a:t>
            </a:r>
            <a:r>
              <a:rPr lang="en-US" i="1" dirty="0">
                <a:cs typeface="Times New Roman" pitchFamily="18" charset="0"/>
              </a:rPr>
              <a:t>ed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</a:t>
            </a:r>
            <a:r>
              <a:rPr lang="en-US" dirty="0">
                <a:cs typeface="Times New Roman" pitchFamily="18" charset="0"/>
              </a:rPr>
              <a:t> 1 (</a:t>
            </a:r>
            <a:r>
              <a:rPr lang="en-US" b="1" dirty="0">
                <a:cs typeface="Times New Roman" pitchFamily="18" charset="0"/>
              </a:rPr>
              <a:t>mod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)) </a:t>
            </a:r>
            <a:r>
              <a:rPr lang="en-US" dirty="0" err="1">
                <a:cs typeface="Times New Roman" pitchFamily="18" charset="0"/>
              </a:rPr>
              <a:t>atau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 </a:t>
            </a:r>
            <a:r>
              <a:rPr lang="en-US" i="1" dirty="0">
                <a:cs typeface="Times New Roman" pitchFamily="18" charset="0"/>
                <a:sym typeface="Symbol" pitchFamily="18" charset="2"/>
              </a:rPr>
              <a:t>e</a:t>
            </a:r>
            <a:r>
              <a:rPr lang="en-US" baseline="30000" dirty="0">
                <a:cs typeface="Times New Roman" pitchFamily="18" charset="0"/>
                <a:sym typeface="Symbol" pitchFamily="18" charset="2"/>
              </a:rPr>
              <a:t>–1 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 mod (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)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err="1">
                <a:cs typeface="Times New Roman" pitchFamily="18" charset="0"/>
              </a:rPr>
              <a:t>Hasil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algoritma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atas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>
                <a:cs typeface="Times New Roman" pitchFamily="18" charset="0"/>
              </a:rPr>
              <a:t>	- 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pasangan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e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	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cs typeface="Times New Roman" pitchFamily="18" charset="0"/>
              </a:rPr>
              <a:t>	 -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pasangan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endParaRPr lang="en-US" sz="2400" dirty="0">
              <a:latin typeface="Century Gothic" pitchFamily="34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sz="2400" dirty="0"/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3D390E69-E001-41A0-A27A-652CB174A8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Prosedur</a:t>
            </a:r>
            <a:r>
              <a:rPr lang="en-US" altLang="en-US" b="1" dirty="0"/>
              <a:t> </a:t>
            </a:r>
            <a:r>
              <a:rPr lang="en-US" altLang="en-US" b="1" dirty="0" err="1"/>
              <a:t>Pembangkitan</a:t>
            </a:r>
            <a:r>
              <a:rPr lang="en-US" altLang="en-US" b="1" dirty="0"/>
              <a:t> </a:t>
            </a:r>
            <a:r>
              <a:rPr lang="en-US" altLang="en-US" b="1" dirty="0" err="1"/>
              <a:t>Sepasang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endParaRPr lang="en-GB" alt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7860B03E-68EB-4E80-9847-463CE194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t>Rinaldi Munir/II4031 Kriptografi dan Koding</a:t>
            </a:r>
          </a:p>
        </p:txBody>
      </p:sp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0C86FE52-F702-482C-8CC8-595B6ECB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7A3347-400A-42BB-8631-30242E638FC8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31AD6CEA-7CCD-427A-B571-6C5EAB7F0B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Enkripsi 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218CBF5D-4222-4767-9ED4-B98C6217A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3060" y="1690688"/>
            <a:ext cx="10036885" cy="448151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Nyatakan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menjadi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blok-blok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: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…  </a:t>
            </a:r>
          </a:p>
          <a:p>
            <a:pPr marL="0" indent="0" algn="just">
              <a:buNone/>
              <a:defRPr/>
            </a:pPr>
            <a:r>
              <a:rPr lang="en-US" dirty="0">
                <a:cs typeface="Times New Roman" pitchFamily="18" charset="0"/>
              </a:rPr>
              <a:t>      ( </a:t>
            </a:r>
            <a:r>
              <a:rPr lang="en-US" dirty="0" err="1">
                <a:cs typeface="Times New Roman" pitchFamily="18" charset="0"/>
              </a:rPr>
              <a:t>syarat</a:t>
            </a:r>
            <a:r>
              <a:rPr lang="en-US" dirty="0">
                <a:cs typeface="Times New Roman" pitchFamily="18" charset="0"/>
              </a:rPr>
              <a:t>: 0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 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i="1" baseline="-30000" dirty="0">
                <a:cs typeface="Times New Roman" pitchFamily="18" charset="0"/>
              </a:rPr>
              <a:t>i  </a:t>
            </a:r>
            <a:r>
              <a:rPr lang="en-US" i="1" dirty="0">
                <a:cs typeface="Times New Roman" pitchFamily="18" charset="0"/>
              </a:rPr>
              <a:t>&lt; n</a:t>
            </a:r>
            <a:r>
              <a:rPr lang="en-US" dirty="0">
                <a:cs typeface="Times New Roman" pitchFamily="18" charset="0"/>
              </a:rPr>
              <a:t> – 1)</a:t>
            </a:r>
          </a:p>
          <a:p>
            <a:pPr algn="just" eaLnBrk="1" hangingPunct="1">
              <a:buFontTx/>
              <a:buNone/>
              <a:defRPr/>
            </a:pP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 startAt="2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untuk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i="1" baseline="-30000" dirty="0">
                <a:cs typeface="Times New Roman" pitchFamily="18" charset="0"/>
              </a:rPr>
              <a:t>i </a:t>
            </a:r>
            <a:r>
              <a:rPr lang="en-US" dirty="0" err="1">
                <a:cs typeface="Times New Roman" pitchFamily="18" charset="0"/>
              </a:rPr>
              <a:t>menggunakan</a:t>
            </a:r>
            <a:r>
              <a:rPr lang="en-US" dirty="0">
                <a:cs typeface="Times New Roman" pitchFamily="18" charset="0"/>
              </a:rPr>
              <a:t> 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persamaan</a:t>
            </a:r>
            <a:r>
              <a:rPr lang="en-US" dirty="0">
                <a:cs typeface="Times New Roman" pitchFamily="18" charset="0"/>
              </a:rPr>
              <a:t>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en-US" i="1" dirty="0">
                <a:cs typeface="Times New Roman" pitchFamily="18" charset="0"/>
              </a:rPr>
              <a:t>                   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30000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m</a:t>
            </a:r>
            <a:r>
              <a:rPr lang="en-US" i="1" baseline="-30000" dirty="0" err="1">
                <a:cs typeface="Times New Roman" pitchFamily="18" charset="0"/>
              </a:rPr>
              <a:t>i</a:t>
            </a:r>
            <a:r>
              <a:rPr lang="en-US" i="1" baseline="30000" dirty="0" err="1">
                <a:cs typeface="Times New Roman" pitchFamily="18" charset="0"/>
              </a:rPr>
              <a:t>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mod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en-US" dirty="0">
                <a:cs typeface="Times New Roman" pitchFamily="18" charset="0"/>
              </a:rPr>
              <a:t>	  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1801</Words>
  <Application>Microsoft Office PowerPoint</Application>
  <PresentationFormat>Widescreen</PresentationFormat>
  <Paragraphs>230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Century Gothic</vt:lpstr>
      <vt:lpstr>Courier New</vt:lpstr>
      <vt:lpstr>Times New Roman</vt:lpstr>
      <vt:lpstr>Verdana</vt:lpstr>
      <vt:lpstr>Wingdings</vt:lpstr>
      <vt:lpstr>Office Theme</vt:lpstr>
      <vt:lpstr>Equation.3</vt:lpstr>
      <vt:lpstr>Algoritma RSA </vt:lpstr>
      <vt:lpstr>Pendahuluan</vt:lpstr>
      <vt:lpstr>PowerPoint Presentation</vt:lpstr>
      <vt:lpstr>Properti Algoritma RSA</vt:lpstr>
      <vt:lpstr>Penurunan Rumus RSA</vt:lpstr>
      <vt:lpstr>PowerPoint Presentation</vt:lpstr>
      <vt:lpstr>PowerPoint Presentation</vt:lpstr>
      <vt:lpstr>Prosedur Pembangkitan Sepasang Kunci</vt:lpstr>
      <vt:lpstr>Enkripsi </vt:lpstr>
      <vt:lpstr>Dekripsi</vt:lpstr>
      <vt:lpstr>Contoh pembangkitan kunci oleh Alice</vt:lpstr>
      <vt:lpstr>PowerPoint Presentation</vt:lpstr>
      <vt:lpstr>PowerPoint Presentation</vt:lpstr>
      <vt:lpstr>PowerPoint Presentation</vt:lpstr>
      <vt:lpstr>PowerPoint Presentation</vt:lpstr>
      <vt:lpstr>Keamanan RSA</vt:lpstr>
      <vt:lpstr>PowerPoint Presentation</vt:lpstr>
      <vt:lpstr>PowerPoint Presentation</vt:lpstr>
      <vt:lpstr>Contoh parameter RSA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RSA</dc:title>
  <dc:creator>Rinaldi Munir</dc:creator>
  <cp:lastModifiedBy>Rinaldi Munir</cp:lastModifiedBy>
  <cp:revision>10</cp:revision>
  <dcterms:created xsi:type="dcterms:W3CDTF">2020-10-21T01:53:43Z</dcterms:created>
  <dcterms:modified xsi:type="dcterms:W3CDTF">2021-03-17T10:47:21Z</dcterms:modified>
</cp:coreProperties>
</file>