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366" r:id="rId2"/>
    <p:sldId id="258" r:id="rId3"/>
    <p:sldId id="368" r:id="rId4"/>
    <p:sldId id="259" r:id="rId5"/>
    <p:sldId id="260" r:id="rId6"/>
    <p:sldId id="370" r:id="rId7"/>
    <p:sldId id="369" r:id="rId8"/>
    <p:sldId id="367" r:id="rId9"/>
    <p:sldId id="279" r:id="rId10"/>
    <p:sldId id="280" r:id="rId11"/>
    <p:sldId id="281" r:id="rId12"/>
    <p:sldId id="282" r:id="rId13"/>
    <p:sldId id="283" r:id="rId14"/>
    <p:sldId id="276" r:id="rId15"/>
    <p:sldId id="262" r:id="rId16"/>
    <p:sldId id="275" r:id="rId17"/>
    <p:sldId id="264" r:id="rId18"/>
    <p:sldId id="267" r:id="rId19"/>
    <p:sldId id="277" r:id="rId20"/>
    <p:sldId id="278" r:id="rId21"/>
    <p:sldId id="265" r:id="rId22"/>
    <p:sldId id="268" r:id="rId23"/>
    <p:sldId id="269" r:id="rId24"/>
    <p:sldId id="270" r:id="rId25"/>
    <p:sldId id="271" r:id="rId26"/>
    <p:sldId id="272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9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346771-86A4-4D44-BC04-526FD7B81EAE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B0984-0313-4CD5-AAAB-BDAD8DC23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858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D5F5D82-2F7F-4EA0-ACE9-AA11C7C201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5C08EE78-D643-44AF-883F-690FB76F1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BDBAF9CF-3C27-4EB7-9CC8-FE75A2FB7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3B3CDA0-D419-4C73-94EE-D93D865A542F}" type="slidenum">
              <a:rPr lang="en-GB" altLang="en-US" sz="1200">
                <a:latin typeface="Arial" panose="020B0604020202020204" pitchFamily="34" charset="0"/>
              </a:rPr>
              <a:pPr/>
              <a:t>1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92F8D-1B0A-4B94-B6EB-65511BA77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4E3FA3-0C3A-4D41-92A3-9DA12F4FD6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815A98-D597-4E11-ACC2-2B110F8A1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46066-9A9F-4AF0-860F-C0293C020C0F}" type="datetime1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00303-CD33-47E1-834B-B55E5C111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1F8EF-3815-4D9F-94B4-8356F0447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42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4585B-A956-4EBB-BA6E-34375AF6E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D91AB7-A7E6-43B2-83AF-27BB440FB3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AE58AA-B51D-4DD6-A09E-A148A47A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0C1-B48D-4766-9759-D7B69B97C49C}" type="datetime1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A60FBE-4841-4474-B77F-9A8F573B5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B0E34-05BD-407C-A557-CE0DF0166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95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CB3263-6FDE-4222-982E-E65B0DCFDB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2C228-1DF5-4027-AADA-D48F0E9A3E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555BE7-4F15-49A0-9589-DC4544B92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8B62-96B7-4D0F-8F4B-C2816A049A25}" type="datetime1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6ADDA-3372-407E-8D52-EC3F076AC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9F2A6-869E-4BBE-932C-0EF28998A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448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5210F-6144-4E43-8B7F-648466864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B9B64-7C80-46CB-86B9-DD86C3427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53AEC-8413-4C4E-86CB-40478DEB7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4B7AB-2F41-4827-8C88-796596B5A7A5}" type="datetime1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4FA0F-A0D2-4EBC-AD88-4AC15C69B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FF86D-2A4E-4E6C-8F9C-1A7E027C5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068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AADA7-9DD1-4784-B1C3-1909764A5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CC5CE4-FE84-4AFA-85E6-B8A0655DC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51E4A-B97A-4B2C-BB1D-74F7D5583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9AC35-948C-4C20-B8D5-6839E57FDF5E}" type="datetime1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7A9E53-859D-4640-9D85-E81D94B89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44FA5-D981-49E7-8AA8-996F01AD2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45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3A842-7368-4A70-AC8B-CC4FF29FF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7C255-3477-4B3C-BEA5-389D3B55BA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DA75EE-DC57-4E2E-98B1-7430AF2D3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CAC315-D799-4ABF-9F78-7CF65050F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52C6-2976-4DBE-9BEF-A20D9364C2EB}" type="datetime1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9C17AB-6C34-43E0-BFF7-79ED016BA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D6761F-8489-470E-8033-8A2BF25CB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865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B218D-CCD5-47E3-B4C7-AD1199B23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4A8E5-C27E-4E8D-80ED-5D20DD194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8B8115-0B9C-47CA-875A-72389F656C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C65BC9-028A-42FD-8556-72A1603AB9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E88410-472B-434C-8D3A-04A06B77FF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B18F05-0503-454E-B153-38E9FC370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E1410-D435-4912-AF42-45257695652B}" type="datetime1">
              <a:rPr lang="en-US" smtClean="0"/>
              <a:t>3/19/2021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19488C-22D3-478E-93F7-EBC314F00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043DF9-5757-4F5F-8C5D-6C23DC794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99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51CFC-B02D-4531-A166-70F5696B4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EEB069-23A7-452D-AD98-4CA2FADDE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401E-5A1A-4649-887E-8FE6982639B6}" type="datetime1">
              <a:rPr lang="en-US" smtClean="0"/>
              <a:t>3/19/2021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6B4AD5-4F64-4688-B20C-E668A3EB0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9DFBA9-150D-49CA-97C6-CD9275884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097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A8EBE2-6774-448A-A733-EB552A408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AC43E-BD60-4D76-B8A6-422C3352E62A}" type="datetime1">
              <a:rPr lang="en-US" smtClean="0"/>
              <a:t>3/19/2021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0DAFB7-AF56-4A46-BB02-B32D88468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B577F9-D695-45C4-9418-D68976DD5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82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2FA3A-A956-4D53-B0E5-946A22D66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2E2CC-676B-4C91-8A10-C787CF4B0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46BDC3-D439-4B8E-AED9-6D0E0674F6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A3E6D1-635F-42FB-AD38-5CB0923E1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C081E-4F50-4D41-80A9-A4377B377B28}" type="datetime1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215BE1-3F21-47D5-861F-6A8423428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383A65-3A46-4AE8-A430-978B5F2AA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143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0617A-633C-4FC1-8463-FE5E68126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05818C-A3CE-4718-A0F2-EBCB403562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62E149-74E9-41AC-A666-0FD21A3B49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5B6F7B-063C-43E4-8A0A-058BF11A7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14A51-E738-459D-B497-33ACC696E89E}" type="datetime1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86B0BE-F831-45D8-836B-7FCB6F4E2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85285E-BB4A-49E8-AC2B-E2FDB9DF6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2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37BF1C-CDE8-4954-B854-DA72F8A91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F7A39E-37C1-47F1-ACB3-41905955D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6F7DA-98EB-4658-9CE3-54C4D4FFCC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3D326-8F24-4E2E-8B8F-19035436DB32}" type="datetime1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FB67B-9B14-4BE2-9168-F5DB11068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5E1FA-B210-46BB-8D5E-C1E3DCD3A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8F7DB-13A0-4D61-B738-332A2FA11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630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://upload.wikimedia.org/wikipedia/commons/8/88/Diffie_and_Hellman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71">
            <a:extLst>
              <a:ext uri="{FF2B5EF4-FFF2-40B4-BE49-F238E27FC236}">
                <a16:creationId xmlns:a16="http://schemas.microsoft.com/office/drawing/2014/main" id="{64169A1B-0068-4A13-8FC1-F7C6009D1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A52BAF-79FF-490E-8593-4422967CF4F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BC614DA9-0422-48CE-BA22-25DF1A34F1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74862" y="914400"/>
            <a:ext cx="7678738" cy="186547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Kriptografi</a:t>
            </a: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Kunci-Publik</a:t>
            </a:r>
            <a:b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endParaRPr lang="en-GB" altLang="en-US" sz="3600" dirty="0"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790989-E26A-40D4-B880-00EA53BE8195}"/>
              </a:ext>
            </a:extLst>
          </p:cNvPr>
          <p:cNvSpPr txBox="1"/>
          <p:nvPr/>
        </p:nvSpPr>
        <p:spPr>
          <a:xfrm flipH="1">
            <a:off x="3484880" y="560716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II4031 </a:t>
            </a:r>
            <a:r>
              <a:rPr lang="en-US" sz="2800" b="1" dirty="0" err="1"/>
              <a:t>Kriptografi</a:t>
            </a:r>
            <a:r>
              <a:rPr lang="en-US" sz="2800" b="1" dirty="0"/>
              <a:t> dan </a:t>
            </a:r>
            <a:r>
              <a:rPr lang="en-US" sz="2800" b="1" dirty="0" err="1"/>
              <a:t>Koding</a:t>
            </a:r>
            <a:endParaRPr lang="en-US" sz="2800" b="1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B3A34444-4E93-4943-979A-780752FABA35}"/>
              </a:ext>
            </a:extLst>
          </p:cNvPr>
          <p:cNvSpPr txBox="1">
            <a:spLocks/>
          </p:cNvSpPr>
          <p:nvPr/>
        </p:nvSpPr>
        <p:spPr bwMode="auto">
          <a:xfrm>
            <a:off x="2057400" y="4614862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kern="0" dirty="0"/>
              <a:t>Oleh: Rinaldi Munir</a:t>
            </a:r>
          </a:p>
          <a:p>
            <a:pPr algn="ctr">
              <a:defRPr/>
            </a:pPr>
            <a:endParaRPr lang="en-US" kern="0" dirty="0"/>
          </a:p>
          <a:p>
            <a:pPr algn="ctr">
              <a:defRPr/>
            </a:pPr>
            <a:r>
              <a:rPr lang="en-US" kern="0" dirty="0"/>
              <a:t>Program </a:t>
            </a:r>
            <a:r>
              <a:rPr lang="en-US" kern="0" dirty="0" err="1"/>
              <a:t>Studi</a:t>
            </a:r>
            <a:r>
              <a:rPr lang="en-US" kern="0" dirty="0"/>
              <a:t>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/>
              <a:t>ITB</a:t>
            </a:r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11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896311C3-8855-4E04-BAB1-025E99788E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889" y="2633889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F0683-37D9-4CB9-BF48-44138F0B1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421640"/>
            <a:ext cx="10988040" cy="55626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600" dirty="0"/>
              <a:t>Alice </a:t>
            </a:r>
            <a:r>
              <a:rPr lang="en-US" sz="2600" dirty="0" err="1"/>
              <a:t>mengirim</a:t>
            </a:r>
            <a:r>
              <a:rPr lang="en-US" sz="2600" dirty="0"/>
              <a:t> </a:t>
            </a:r>
            <a:r>
              <a:rPr lang="en-US" sz="2600" dirty="0" err="1"/>
              <a:t>kotak</a:t>
            </a:r>
            <a:r>
              <a:rPr lang="en-US" sz="2600" dirty="0"/>
              <a:t> </a:t>
            </a:r>
            <a:r>
              <a:rPr lang="en-US" sz="2600" dirty="0" err="1"/>
              <a:t>surat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gembok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keadaan</a:t>
            </a:r>
            <a:r>
              <a:rPr lang="en-US" sz="2600" dirty="0"/>
              <a:t> </a:t>
            </a:r>
            <a:r>
              <a:rPr lang="en-US" sz="2600" dirty="0" err="1"/>
              <a:t>terbuka</a:t>
            </a:r>
            <a:r>
              <a:rPr lang="en-US" sz="2600" dirty="0"/>
              <a:t> </a:t>
            </a:r>
            <a:r>
              <a:rPr lang="en-US" sz="2600" dirty="0" err="1"/>
              <a:t>kepada</a:t>
            </a:r>
            <a:r>
              <a:rPr lang="en-US" sz="2600" dirty="0"/>
              <a:t> Bob. </a:t>
            </a:r>
            <a:r>
              <a:rPr lang="en-US" sz="2600" dirty="0" err="1"/>
              <a:t>Kunci</a:t>
            </a:r>
            <a:r>
              <a:rPr lang="en-US" sz="2600" dirty="0"/>
              <a:t> </a:t>
            </a:r>
            <a:r>
              <a:rPr lang="en-US" sz="2600" dirty="0" err="1"/>
              <a:t>gembok</a:t>
            </a:r>
            <a:r>
              <a:rPr lang="en-US" sz="2600" dirty="0"/>
              <a:t> </a:t>
            </a:r>
            <a:r>
              <a:rPr lang="en-US" sz="2600" dirty="0" err="1"/>
              <a:t>dipegang</a:t>
            </a:r>
            <a:r>
              <a:rPr lang="en-US" sz="2600" dirty="0"/>
              <a:t> </a:t>
            </a:r>
            <a:r>
              <a:rPr lang="en-US" sz="2600" dirty="0" err="1"/>
              <a:t>oleh</a:t>
            </a:r>
            <a:r>
              <a:rPr lang="en-US" sz="2600" dirty="0"/>
              <a:t> Alice.</a:t>
            </a:r>
          </a:p>
          <a:p>
            <a:pPr>
              <a:defRPr/>
            </a:pPr>
            <a:endParaRPr lang="en-US" sz="2600" dirty="0"/>
          </a:p>
          <a:p>
            <a:pPr>
              <a:defRPr/>
            </a:pPr>
            <a:endParaRPr lang="en-US" sz="2600" dirty="0"/>
          </a:p>
          <a:p>
            <a:pPr>
              <a:defRPr/>
            </a:pPr>
            <a:endParaRPr lang="en-US" sz="2600" dirty="0"/>
          </a:p>
          <a:p>
            <a:pPr marL="0" indent="0">
              <a:buNone/>
              <a:defRPr/>
            </a:pPr>
            <a:r>
              <a:rPr lang="en-US" sz="2600" dirty="0"/>
              <a:t>       </a:t>
            </a:r>
          </a:p>
          <a:p>
            <a:pPr marL="0" indent="0">
              <a:buNone/>
              <a:defRPr/>
            </a:pPr>
            <a:r>
              <a:rPr lang="en-US" sz="2600" dirty="0"/>
              <a:t>       </a:t>
            </a:r>
          </a:p>
          <a:p>
            <a:pPr>
              <a:defRPr/>
            </a:pPr>
            <a:r>
              <a:rPr lang="en-US" sz="2600" dirty="0"/>
              <a:t>Bob </a:t>
            </a:r>
            <a:r>
              <a:rPr lang="en-US" sz="2600" dirty="0" err="1"/>
              <a:t>memasukkan</a:t>
            </a:r>
            <a:r>
              <a:rPr lang="en-US" sz="2600" dirty="0"/>
              <a:t> </a:t>
            </a:r>
            <a:r>
              <a:rPr lang="en-US" sz="2600" dirty="0" err="1"/>
              <a:t>surat</a:t>
            </a:r>
            <a:r>
              <a:rPr lang="en-US" sz="2600" dirty="0"/>
              <a:t> </a:t>
            </a:r>
            <a:r>
              <a:rPr lang="en-US" sz="2600" dirty="0" err="1"/>
              <a:t>ke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kotak</a:t>
            </a:r>
            <a:r>
              <a:rPr lang="en-US" sz="2600" dirty="0"/>
              <a:t>, </a:t>
            </a:r>
            <a:r>
              <a:rPr lang="en-US" sz="2600" dirty="0" err="1"/>
              <a:t>lalu</a:t>
            </a:r>
            <a:r>
              <a:rPr lang="en-US" sz="2600" dirty="0"/>
              <a:t> </a:t>
            </a:r>
            <a:r>
              <a:rPr lang="en-US" sz="2600" dirty="0" err="1"/>
              <a:t>menekan</a:t>
            </a:r>
            <a:r>
              <a:rPr lang="en-US" sz="2600" dirty="0"/>
              <a:t> </a:t>
            </a:r>
            <a:r>
              <a:rPr lang="en-US" sz="2600" dirty="0" err="1"/>
              <a:t>gembok</a:t>
            </a:r>
            <a:r>
              <a:rPr lang="en-US" sz="2600" dirty="0"/>
              <a:t> </a:t>
            </a:r>
            <a:r>
              <a:rPr lang="en-US" sz="2600" dirty="0" err="1"/>
              <a:t>sehingga</a:t>
            </a:r>
            <a:r>
              <a:rPr lang="en-US" sz="2600" dirty="0"/>
              <a:t> </a:t>
            </a:r>
            <a:r>
              <a:rPr lang="en-US" sz="2600" dirty="0" err="1"/>
              <a:t>terkunci</a:t>
            </a:r>
            <a:r>
              <a:rPr lang="en-US" sz="2600" dirty="0"/>
              <a:t>.</a:t>
            </a:r>
          </a:p>
          <a:p>
            <a:pPr marL="0" indent="0">
              <a:buNone/>
              <a:defRPr/>
            </a:pPr>
            <a:r>
              <a:rPr lang="en-US" sz="2600" dirty="0"/>
              <a:t>	Surat di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kotak</a:t>
            </a:r>
            <a:r>
              <a:rPr lang="en-US" sz="2600" dirty="0"/>
              <a:t> = </a:t>
            </a:r>
            <a:r>
              <a:rPr lang="en-US" sz="2600" dirty="0" err="1"/>
              <a:t>surat</a:t>
            </a:r>
            <a:r>
              <a:rPr lang="en-US" sz="2600" dirty="0"/>
              <a:t> </a:t>
            </a:r>
            <a:r>
              <a:rPr lang="en-US" sz="2600" dirty="0" err="1"/>
              <a:t>terenkripsi</a:t>
            </a:r>
            <a:endParaRPr lang="en-US" sz="2600" dirty="0"/>
          </a:p>
          <a:p>
            <a:pPr marL="0" indent="0">
              <a:buNone/>
              <a:defRPr/>
            </a:pPr>
            <a:r>
              <a:rPr lang="en-US" sz="2600" dirty="0"/>
              <a:t>	</a:t>
            </a:r>
            <a:r>
              <a:rPr lang="en-US" sz="2600" dirty="0" err="1"/>
              <a:t>Kotak</a:t>
            </a:r>
            <a:r>
              <a:rPr lang="en-US" sz="2600" dirty="0"/>
              <a:t> </a:t>
            </a:r>
            <a:r>
              <a:rPr lang="en-US" sz="2600" dirty="0" err="1"/>
              <a:t>digembok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kunci</a:t>
            </a:r>
            <a:r>
              <a:rPr lang="en-US" sz="2600" dirty="0"/>
              <a:t> </a:t>
            </a:r>
            <a:r>
              <a:rPr lang="en-US" sz="2600" dirty="0" err="1"/>
              <a:t>publik</a:t>
            </a:r>
            <a:r>
              <a:rPr lang="en-US" sz="2600" dirty="0"/>
              <a:t> Alice</a:t>
            </a:r>
          </a:p>
          <a:p>
            <a:pPr marL="0" indent="0">
              <a:buNone/>
              <a:defRPr/>
            </a:pPr>
            <a:r>
              <a:rPr lang="en-US" sz="2600" dirty="0"/>
              <a:t>   Bob </a:t>
            </a:r>
            <a:r>
              <a:rPr lang="en-US" sz="2600" dirty="0" err="1"/>
              <a:t>mengirim</a:t>
            </a:r>
            <a:r>
              <a:rPr lang="en-US" sz="2600" dirty="0"/>
              <a:t> </a:t>
            </a:r>
            <a:r>
              <a:rPr lang="en-US" sz="2600" dirty="0" err="1"/>
              <a:t>kotak</a:t>
            </a:r>
            <a:r>
              <a:rPr lang="en-US" sz="2600" dirty="0"/>
              <a:t> </a:t>
            </a:r>
            <a:r>
              <a:rPr lang="en-US" sz="2600" dirty="0" err="1"/>
              <a:t>surat</a:t>
            </a:r>
            <a:r>
              <a:rPr lang="en-US" sz="2600" dirty="0"/>
              <a:t> </a:t>
            </a:r>
            <a:r>
              <a:rPr lang="en-US" sz="2600" dirty="0" err="1"/>
              <a:t>tersebut</a:t>
            </a:r>
            <a:r>
              <a:rPr lang="en-US" sz="2600" dirty="0"/>
              <a:t> </a:t>
            </a:r>
            <a:r>
              <a:rPr lang="en-US" sz="2600" dirty="0" err="1"/>
              <a:t>kembali</a:t>
            </a:r>
            <a:r>
              <a:rPr lang="en-US" sz="2600" dirty="0"/>
              <a:t> </a:t>
            </a:r>
            <a:r>
              <a:rPr lang="en-US" sz="2600" dirty="0" err="1"/>
              <a:t>kepada</a:t>
            </a:r>
            <a:r>
              <a:rPr lang="en-US" sz="2600" dirty="0"/>
              <a:t> </a:t>
            </a:r>
            <a:r>
              <a:rPr lang="en-US" sz="2600" dirty="0" err="1"/>
              <a:t>ALice</a:t>
            </a:r>
            <a:r>
              <a:rPr lang="en-US" sz="2600" dirty="0"/>
              <a:t>		</a:t>
            </a:r>
          </a:p>
        </p:txBody>
      </p:sp>
      <p:sp>
        <p:nvSpPr>
          <p:cNvPr id="10244" name="Slide Number Placeholder 4">
            <a:extLst>
              <a:ext uri="{FF2B5EF4-FFF2-40B4-BE49-F238E27FC236}">
                <a16:creationId xmlns:a16="http://schemas.microsoft.com/office/drawing/2014/main" id="{433C4F35-D348-41BD-AA7F-FB9C399CD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1E9CE35-4CAE-4DCB-91B9-52F4115E6264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GB" altLang="en-US" sz="1400"/>
          </a:p>
        </p:txBody>
      </p:sp>
      <p:pic>
        <p:nvPicPr>
          <p:cNvPr id="10245" name="Picture 6" descr="http://lingvox.weebly.com/uploads/9/4/8/0/9480030/9766964_orig.gif">
            <a:extLst>
              <a:ext uri="{FF2B5EF4-FFF2-40B4-BE49-F238E27FC236}">
                <a16:creationId xmlns:a16="http://schemas.microsoft.com/office/drawing/2014/main" id="{B740E7D5-093D-4DE6-9484-967EE14E50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734" y="1864579"/>
            <a:ext cx="8382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2" descr="https://yunitarahma.files.wordpress.com/2012/04/wpid-kotak-surat.jpg?w=240&amp;h=237">
            <a:extLst>
              <a:ext uri="{FF2B5EF4-FFF2-40B4-BE49-F238E27FC236}">
                <a16:creationId xmlns:a16="http://schemas.microsoft.com/office/drawing/2014/main" id="{4ED3237B-564A-4A70-8A9B-BB1A875F09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103" y="1492884"/>
            <a:ext cx="1848258" cy="1824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ross 7">
            <a:extLst>
              <a:ext uri="{FF2B5EF4-FFF2-40B4-BE49-F238E27FC236}">
                <a16:creationId xmlns:a16="http://schemas.microsoft.com/office/drawing/2014/main" id="{4EFB2273-2897-491F-A770-3ABBD06C00A7}"/>
              </a:ext>
            </a:extLst>
          </p:cNvPr>
          <p:cNvSpPr/>
          <p:nvPr/>
        </p:nvSpPr>
        <p:spPr>
          <a:xfrm>
            <a:off x="4118565" y="2270760"/>
            <a:ext cx="341675" cy="424816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7CCEF01-CB36-466E-9684-8F4C40606F26}"/>
              </a:ext>
            </a:extLst>
          </p:cNvPr>
          <p:cNvSpPr/>
          <p:nvPr/>
        </p:nvSpPr>
        <p:spPr>
          <a:xfrm>
            <a:off x="6800307" y="1989568"/>
            <a:ext cx="50359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FF0000"/>
                </a:solidFill>
              </a:rPr>
              <a:t>Gembok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terbuka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publik</a:t>
            </a:r>
            <a:r>
              <a:rPr lang="en-US" sz="2400" dirty="0">
                <a:solidFill>
                  <a:srgbClr val="FF0000"/>
                </a:solidFill>
              </a:rPr>
              <a:t> Alice</a:t>
            </a:r>
          </a:p>
          <a:p>
            <a:pPr>
              <a:defRPr/>
            </a:pPr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gembok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privat</a:t>
            </a:r>
            <a:r>
              <a:rPr lang="en-US" sz="2400" dirty="0">
                <a:solidFill>
                  <a:srgbClr val="FF0000"/>
                </a:solidFill>
              </a:rPr>
              <a:t> Alice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D8EBE8-9AE0-43EA-940A-E69C47C14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68386-F0D4-403D-8C69-A5B13EAFF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762000"/>
            <a:ext cx="10439400" cy="53340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/>
              <a:t>Alice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terkunci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Bob.</a:t>
            </a:r>
          </a:p>
          <a:p>
            <a:pPr>
              <a:defRPr/>
            </a:pPr>
            <a:r>
              <a:rPr lang="en-US" dirty="0"/>
              <a:t>Alice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 </a:t>
            </a:r>
            <a:r>
              <a:rPr lang="en-US" dirty="0" err="1"/>
              <a:t>gembok</a:t>
            </a:r>
            <a:r>
              <a:rPr lang="en-US" dirty="0"/>
              <a:t> yang </a:t>
            </a:r>
            <a:r>
              <a:rPr lang="en-US" dirty="0" err="1"/>
              <a:t>dimilikinya</a:t>
            </a:r>
            <a:r>
              <a:rPr lang="en-US" dirty="0"/>
              <a:t>. 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 marL="0" indent="0">
              <a:buNone/>
              <a:defRPr/>
            </a:pPr>
            <a:r>
              <a:rPr lang="en-US" dirty="0"/>
              <a:t>     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gembok</a:t>
            </a:r>
            <a:r>
              <a:rPr lang="en-US" dirty="0"/>
              <a:t> =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Alice</a:t>
            </a:r>
          </a:p>
          <a:p>
            <a:pPr marL="0" indent="0">
              <a:buNone/>
              <a:defRPr/>
            </a:pPr>
            <a:r>
              <a:rPr lang="en-US" dirty="0"/>
              <a:t>     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= </a:t>
            </a:r>
            <a:r>
              <a:rPr lang="en-US" dirty="0" err="1"/>
              <a:t>mendekripsi</a:t>
            </a:r>
            <a:r>
              <a:rPr lang="en-US" dirty="0"/>
              <a:t> </a:t>
            </a:r>
            <a:r>
              <a:rPr lang="en-US" dirty="0" err="1"/>
              <a:t>surat</a:t>
            </a:r>
            <a:endParaRPr lang="en-US" dirty="0"/>
          </a:p>
          <a:p>
            <a:pPr marL="0" indent="0">
              <a:buNone/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Hal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Bob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membalas</a:t>
            </a:r>
            <a:r>
              <a:rPr lang="en-US" dirty="0"/>
              <a:t>/</a:t>
            </a:r>
            <a:r>
              <a:rPr lang="en-US" dirty="0" err="1"/>
              <a:t>mengirim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Alice.	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sz="2400" dirty="0"/>
          </a:p>
          <a:p>
            <a:pPr>
              <a:defRPr/>
            </a:pPr>
            <a:endParaRPr lang="en-US" sz="2400" dirty="0"/>
          </a:p>
          <a:p>
            <a:pPr>
              <a:defRPr/>
            </a:pPr>
            <a:endParaRPr lang="en-US" sz="2400" dirty="0"/>
          </a:p>
          <a:p>
            <a:pPr>
              <a:defRPr/>
            </a:pPr>
            <a:endParaRPr lang="en-US" sz="2400" dirty="0"/>
          </a:p>
          <a:p>
            <a:pPr>
              <a:defRPr/>
            </a:pPr>
            <a:endParaRPr lang="en-US" sz="2400" dirty="0"/>
          </a:p>
        </p:txBody>
      </p:sp>
      <p:sp>
        <p:nvSpPr>
          <p:cNvPr id="11267" name="Footer Placeholder 3">
            <a:extLst>
              <a:ext uri="{FF2B5EF4-FFF2-40B4-BE49-F238E27FC236}">
                <a16:creationId xmlns:a16="http://schemas.microsoft.com/office/drawing/2014/main" id="{3A40B611-B954-4D01-8EDD-6CD41D8F5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11268" name="Slide Number Placeholder 4">
            <a:extLst>
              <a:ext uri="{FF2B5EF4-FFF2-40B4-BE49-F238E27FC236}">
                <a16:creationId xmlns:a16="http://schemas.microsoft.com/office/drawing/2014/main" id="{06DC8D49-8F4D-4227-8F94-00A244F9B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C8B2DD-A097-4260-A1E7-9090D8A1592A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GB" altLang="en-US" sz="1400"/>
          </a:p>
        </p:txBody>
      </p:sp>
      <p:pic>
        <p:nvPicPr>
          <p:cNvPr id="11269" name="Picture 2" descr="https://yunitarahma.files.wordpress.com/2012/04/wpid-kotak-surat.jpg?w=240&amp;h=237">
            <a:extLst>
              <a:ext uri="{FF2B5EF4-FFF2-40B4-BE49-F238E27FC236}">
                <a16:creationId xmlns:a16="http://schemas.microsoft.com/office/drawing/2014/main" id="{D147B31B-C844-4FD2-87AF-481791F201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1969" y="1885950"/>
            <a:ext cx="1561419" cy="1543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ross 6">
            <a:extLst>
              <a:ext uri="{FF2B5EF4-FFF2-40B4-BE49-F238E27FC236}">
                <a16:creationId xmlns:a16="http://schemas.microsoft.com/office/drawing/2014/main" id="{AE44396C-5C51-49FD-98B8-B0280D35C864}"/>
              </a:ext>
            </a:extLst>
          </p:cNvPr>
          <p:cNvSpPr/>
          <p:nvPr/>
        </p:nvSpPr>
        <p:spPr>
          <a:xfrm>
            <a:off x="4876008" y="2438401"/>
            <a:ext cx="228600" cy="228600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1271" name="Picture 6" descr="http://www.androidpolice.com/wp-content/uploads/2013/07/nexusae0_master-bump-key.jpg">
            <a:extLst>
              <a:ext uri="{FF2B5EF4-FFF2-40B4-BE49-F238E27FC236}">
                <a16:creationId xmlns:a16="http://schemas.microsoft.com/office/drawing/2014/main" id="{304A1E1D-E321-48E0-B00E-E2D7A9548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1662" y="2252663"/>
            <a:ext cx="8286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F2509-4D45-468E-8023-04C945373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947" y="431800"/>
            <a:ext cx="10789920" cy="55626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600" dirty="0"/>
              <a:t>Bob </a:t>
            </a:r>
            <a:r>
              <a:rPr lang="en-US" sz="2600" dirty="0" err="1"/>
              <a:t>mengirim</a:t>
            </a:r>
            <a:r>
              <a:rPr lang="en-US" sz="2600" dirty="0"/>
              <a:t> </a:t>
            </a:r>
            <a:r>
              <a:rPr lang="en-US" sz="2600" dirty="0" err="1"/>
              <a:t>kotak</a:t>
            </a:r>
            <a:r>
              <a:rPr lang="en-US" sz="2600" dirty="0"/>
              <a:t> </a:t>
            </a:r>
            <a:r>
              <a:rPr lang="en-US" sz="2600" dirty="0" err="1"/>
              <a:t>surat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gembok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keadaan</a:t>
            </a:r>
            <a:r>
              <a:rPr lang="en-US" sz="2600" dirty="0"/>
              <a:t> </a:t>
            </a:r>
            <a:r>
              <a:rPr lang="en-US" sz="2600" dirty="0" err="1"/>
              <a:t>terbuka</a:t>
            </a:r>
            <a:r>
              <a:rPr lang="en-US" sz="2600" dirty="0"/>
              <a:t> </a:t>
            </a:r>
            <a:r>
              <a:rPr lang="en-US" sz="2600" dirty="0" err="1"/>
              <a:t>kepada</a:t>
            </a:r>
            <a:r>
              <a:rPr lang="en-US" sz="2600" dirty="0"/>
              <a:t> Alice. </a:t>
            </a:r>
            <a:r>
              <a:rPr lang="en-US" sz="2600" dirty="0" err="1"/>
              <a:t>Kunci</a:t>
            </a:r>
            <a:r>
              <a:rPr lang="en-US" sz="2600" dirty="0"/>
              <a:t> </a:t>
            </a:r>
            <a:r>
              <a:rPr lang="en-US" sz="2600" dirty="0" err="1"/>
              <a:t>gembok</a:t>
            </a:r>
            <a:r>
              <a:rPr lang="en-US" sz="2600" dirty="0"/>
              <a:t> </a:t>
            </a:r>
            <a:r>
              <a:rPr lang="en-US" sz="2600" dirty="0" err="1"/>
              <a:t>dipegang</a:t>
            </a:r>
            <a:r>
              <a:rPr lang="en-US" sz="2600" dirty="0"/>
              <a:t> </a:t>
            </a:r>
            <a:r>
              <a:rPr lang="en-US" sz="2600" dirty="0" err="1"/>
              <a:t>oleh</a:t>
            </a:r>
            <a:r>
              <a:rPr lang="en-US" sz="2600" dirty="0"/>
              <a:t> Bob.</a:t>
            </a:r>
          </a:p>
          <a:p>
            <a:pPr>
              <a:defRPr/>
            </a:pPr>
            <a:endParaRPr lang="en-US" sz="2600" dirty="0"/>
          </a:p>
          <a:p>
            <a:pPr>
              <a:defRPr/>
            </a:pPr>
            <a:endParaRPr lang="en-US" sz="2600" dirty="0"/>
          </a:p>
          <a:p>
            <a:pPr>
              <a:defRPr/>
            </a:pPr>
            <a:endParaRPr lang="en-US" sz="2600" dirty="0"/>
          </a:p>
          <a:p>
            <a:pPr>
              <a:defRPr/>
            </a:pPr>
            <a:endParaRPr lang="en-US" sz="2600" dirty="0"/>
          </a:p>
          <a:p>
            <a:pPr marL="0" indent="0">
              <a:buNone/>
              <a:defRPr/>
            </a:pPr>
            <a:r>
              <a:rPr lang="en-US" sz="2600" dirty="0"/>
              <a:t>       </a:t>
            </a:r>
          </a:p>
          <a:p>
            <a:pPr>
              <a:defRPr/>
            </a:pPr>
            <a:r>
              <a:rPr lang="en-US" sz="2600" dirty="0"/>
              <a:t>Alice </a:t>
            </a:r>
            <a:r>
              <a:rPr lang="en-US" sz="2600" dirty="0" err="1"/>
              <a:t>memasukkan</a:t>
            </a:r>
            <a:r>
              <a:rPr lang="en-US" sz="2600" dirty="0"/>
              <a:t> </a:t>
            </a:r>
            <a:r>
              <a:rPr lang="en-US" sz="2600" dirty="0" err="1"/>
              <a:t>surat</a:t>
            </a:r>
            <a:r>
              <a:rPr lang="en-US" sz="2600" dirty="0"/>
              <a:t> </a:t>
            </a:r>
            <a:r>
              <a:rPr lang="en-US" sz="2600" dirty="0" err="1"/>
              <a:t>ke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kotak</a:t>
            </a:r>
            <a:r>
              <a:rPr lang="en-US" sz="2600" dirty="0"/>
              <a:t>, </a:t>
            </a:r>
            <a:r>
              <a:rPr lang="en-US" sz="2600" dirty="0" err="1"/>
              <a:t>lalu</a:t>
            </a:r>
            <a:r>
              <a:rPr lang="en-US" sz="2600" dirty="0"/>
              <a:t> </a:t>
            </a:r>
            <a:r>
              <a:rPr lang="en-US" sz="2600" dirty="0" err="1"/>
              <a:t>menekan</a:t>
            </a:r>
            <a:r>
              <a:rPr lang="en-US" sz="2600" dirty="0"/>
              <a:t> </a:t>
            </a:r>
            <a:r>
              <a:rPr lang="en-US" sz="2600" dirty="0" err="1"/>
              <a:t>gembok</a:t>
            </a:r>
            <a:r>
              <a:rPr lang="en-US" sz="2600" dirty="0"/>
              <a:t> </a:t>
            </a:r>
            <a:r>
              <a:rPr lang="en-US" sz="2600" dirty="0" err="1"/>
              <a:t>sehingga</a:t>
            </a:r>
            <a:r>
              <a:rPr lang="en-US" sz="2600" dirty="0"/>
              <a:t> </a:t>
            </a:r>
            <a:r>
              <a:rPr lang="en-US" sz="2600" dirty="0" err="1"/>
              <a:t>terkunci</a:t>
            </a:r>
            <a:r>
              <a:rPr lang="en-US" sz="2600" dirty="0"/>
              <a:t>.</a:t>
            </a:r>
          </a:p>
          <a:p>
            <a:pPr marL="0" indent="0">
              <a:buNone/>
              <a:defRPr/>
            </a:pPr>
            <a:r>
              <a:rPr lang="en-US" sz="2600" dirty="0"/>
              <a:t>	Surat di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kotak</a:t>
            </a:r>
            <a:r>
              <a:rPr lang="en-US" sz="2600" dirty="0"/>
              <a:t> = </a:t>
            </a:r>
            <a:r>
              <a:rPr lang="en-US" sz="2600" dirty="0" err="1"/>
              <a:t>surat</a:t>
            </a:r>
            <a:r>
              <a:rPr lang="en-US" sz="2600" dirty="0"/>
              <a:t> </a:t>
            </a:r>
            <a:r>
              <a:rPr lang="en-US" sz="2600" dirty="0" err="1"/>
              <a:t>terenkripsi</a:t>
            </a:r>
            <a:endParaRPr lang="en-US" sz="2600" dirty="0"/>
          </a:p>
          <a:p>
            <a:pPr marL="0" indent="0">
              <a:buNone/>
              <a:defRPr/>
            </a:pPr>
            <a:r>
              <a:rPr lang="en-US" sz="2600" dirty="0"/>
              <a:t>	Kotak </a:t>
            </a:r>
            <a:r>
              <a:rPr lang="en-US" sz="2600" dirty="0" err="1"/>
              <a:t>digembok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kunci</a:t>
            </a:r>
            <a:r>
              <a:rPr lang="en-US" sz="2600" dirty="0"/>
              <a:t> </a:t>
            </a:r>
            <a:r>
              <a:rPr lang="en-US" sz="2600" dirty="0" err="1"/>
              <a:t>publik</a:t>
            </a:r>
            <a:r>
              <a:rPr lang="en-US" sz="2600" dirty="0"/>
              <a:t> Bob</a:t>
            </a:r>
          </a:p>
          <a:p>
            <a:pPr marL="0" indent="0">
              <a:buNone/>
              <a:defRPr/>
            </a:pPr>
            <a:r>
              <a:rPr lang="en-US" dirty="0"/>
              <a:t>  Alice </a:t>
            </a:r>
            <a:r>
              <a:rPr lang="en-US" dirty="0" err="1"/>
              <a:t>mengirim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Bob.		</a:t>
            </a:r>
          </a:p>
        </p:txBody>
      </p:sp>
      <p:sp>
        <p:nvSpPr>
          <p:cNvPr id="12292" name="Slide Number Placeholder 4">
            <a:extLst>
              <a:ext uri="{FF2B5EF4-FFF2-40B4-BE49-F238E27FC236}">
                <a16:creationId xmlns:a16="http://schemas.microsoft.com/office/drawing/2014/main" id="{B3DAF4FB-3046-4158-A868-BAF375CA6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667005C-42B0-4CA0-9998-317CF24650F5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GB" altLang="en-US" sz="1400"/>
          </a:p>
        </p:txBody>
      </p:sp>
      <p:sp>
        <p:nvSpPr>
          <p:cNvPr id="8" name="Cross 7">
            <a:extLst>
              <a:ext uri="{FF2B5EF4-FFF2-40B4-BE49-F238E27FC236}">
                <a16:creationId xmlns:a16="http://schemas.microsoft.com/office/drawing/2014/main" id="{48ABC5F6-353A-40C6-AD08-77374F06C71C}"/>
              </a:ext>
            </a:extLst>
          </p:cNvPr>
          <p:cNvSpPr/>
          <p:nvPr/>
        </p:nvSpPr>
        <p:spPr>
          <a:xfrm>
            <a:off x="4483160" y="2363787"/>
            <a:ext cx="268922" cy="254000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2294" name="Picture 2" descr="http://i1239.photobucket.com/albums/ff508/estrian/kotaksurat-1.jpg">
            <a:extLst>
              <a:ext uri="{FF2B5EF4-FFF2-40B4-BE49-F238E27FC236}">
                <a16:creationId xmlns:a16="http://schemas.microsoft.com/office/drawing/2014/main" id="{EC806E92-A02D-4E58-971D-D982FCC0FA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8862" y="1673542"/>
            <a:ext cx="2341305" cy="1755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10" descr="http://1.bp.blogspot.com/-fOfrF1nwj0Q/UNqBz-pdfSI/AAAAAAAAAIM/edv9Iep6X9M/s1600/images+%282%29.jpg">
            <a:extLst>
              <a:ext uri="{FF2B5EF4-FFF2-40B4-BE49-F238E27FC236}">
                <a16:creationId xmlns:a16="http://schemas.microsoft.com/office/drawing/2014/main" id="{DD7EA057-FEED-444D-BCF9-4D2D9AD117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6045" y="1947862"/>
            <a:ext cx="862013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3CC3C4D-C4C2-404D-83D1-5776F75B30C5}"/>
              </a:ext>
            </a:extLst>
          </p:cNvPr>
          <p:cNvSpPr/>
          <p:nvPr/>
        </p:nvSpPr>
        <p:spPr>
          <a:xfrm>
            <a:off x="6573520" y="2040621"/>
            <a:ext cx="51003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FF0000"/>
                </a:solidFill>
              </a:rPr>
              <a:t>Gembok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terbuka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publik</a:t>
            </a:r>
            <a:r>
              <a:rPr lang="en-US" sz="2400" dirty="0">
                <a:solidFill>
                  <a:srgbClr val="FF0000"/>
                </a:solidFill>
              </a:rPr>
              <a:t> Bob</a:t>
            </a:r>
          </a:p>
          <a:p>
            <a:pPr>
              <a:defRPr/>
            </a:pPr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gembok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privat</a:t>
            </a:r>
            <a:r>
              <a:rPr lang="en-US" sz="2400" dirty="0">
                <a:solidFill>
                  <a:srgbClr val="FF0000"/>
                </a:solidFill>
              </a:rPr>
              <a:t> Bob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F61EEE-395E-405D-B759-E015E0A87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5E678-CB3D-4956-B8B5-C9E9C6499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160" y="762000"/>
            <a:ext cx="10830560" cy="53340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/>
              <a:t>Bob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terkunci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Alice.</a:t>
            </a:r>
          </a:p>
          <a:p>
            <a:pPr>
              <a:defRPr/>
            </a:pPr>
            <a:r>
              <a:rPr lang="en-US" dirty="0"/>
              <a:t>Bob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 </a:t>
            </a:r>
            <a:r>
              <a:rPr lang="en-US" dirty="0" err="1"/>
              <a:t>gembok</a:t>
            </a:r>
            <a:r>
              <a:rPr lang="en-US" dirty="0"/>
              <a:t> yang </a:t>
            </a:r>
            <a:r>
              <a:rPr lang="en-US" dirty="0" err="1"/>
              <a:t>dimilikinya</a:t>
            </a:r>
            <a:r>
              <a:rPr lang="en-US" dirty="0"/>
              <a:t>. 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 marL="0" indent="0">
              <a:buNone/>
              <a:defRPr/>
            </a:pPr>
            <a:r>
              <a:rPr lang="en-US" dirty="0"/>
              <a:t>     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gembok</a:t>
            </a:r>
            <a:r>
              <a:rPr lang="en-US" dirty="0"/>
              <a:t> =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Bob</a:t>
            </a:r>
          </a:p>
          <a:p>
            <a:pPr marL="0" indent="0">
              <a:buNone/>
              <a:defRPr/>
            </a:pPr>
            <a:r>
              <a:rPr lang="en-US" dirty="0"/>
              <a:t>     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= </a:t>
            </a:r>
            <a:r>
              <a:rPr lang="en-US" dirty="0" err="1"/>
              <a:t>mendekripsi</a:t>
            </a:r>
            <a:r>
              <a:rPr lang="en-US" dirty="0"/>
              <a:t> </a:t>
            </a:r>
            <a:r>
              <a:rPr lang="en-US" dirty="0" err="1"/>
              <a:t>surat</a:t>
            </a:r>
            <a:endParaRPr lang="en-US" dirty="0"/>
          </a:p>
          <a:p>
            <a:pPr marL="0" indent="0">
              <a:buNone/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Alice </a:t>
            </a:r>
            <a:r>
              <a:rPr lang="en-US" dirty="0" err="1"/>
              <a:t>dan</a:t>
            </a:r>
            <a:r>
              <a:rPr lang="en-US" dirty="0"/>
              <a:t> Bob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berkomunikasi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system </a:t>
            </a:r>
            <a:r>
              <a:rPr lang="en-US" dirty="0" err="1"/>
              <a:t>kriptografi</a:t>
            </a:r>
            <a:r>
              <a:rPr lang="en-US" dirty="0"/>
              <a:t> </a:t>
            </a:r>
            <a:r>
              <a:rPr lang="en-US" dirty="0" err="1"/>
              <a:t>kunci-publik</a:t>
            </a:r>
            <a:r>
              <a:rPr lang="en-US" dirty="0"/>
              <a:t>.</a:t>
            </a:r>
          </a:p>
          <a:p>
            <a:pPr marL="0" indent="0">
              <a:buNone/>
              <a:defRPr/>
            </a:pPr>
            <a:endParaRPr lang="en-US" dirty="0"/>
          </a:p>
          <a:p>
            <a:pPr>
              <a:defRPr/>
            </a:pPr>
            <a:endParaRPr lang="en-US" sz="2400" dirty="0"/>
          </a:p>
          <a:p>
            <a:pPr>
              <a:defRPr/>
            </a:pPr>
            <a:endParaRPr lang="en-US" sz="2400" dirty="0"/>
          </a:p>
          <a:p>
            <a:pPr>
              <a:defRPr/>
            </a:pPr>
            <a:endParaRPr lang="en-US" sz="2400" dirty="0"/>
          </a:p>
          <a:p>
            <a:pPr>
              <a:defRPr/>
            </a:pPr>
            <a:endParaRPr lang="en-US" sz="2400" dirty="0"/>
          </a:p>
          <a:p>
            <a:pPr>
              <a:defRPr/>
            </a:pPr>
            <a:endParaRPr lang="en-US" sz="2400" dirty="0"/>
          </a:p>
          <a:p>
            <a:pPr>
              <a:defRPr/>
            </a:pPr>
            <a:endParaRPr lang="en-US" sz="2400" dirty="0"/>
          </a:p>
        </p:txBody>
      </p:sp>
      <p:sp>
        <p:nvSpPr>
          <p:cNvPr id="13315" name="Footer Placeholder 3">
            <a:extLst>
              <a:ext uri="{FF2B5EF4-FFF2-40B4-BE49-F238E27FC236}">
                <a16:creationId xmlns:a16="http://schemas.microsoft.com/office/drawing/2014/main" id="{87C39344-EC04-41AC-9733-A220F8C3C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13316" name="Slide Number Placeholder 4">
            <a:extLst>
              <a:ext uri="{FF2B5EF4-FFF2-40B4-BE49-F238E27FC236}">
                <a16:creationId xmlns:a16="http://schemas.microsoft.com/office/drawing/2014/main" id="{0C50C4C5-4271-46FC-84EA-05C11489A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A0C0D7C-029A-4636-97D9-B52A7A2E0704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GB" altLang="en-US" sz="1400"/>
          </a:p>
        </p:txBody>
      </p:sp>
      <p:sp>
        <p:nvSpPr>
          <p:cNvPr id="7" name="Cross 6">
            <a:extLst>
              <a:ext uri="{FF2B5EF4-FFF2-40B4-BE49-F238E27FC236}">
                <a16:creationId xmlns:a16="http://schemas.microsoft.com/office/drawing/2014/main" id="{24ACFF73-D01E-48DD-8A46-93FCEB458406}"/>
              </a:ext>
            </a:extLst>
          </p:cNvPr>
          <p:cNvSpPr/>
          <p:nvPr/>
        </p:nvSpPr>
        <p:spPr>
          <a:xfrm>
            <a:off x="4999038" y="2365374"/>
            <a:ext cx="395922" cy="316865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3318" name="Picture 2" descr="http://i1239.photobucket.com/albums/ff508/estrian/kotaksurat-1.jpg">
            <a:extLst>
              <a:ext uri="{FF2B5EF4-FFF2-40B4-BE49-F238E27FC236}">
                <a16:creationId xmlns:a16="http://schemas.microsoft.com/office/drawing/2014/main" id="{EE2AA538-9223-478B-878A-D59971F5EE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321" y="1925637"/>
            <a:ext cx="2005080" cy="150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2" descr="http://www.proprofs.com/quiz-school/user_upload/ckeditor/gbrKunci.jpg">
            <a:extLst>
              <a:ext uri="{FF2B5EF4-FFF2-40B4-BE49-F238E27FC236}">
                <a16:creationId xmlns:a16="http://schemas.microsoft.com/office/drawing/2014/main" id="{C3F4480B-7343-4C2E-877A-13D78A518C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0079" y="2163604"/>
            <a:ext cx="803275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4">
            <a:extLst>
              <a:ext uri="{FF2B5EF4-FFF2-40B4-BE49-F238E27FC236}">
                <a16:creationId xmlns:a16="http://schemas.microsoft.com/office/drawing/2014/main" id="{E51184A5-C017-44C0-8454-8F4C697C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23555" name="Slide Number Placeholder 5">
            <a:extLst>
              <a:ext uri="{FF2B5EF4-FFF2-40B4-BE49-F238E27FC236}">
                <a16:creationId xmlns:a16="http://schemas.microsoft.com/office/drawing/2014/main" id="{C637FFC6-F7FD-4B0A-9EE7-8212B7743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727767D-1BAB-4478-AB16-777194643A9F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GB" altLang="en-US" sz="1400"/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61647A59-4A01-4C87-8FFE-D2D4C3C510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3440" y="914400"/>
            <a:ext cx="6431280" cy="5181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 err="1"/>
              <a:t>Analogi</a:t>
            </a:r>
            <a:r>
              <a:rPr lang="en-US" altLang="en-US" dirty="0"/>
              <a:t> yang lain </a:t>
            </a:r>
            <a:r>
              <a:rPr lang="en-US" altLang="en-US" dirty="0" err="1"/>
              <a:t>tentang</a:t>
            </a:r>
            <a:r>
              <a:rPr lang="en-US" altLang="en-US" dirty="0"/>
              <a:t> </a:t>
            </a:r>
            <a:r>
              <a:rPr lang="en-US" altLang="en-US" dirty="0" err="1"/>
              <a:t>kriptografi</a:t>
            </a:r>
            <a:r>
              <a:rPr lang="en-US" altLang="en-US" dirty="0"/>
              <a:t> </a:t>
            </a:r>
            <a:r>
              <a:rPr lang="en-US" altLang="en-US" dirty="0" err="1"/>
              <a:t>kunci-publik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seperti</a:t>
            </a:r>
            <a:r>
              <a:rPr lang="en-US" altLang="en-US" dirty="0"/>
              <a:t> </a:t>
            </a:r>
            <a:r>
              <a:rPr lang="en-US" altLang="en-US" dirty="0" err="1"/>
              <a:t>kotak</a:t>
            </a:r>
            <a:r>
              <a:rPr lang="en-US" altLang="en-US" dirty="0"/>
              <a:t> </a:t>
            </a:r>
            <a:r>
              <a:rPr lang="en-US" altLang="en-US" dirty="0" err="1"/>
              <a:t>surat</a:t>
            </a:r>
            <a:r>
              <a:rPr lang="en-US" altLang="en-US" dirty="0"/>
              <a:t> di </a:t>
            </a:r>
            <a:r>
              <a:rPr lang="en-US" altLang="en-US" dirty="0" err="1"/>
              <a:t>depan</a:t>
            </a:r>
            <a:r>
              <a:rPr lang="en-US" altLang="en-US" dirty="0"/>
              <a:t> </a:t>
            </a:r>
            <a:r>
              <a:rPr lang="en-US" altLang="en-US" dirty="0" err="1"/>
              <a:t>rumah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PO Box di </a:t>
            </a:r>
            <a:r>
              <a:rPr lang="en-US" altLang="en-US" dirty="0" err="1"/>
              <a:t>kantor</a:t>
            </a:r>
            <a:r>
              <a:rPr lang="en-US" altLang="en-US" dirty="0"/>
              <a:t> pos, yang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dikunci</a:t>
            </a:r>
            <a:r>
              <a:rPr lang="en-US" altLang="en-US" dirty="0"/>
              <a:t>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Alamat </a:t>
            </a:r>
            <a:r>
              <a:rPr lang="en-US" altLang="en-US" dirty="0" err="1"/>
              <a:t>kotak</a:t>
            </a:r>
            <a:r>
              <a:rPr lang="en-US" altLang="en-US" dirty="0"/>
              <a:t> </a:t>
            </a:r>
            <a:r>
              <a:rPr lang="en-US" altLang="en-US" dirty="0" err="1"/>
              <a:t>surat</a:t>
            </a:r>
            <a:r>
              <a:rPr lang="en-US" altLang="en-US" dirty="0"/>
              <a:t> =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publik</a:t>
            </a: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  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kotak</a:t>
            </a:r>
            <a:r>
              <a:rPr lang="en-US" altLang="en-US" dirty="0"/>
              <a:t> </a:t>
            </a:r>
            <a:r>
              <a:rPr lang="en-US" altLang="en-US" dirty="0" err="1"/>
              <a:t>surat</a:t>
            </a:r>
            <a:r>
              <a:rPr lang="en-US" altLang="en-US" dirty="0"/>
              <a:t> =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privat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Siapapun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memasukkan</a:t>
            </a:r>
            <a:r>
              <a:rPr lang="en-US" altLang="en-US" dirty="0"/>
              <a:t> </a:t>
            </a:r>
            <a:r>
              <a:rPr lang="en-US" altLang="en-US" dirty="0" err="1"/>
              <a:t>surat</a:t>
            </a:r>
            <a:r>
              <a:rPr lang="en-US" altLang="en-US" dirty="0"/>
              <a:t> </a:t>
            </a:r>
            <a:r>
              <a:rPr lang="en-US" altLang="en-US" dirty="0" err="1"/>
              <a:t>ke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kotak</a:t>
            </a:r>
            <a:r>
              <a:rPr lang="en-US" altLang="en-US" dirty="0"/>
              <a:t> </a:t>
            </a:r>
            <a:r>
              <a:rPr lang="en-US" altLang="en-US" dirty="0" err="1"/>
              <a:t>surat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PO Box. </a:t>
            </a:r>
            <a:r>
              <a:rPr lang="en-US" altLang="en-US" dirty="0" err="1"/>
              <a:t>Namun</a:t>
            </a:r>
            <a:r>
              <a:rPr lang="en-US" altLang="en-US" dirty="0"/>
              <a:t> </a:t>
            </a:r>
            <a:r>
              <a:rPr lang="en-US" altLang="en-US" dirty="0" err="1"/>
              <a:t>hanya</a:t>
            </a:r>
            <a:r>
              <a:rPr lang="en-US" altLang="en-US" dirty="0"/>
              <a:t> </a:t>
            </a:r>
            <a:r>
              <a:rPr lang="en-US" altLang="en-US" dirty="0" err="1"/>
              <a:t>pemilik</a:t>
            </a:r>
            <a:r>
              <a:rPr lang="en-US" altLang="en-US" dirty="0"/>
              <a:t> </a:t>
            </a:r>
            <a:r>
              <a:rPr lang="en-US" altLang="en-US" dirty="0" err="1"/>
              <a:t>kotak</a:t>
            </a:r>
            <a:r>
              <a:rPr lang="en-US" altLang="en-US" dirty="0"/>
              <a:t> </a:t>
            </a:r>
            <a:r>
              <a:rPr lang="en-US" altLang="en-US" dirty="0" err="1"/>
              <a:t>surat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PO Box yang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membukanya</a:t>
            </a:r>
            <a:endParaRPr lang="en-US" altLang="en-US" dirty="0"/>
          </a:p>
          <a:p>
            <a:pPr eaLnBrk="1" hangingPunct="1"/>
            <a:endParaRPr lang="en-US" altLang="en-US" dirty="0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D9FF96DA-C3D6-43CE-9302-67AB75CB61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760" y="233713"/>
            <a:ext cx="4053840" cy="3203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A picture containing building, cabinet, side, old&#10;&#10;Description automatically generated">
            <a:extLst>
              <a:ext uri="{FF2B5EF4-FFF2-40B4-BE49-F238E27FC236}">
                <a16:creationId xmlns:a16="http://schemas.microsoft.com/office/drawing/2014/main" id="{BDFEEF1B-F982-436B-B756-2D53B88DD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6320" y="3866388"/>
            <a:ext cx="4246880" cy="222961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E47B1F5-0A11-4833-B91E-A09A0B360BE2}"/>
              </a:ext>
            </a:extLst>
          </p:cNvPr>
          <p:cNvSpPr txBox="1"/>
          <p:nvPr/>
        </p:nvSpPr>
        <p:spPr>
          <a:xfrm>
            <a:off x="9131967" y="6240667"/>
            <a:ext cx="850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 Box</a:t>
            </a:r>
          </a:p>
        </p:txBody>
      </p:sp>
    </p:spTree>
    <p:extLst>
      <p:ext uri="{BB962C8B-B14F-4D97-AF65-F5344CB8AC3E}">
        <p14:creationId xmlns:p14="http://schemas.microsoft.com/office/powerpoint/2010/main" val="3336642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>
            <a:extLst>
              <a:ext uri="{FF2B5EF4-FFF2-40B4-BE49-F238E27FC236}">
                <a16:creationId xmlns:a16="http://schemas.microsoft.com/office/drawing/2014/main" id="{A341F504-215D-4067-9050-3E8631DDA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F4F756AB-1654-4C50-94FF-1ADCA5F20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8E2FDA-17E8-4C9B-9A36-FCF7DF926282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GB" altLang="en-US" sz="1400"/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80791824-1B13-487D-A69F-DE0329E026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5360" y="660400"/>
            <a:ext cx="5120640" cy="5435600"/>
          </a:xfrm>
        </p:spPr>
        <p:txBody>
          <a:bodyPr/>
          <a:lstStyle/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dikirim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melalui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saluran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perlu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aman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unsecure channel</a:t>
            </a:r>
            <a:r>
              <a:rPr lang="en-US" altLang="en-US" sz="2400" dirty="0">
                <a:cs typeface="Times New Roman" panose="02020603050405020304" pitchFamily="18" charset="0"/>
              </a:rPr>
              <a:t>). 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Saluran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perlu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aman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mungkin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saluran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mengirim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Pihak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lawan</a:t>
            </a:r>
            <a:r>
              <a:rPr lang="en-US" altLang="en-US" sz="2400" dirty="0">
                <a:cs typeface="Times New Roman" panose="02020603050405020304" pitchFamily="18" charset="0"/>
              </a:rPr>
              <a:t>/</a:t>
            </a:r>
            <a:r>
              <a:rPr lang="en-US" altLang="en-US" sz="2400" dirty="0" err="1">
                <a:cs typeface="Times New Roman" panose="02020603050405020304" pitchFamily="18" charset="0"/>
              </a:rPr>
              <a:t>kriptanalis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menyadap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tetapi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mendekripsi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mengetahui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privat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GB" altLang="en-US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57646BD-FD5F-4909-B730-3398383E4C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5562" y="399098"/>
            <a:ext cx="5086347" cy="5827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>
            <a:extLst>
              <a:ext uri="{FF2B5EF4-FFF2-40B4-BE49-F238E27FC236}">
                <a16:creationId xmlns:a16="http://schemas.microsoft.com/office/drawing/2014/main" id="{5B9A1D34-95E3-432A-9010-7427E8660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17411" name="Slide Number Placeholder 5">
            <a:extLst>
              <a:ext uri="{FF2B5EF4-FFF2-40B4-BE49-F238E27FC236}">
                <a16:creationId xmlns:a16="http://schemas.microsoft.com/office/drawing/2014/main" id="{476C5A6A-9149-448C-874A-5DC75F9BB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FF89FB9-451D-4F29-AB07-A888E0E89CA1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GB" altLang="en-US" sz="1400"/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797AAD39-1AEE-44A3-B22E-DAC28224F5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4880" y="762000"/>
            <a:ext cx="10302240" cy="5334000"/>
          </a:xfrm>
        </p:spPr>
        <p:txBody>
          <a:bodyPr>
            <a:normAutofit/>
          </a:bodyPr>
          <a:lstStyle/>
          <a:p>
            <a:r>
              <a:rPr lang="en-US" altLang="en-US" dirty="0" err="1"/>
              <a:t>Dua</a:t>
            </a:r>
            <a:r>
              <a:rPr lang="en-US" altLang="en-US" dirty="0"/>
              <a:t> </a:t>
            </a:r>
            <a:r>
              <a:rPr lang="en-US" altLang="en-US" dirty="0" err="1"/>
              <a:t>keuntungan</a:t>
            </a:r>
            <a:r>
              <a:rPr lang="en-US" altLang="en-US" dirty="0"/>
              <a:t> </a:t>
            </a:r>
            <a:r>
              <a:rPr lang="en-US" altLang="en-US" dirty="0" err="1"/>
              <a:t>kriptografi</a:t>
            </a:r>
            <a:r>
              <a:rPr lang="en-US" altLang="en-US" dirty="0"/>
              <a:t> </a:t>
            </a:r>
            <a:r>
              <a:rPr lang="en-US" altLang="en-US" dirty="0" err="1"/>
              <a:t>kunci-publik</a:t>
            </a:r>
            <a:r>
              <a:rPr lang="en-US" altLang="en-US" dirty="0"/>
              <a:t>:</a:t>
            </a:r>
          </a:p>
          <a:p>
            <a:pPr marL="609600" indent="-325438">
              <a:buFontTx/>
              <a:buAutoNum type="arabicPeriod"/>
            </a:pPr>
            <a:r>
              <a:rPr lang="en-US" altLang="en-US" dirty="0"/>
              <a:t> 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diperlukan</a:t>
            </a:r>
            <a:r>
              <a:rPr lang="en-US" altLang="en-US" dirty="0"/>
              <a:t> </a:t>
            </a:r>
            <a:r>
              <a:rPr lang="en-US" altLang="en-US" dirty="0" err="1"/>
              <a:t>pengiriman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privat</a:t>
            </a:r>
            <a:endParaRPr lang="en-US" altLang="en-US" dirty="0"/>
          </a:p>
          <a:p>
            <a:pPr marL="284162" indent="0">
              <a:buNone/>
            </a:pPr>
            <a:r>
              <a:rPr lang="en-US" altLang="en-US" dirty="0"/>
              <a:t>     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orang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privat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masing-masing</a:t>
            </a:r>
            <a:r>
              <a:rPr lang="en-US" altLang="en-US" sz="2400" dirty="0"/>
              <a:t> </a:t>
            </a:r>
          </a:p>
          <a:p>
            <a:pPr marL="798512" indent="-514350">
              <a:buFont typeface="+mj-lt"/>
              <a:buAutoNum type="arabicPeriod" startAt="2"/>
            </a:pPr>
            <a:r>
              <a:rPr lang="en-US" altLang="en-US" dirty="0" err="1"/>
              <a:t>Jumlah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ditekan</a:t>
            </a:r>
            <a:endParaRPr lang="en-US" altLang="en-US" dirty="0"/>
          </a:p>
          <a:p>
            <a:pPr marL="803275" indent="-520700">
              <a:buNone/>
            </a:pPr>
            <a:r>
              <a:rPr lang="en-US" altLang="en-US" sz="2400" dirty="0"/>
              <a:t>      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orang </a:t>
            </a:r>
            <a:r>
              <a:rPr lang="en-US" altLang="en-US" sz="2400" dirty="0" err="1"/>
              <a:t>hanya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perlu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sepasang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saja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privat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publik</a:t>
            </a:r>
            <a:r>
              <a:rPr lang="en-US" altLang="en-US" sz="2400" dirty="0"/>
              <a:t>),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publik</a:t>
            </a:r>
            <a:r>
              <a:rPr lang="en-US" altLang="en-US" sz="2400" dirty="0"/>
              <a:t> orang lain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diketahui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repositori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publik</a:t>
            </a:r>
            <a:r>
              <a:rPr lang="en-US" altLang="en-US" sz="2400" dirty="0"/>
              <a:t>.</a:t>
            </a:r>
          </a:p>
          <a:p>
            <a:pPr marL="609600" indent="-325438">
              <a:buFontTx/>
              <a:buAutoNum type="arabicPeriod" startAt="2"/>
            </a:pPr>
            <a:endParaRPr lang="en-US" altLang="en-US" dirty="0"/>
          </a:p>
          <a:p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kunci-publik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didasarkan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fakta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1. </a:t>
            </a:r>
            <a:r>
              <a:rPr lang="en-US" altLang="en-US" sz="2400" dirty="0" err="1">
                <a:cs typeface="Times New Roman" panose="02020603050405020304" pitchFamily="18" charset="0"/>
              </a:rPr>
              <a:t>Komputasi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cs typeface="Times New Roman" panose="02020603050405020304" pitchFamily="18" charset="0"/>
              </a:rPr>
              <a:t>/</a:t>
            </a:r>
            <a:r>
              <a:rPr lang="en-US" altLang="en-US" sz="2400" dirty="0" err="1">
                <a:cs typeface="Times New Roman" panose="02020603050405020304" pitchFamily="18" charset="0"/>
              </a:rPr>
              <a:t>dekripsi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cs typeface="Times New Roman" panose="02020603050405020304" pitchFamily="18" charset="0"/>
              </a:rPr>
              <a:t>mudah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dilakukan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marL="517525" indent="-517525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2.  </a:t>
            </a:r>
            <a:r>
              <a:rPr lang="en-US" altLang="en-US" sz="2400" dirty="0" err="1">
                <a:cs typeface="Times New Roman" panose="02020603050405020304" pitchFamily="18" charset="0"/>
              </a:rPr>
              <a:t>Secara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komputasi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hampir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mungkin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infeasible</a:t>
            </a:r>
            <a:r>
              <a:rPr lang="en-US" altLang="en-US" sz="2400" dirty="0">
                <a:cs typeface="Times New Roman" panose="02020603050405020304" pitchFamily="18" charset="0"/>
              </a:rPr>
              <a:t>) </a:t>
            </a:r>
            <a:r>
              <a:rPr lang="en-US" altLang="en-US" sz="2400" dirty="0" err="1">
                <a:cs typeface="Times New Roman" panose="02020603050405020304" pitchFamily="18" charset="0"/>
              </a:rPr>
              <a:t>menurunkan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privat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diketahui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GB" altLang="en-US" sz="2400" dirty="0"/>
              <a:t> </a:t>
            </a:r>
          </a:p>
          <a:p>
            <a:pPr marL="284162" indent="0"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>
            <a:extLst>
              <a:ext uri="{FF2B5EF4-FFF2-40B4-BE49-F238E27FC236}">
                <a16:creationId xmlns:a16="http://schemas.microsoft.com/office/drawing/2014/main" id="{EE08C2E6-CD58-4FED-B0E6-FB0054F1B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19459" name="Slide Number Placeholder 5">
            <a:extLst>
              <a:ext uri="{FF2B5EF4-FFF2-40B4-BE49-F238E27FC236}">
                <a16:creationId xmlns:a16="http://schemas.microsoft.com/office/drawing/2014/main" id="{1BF9A945-12A2-4C65-B4CA-16CA5F34B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9C2FB42-D067-4BA2-A9EF-711A1200137D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GB" altLang="en-US" sz="1400"/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D68FD242-39EF-40D9-8D97-1014EB8411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0080" y="457200"/>
            <a:ext cx="10556240" cy="5638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 </a:t>
            </a:r>
            <a:r>
              <a:rPr lang="en-US" sz="2400" dirty="0" err="1"/>
              <a:t>didasarkan</a:t>
            </a:r>
            <a:r>
              <a:rPr lang="en-US" sz="2400" dirty="0"/>
              <a:t> pada </a:t>
            </a:r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i="1" dirty="0"/>
              <a:t>integer</a:t>
            </a:r>
            <a:r>
              <a:rPr lang="en-US" sz="2400" dirty="0"/>
              <a:t> </a:t>
            </a:r>
            <a:r>
              <a:rPr lang="en-US" sz="2400" dirty="0" err="1"/>
              <a:t>klasik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	1. </a:t>
            </a:r>
            <a:r>
              <a:rPr lang="en-US" sz="2400" b="1" dirty="0" err="1"/>
              <a:t>Pemfaktoran</a:t>
            </a:r>
            <a:endParaRPr lang="en-US" sz="2400" b="1" dirty="0"/>
          </a:p>
          <a:p>
            <a:pPr marL="630238" indent="-630238">
              <a:buNone/>
              <a:defRPr/>
            </a:pPr>
            <a:r>
              <a:rPr lang="en-US" sz="2400" dirty="0"/>
              <a:t>	</a:t>
            </a:r>
            <a:r>
              <a:rPr lang="en-US" sz="2400" dirty="0" err="1">
                <a:solidFill>
                  <a:srgbClr val="FF0000"/>
                </a:solidFill>
              </a:rPr>
              <a:t>Diberikan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bilangan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bulat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n. </a:t>
            </a:r>
            <a:r>
              <a:rPr lang="en-US" sz="2400" dirty="0" err="1">
                <a:solidFill>
                  <a:srgbClr val="FF0000"/>
                </a:solidFill>
              </a:rPr>
              <a:t>Faktorkan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menjadi</a:t>
            </a:r>
            <a:r>
              <a:rPr lang="en-US" sz="2400" dirty="0">
                <a:solidFill>
                  <a:srgbClr val="FF0000"/>
                </a:solidFill>
              </a:rPr>
              <a:t> factor-</a:t>
            </a:r>
            <a:r>
              <a:rPr lang="en-US" sz="2400" dirty="0" err="1">
                <a:solidFill>
                  <a:srgbClr val="FF0000"/>
                </a:solidFill>
              </a:rPr>
              <a:t>faktor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primanya</a:t>
            </a: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	    </a:t>
            </a:r>
            <a:r>
              <a:rPr lang="en-US" sz="2400" dirty="0" err="1"/>
              <a:t>Contoh</a:t>
            </a:r>
            <a:r>
              <a:rPr lang="en-US" sz="2400" dirty="0"/>
              <a:t>: </a:t>
            </a:r>
            <a:r>
              <a:rPr lang="en-US" sz="2400" i="1" dirty="0"/>
              <a:t>n</a:t>
            </a:r>
            <a:r>
              <a:rPr lang="en-US" sz="2400" dirty="0"/>
              <a:t> = 10 = 2 * 5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		          </a:t>
            </a:r>
            <a:r>
              <a:rPr lang="en-US" sz="2400" i="1" dirty="0"/>
              <a:t>n</a:t>
            </a:r>
            <a:r>
              <a:rPr lang="en-US" sz="2400" dirty="0"/>
              <a:t> = 60 = 2 * 2 * 3 * 5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                      </a:t>
            </a:r>
            <a:r>
              <a:rPr lang="en-US" sz="2400" i="1" dirty="0"/>
              <a:t>n</a:t>
            </a:r>
            <a:r>
              <a:rPr lang="en-US" sz="2400" dirty="0"/>
              <a:t> = 252601 = 41 * 61 * 101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                      </a:t>
            </a:r>
            <a:r>
              <a:rPr lang="en-US" sz="2400" i="1" dirty="0"/>
              <a:t>n</a:t>
            </a:r>
            <a:r>
              <a:rPr lang="en-US" sz="2400" dirty="0"/>
              <a:t> = 2</a:t>
            </a:r>
            <a:r>
              <a:rPr lang="en-US" sz="2400" baseline="30000" dirty="0"/>
              <a:t>13</a:t>
            </a:r>
            <a:r>
              <a:rPr lang="en-US" sz="2400" dirty="0"/>
              <a:t> – 1 = 3391 * 23279 * 65993 * 1868569 *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                                       1066818132868207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    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    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,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/>
              <a:t>sulit</a:t>
            </a:r>
            <a:r>
              <a:rPr lang="en-US" sz="2400" dirty="0"/>
              <a:t> </a:t>
            </a:r>
            <a:r>
              <a:rPr lang="en-US" sz="2400" dirty="0" err="1"/>
              <a:t>memfaktorkan</a:t>
            </a:r>
            <a:r>
              <a:rPr lang="en-US" sz="2400" dirty="0"/>
              <a:t> (</a:t>
            </a:r>
            <a:r>
              <a:rPr lang="en-US" sz="2400" dirty="0" err="1"/>
              <a:t>butuh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lama).                       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/>
              <a:t>     </a:t>
            </a:r>
            <a:r>
              <a:rPr lang="en-US" sz="2400" dirty="0" err="1"/>
              <a:t>Algoritma</a:t>
            </a:r>
            <a:r>
              <a:rPr lang="en-US" sz="2400" dirty="0"/>
              <a:t> yang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prinsip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: </a:t>
            </a:r>
            <a:r>
              <a:rPr lang="en-US" sz="2400" i="1" dirty="0"/>
              <a:t>RSA</a:t>
            </a:r>
            <a:r>
              <a:rPr lang="en-US" sz="2400" dirty="0"/>
              <a:t> 		</a:t>
            </a:r>
            <a:endParaRPr lang="en-GB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>
            <a:extLst>
              <a:ext uri="{FF2B5EF4-FFF2-40B4-BE49-F238E27FC236}">
                <a16:creationId xmlns:a16="http://schemas.microsoft.com/office/drawing/2014/main" id="{9FBA61A7-7922-440F-B05B-5390221FD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20483" name="Slide Number Placeholder 5">
            <a:extLst>
              <a:ext uri="{FF2B5EF4-FFF2-40B4-BE49-F238E27FC236}">
                <a16:creationId xmlns:a16="http://schemas.microsoft.com/office/drawing/2014/main" id="{79D2352B-8B5D-4BD1-BB29-FCF8BE7E9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F0AD402-008C-48BA-B244-B70E14307118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GB" altLang="en-US" sz="1400"/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456C059A-59D4-4308-A9EB-EFD22FFF35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0400" y="685800"/>
            <a:ext cx="10525760" cy="550164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  2. </a:t>
            </a:r>
            <a:r>
              <a:rPr lang="en-US" altLang="en-US" sz="2400" b="1" dirty="0" err="1"/>
              <a:t>Logaritma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diskrit</a:t>
            </a:r>
            <a:endParaRPr lang="en-US" altLang="en-US" sz="24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      </a:t>
            </a:r>
            <a:r>
              <a:rPr lang="en-US" altLang="en-US" sz="2400" dirty="0" err="1">
                <a:solidFill>
                  <a:srgbClr val="FF0000"/>
                </a:solidFill>
              </a:rPr>
              <a:t>Temukan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</a:rPr>
              <a:t>x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sedemikian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sehingga</a:t>
            </a:r>
            <a:r>
              <a:rPr lang="en-US" altLang="en-US" sz="2400" dirty="0">
                <a:solidFill>
                  <a:srgbClr val="FF0000"/>
                </a:solidFill>
              </a:rPr>
              <a:t> 	</a:t>
            </a:r>
            <a:r>
              <a:rPr lang="en-US" altLang="en-US" sz="2400" i="1" dirty="0">
                <a:solidFill>
                  <a:srgbClr val="FF0000"/>
                </a:solidFill>
              </a:rPr>
              <a:t>a</a:t>
            </a:r>
            <a:r>
              <a:rPr lang="en-US" altLang="en-US" sz="2400" i="1" baseline="30000" dirty="0">
                <a:solidFill>
                  <a:srgbClr val="FF0000"/>
                </a:solidFill>
              </a:rPr>
              <a:t>x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 </a:t>
            </a:r>
            <a:r>
              <a:rPr lang="en-US" altLang="en-US" sz="2400" i="1" dirty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 (mod </a:t>
            </a:r>
            <a:r>
              <a:rPr lang="en-US" altLang="en-US" sz="2400" i="1" dirty="0">
                <a:solidFill>
                  <a:srgbClr val="FF0000"/>
                </a:solidFill>
                <a:sym typeface="Symbol" panose="05050102010706020507" pitchFamily="18" charset="2"/>
              </a:rPr>
              <a:t>n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en-US" altLang="en-US" sz="2400" dirty="0">
                <a:solidFill>
                  <a:srgbClr val="FF0000"/>
                </a:solidFill>
              </a:rPr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sym typeface="Wingdings" panose="05000000000000000000" pitchFamily="2" charset="2"/>
              </a:rPr>
              <a:t>	 </a:t>
            </a:r>
            <a:r>
              <a:rPr lang="en-US" altLang="en-US" sz="2400" dirty="0" err="1">
                <a:sym typeface="Wingdings" panose="05000000000000000000" pitchFamily="2" charset="2"/>
              </a:rPr>
              <a:t>sulit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dihitung</a:t>
            </a:r>
            <a:endParaRPr lang="en-US" alt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    </a:t>
            </a:r>
            <a:r>
              <a:rPr lang="en-US" altLang="en-US" sz="2400" dirty="0" err="1"/>
              <a:t>Contoh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3</a:t>
            </a:r>
            <a:r>
              <a:rPr lang="en-US" altLang="en-US" sz="2400" i="1" baseline="30000" dirty="0"/>
              <a:t>x</a:t>
            </a:r>
            <a:r>
              <a:rPr lang="en-US" altLang="en-US" sz="2400" i="1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 15 (mod 17) </a:t>
            </a:r>
            <a:r>
              <a:rPr lang="en-US" altLang="en-US" sz="2400" dirty="0" err="1">
                <a:sym typeface="Symbol" panose="05050102010706020507" pitchFamily="18" charset="2"/>
              </a:rPr>
              <a:t>maka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x</a:t>
            </a:r>
            <a:r>
              <a:rPr lang="en-US" altLang="en-US" sz="2400" dirty="0">
                <a:sym typeface="Symbol" panose="05050102010706020507" pitchFamily="18" charset="2"/>
              </a:rPr>
              <a:t>  </a:t>
            </a:r>
            <a:r>
              <a:rPr lang="en-US" altLang="en-US" sz="2400" baseline="30000" dirty="0">
                <a:sym typeface="Symbol" panose="05050102010706020507" pitchFamily="18" charset="2"/>
              </a:rPr>
              <a:t>3</a:t>
            </a:r>
            <a:r>
              <a:rPr lang="en-US" altLang="en-US" sz="2400" dirty="0">
                <a:sym typeface="Symbol" panose="05050102010706020507" pitchFamily="18" charset="2"/>
              </a:rPr>
              <a:t>log 15 (mod 17) = 6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    </a:t>
            </a:r>
            <a:r>
              <a:rPr lang="en-US" altLang="en-US" sz="2400" dirty="0" err="1"/>
              <a:t>Semakin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besar</a:t>
            </a:r>
            <a:r>
              <a:rPr lang="en-US" altLang="en-US" sz="2400" dirty="0"/>
              <a:t> </a:t>
            </a:r>
            <a:r>
              <a:rPr lang="en-US" altLang="en-US" sz="2400" i="1" dirty="0"/>
              <a:t>a</a:t>
            </a:r>
            <a:r>
              <a:rPr lang="en-US" altLang="en-US" sz="2400" dirty="0"/>
              <a:t>, </a:t>
            </a:r>
            <a:r>
              <a:rPr lang="en-US" altLang="en-US" sz="2400" i="1" dirty="0"/>
              <a:t>b</a:t>
            </a:r>
            <a:r>
              <a:rPr lang="en-US" altLang="en-US" sz="2400" dirty="0"/>
              <a:t>, dan </a:t>
            </a:r>
            <a:r>
              <a:rPr lang="en-US" altLang="en-US" sz="2400" i="1" dirty="0"/>
              <a:t>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semakin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sulit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memfaktorkan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butuh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waktu</a:t>
            </a:r>
            <a:r>
              <a:rPr lang="en-US" altLang="en-US" sz="2400" dirty="0"/>
              <a:t> lama).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   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menggunakan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prinsip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ini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ElGamal</a:t>
            </a:r>
            <a:r>
              <a:rPr lang="en-US" altLang="en-US" sz="2400" dirty="0"/>
              <a:t>, </a:t>
            </a:r>
            <a:r>
              <a:rPr lang="en-US" altLang="en-US" sz="2400" i="1" dirty="0"/>
              <a:t>DSA</a:t>
            </a:r>
            <a:r>
              <a:rPr lang="en-US" altLang="en-US" sz="2400" dirty="0"/>
              <a:t>	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	</a:t>
            </a:r>
            <a:r>
              <a:rPr lang="en-US" altLang="en-US" sz="2400" dirty="0" err="1"/>
              <a:t>Catatan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Persoalan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logaritma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diskrit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kebalikan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persoalan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perpangkatan</a:t>
            </a:r>
            <a:r>
              <a:rPr lang="en-US" altLang="en-US" sz="2400" dirty="0"/>
              <a:t> modular: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/>
              <a:t>		 </a:t>
            </a:r>
            <a:r>
              <a:rPr lang="en-US" altLang="en-US" sz="2400" i="1" dirty="0"/>
              <a:t>b</a:t>
            </a:r>
            <a:r>
              <a:rPr lang="en-US" altLang="en-US" sz="2400" dirty="0"/>
              <a:t> = </a:t>
            </a:r>
            <a:r>
              <a:rPr lang="en-US" altLang="en-US" sz="2400" i="1" dirty="0"/>
              <a:t>a</a:t>
            </a:r>
            <a:r>
              <a:rPr lang="en-US" altLang="en-US" sz="2400" i="1" baseline="30000" dirty="0"/>
              <a:t>x</a:t>
            </a:r>
            <a:r>
              <a:rPr lang="en-US" altLang="en-US" sz="2400" i="1" dirty="0"/>
              <a:t> </a:t>
            </a:r>
            <a:r>
              <a:rPr lang="en-US" altLang="en-US" sz="2400" dirty="0"/>
              <a:t>mod </a:t>
            </a:r>
            <a:r>
              <a:rPr lang="en-US" altLang="en-US" sz="2400" i="1" dirty="0"/>
              <a:t>n      </a:t>
            </a:r>
            <a:r>
              <a:rPr lang="en-US" altLang="en-US" sz="2400" dirty="0"/>
              <a:t>              </a:t>
            </a:r>
            <a:r>
              <a:rPr lang="en-US" altLang="en-US" sz="2400" dirty="0">
                <a:sym typeface="Wingdings" panose="05000000000000000000" pitchFamily="2" charset="2"/>
              </a:rPr>
              <a:t>  </a:t>
            </a:r>
            <a:r>
              <a:rPr lang="en-US" altLang="en-US" sz="2400" dirty="0" err="1">
                <a:sym typeface="Wingdings" panose="05000000000000000000" pitchFamily="2" charset="2"/>
              </a:rPr>
              <a:t>perpangkatan</a:t>
            </a:r>
            <a:r>
              <a:rPr lang="en-US" altLang="en-US" sz="2400" dirty="0">
                <a:sym typeface="Wingdings" panose="05000000000000000000" pitchFamily="2" charset="2"/>
              </a:rPr>
              <a:t> modular, </a:t>
            </a:r>
            <a:r>
              <a:rPr lang="en-US" altLang="en-US" sz="2400" i="1" dirty="0">
                <a:sym typeface="Wingdings" panose="05000000000000000000" pitchFamily="2" charset="2"/>
              </a:rPr>
              <a:t>b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/>
              <a:t>mudah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dihitung</a:t>
            </a:r>
            <a:r>
              <a:rPr lang="en-US" altLang="en-US" sz="2400" dirty="0"/>
              <a:t>	 </a:t>
            </a:r>
          </a:p>
          <a:p>
            <a:pPr>
              <a:buNone/>
            </a:pPr>
            <a:r>
              <a:rPr lang="en-US" altLang="en-US" sz="2400" dirty="0"/>
              <a:t>		</a:t>
            </a:r>
            <a:r>
              <a:rPr lang="en-US" altLang="en-US" sz="2400" i="1" dirty="0"/>
              <a:t>a</a:t>
            </a:r>
            <a:r>
              <a:rPr lang="en-US" altLang="en-US" sz="2400" i="1" baseline="30000" dirty="0"/>
              <a:t>x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 </a:t>
            </a:r>
            <a:r>
              <a:rPr lang="en-US" altLang="en-US" sz="2400" i="1" dirty="0">
                <a:sym typeface="Symbol" panose="05050102010706020507" pitchFamily="18" charset="2"/>
              </a:rPr>
              <a:t>b</a:t>
            </a:r>
            <a:r>
              <a:rPr lang="en-US" altLang="en-US" sz="2400" dirty="0">
                <a:sym typeface="Symbol" panose="05050102010706020507" pitchFamily="18" charset="2"/>
              </a:rPr>
              <a:t> (mod </a:t>
            </a:r>
            <a:r>
              <a:rPr lang="en-US" altLang="en-US" sz="2400" i="1" dirty="0">
                <a:sym typeface="Symbol" panose="05050102010706020507" pitchFamily="18" charset="2"/>
              </a:rPr>
              <a:t>n</a:t>
            </a:r>
            <a:r>
              <a:rPr lang="en-US" altLang="en-US" sz="2400" dirty="0">
                <a:sym typeface="Symbol" panose="05050102010706020507" pitchFamily="18" charset="2"/>
              </a:rPr>
              <a:t>), </a:t>
            </a:r>
            <a:r>
              <a:rPr lang="en-US" altLang="en-US" sz="2400" i="1" dirty="0">
                <a:sym typeface="Symbol" panose="05050102010706020507" pitchFamily="18" charset="2"/>
              </a:rPr>
              <a:t>x </a:t>
            </a:r>
            <a:r>
              <a:rPr lang="en-US" altLang="en-US" sz="2400" dirty="0">
                <a:sym typeface="Symbol" panose="05050102010706020507" pitchFamily="18" charset="2"/>
              </a:rPr>
              <a:t>= ?</a:t>
            </a:r>
            <a:r>
              <a:rPr lang="en-US" altLang="en-US" sz="2400" dirty="0">
                <a:solidFill>
                  <a:srgbClr val="FF0000"/>
                </a:solidFill>
              </a:rPr>
              <a:t>	    </a:t>
            </a:r>
            <a:r>
              <a:rPr lang="en-US" altLang="en-US" sz="2400" dirty="0">
                <a:sym typeface="Wingdings" panose="05000000000000000000" pitchFamily="2" charset="2"/>
              </a:rPr>
              <a:t>  </a:t>
            </a:r>
            <a:r>
              <a:rPr lang="en-US" altLang="en-US" sz="2400" dirty="0" err="1">
                <a:sym typeface="Wingdings" panose="05000000000000000000" pitchFamily="2" charset="2"/>
              </a:rPr>
              <a:t>logaritma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diskrit</a:t>
            </a:r>
            <a:r>
              <a:rPr lang="en-US" altLang="en-US" sz="2400" dirty="0">
                <a:sym typeface="Wingdings" panose="05000000000000000000" pitchFamily="2" charset="2"/>
              </a:rPr>
              <a:t>, </a:t>
            </a:r>
            <a:r>
              <a:rPr lang="en-US" altLang="en-US" sz="2400" i="1" dirty="0">
                <a:sym typeface="Wingdings" panose="05000000000000000000" pitchFamily="2" charset="2"/>
              </a:rPr>
              <a:t>x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>
                <a:sym typeface="Wingdings" panose="05000000000000000000" pitchFamily="2" charset="2"/>
              </a:rPr>
              <a:t>sulit</a:t>
            </a:r>
            <a:r>
              <a:rPr lang="en-US" altLang="en-US" sz="2400" dirty="0">
                <a:sym typeface="Wingdings" panose="05000000000000000000" pitchFamily="2" charset="2"/>
              </a:rPr>
              <a:t> </a:t>
            </a:r>
            <a:r>
              <a:rPr lang="en-US" altLang="en-US" sz="2400" dirty="0" err="1"/>
              <a:t>dihitung</a:t>
            </a:r>
            <a:endParaRPr lang="en-US" altLang="en-US" sz="2400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654CEFD5-D0A8-4D77-A997-B2EF68866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0" y="762000"/>
            <a:ext cx="10088880" cy="5334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dirty="0"/>
              <a:t>3.</a:t>
            </a:r>
            <a:r>
              <a:rPr lang="en-US" altLang="en-US" b="1" dirty="0"/>
              <a:t> </a:t>
            </a:r>
            <a:r>
              <a:rPr lang="en-US" altLang="en-US" b="1" i="1" dirty="0"/>
              <a:t>Elliptic Curve Discrete Logarithm Problem</a:t>
            </a:r>
            <a:r>
              <a:rPr lang="en-US" altLang="en-US" b="1" dirty="0"/>
              <a:t> (</a:t>
            </a:r>
            <a:r>
              <a:rPr lang="en-US" altLang="en-US" b="1" i="1" dirty="0"/>
              <a:t>ECDLP</a:t>
            </a:r>
            <a:r>
              <a:rPr lang="en-US" altLang="en-US" b="1" dirty="0"/>
              <a:t>)</a:t>
            </a:r>
          </a:p>
          <a:p>
            <a:pPr>
              <a:buFontTx/>
              <a:buNone/>
            </a:pPr>
            <a:endParaRPr lang="en-US" altLang="en-US" b="1" dirty="0"/>
          </a:p>
          <a:p>
            <a:pPr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	</a:t>
            </a:r>
            <a:r>
              <a:rPr lang="en-US" altLang="en-US" sz="2600" dirty="0" err="1">
                <a:solidFill>
                  <a:srgbClr val="FF0000"/>
                </a:solidFill>
              </a:rPr>
              <a:t>Diberikan</a:t>
            </a:r>
            <a:r>
              <a:rPr lang="en-US" altLang="en-US" sz="2600" dirty="0">
                <a:solidFill>
                  <a:srgbClr val="FF0000"/>
                </a:solidFill>
              </a:rPr>
              <a:t> </a:t>
            </a:r>
            <a:r>
              <a:rPr lang="en-US" altLang="en-US" sz="2600" i="1" dirty="0">
                <a:solidFill>
                  <a:srgbClr val="FF0000"/>
                </a:solidFill>
              </a:rPr>
              <a:t>P</a:t>
            </a:r>
            <a:r>
              <a:rPr lang="en-US" altLang="en-US" sz="2600" dirty="0">
                <a:solidFill>
                  <a:srgbClr val="FF0000"/>
                </a:solidFill>
              </a:rPr>
              <a:t> dan </a:t>
            </a:r>
            <a:r>
              <a:rPr lang="en-US" altLang="en-US" sz="2600" i="1" dirty="0">
                <a:solidFill>
                  <a:srgbClr val="FF0000"/>
                </a:solidFill>
              </a:rPr>
              <a:t>Q</a:t>
            </a:r>
            <a:r>
              <a:rPr lang="en-US" altLang="en-US" sz="2600" dirty="0">
                <a:solidFill>
                  <a:srgbClr val="FF0000"/>
                </a:solidFill>
              </a:rPr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adalah</a:t>
            </a:r>
            <a:r>
              <a:rPr lang="en-US" altLang="en-US" sz="2600" dirty="0">
                <a:solidFill>
                  <a:srgbClr val="FF0000"/>
                </a:solidFill>
              </a:rPr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dua</a:t>
            </a:r>
            <a:r>
              <a:rPr lang="en-US" altLang="en-US" sz="2600" dirty="0">
                <a:solidFill>
                  <a:srgbClr val="FF0000"/>
                </a:solidFill>
              </a:rPr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buah</a:t>
            </a:r>
            <a:r>
              <a:rPr lang="en-US" altLang="en-US" sz="2600" dirty="0">
                <a:solidFill>
                  <a:srgbClr val="FF0000"/>
                </a:solidFill>
              </a:rPr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titik</a:t>
            </a:r>
            <a:r>
              <a:rPr lang="en-US" altLang="en-US" sz="2600" dirty="0">
                <a:solidFill>
                  <a:srgbClr val="FF0000"/>
                </a:solidFill>
              </a:rPr>
              <a:t> di </a:t>
            </a:r>
            <a:r>
              <a:rPr lang="en-US" altLang="en-US" sz="2600" dirty="0" err="1">
                <a:solidFill>
                  <a:srgbClr val="FF0000"/>
                </a:solidFill>
              </a:rPr>
              <a:t>kurva</a:t>
            </a:r>
            <a:r>
              <a:rPr lang="en-US" altLang="en-US" sz="2600" dirty="0">
                <a:solidFill>
                  <a:srgbClr val="FF0000"/>
                </a:solidFill>
              </a:rPr>
              <a:t> </a:t>
            </a:r>
          </a:p>
          <a:p>
            <a:pPr>
              <a:buFontTx/>
              <a:buNone/>
            </a:pPr>
            <a:r>
              <a:rPr lang="en-US" altLang="en-US" sz="2600" dirty="0">
                <a:solidFill>
                  <a:srgbClr val="FF0000"/>
                </a:solidFill>
              </a:rPr>
              <a:t>	</a:t>
            </a:r>
            <a:r>
              <a:rPr lang="en-US" altLang="en-US" sz="2600" dirty="0" err="1">
                <a:solidFill>
                  <a:srgbClr val="FF0000"/>
                </a:solidFill>
              </a:rPr>
              <a:t>eliptik</a:t>
            </a:r>
            <a:r>
              <a:rPr lang="en-US" altLang="en-US" sz="2600" dirty="0">
                <a:solidFill>
                  <a:srgbClr val="FF0000"/>
                </a:solidFill>
              </a:rPr>
              <a:t>, </a:t>
            </a:r>
            <a:r>
              <a:rPr lang="en-US" altLang="en-US" sz="2600" dirty="0" err="1">
                <a:solidFill>
                  <a:srgbClr val="FF0000"/>
                </a:solidFill>
              </a:rPr>
              <a:t>carilah</a:t>
            </a:r>
            <a:r>
              <a:rPr lang="en-US" altLang="en-US" sz="2600" dirty="0">
                <a:solidFill>
                  <a:srgbClr val="FF0000"/>
                </a:solidFill>
              </a:rPr>
              <a:t> integer </a:t>
            </a:r>
            <a:r>
              <a:rPr lang="en-US" altLang="en-US" sz="2600" i="1" dirty="0">
                <a:solidFill>
                  <a:srgbClr val="FF0000"/>
                </a:solidFill>
              </a:rPr>
              <a:t>n</a:t>
            </a:r>
            <a:r>
              <a:rPr lang="en-US" altLang="en-US" sz="2600" dirty="0">
                <a:solidFill>
                  <a:srgbClr val="FF0000"/>
                </a:solidFill>
              </a:rPr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sedemikian</a:t>
            </a:r>
            <a:r>
              <a:rPr lang="en-US" altLang="en-US" sz="2600" dirty="0">
                <a:solidFill>
                  <a:srgbClr val="FF0000"/>
                </a:solidFill>
              </a:rPr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sehingga</a:t>
            </a:r>
            <a:r>
              <a:rPr lang="en-US" altLang="en-US" sz="2600" dirty="0">
                <a:solidFill>
                  <a:srgbClr val="FF0000"/>
                </a:solidFill>
              </a:rPr>
              <a:t> </a:t>
            </a:r>
            <a:r>
              <a:rPr lang="en-US" altLang="en-US" sz="2600" i="1" dirty="0">
                <a:solidFill>
                  <a:srgbClr val="FF0000"/>
                </a:solidFill>
              </a:rPr>
              <a:t>P</a:t>
            </a:r>
            <a:r>
              <a:rPr lang="en-US" altLang="en-US" sz="2600" dirty="0">
                <a:solidFill>
                  <a:srgbClr val="FF0000"/>
                </a:solidFill>
              </a:rPr>
              <a:t> = </a:t>
            </a:r>
            <a:r>
              <a:rPr lang="en-US" altLang="en-US" sz="2600" i="1" dirty="0">
                <a:solidFill>
                  <a:srgbClr val="FF0000"/>
                </a:solidFill>
              </a:rPr>
              <a:t>n Q</a:t>
            </a:r>
          </a:p>
          <a:p>
            <a:pPr>
              <a:buFontTx/>
              <a:buNone/>
            </a:pPr>
            <a:endParaRPr lang="en-US" altLang="en-US" sz="2600" i="1" dirty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en-US" altLang="en-US" dirty="0"/>
              <a:t>	</a:t>
            </a:r>
            <a:r>
              <a:rPr lang="en-US" altLang="en-US" dirty="0" err="1"/>
              <a:t>Algoritma</a:t>
            </a:r>
            <a:r>
              <a:rPr lang="en-US" altLang="en-US" dirty="0"/>
              <a:t> yang </a:t>
            </a:r>
            <a:r>
              <a:rPr lang="en-US" altLang="en-US" dirty="0" err="1"/>
              <a:t>menggunakan</a:t>
            </a:r>
            <a:r>
              <a:rPr lang="en-US" altLang="en-US" dirty="0"/>
              <a:t> </a:t>
            </a:r>
            <a:r>
              <a:rPr lang="en-US" altLang="en-US" dirty="0" err="1"/>
              <a:t>prinsip</a:t>
            </a:r>
            <a:r>
              <a:rPr lang="en-US" altLang="en-US" dirty="0"/>
              <a:t> </a:t>
            </a:r>
            <a:r>
              <a:rPr lang="en-US" altLang="en-US" dirty="0" err="1"/>
              <a:t>ini</a:t>
            </a:r>
            <a:r>
              <a:rPr lang="en-US" altLang="en-US" dirty="0"/>
              <a:t>: </a:t>
            </a:r>
            <a:r>
              <a:rPr lang="en-US" altLang="en-US" i="1" dirty="0"/>
              <a:t>Elliptic Curve Cryptography </a:t>
            </a:r>
            <a:r>
              <a:rPr lang="en-US" altLang="en-US" dirty="0"/>
              <a:t>(ECC)	</a:t>
            </a:r>
            <a:endParaRPr lang="en-US" altLang="en-US" sz="2600" i="1" dirty="0">
              <a:solidFill>
                <a:srgbClr val="FF0000"/>
              </a:solidFill>
            </a:endParaRPr>
          </a:p>
          <a:p>
            <a:pPr>
              <a:buFontTx/>
              <a:buNone/>
            </a:pPr>
            <a:endParaRPr lang="en-US" altLang="en-US" b="1" dirty="0"/>
          </a:p>
        </p:txBody>
      </p:sp>
      <p:sp>
        <p:nvSpPr>
          <p:cNvPr id="21507" name="Footer Placeholder 3">
            <a:extLst>
              <a:ext uri="{FF2B5EF4-FFF2-40B4-BE49-F238E27FC236}">
                <a16:creationId xmlns:a16="http://schemas.microsoft.com/office/drawing/2014/main" id="{602E4E17-6C32-493B-9288-80EBBDE9F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21508" name="Slide Number Placeholder 4">
            <a:extLst>
              <a:ext uri="{FF2B5EF4-FFF2-40B4-BE49-F238E27FC236}">
                <a16:creationId xmlns:a16="http://schemas.microsoft.com/office/drawing/2014/main" id="{DDD7BB3C-9EBB-4006-84E7-3DB29B662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6835B2B-0BE3-472C-BDDA-1B27E20E0395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GB" altLang="en-US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>
            <a:extLst>
              <a:ext uri="{FF2B5EF4-FFF2-40B4-BE49-F238E27FC236}">
                <a16:creationId xmlns:a16="http://schemas.microsoft.com/office/drawing/2014/main" id="{7E40BAC6-E7D0-467C-83B3-E88FD0F9D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 dirty="0"/>
              <a:t>Rinaldi Munir/II4031 </a:t>
            </a:r>
            <a:r>
              <a:rPr lang="en-GB" altLang="en-US" sz="1400" dirty="0" err="1"/>
              <a:t>Kriptografi</a:t>
            </a:r>
            <a:r>
              <a:rPr lang="en-GB" altLang="en-US" sz="1400" dirty="0"/>
              <a:t> dan </a:t>
            </a:r>
            <a:r>
              <a:rPr lang="en-GB" altLang="en-US" sz="1400" dirty="0" err="1"/>
              <a:t>Koding</a:t>
            </a:r>
            <a:endParaRPr lang="en-GB" altLang="en-US" sz="1400" dirty="0"/>
          </a:p>
        </p:txBody>
      </p:sp>
      <p:sp>
        <p:nvSpPr>
          <p:cNvPr id="4099" name="Slide Number Placeholder 5">
            <a:extLst>
              <a:ext uri="{FF2B5EF4-FFF2-40B4-BE49-F238E27FC236}">
                <a16:creationId xmlns:a16="http://schemas.microsoft.com/office/drawing/2014/main" id="{F3C81C6D-BD9A-4AE1-A545-6220A1C90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644A270-0508-410F-9963-DF996070073D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40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FBFC2B1B-1304-4091-9D7C-BF4F3CB4DD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9880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altLang="en-US" b="1" dirty="0" err="1"/>
              <a:t>Pendahuluan</a:t>
            </a:r>
            <a:endParaRPr lang="en-GB" altLang="en-US" b="1" dirty="0"/>
          </a:p>
        </p:txBody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2A36544F-2776-4FDC-91A4-9A4DB31C0E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82320" y="1524000"/>
            <a:ext cx="10474960" cy="483234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Sampai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akhir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tahun</a:t>
            </a:r>
            <a:r>
              <a:rPr lang="en-US" altLang="en-US" dirty="0">
                <a:cs typeface="Times New Roman" panose="02020603050405020304" pitchFamily="18" charset="0"/>
              </a:rPr>
              <a:t> 1970, </a:t>
            </a: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sistem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kunci-simetri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Pengirim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penerima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memiliki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sama</a:t>
            </a:r>
            <a:r>
              <a:rPr lang="en-US" altLang="en-US" dirty="0">
                <a:cs typeface="Times New Roman" panose="02020603050405020304" pitchFamily="18" charset="0"/>
              </a:rPr>
              <a:t> (K)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i="1" dirty="0">
                <a:cs typeface="Times New Roman" panose="02020603050405020304" pitchFamily="18" charset="0"/>
              </a:rPr>
              <a:t>E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) = </a:t>
            </a:r>
            <a:r>
              <a:rPr lang="en-US" altLang="en-US" i="1" dirty="0">
                <a:cs typeface="Times New Roman" panose="02020603050405020304" pitchFamily="18" charset="0"/>
              </a:rPr>
              <a:t>C</a:t>
            </a:r>
            <a:r>
              <a:rPr lang="en-US" altLang="en-US" dirty="0">
                <a:cs typeface="Times New Roman" panose="02020603050405020304" pitchFamily="18" charset="0"/>
              </a:rPr>
              <a:t>	dan </a:t>
            </a:r>
            <a:r>
              <a:rPr lang="en-US" altLang="en-US" i="1" dirty="0">
                <a:cs typeface="Times New Roman" panose="02020603050405020304" pitchFamily="18" charset="0"/>
              </a:rPr>
              <a:t>D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C</a:t>
            </a:r>
            <a:r>
              <a:rPr lang="en-US" altLang="en-US" dirty="0">
                <a:cs typeface="Times New Roman" panose="02020603050405020304" pitchFamily="18" charset="0"/>
              </a:rPr>
              <a:t>) =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7818EF34-629A-4524-81B7-FF608B9C6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9360" y="3406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B198785-B0F9-45BE-A6AA-8C5F6D2A1F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8737696"/>
              </p:ext>
            </p:extLst>
          </p:nvPr>
        </p:nvGraphicFramePr>
        <p:xfrm>
          <a:off x="1691640" y="3786867"/>
          <a:ext cx="8656320" cy="2189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5614618" imgH="1412652" progId="Visio.Drawing.6">
                  <p:embed/>
                </p:oleObj>
              </mc:Choice>
              <mc:Fallback>
                <p:oleObj r:id="rId2" imgW="5614618" imgH="1412652" progId="Visio.Drawing.6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40" y="3786867"/>
                        <a:ext cx="8656320" cy="21893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3">
            <a:extLst>
              <a:ext uri="{FF2B5EF4-FFF2-40B4-BE49-F238E27FC236}">
                <a16:creationId xmlns:a16="http://schemas.microsoft.com/office/drawing/2014/main" id="{846B932D-5A1C-426D-935C-09F7EEA25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22531" name="Slide Number Placeholder 4">
            <a:extLst>
              <a:ext uri="{FF2B5EF4-FFF2-40B4-BE49-F238E27FC236}">
                <a16:creationId xmlns:a16="http://schemas.microsoft.com/office/drawing/2014/main" id="{7EA520F2-28FA-4D36-A085-BF3E6F685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44FFA8B-149B-46F4-BA29-76E43110BB45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GB" altLang="en-US" sz="1400"/>
          </a:p>
        </p:txBody>
      </p:sp>
      <p:pic>
        <p:nvPicPr>
          <p:cNvPr id="22532" name="Picture 3">
            <a:extLst>
              <a:ext uri="{FF2B5EF4-FFF2-40B4-BE49-F238E27FC236}">
                <a16:creationId xmlns:a16="http://schemas.microsoft.com/office/drawing/2014/main" id="{E37166CB-2DFB-4974-8A55-862AC583E5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066800"/>
            <a:ext cx="70358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>
            <a:extLst>
              <a:ext uri="{FF2B5EF4-FFF2-40B4-BE49-F238E27FC236}">
                <a16:creationId xmlns:a16="http://schemas.microsoft.com/office/drawing/2014/main" id="{544D846F-EADC-4AB2-BB8C-E6729138A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24579" name="Slide Number Placeholder 5">
            <a:extLst>
              <a:ext uri="{FF2B5EF4-FFF2-40B4-BE49-F238E27FC236}">
                <a16:creationId xmlns:a16="http://schemas.microsoft.com/office/drawing/2014/main" id="{3B331587-5C08-4397-915C-792F8543E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B8AA85B-389D-4B1C-B5ED-1B6243DF0627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GB" altLang="en-US" sz="1400"/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95B42E03-9C55-4207-9773-6169F990DA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Kriptografi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Kunci-Simetri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>
                <a:latin typeface="+mn-lt"/>
                <a:cs typeface="Times New Roman" panose="02020603050405020304" pitchFamily="18" charset="0"/>
              </a:rPr>
              <a:t>vs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Kriptografi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Kunci-publik</a:t>
            </a:r>
            <a:r>
              <a:rPr lang="en-GB" altLang="en-US" b="1" dirty="0">
                <a:latin typeface="+mn-lt"/>
              </a:rPr>
              <a:t> </a:t>
            </a:r>
          </a:p>
        </p:txBody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id="{479CDAB4-F0C2-4650-A715-42E2A734EF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Kelebihan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kriptografi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kunci-simetri</a:t>
            </a:r>
            <a:r>
              <a:rPr lang="en-US" altLang="en-US" b="1" dirty="0">
                <a:cs typeface="Times New Roman" panose="02020603050405020304" pitchFamily="18" charset="0"/>
              </a:rPr>
              <a:t>: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/>
              <a:t>P</a:t>
            </a:r>
            <a:r>
              <a:rPr lang="en-US" altLang="en-US" dirty="0">
                <a:cs typeface="Times New Roman" panose="02020603050405020304" pitchFamily="18" charset="0"/>
              </a:rPr>
              <a:t>roses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/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membutuhkan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waktu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singkat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relatif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pendek</a:t>
            </a:r>
            <a:r>
              <a:rPr lang="en-GB" altLang="en-US" dirty="0">
                <a:cs typeface="Times New Roman" panose="02020603050405020304" pitchFamily="18" charset="0"/>
              </a:rPr>
              <a:t> 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Otentikasi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langsung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diketahui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diterima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diketahui</a:t>
            </a:r>
            <a:r>
              <a:rPr lang="en-US" altLang="en-US" dirty="0">
                <a:cs typeface="Times New Roman" panose="02020603050405020304" pitchFamily="18" charset="0"/>
              </a:rPr>
              <a:t> oleh </a:t>
            </a:r>
            <a:r>
              <a:rPr lang="en-US" altLang="en-US" dirty="0" err="1">
                <a:cs typeface="Times New Roman" panose="02020603050405020304" pitchFamily="18" charset="0"/>
              </a:rPr>
              <a:t>pengirim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penerima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saja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>
            <a:extLst>
              <a:ext uri="{FF2B5EF4-FFF2-40B4-BE49-F238E27FC236}">
                <a16:creationId xmlns:a16="http://schemas.microsoft.com/office/drawing/2014/main" id="{8D62B970-9ECD-459A-9944-9E8EB12BF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25603" name="Slide Number Placeholder 5">
            <a:extLst>
              <a:ext uri="{FF2B5EF4-FFF2-40B4-BE49-F238E27FC236}">
                <a16:creationId xmlns:a16="http://schemas.microsoft.com/office/drawing/2014/main" id="{660DB06B-40FF-4D9A-9AC5-4A13221C5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86735B-29C2-4BDD-A359-28D92F0D4F05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GB" altLang="en-US" sz="1400"/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F3D01DA2-C6BB-44D5-B871-411373AEAC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5040" y="762000"/>
            <a:ext cx="9753600" cy="5334000"/>
          </a:xfrm>
        </p:spPr>
        <p:txBody>
          <a:bodyPr/>
          <a:lstStyle/>
          <a:p>
            <a:pPr marL="609600" indent="-609600"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Kelemahan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kriptografi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kunci-simetri</a:t>
            </a:r>
            <a:r>
              <a:rPr lang="en-US" altLang="en-US" b="1" dirty="0">
                <a:cs typeface="Times New Roman" panose="02020603050405020304" pitchFamily="18" charset="0"/>
              </a:rPr>
              <a:t>:</a:t>
            </a:r>
          </a:p>
          <a:p>
            <a:pPr marL="609600" indent="-609600"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melalui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saluran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saluran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pengiriman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cs typeface="Times New Roman" panose="02020603050405020304" pitchFamily="18" charset="0"/>
              </a:rPr>
              <a:t>Kedua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entitas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berkomunikasi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menjaga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kerahasiaan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sering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diubah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mungkin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komunikasi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>
            <a:extLst>
              <a:ext uri="{FF2B5EF4-FFF2-40B4-BE49-F238E27FC236}">
                <a16:creationId xmlns:a16="http://schemas.microsoft.com/office/drawing/2014/main" id="{35D416DE-81E0-4270-8610-7C1570C9A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26627" name="Slide Number Placeholder 5">
            <a:extLst>
              <a:ext uri="{FF2B5EF4-FFF2-40B4-BE49-F238E27FC236}">
                <a16:creationId xmlns:a16="http://schemas.microsoft.com/office/drawing/2014/main" id="{631082C1-C474-4355-BDCF-145FD5FC5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CF3E44F-DC0C-4614-8D8E-E402401CFF95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GB" altLang="en-US" sz="1400"/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5C12224-39E0-4981-A18D-74577E28F9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0240" y="457200"/>
            <a:ext cx="11033760" cy="5638800"/>
          </a:xfrm>
        </p:spPr>
        <p:txBody>
          <a:bodyPr>
            <a:normAutofit lnSpcReduction="10000"/>
          </a:bodyPr>
          <a:lstStyle/>
          <a:p>
            <a:pPr marL="533400" indent="-533400"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Kelebihan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kriptografi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kunci-publik</a:t>
            </a:r>
            <a:r>
              <a:rPr lang="en-US" altLang="en-US" b="1" dirty="0">
                <a:cs typeface="Times New Roman" panose="02020603050405020304" pitchFamily="18" charset="0"/>
              </a:rPr>
              <a:t>:</a:t>
            </a: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perlu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dijaga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kerahasiaannya</a:t>
            </a:r>
            <a:r>
              <a:rPr lang="en-US" altLang="en-US" dirty="0">
                <a:cs typeface="Times New Roman" panose="02020603050405020304" pitchFamily="18" charset="0"/>
              </a:rPr>
              <a:t>  oleh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entitas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berkomunikasi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kebutuhan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sebagaimana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Pasangan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public dan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perlu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sering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diubah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bahkan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periode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waktu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panjang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mengamankan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pengiriman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Beberapa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kunci-publik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memberi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tanda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tangan</a:t>
            </a:r>
            <a:r>
              <a:rPr lang="en-US" altLang="en-US" dirty="0">
                <a:cs typeface="Times New Roman" panose="02020603050405020304" pitchFamily="18" charset="0"/>
              </a:rPr>
              <a:t> digital pada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dijelaskan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materi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kuliah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selanjutnya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endParaRPr lang="en-GB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4">
            <a:extLst>
              <a:ext uri="{FF2B5EF4-FFF2-40B4-BE49-F238E27FC236}">
                <a16:creationId xmlns:a16="http://schemas.microsoft.com/office/drawing/2014/main" id="{943E7199-0854-493F-9CA2-1A2CB1E34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27651" name="Slide Number Placeholder 5">
            <a:extLst>
              <a:ext uri="{FF2B5EF4-FFF2-40B4-BE49-F238E27FC236}">
                <a16:creationId xmlns:a16="http://schemas.microsoft.com/office/drawing/2014/main" id="{76FED1E5-C0A7-48FD-A095-0D9A91078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A26D482-858A-4730-B06A-2DA95F436AB9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GB" altLang="en-US" sz="1400"/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6BB303C1-62FC-44EE-AE23-B2A6A2B4E1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3760" y="762000"/>
            <a:ext cx="10139680" cy="5334000"/>
          </a:xfrm>
        </p:spPr>
        <p:txBody>
          <a:bodyPr>
            <a:normAutofit/>
          </a:bodyPr>
          <a:lstStyle/>
          <a:p>
            <a:pPr marL="533400" indent="-533400"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Kelemahan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kriptografi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kunci-publik</a:t>
            </a:r>
            <a:r>
              <a:rPr lang="en-US" altLang="en-US" b="1" dirty="0">
                <a:cs typeface="Times New Roman" panose="02020603050405020304" pitchFamily="18" charset="0"/>
              </a:rPr>
              <a:t>:</a:t>
            </a:r>
          </a:p>
          <a:p>
            <a:pPr marL="533400" indent="-533400"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umumnya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lambat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daripada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sistem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melibatkan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operasi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perpangkatan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daripada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bisa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sampai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empat</a:t>
            </a:r>
            <a:r>
              <a:rPr lang="en-US" altLang="en-US" dirty="0">
                <a:cs typeface="Times New Roman" panose="02020603050405020304" pitchFamily="18" charset="0"/>
              </a:rPr>
              <a:t> kali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).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relatif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daripada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simetri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4">
            <a:extLst>
              <a:ext uri="{FF2B5EF4-FFF2-40B4-BE49-F238E27FC236}">
                <a16:creationId xmlns:a16="http://schemas.microsoft.com/office/drawing/2014/main" id="{ACD7DD77-7B93-489D-B5C1-A8A5A77FA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28675" name="Slide Number Placeholder 5">
            <a:extLst>
              <a:ext uri="{FF2B5EF4-FFF2-40B4-BE49-F238E27FC236}">
                <a16:creationId xmlns:a16="http://schemas.microsoft.com/office/drawing/2014/main" id="{2D150810-0B21-4166-B4E6-2F6967F0F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B859C41-9978-460B-B3E1-E8A175069ACA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GB" altLang="en-US" sz="1400"/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6C800848-D852-416D-80C6-63F0DD595B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05840" y="838200"/>
            <a:ext cx="9956800" cy="5257800"/>
          </a:xfrm>
        </p:spPr>
        <p:txBody>
          <a:bodyPr/>
          <a:lstStyle/>
          <a:p>
            <a:pPr marL="609600" indent="-609600">
              <a:buFontTx/>
              <a:buAutoNum type="arabicPeriod" startAt="4"/>
            </a:pPr>
            <a:r>
              <a:rPr lang="en-US" altLang="en-US" dirty="0">
                <a:cs typeface="Times New Roman" panose="02020603050405020304" pitchFamily="18" charset="0"/>
              </a:rPr>
              <a:t>Karena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publik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diketahui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luas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orang,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memberikan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informasi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mengenai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otentikasi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pengirim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buFontTx/>
              <a:buAutoNum type="arabicPeriod" startAt="4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 startAt="4"/>
            </a:pP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kunci-publik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terbukti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sama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seperti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block cipher</a:t>
            </a:r>
            <a:r>
              <a:rPr lang="en-US" altLang="en-US" dirty="0">
                <a:cs typeface="Times New Roman" panose="02020603050405020304" pitchFamily="18" charset="0"/>
              </a:rPr>
              <a:t>). 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cs typeface="Times New Roman" panose="02020603050405020304" pitchFamily="18" charset="0"/>
              </a:rPr>
              <a:t>Kebanyakan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mendasarkan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keamanannya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sulitnya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memecahkan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persoalan-persoalan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aritmetik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pemfaktoran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logaritmik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dsb</a:t>
            </a:r>
            <a:r>
              <a:rPr lang="en-US" altLang="en-US" dirty="0">
                <a:cs typeface="Times New Roman" panose="02020603050405020304" pitchFamily="18" charset="0"/>
              </a:rPr>
              <a:t>) yang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dasar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pembangkitan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>
            <a:extLst>
              <a:ext uri="{FF2B5EF4-FFF2-40B4-BE49-F238E27FC236}">
                <a16:creationId xmlns:a16="http://schemas.microsoft.com/office/drawing/2014/main" id="{C910D356-190D-4714-B7FE-AAF57ABBA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29699" name="Slide Number Placeholder 5">
            <a:extLst>
              <a:ext uri="{FF2B5EF4-FFF2-40B4-BE49-F238E27FC236}">
                <a16:creationId xmlns:a16="http://schemas.microsoft.com/office/drawing/2014/main" id="{4A8D65A6-B4FF-4E13-8A3F-75C4FB978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457CFAE-4E56-4A3E-9765-73960AE05C71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GB" altLang="en-US" sz="1400"/>
          </a:p>
        </p:txBody>
      </p:sp>
      <p:sp>
        <p:nvSpPr>
          <p:cNvPr id="29700" name="Rectangle 2">
            <a:extLst>
              <a:ext uri="{FF2B5EF4-FFF2-40B4-BE49-F238E27FC236}">
                <a16:creationId xmlns:a16="http://schemas.microsoft.com/office/drawing/2014/main" id="{7C0E7546-3D52-4FF5-81BB-4E43F2AC2C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27025"/>
            <a:ext cx="7772400" cy="838200"/>
          </a:xfrm>
        </p:spPr>
        <p:txBody>
          <a:bodyPr/>
          <a:lstStyle/>
          <a:p>
            <a:pPr algn="l" eaLnBrk="1" hangingPunct="1"/>
            <a:r>
              <a:rPr lang="en-US" altLang="en-US" sz="3600" b="1" dirty="0" err="1">
                <a:cs typeface="Times New Roman" panose="02020603050405020304" pitchFamily="18" charset="0"/>
              </a:rPr>
              <a:t>Aplikasi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Kriptografi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Kunci-Publik</a:t>
            </a:r>
            <a:endParaRPr lang="en-GB" altLang="en-US" sz="3600" dirty="0">
              <a:cs typeface="Times New Roman" panose="02020603050405020304" pitchFamily="18" charset="0"/>
            </a:endParaRPr>
          </a:p>
        </p:txBody>
      </p:sp>
      <p:sp>
        <p:nvSpPr>
          <p:cNvPr id="29701" name="Rectangle 3">
            <a:extLst>
              <a:ext uri="{FF2B5EF4-FFF2-40B4-BE49-F238E27FC236}">
                <a16:creationId xmlns:a16="http://schemas.microsoft.com/office/drawing/2014/main" id="{E14F9F15-A745-4948-9B9F-664636F2D2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4880" y="1513840"/>
            <a:ext cx="10119360" cy="4505960"/>
          </a:xfrm>
        </p:spPr>
        <p:txBody>
          <a:bodyPr/>
          <a:lstStyle/>
          <a:p>
            <a:pPr eaLnBrk="1" hangingPunct="1"/>
            <a:r>
              <a:rPr lang="en-US" altLang="en-US" sz="2400" dirty="0" err="1"/>
              <a:t>Meskipun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berusia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relatif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muda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dibandingkan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simetri</a:t>
            </a:r>
            <a:r>
              <a:rPr lang="en-US" altLang="en-US" sz="2400" dirty="0"/>
              <a:t>), </a:t>
            </a:r>
            <a:r>
              <a:rPr lang="en-US" altLang="en-US" sz="2400" dirty="0" err="1"/>
              <a:t>tetapi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kunci-publik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mempunyai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aplikasi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sangat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luas</a:t>
            </a:r>
            <a:r>
              <a:rPr lang="en-US" altLang="en-US" sz="2400" dirty="0"/>
              <a:t>:</a:t>
            </a:r>
          </a:p>
          <a:p>
            <a:pPr eaLnBrk="1" hangingPunct="1">
              <a:buFontTx/>
              <a:buNone/>
            </a:pPr>
            <a:r>
              <a:rPr lang="en-US" altLang="en-US" sz="2400" dirty="0"/>
              <a:t>	1. </a:t>
            </a:r>
            <a:r>
              <a:rPr lang="en-US" altLang="en-US" sz="2400" b="1" dirty="0" err="1"/>
              <a:t>Enkripsi</a:t>
            </a:r>
            <a:r>
              <a:rPr lang="en-US" altLang="en-US" sz="2400" b="1" dirty="0"/>
              <a:t>/</a:t>
            </a:r>
            <a:r>
              <a:rPr lang="en-US" altLang="en-US" sz="2400" b="1" dirty="0" err="1"/>
              <a:t>dekripsi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pesan</a:t>
            </a:r>
            <a:endParaRPr lang="en-US" altLang="en-US" sz="2400" b="1" dirty="0"/>
          </a:p>
          <a:p>
            <a:pPr eaLnBrk="1" hangingPunct="1">
              <a:buFontTx/>
              <a:buNone/>
            </a:pPr>
            <a:r>
              <a:rPr lang="en-US" altLang="en-US" sz="2400" dirty="0"/>
              <a:t>   	   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: </a:t>
            </a:r>
            <a:r>
              <a:rPr lang="en-US" altLang="en-US" sz="2400" i="1" dirty="0">
                <a:cs typeface="Times New Roman" panose="02020603050405020304" pitchFamily="18" charset="0"/>
              </a:rPr>
              <a:t>RSA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Rabin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ElGamal</a:t>
            </a:r>
            <a:r>
              <a:rPr lang="en-GB" altLang="en-US" sz="2400" dirty="0"/>
              <a:t> , </a:t>
            </a:r>
            <a:r>
              <a:rPr lang="en-GB" altLang="en-US" sz="2400" i="1" dirty="0"/>
              <a:t>ECC</a:t>
            </a:r>
            <a:endParaRPr lang="en-US" altLang="en-US" sz="2400" i="1" dirty="0"/>
          </a:p>
          <a:p>
            <a:pPr eaLnBrk="1" hangingPunct="1">
              <a:buFontTx/>
              <a:buNone/>
            </a:pPr>
            <a:r>
              <a:rPr lang="en-US" altLang="en-US" sz="2400" dirty="0"/>
              <a:t>	2. </a:t>
            </a:r>
            <a:r>
              <a:rPr lang="en-US" altLang="en-US" sz="2400" b="1" i="1" dirty="0">
                <a:cs typeface="Times New Roman" panose="02020603050405020304" pitchFamily="18" charset="0"/>
              </a:rPr>
              <a:t>Digital signatures</a:t>
            </a:r>
            <a:r>
              <a:rPr lang="en-GB" altLang="en-US" sz="2400" b="1" dirty="0"/>
              <a:t> </a:t>
            </a:r>
            <a:endParaRPr lang="en-US" altLang="en-US" sz="2400" b="1" dirty="0"/>
          </a:p>
          <a:p>
            <a:pPr eaLnBrk="1" hangingPunct="1">
              <a:buFontTx/>
              <a:buNone/>
            </a:pPr>
            <a:r>
              <a:rPr lang="en-US" altLang="en-US" sz="2400" dirty="0"/>
              <a:t>	    </a:t>
            </a:r>
            <a:r>
              <a:rPr lang="en-US" altLang="en-US" sz="2400" dirty="0" err="1"/>
              <a:t>Tujuan</a:t>
            </a:r>
            <a:r>
              <a:rPr lang="en-US" altLang="en-US" sz="2400" dirty="0"/>
              <a:t>: </a:t>
            </a:r>
            <a:r>
              <a:rPr lang="en-US" altLang="en-US" sz="2400" dirty="0" err="1">
                <a:cs typeface="Times New Roman" panose="02020603050405020304" pitchFamily="18" charset="0"/>
              </a:rPr>
              <a:t>membuktikan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otentikasi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/</a:t>
            </a:r>
            <a:r>
              <a:rPr lang="en-US" altLang="en-US" sz="2400" dirty="0" err="1">
                <a:cs typeface="Times New Roman" panose="02020603050405020304" pitchFamily="18" charset="0"/>
              </a:rPr>
              <a:t>pengirim</a:t>
            </a:r>
            <a:r>
              <a:rPr lang="en-GB" altLang="en-US" sz="2400" dirty="0"/>
              <a:t> </a:t>
            </a:r>
            <a:endParaRPr lang="en-US" altLang="en-US" sz="2400" dirty="0"/>
          </a:p>
          <a:p>
            <a:pPr eaLnBrk="1" hangingPunct="1">
              <a:buFontTx/>
              <a:buNone/>
            </a:pPr>
            <a:r>
              <a:rPr lang="en-US" altLang="en-US" sz="2400" dirty="0"/>
              <a:t>   	   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: </a:t>
            </a:r>
            <a:r>
              <a:rPr lang="en-US" altLang="en-US" sz="2400" i="1" dirty="0">
                <a:cs typeface="Times New Roman" panose="02020603050405020304" pitchFamily="18" charset="0"/>
              </a:rPr>
              <a:t>RSA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ElGamal</a:t>
            </a:r>
            <a:r>
              <a:rPr lang="en-US" altLang="en-US" sz="2400" dirty="0"/>
              <a:t>, </a:t>
            </a:r>
            <a:r>
              <a:rPr lang="en-US" altLang="en-US" sz="2400" i="1" dirty="0"/>
              <a:t>DSA, ECC</a:t>
            </a:r>
          </a:p>
          <a:p>
            <a:pPr eaLnBrk="1" hangingPunct="1">
              <a:buFontTx/>
              <a:buNone/>
            </a:pPr>
            <a:r>
              <a:rPr lang="en-US" altLang="en-US" sz="2400" i="1" dirty="0"/>
              <a:t>	</a:t>
            </a:r>
            <a:r>
              <a:rPr lang="en-US" altLang="en-US" sz="2400" dirty="0"/>
              <a:t>3.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Pertukaran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b="1" dirty="0">
                <a:cs typeface="Times New Roman" panose="02020603050405020304" pitchFamily="18" charset="0"/>
              </a:rPr>
              <a:t> (</a:t>
            </a:r>
            <a:r>
              <a:rPr lang="en-US" altLang="en-US" sz="2400" b="1" i="1" dirty="0">
                <a:cs typeface="Times New Roman" panose="02020603050405020304" pitchFamily="18" charset="0"/>
              </a:rPr>
              <a:t>key exchange</a:t>
            </a:r>
            <a:r>
              <a:rPr lang="en-US" altLang="en-US" sz="2400" b="1" dirty="0">
                <a:cs typeface="Times New Roman" panose="02020603050405020304" pitchFamily="18" charset="0"/>
              </a:rPr>
              <a:t>)</a:t>
            </a:r>
            <a:r>
              <a:rPr lang="en-US" altLang="en-US" sz="2400" dirty="0">
                <a:cs typeface="Times New Roman" panose="02020603050405020304" pitchFamily="18" charset="0"/>
              </a:rPr>
              <a:t> 	</a:t>
            </a:r>
            <a:r>
              <a:rPr lang="en-GB" altLang="en-US" sz="2400" dirty="0"/>
              <a:t> </a:t>
            </a:r>
            <a:endParaRPr lang="en-US" altLang="en-US" sz="2400" dirty="0"/>
          </a:p>
          <a:p>
            <a:pPr eaLnBrk="1" hangingPunct="1">
              <a:buFontTx/>
              <a:buNone/>
            </a:pPr>
            <a:r>
              <a:rPr lang="en-US" altLang="en-US" sz="2400" i="1" dirty="0"/>
              <a:t>	    </a:t>
            </a:r>
            <a:r>
              <a:rPr lang="en-US" altLang="en-US" sz="2400" dirty="0" err="1"/>
              <a:t>Tujuan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mempertukarkan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simetri</a:t>
            </a:r>
            <a:endParaRPr lang="en-US" altLang="en-US" sz="2400" dirty="0"/>
          </a:p>
          <a:p>
            <a:pPr eaLnBrk="1" hangingPunct="1">
              <a:buFontTx/>
              <a:buNone/>
            </a:pPr>
            <a:r>
              <a:rPr lang="en-US" altLang="en-US" sz="2400"/>
              <a:t>       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: Diffie-Hellman</a:t>
            </a:r>
            <a:endParaRPr lang="en-GB" alt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92D5-D642-4E98-813B-B7A066105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6480"/>
            <a:ext cx="10515600" cy="5130483"/>
          </a:xfrm>
        </p:spPr>
        <p:txBody>
          <a:bodyPr/>
          <a:lstStyle/>
          <a:p>
            <a:r>
              <a:rPr lang="en-US" altLang="en-US" dirty="0">
                <a:cs typeface="Times New Roman" panose="02020603050405020304" pitchFamily="18" charset="0"/>
              </a:rPr>
              <a:t>Satu </a:t>
            </a:r>
            <a:r>
              <a:rPr lang="en-US" altLang="en-US" dirty="0" err="1">
                <a:cs typeface="Times New Roman" panose="02020603050405020304" pitchFamily="18" charset="0"/>
              </a:rPr>
              <a:t>masalah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sistem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kunci-simetri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cs typeface="Times New Roman" panose="02020603050405020304" pitchFamily="18" charset="0"/>
              </a:rPr>
              <a:t>bagaimana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cara</a:t>
            </a:r>
            <a:r>
              <a:rPr lang="en-US" altLang="en-US" dirty="0">
                <a:cs typeface="Times New Roman" panose="02020603050405020304" pitchFamily="18" charset="0"/>
              </a:rPr>
              <a:t>  </a:t>
            </a:r>
            <a:r>
              <a:rPr lang="en-US" altLang="en-US" dirty="0" err="1">
                <a:cs typeface="Times New Roman" panose="02020603050405020304" pitchFamily="18" charset="0"/>
              </a:rPr>
              <a:t>mengirim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rahasia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kepada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penerima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?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 err="1">
                <a:cs typeface="Times New Roman" panose="02020603050405020304" pitchFamily="18" charset="0"/>
              </a:rPr>
              <a:t>Mengirim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saluran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publik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telepon</a:t>
            </a:r>
            <a:r>
              <a:rPr lang="en-US" altLang="en-US" dirty="0">
                <a:cs typeface="Times New Roman" panose="02020603050405020304" pitchFamily="18" charset="0"/>
              </a:rPr>
              <a:t>, internet, pos) </a:t>
            </a:r>
            <a:r>
              <a:rPr lang="en-US" altLang="en-US" dirty="0" err="1">
                <a:cs typeface="Times New Roman" panose="02020603050405020304" pitchFamily="18" charset="0"/>
              </a:rPr>
              <a:t>sangat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>
                <a:cs typeface="Times New Roman" panose="02020603050405020304" pitchFamily="18" charset="0"/>
              </a:rPr>
              <a:t>Oleh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itu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dikirim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melalui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saluran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kedua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benar-benar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 err="1">
                <a:cs typeface="Times New Roman" panose="02020603050405020304" pitchFamily="18" charset="0"/>
              </a:rPr>
              <a:t>Namun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saluran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tersebut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umumnya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lambat</a:t>
            </a:r>
            <a:r>
              <a:rPr lang="en-US" altLang="en-US" dirty="0">
                <a:cs typeface="Times New Roman" panose="02020603050405020304" pitchFamily="18" charset="0"/>
              </a:rPr>
              <a:t> dan mahal.</a:t>
            </a:r>
            <a:endParaRPr lang="en-GB" altLang="en-US" dirty="0"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C74E702-61AA-4EFA-8F6F-CCBD4539F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967A30-65DC-45A4-8989-04F7AC1F7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608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>
            <a:extLst>
              <a:ext uri="{FF2B5EF4-FFF2-40B4-BE49-F238E27FC236}">
                <a16:creationId xmlns:a16="http://schemas.microsoft.com/office/drawing/2014/main" id="{6760ABFA-5B1C-483D-941D-9E7C55A1B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5123" name="Slide Number Placeholder 5">
            <a:extLst>
              <a:ext uri="{FF2B5EF4-FFF2-40B4-BE49-F238E27FC236}">
                <a16:creationId xmlns:a16="http://schemas.microsoft.com/office/drawing/2014/main" id="{20C0E9C7-5B19-4AD8-9AFF-984232D9E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61E0B4F-2774-4DA1-A7D6-AFB1852AD1F9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GB" altLang="en-US" sz="1400"/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4CFDC6BF-1DDC-40A0-A9BE-FE7575E39B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000" y="792480"/>
            <a:ext cx="10414000" cy="556387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600" dirty="0"/>
              <a:t>Ide </a:t>
            </a:r>
            <a:r>
              <a:rPr lang="en-US" altLang="en-US" sz="2600" b="1" dirty="0" err="1"/>
              <a:t>kriptografi</a:t>
            </a:r>
            <a:r>
              <a:rPr lang="en-US" altLang="en-US" sz="2600" b="1" dirty="0"/>
              <a:t> </a:t>
            </a:r>
            <a:r>
              <a:rPr lang="en-US" altLang="en-US" sz="2600" b="1" dirty="0" err="1"/>
              <a:t>kunci-publik</a:t>
            </a:r>
            <a:r>
              <a:rPr lang="en-US" altLang="en-US" sz="2600" dirty="0"/>
              <a:t> (</a:t>
            </a:r>
            <a:r>
              <a:rPr lang="en-US" altLang="en-US" sz="2600" i="1" dirty="0"/>
              <a:t>public-key cryptography</a:t>
            </a:r>
            <a:r>
              <a:rPr lang="en-US" altLang="en-US" sz="2600" dirty="0"/>
              <a:t>) </a:t>
            </a:r>
            <a:r>
              <a:rPr lang="en-US" altLang="en-US" sz="2600" dirty="0" err="1"/>
              <a:t>muncul</a:t>
            </a:r>
            <a:r>
              <a:rPr lang="en-US" altLang="en-US" sz="2600" dirty="0"/>
              <a:t> </a:t>
            </a:r>
            <a:r>
              <a:rPr lang="en-US" altLang="en-US" sz="2600" dirty="0" err="1"/>
              <a:t>tahun</a:t>
            </a:r>
            <a:r>
              <a:rPr lang="en-US" altLang="en-US" sz="2600" dirty="0"/>
              <a:t> 1976. </a:t>
            </a:r>
          </a:p>
          <a:p>
            <a:endParaRPr lang="en-US" altLang="en-US" sz="2600" dirty="0"/>
          </a:p>
          <a:p>
            <a:r>
              <a:rPr lang="en-US" altLang="en-US" sz="2600" dirty="0" err="1"/>
              <a:t>Pengirim</a:t>
            </a:r>
            <a:r>
              <a:rPr lang="en-US" altLang="en-US" sz="2600" dirty="0"/>
              <a:t> dan </a:t>
            </a:r>
            <a:r>
              <a:rPr lang="en-US" altLang="en-US" sz="2600" dirty="0" err="1"/>
              <a:t>penerima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mempunyai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sepasang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:</a:t>
            </a:r>
          </a:p>
          <a:p>
            <a:pPr>
              <a:buNone/>
            </a:pPr>
            <a:r>
              <a:rPr lang="en-US" altLang="en-US" sz="2600" dirty="0"/>
              <a:t>	1.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publik</a:t>
            </a:r>
            <a:r>
              <a:rPr lang="en-US" altLang="en-US" sz="2600" dirty="0"/>
              <a:t> (K1): </a:t>
            </a:r>
            <a:r>
              <a:rPr lang="en-US" altLang="en-US" sz="2600" dirty="0" err="1"/>
              <a:t>untuk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mengenkripsi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endParaRPr lang="en-US" altLang="en-US" sz="2600" dirty="0"/>
          </a:p>
          <a:p>
            <a:pPr>
              <a:buNone/>
            </a:pPr>
            <a:r>
              <a:rPr lang="en-US" altLang="en-US" sz="2600" dirty="0"/>
              <a:t>	2.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</a:t>
            </a:r>
            <a:r>
              <a:rPr lang="en-US" altLang="en-US" sz="2600" dirty="0"/>
              <a:t> (K2): </a:t>
            </a:r>
            <a:r>
              <a:rPr lang="en-US" altLang="en-US" sz="2600" dirty="0" err="1"/>
              <a:t>untuk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mendekripsi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.</a:t>
            </a:r>
          </a:p>
          <a:p>
            <a:pPr>
              <a:buNone/>
            </a:pPr>
            <a:endParaRPr lang="en-US" altLang="en-US" sz="2600" dirty="0"/>
          </a:p>
          <a:p>
            <a:pPr>
              <a:buNone/>
            </a:pPr>
            <a:endParaRPr lang="en-US" altLang="en-US" sz="2600" dirty="0"/>
          </a:p>
          <a:p>
            <a:pPr>
              <a:buNone/>
            </a:pPr>
            <a:endParaRPr lang="en-US" altLang="en-US" sz="2600" dirty="0"/>
          </a:p>
          <a:p>
            <a:pPr>
              <a:buNone/>
            </a:pPr>
            <a:endParaRPr lang="en-US" altLang="en-US" sz="2600" dirty="0"/>
          </a:p>
          <a:p>
            <a:pPr>
              <a:buNone/>
            </a:pPr>
            <a:endParaRPr lang="en-US" altLang="en-US" sz="2600" dirty="0"/>
          </a:p>
          <a:p>
            <a:pPr>
              <a:buNone/>
            </a:pPr>
            <a:endParaRPr lang="en-US" altLang="en-US" sz="2600" dirty="0"/>
          </a:p>
          <a:p>
            <a:r>
              <a:rPr lang="en-US" altLang="en-US" sz="2400" i="1" dirty="0">
                <a:cs typeface="Times New Roman" panose="02020603050405020304" pitchFamily="18" charset="0"/>
              </a:rPr>
              <a:t>E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K1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) = </a:t>
            </a:r>
            <a:r>
              <a:rPr lang="en-US" altLang="en-US" sz="2400" i="1" dirty="0">
                <a:cs typeface="Times New Roman" panose="02020603050405020304" pitchFamily="18" charset="0"/>
              </a:rPr>
              <a:t>C</a:t>
            </a:r>
            <a:r>
              <a:rPr lang="en-US" altLang="en-US" sz="2400" dirty="0">
                <a:cs typeface="Times New Roman" panose="02020603050405020304" pitchFamily="18" charset="0"/>
              </a:rPr>
              <a:t>	dan </a:t>
            </a:r>
            <a:r>
              <a:rPr lang="en-US" altLang="en-US" sz="2400" i="1" dirty="0">
                <a:cs typeface="Times New Roman" panose="02020603050405020304" pitchFamily="18" charset="0"/>
              </a:rPr>
              <a:t>D</a:t>
            </a:r>
            <a:r>
              <a:rPr lang="en-US" altLang="en-US" sz="2400" i="1" baseline="-30000" dirty="0">
                <a:cs typeface="Times New Roman" panose="02020603050405020304" pitchFamily="18" charset="0"/>
              </a:rPr>
              <a:t>K2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C</a:t>
            </a:r>
            <a:r>
              <a:rPr lang="en-US" altLang="en-US" sz="2400" dirty="0">
                <a:cs typeface="Times New Roman" panose="02020603050405020304" pitchFamily="18" charset="0"/>
              </a:rPr>
              <a:t>) =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>
              <a:buNone/>
            </a:pPr>
            <a:endParaRPr lang="en-US" altLang="en-US" sz="2600" dirty="0"/>
          </a:p>
          <a:p>
            <a:endParaRPr lang="en-US" altLang="en-US" i="1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C84AC48-D0D9-45FC-ADBF-D769616F14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7293812"/>
              </p:ext>
            </p:extLst>
          </p:nvPr>
        </p:nvGraphicFramePr>
        <p:xfrm>
          <a:off x="1486218" y="3200876"/>
          <a:ext cx="8272462" cy="210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5614618" imgH="1412652" progId="Visio.Drawing.6">
                  <p:embed/>
                </p:oleObj>
              </mc:Choice>
              <mc:Fallback>
                <p:oleObj r:id="rId2" imgW="5614618" imgH="1412652" progId="Visio.Drawing.6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C65964C-4A7A-42C0-AE88-9E045449FA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6218" y="3200876"/>
                        <a:ext cx="8272462" cy="2103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>
            <a:extLst>
              <a:ext uri="{FF2B5EF4-FFF2-40B4-BE49-F238E27FC236}">
                <a16:creationId xmlns:a16="http://schemas.microsoft.com/office/drawing/2014/main" id="{5AC2CDCF-ABF6-49A9-9B96-91FE4E9F5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6D1ABC76-FCB9-4F3D-B6E7-9B426C7EB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9162F3-40D2-4611-8700-120357EBEAB3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GB" altLang="en-US" sz="1400"/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C904DC30-1F67-469E-A940-4910FC09A6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2960" y="762000"/>
            <a:ext cx="10759440" cy="5334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600" dirty="0" err="1"/>
              <a:t>Misalkan</a:t>
            </a:r>
            <a:r>
              <a:rPr lang="en-US" altLang="en-US" sz="2600" dirty="0"/>
              <a:t>:  </a:t>
            </a:r>
            <a:r>
              <a:rPr lang="en-US" altLang="en-US" sz="2600" dirty="0" err="1"/>
              <a:t>Pengirim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: Alice</a:t>
            </a:r>
          </a:p>
          <a:p>
            <a:pPr eaLnBrk="1" hangingPunct="1">
              <a:buFontTx/>
              <a:buNone/>
            </a:pPr>
            <a:r>
              <a:rPr lang="en-US" altLang="en-US" sz="2600" dirty="0"/>
              <a:t>		          </a:t>
            </a:r>
            <a:r>
              <a:rPr lang="en-US" altLang="en-US" sz="2600" dirty="0" err="1"/>
              <a:t>Penerima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: Bob</a:t>
            </a:r>
          </a:p>
          <a:p>
            <a:pPr eaLnBrk="1" hangingPunct="1"/>
            <a:endParaRPr lang="en-US" altLang="en-US" sz="2600" dirty="0"/>
          </a:p>
          <a:p>
            <a:pPr eaLnBrk="1" hangingPunct="1"/>
            <a:r>
              <a:rPr lang="en-US" altLang="en-US" sz="2600" dirty="0"/>
              <a:t>Alice </a:t>
            </a:r>
            <a:r>
              <a:rPr lang="en-US" altLang="en-US" sz="2600" dirty="0" err="1"/>
              <a:t>mengenkripsi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publik</a:t>
            </a:r>
            <a:r>
              <a:rPr lang="en-US" altLang="en-US" sz="2600" dirty="0"/>
              <a:t> Bob</a:t>
            </a:r>
          </a:p>
          <a:p>
            <a:pPr marL="284163" indent="-284163" eaLnBrk="1" hangingPunct="1">
              <a:buNone/>
            </a:pPr>
            <a:r>
              <a:rPr lang="en-US" altLang="en-US" sz="2600" dirty="0"/>
              <a:t>   Bob </a:t>
            </a:r>
            <a:r>
              <a:rPr lang="en-US" altLang="en-US" sz="2600" dirty="0" err="1"/>
              <a:t>mendekripsi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cipherteks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dari</a:t>
            </a:r>
            <a:r>
              <a:rPr lang="en-US" altLang="en-US" sz="2600" dirty="0"/>
              <a:t> Alice </a:t>
            </a:r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privatnya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sendiri</a:t>
            </a:r>
            <a:r>
              <a:rPr lang="en-US" altLang="en-US" sz="2600" dirty="0"/>
              <a:t> (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</a:t>
            </a:r>
            <a:r>
              <a:rPr lang="en-US" altLang="en-US" sz="2600" dirty="0"/>
              <a:t> Bob)</a:t>
            </a:r>
          </a:p>
          <a:p>
            <a:pPr eaLnBrk="1" hangingPunct="1"/>
            <a:endParaRPr lang="en-US" altLang="en-US" sz="2600" dirty="0"/>
          </a:p>
          <a:p>
            <a:pPr eaLnBrk="1" hangingPunct="1"/>
            <a:r>
              <a:rPr lang="en-US" altLang="en-US" sz="2600" dirty="0" err="1"/>
              <a:t>Sebaliknya</a:t>
            </a:r>
            <a:r>
              <a:rPr lang="en-US" altLang="en-US" sz="2600" dirty="0"/>
              <a:t>, Bob </a:t>
            </a:r>
            <a:r>
              <a:rPr lang="en-US" altLang="en-US" sz="2600" dirty="0" err="1"/>
              <a:t>mengenkripsi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publik</a:t>
            </a:r>
            <a:r>
              <a:rPr lang="en-US" altLang="en-US" sz="2600" dirty="0"/>
              <a:t> Alice</a:t>
            </a:r>
          </a:p>
          <a:p>
            <a:pPr marL="0" indent="0" eaLnBrk="1" hangingPunct="1">
              <a:buNone/>
            </a:pPr>
            <a:r>
              <a:rPr lang="en-US" altLang="en-US" sz="2600" dirty="0"/>
              <a:t>   Alice </a:t>
            </a:r>
            <a:r>
              <a:rPr lang="en-US" altLang="en-US" sz="2600" dirty="0" err="1"/>
              <a:t>mendekripsi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pesan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dari</a:t>
            </a:r>
            <a:r>
              <a:rPr lang="en-US" altLang="en-US" sz="2600" dirty="0"/>
              <a:t> Bob </a:t>
            </a:r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privatnya</a:t>
            </a:r>
            <a:r>
              <a:rPr lang="en-US" altLang="en-US" sz="2600" dirty="0"/>
              <a:t> (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privat</a:t>
            </a:r>
            <a:r>
              <a:rPr lang="en-US" altLang="en-US" sz="2600" dirty="0"/>
              <a:t> Alice)</a:t>
            </a:r>
          </a:p>
          <a:p>
            <a:pPr eaLnBrk="1" hangingPunct="1"/>
            <a:endParaRPr lang="en-US" altLang="en-US" sz="2600" dirty="0"/>
          </a:p>
          <a:p>
            <a:pPr eaLnBrk="1" hangingPunct="1"/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mekanisme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seperti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ini</a:t>
            </a:r>
            <a:r>
              <a:rPr lang="en-US" altLang="en-US" sz="2600" dirty="0"/>
              <a:t>, </a:t>
            </a:r>
            <a:r>
              <a:rPr lang="en-US" altLang="en-US" sz="2600" dirty="0" err="1"/>
              <a:t>tidak</a:t>
            </a:r>
            <a:r>
              <a:rPr lang="en-US" altLang="en-US" sz="2600" dirty="0"/>
              <a:t> </a:t>
            </a:r>
            <a:r>
              <a:rPr lang="en-US" altLang="en-US" sz="2600" dirty="0" err="1"/>
              <a:t>ada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kebutuhan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mengirim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rahasia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seperti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halnya</a:t>
            </a:r>
            <a:r>
              <a:rPr lang="en-US" altLang="en-US" sz="2600" dirty="0"/>
              <a:t> pada </a:t>
            </a:r>
            <a:r>
              <a:rPr lang="en-US" altLang="en-US" sz="2600" dirty="0" err="1"/>
              <a:t>sistem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kriptografi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kunci-simetri</a:t>
            </a:r>
            <a:endParaRPr lang="en-GB" altLang="en-US" sz="2600" dirty="0"/>
          </a:p>
        </p:txBody>
      </p:sp>
    </p:spTree>
    <p:extLst>
      <p:ext uri="{BB962C8B-B14F-4D97-AF65-F5344CB8AC3E}">
        <p14:creationId xmlns:p14="http://schemas.microsoft.com/office/powerpoint/2010/main" val="4072067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D237C-018E-4D26-9939-D8EE7CD51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34720"/>
            <a:ext cx="10515600" cy="5242243"/>
          </a:xfrm>
        </p:spPr>
        <p:txBody>
          <a:bodyPr>
            <a:normAutofit/>
          </a:bodyPr>
          <a:lstStyle/>
          <a:p>
            <a:endParaRPr lang="en-US" altLang="en-US" dirty="0"/>
          </a:p>
          <a:p>
            <a:r>
              <a:rPr lang="en-US" altLang="en-US" dirty="0" err="1"/>
              <a:t>Kriptografi</a:t>
            </a:r>
            <a:r>
              <a:rPr lang="en-US" altLang="en-US" dirty="0"/>
              <a:t> </a:t>
            </a:r>
            <a:r>
              <a:rPr lang="en-US" altLang="en-US" dirty="0" err="1"/>
              <a:t>kunci-publik</a:t>
            </a:r>
            <a:r>
              <a:rPr lang="en-US" altLang="en-US" dirty="0"/>
              <a:t> </a:t>
            </a:r>
            <a:r>
              <a:rPr lang="en-US" altLang="en-US" dirty="0" err="1"/>
              <a:t>disebut</a:t>
            </a:r>
            <a:r>
              <a:rPr lang="en-US" altLang="en-US" dirty="0"/>
              <a:t> juga </a:t>
            </a:r>
            <a:r>
              <a:rPr lang="en-US" altLang="en-US" b="1" dirty="0" err="1"/>
              <a:t>kriptografi</a:t>
            </a:r>
            <a:r>
              <a:rPr lang="en-US" altLang="en-US" b="1" dirty="0"/>
              <a:t> </a:t>
            </a:r>
            <a:r>
              <a:rPr lang="en-US" altLang="en-US" b="1" dirty="0" err="1"/>
              <a:t>kunci-nirsimetri</a:t>
            </a:r>
            <a:r>
              <a:rPr lang="en-US" altLang="en-US" b="1" dirty="0"/>
              <a:t> </a:t>
            </a:r>
            <a:r>
              <a:rPr lang="en-US" altLang="en-US" dirty="0"/>
              <a:t>(</a:t>
            </a:r>
            <a:r>
              <a:rPr lang="en-US" altLang="en-US" i="1" dirty="0"/>
              <a:t>asymmetric-key cryptography</a:t>
            </a:r>
            <a:r>
              <a:rPr lang="en-US" altLang="en-US" dirty="0"/>
              <a:t>) </a:t>
            </a:r>
            <a:r>
              <a:rPr lang="en-US" altLang="en-US" dirty="0" err="1"/>
              <a:t>karena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enkripsi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sama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dekripsi</a:t>
            </a:r>
            <a:r>
              <a:rPr lang="en-US" altLang="en-US" dirty="0"/>
              <a:t>.</a:t>
            </a:r>
            <a:endParaRPr lang="en-GB" altLang="en-US" dirty="0"/>
          </a:p>
          <a:p>
            <a:endParaRPr lang="en-US" dirty="0"/>
          </a:p>
          <a:p>
            <a:r>
              <a:rPr lang="en-US" dirty="0" err="1"/>
              <a:t>Istilah</a:t>
            </a:r>
            <a:r>
              <a:rPr lang="en-US" dirty="0"/>
              <a:t> “</a:t>
            </a:r>
            <a:r>
              <a:rPr lang="en-US" dirty="0" err="1"/>
              <a:t>publik</a:t>
            </a:r>
            <a:r>
              <a:rPr lang="en-US" dirty="0"/>
              <a:t>”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diumumkan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(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rahasia</a:t>
            </a:r>
            <a:r>
              <a:rPr lang="en-US" dirty="0"/>
              <a:t>),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disimpan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repositori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diakses</a:t>
            </a:r>
            <a:r>
              <a:rPr lang="en-US" dirty="0"/>
              <a:t> oleh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yang </a:t>
            </a:r>
            <a:r>
              <a:rPr lang="en-US" dirty="0" err="1"/>
              <a:t>rahasia</a:t>
            </a:r>
            <a:r>
              <a:rPr lang="en-US" dirty="0"/>
              <a:t>,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pemilik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yang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kuncinya</a:t>
            </a:r>
            <a:r>
              <a:rPr lang="en-US" dirty="0"/>
              <a:t> </a:t>
            </a:r>
            <a:r>
              <a:rPr lang="en-US" dirty="0" err="1"/>
              <a:t>sebdiri</a:t>
            </a:r>
            <a:r>
              <a:rPr lang="en-US" dirty="0"/>
              <a:t>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1C2B195-6C61-4E6F-8A86-9E52625A0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540DCE-46F1-4962-8604-CD4A5529A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83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571DA-75E4-4824-9F1F-D18B940A8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8640"/>
            <a:ext cx="10795000" cy="6238240"/>
          </a:xfrm>
        </p:spPr>
        <p:txBody>
          <a:bodyPr>
            <a:normAutofit/>
          </a:bodyPr>
          <a:lstStyle/>
          <a:p>
            <a:r>
              <a:rPr lang="en-US" altLang="en-US" sz="2400" dirty="0" err="1"/>
              <a:t>Makalah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pertama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perihal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kriptografi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kunci-publik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ditulis</a:t>
            </a:r>
            <a:r>
              <a:rPr lang="en-US" altLang="en-US" sz="2400" dirty="0"/>
              <a:t> oleh Whitfield Diffie (</a:t>
            </a:r>
            <a:r>
              <a:rPr lang="en-US" altLang="en-US" sz="2400" dirty="0" err="1"/>
              <a:t>kiri</a:t>
            </a:r>
            <a:r>
              <a:rPr lang="en-US" altLang="en-US" sz="2400" dirty="0"/>
              <a:t>) dan Martin E. Hellman (</a:t>
            </a:r>
            <a:r>
              <a:rPr lang="en-US" altLang="en-US" sz="2400" dirty="0" err="1"/>
              <a:t>kanan</a:t>
            </a:r>
            <a:r>
              <a:rPr lang="en-US" altLang="en-US" sz="2400" dirty="0"/>
              <a:t>) di IEEE pada </a:t>
            </a:r>
            <a:r>
              <a:rPr lang="en-US" altLang="en-US" sz="2400" dirty="0" err="1"/>
              <a:t>tahun</a:t>
            </a:r>
            <a:r>
              <a:rPr lang="en-US" altLang="en-US" sz="2400" dirty="0"/>
              <a:t> 1976. </a:t>
            </a:r>
            <a:r>
              <a:rPr lang="en-US" altLang="en-US" sz="2400" dirty="0" err="1"/>
              <a:t>Keduanya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ilmuwan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Stanford University  dan </a:t>
            </a:r>
            <a:r>
              <a:rPr lang="en-US" altLang="en-US" sz="2400" dirty="0" err="1"/>
              <a:t>merupakan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penemu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kriptografi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kunci-publik</a:t>
            </a:r>
            <a:r>
              <a:rPr lang="en-US" altLang="en-US" sz="2400" dirty="0"/>
              <a:t>. </a:t>
            </a:r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r>
              <a:rPr lang="en-US" altLang="en-US" sz="2400" dirty="0" err="1"/>
              <a:t>Judul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makalahnya</a:t>
            </a:r>
            <a:r>
              <a:rPr lang="en-US" altLang="en-US" sz="2400" dirty="0"/>
              <a:t> “</a:t>
            </a:r>
            <a:r>
              <a:rPr lang="en-US" altLang="en-US" sz="2400" i="1" dirty="0"/>
              <a:t>New Directions in Cryptography</a:t>
            </a:r>
            <a:r>
              <a:rPr lang="en-US" altLang="en-US" sz="2400" dirty="0"/>
              <a:t>”.</a:t>
            </a:r>
          </a:p>
          <a:p>
            <a:r>
              <a:rPr lang="en-US" altLang="en-US" sz="2400" dirty="0" err="1"/>
              <a:t>Namun</a:t>
            </a:r>
            <a:r>
              <a:rPr lang="en-US" altLang="en-US" sz="2400" dirty="0"/>
              <a:t> di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makalah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tersebut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belum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didefinsikan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kriptografi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-public yang </a:t>
            </a:r>
            <a:r>
              <a:rPr lang="en-US" altLang="en-US" sz="2400" dirty="0" err="1"/>
              <a:t>sesungguhnya</a:t>
            </a:r>
            <a:r>
              <a:rPr lang="en-US" altLang="en-US" sz="2400" dirty="0"/>
              <a:t>.</a:t>
            </a:r>
          </a:p>
          <a:p>
            <a:endParaRPr lang="en-US" dirty="0"/>
          </a:p>
        </p:txBody>
      </p:sp>
      <p:pic>
        <p:nvPicPr>
          <p:cNvPr id="5" name="Picture 4" descr="http://upload.wikimedia.org/wikipedia/commons/8/88/Diffie_and_Hellman.jpg">
            <a:extLst>
              <a:ext uri="{FF2B5EF4-FFF2-40B4-BE49-F238E27FC236}">
                <a16:creationId xmlns:a16="http://schemas.microsoft.com/office/drawing/2014/main" id="{7DC3FC63-DF9F-41C7-AE5E-F7CD8B60E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100" y="1887490"/>
            <a:ext cx="5110480" cy="3083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795556C-938E-47B2-8DF0-05DC4B137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638CDA-7B6D-482B-A0C1-A12533A9B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737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BA7C67E-83E8-406E-91D7-4D179F5FF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840" y="607714"/>
            <a:ext cx="10251440" cy="5642572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7C1F37-0E70-48C9-BCF2-6F666A2EC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868767-8019-4F21-AD71-3D0908CF2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55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id="{B3CA0E9D-EF07-4033-962F-84E0102A5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920" y="609600"/>
            <a:ext cx="11043920" cy="5486400"/>
          </a:xfrm>
        </p:spPr>
        <p:txBody>
          <a:bodyPr/>
          <a:lstStyle/>
          <a:p>
            <a:r>
              <a:rPr lang="en-US" altLang="en-US" dirty="0"/>
              <a:t>Ide </a:t>
            </a:r>
            <a:r>
              <a:rPr lang="en-US" altLang="en-US" dirty="0" err="1"/>
              <a:t>kriptografi</a:t>
            </a:r>
            <a:r>
              <a:rPr lang="en-US" altLang="en-US" dirty="0"/>
              <a:t> </a:t>
            </a:r>
            <a:r>
              <a:rPr lang="en-US" altLang="en-US" dirty="0" err="1"/>
              <a:t>kunci-publik</a:t>
            </a:r>
            <a:r>
              <a:rPr lang="en-US" altLang="en-US" dirty="0"/>
              <a:t> </a:t>
            </a:r>
            <a:r>
              <a:rPr lang="en-US" altLang="en-US" dirty="0" err="1"/>
              <a:t>mirip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mengirim</a:t>
            </a:r>
            <a:r>
              <a:rPr lang="en-US" altLang="en-US" dirty="0"/>
              <a:t> </a:t>
            </a:r>
            <a:r>
              <a:rPr lang="en-US" altLang="en-US" dirty="0" err="1"/>
              <a:t>surat</a:t>
            </a:r>
            <a:r>
              <a:rPr lang="en-US" altLang="en-US" dirty="0"/>
              <a:t> </a:t>
            </a:r>
            <a:r>
              <a:rPr lang="en-US" altLang="en-US" dirty="0" err="1"/>
              <a:t>menggunakan</a:t>
            </a:r>
            <a:r>
              <a:rPr lang="en-US" altLang="en-US" dirty="0"/>
              <a:t> </a:t>
            </a:r>
            <a:r>
              <a:rPr lang="en-US" altLang="en-US" dirty="0" err="1"/>
              <a:t>kotak</a:t>
            </a:r>
            <a:r>
              <a:rPr lang="en-US" altLang="en-US" dirty="0"/>
              <a:t> yang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dikunci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gembok</a:t>
            </a:r>
            <a:r>
              <a:rPr lang="en-US" altLang="en-US" dirty="0"/>
              <a:t>.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 err="1"/>
              <a:t>Misalkan</a:t>
            </a:r>
            <a:r>
              <a:rPr lang="en-US" altLang="en-US" dirty="0"/>
              <a:t> Alice dan Bob </a:t>
            </a:r>
            <a:r>
              <a:rPr lang="en-US" altLang="en-US" dirty="0" err="1"/>
              <a:t>akan</a:t>
            </a:r>
            <a:r>
              <a:rPr lang="en-US" altLang="en-US" dirty="0"/>
              <a:t> </a:t>
            </a:r>
            <a:r>
              <a:rPr lang="en-US" altLang="en-US" dirty="0" err="1"/>
              <a:t>berkirim</a:t>
            </a:r>
            <a:r>
              <a:rPr lang="en-US" altLang="en-US" dirty="0"/>
              <a:t> </a:t>
            </a:r>
            <a:r>
              <a:rPr lang="en-US" altLang="en-US" dirty="0" err="1"/>
              <a:t>surat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sistem</a:t>
            </a:r>
            <a:r>
              <a:rPr lang="en-US" altLang="en-US" dirty="0"/>
              <a:t> </a:t>
            </a:r>
            <a:r>
              <a:rPr lang="en-US" altLang="en-US" dirty="0" err="1"/>
              <a:t>kriptografi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publik</a:t>
            </a:r>
            <a:r>
              <a:rPr lang="en-US" altLang="en-US" dirty="0"/>
              <a:t>. </a:t>
            </a:r>
            <a:r>
              <a:rPr lang="en-US" altLang="en-US" dirty="0" err="1"/>
              <a:t>Analoginya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sbb</a:t>
            </a:r>
            <a:r>
              <a:rPr lang="en-US" altLang="en-US" dirty="0"/>
              <a:t>:</a:t>
            </a:r>
          </a:p>
          <a:p>
            <a:endParaRPr lang="en-US" altLang="en-US" sz="2400" dirty="0"/>
          </a:p>
        </p:txBody>
      </p:sp>
      <p:sp>
        <p:nvSpPr>
          <p:cNvPr id="9219" name="Footer Placeholder 3">
            <a:extLst>
              <a:ext uri="{FF2B5EF4-FFF2-40B4-BE49-F238E27FC236}">
                <a16:creationId xmlns:a16="http://schemas.microsoft.com/office/drawing/2014/main" id="{6E392ABE-7836-4747-ADC6-229A417BB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</a:t>
            </a:r>
          </a:p>
        </p:txBody>
      </p:sp>
      <p:sp>
        <p:nvSpPr>
          <p:cNvPr id="9220" name="Slide Number Placeholder 4">
            <a:extLst>
              <a:ext uri="{FF2B5EF4-FFF2-40B4-BE49-F238E27FC236}">
                <a16:creationId xmlns:a16="http://schemas.microsoft.com/office/drawing/2014/main" id="{4500EFE6-8A91-4281-8BBB-E2856C545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7267F78-ACF2-4651-85AC-471DCE44DD14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GB" altLang="en-US" sz="1400"/>
          </a:p>
        </p:txBody>
      </p:sp>
      <p:pic>
        <p:nvPicPr>
          <p:cNvPr id="9221" name="Picture 2" descr="https://yunitarahma.files.wordpress.com/2012/04/wpid-kotak-surat.jpg?w=240&amp;h=237">
            <a:extLst>
              <a:ext uri="{FF2B5EF4-FFF2-40B4-BE49-F238E27FC236}">
                <a16:creationId xmlns:a16="http://schemas.microsoft.com/office/drawing/2014/main" id="{44DE31C1-2AA1-47DE-870F-9C2153BBC8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6850" y="1957387"/>
            <a:ext cx="228600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" descr="http://security-lock.ready-online.com/images/prd/U-Padlock-RL-8032-1.jpg">
            <a:extLst>
              <a:ext uri="{FF2B5EF4-FFF2-40B4-BE49-F238E27FC236}">
                <a16:creationId xmlns:a16="http://schemas.microsoft.com/office/drawing/2014/main" id="{6672C376-6806-42A3-902A-9C3EA59B1B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450" y="1828801"/>
            <a:ext cx="2298700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ross 6">
            <a:extLst>
              <a:ext uri="{FF2B5EF4-FFF2-40B4-BE49-F238E27FC236}">
                <a16:creationId xmlns:a16="http://schemas.microsoft.com/office/drawing/2014/main" id="{897D945E-0FA2-47BA-BB4B-91E85347C9F5}"/>
              </a:ext>
            </a:extLst>
          </p:cNvPr>
          <p:cNvSpPr/>
          <p:nvPr/>
        </p:nvSpPr>
        <p:spPr>
          <a:xfrm>
            <a:off x="5867400" y="2819400"/>
            <a:ext cx="533400" cy="533400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</TotalTime>
  <Words>1684</Words>
  <Application>Microsoft Office PowerPoint</Application>
  <PresentationFormat>Widescreen</PresentationFormat>
  <Paragraphs>261</Paragraphs>
  <Slides>26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Verdana</vt:lpstr>
      <vt:lpstr>Wingdings</vt:lpstr>
      <vt:lpstr>Office Theme</vt:lpstr>
      <vt:lpstr>Visio.Drawing.6</vt:lpstr>
      <vt:lpstr>Kriptografi Kunci-Publik </vt:lpstr>
      <vt:lpstr>Pendahuluan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Kriptografi Kunci-Simetri vs Kriptografi  Kunci-publik </vt:lpstr>
      <vt:lpstr>PowerPoint Presentation</vt:lpstr>
      <vt:lpstr>PowerPoint Presentation</vt:lpstr>
      <vt:lpstr>PowerPoint Presentation</vt:lpstr>
      <vt:lpstr>PowerPoint Presentation</vt:lpstr>
      <vt:lpstr>Aplikasi Kriptografi Kunci-Publik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Kriptografi Kunci-Publik</dc:title>
  <dc:creator>Rinaldi Munir</dc:creator>
  <cp:lastModifiedBy>Rinaldi Munir</cp:lastModifiedBy>
  <cp:revision>22</cp:revision>
  <dcterms:created xsi:type="dcterms:W3CDTF">2020-10-14T09:16:02Z</dcterms:created>
  <dcterms:modified xsi:type="dcterms:W3CDTF">2021-03-19T04:26:48Z</dcterms:modified>
</cp:coreProperties>
</file>