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492" r:id="rId2"/>
    <p:sldId id="350" r:id="rId3"/>
    <p:sldId id="351" r:id="rId4"/>
    <p:sldId id="353" r:id="rId5"/>
    <p:sldId id="355" r:id="rId6"/>
    <p:sldId id="360" r:id="rId7"/>
    <p:sldId id="402" r:id="rId8"/>
    <p:sldId id="403" r:id="rId9"/>
    <p:sldId id="413" r:id="rId10"/>
    <p:sldId id="368" r:id="rId11"/>
    <p:sldId id="414" r:id="rId12"/>
    <p:sldId id="409" r:id="rId13"/>
    <p:sldId id="410" r:id="rId14"/>
    <p:sldId id="384" r:id="rId15"/>
    <p:sldId id="411" r:id="rId16"/>
    <p:sldId id="392" r:id="rId17"/>
    <p:sldId id="370" r:id="rId18"/>
    <p:sldId id="390" r:id="rId19"/>
    <p:sldId id="401" r:id="rId20"/>
    <p:sldId id="371" r:id="rId21"/>
    <p:sldId id="412" r:id="rId22"/>
    <p:sldId id="415" r:id="rId23"/>
    <p:sldId id="406" r:id="rId24"/>
    <p:sldId id="407" r:id="rId25"/>
    <p:sldId id="408" r:id="rId26"/>
    <p:sldId id="372" r:id="rId27"/>
    <p:sldId id="397" r:id="rId28"/>
    <p:sldId id="365" r:id="rId29"/>
    <p:sldId id="459" r:id="rId30"/>
    <p:sldId id="460" r:id="rId31"/>
    <p:sldId id="461" r:id="rId32"/>
    <p:sldId id="404" r:id="rId33"/>
    <p:sldId id="375" r:id="rId34"/>
    <p:sldId id="493" r:id="rId35"/>
    <p:sldId id="366" r:id="rId36"/>
    <p:sldId id="367" r:id="rId37"/>
    <p:sldId id="271" r:id="rId38"/>
    <p:sldId id="391" r:id="rId39"/>
    <p:sldId id="399" r:id="rId40"/>
    <p:sldId id="416" r:id="rId41"/>
    <p:sldId id="440" r:id="rId42"/>
    <p:sldId id="453" r:id="rId43"/>
    <p:sldId id="454" r:id="rId44"/>
    <p:sldId id="455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5" r:id="rId60"/>
    <p:sldId id="436" r:id="rId61"/>
    <p:sldId id="437" r:id="rId62"/>
    <p:sldId id="438" r:id="rId63"/>
    <p:sldId id="439" r:id="rId64"/>
    <p:sldId id="458" r:id="rId65"/>
    <p:sldId id="380" r:id="rId66"/>
    <p:sldId id="381" r:id="rId67"/>
    <p:sldId id="382" r:id="rId68"/>
    <p:sldId id="441" r:id="rId69"/>
    <p:sldId id="462" r:id="rId70"/>
    <p:sldId id="486" r:id="rId71"/>
    <p:sldId id="463" r:id="rId72"/>
    <p:sldId id="464" r:id="rId73"/>
    <p:sldId id="465" r:id="rId74"/>
    <p:sldId id="466" r:id="rId75"/>
    <p:sldId id="467" r:id="rId76"/>
    <p:sldId id="468" r:id="rId77"/>
    <p:sldId id="469" r:id="rId78"/>
    <p:sldId id="487" r:id="rId79"/>
    <p:sldId id="488" r:id="rId80"/>
    <p:sldId id="489" r:id="rId81"/>
    <p:sldId id="490" r:id="rId82"/>
    <p:sldId id="491" r:id="rId83"/>
    <p:sldId id="473" r:id="rId84"/>
    <p:sldId id="474" r:id="rId85"/>
    <p:sldId id="477" r:id="rId86"/>
    <p:sldId id="470" r:id="rId87"/>
    <p:sldId id="475" r:id="rId88"/>
    <p:sldId id="476" r:id="rId89"/>
    <p:sldId id="419" r:id="rId90"/>
    <p:sldId id="420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21C4247-5BDD-42FE-8960-D9FA5D03B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C3EBAB3-6F86-4C5F-B2FC-4B51393461F8}" type="slidenum">
              <a:rPr lang="en-US" altLang="ko-KR">
                <a:latin typeface="Arial" panose="020B0604020202020204" pitchFamily="34" charset="0"/>
              </a:rPr>
              <a:pPr/>
              <a:t>7</a:t>
            </a:fld>
            <a:endParaRPr lang="en-US" altLang="ko-KR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DEC0638-714F-45B2-8346-BB2C255E8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88975"/>
            <a:ext cx="6118225" cy="34417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343E418-0BDB-45B3-9D3F-C395D1968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en-US"/>
          </a:p>
        </p:txBody>
      </p:sp>
      <p:sp>
        <p:nvSpPr>
          <p:cNvPr id="15365" name="Footer Placeholder 1">
            <a:extLst>
              <a:ext uri="{FF2B5EF4-FFF2-40B4-BE49-F238E27FC236}">
                <a16:creationId xmlns:a16="http://schemas.microsoft.com/office/drawing/2014/main" id="{9CE3E5BC-9529-42E5-95FB-6D2B576AF8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Rinaldi Munir/IF4020 Kriptografi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863A9F56-74F8-464E-88FA-CCD569ECB6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69888" y="688975"/>
            <a:ext cx="6118225" cy="3441700"/>
          </a:xfrm>
          <a:ln/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CEBB7789-311E-4241-9C93-7302FBFC8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8308" name="Footer Placeholder 3">
            <a:extLst>
              <a:ext uri="{FF2B5EF4-FFF2-40B4-BE49-F238E27FC236}">
                <a16:creationId xmlns:a16="http://schemas.microsoft.com/office/drawing/2014/main" id="{FD056884-545E-43D4-943F-42BDD79D47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Rinaldi Munir/IF4020 Kriptografi</a:t>
            </a:r>
          </a:p>
        </p:txBody>
      </p:sp>
      <p:sp>
        <p:nvSpPr>
          <p:cNvPr id="98309" name="Slide Number Placeholder 4">
            <a:extLst>
              <a:ext uri="{FF2B5EF4-FFF2-40B4-BE49-F238E27FC236}">
                <a16:creationId xmlns:a16="http://schemas.microsoft.com/office/drawing/2014/main" id="{7CE29551-C1B2-4E6D-BEAB-742294AAD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D36F770-E6F3-4779-994E-1A800C061F8E}" type="slidenum">
              <a:rPr lang="en-US" altLang="en-US">
                <a:latin typeface="Arial" panose="020B0604020202020204" pitchFamily="34" charset="0"/>
              </a:rPr>
              <a:pPr/>
              <a:t>77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DC3A-CDED-45C7-98BC-DAB10B158593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EE91A-5FAF-434F-B618-66A40E7F9D77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EC9A-121B-418E-A5A8-7D0B7F5FEC0B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AE32DB-8D2C-4390-8F89-B4789813D0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D0C58-655E-4E4B-A07B-D9387D27C437}" type="datetime1">
              <a:rPr lang="en-US" altLang="en-US" smtClean="0"/>
              <a:t>3/5/2021</a:t>
            </a:fld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94C0B3-73E0-41A6-B38A-6A5860941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084A693-D253-448E-BEEA-1E3F3AF99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DBB2A-A732-43CF-931A-9A0AA058B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86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160B-035C-4AD9-924D-7A1BB809E843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84C6-FB79-4C4E-9367-9763B6B36757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EA48B-0F05-49A0-BD40-E708BC8958B2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2288-F5EF-493A-B9D7-7BA18E093708}" type="datetime1">
              <a:rPr lang="en-US" smtClean="0"/>
              <a:t>3/5/2021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01F53-1730-4172-858F-6577FAF92AD1}" type="datetime1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9433-6B93-4098-9E54-F0C8FE394526}" type="datetime1">
              <a:rPr lang="en-US" smtClean="0"/>
              <a:t>3/5/2021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746B-5B8C-4082-9763-6BB1F407E761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1FA19-CC8D-4B64-8CAB-B8273744EAB9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5B39A-DFBB-42F2-BF6F-AD4D49997153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forensics.champlain.edu/download/s-tools4.zip" TargetMode="External"/><Relationship Id="rId2" Type="http://schemas.openxmlformats.org/officeDocument/2006/relationships/hyperlink" Target="http://www.simtel.net/product.php%5Bid%5D12796%5BSiteID%5Dsimtel.net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linux01.gwdg.de/~alatham/stego.html" TargetMode="External"/><Relationship Id="rId2" Type="http://schemas.openxmlformats.org/officeDocument/2006/relationships/hyperlink" Target="http://www.jjtc.com/Steganography/toolmatrix.htm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hetoric.umn.edu/Rhetoric/misc/dfrank/stegsoft.html" TargetMode="External"/><Relationship Id="rId2" Type="http://schemas.openxmlformats.org/officeDocument/2006/relationships/hyperlink" Target="http://www.ise.gmu.edu/~njohnson/Steganograph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ozaiq.org/" TargetMode="External"/><Relationship Id="rId4" Type="http://schemas.openxmlformats.org/officeDocument/2006/relationships/hyperlink" Target="http://www.topology.org/crypto.html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876300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Steganografi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3276600" y="465044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II4031 </a:t>
            </a:r>
            <a:r>
              <a:rPr lang="en-US" sz="2800" b="1" dirty="0" err="1"/>
              <a:t>Kriptografi</a:t>
            </a:r>
            <a:r>
              <a:rPr lang="en-US" sz="2800" b="1" dirty="0"/>
              <a:t> dan </a:t>
            </a:r>
            <a:r>
              <a:rPr lang="en-US" sz="2800" b="1" dirty="0" err="1"/>
              <a:t>Koding</a:t>
            </a:r>
            <a:endParaRPr lang="en-US" sz="28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kern="0" dirty="0"/>
              <a:t>Oleh:  Rinaldi Munir</a:t>
            </a:r>
          </a:p>
          <a:p>
            <a:pPr algn="ctr">
              <a:defRPr/>
            </a:pPr>
            <a:endParaRPr lang="en-US" kern="0" dirty="0"/>
          </a:p>
          <a:p>
            <a:pPr algn="ctr">
              <a:defRPr/>
            </a:pPr>
            <a:r>
              <a:rPr lang="en-US" kern="0" dirty="0"/>
              <a:t>Program </a:t>
            </a:r>
            <a:r>
              <a:rPr lang="en-US" kern="0" dirty="0" err="1"/>
              <a:t>Studi</a:t>
            </a:r>
            <a:r>
              <a:rPr lang="en-US" kern="0" dirty="0"/>
              <a:t> </a:t>
            </a:r>
            <a:r>
              <a:rPr lang="en-US" kern="0" dirty="0" err="1"/>
              <a:t>Sistem</a:t>
            </a:r>
            <a:r>
              <a:rPr lang="en-US" kern="0" dirty="0"/>
              <a:t> dan </a:t>
            </a:r>
            <a:r>
              <a:rPr lang="en-US" kern="0" dirty="0" err="1"/>
              <a:t>Teknologi</a:t>
            </a:r>
            <a:r>
              <a:rPr lang="en-US" kern="0" dirty="0"/>
              <a:t> </a:t>
            </a:r>
            <a:r>
              <a:rPr lang="en-US" kern="0" dirty="0" err="1"/>
              <a:t>Informasi</a:t>
            </a:r>
            <a:endParaRPr lang="en-US" kern="0" dirty="0"/>
          </a:p>
          <a:p>
            <a:pPr algn="ctr">
              <a:defRPr/>
            </a:pPr>
            <a:r>
              <a:rPr lang="en-US" kern="0" dirty="0" err="1"/>
              <a:t>Sekolah</a:t>
            </a:r>
            <a:r>
              <a:rPr lang="en-US" kern="0" dirty="0"/>
              <a:t> Teknik </a:t>
            </a:r>
            <a:r>
              <a:rPr lang="en-US" kern="0" dirty="0" err="1"/>
              <a:t>Elektro</a:t>
            </a:r>
            <a:r>
              <a:rPr lang="en-US" kern="0" dirty="0"/>
              <a:t> dan </a:t>
            </a:r>
            <a:r>
              <a:rPr lang="en-US" kern="0" dirty="0" err="1"/>
              <a:t>Informatika</a:t>
            </a:r>
            <a:endParaRPr lang="en-US" kern="0" dirty="0"/>
          </a:p>
          <a:p>
            <a:pPr algn="ctr">
              <a:defRPr/>
            </a:pPr>
            <a:r>
              <a:rPr lang="en-US" kern="0" dirty="0"/>
              <a:t>ITB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11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E3AB6FA7-74D3-4972-A270-0A1D0F727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418" y="2766543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A8DCCD9A-0DA3-49CB-B492-5EB61FD4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2C7A084-680B-431D-A602-574C831B3F57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6D4FB9B-C398-4D3C-9C58-17BB3A9BE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20" y="274638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Ancient Steganography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993AEA5-9693-40F3-A74F-3988E85AC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720" y="1357313"/>
            <a:ext cx="10586720" cy="4773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 err="1"/>
              <a:t>Steganografi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dengan</a:t>
            </a:r>
            <a:r>
              <a:rPr lang="en-US" altLang="en-US" sz="2400" b="1" dirty="0"/>
              <a:t> media </a:t>
            </a:r>
            <a:r>
              <a:rPr lang="en-US" altLang="en-US" sz="2400" b="1" dirty="0" err="1"/>
              <a:t>kepala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budak</a:t>
            </a:r>
            <a:r>
              <a:rPr lang="en-US" altLang="en-US" sz="2400" b="1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Ditulis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 (485 – 525 BC), </a:t>
            </a:r>
            <a:r>
              <a:rPr lang="en-US" altLang="en-US" sz="2400" dirty="0" err="1"/>
              <a:t>sejarawan</a:t>
            </a:r>
            <a:r>
              <a:rPr lang="en-US" altLang="en-US" sz="2400" dirty="0"/>
              <a:t> Yunani pada </a:t>
            </a:r>
            <a:r>
              <a:rPr lang="en-US" altLang="en-US" sz="2400" dirty="0" err="1"/>
              <a:t>tahun</a:t>
            </a:r>
            <a:r>
              <a:rPr lang="en-US" altLang="en-US" sz="2400" dirty="0"/>
              <a:t> 440 BC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dirty="0"/>
              <a:t>: </a:t>
            </a:r>
            <a:r>
              <a:rPr lang="en-US" altLang="en-US" sz="2400" i="1" dirty="0"/>
              <a:t>Histories of </a:t>
            </a:r>
            <a:r>
              <a:rPr lang="en-US" altLang="en-US" sz="2400" i="1" dirty="0" err="1"/>
              <a:t>Herodatus</a:t>
            </a:r>
            <a:r>
              <a:rPr lang="en-US" altLang="en-US" sz="2400" dirty="0"/>
              <a:t>). </a:t>
            </a:r>
            <a:r>
              <a:rPr lang="en-US" altLang="en-US" sz="2400" dirty="0" err="1"/>
              <a:t>Kisah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antara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kerajaan</a:t>
            </a:r>
            <a:r>
              <a:rPr lang="en-US" altLang="en-US" sz="2400" dirty="0"/>
              <a:t> Persia dan </a:t>
            </a:r>
            <a:r>
              <a:rPr lang="en-US" altLang="en-US" sz="2400" dirty="0" err="1"/>
              <a:t>rakyat</a:t>
            </a:r>
            <a:r>
              <a:rPr lang="en-US" altLang="en-US" sz="2400" dirty="0"/>
              <a:t> Yunani.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Histaiaeus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kepada</a:t>
            </a:r>
            <a:r>
              <a:rPr lang="en-US" altLang="en-US" sz="2400" dirty="0"/>
              <a:t> </a:t>
            </a:r>
            <a:r>
              <a:rPr lang="en-US" altLang="en-US" sz="2400" b="1" dirty="0"/>
              <a:t>Aristagoras of Miletus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melawan</a:t>
            </a:r>
            <a:r>
              <a:rPr lang="en-US" altLang="en-US" sz="2400" dirty="0"/>
              <a:t> Persia</a:t>
            </a:r>
            <a:r>
              <a:rPr lang="en-US" altLang="en-US" sz="2400" b="1" dirty="0"/>
              <a:t>. </a:t>
            </a:r>
            <a:r>
              <a:rPr lang="en-US" altLang="en-US" sz="2400" dirty="0" err="1"/>
              <a:t>Caranya</a:t>
            </a:r>
            <a:r>
              <a:rPr lang="en-US" altLang="en-US" sz="2400" b="1" dirty="0"/>
              <a:t>: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beberapa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dibotaki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ditulisi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tato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rambut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dibiarkan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tumbuh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dikirim</a:t>
            </a:r>
            <a:r>
              <a:rPr lang="en-US" altLang="en-US" sz="2400" dirty="0"/>
              <a:t>. Di </a:t>
            </a:r>
            <a:r>
              <a:rPr lang="en-US" altLang="en-US" sz="2400" dirty="0" err="1"/>
              <a:t>tempat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digunduli</a:t>
            </a:r>
            <a:r>
              <a:rPr lang="en-US" altLang="en-US" sz="2400" dirty="0"/>
              <a:t> agar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bisa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dibaca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pic>
        <p:nvPicPr>
          <p:cNvPr id="20485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9AB0EF48-A158-45B8-A923-8141485B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841874"/>
            <a:ext cx="235743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https://encrypted-tbn2.gstatic.com/images?q=tbn:ANd9GcQvNGTiK3_y5zUt9a8tWVzM8RtNN-xxUHkpRUOGqWqB4KXx2XNp">
            <a:extLst>
              <a:ext uri="{FF2B5EF4-FFF2-40B4-BE49-F238E27FC236}">
                <a16:creationId xmlns:a16="http://schemas.microsoft.com/office/drawing/2014/main" id="{CB3DE046-E958-41AA-9BB6-2F66023BF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43" y="4797424"/>
            <a:ext cx="22050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328482E7-1346-44B0-8BF9-FBD80E86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81" y="4789804"/>
            <a:ext cx="2000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8" name="Straight Arrow Connector 10">
            <a:extLst>
              <a:ext uri="{FF2B5EF4-FFF2-40B4-BE49-F238E27FC236}">
                <a16:creationId xmlns:a16="http://schemas.microsoft.com/office/drawing/2014/main" id="{014CE0A0-A0E5-4F41-B1CD-D522380B00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0720" y="5527357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Straight Arrow Connector 11">
            <a:extLst>
              <a:ext uri="{FF2B5EF4-FFF2-40B4-BE49-F238E27FC236}">
                <a16:creationId xmlns:a16="http://schemas.microsoft.com/office/drawing/2014/main" id="{12B5CA30-55DB-4557-95E7-277687753C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97137" y="5499100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90" name="Picture 6">
            <a:extLst>
              <a:ext uri="{FF2B5EF4-FFF2-40B4-BE49-F238E27FC236}">
                <a16:creationId xmlns:a16="http://schemas.microsoft.com/office/drawing/2014/main" id="{0F7A631A-18A7-475F-B025-7C785ACC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365" y="176213"/>
            <a:ext cx="12001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0">
            <a:extLst>
              <a:ext uri="{FF2B5EF4-FFF2-40B4-BE49-F238E27FC236}">
                <a16:creationId xmlns:a16="http://schemas.microsoft.com/office/drawing/2014/main" id="{560ECF35-C40D-4129-87D2-BA3FE4A0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153" y="949325"/>
            <a:ext cx="1065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 err="1"/>
              <a:t>Herodatus</a:t>
            </a:r>
            <a:endParaRPr lang="en-US" altLang="en-US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DFACA-6043-4319-8DCE-A9A82294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9D54480-BF57-439C-B211-4F03BD87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" y="785813"/>
            <a:ext cx="10525760" cy="5345112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Penggunaan</a:t>
            </a:r>
            <a:r>
              <a:rPr lang="en-US" altLang="en-US" sz="2400" b="1" dirty="0"/>
              <a:t> </a:t>
            </a:r>
            <a:r>
              <a:rPr lang="en-US" altLang="en-US" sz="2400" b="1" i="1" dirty="0"/>
              <a:t>tablet wax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Orang-orang Yunani </a:t>
            </a:r>
            <a:r>
              <a:rPr lang="en-US" altLang="en-US" sz="2400" dirty="0" err="1"/>
              <a:t>kuno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atas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ditutup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(</a:t>
            </a:r>
            <a:r>
              <a:rPr lang="en-US" altLang="en-US" sz="2400" i="1" dirty="0"/>
              <a:t>wax</a:t>
            </a:r>
            <a:r>
              <a:rPr lang="en-US" altLang="en-US" sz="2400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Heradatus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id-ID" altLang="en-US" sz="2400" dirty="0"/>
              <a:t>Demaratus mengirim peringatan tentang serangan yang akan datang ke Yunani dengan menulis langsung pada </a:t>
            </a:r>
            <a:r>
              <a:rPr lang="en-US" altLang="en-US" sz="2400" dirty="0"/>
              <a:t>tablet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dilapisi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lebah</a:t>
            </a:r>
            <a:r>
              <a:rPr lang="en-US" altLang="en-US" sz="2400" dirty="0"/>
              <a:t>.  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D9EB992-7E5D-47E2-BC25-6C28FE50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5999D77-2E78-4F1D-9BDF-50E8B5A5C5A0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1508" name="Picture 2" descr="http://upload.wikimedia.org/wikipedia/commons/thumb/9/9a/Wachstafel_rem.jpg/1024px-Wachstafel_rem.jpg">
            <a:extLst>
              <a:ext uri="{FF2B5EF4-FFF2-40B4-BE49-F238E27FC236}">
                <a16:creationId xmlns:a16="http://schemas.microsoft.com/office/drawing/2014/main" id="{18006E53-05A8-458D-9BC8-D329A682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614737"/>
            <a:ext cx="497681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62D06D-CA09-41D7-8314-FBA3C68B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77D73C04-D873-41C1-B52E-9D7A1168F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914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2260E47F-680F-46E1-96F1-4F26CB00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334" y="2287992"/>
            <a:ext cx="736998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altLang="en-US" sz="2800" dirty="0"/>
              <a:t>Pliny the Elder menjelaskan </a:t>
            </a:r>
            <a:r>
              <a:rPr lang="en-US" altLang="en-US" sz="2800" dirty="0" err="1"/>
              <a:t>penggunaan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getah</a:t>
            </a:r>
            <a:r>
              <a:rPr lang="en-US" altLang="en-US" sz="2800" dirty="0"/>
              <a:t> </a:t>
            </a:r>
            <a:r>
              <a:rPr lang="id-ID" altLang="en-US" sz="2800" dirty="0"/>
              <a:t>tanaman </a:t>
            </a:r>
            <a:r>
              <a:rPr lang="id-ID" altLang="en-US" sz="2800" i="1" dirty="0"/>
              <a:t>thithymallus</a:t>
            </a:r>
            <a:r>
              <a:rPr lang="en-US" altLang="en-US" sz="2800" dirty="0"/>
              <a:t>. </a:t>
            </a:r>
            <a:r>
              <a:rPr lang="en-US" altLang="en-US" sz="2800" dirty="0" err="1"/>
              <a:t>Jika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dituliskan</a:t>
            </a:r>
            <a:r>
              <a:rPr lang="en-US" altLang="en-US" sz="2800" dirty="0"/>
              <a:t> pada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tulisan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tersebut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tidak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kelihatan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tetapi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dipanaskan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berubah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menjadi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gelap</a:t>
            </a:r>
            <a:r>
              <a:rPr lang="en-US" altLang="en-US" sz="2800" dirty="0"/>
              <a:t>/</a:t>
            </a:r>
            <a:r>
              <a:rPr lang="en-US" altLang="en-US" sz="2800" dirty="0" err="1"/>
              <a:t>coklat</a:t>
            </a:r>
            <a:endParaRPr lang="en-US" altLang="en-US" sz="2800" dirty="0"/>
          </a:p>
        </p:txBody>
      </p:sp>
      <p:sp>
        <p:nvSpPr>
          <p:cNvPr id="22532" name="Rectangle 7">
            <a:extLst>
              <a:ext uri="{FF2B5EF4-FFF2-40B4-BE49-F238E27FC236}">
                <a16:creationId xmlns:a16="http://schemas.microsoft.com/office/drawing/2014/main" id="{BB4ADD75-5B57-438C-B63F-58E02596F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126831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Pliny the Elder. 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AD 23 - 79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533" name="Picture 8">
            <a:extLst>
              <a:ext uri="{FF2B5EF4-FFF2-40B4-BE49-F238E27FC236}">
                <a16:creationId xmlns:a16="http://schemas.microsoft.com/office/drawing/2014/main" id="{862EDDB2-5E73-48F5-9F68-808CFE90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93" y="1905000"/>
            <a:ext cx="1862807" cy="31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079B8C-0EAE-4F22-94D5-0EFD66394DE7}"/>
              </a:ext>
            </a:extLst>
          </p:cNvPr>
          <p:cNvSpPr txBox="1"/>
          <p:nvPr/>
        </p:nvSpPr>
        <p:spPr>
          <a:xfrm>
            <a:off x="1069024" y="778574"/>
            <a:ext cx="68968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tinta</a:t>
            </a:r>
            <a:r>
              <a:rPr lang="en-US" sz="2800" b="1" dirty="0"/>
              <a:t> </a:t>
            </a:r>
            <a:r>
              <a:rPr lang="en-US" sz="2800" b="1" dirty="0" err="1"/>
              <a:t>tak-tampak</a:t>
            </a:r>
            <a:r>
              <a:rPr lang="en-US" sz="2800" b="1" dirty="0"/>
              <a:t> (</a:t>
            </a:r>
            <a:r>
              <a:rPr lang="en-US" sz="2800" b="1" i="1" dirty="0"/>
              <a:t>invisible ink</a:t>
            </a:r>
            <a:r>
              <a:rPr lang="en-US" sz="2800" b="1" dirty="0"/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86286A-5AA6-4C5D-8BF4-1052AE284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  <p:sp>
        <p:nvSpPr>
          <p:cNvPr id="22538" name="Slide Number Placeholder 2">
            <a:extLst>
              <a:ext uri="{FF2B5EF4-FFF2-40B4-BE49-F238E27FC236}">
                <a16:creationId xmlns:a16="http://schemas.microsoft.com/office/drawing/2014/main" id="{B36D56F6-96D5-4C5F-AEB3-07703FA5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C1E4C08-545E-4CD4-9B1F-A484CA1186E1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5B51ACD4-40FD-4C02-818E-0A58BD2C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1643063"/>
            <a:ext cx="7426960" cy="4786312"/>
          </a:xfrm>
        </p:spPr>
        <p:txBody>
          <a:bodyPr>
            <a:noAutofit/>
          </a:bodyPr>
          <a:lstStyle/>
          <a:p>
            <a:r>
              <a:rPr lang="en-US" altLang="en-US" dirty="0"/>
              <a:t>Orang </a:t>
            </a:r>
            <a:r>
              <a:rPr lang="en-US" altLang="en-US" dirty="0" err="1"/>
              <a:t>Cina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</a:t>
            </a:r>
            <a:r>
              <a:rPr lang="id-ID" altLang="en-US" dirty="0"/>
              <a:t>menulis catatan pada potongan-potongan kecil sutra yang kemudian </a:t>
            </a:r>
            <a:r>
              <a:rPr lang="en-US" altLang="en-US" dirty="0" err="1"/>
              <a:t>digumpalkan</a:t>
            </a:r>
            <a:r>
              <a:rPr lang="en-US" altLang="en-US" dirty="0"/>
              <a:t> </a:t>
            </a:r>
            <a:r>
              <a:rPr lang="id-ID" altLang="en-US" dirty="0"/>
              <a:t>menjadi bola kecil dan dilapisi lilin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Selanjutnya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ditelan</a:t>
            </a:r>
            <a:r>
              <a:rPr lang="en-US" altLang="en-US" dirty="0"/>
              <a:t> oleh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setelah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dikeluarkan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perut</a:t>
            </a:r>
            <a:r>
              <a:rPr lang="en-US" altLang="en-US" dirty="0"/>
              <a:t>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BAB.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BE14E561-7B5C-470B-941C-934257C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EAA8D39-8D63-405D-BA39-DDA1A6C6ED13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3556" name="Picture 11">
            <a:extLst>
              <a:ext uri="{FF2B5EF4-FFF2-40B4-BE49-F238E27FC236}">
                <a16:creationId xmlns:a16="http://schemas.microsoft.com/office/drawing/2014/main" id="{DB32E6BD-3C0D-48EB-99A5-38D6350F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407286"/>
            <a:ext cx="221456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DEC20-508C-4A2E-9901-1E579D9F05F7}"/>
              </a:ext>
            </a:extLst>
          </p:cNvPr>
          <p:cNvSpPr txBox="1"/>
          <p:nvPr/>
        </p:nvSpPr>
        <p:spPr>
          <a:xfrm>
            <a:off x="1046480" y="624831"/>
            <a:ext cx="50844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kain</a:t>
            </a:r>
            <a:r>
              <a:rPr lang="en-US" sz="2800" b="1" dirty="0"/>
              <a:t> sutra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lilin</a:t>
            </a:r>
            <a:endParaRPr lang="en-US" sz="28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5A5E6A-E979-4FDD-A5C4-56DA3DE7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8C00FC6B-C7B6-4C69-9AEC-094A3150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2B3112-40C4-44B2-AC3C-B5096169B0F7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10" descr="schola-steganographica">
            <a:extLst>
              <a:ext uri="{FF2B5EF4-FFF2-40B4-BE49-F238E27FC236}">
                <a16:creationId xmlns:a16="http://schemas.microsoft.com/office/drawing/2014/main" id="{9F7B0761-02AC-402D-950F-D497FF44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54" y="2666949"/>
            <a:ext cx="4365007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>
            <a:extLst>
              <a:ext uri="{FF2B5EF4-FFF2-40B4-BE49-F238E27FC236}">
                <a16:creationId xmlns:a16="http://schemas.microsoft.com/office/drawing/2014/main" id="{F74FCA31-A96B-4A1D-B508-F2D52678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6" y="1268253"/>
            <a:ext cx="2200279" cy="30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04FC9D-E7E0-49F7-BD81-9D1B0F2E6A1D}"/>
              </a:ext>
            </a:extLst>
          </p:cNvPr>
          <p:cNvSpPr/>
          <p:nvPr/>
        </p:nvSpPr>
        <p:spPr>
          <a:xfrm>
            <a:off x="3409791" y="1133193"/>
            <a:ext cx="7629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Tahun</a:t>
            </a:r>
            <a:r>
              <a:rPr lang="en-US" sz="2400" dirty="0"/>
              <a:t> 1499, Johannes </a:t>
            </a:r>
            <a:r>
              <a:rPr lang="en-US" sz="2400" dirty="0" err="1"/>
              <a:t>Trithemius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b="1" dirty="0" err="1"/>
              <a:t>Steganographia</a:t>
            </a:r>
            <a:r>
              <a:rPr lang="en-US" sz="2400" dirty="0"/>
              <a:t>, yang </a:t>
            </a:r>
            <a:r>
              <a:rPr lang="en-US" sz="2400" dirty="0" err="1"/>
              <a:t>menceritakan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karakter</a:t>
            </a:r>
            <a:endParaRPr lang="en-US" sz="2400" dirty="0"/>
          </a:p>
        </p:txBody>
      </p:sp>
      <p:sp>
        <p:nvSpPr>
          <p:cNvPr id="24582" name="Rectangle 5">
            <a:extLst>
              <a:ext uri="{FF2B5EF4-FFF2-40B4-BE49-F238E27FC236}">
                <a16:creationId xmlns:a16="http://schemas.microsoft.com/office/drawing/2014/main" id="{FAEBDE28-F45E-42CF-8C81-B9A048F6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051" y="4295304"/>
            <a:ext cx="16430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Johannes </a:t>
            </a:r>
          </a:p>
          <a:p>
            <a:pPr algn="ctr"/>
            <a:r>
              <a:rPr lang="en-US" altLang="en-US" dirty="0" err="1">
                <a:latin typeface="Times New Roman" panose="02020603050405020304" pitchFamily="18" charset="0"/>
              </a:rPr>
              <a:t>Trithemius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(1404-1472 )</a:t>
            </a:r>
          </a:p>
        </p:txBody>
      </p:sp>
      <p:pic>
        <p:nvPicPr>
          <p:cNvPr id="24583" name="Picture 8">
            <a:extLst>
              <a:ext uri="{FF2B5EF4-FFF2-40B4-BE49-F238E27FC236}">
                <a16:creationId xmlns:a16="http://schemas.microsoft.com/office/drawing/2014/main" id="{6F062464-8CAB-4CDC-A77B-90D619F8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35" y="2666949"/>
            <a:ext cx="2116686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72610A-5350-489D-88B6-EE789A137118}"/>
              </a:ext>
            </a:extLst>
          </p:cNvPr>
          <p:cNvSpPr txBox="1"/>
          <p:nvPr/>
        </p:nvSpPr>
        <p:spPr>
          <a:xfrm>
            <a:off x="884236" y="5786438"/>
            <a:ext cx="9966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Selanjutnya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1518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dan </a:t>
            </a:r>
            <a:r>
              <a:rPr lang="en-US" sz="2400" dirty="0" err="1"/>
              <a:t>kriptografi</a:t>
            </a:r>
            <a:r>
              <a:rPr lang="en-US" sz="2400" dirty="0"/>
              <a:t>, </a:t>
            </a:r>
          </a:p>
          <a:p>
            <a:pPr>
              <a:defRPr/>
            </a:pPr>
            <a:r>
              <a:rPr lang="en-US" sz="2400" dirty="0" err="1"/>
              <a:t>berjudul</a:t>
            </a:r>
            <a:r>
              <a:rPr lang="en-US" sz="2400" dirty="0"/>
              <a:t> </a:t>
            </a:r>
            <a:r>
              <a:rPr lang="en-US" sz="2400" b="1" dirty="0" err="1"/>
              <a:t>Polygraphiae</a:t>
            </a:r>
            <a:r>
              <a:rPr lang="en-US" sz="2400" dirty="0"/>
              <a:t>.</a:t>
            </a:r>
          </a:p>
        </p:txBody>
      </p:sp>
      <p:sp>
        <p:nvSpPr>
          <p:cNvPr id="24585" name="Rectangle 2">
            <a:extLst>
              <a:ext uri="{FF2B5EF4-FFF2-40B4-BE49-F238E27FC236}">
                <a16:creationId xmlns:a16="http://schemas.microsoft.com/office/drawing/2014/main" id="{F19FE947-A7A3-45EC-98BC-F3D473A0E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192087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Renaissance Steganography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E4D10A-0E54-4342-AA1F-9141E9C5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40BDB67C-FC3D-4CAF-8029-53BA13F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DF597F-55B3-4268-A631-5D4CBAC1CDDD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3" name="Picture 8">
            <a:extLst>
              <a:ext uri="{FF2B5EF4-FFF2-40B4-BE49-F238E27FC236}">
                <a16:creationId xmlns:a16="http://schemas.microsoft.com/office/drawing/2014/main" id="{16549CF6-D39B-4C6C-AF26-540C86D6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1350"/>
            <a:ext cx="3390900" cy="36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8510C60B-FFB0-4123-AD24-1E3AF1872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693" y="4480243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Giovanni Battista Porta</a:t>
            </a: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(1535-1615 )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C89D62-6CDF-4DE3-B809-F6A9343E185D}"/>
              </a:ext>
            </a:extLst>
          </p:cNvPr>
          <p:cNvSpPr/>
          <p:nvPr/>
        </p:nvSpPr>
        <p:spPr>
          <a:xfrm>
            <a:off x="4874896" y="575013"/>
            <a:ext cx="63620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400" dirty="0"/>
              <a:t>Giovanni Battista Porta menggambarkan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id-ID" sz="2400" dirty="0"/>
              <a:t>menyembunyikan pesan di dalam telur rebus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Caranya</a:t>
            </a:r>
            <a:r>
              <a:rPr lang="en-US" sz="2400" dirty="0"/>
              <a:t>,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ditulis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en-US" sz="2400" dirty="0" err="1"/>
              <a:t>dibuat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ti</a:t>
            </a:r>
            <a:r>
              <a:rPr lang="id-ID" sz="2400" dirty="0"/>
              <a:t>nta khusus yang dibuat dengan satu ons tawas dan setengah liter cuka. 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Prinsipnya</a:t>
            </a:r>
            <a:r>
              <a:rPr lang="en-US" sz="2400" dirty="0"/>
              <a:t> </a:t>
            </a:r>
            <a:r>
              <a:rPr lang="en-US" sz="2400" dirty="0" err="1"/>
              <a:t>penyembunyiannya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tinta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id-ID" sz="2400" dirty="0"/>
              <a:t>menembus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id-ID" sz="2400" dirty="0"/>
              <a:t>berpori, tanpa meninggalkan jejak yang terlihat</a:t>
            </a:r>
            <a:r>
              <a:rPr lang="en-US" sz="24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03EBD2-A7F1-4F22-A795-F0B4F83E6E12}"/>
              </a:ext>
            </a:extLst>
          </p:cNvPr>
          <p:cNvSpPr/>
          <p:nvPr/>
        </p:nvSpPr>
        <p:spPr>
          <a:xfrm>
            <a:off x="1119347" y="5337790"/>
            <a:ext cx="9953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+mj-lt"/>
              </a:rPr>
              <a:t>Tulisan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dari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tinta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akan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membekas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pada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permukaan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isi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r>
              <a:rPr lang="en-US" sz="2400" dirty="0">
                <a:latin typeface="+mj-lt"/>
              </a:rPr>
              <a:t> yang </a:t>
            </a:r>
            <a:r>
              <a:rPr lang="en-US" sz="2400" dirty="0" err="1">
                <a:latin typeface="+mj-lt"/>
              </a:rPr>
              <a:t>telah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mengeras</a:t>
            </a:r>
            <a:r>
              <a:rPr lang="en-US" sz="2400" dirty="0">
                <a:latin typeface="+mj-lt"/>
              </a:rPr>
              <a:t> (</a:t>
            </a:r>
            <a:r>
              <a:rPr lang="en-US" sz="2400" dirty="0" err="1">
                <a:latin typeface="+mj-lt"/>
              </a:rPr>
              <a:t>karena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sudah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direbus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sebelumnya</a:t>
            </a:r>
            <a:r>
              <a:rPr lang="en-US" sz="2400" dirty="0">
                <a:latin typeface="+mj-lt"/>
              </a:rPr>
              <a:t>). </a:t>
            </a:r>
            <a:r>
              <a:rPr lang="en-US" sz="2400" dirty="0" err="1">
                <a:latin typeface="+mj-lt"/>
              </a:rPr>
              <a:t>Pesan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dibaca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dengan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membuang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kulit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9552C3-9597-4248-8DEE-6B36FAC4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B785533C-696D-4827-8E0F-0E7EA2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28689"/>
            <a:ext cx="10561320" cy="52022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/>
              <a:t>Penggunaan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invisible ink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spionase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Pada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Dunia II,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terbuat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campuran</a:t>
            </a:r>
            <a:r>
              <a:rPr lang="en-US" altLang="en-US" sz="2400" dirty="0"/>
              <a:t> susu, sari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cuka</a:t>
            </a:r>
            <a:r>
              <a:rPr lang="en-US" altLang="en-US" sz="2400" dirty="0"/>
              <a:t>, dan urine.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Cara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Kertas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dipanaskan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tulisan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menghitam</a:t>
            </a:r>
            <a:r>
              <a:rPr lang="en-US" altLang="en-US" sz="2400" dirty="0"/>
              <a:t>.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69DB8C24-B7DE-4200-8F83-184509B7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88B04CC-3C86-4E88-B669-EC4C4C4B25E1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2" descr="C:\Users\Lily\Desktop\eeis_03_img0933.jpg">
            <a:extLst>
              <a:ext uri="{FF2B5EF4-FFF2-40B4-BE49-F238E27FC236}">
                <a16:creationId xmlns:a16="http://schemas.microsoft.com/office/drawing/2014/main" id="{9E22EAC4-0940-4416-A567-3F862C90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73" y="3429000"/>
            <a:ext cx="3406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CCCC638E-F565-416C-8D85-7801B49A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520" y="3840980"/>
            <a:ext cx="6746240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400" dirty="0" err="1">
                <a:latin typeface="+mn-lt"/>
              </a:rPr>
              <a:t>Seorang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FBI sedan </a:t>
            </a:r>
            <a:r>
              <a:rPr lang="en-US" altLang="en-US" sz="2400" dirty="0" err="1">
                <a:latin typeface="+mn-lt"/>
              </a:rPr>
              <a:t>menggunakan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sinar</a:t>
            </a:r>
            <a:r>
              <a:rPr lang="en-US" altLang="en-US" sz="2400" dirty="0">
                <a:latin typeface="+mn-lt"/>
              </a:rPr>
              <a:t> ultraviolet </a:t>
            </a:r>
            <a:r>
              <a:rPr lang="en-US" altLang="en-US" sz="2400" dirty="0" err="1">
                <a:latin typeface="+mn-lt"/>
              </a:rPr>
              <a:t>untuk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membaca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tulisan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tersembunyi</a:t>
            </a:r>
            <a:r>
              <a:rPr lang="en-US" altLang="en-US" sz="2400" dirty="0">
                <a:latin typeface="+mn-lt"/>
              </a:rPr>
              <a:t> pada </a:t>
            </a:r>
            <a:r>
              <a:rPr lang="en-US" altLang="en-US" sz="2400" dirty="0" err="1">
                <a:latin typeface="+mn-lt"/>
              </a:rPr>
              <a:t>kertas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dicurigai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spionase</a:t>
            </a:r>
            <a:r>
              <a:rPr lang="en-US" altLang="en-US" sz="2400" dirty="0">
                <a:latin typeface="+mn-lt"/>
              </a:rPr>
              <a:t>.</a:t>
            </a: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A1A37587-04CF-4F48-8D9B-B3C30A3A3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480" y="120650"/>
            <a:ext cx="7543800" cy="663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World War Steganography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D0531-8D0E-488E-8D9E-127348A1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C3A498FF-3320-4FE0-9BAD-2C8142468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747712"/>
            <a:ext cx="10129520" cy="5480367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Perang</a:t>
            </a:r>
            <a:r>
              <a:rPr lang="en-US" altLang="en-US" b="1" dirty="0"/>
              <a:t> Dunia II: </a:t>
            </a:r>
            <a:r>
              <a:rPr lang="en-US" altLang="en-US" b="1" i="1" dirty="0"/>
              <a:t>Null Cipher</a:t>
            </a:r>
          </a:p>
          <a:p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 </a:t>
            </a:r>
            <a:r>
              <a:rPr lang="en-US" altLang="en-US" dirty="0" err="1"/>
              <a:t>dikirim</a:t>
            </a:r>
            <a:r>
              <a:rPr lang="en-US" altLang="en-US" dirty="0"/>
              <a:t> oleh </a:t>
            </a:r>
            <a:r>
              <a:rPr lang="en-US" altLang="en-US" dirty="0" err="1"/>
              <a:t>Kedubes</a:t>
            </a:r>
            <a:r>
              <a:rPr lang="en-US" altLang="en-US" dirty="0"/>
              <a:t> </a:t>
            </a:r>
            <a:r>
              <a:rPr lang="en-US" altLang="en-US" dirty="0" err="1"/>
              <a:t>Jerman</a:t>
            </a:r>
            <a:r>
              <a:rPr lang="en-US" altLang="en-US" dirty="0"/>
              <a:t> pada PD II: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A</a:t>
            </a:r>
            <a:r>
              <a:rPr lang="en-US" altLang="en-US" sz="2800" i="1" dirty="0">
                <a:solidFill>
                  <a:srgbClr val="FF0000"/>
                </a:solidFill>
              </a:rPr>
              <a:t>p</a:t>
            </a:r>
            <a:r>
              <a:rPr lang="en-US" altLang="en-US" sz="2800" i="1" dirty="0"/>
              <a:t>parently n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utral's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otest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 t</a:t>
            </a:r>
            <a:r>
              <a:rPr lang="en-US" altLang="en-US" sz="2800" i="1" dirty="0">
                <a:solidFill>
                  <a:srgbClr val="FF0000"/>
                </a:solidFill>
              </a:rPr>
              <a:t>h</a:t>
            </a:r>
            <a:r>
              <a:rPr lang="en-US" altLang="en-US" sz="2800" i="1" dirty="0"/>
              <a:t>oroughly d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scounted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i</a:t>
            </a:r>
            <a:r>
              <a:rPr lang="en-US" altLang="en-US" sz="2800" i="1" dirty="0">
                <a:solidFill>
                  <a:srgbClr val="FF0000"/>
                </a:solidFill>
              </a:rPr>
              <a:t>g</a:t>
            </a:r>
            <a:r>
              <a:rPr lang="en-US" altLang="en-US" sz="2800" i="1" dirty="0"/>
              <a:t>nored. </a:t>
            </a:r>
            <a:r>
              <a:rPr lang="en-US" altLang="en-US" sz="2800" i="1" dirty="0" err="1"/>
              <a:t>I</a:t>
            </a:r>
            <a:r>
              <a:rPr lang="en-US" altLang="en-US" sz="2800" i="1" dirty="0" err="1">
                <a:solidFill>
                  <a:srgbClr val="FF0000"/>
                </a:solidFill>
              </a:rPr>
              <a:t>s</a:t>
            </a:r>
            <a:r>
              <a:rPr lang="en-US" altLang="en-US" sz="2800" i="1" dirty="0" err="1"/>
              <a:t>man</a:t>
            </a:r>
            <a:r>
              <a:rPr lang="en-US" altLang="en-US" sz="2800" i="1" dirty="0"/>
              <a:t> h</a:t>
            </a:r>
            <a:r>
              <a:rPr lang="en-US" altLang="en-US" sz="2800" i="1" dirty="0">
                <a:solidFill>
                  <a:srgbClr val="FF0000"/>
                </a:solidFill>
              </a:rPr>
              <a:t>a</a:t>
            </a:r>
            <a:r>
              <a:rPr lang="en-US" altLang="en-US" sz="2800" i="1" dirty="0"/>
              <a:t>rd h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t. B</a:t>
            </a:r>
            <a:r>
              <a:rPr lang="en-US" altLang="en-US" sz="2800" i="1" dirty="0">
                <a:solidFill>
                  <a:srgbClr val="FF0000"/>
                </a:solidFill>
              </a:rPr>
              <a:t>l</a:t>
            </a:r>
            <a:r>
              <a:rPr lang="en-US" altLang="en-US" sz="2800" i="1" dirty="0"/>
              <a:t>ockade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sue a</a:t>
            </a:r>
            <a:r>
              <a:rPr lang="en-US" altLang="en-US" sz="2800" i="1" dirty="0">
                <a:solidFill>
                  <a:srgbClr val="FF0000"/>
                </a:solidFill>
              </a:rPr>
              <a:t>f</a:t>
            </a:r>
            <a:r>
              <a:rPr lang="en-US" altLang="en-US" sz="2800" i="1" dirty="0"/>
              <a:t>fects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etext f</a:t>
            </a:r>
            <a:r>
              <a:rPr lang="en-US" altLang="en-US" sz="2800" i="1" dirty="0">
                <a:solidFill>
                  <a:srgbClr val="FF0000"/>
                </a:solidFill>
              </a:rPr>
              <a:t>o</a:t>
            </a:r>
            <a:r>
              <a:rPr lang="en-US" altLang="en-US" sz="2800" i="1" dirty="0"/>
              <a:t>r e</a:t>
            </a:r>
            <a:r>
              <a:rPr lang="en-US" altLang="en-US" sz="2800" i="1" dirty="0">
                <a:solidFill>
                  <a:srgbClr val="FF0000"/>
                </a:solidFill>
              </a:rPr>
              <a:t>m</a:t>
            </a:r>
            <a:r>
              <a:rPr lang="en-US" altLang="en-US" sz="2800" i="1" dirty="0"/>
              <a:t>bargo o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 b</a:t>
            </a:r>
            <a:r>
              <a:rPr lang="en-US" altLang="en-US" sz="2800" i="1" dirty="0">
                <a:solidFill>
                  <a:srgbClr val="FF0000"/>
                </a:solidFill>
              </a:rPr>
              <a:t>y-</a:t>
            </a:r>
            <a:r>
              <a:rPr lang="en-US" altLang="en-US" sz="2800" i="1" dirty="0"/>
              <a:t>products, e</a:t>
            </a:r>
            <a:r>
              <a:rPr lang="en-US" altLang="en-US" sz="2800" i="1" dirty="0">
                <a:solidFill>
                  <a:srgbClr val="FF0000"/>
                </a:solidFill>
              </a:rPr>
              <a:t>j</a:t>
            </a:r>
            <a:r>
              <a:rPr lang="en-US" altLang="en-US" sz="2800" i="1" dirty="0"/>
              <a:t>ecting </a:t>
            </a:r>
            <a:r>
              <a:rPr lang="en-US" altLang="en-US" sz="2800" i="1" dirty="0" err="1"/>
              <a:t>s</a:t>
            </a:r>
            <a:r>
              <a:rPr lang="en-US" altLang="en-US" sz="2800" i="1" dirty="0" err="1">
                <a:solidFill>
                  <a:srgbClr val="FF0000"/>
                </a:solidFill>
              </a:rPr>
              <a:t>u</a:t>
            </a:r>
            <a:r>
              <a:rPr lang="en-US" altLang="en-US" sz="2800" i="1" dirty="0" err="1"/>
              <a:t>ets</a:t>
            </a:r>
            <a:r>
              <a:rPr lang="en-US" altLang="en-US" sz="2800" i="1" dirty="0"/>
              <a:t>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v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getable o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ls. </a:t>
            </a:r>
          </a:p>
          <a:p>
            <a:pPr marL="342900" lvl="1" indent="-342900">
              <a:buClr>
                <a:schemeClr val="tx2"/>
              </a:buClr>
              <a:buNone/>
            </a:pPr>
            <a:endParaRPr lang="en-US" altLang="en-US" sz="2800" i="1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</a:t>
            </a:r>
            <a:r>
              <a:rPr lang="en-US" altLang="en-US" sz="2800" dirty="0" err="1"/>
              <a:t>Ambil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kedua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setiap</a:t>
            </a:r>
            <a:r>
              <a:rPr lang="en-US" altLang="en-US" sz="2800" dirty="0"/>
              <a:t> kata, </a:t>
            </a:r>
            <a:r>
              <a:rPr lang="en-US" altLang="en-US" sz="2800" dirty="0" err="1"/>
              <a:t>diperoleh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berikut</a:t>
            </a:r>
            <a:r>
              <a:rPr lang="en-US" altLang="en-US" sz="2800" dirty="0"/>
              <a:t>: </a:t>
            </a:r>
            <a:r>
              <a:rPr lang="en-US" altLang="en-US" sz="2800" i="1" dirty="0">
                <a:solidFill>
                  <a:srgbClr val="FF0000"/>
                </a:solidFill>
              </a:rPr>
              <a:t>Pershing sails from NY June 1</a:t>
            </a:r>
            <a:r>
              <a:rPr lang="en-US" altLang="en-US" sz="2800" i="1" dirty="0"/>
              <a:t>.</a:t>
            </a:r>
            <a:r>
              <a:rPr lang="en-US" altLang="en-US" sz="2800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FE19DFC4-55AF-4DFF-AF5E-95BB128D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68FA72-0008-4D44-A35E-BA0366D00CAE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06A3DD-A9F9-4E18-A1C9-26EB590C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C8742C71-BC95-4721-ADEA-0358B0E6A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016000"/>
            <a:ext cx="9337040" cy="13731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Contoh</a:t>
            </a:r>
            <a:r>
              <a:rPr lang="en-US" altLang="en-US" dirty="0"/>
              <a:t> </a:t>
            </a:r>
            <a:r>
              <a:rPr lang="en-US" altLang="en-US" i="1" dirty="0"/>
              <a:t>Null Cipher </a:t>
            </a:r>
            <a:r>
              <a:rPr lang="en-US" altLang="en-US" dirty="0" err="1"/>
              <a:t>lainnya</a:t>
            </a:r>
            <a:r>
              <a:rPr lang="en-US" altLang="en-US" dirty="0"/>
              <a:t>: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95B6F1E1-B307-4897-B2D3-D75A221FD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1" y="2000250"/>
            <a:ext cx="876744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B</a:t>
            </a:r>
            <a:r>
              <a:rPr lang="en-US" altLang="en-US" sz="2800" dirty="0">
                <a:latin typeface="Verdana" panose="020B0604030504040204" pitchFamily="34" charset="0"/>
              </a:rPr>
              <a:t>ig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umble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i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N</a:t>
            </a:r>
            <a:r>
              <a:rPr lang="en-US" altLang="en-US" sz="2800" dirty="0">
                <a:latin typeface="Verdana" panose="020B0604030504040204" pitchFamily="34" charset="0"/>
              </a:rPr>
              <a:t>ew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G</a:t>
            </a:r>
            <a:r>
              <a:rPr lang="en-US" altLang="en-US" sz="2800" dirty="0">
                <a:latin typeface="Verdana" panose="020B0604030504040204" pitchFamily="34" charset="0"/>
              </a:rPr>
              <a:t>uinea.</a:t>
            </a:r>
          </a:p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T</a:t>
            </a:r>
            <a:r>
              <a:rPr lang="en-US" altLang="en-US" sz="2800" dirty="0">
                <a:latin typeface="Verdana" panose="020B0604030504040204" pitchFamily="34" charset="0"/>
              </a:rPr>
              <a:t>he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w</a:t>
            </a:r>
            <a:r>
              <a:rPr lang="en-US" altLang="en-US" sz="2800" dirty="0">
                <a:latin typeface="Verdana" panose="020B0604030504040204" pitchFamily="34" charset="0"/>
              </a:rPr>
              <a:t>ar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c</a:t>
            </a:r>
            <a:r>
              <a:rPr lang="en-US" altLang="en-US" sz="2800" dirty="0">
                <a:latin typeface="Verdana" panose="020B0604030504040204" pitchFamily="34" charset="0"/>
              </a:rPr>
              <a:t>elebrity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a</a:t>
            </a:r>
            <a:r>
              <a:rPr lang="en-US" altLang="en-US" sz="2800" dirty="0">
                <a:latin typeface="Verdana" panose="020B0604030504040204" pitchFamily="34" charset="0"/>
              </a:rPr>
              <a:t>cts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hould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nd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oon.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ver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f</a:t>
            </a:r>
            <a:r>
              <a:rPr lang="en-US" altLang="en-US" sz="2800" dirty="0">
                <a:latin typeface="Verdana" panose="020B0604030504040204" pitchFamily="34" charset="0"/>
              </a:rPr>
              <a:t>our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d</a:t>
            </a:r>
            <a:r>
              <a:rPr lang="en-US" altLang="en-US" sz="2800" dirty="0">
                <a:latin typeface="Verdana" panose="020B0604030504040204" pitchFamily="34" charset="0"/>
              </a:rPr>
              <a:t>ie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cstatic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lephants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eplicated.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19E26398-B9E8-424A-B25B-D9B41589C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041" y="3754180"/>
            <a:ext cx="4514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  <a:latin typeface="Verdana" panose="020B0604030504040204" pitchFamily="34" charset="0"/>
              </a:rPr>
              <a:t>Bring two cases of deer.</a:t>
            </a:r>
          </a:p>
        </p:txBody>
      </p:sp>
      <p:sp>
        <p:nvSpPr>
          <p:cNvPr id="28677" name="Line 6">
            <a:extLst>
              <a:ext uri="{FF2B5EF4-FFF2-40B4-BE49-F238E27FC236}">
                <a16:creationId xmlns:a16="http://schemas.microsoft.com/office/drawing/2014/main" id="{B4D98341-B8EC-4C8A-824D-C3138721B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5565" y="3509010"/>
            <a:ext cx="44958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7E86FD-D8DB-4E7A-9410-F092728E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  <p:sp>
        <p:nvSpPr>
          <p:cNvPr id="28679" name="Slide Number Placeholder 2">
            <a:extLst>
              <a:ext uri="{FF2B5EF4-FFF2-40B4-BE49-F238E27FC236}">
                <a16:creationId xmlns:a16="http://schemas.microsoft.com/office/drawing/2014/main" id="{61580963-5320-4D51-A861-7BA07B5E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7141F-F8BB-4E60-9E00-4E89E53865BC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7A32D672-2EB8-4037-BFE9-AF197DE7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369379"/>
            <a:ext cx="9946640" cy="43449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i="1" dirty="0"/>
              <a:t>Fishing freshwater bends and saltwater coasts rewards anyone feeling stressed. Resourceful anglers usually find masterful leapers fun and admit swordfish rank overwhelming </a:t>
            </a:r>
            <a:r>
              <a:rPr lang="en-US" altLang="en-US" i="1" dirty="0" err="1"/>
              <a:t>anyday</a:t>
            </a:r>
            <a:r>
              <a:rPr lang="en-US" altLang="en-US" i="1" dirty="0"/>
              <a:t>. </a:t>
            </a:r>
          </a:p>
          <a:p>
            <a:pPr>
              <a:lnSpc>
                <a:spcPct val="80000"/>
              </a:lnSpc>
            </a:pPr>
            <a:endParaRPr lang="en-US" altLang="en-US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</a:t>
            </a:r>
            <a:r>
              <a:rPr lang="en-US" altLang="en-US" dirty="0" err="1"/>
              <a:t>huruf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pada </a:t>
            </a:r>
            <a:r>
              <a:rPr lang="en-US" altLang="en-US" dirty="0" err="1"/>
              <a:t>setiap</a:t>
            </a:r>
            <a:r>
              <a:rPr lang="en-US" altLang="en-US" dirty="0"/>
              <a:t> kata </a:t>
            </a:r>
            <a:r>
              <a:rPr lang="en-US" altLang="en-US" dirty="0" err="1"/>
              <a:t>diperoleh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: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	</a:t>
            </a:r>
            <a:r>
              <a:rPr lang="en-US" altLang="en-US" i="1" dirty="0">
                <a:solidFill>
                  <a:srgbClr val="FF0000"/>
                </a:solidFill>
              </a:rPr>
              <a:t>Send Lawyers, Guns, and Money. </a:t>
            </a:r>
          </a:p>
          <a:p>
            <a:endParaRPr lang="en-US" altLang="en-US" dirty="0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85BAD510-7225-4B16-A5B7-625B2CB9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469EAEB-2913-409B-B17C-EC5E9777230D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40FD8-77B1-4144-AAFB-E7C150BB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7E858677-EA25-42F6-A62A-B7726801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Prolog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64F0B44F-6550-40FA-A1C2-39917792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Misalkan</a:t>
            </a:r>
            <a:r>
              <a:rPr lang="en-US" altLang="en-US" dirty="0"/>
              <a:t> </a:t>
            </a:r>
            <a:r>
              <a:rPr lang="en-US" altLang="en-US" dirty="0" err="1"/>
              <a:t>anda</a:t>
            </a:r>
            <a:r>
              <a:rPr lang="en-US" altLang="en-US" dirty="0"/>
              <a:t> </a:t>
            </a:r>
            <a:r>
              <a:rPr lang="en-US" altLang="en-US" dirty="0" err="1"/>
              <a:t>mempunyai</a:t>
            </a:r>
            <a:r>
              <a:rPr lang="en-US" altLang="en-US" dirty="0"/>
              <a:t> data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seperti</a:t>
            </a:r>
            <a:r>
              <a:rPr lang="en-US" altLang="en-US" dirty="0"/>
              <a:t> </a:t>
            </a:r>
            <a:r>
              <a:rPr lang="en-US" altLang="en-US" i="1" dirty="0"/>
              <a:t>password</a:t>
            </a:r>
            <a:r>
              <a:rPr lang="en-US" altLang="en-US" dirty="0"/>
              <a:t>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	</a:t>
            </a:r>
            <a:r>
              <a:rPr lang="en-US" altLang="en-US" i="1" dirty="0"/>
              <a:t>Password</a:t>
            </a:r>
            <a:r>
              <a:rPr lang="en-US" altLang="en-US" dirty="0"/>
              <a:t>: </a:t>
            </a:r>
            <a:r>
              <a:rPr lang="en-US" altLang="en-US" b="1" dirty="0">
                <a:solidFill>
                  <a:srgbClr val="C00000"/>
                </a:solidFill>
              </a:rPr>
              <a:t>T3knolo911nf0rmas1</a:t>
            </a:r>
          </a:p>
          <a:p>
            <a:endParaRPr lang="en-US" altLang="en-US" dirty="0"/>
          </a:p>
          <a:p>
            <a:r>
              <a:rPr lang="en-US" altLang="en-US" dirty="0"/>
              <a:t>Anda </a:t>
            </a:r>
            <a:r>
              <a:rPr lang="en-US" altLang="en-US" dirty="0" err="1"/>
              <a:t>ingin</a:t>
            </a:r>
            <a:r>
              <a:rPr lang="en-US" altLang="en-US" dirty="0"/>
              <a:t> </a:t>
            </a:r>
            <a:r>
              <a:rPr lang="en-US" altLang="en-US" dirty="0" err="1"/>
              <a:t>menyimpan</a:t>
            </a:r>
            <a:r>
              <a:rPr lang="en-US" altLang="en-US" dirty="0"/>
              <a:t> </a:t>
            </a:r>
            <a:r>
              <a:rPr lang="en-US" altLang="en-US" i="1" dirty="0"/>
              <a:t>password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aman</a:t>
            </a:r>
            <a:r>
              <a:rPr lang="en-US" altLang="en-US" dirty="0"/>
              <a:t> (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bisa</a:t>
            </a:r>
            <a:r>
              <a:rPr lang="en-US" altLang="en-US" dirty="0"/>
              <a:t> </a:t>
            </a:r>
            <a:r>
              <a:rPr lang="en-US" altLang="en-US" dirty="0" err="1"/>
              <a:t>diketahui</a:t>
            </a:r>
            <a:r>
              <a:rPr lang="en-US" altLang="en-US" dirty="0"/>
              <a:t> orang lain).</a:t>
            </a:r>
          </a:p>
          <a:p>
            <a:endParaRPr lang="en-US" altLang="en-US" dirty="0"/>
          </a:p>
          <a:p>
            <a:r>
              <a:rPr lang="en-US" altLang="en-US" dirty="0" err="1"/>
              <a:t>Bagaimana</a:t>
            </a:r>
            <a:r>
              <a:rPr lang="en-US" altLang="en-US" dirty="0"/>
              <a:t> </a:t>
            </a:r>
            <a:r>
              <a:rPr lang="en-US" altLang="en-US" dirty="0" err="1"/>
              <a:t>caranya</a:t>
            </a:r>
            <a:r>
              <a:rPr lang="en-US" altLang="en-US" dirty="0"/>
              <a:t> agar </a:t>
            </a:r>
            <a:r>
              <a:rPr lang="en-US" altLang="en-US" i="1" dirty="0"/>
              <a:t>password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disimpan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aman</a:t>
            </a:r>
            <a:r>
              <a:rPr lang="en-US" altLang="en-US" dirty="0"/>
              <a:t>?</a:t>
            </a:r>
          </a:p>
        </p:txBody>
      </p:sp>
      <p:sp>
        <p:nvSpPr>
          <p:cNvPr id="9220" name="Slide Number Placeholder 4">
            <a:extLst>
              <a:ext uri="{FF2B5EF4-FFF2-40B4-BE49-F238E27FC236}">
                <a16:creationId xmlns:a16="http://schemas.microsoft.com/office/drawing/2014/main" id="{109F0662-17DC-46D2-975E-CB5CFD3A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C8EEFBB-E010-459B-96B3-56218B24A5C8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D16A8C-9D9D-40FD-934A-90F4C6B3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DABBC576-F4B0-4826-AC90-C08FA39B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8412B4B-9250-4995-93FD-EB04B11E7820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FDB3C63-180A-4334-A5BB-CE219BA79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6960" y="828674"/>
            <a:ext cx="10546080" cy="49879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Steganografi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film </a:t>
            </a:r>
            <a:r>
              <a:rPr lang="en-US" altLang="en-US" i="1" dirty="0"/>
              <a:t>Mercury Rising</a:t>
            </a:r>
            <a:r>
              <a:rPr lang="en-US" altLang="en-US" dirty="0"/>
              <a:t> dan </a:t>
            </a:r>
            <a:r>
              <a:rPr lang="en-US" altLang="en-US" i="1" dirty="0"/>
              <a:t>Beautiful Mind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30724" name="Picture 2" descr="http://3.bp.blogspot.com/_z7lIc1pf3m0/TNHukEDwAGI/AAAAAAAAABk/4ICvUS5GbOA/s1600/a-beautiful-mind-2001.jpg">
            <a:extLst>
              <a:ext uri="{FF2B5EF4-FFF2-40B4-BE49-F238E27FC236}">
                <a16:creationId xmlns:a16="http://schemas.microsoft.com/office/drawing/2014/main" id="{6E8FA44D-BCC5-4003-877F-5CCB2436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90" y="1911034"/>
            <a:ext cx="3917950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http://oneguyrambling.com/wp-content/uploads/2012/10/1085184.jpg">
            <a:extLst>
              <a:ext uri="{FF2B5EF4-FFF2-40B4-BE49-F238E27FC236}">
                <a16:creationId xmlns:a16="http://schemas.microsoft.com/office/drawing/2014/main" id="{1935F4EC-747C-4866-AB9A-16E406EE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54" y="1911034"/>
            <a:ext cx="2751537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FD081D-45E0-42F8-8BD3-C237286D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EF8A003F-ED32-40DF-9CE1-C44B11B4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C4BBB25-3F42-499A-9007-AF75EF6671BC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5B41528B-1441-4998-AD93-AAC88271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93" y="428626"/>
            <a:ext cx="49149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D7C695BA-499A-40C1-9BC1-96973ABC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368" y="3619501"/>
            <a:ext cx="507206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DD2E-3CA3-4528-B3DD-0C7F94389D54}"/>
              </a:ext>
            </a:extLst>
          </p:cNvPr>
          <p:cNvSpPr txBox="1"/>
          <p:nvPr/>
        </p:nvSpPr>
        <p:spPr>
          <a:xfrm>
            <a:off x="1952625" y="3929063"/>
            <a:ext cx="297793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adegan</a:t>
            </a:r>
            <a:r>
              <a:rPr lang="en-US" sz="2400" dirty="0"/>
              <a:t> film </a:t>
            </a:r>
          </a:p>
          <a:p>
            <a:pPr>
              <a:defRPr/>
            </a:pPr>
            <a:r>
              <a:rPr lang="en-US" sz="2400" i="1" dirty="0"/>
              <a:t>Beautiful Mind </a:t>
            </a:r>
            <a:r>
              <a:rPr lang="en-US" sz="2400" dirty="0"/>
              <a:t>yang </a:t>
            </a:r>
          </a:p>
          <a:p>
            <a:pPr>
              <a:defRPr/>
            </a:pPr>
            <a:r>
              <a:rPr lang="en-US" sz="2400" dirty="0" err="1"/>
              <a:t>memperlihatkan</a:t>
            </a:r>
            <a:r>
              <a:rPr lang="en-US" sz="2400" dirty="0"/>
              <a:t> </a:t>
            </a:r>
          </a:p>
          <a:p>
            <a:pPr>
              <a:defRPr/>
            </a:pPr>
            <a:r>
              <a:rPr lang="en-US" sz="2400" dirty="0" err="1"/>
              <a:t>steganografi</a:t>
            </a:r>
            <a:endParaRPr 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34F3C1-16AD-4B9D-9357-BCD1DBA4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0096396A-0C41-4678-A299-DF181942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dirty="0" err="1"/>
              <a:t>Terorisme</a:t>
            </a:r>
            <a:endParaRPr lang="en-US" altLang="en-US" b="1" dirty="0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547A248-00C0-406F-B6AB-2A37FE4FD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840"/>
            <a:ext cx="10515600" cy="4663123"/>
          </a:xfrm>
        </p:spPr>
        <p:txBody>
          <a:bodyPr/>
          <a:lstStyle/>
          <a:p>
            <a:r>
              <a:rPr lang="en-US" altLang="en-US" dirty="0" err="1"/>
              <a:t>Ilmu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mendadak</a:t>
            </a:r>
            <a:r>
              <a:rPr lang="en-US" altLang="en-US" dirty="0"/>
              <a:t> naik </a:t>
            </a:r>
            <a:r>
              <a:rPr lang="en-US" altLang="en-US" dirty="0" err="1"/>
              <a:t>daun</a:t>
            </a:r>
            <a:r>
              <a:rPr lang="en-US" altLang="en-US" dirty="0"/>
              <a:t> </a:t>
            </a:r>
            <a:r>
              <a:rPr lang="en-US" altLang="en-US" dirty="0" err="1"/>
              <a:t>ketika</a:t>
            </a:r>
            <a:r>
              <a:rPr lang="en-US" altLang="en-US" dirty="0"/>
              <a:t> </a:t>
            </a:r>
            <a:r>
              <a:rPr lang="en-US" altLang="en-US" dirty="0" err="1"/>
              <a:t>pasca</a:t>
            </a:r>
            <a:r>
              <a:rPr lang="en-US" altLang="en-US" dirty="0"/>
              <a:t> 11 September 2001 </a:t>
            </a:r>
            <a:r>
              <a:rPr lang="en-US" altLang="en-US" dirty="0" err="1"/>
              <a:t>pihak</a:t>
            </a:r>
            <a:r>
              <a:rPr lang="en-US" altLang="en-US" dirty="0"/>
              <a:t> FBI </a:t>
            </a:r>
            <a:r>
              <a:rPr lang="en-US" altLang="en-US" dirty="0" err="1"/>
              <a:t>menuding</a:t>
            </a:r>
            <a:r>
              <a:rPr lang="en-US" altLang="en-US" dirty="0"/>
              <a:t> </a:t>
            </a:r>
            <a:r>
              <a:rPr lang="en-US" altLang="en-US" i="1" dirty="0"/>
              <a:t>Al-</a:t>
            </a:r>
            <a:r>
              <a:rPr lang="en-US" altLang="en-US" i="1" dirty="0" err="1"/>
              <a:t>Qaidah</a:t>
            </a:r>
            <a:r>
              <a:rPr lang="en-US" altLang="en-US" i="1" dirty="0"/>
              <a:t> 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menyisipkan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melalui</a:t>
            </a:r>
            <a:r>
              <a:rPr lang="en-US" altLang="en-US" dirty="0"/>
              <a:t> video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yang </a:t>
            </a:r>
            <a:r>
              <a:rPr lang="en-US" altLang="en-US" dirty="0" err="1"/>
              <a:t>mereka</a:t>
            </a:r>
            <a:r>
              <a:rPr lang="en-US" altLang="en-US" dirty="0"/>
              <a:t> </a:t>
            </a:r>
            <a:r>
              <a:rPr lang="en-US" altLang="en-US" dirty="0" err="1"/>
              <a:t>rilis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teratur</a:t>
            </a:r>
            <a:r>
              <a:rPr lang="en-US" altLang="en-US" dirty="0"/>
              <a:t> di Internet.</a:t>
            </a:r>
          </a:p>
          <a:p>
            <a:endParaRPr lang="en-US" altLang="en-US" sz="2400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98ED61F3-437E-4A96-9186-585F2D1D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CBD2AB9-0883-4B35-805F-43ECC26BD1F6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7" name="Picture 2" descr="http://cacm.acm.org/system/assets/0000/7845/5312.arstechnica.steganography_image.large.jpg?1341312420&amp;1336059258">
            <a:extLst>
              <a:ext uri="{FF2B5EF4-FFF2-40B4-BE49-F238E27FC236}">
                <a16:creationId xmlns:a16="http://schemas.microsoft.com/office/drawing/2014/main" id="{90ED9345-52E6-4199-89FA-033B67F4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81" y="3429000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http://p3.storage.canalblog.com/31/30/830430/61947902.jpg">
            <a:extLst>
              <a:ext uri="{FF2B5EF4-FFF2-40B4-BE49-F238E27FC236}">
                <a16:creationId xmlns:a16="http://schemas.microsoft.com/office/drawing/2014/main" id="{56520443-05EE-4EAF-85A9-8304B9A0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9" y="3429000"/>
            <a:ext cx="33162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DBD29B-033C-4FDA-9EEE-D91013D7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>
            <a:extLst>
              <a:ext uri="{FF2B5EF4-FFF2-40B4-BE49-F238E27FC236}">
                <a16:creationId xmlns:a16="http://schemas.microsoft.com/office/drawing/2014/main" id="{95125053-E7A3-4F03-B9D0-36EC8420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1A3AC2F-8FF0-4B9F-826A-DAB2861B0ABC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74A8CE8-E723-48DC-A6B4-DCE0B7721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Steganografi</a:t>
            </a:r>
            <a:r>
              <a:rPr lang="en-US" altLang="en-US" b="1" dirty="0"/>
              <a:t> Modern - </a:t>
            </a:r>
            <a:r>
              <a:rPr lang="en-US" altLang="en-US" b="1" i="1" dirty="0"/>
              <a:t>The Prisoner’s Problem</a:t>
            </a:r>
            <a:r>
              <a:rPr lang="en-US" altLang="en-US" b="1" dirty="0"/>
              <a:t> 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7A6269BC-CA56-418F-A1FC-795E2DF7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3" y="6357939"/>
            <a:ext cx="7543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Pesan rahasia: “</a:t>
            </a:r>
            <a:r>
              <a:rPr lang="en-US" altLang="en-US" sz="2200" b="1">
                <a:solidFill>
                  <a:srgbClr val="FF0000"/>
                </a:solidFill>
                <a:latin typeface="Arial" panose="020B0604020202020204" pitchFamily="34" charset="0"/>
              </a:rPr>
              <a:t>malam ini kita kabur</a:t>
            </a:r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” </a:t>
            </a:r>
          </a:p>
        </p:txBody>
      </p:sp>
      <p:graphicFrame>
        <p:nvGraphicFramePr>
          <p:cNvPr id="34821" name="Object 8">
            <a:extLst>
              <a:ext uri="{FF2B5EF4-FFF2-40B4-BE49-F238E27FC236}">
                <a16:creationId xmlns:a16="http://schemas.microsoft.com/office/drawing/2014/main" id="{0EA47298-85D9-48FF-9E97-4F743ADA967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752393"/>
              </p:ext>
            </p:extLst>
          </p:nvPr>
        </p:nvGraphicFramePr>
        <p:xfrm>
          <a:off x="2887980" y="2722176"/>
          <a:ext cx="52959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310759" imgH="3898011" progId="Visio.Drawing.11">
                  <p:embed/>
                </p:oleObj>
              </mc:Choice>
              <mc:Fallback>
                <p:oleObj name="Visio" r:id="rId2" imgW="5310759" imgH="3898011" progId="Visio.Drawing.11">
                  <p:embed/>
                  <p:pic>
                    <p:nvPicPr>
                      <p:cNvPr id="34821" name="Object 8">
                        <a:extLst>
                          <a:ext uri="{FF2B5EF4-FFF2-40B4-BE49-F238E27FC236}">
                            <a16:creationId xmlns:a16="http://schemas.microsoft.com/office/drawing/2014/main" id="{0EA47298-85D9-48FF-9E97-4F743ADA96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980" y="2722176"/>
                        <a:ext cx="5295900" cy="357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DD3AF81-E6B1-44A1-8FB9-5C4F4C949EE9}"/>
              </a:ext>
            </a:extLst>
          </p:cNvPr>
          <p:cNvSpPr/>
          <p:nvPr/>
        </p:nvSpPr>
        <p:spPr>
          <a:xfrm>
            <a:off x="967106" y="1459549"/>
            <a:ext cx="10716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   </a:t>
            </a:r>
            <a:r>
              <a:rPr lang="en-US" sz="2400" dirty="0" err="1"/>
              <a:t>Diperkenalkan</a:t>
            </a:r>
            <a:r>
              <a:rPr lang="en-US" sz="2400" dirty="0"/>
              <a:t> oleh Simmons – 1983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  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i="1" dirty="0"/>
              <a:t>USA – USSR nuclear non-proliferation treaty </a:t>
            </a:r>
          </a:p>
          <a:p>
            <a:pPr>
              <a:defRPr/>
            </a:pPr>
            <a:r>
              <a:rPr lang="en-US" sz="2400" i="1" dirty="0"/>
              <a:t>     compliance checking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17274A-F396-490B-A455-FBFDF10A3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  <p:transition spd="med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3DB50243-DAC9-4508-BABC-16E69E95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7F0B22E-E843-451E-BB3D-135F462B3E38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73C9419-089C-4F0B-AE28-B4B538E12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6640" y="645479"/>
            <a:ext cx="10109200" cy="5710871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Bagaimana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Bob </a:t>
            </a:r>
            <a:r>
              <a:rPr lang="en-US" altLang="en-US" dirty="0" err="1"/>
              <a:t>mengirim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kepada</a:t>
            </a:r>
            <a:r>
              <a:rPr lang="en-US" altLang="en-US" dirty="0"/>
              <a:t> Alice </a:t>
            </a:r>
            <a:r>
              <a:rPr lang="en-US" altLang="en-US" dirty="0" err="1"/>
              <a:t>tanpa</a:t>
            </a:r>
            <a:r>
              <a:rPr lang="en-US" altLang="en-US" dirty="0"/>
              <a:t> </a:t>
            </a:r>
            <a:r>
              <a:rPr lang="en-US" altLang="en-US" dirty="0" err="1"/>
              <a:t>diketahui</a:t>
            </a:r>
            <a:r>
              <a:rPr lang="en-US" altLang="en-US" dirty="0"/>
              <a:t> oleh Wendy?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/>
              <a:t>Alternatif</a:t>
            </a:r>
            <a:r>
              <a:rPr lang="en-US" altLang="en-US" dirty="0"/>
              <a:t> 1: </a:t>
            </a:r>
            <a:r>
              <a:rPr lang="en-US" altLang="en-US" dirty="0" err="1"/>
              <a:t>mengenkripsinya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   </a:t>
            </a:r>
            <a:r>
              <a:rPr lang="en-US" altLang="en-US" dirty="0">
                <a:solidFill>
                  <a:srgbClr val="FF0000"/>
                </a:solidFill>
              </a:rPr>
              <a:t>xjT#9uvmY!rc$7yt59hth@#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pasti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33618B-C8C5-4132-B44D-BA723111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>
            <a:extLst>
              <a:ext uri="{FF2B5EF4-FFF2-40B4-BE49-F238E27FC236}">
                <a16:creationId xmlns:a16="http://schemas.microsoft.com/office/drawing/2014/main" id="{703CEBCD-7A79-4D12-8CA9-89CCDC07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BD6CA99-30DE-4300-98D7-908AEF6F6664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B8AFD5C-3877-464F-BBB8-23A29A73C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860424"/>
            <a:ext cx="10515600" cy="504253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Alternatif</a:t>
            </a:r>
            <a:r>
              <a:rPr lang="en-US" altLang="en-US" dirty="0"/>
              <a:t> 2: </a:t>
            </a:r>
            <a:r>
              <a:rPr lang="en-US" altLang="en-US" dirty="0" err="1"/>
              <a:t>menyembunyikannya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tulisan</a:t>
            </a:r>
            <a:r>
              <a:rPr lang="en-US" altLang="en-US" dirty="0"/>
              <a:t> lain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asihkah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da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l</a:t>
            </a:r>
            <a:r>
              <a:rPr lang="en-US" altLang="en-US" dirty="0" err="1">
                <a:solidFill>
                  <a:srgbClr val="FF0000"/>
                </a:solidFill>
              </a:rPr>
              <a:t>ara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pabila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emoriku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ngat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</a:t>
            </a:r>
            <a:r>
              <a:rPr lang="en-US" altLang="en-US" dirty="0" err="1">
                <a:solidFill>
                  <a:srgbClr val="FF0000"/>
                </a:solidFill>
              </a:rPr>
              <a:t>estapa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tu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ita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ngin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</a:t>
            </a:r>
            <a:r>
              <a:rPr lang="en-US" altLang="en-US" dirty="0" err="1">
                <a:solidFill>
                  <a:srgbClr val="FF0000"/>
                </a:solidFill>
              </a:rPr>
              <a:t>etap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badikan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isah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smara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b</a:t>
            </a:r>
            <a:r>
              <a:rPr lang="en-US" altLang="en-US" dirty="0" err="1">
                <a:solidFill>
                  <a:srgbClr val="FF0000"/>
                </a:solidFill>
              </a:rPr>
              <a:t>ersamamu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u</a:t>
            </a:r>
            <a:r>
              <a:rPr lang="en-US" altLang="en-US" dirty="0" err="1">
                <a:solidFill>
                  <a:srgbClr val="FF0000"/>
                </a:solidFill>
              </a:rPr>
              <a:t>siaku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r</a:t>
            </a:r>
            <a:r>
              <a:rPr lang="en-US" altLang="en-US" dirty="0" err="1">
                <a:solidFill>
                  <a:srgbClr val="FF0000"/>
                </a:solidFill>
              </a:rPr>
              <a:t>enta</a:t>
            </a:r>
            <a:r>
              <a:rPr lang="en-US" altLang="en-US" dirty="0">
                <a:solidFill>
                  <a:srgbClr val="FF0000"/>
                </a:solidFill>
              </a:rPr>
              <a:t>.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tidak</a:t>
            </a:r>
            <a:r>
              <a:rPr lang="en-US" altLang="en-US" i="1" dirty="0"/>
              <a:t> </a:t>
            </a:r>
            <a:r>
              <a:rPr lang="en-US" altLang="en-US" i="1" dirty="0" err="1"/>
              <a:t>akan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  Information hiding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C6FB12-DF74-4D4F-B73F-B05B39125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9740967E-7FBA-4734-8437-25ADA7CE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63513"/>
            <a:ext cx="7543800" cy="949325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Digital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573B697E-9F3B-4B4E-9D2C-D6C240599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285875"/>
            <a:ext cx="10515600" cy="4845050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Steganografi</a:t>
            </a:r>
            <a:r>
              <a:rPr lang="en-US" altLang="en-US" sz="2400" dirty="0"/>
              <a:t> digital: </a:t>
            </a:r>
            <a:r>
              <a:rPr lang="en-US" altLang="en-US" sz="2400" dirty="0" err="1"/>
              <a:t>penyembunyian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digital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lainnya</a:t>
            </a:r>
            <a:r>
              <a:rPr lang="en-US" altLang="en-US" sz="2400" dirty="0"/>
              <a:t>. </a:t>
            </a:r>
          </a:p>
          <a:p>
            <a:r>
              <a:rPr lang="en-US" altLang="en-US" sz="2400" i="1" dirty="0"/>
              <a:t>Carrier file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media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3EA8B448-F0F3-4CA3-A50B-C813D721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97E2A70-4CA9-4E40-9F1B-713EA2CBB442}" type="slidenum">
              <a:rPr lang="en-US" altLang="en-US">
                <a:latin typeface="Arial" panose="020B0604020202020204" pitchFamily="34" charset="0"/>
              </a:rPr>
              <a:pPr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1BC03F7-1E30-430D-9E89-276AC3A2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378" y="2841626"/>
            <a:ext cx="42608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1. </a:t>
            </a:r>
            <a:r>
              <a:rPr lang="en-US" sz="2400" kern="0" dirty="0" err="1"/>
              <a:t>Teks</a:t>
            </a: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   “</a:t>
            </a:r>
            <a:r>
              <a:rPr lang="en-US" sz="2400" kern="0" dirty="0">
                <a:solidFill>
                  <a:srgbClr val="FF0000"/>
                </a:solidFill>
              </a:rPr>
              <a:t>Kita </a:t>
            </a:r>
            <a:r>
              <a:rPr lang="en-US" sz="2400" kern="0" dirty="0" err="1">
                <a:solidFill>
                  <a:srgbClr val="FF0000"/>
                </a:solidFill>
              </a:rPr>
              <a:t>semua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bersaudara</a:t>
            </a:r>
            <a:r>
              <a:rPr lang="en-US" sz="2400" kern="0" dirty="0"/>
              <a:t>”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2. Audio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</p:txBody>
      </p:sp>
      <p:pic>
        <p:nvPicPr>
          <p:cNvPr id="37894" name="Picture 5">
            <a:extLst>
              <a:ext uri="{FF2B5EF4-FFF2-40B4-BE49-F238E27FC236}">
                <a16:creationId xmlns:a16="http://schemas.microsoft.com/office/drawing/2014/main" id="{FE08CA49-8D0D-4924-931F-B95DDA9E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98" y="5426869"/>
            <a:ext cx="34559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>
            <a:extLst>
              <a:ext uri="{FF2B5EF4-FFF2-40B4-BE49-F238E27FC236}">
                <a16:creationId xmlns:a16="http://schemas.microsoft.com/office/drawing/2014/main" id="{435195E0-AF01-45CA-BB35-7041AF906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940" y="2874962"/>
            <a:ext cx="368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3. Gambar (</a:t>
            </a:r>
            <a:r>
              <a:rPr lang="en-US" altLang="en-US" sz="2400" i="1" dirty="0">
                <a:latin typeface="Arial" panose="020B0604020202020204" pitchFamily="34" charset="0"/>
              </a:rPr>
              <a:t>image</a:t>
            </a:r>
            <a:r>
              <a:rPr lang="en-US" altLang="en-US" sz="24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4. Video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</p:txBody>
      </p:sp>
      <p:pic>
        <p:nvPicPr>
          <p:cNvPr id="37896" name="Picture 8" descr="peppers512warna">
            <a:extLst>
              <a:ext uri="{FF2B5EF4-FFF2-40B4-BE49-F238E27FC236}">
                <a16:creationId xmlns:a16="http://schemas.microsoft.com/office/drawing/2014/main" id="{C3B0BDD8-2896-4631-A556-0D5E04F0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3414872"/>
            <a:ext cx="12033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0">
            <a:extLst>
              <a:ext uri="{FF2B5EF4-FFF2-40B4-BE49-F238E27FC236}">
                <a16:creationId xmlns:a16="http://schemas.microsoft.com/office/drawing/2014/main" id="{5C465669-B874-4656-BC42-9A5D44ED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5237082"/>
            <a:ext cx="27146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Rectangle 9">
            <a:extLst>
              <a:ext uri="{FF2B5EF4-FFF2-40B4-BE49-F238E27FC236}">
                <a16:creationId xmlns:a16="http://schemas.microsoft.com/office/drawing/2014/main" id="{3A7DC578-9FAE-4E79-819E-8066EEA0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414872"/>
            <a:ext cx="1285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bmp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jpeg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gif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png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37899" name="Rectangle 10">
            <a:extLst>
              <a:ext uri="{FF2B5EF4-FFF2-40B4-BE49-F238E27FC236}">
                <a16:creationId xmlns:a16="http://schemas.microsoft.com/office/drawing/2014/main" id="{674DB8AA-525A-4DC3-BB29-B4A6BB722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392" y="6131005"/>
            <a:ext cx="1714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wav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mp3</a:t>
            </a:r>
          </a:p>
        </p:txBody>
      </p:sp>
      <p:sp>
        <p:nvSpPr>
          <p:cNvPr id="37900" name="Rectangle 11">
            <a:extLst>
              <a:ext uri="{FF2B5EF4-FFF2-40B4-BE49-F238E27FC236}">
                <a16:creationId xmlns:a16="http://schemas.microsoft.com/office/drawing/2014/main" id="{B7A0F2B5-DFC0-42B8-8BC5-EB8D4EA24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898" y="3790950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Txt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doc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html</a:t>
            </a:r>
          </a:p>
        </p:txBody>
      </p:sp>
      <p:sp>
        <p:nvSpPr>
          <p:cNvPr id="37901" name="Rectangle 12">
            <a:extLst>
              <a:ext uri="{FF2B5EF4-FFF2-40B4-BE49-F238E27FC236}">
                <a16:creationId xmlns:a16="http://schemas.microsoft.com/office/drawing/2014/main" id="{4B289A09-8CD0-4938-B21A-9E3A3F17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159" y="5380037"/>
            <a:ext cx="1071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mpeg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avi</a:t>
            </a:r>
            <a:endParaRPr lang="en-US" altLang="en-US" dirty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mp4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F9D747-915C-43FC-BE35-A6162102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>
            <a:extLst>
              <a:ext uri="{FF2B5EF4-FFF2-40B4-BE49-F238E27FC236}">
                <a16:creationId xmlns:a16="http://schemas.microsoft.com/office/drawing/2014/main" id="{3823500D-2276-415E-B94C-7A4B28A6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1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/>
            <a:fld id="{EC5C154B-4B52-4A29-B703-E3E0A06D87C9}" type="slidenum">
              <a:rPr lang="en-US" altLang="en-US">
                <a:latin typeface="Arial" panose="020B0604020202020204" pitchFamily="34" charset="0"/>
              </a:rPr>
              <a:pPr algn="l"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8915" name="Object 2">
            <a:extLst>
              <a:ext uri="{FF2B5EF4-FFF2-40B4-BE49-F238E27FC236}">
                <a16:creationId xmlns:a16="http://schemas.microsoft.com/office/drawing/2014/main" id="{3CA625C4-4A6C-44B4-AB0D-6D3336A573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670007"/>
              </p:ext>
            </p:extLst>
          </p:nvPr>
        </p:nvGraphicFramePr>
        <p:xfrm>
          <a:off x="1666240" y="873124"/>
          <a:ext cx="8576183" cy="4958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567038" imgH="3222461" progId="Visio.Drawing.6">
                  <p:embed/>
                </p:oleObj>
              </mc:Choice>
              <mc:Fallback>
                <p:oleObj name="VISIO" r:id="rId2" imgW="5567038" imgH="3222461" progId="Visio.Drawing.6">
                  <p:embed/>
                  <p:pic>
                    <p:nvPicPr>
                      <p:cNvPr id="38915" name="Object 2">
                        <a:extLst>
                          <a:ext uri="{FF2B5EF4-FFF2-40B4-BE49-F238E27FC236}">
                            <a16:creationId xmlns:a16="http://schemas.microsoft.com/office/drawing/2014/main" id="{3CA625C4-4A6C-44B4-AB0D-6D3336A573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240" y="873124"/>
                        <a:ext cx="8576183" cy="4958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598F96-8CFA-4FFB-83DF-1BF7CA59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>
            <a:extLst>
              <a:ext uri="{FF2B5EF4-FFF2-40B4-BE49-F238E27FC236}">
                <a16:creationId xmlns:a16="http://schemas.microsoft.com/office/drawing/2014/main" id="{CEE82407-D456-4D94-A305-0309DD47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D43D65E-46AC-49E7-A87D-E2FE33914B79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C00942A-F953-412E-A588-4913B2B87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ABE5B0A-A94A-4339-BB95-A5B411532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4720" y="1526223"/>
            <a:ext cx="10759440" cy="4411662"/>
          </a:xfrm>
        </p:spPr>
        <p:txBody>
          <a:bodyPr>
            <a:noAutofit/>
          </a:bodyPr>
          <a:lstStyle/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i="1" dirty="0"/>
              <a:t>Embedded message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hiddentext</a:t>
            </a:r>
            <a:r>
              <a:rPr lang="en-US" altLang="en-US" sz="2400" i="1" dirty="0"/>
              <a:t>) </a:t>
            </a:r>
            <a:r>
              <a:rPr lang="en-US" altLang="en-US" sz="2400" i="1" u="sng" dirty="0" err="1"/>
              <a:t>atau</a:t>
            </a:r>
            <a:r>
              <a:rPr lang="en-US" altLang="en-US" sz="2400" i="1" dirty="0"/>
              <a:t> secret message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/>
              <a:t>Cover-object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covertext</a:t>
            </a:r>
            <a:r>
              <a:rPr lang="en-US" altLang="en-US" sz="2400" i="1" dirty="0"/>
              <a:t>):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stegotext</a:t>
            </a:r>
            <a:r>
              <a:rPr lang="en-US" altLang="en-US" sz="2400" i="1" dirty="0"/>
              <a:t>): 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 yang </a:t>
            </a:r>
            <a:r>
              <a:rPr lang="en-US" altLang="en-US" sz="2400" dirty="0" err="1"/>
              <a:t>sudah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i="1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menyisipan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mengekstraksi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stegotext</a:t>
            </a:r>
            <a:r>
              <a:rPr lang="en-US" altLang="en-US" sz="2400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8C9E95-9ADE-4A12-8F3A-A40850C4E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3">
            <a:extLst>
              <a:ext uri="{FF2B5EF4-FFF2-40B4-BE49-F238E27FC236}">
                <a16:creationId xmlns:a16="http://schemas.microsoft.com/office/drawing/2014/main" id="{D921D4F2-EDE8-4F43-8E45-8D72D4D81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342380"/>
              </p:ext>
            </p:extLst>
          </p:nvPr>
        </p:nvGraphicFramePr>
        <p:xfrm>
          <a:off x="1593999" y="978852"/>
          <a:ext cx="9004001" cy="457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84026" imgH="3041810" progId="Word.Document.8">
                  <p:embed/>
                </p:oleObj>
              </mc:Choice>
              <mc:Fallback>
                <p:oleObj name="Document" r:id="rId2" imgW="5984026" imgH="3041810" progId="Word.Document.8">
                  <p:embed/>
                  <p:pic>
                    <p:nvPicPr>
                      <p:cNvPr id="40962" name="Object 3">
                        <a:extLst>
                          <a:ext uri="{FF2B5EF4-FFF2-40B4-BE49-F238E27FC236}">
                            <a16:creationId xmlns:a16="http://schemas.microsoft.com/office/drawing/2014/main" id="{D921D4F2-EDE8-4F43-8E45-8D72D4D815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999" y="978852"/>
                        <a:ext cx="9004001" cy="4578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Slide Number Placeholder 4">
            <a:extLst>
              <a:ext uri="{FF2B5EF4-FFF2-40B4-BE49-F238E27FC236}">
                <a16:creationId xmlns:a16="http://schemas.microsoft.com/office/drawing/2014/main" id="{2F192C1A-E8DC-469C-A428-6D10195C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7875EF-6518-4BE2-BEBC-556107E66E58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5436E8-1429-4634-B050-3FB766A6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2F93DDEC-8A4B-4DD6-A443-84DA18952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40" y="714375"/>
            <a:ext cx="10139680" cy="54165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Cara I: </a:t>
            </a:r>
            <a:r>
              <a:rPr lang="en-US" altLang="en-US" b="1" dirty="0" err="1"/>
              <a:t>Mengenkripsinya</a:t>
            </a:r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 dirty="0">
                <a:sym typeface="Wingdings" panose="05000000000000000000" pitchFamily="2" charset="2"/>
              </a:rPr>
              <a:t> </a:t>
            </a:r>
            <a:r>
              <a:rPr lang="en-US" altLang="en-US" b="1" dirty="0" err="1">
                <a:sym typeface="Wingdings" panose="05000000000000000000" pitchFamily="2" charset="2"/>
              </a:rPr>
              <a:t>Bidang</a:t>
            </a:r>
            <a:r>
              <a:rPr lang="en-US" altLang="en-US" b="1" dirty="0">
                <a:sym typeface="Wingdings" panose="05000000000000000000" pitchFamily="2" charset="2"/>
              </a:rPr>
              <a:t> KRIPTOGRAFI (</a:t>
            </a:r>
            <a:r>
              <a:rPr lang="en-US" altLang="en-US" b="1" i="1" dirty="0">
                <a:sym typeface="Wingdings" panose="05000000000000000000" pitchFamily="2" charset="2"/>
              </a:rPr>
              <a:t>cryptography</a:t>
            </a:r>
            <a:r>
              <a:rPr lang="en-US" altLang="en-US" b="1" dirty="0">
                <a:sym typeface="Wingdings" panose="05000000000000000000" pitchFamily="2" charset="2"/>
              </a:rPr>
              <a:t>)</a:t>
            </a:r>
            <a:endParaRPr lang="en-US" altLang="en-US" b="1" dirty="0"/>
          </a:p>
        </p:txBody>
      </p:sp>
      <p:sp>
        <p:nvSpPr>
          <p:cNvPr id="10243" name="Slide Number Placeholder 4">
            <a:extLst>
              <a:ext uri="{FF2B5EF4-FFF2-40B4-BE49-F238E27FC236}">
                <a16:creationId xmlns:a16="http://schemas.microsoft.com/office/drawing/2014/main" id="{777877D6-F7D6-4780-8D09-1A34E46C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ED36E4-35B2-4E7B-A37A-88EB0076533E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8D694C0E-88D1-4F63-A081-DBBF94AA9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2357438"/>
            <a:ext cx="2771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 dirty="0">
                <a:solidFill>
                  <a:srgbClr val="C00000"/>
                </a:solidFill>
              </a:rPr>
              <a:t>T3knolo911nf0rmas1</a:t>
            </a:r>
            <a:endParaRPr lang="en-US" altLang="en-US" sz="2000" dirty="0"/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6DB393F0-7DEC-4F9A-873B-947B1723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357438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46" name="Rectangle 9">
            <a:extLst>
              <a:ext uri="{FF2B5EF4-FFF2-40B4-BE49-F238E27FC236}">
                <a16:creationId xmlns:a16="http://schemas.microsoft.com/office/drawing/2014/main" id="{00AADEAB-0D0B-408A-8DF7-A3C3E6CA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20716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Enkripsi</a:t>
            </a:r>
          </a:p>
        </p:txBody>
      </p:sp>
      <p:sp>
        <p:nvSpPr>
          <p:cNvPr id="10247" name="Right Arrow 12">
            <a:extLst>
              <a:ext uri="{FF2B5EF4-FFF2-40B4-BE49-F238E27FC236}">
                <a16:creationId xmlns:a16="http://schemas.microsoft.com/office/drawing/2014/main" id="{FDDA8752-A6CD-4C3A-BFF7-77A8AD19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4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8" name="Right Arrow 13">
            <a:extLst>
              <a:ext uri="{FF2B5EF4-FFF2-40B4-BE49-F238E27FC236}">
                <a16:creationId xmlns:a16="http://schemas.microsoft.com/office/drawing/2014/main" id="{EE64D38F-7DE2-4C3D-A09B-90EF81E49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9" name="Rectangle 15">
            <a:extLst>
              <a:ext uri="{FF2B5EF4-FFF2-40B4-BE49-F238E27FC236}">
                <a16:creationId xmlns:a16="http://schemas.microsoft.com/office/drawing/2014/main" id="{CCE070AC-83DF-4613-B358-576EBD2BE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37861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Dekripsi</a:t>
            </a:r>
          </a:p>
        </p:txBody>
      </p:sp>
      <p:sp>
        <p:nvSpPr>
          <p:cNvPr id="10250" name="Rectangle 16">
            <a:extLst>
              <a:ext uri="{FF2B5EF4-FFF2-40B4-BE49-F238E27FC236}">
                <a16:creationId xmlns:a16="http://schemas.microsoft.com/office/drawing/2014/main" id="{001D3A6B-112C-4E66-B079-3E0F7846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00500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51" name="Right Arrow 17">
            <a:extLst>
              <a:ext uri="{FF2B5EF4-FFF2-40B4-BE49-F238E27FC236}">
                <a16:creationId xmlns:a16="http://schemas.microsoft.com/office/drawing/2014/main" id="{F7178C26-6202-4BFC-94EF-509EE43D5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4071938"/>
            <a:ext cx="642938" cy="2143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2" name="Right Arrow 18">
            <a:extLst>
              <a:ext uri="{FF2B5EF4-FFF2-40B4-BE49-F238E27FC236}">
                <a16:creationId xmlns:a16="http://schemas.microsoft.com/office/drawing/2014/main" id="{47556E66-1B96-4E09-B82A-193F193E7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41433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3" name="Rectangle 19">
            <a:extLst>
              <a:ext uri="{FF2B5EF4-FFF2-40B4-BE49-F238E27FC236}">
                <a16:creationId xmlns:a16="http://schemas.microsoft.com/office/drawing/2014/main" id="{666A6255-37DD-4EF6-A7FF-6CBCDF8A7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6" y="4071938"/>
            <a:ext cx="2771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T3knolo911nf0rmas1</a:t>
            </a:r>
            <a:endParaRPr lang="en-US" altLang="en-US" sz="2000"/>
          </a:p>
        </p:txBody>
      </p:sp>
      <p:sp>
        <p:nvSpPr>
          <p:cNvPr id="10254" name="TextBox 20">
            <a:extLst>
              <a:ext uri="{FF2B5EF4-FFF2-40B4-BE49-F238E27FC236}">
                <a16:creationId xmlns:a16="http://schemas.microsoft.com/office/drawing/2014/main" id="{670632E5-32F9-44A6-8FA1-0F92662D6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2928939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  <p:sp>
        <p:nvSpPr>
          <p:cNvPr id="10255" name="TextBox 21">
            <a:extLst>
              <a:ext uri="{FF2B5EF4-FFF2-40B4-BE49-F238E27FC236}">
                <a16:creationId xmlns:a16="http://schemas.microsoft.com/office/drawing/2014/main" id="{9355AA87-E641-4E0B-B9EC-BD919E20C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438" y="2928939"/>
            <a:ext cx="1509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6" name="TextBox 22">
            <a:extLst>
              <a:ext uri="{FF2B5EF4-FFF2-40B4-BE49-F238E27FC236}">
                <a16:creationId xmlns:a16="http://schemas.microsoft.com/office/drawing/2014/main" id="{BA1384D3-DD6E-453B-8FD9-00D484E3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6" y="4500564"/>
            <a:ext cx="1509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7" name="TextBox 23">
            <a:extLst>
              <a:ext uri="{FF2B5EF4-FFF2-40B4-BE49-F238E27FC236}">
                <a16:creationId xmlns:a16="http://schemas.microsoft.com/office/drawing/2014/main" id="{3112C8C7-5705-4C73-9EE7-052F143CE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4" y="4572000"/>
            <a:ext cx="132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B78783-8AA5-4A1B-A1E6-722F34A37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>
            <a:extLst>
              <a:ext uri="{FF2B5EF4-FFF2-40B4-BE49-F238E27FC236}">
                <a16:creationId xmlns:a16="http://schemas.microsoft.com/office/drawing/2014/main" id="{1F662D2B-C452-4E55-A507-AB492277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9FC3760-A601-4CA2-B459-E403FF2BF4F0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C5780609-2273-4E2A-B0D6-B9F1CD814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4" y="836614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023B1AD8-E942-4F60-AB76-608001FA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836614"/>
            <a:ext cx="37449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>
            <a:extLst>
              <a:ext uri="{FF2B5EF4-FFF2-40B4-BE49-F238E27FC236}">
                <a16:creationId xmlns:a16="http://schemas.microsoft.com/office/drawing/2014/main" id="{A78424FE-7983-48D7-BD44-5C0D6C04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260351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GIF image</a:t>
            </a:r>
          </a:p>
        </p:txBody>
      </p:sp>
      <p:sp>
        <p:nvSpPr>
          <p:cNvPr id="41990" name="TextBox 6">
            <a:extLst>
              <a:ext uri="{FF2B5EF4-FFF2-40B4-BE49-F238E27FC236}">
                <a16:creationId xmlns:a16="http://schemas.microsoft.com/office/drawing/2014/main" id="{544D399D-9573-46A9-9FFF-781D843F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3667125"/>
            <a:ext cx="1474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1991" name="TextBox 7">
            <a:extLst>
              <a:ext uri="{FF2B5EF4-FFF2-40B4-BE49-F238E27FC236}">
                <a16:creationId xmlns:a16="http://schemas.microsoft.com/office/drawing/2014/main" id="{2F34AD6B-6EF6-4A84-A03B-14758CED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3678239"/>
            <a:ext cx="153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  <p:pic>
        <p:nvPicPr>
          <p:cNvPr id="41992" name="Picture 1">
            <a:extLst>
              <a:ext uri="{FF2B5EF4-FFF2-40B4-BE49-F238E27FC236}">
                <a16:creationId xmlns:a16="http://schemas.microsoft.com/office/drawing/2014/main" id="{60BD47EB-0887-4A46-A05F-9DF0EB62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76713"/>
            <a:ext cx="35052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8">
            <a:extLst>
              <a:ext uri="{FF2B5EF4-FFF2-40B4-BE49-F238E27FC236}">
                <a16:creationId xmlns:a16="http://schemas.microsoft.com/office/drawing/2014/main" id="{562CBE45-428F-4FB6-8D3C-53D171CB7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6477000"/>
            <a:ext cx="227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Embedded message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247B54-A187-461E-9F43-21AD972B5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8AD2D680-9F94-4A99-B571-946BAB73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D797C9F-4ACC-4625-A0EE-DF1B58F18983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B7F18194-CD16-4CAA-88E4-091B69FE6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20713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AEEE2AC5-B55E-4AC9-9279-59A902A3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638550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>
            <a:extLst>
              <a:ext uri="{FF2B5EF4-FFF2-40B4-BE49-F238E27FC236}">
                <a16:creationId xmlns:a16="http://schemas.microsoft.com/office/drawing/2014/main" id="{F0DD0BC2-EFB5-4F93-A88C-DE5262DE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9" y="3249614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3014" name="TextBox 5">
            <a:extLst>
              <a:ext uri="{FF2B5EF4-FFF2-40B4-BE49-F238E27FC236}">
                <a16:creationId xmlns:a16="http://schemas.microsoft.com/office/drawing/2014/main" id="{34F33A94-A237-4465-9CF3-44C04409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913" y="626745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E9DC12-AE0E-4D4F-8E65-46CA194B6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8D234915-07AC-49FC-AE77-52F057D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B443E1E-01AD-442E-8694-E199E5CC792A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4035" name="Picture 18">
            <a:extLst>
              <a:ext uri="{FF2B5EF4-FFF2-40B4-BE49-F238E27FC236}">
                <a16:creationId xmlns:a16="http://schemas.microsoft.com/office/drawing/2014/main" id="{505FBDA0-8218-4C25-BF9C-46217686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20764"/>
            <a:ext cx="61928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37234A-356A-4C4C-BC12-09DB3ABE7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462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Cover 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196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Embedded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0B23B8-B5BA-4CEA-A12C-93832069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 err="1"/>
              <a:t>Stego</a:t>
            </a:r>
            <a:r>
              <a:rPr lang="en-US" altLang="en-US" dirty="0"/>
              <a:t>-image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2042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Extracted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0B23B8-B5BA-4CEA-A12C-93832069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  <p:extLst>
      <p:ext uri="{BB962C8B-B14F-4D97-AF65-F5344CB8AC3E}">
        <p14:creationId xmlns:p14="http://schemas.microsoft.com/office/powerpoint/2010/main" val="592089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>
            <a:extLst>
              <a:ext uri="{FF2B5EF4-FFF2-40B4-BE49-F238E27FC236}">
                <a16:creationId xmlns:a16="http://schemas.microsoft.com/office/drawing/2014/main" id="{681D6BEA-C00E-4042-86BC-2A251DFC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649BBD-633E-44E5-BCD4-5B10740035F8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0AA896E-12E3-4D87-8F0D-EFF6B79F3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/>
              <a:t>Diagram Proses </a:t>
            </a:r>
            <a:r>
              <a:rPr lang="en-GB" altLang="en-US" b="1" dirty="0" err="1"/>
              <a:t>Steganografi</a:t>
            </a:r>
            <a:endParaRPr lang="en-GB" altLang="en-US" b="1" dirty="0"/>
          </a:p>
        </p:txBody>
      </p:sp>
      <p:graphicFrame>
        <p:nvGraphicFramePr>
          <p:cNvPr id="47108" name="Object 3">
            <a:extLst>
              <a:ext uri="{FF2B5EF4-FFF2-40B4-BE49-F238E27FC236}">
                <a16:creationId xmlns:a16="http://schemas.microsoft.com/office/drawing/2014/main" id="{18D02AEB-DFDF-4866-9260-42875AB9AB2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521982"/>
              </p:ext>
            </p:extLst>
          </p:nvPr>
        </p:nvGraphicFramePr>
        <p:xfrm>
          <a:off x="1809751" y="2143126"/>
          <a:ext cx="8653463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625971" imgH="2138553" progId="Visio.Drawing.11">
                  <p:embed/>
                </p:oleObj>
              </mc:Choice>
              <mc:Fallback>
                <p:oleObj name="Visio" r:id="rId2" imgW="6625971" imgH="2138553" progId="Visio.Drawing.11">
                  <p:embed/>
                  <p:pic>
                    <p:nvPicPr>
                      <p:cNvPr id="47108" name="Object 3">
                        <a:extLst>
                          <a:ext uri="{FF2B5EF4-FFF2-40B4-BE49-F238E27FC236}">
                            <a16:creationId xmlns:a16="http://schemas.microsoft.com/office/drawing/2014/main" id="{18D02AEB-DFDF-4866-9260-42875AB9AB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1" y="2143126"/>
                        <a:ext cx="8653463" cy="279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Box 4">
            <a:extLst>
              <a:ext uri="{FF2B5EF4-FFF2-40B4-BE49-F238E27FC236}">
                <a16:creationId xmlns:a16="http://schemas.microsoft.com/office/drawing/2014/main" id="{C75500ED-E78C-4D76-9D88-9A876B52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3643314"/>
            <a:ext cx="985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(encoder)</a:t>
            </a:r>
          </a:p>
        </p:txBody>
      </p:sp>
      <p:sp>
        <p:nvSpPr>
          <p:cNvPr id="47110" name="TextBox 6">
            <a:extLst>
              <a:ext uri="{FF2B5EF4-FFF2-40B4-BE49-F238E27FC236}">
                <a16:creationId xmlns:a16="http://schemas.microsoft.com/office/drawing/2014/main" id="{5CAECF5C-9C77-4789-8011-C54174A0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3643314"/>
            <a:ext cx="996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(decoder)</a:t>
            </a:r>
          </a:p>
        </p:txBody>
      </p:sp>
      <p:sp>
        <p:nvSpPr>
          <p:cNvPr id="47111" name="TextBox 8">
            <a:extLst>
              <a:ext uri="{FF2B5EF4-FFF2-40B4-BE49-F238E27FC236}">
                <a16:creationId xmlns:a16="http://schemas.microsoft.com/office/drawing/2014/main" id="{1784521D-BEB5-49E2-BD23-7623DA6BD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3786189"/>
            <a:ext cx="161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sp>
        <p:nvSpPr>
          <p:cNvPr id="47112" name="TextBox 9">
            <a:extLst>
              <a:ext uri="{FF2B5EF4-FFF2-40B4-BE49-F238E27FC236}">
                <a16:creationId xmlns:a16="http://schemas.microsoft.com/office/drawing/2014/main" id="{EFBF0344-B4BC-4D83-A2CF-B8FB91A5E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3514" y="3786189"/>
            <a:ext cx="1614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cxnSp>
        <p:nvCxnSpPr>
          <p:cNvPr id="47113" name="Straight Arrow Connector 11">
            <a:extLst>
              <a:ext uri="{FF2B5EF4-FFF2-40B4-BE49-F238E27FC236}">
                <a16:creationId xmlns:a16="http://schemas.microsoft.com/office/drawing/2014/main" id="{F849263D-FED5-4388-AA0B-E0207960EB6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703889" y="4322764"/>
            <a:ext cx="121443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4" name="TextBox 12">
            <a:extLst>
              <a:ext uri="{FF2B5EF4-FFF2-40B4-BE49-F238E27FC236}">
                <a16:creationId xmlns:a16="http://schemas.microsoft.com/office/drawing/2014/main" id="{C26853D3-66DF-4CC9-9AE8-2C4D44A78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5072064"/>
            <a:ext cx="101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adversary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5F9648-FF2F-42A8-BB95-59BED1240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>
            <a:extLst>
              <a:ext uri="{FF2B5EF4-FFF2-40B4-BE49-F238E27FC236}">
                <a16:creationId xmlns:a16="http://schemas.microsoft.com/office/drawing/2014/main" id="{09738776-A570-4CC6-BE8C-93CC23F5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ADF6D4-193E-4D01-8A96-E09E1F0C522B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id="{9FA4A60B-01E5-489F-B03D-625BCA00571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" y="1253331"/>
            <a:ext cx="10515600" cy="4351338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4BD1CE-9F66-4734-8CBE-EDAE4A54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5A0A59D9-1862-4F58-983A-68E91633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51D8C73-94E3-4C35-9D70-0AACAAEBF3C5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EDDE601-00DA-4D69-9E25-3AB1ACE24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160" y="223839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sz="3400" b="1" dirty="0" err="1">
                <a:latin typeface="+mn-lt"/>
              </a:rPr>
              <a:t>Kriteria</a:t>
            </a:r>
            <a:r>
              <a:rPr lang="en-US" altLang="en-US" sz="3400" b="1" dirty="0">
                <a:latin typeface="+mn-lt"/>
              </a:rPr>
              <a:t> </a:t>
            </a:r>
            <a:r>
              <a:rPr lang="en-US" altLang="en-US" sz="3400" b="1" dirty="0" err="1">
                <a:latin typeface="+mn-lt"/>
              </a:rPr>
              <a:t>Steganografi</a:t>
            </a:r>
            <a:r>
              <a:rPr lang="en-US" altLang="en-US" sz="3400" b="1" dirty="0">
                <a:latin typeface="+mn-lt"/>
              </a:rPr>
              <a:t> yang </a:t>
            </a:r>
            <a:r>
              <a:rPr lang="en-US" altLang="en-US" sz="3400" b="1" dirty="0" err="1">
                <a:latin typeface="+mn-lt"/>
              </a:rPr>
              <a:t>Bagus</a:t>
            </a:r>
            <a:endParaRPr lang="en-US" altLang="en-US" sz="3400" b="1" dirty="0">
              <a:latin typeface="+mn-lt"/>
            </a:endParaRP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30A7F2D-543C-4D18-A33C-DB48B43BF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357312"/>
            <a:ext cx="10480040" cy="4999037"/>
          </a:xfrm>
        </p:spPr>
        <p:txBody>
          <a:bodyPr>
            <a:normAutofit fontScale="55000" lnSpcReduction="20000"/>
          </a:bodyPr>
          <a:lstStyle/>
          <a:p>
            <a:pPr marL="396875" indent="-396875">
              <a:lnSpc>
                <a:spcPct val="80000"/>
              </a:lnSpc>
              <a:buFont typeface="+mj-lt"/>
              <a:buAutoNum type="arabicPeriod"/>
            </a:pPr>
            <a:r>
              <a:rPr lang="en-US" altLang="zh-TW" sz="4500" i="1" dirty="0">
                <a:solidFill>
                  <a:srgbClr val="FF0000"/>
                </a:solidFill>
                <a:ea typeface="新細明體" panose="02020500000000000000" pitchFamily="18" charset="-120"/>
              </a:rPr>
              <a:t>Imperceptible</a:t>
            </a:r>
            <a:r>
              <a:rPr lang="en-US" altLang="en-US" sz="4500" i="1" dirty="0">
                <a:solidFill>
                  <a:srgbClr val="FF0000"/>
                </a:solidFill>
              </a:rPr>
              <a:t> </a:t>
            </a:r>
            <a:r>
              <a:rPr lang="en-US" altLang="en-US" sz="4500" dirty="0">
                <a:solidFill>
                  <a:srgbClr val="FF0000"/>
                </a:solidFill>
              </a:rPr>
              <a:t>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</a:t>
            </a:r>
            <a:r>
              <a:rPr lang="en-US" altLang="en-US" sz="4500" dirty="0" err="1"/>
              <a:t>Keberadaan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dirty="0"/>
              <a:t>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dipersepsi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visual </a:t>
            </a:r>
            <a:r>
              <a:rPr lang="en-US" altLang="en-US" sz="4500" dirty="0" err="1"/>
              <a:t>atau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audial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2.   Fidelity</a:t>
            </a:r>
            <a:r>
              <a:rPr lang="en-US" altLang="en-US" sz="4500" dirty="0">
                <a:solidFill>
                  <a:srgbClr val="FF0000"/>
                </a:solidFill>
              </a:rPr>
              <a:t>.</a:t>
            </a:r>
          </a:p>
          <a:p>
            <a:pPr marL="346075" indent="-3460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Kualitas</a:t>
            </a:r>
            <a:r>
              <a:rPr lang="en-US" altLang="en-US" sz="4500" dirty="0"/>
              <a:t> </a:t>
            </a:r>
            <a:r>
              <a:rPr lang="en-US" altLang="en-US" sz="4500" i="1" dirty="0"/>
              <a:t>cover-object</a:t>
            </a:r>
            <a:r>
              <a:rPr lang="en-US" altLang="en-US" sz="4500" dirty="0"/>
              <a:t> 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jauh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berubah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akibat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penyisipan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i="1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i="1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3.    Recovery</a:t>
            </a:r>
            <a:r>
              <a:rPr lang="en-US" altLang="en-US" sz="4500" dirty="0">
                <a:solidFill>
                  <a:srgbClr val="FF0000"/>
                </a:solidFill>
              </a:rPr>
              <a:t>.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harus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diekstraksi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kembali</a:t>
            </a:r>
            <a:r>
              <a:rPr lang="en-US" altLang="en-US" sz="4500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>
                <a:solidFill>
                  <a:srgbClr val="FF0000"/>
                </a:solidFill>
              </a:rPr>
              <a:t>4.    </a:t>
            </a:r>
            <a:r>
              <a:rPr lang="en-US" altLang="en-US" sz="4500" i="1" dirty="0">
                <a:solidFill>
                  <a:srgbClr val="FF0000"/>
                </a:solidFill>
              </a:rPr>
              <a:t>Capacity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Ukuran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mungkin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besar</a:t>
            </a: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 err="1"/>
              <a:t>Catatan</a:t>
            </a:r>
            <a:r>
              <a:rPr lang="en-US" altLang="en-US" sz="4500" dirty="0"/>
              <a:t>: </a:t>
            </a:r>
            <a:r>
              <a:rPr lang="en-US" altLang="en-US" sz="4500" i="1" dirty="0" err="1"/>
              <a:t>Robustnes</a:t>
            </a:r>
            <a:r>
              <a:rPr lang="en-US" altLang="en-US" sz="4500" i="1" dirty="0"/>
              <a:t> </a:t>
            </a:r>
            <a:r>
              <a:rPr lang="en-US" altLang="en-US" sz="4500" dirty="0" err="1"/>
              <a:t>bukan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isu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penting</a:t>
            </a:r>
            <a:r>
              <a:rPr lang="en-US" altLang="en-US" sz="4500" dirty="0"/>
              <a:t> di </a:t>
            </a:r>
            <a:r>
              <a:rPr lang="en-US" altLang="en-US" sz="4500" dirty="0" err="1"/>
              <a:t>dalam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steganografi</a:t>
            </a:r>
            <a:endParaRPr lang="en-US" altLang="en-US" sz="45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D94C72-B5BD-4CF0-A619-F0535DF30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84653FD0-E554-40CF-AF6E-B5ED95FD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err="1"/>
              <a:t>Kombinasi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Kriptografi</a:t>
            </a:r>
            <a:r>
              <a:rPr lang="en-US" altLang="en-US" sz="3600" b="1" dirty="0"/>
              <a:t> dan </a:t>
            </a:r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CD2D0A9D-7D48-4C7D-98BD-3F1D83E0A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696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bukan</a:t>
            </a:r>
            <a:r>
              <a:rPr lang="en-US" altLang="en-US" dirty="0"/>
              <a:t> </a:t>
            </a:r>
            <a:r>
              <a:rPr lang="en-US" altLang="en-US" dirty="0" err="1"/>
              <a:t>pengganti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tetapi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saling</a:t>
            </a:r>
            <a:r>
              <a:rPr lang="en-US" altLang="en-US" dirty="0"/>
              <a:t> </a:t>
            </a:r>
            <a:r>
              <a:rPr lang="en-US" altLang="en-US" dirty="0" err="1"/>
              <a:t>melengkapi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Keamanan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ditingkatkan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menggabungkan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dan </a:t>
            </a:r>
            <a:r>
              <a:rPr lang="en-US" altLang="en-US" dirty="0" err="1"/>
              <a:t>steganografi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Mula-mula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dienkripsi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algoritma</a:t>
            </a:r>
            <a:r>
              <a:rPr lang="en-US" altLang="en-US" dirty="0"/>
              <a:t> I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selanjutnya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terenkripsi</a:t>
            </a:r>
            <a:r>
              <a:rPr lang="en-US" altLang="en-US" dirty="0"/>
              <a:t> </a:t>
            </a:r>
            <a:r>
              <a:rPr lang="en-US" altLang="en-US" dirty="0" err="1"/>
              <a:t>disembunyikan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media lain (</a:t>
            </a:r>
            <a:r>
              <a:rPr lang="en-US" altLang="en-US" dirty="0" err="1"/>
              <a:t>citra</a:t>
            </a:r>
            <a:r>
              <a:rPr lang="en-US" altLang="en-US" dirty="0"/>
              <a:t>, video, audio, </a:t>
            </a:r>
            <a:r>
              <a:rPr lang="en-US" altLang="en-US" dirty="0" err="1"/>
              <a:t>dll</a:t>
            </a:r>
            <a:r>
              <a:rPr lang="en-US" altLang="en-US" dirty="0"/>
              <a:t>).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5573451-E818-4188-9F4C-2738258B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39D9F1-1431-49F5-AA54-E03AC51E78CC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5945D0-7BA8-4DF9-9D86-BE1AC374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5F0151FF-8162-40A7-9627-3DAAB04DF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81" y="1247577"/>
            <a:ext cx="6489380" cy="45593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sz="2400" i="1" dirty="0"/>
              <a:t>Steganography has its place in security. It is not intended to replace cryptography but supplement it. Hiding a message with steganography methods reduces the chance of a message being detected. However, if that message is also encrypted, if discovered, it must also be cracked (yet another layer of protection).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(David Kahn, </a:t>
            </a:r>
            <a:r>
              <a:rPr lang="en-US" altLang="en-US" sz="2400" dirty="0" err="1"/>
              <a:t>penulis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i="1" dirty="0"/>
              <a:t> The Codebreakers - The Story of Secret Writing</a:t>
            </a:r>
            <a:r>
              <a:rPr lang="en-US" altLang="en-US" sz="2400" dirty="0"/>
              <a:t> )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897973FC-9CC9-4A31-A2F9-98431E02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80DEA7F-1039-4504-839C-D412D50A0A15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2228" name="Picture 2" descr="David Kahn 2009.jpg">
            <a:extLst>
              <a:ext uri="{FF2B5EF4-FFF2-40B4-BE49-F238E27FC236}">
                <a16:creationId xmlns:a16="http://schemas.microsoft.com/office/drawing/2014/main" id="{1827B5A0-5C32-4C9B-9322-8E02955E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79" y="1057592"/>
            <a:ext cx="3405821" cy="45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84C24D-5C90-479F-BFFD-F21A2B41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id="{9EA77EC2-CB45-4B91-8D86-9476BC8D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D6A3136-1F08-4F2C-9F36-3DE5C26EA165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26">
            <a:extLst>
              <a:ext uri="{FF2B5EF4-FFF2-40B4-BE49-F238E27FC236}">
                <a16:creationId xmlns:a16="http://schemas.microsoft.com/office/drawing/2014/main" id="{25715CA4-F6F2-4278-8134-E975FB54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>
              <a:latin typeface="Times New Roman" panose="02020603050405020304" pitchFamily="18" charset="0"/>
            </a:endParaRPr>
          </a:p>
        </p:txBody>
      </p:sp>
      <p:pic>
        <p:nvPicPr>
          <p:cNvPr id="11279" name="Picture 15" descr="PH02829J">
            <a:extLst>
              <a:ext uri="{FF2B5EF4-FFF2-40B4-BE49-F238E27FC236}">
                <a16:creationId xmlns:a16="http://schemas.microsoft.com/office/drawing/2014/main" id="{20DC2AD5-AA28-42EB-86AB-67E21360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52" y="1500189"/>
            <a:ext cx="5235778" cy="401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14">
            <a:extLst>
              <a:ext uri="{FF2B5EF4-FFF2-40B4-BE49-F238E27FC236}">
                <a16:creationId xmlns:a16="http://schemas.microsoft.com/office/drawing/2014/main" id="{197A6325-8C88-4492-9102-4F71E0E3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070" y="3167858"/>
            <a:ext cx="3816350" cy="523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b="1">
                <a:solidFill>
                  <a:srgbClr val="C00000"/>
                </a:solidFill>
              </a:rPr>
              <a:t>T3knolo911nf0rmas1</a:t>
            </a:r>
            <a:endParaRPr lang="en-US" altLang="en-US" sz="2800" b="1">
              <a:latin typeface="Arial" panose="020B0604020202020204" pitchFamily="34" charset="0"/>
            </a:endParaRPr>
          </a:p>
        </p:txBody>
      </p:sp>
      <p:sp>
        <p:nvSpPr>
          <p:cNvPr id="11270" name="Rectangle 8">
            <a:extLst>
              <a:ext uri="{FF2B5EF4-FFF2-40B4-BE49-F238E27FC236}">
                <a16:creationId xmlns:a16="http://schemas.microsoft.com/office/drawing/2014/main" id="{427A6314-5877-4F8B-8FF2-1FEC27F91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366" y="477840"/>
            <a:ext cx="5572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b="1" dirty="0"/>
              <a:t>Cara II: </a:t>
            </a:r>
            <a:r>
              <a:rPr lang="en-US" altLang="en-US" sz="2800" b="1" dirty="0" err="1"/>
              <a:t>Menyembunyikannya</a:t>
            </a:r>
            <a:r>
              <a:rPr lang="en-US" altLang="en-US" sz="2800" b="1" dirty="0"/>
              <a:t> </a:t>
            </a:r>
            <a:endParaRPr lang="en-US" altLang="en-US" b="1" dirty="0"/>
          </a:p>
        </p:txBody>
      </p:sp>
      <p:sp>
        <p:nvSpPr>
          <p:cNvPr id="11271" name="Rectangle 9">
            <a:extLst>
              <a:ext uri="{FF2B5EF4-FFF2-40B4-BE49-F238E27FC236}">
                <a16:creationId xmlns:a16="http://schemas.microsoft.com/office/drawing/2014/main" id="{B454D4FD-BC22-4490-84F2-1A5FE7D6F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366" y="5595938"/>
            <a:ext cx="7786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b="1" dirty="0"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ym typeface="Wingdings" panose="05000000000000000000" pitchFamily="2" charset="2"/>
              </a:rPr>
              <a:t>Bidang</a:t>
            </a:r>
            <a:r>
              <a:rPr lang="en-US" altLang="en-US" sz="2800" b="1" dirty="0">
                <a:sym typeface="Wingdings" panose="05000000000000000000" pitchFamily="2" charset="2"/>
              </a:rPr>
              <a:t> STEGANOGRAFI (</a:t>
            </a:r>
            <a:r>
              <a:rPr lang="en-US" altLang="en-US" sz="2800" b="1" i="1" dirty="0">
                <a:sym typeface="Wingdings" panose="05000000000000000000" pitchFamily="2" charset="2"/>
              </a:rPr>
              <a:t>steganography</a:t>
            </a:r>
            <a:r>
              <a:rPr lang="en-US" altLang="en-US" sz="2800" b="1" dirty="0">
                <a:sym typeface="Wingdings" panose="05000000000000000000" pitchFamily="2" charset="2"/>
              </a:rPr>
              <a:t>)</a:t>
            </a:r>
            <a:endParaRPr lang="en-US" altLang="en-US" sz="28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4A3A4A-3EA2-4F64-932E-82EDC652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1503E-6 L 0.20451 0.0048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 animBg="1"/>
      <p:bldP spid="1127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47C751C5-FB6B-4164-A382-DB6160C6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Ranah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85B9-60BE-48DF-ADAC-427741D7C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4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altLang="zh-TW" sz="2400" dirty="0" err="1">
                <a:ea typeface="新細明體" pitchFamily="18" charset="-120"/>
              </a:rPr>
              <a:t>Berdasarkan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operasinya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metode-metode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steganografi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dapat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dibagi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menjadi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dua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kelompok</a:t>
            </a:r>
            <a:r>
              <a:rPr lang="en-US" altLang="zh-TW" sz="2400" dirty="0">
                <a:ea typeface="新細明體" pitchFamily="18" charset="-12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Spatial (time) domain</a:t>
            </a:r>
            <a:r>
              <a:rPr lang="en-US" altLang="zh-TW" sz="2400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langsung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cover-object </a:t>
            </a:r>
            <a:r>
              <a:rPr lang="en-US" altLang="zh-TW" sz="2400" dirty="0">
                <a:ea typeface="新細明體" pitchFamily="18" charset="-120"/>
              </a:rPr>
              <a:t>(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merepresentasikan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intensitas</a:t>
            </a:r>
            <a:r>
              <a:rPr lang="en-US" altLang="zh-TW" sz="2400" dirty="0">
                <a:ea typeface="新細明體" pitchFamily="18" charset="-120"/>
              </a:rPr>
              <a:t>/</a:t>
            </a:r>
            <a:r>
              <a:rPr lang="en-US" altLang="zh-TW" sz="2400" dirty="0" err="1">
                <a:ea typeface="新細明體" pitchFamily="18" charset="-120"/>
              </a:rPr>
              <a:t>warna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pixel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i="1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amplitudo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LSB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 err="1">
                <a:solidFill>
                  <a:srgbClr val="FF0000"/>
                </a:solidFill>
                <a:ea typeface="新細明體" pitchFamily="18" charset="-120"/>
              </a:rPr>
              <a:t>Tranform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 domain 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sinyal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dalam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transform (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spasial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lain (</a:t>
            </a:r>
            <a:r>
              <a:rPr lang="en-US" altLang="zh-TW" sz="2400" dirty="0" err="1">
                <a:ea typeface="新細明體" pitchFamily="18" charset="-120"/>
              </a:rPr>
              <a:t>misalnya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frekuensi</a:t>
            </a:r>
            <a:r>
              <a:rPr lang="en-US" altLang="zh-TW" sz="2400" dirty="0">
                <a:ea typeface="新細明體" pitchFamily="18" charset="-120"/>
              </a:rPr>
              <a:t>).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Spread Spectrum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C027153-8960-4EDF-AA1E-7998473B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34EB12-EEC0-4141-832E-E6D98668412D}" type="slidenum">
              <a:rPr lang="en-US" altLang="en-US">
                <a:latin typeface="Arial" panose="020B0604020202020204" pitchFamily="34" charset="0"/>
              </a:rPr>
              <a:pPr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DFA275-1C00-4425-AB25-B4EA32C0B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3E3F7F5-764A-4DF8-AF35-D216485133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76233" y="2812098"/>
            <a:ext cx="6838950" cy="1071562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Metode</a:t>
            </a:r>
            <a:r>
              <a:rPr lang="en-US" altLang="en-US" b="1" dirty="0"/>
              <a:t> LSB</a:t>
            </a:r>
            <a:endParaRPr lang="en-US" altLang="en-US" b="1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C0AC3E-AF41-48E0-8606-B75ABB24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2B811-5767-4946-9E63-AB6B6F70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5B73DD29-5BA8-440B-9674-2F4EE6BF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0" y="183357"/>
            <a:ext cx="7543800" cy="87788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atin typeface="+mn-lt"/>
              </a:rPr>
              <a:t>Citra Digital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EC5768F0-2B89-45E5-A2A9-B3C5C1301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0" y="1142999"/>
            <a:ext cx="10276840" cy="55784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/>
              <a:t>Citra </a:t>
            </a:r>
            <a:r>
              <a:rPr lang="en-US" altLang="en-US" sz="2400" dirty="0" err="1"/>
              <a:t>terdiri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pixel. </a:t>
            </a:r>
            <a:r>
              <a:rPr lang="en-US" altLang="en-US" sz="2400" dirty="0"/>
              <a:t>Citra 1200 x 1500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1200 x 1500 pixel = 1.800.000 pixel</a:t>
            </a:r>
            <a:endParaRPr lang="en-US" altLang="en-US" sz="2400" i="1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panjangnya</a:t>
            </a:r>
            <a:r>
              <a:rPr lang="en-US" altLang="en-US" sz="2400" dirty="0"/>
              <a:t> </a:t>
            </a:r>
            <a:r>
              <a:rPr lang="en-US" altLang="en-US" sz="2400" i="1" dirty="0"/>
              <a:t>n</a:t>
            </a:r>
            <a:r>
              <a:rPr lang="en-US" altLang="en-US" sz="2400" dirty="0"/>
              <a:t>-bit.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000" dirty="0"/>
              <a:t>Citra </a:t>
            </a:r>
            <a:r>
              <a:rPr lang="en-US" altLang="en-US" sz="2000" dirty="0" err="1"/>
              <a:t>biner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1 bit/pixel</a:t>
            </a:r>
            <a:endParaRPr lang="en-US" altLang="en-US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/>
              <a:t>	Citra </a:t>
            </a:r>
            <a:r>
              <a:rPr lang="en-US" altLang="en-US" sz="2000" i="1" dirty="0"/>
              <a:t>grayscale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8 bit/pixel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>
                <a:sym typeface="Wingdings" panose="05000000000000000000" pitchFamily="2" charset="2"/>
              </a:rPr>
              <a:t>	Citra </a:t>
            </a:r>
            <a:r>
              <a:rPr lang="en-US" altLang="en-US" sz="2000" i="1" dirty="0">
                <a:sym typeface="Wingdings" panose="05000000000000000000" pitchFamily="2" charset="2"/>
              </a:rPr>
              <a:t>true color </a:t>
            </a:r>
            <a:r>
              <a:rPr lang="en-US" altLang="en-US" sz="2000" dirty="0">
                <a:sym typeface="Wingdings" panose="05000000000000000000" pitchFamily="2" charset="2"/>
              </a:rPr>
              <a:t> 24 bit/pixel</a:t>
            </a:r>
            <a:endParaRPr lang="en-US" altLang="en-US" sz="2000" dirty="0"/>
          </a:p>
        </p:txBody>
      </p:sp>
      <p:sp>
        <p:nvSpPr>
          <p:cNvPr id="62468" name="Slide Number Placeholder 4">
            <a:extLst>
              <a:ext uri="{FF2B5EF4-FFF2-40B4-BE49-F238E27FC236}">
                <a16:creationId xmlns:a16="http://schemas.microsoft.com/office/drawing/2014/main" id="{79004EBF-80B9-4DC5-89C4-7DF9C86F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4A87B9D-34FB-49DC-B013-3C44CE63A80D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EB68AD45-86C9-4411-ADC5-2DEDFA77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42" y="1873091"/>
            <a:ext cx="29289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45F4EAC9-CC84-4259-98EA-C3BB9061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8" y="190881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7">
            <a:extLst>
              <a:ext uri="{FF2B5EF4-FFF2-40B4-BE49-F238E27FC236}">
                <a16:creationId xmlns:a16="http://schemas.microsoft.com/office/drawing/2014/main" id="{790C69AC-CC6F-4F2D-B863-E88B5A9FB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179" y="2948940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pixel</a:t>
            </a:r>
          </a:p>
        </p:txBody>
      </p:sp>
      <p:cxnSp>
        <p:nvCxnSpPr>
          <p:cNvPr id="62472" name="Straight Arrow Connector 9">
            <a:extLst>
              <a:ext uri="{FF2B5EF4-FFF2-40B4-BE49-F238E27FC236}">
                <a16:creationId xmlns:a16="http://schemas.microsoft.com/office/drawing/2014/main" id="{43300D18-D264-485A-BE2A-FF4D243D12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24147" y="2835434"/>
            <a:ext cx="428625" cy="112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330B80-DC74-4D7E-B67B-805A639F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3">
            <a:extLst>
              <a:ext uri="{FF2B5EF4-FFF2-40B4-BE49-F238E27FC236}">
                <a16:creationId xmlns:a16="http://schemas.microsoft.com/office/drawing/2014/main" id="{B07DC919-2518-4829-8105-DC81C2DE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3D3CAB-BCF6-483E-A019-606F7A1542F5}" type="slidenum">
              <a:rPr lang="en-US" altLang="en-US">
                <a:latin typeface="Arial" panose="020B0604020202020204" pitchFamily="34" charset="0"/>
              </a:rPr>
              <a:pPr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63491" name="Object 2">
            <a:extLst>
              <a:ext uri="{FF2B5EF4-FFF2-40B4-BE49-F238E27FC236}">
                <a16:creationId xmlns:a16="http://schemas.microsoft.com/office/drawing/2014/main" id="{191B2622-57C0-4BE0-8F59-C59A129FD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221709"/>
              </p:ext>
            </p:extLst>
          </p:nvPr>
        </p:nvGraphicFramePr>
        <p:xfrm>
          <a:off x="7922261" y="1727201"/>
          <a:ext cx="2500313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50794" imgH="3250794" progId="">
                  <p:embed/>
                </p:oleObj>
              </mc:Choice>
              <mc:Fallback>
                <p:oleObj r:id="rId2" imgW="3250794" imgH="3250794" progId="">
                  <p:embed/>
                  <p:pic>
                    <p:nvPicPr>
                      <p:cNvPr id="63491" name="Object 2">
                        <a:extLst>
                          <a:ext uri="{FF2B5EF4-FFF2-40B4-BE49-F238E27FC236}">
                            <a16:creationId xmlns:a16="http://schemas.microsoft.com/office/drawing/2014/main" id="{191B2622-57C0-4BE0-8F59-C59A129FD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261" y="1727201"/>
                        <a:ext cx="2500313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2" name="Picture 3">
            <a:extLst>
              <a:ext uri="{FF2B5EF4-FFF2-40B4-BE49-F238E27FC236}">
                <a16:creationId xmlns:a16="http://schemas.microsoft.com/office/drawing/2014/main" id="{182FBDE5-AA97-44C9-A776-84410578D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82" y="1727201"/>
            <a:ext cx="2571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http://informatika.stei.itb.ac.id/~rinaldi.munir/Koleksi/Citra%20Uji/Lena512warna.bmp">
            <a:extLst>
              <a:ext uri="{FF2B5EF4-FFF2-40B4-BE49-F238E27FC236}">
                <a16:creationId xmlns:a16="http://schemas.microsoft.com/office/drawing/2014/main" id="{F1FC9F29-B130-47E9-AA33-64B5C251A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48" y="1727201"/>
            <a:ext cx="250031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7">
            <a:extLst>
              <a:ext uri="{FF2B5EF4-FFF2-40B4-BE49-F238E27FC236}">
                <a16:creationId xmlns:a16="http://schemas.microsoft.com/office/drawing/2014/main" id="{59E42A90-0110-440C-B3DA-9F579AB13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620" y="4611689"/>
            <a:ext cx="1982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True color image</a:t>
            </a:r>
          </a:p>
          <a:p>
            <a:pPr algn="ctr"/>
            <a:r>
              <a:rPr lang="en-US" altLang="en-US"/>
              <a:t> (24-bit)</a:t>
            </a:r>
          </a:p>
        </p:txBody>
      </p:sp>
      <p:sp>
        <p:nvSpPr>
          <p:cNvPr id="63495" name="TextBox 8">
            <a:extLst>
              <a:ext uri="{FF2B5EF4-FFF2-40B4-BE49-F238E27FC236}">
                <a16:creationId xmlns:a16="http://schemas.microsoft.com/office/drawing/2014/main" id="{57B7F621-47C7-420C-9459-C6B6FFE6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42" y="4462146"/>
            <a:ext cx="1909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Grayscale image</a:t>
            </a:r>
          </a:p>
          <a:p>
            <a:pPr algn="ctr"/>
            <a:r>
              <a:rPr lang="en-US" altLang="en-US"/>
              <a:t>(8-bit)</a:t>
            </a:r>
          </a:p>
        </p:txBody>
      </p:sp>
      <p:sp>
        <p:nvSpPr>
          <p:cNvPr id="63496" name="TextBox 9">
            <a:extLst>
              <a:ext uri="{FF2B5EF4-FFF2-40B4-BE49-F238E27FC236}">
                <a16:creationId xmlns:a16="http://schemas.microsoft.com/office/drawing/2014/main" id="{45524DFD-D4AD-4A7E-A914-2FB013FDB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69291"/>
            <a:ext cx="160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Bimary image</a:t>
            </a:r>
          </a:p>
          <a:p>
            <a:pPr algn="ctr"/>
            <a:r>
              <a:rPr lang="en-US" altLang="en-US"/>
              <a:t>(1-bit)</a:t>
            </a:r>
          </a:p>
        </p:txBody>
      </p:sp>
      <p:sp>
        <p:nvSpPr>
          <p:cNvPr id="63497" name="TextBox 10">
            <a:extLst>
              <a:ext uri="{FF2B5EF4-FFF2-40B4-BE49-F238E27FC236}">
                <a16:creationId xmlns:a16="http://schemas.microsoft.com/office/drawing/2014/main" id="{732EFD28-F045-431C-AE63-423BFCD4D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69" y="819151"/>
            <a:ext cx="2090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/>
              <a:t>Citra Lenna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9D907C-548C-4128-B83A-B0A259D12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4">
            <a:extLst>
              <a:ext uri="{FF2B5EF4-FFF2-40B4-BE49-F238E27FC236}">
                <a16:creationId xmlns:a16="http://schemas.microsoft.com/office/drawing/2014/main" id="{F95EC436-E4AF-42B8-82B0-D7954CF0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C27A4D8-5849-4E49-B62E-A5CB0B254C09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2A73F401-4DDF-4142-94F5-1A1F7065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5" y="1991361"/>
            <a:ext cx="4312125" cy="43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8">
            <a:extLst>
              <a:ext uri="{FF2B5EF4-FFF2-40B4-BE49-F238E27FC236}">
                <a16:creationId xmlns:a16="http://schemas.microsoft.com/office/drawing/2014/main" id="{04E79FCD-884E-458B-A575-7E06C835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2286000"/>
            <a:ext cx="4188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10010011</a:t>
            </a:r>
            <a:r>
              <a:rPr lang="en-US" altLang="en-US" sz="2400" dirty="0">
                <a:solidFill>
                  <a:srgbClr val="00FF00"/>
                </a:solidFill>
              </a:rPr>
              <a:t>10010100</a:t>
            </a:r>
            <a:r>
              <a:rPr lang="en-US" altLang="en-US" sz="2400" dirty="0">
                <a:solidFill>
                  <a:srgbClr val="0033CC"/>
                </a:solidFill>
              </a:rPr>
              <a:t>10001010</a:t>
            </a:r>
          </a:p>
        </p:txBody>
      </p:sp>
      <p:sp>
        <p:nvSpPr>
          <p:cNvPr id="64517" name="TextBox 9">
            <a:extLst>
              <a:ext uri="{FF2B5EF4-FFF2-40B4-BE49-F238E27FC236}">
                <a16:creationId xmlns:a16="http://schemas.microsoft.com/office/drawing/2014/main" id="{965D5EDA-6936-4C3F-B322-C472A3CB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00" y="745173"/>
            <a:ext cx="7644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Pada </a:t>
            </a:r>
            <a:r>
              <a:rPr lang="en-US" altLang="en-US" sz="2400" dirty="0" err="1">
                <a:latin typeface="+mn-lt"/>
              </a:rPr>
              <a:t>citra</a:t>
            </a:r>
            <a:r>
              <a:rPr lang="en-US" altLang="en-US" sz="2400" dirty="0">
                <a:latin typeface="+mn-lt"/>
              </a:rPr>
              <a:t> 24-bit (</a:t>
            </a:r>
            <a:r>
              <a:rPr lang="en-US" altLang="en-US" sz="2400" i="1" dirty="0">
                <a:latin typeface="+mn-lt"/>
              </a:rPr>
              <a:t>real image</a:t>
            </a:r>
            <a:r>
              <a:rPr lang="en-US" altLang="en-US" sz="2400" dirty="0">
                <a:latin typeface="+mn-lt"/>
              </a:rPr>
              <a:t>), 1 pixel = 24 bit, </a:t>
            </a:r>
          </a:p>
          <a:p>
            <a:r>
              <a:rPr lang="en-US" altLang="en-US" sz="2400" dirty="0" err="1">
                <a:latin typeface="+mn-lt"/>
              </a:rPr>
              <a:t>terdiri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komponen</a:t>
            </a:r>
            <a:r>
              <a:rPr lang="en-US" altLang="en-US" sz="2400" dirty="0">
                <a:latin typeface="+mn-lt"/>
              </a:rPr>
              <a:t> RGB (Red-Green-Blue)</a:t>
            </a:r>
          </a:p>
        </p:txBody>
      </p:sp>
      <p:cxnSp>
        <p:nvCxnSpPr>
          <p:cNvPr id="64518" name="Straight Arrow Connector 15">
            <a:extLst>
              <a:ext uri="{FF2B5EF4-FFF2-40B4-BE49-F238E27FC236}">
                <a16:creationId xmlns:a16="http://schemas.microsoft.com/office/drawing/2014/main" id="{50195558-5875-42B4-B8C4-388237484BA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27188" y="2491582"/>
            <a:ext cx="1500188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19" name="TextBox 16">
            <a:extLst>
              <a:ext uri="{FF2B5EF4-FFF2-40B4-BE49-F238E27FC236}">
                <a16:creationId xmlns:a16="http://schemas.microsoft.com/office/drawing/2014/main" id="{4B2D72D8-1163-4CD2-8F2E-42EE4E1E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2714625"/>
            <a:ext cx="32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64520" name="TextBox 17">
            <a:extLst>
              <a:ext uri="{FF2B5EF4-FFF2-40B4-BE49-F238E27FC236}">
                <a16:creationId xmlns:a16="http://schemas.microsoft.com/office/drawing/2014/main" id="{030B853C-2452-4873-B944-EF2BD0AC9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238" y="2731145"/>
            <a:ext cx="34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FF00"/>
                </a:solidFill>
              </a:rPr>
              <a:t>G</a:t>
            </a:r>
          </a:p>
        </p:txBody>
      </p:sp>
      <p:sp>
        <p:nvSpPr>
          <p:cNvPr id="64521" name="TextBox 18">
            <a:extLst>
              <a:ext uri="{FF2B5EF4-FFF2-40B4-BE49-F238E27FC236}">
                <a16:creationId xmlns:a16="http://schemas.microsoft.com/office/drawing/2014/main" id="{EED8FCF5-FE74-4F18-AA40-55CB4ACF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45" y="2712730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6137D1-1BEB-4A9E-B0DF-0106109D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9C690886-324B-4ECB-8320-C3170A743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11151"/>
            <a:ext cx="10058400" cy="1295400"/>
          </a:xfrm>
        </p:spPr>
        <p:txBody>
          <a:bodyPr/>
          <a:lstStyle/>
          <a:p>
            <a:r>
              <a:rPr lang="en-US" altLang="en-US" i="1" dirty="0" err="1">
                <a:latin typeface="+mn-lt"/>
              </a:rPr>
              <a:t>Bitplane</a:t>
            </a:r>
            <a:r>
              <a:rPr lang="en-US" altLang="en-US" dirty="0">
                <a:latin typeface="+mn-lt"/>
              </a:rPr>
              <a:t> pada Citra Digital</a:t>
            </a:r>
          </a:p>
        </p:txBody>
      </p:sp>
      <p:sp>
        <p:nvSpPr>
          <p:cNvPr id="65539" name="Text Placeholder 2">
            <a:extLst>
              <a:ext uri="{FF2B5EF4-FFF2-40B4-BE49-F238E27FC236}">
                <a16:creationId xmlns:a16="http://schemas.microsoft.com/office/drawing/2014/main" id="{6EECED72-FA84-4BD0-9AAA-01E3B554588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82320" y="1719263"/>
            <a:ext cx="10342880" cy="4411662"/>
          </a:xfrm>
        </p:spPr>
        <p:txBody>
          <a:bodyPr/>
          <a:lstStyle/>
          <a:p>
            <a:r>
              <a:rPr lang="en-US" altLang="en-US" dirty="0"/>
              <a:t>Nilai </a:t>
            </a:r>
            <a:r>
              <a:rPr lang="en-US" altLang="en-US" i="1" dirty="0"/>
              <a:t>pixel</a:t>
            </a:r>
            <a:r>
              <a:rPr lang="en-US" altLang="en-US" dirty="0"/>
              <a:t> pada </a:t>
            </a:r>
            <a:r>
              <a:rPr lang="en-US" altLang="en-US" dirty="0" err="1"/>
              <a:t>koordinat</a:t>
            </a:r>
            <a:r>
              <a:rPr lang="en-US" altLang="en-US" dirty="0"/>
              <a:t> (</a:t>
            </a:r>
            <a:r>
              <a:rPr lang="en-US" altLang="en-US" i="1" dirty="0"/>
              <a:t>x</a:t>
            </a:r>
            <a:r>
              <a:rPr lang="en-US" altLang="en-US" dirty="0"/>
              <a:t>, </a:t>
            </a:r>
            <a:r>
              <a:rPr lang="en-US" altLang="en-US" i="1" dirty="0"/>
              <a:t>y</a:t>
            </a:r>
            <a:r>
              <a:rPr lang="en-US" altLang="en-US" dirty="0"/>
              <a:t>) </a:t>
            </a:r>
            <a:r>
              <a:rPr lang="en-US" altLang="en-US" dirty="0" err="1"/>
              <a:t>menyatakan</a:t>
            </a:r>
            <a:r>
              <a:rPr lang="en-US" altLang="en-US" dirty="0"/>
              <a:t> </a:t>
            </a:r>
            <a:r>
              <a:rPr lang="en-US" altLang="en-US" dirty="0" err="1"/>
              <a:t>intensitas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dirty="0" err="1"/>
              <a:t>keabuan</a:t>
            </a:r>
            <a:r>
              <a:rPr lang="en-US" altLang="en-US" dirty="0"/>
              <a:t> pada </a:t>
            </a:r>
            <a:r>
              <a:rPr lang="en-US" altLang="en-US" dirty="0" err="1"/>
              <a:t>posisi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/>
              <a:t>Pada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i="1" dirty="0"/>
              <a:t>grayscale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dirty="0" err="1"/>
              <a:t>keabuan</a:t>
            </a:r>
            <a:r>
              <a:rPr lang="en-US" altLang="en-US" dirty="0"/>
              <a:t> </a:t>
            </a:r>
            <a:r>
              <a:rPr lang="en-US" altLang="en-US" dirty="0" err="1"/>
              <a:t>itu</a:t>
            </a:r>
            <a:r>
              <a:rPr lang="en-US" altLang="en-US" dirty="0"/>
              <a:t> </a:t>
            </a:r>
            <a:r>
              <a:rPr lang="en-US" altLang="en-US" dirty="0" err="1"/>
              <a:t>dinyatakan</a:t>
            </a:r>
            <a:r>
              <a:rPr lang="en-US" altLang="en-US" dirty="0"/>
              <a:t>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integer</a:t>
            </a:r>
            <a:r>
              <a:rPr lang="en-US" altLang="en-US" dirty="0"/>
              <a:t> </a:t>
            </a:r>
            <a:r>
              <a:rPr lang="en-US" altLang="en-US" dirty="0" err="1"/>
              <a:t>berukuran</a:t>
            </a:r>
            <a:r>
              <a:rPr lang="en-US" altLang="en-US" dirty="0"/>
              <a:t> 1 </a:t>
            </a:r>
            <a:r>
              <a:rPr lang="en-US" altLang="en-US" i="1" dirty="0"/>
              <a:t>byte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rentang</a:t>
            </a:r>
            <a:r>
              <a:rPr lang="en-US" altLang="en-US" dirty="0"/>
              <a:t> </a:t>
            </a:r>
            <a:r>
              <a:rPr lang="en-US" altLang="en-US" dirty="0" err="1"/>
              <a:t>nilainya</a:t>
            </a:r>
            <a:r>
              <a:rPr lang="en-US" altLang="en-US" dirty="0"/>
              <a:t> </a:t>
            </a:r>
            <a:r>
              <a:rPr lang="en-US" altLang="en-US" dirty="0" err="1"/>
              <a:t>antara</a:t>
            </a:r>
            <a:r>
              <a:rPr lang="en-US" altLang="en-US" dirty="0"/>
              <a:t> 0 </a:t>
            </a:r>
            <a:r>
              <a:rPr lang="en-US" altLang="en-US" dirty="0" err="1"/>
              <a:t>sampai</a:t>
            </a:r>
            <a:r>
              <a:rPr lang="en-US" altLang="en-US" dirty="0"/>
              <a:t> 255. </a:t>
            </a:r>
          </a:p>
          <a:p>
            <a:endParaRPr lang="en-US" altLang="en-US" dirty="0"/>
          </a:p>
          <a:p>
            <a:r>
              <a:rPr lang="en-US" altLang="en-US" dirty="0"/>
              <a:t>Pada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berwarna</a:t>
            </a:r>
            <a:r>
              <a:rPr lang="en-US" altLang="en-US" dirty="0"/>
              <a:t> 24-bit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tediri</a:t>
            </a:r>
            <a:r>
              <a:rPr lang="en-US" altLang="en-US" dirty="0"/>
              <a:t> </a:t>
            </a:r>
            <a:r>
              <a:rPr lang="en-US" altLang="en-US" dirty="0" err="1"/>
              <a:t>atas</a:t>
            </a:r>
            <a:r>
              <a:rPr lang="en-US" altLang="en-US" dirty="0"/>
              <a:t> </a:t>
            </a:r>
            <a:r>
              <a:rPr lang="en-US" altLang="en-US" dirty="0" err="1"/>
              <a:t>kanal</a:t>
            </a:r>
            <a:r>
              <a:rPr lang="en-US" altLang="en-US" dirty="0"/>
              <a:t> </a:t>
            </a:r>
            <a:r>
              <a:rPr lang="en-US" altLang="en-US" i="1" dirty="0"/>
              <a:t>red</a:t>
            </a:r>
            <a:r>
              <a:rPr lang="en-US" altLang="en-US" dirty="0"/>
              <a:t>, </a:t>
            </a:r>
            <a:r>
              <a:rPr lang="en-US" altLang="en-US" i="1" dirty="0"/>
              <a:t>green</a:t>
            </a:r>
            <a:r>
              <a:rPr lang="en-US" altLang="en-US" dirty="0"/>
              <a:t>, dan </a:t>
            </a:r>
            <a:r>
              <a:rPr lang="en-US" altLang="en-US" i="1" dirty="0"/>
              <a:t>blue</a:t>
            </a:r>
            <a:r>
              <a:rPr lang="en-US" altLang="en-US" dirty="0"/>
              <a:t> (</a:t>
            </a:r>
            <a:r>
              <a:rPr lang="en-US" altLang="en-US" i="1" dirty="0"/>
              <a:t>RGB</a:t>
            </a:r>
            <a:r>
              <a:rPr lang="en-US" altLang="en-US" dirty="0"/>
              <a:t>) 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berukuran</a:t>
            </a:r>
            <a:r>
              <a:rPr lang="en-US" altLang="en-US" dirty="0"/>
              <a:t> 3 </a:t>
            </a:r>
            <a:r>
              <a:rPr lang="en-US" altLang="en-US" i="1" dirty="0"/>
              <a:t>byte</a:t>
            </a:r>
            <a:r>
              <a:rPr lang="en-US" altLang="en-US" dirty="0"/>
              <a:t> (24 bit).</a:t>
            </a:r>
          </a:p>
          <a:p>
            <a:endParaRPr lang="en-US" altLang="en-US" dirty="0"/>
          </a:p>
        </p:txBody>
      </p:sp>
      <p:sp>
        <p:nvSpPr>
          <p:cNvPr id="65540" name="Slide Number Placeholder 4">
            <a:extLst>
              <a:ext uri="{FF2B5EF4-FFF2-40B4-BE49-F238E27FC236}">
                <a16:creationId xmlns:a16="http://schemas.microsoft.com/office/drawing/2014/main" id="{FDD04800-419C-401A-BAC9-8147FCA40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2C0BE07-5760-42E4-B697-BC3E2253A2E7}" type="slidenum">
              <a:rPr lang="en-US" altLang="en-US">
                <a:latin typeface="Arial" panose="020B0604020202020204" pitchFamily="34" charset="0"/>
              </a:rPr>
              <a:pPr/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E9F62B-19A9-4390-BD2E-E875E03FF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9BF6E52B-3F7E-4AE8-AD8A-FC55049B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787719"/>
            <a:ext cx="10054590" cy="4916487"/>
          </a:xfrm>
        </p:spPr>
        <p:txBody>
          <a:bodyPr/>
          <a:lstStyle/>
          <a:p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bit-</a:t>
            </a:r>
            <a:r>
              <a:rPr lang="en-US" altLang="en-US" sz="2400" dirty="0" err="1"/>
              <a:t>bitnya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tersusun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kanan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urutan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kurang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least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hingga</a:t>
            </a:r>
            <a:r>
              <a:rPr lang="en-US" altLang="en-US" sz="2400" dirty="0"/>
              <a:t> bit-bit yang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most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).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Susunan</a:t>
            </a:r>
            <a:r>
              <a:rPr lang="en-US" altLang="en-US" sz="2400" dirty="0"/>
              <a:t> bit pada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8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7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6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5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4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3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2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	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/>
              <a:t>101001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		       </a:t>
            </a:r>
            <a:r>
              <a:rPr lang="en-US" altLang="en-US" sz="2400" i="1" dirty="0"/>
              <a:t>LSB</a:t>
            </a:r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98C0C85C-DB02-41AC-AA8B-F037C519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D51FEA-944F-4740-A2B1-A93F4EBA67EF}" type="slidenum">
              <a:rPr lang="en-US" altLang="en-US">
                <a:latin typeface="Arial" panose="020B0604020202020204" pitchFamily="34" charset="0"/>
              </a:rPr>
              <a:pPr/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4" name="Line 7">
            <a:extLst>
              <a:ext uri="{FF2B5EF4-FFF2-40B4-BE49-F238E27FC236}">
                <a16:creationId xmlns:a16="http://schemas.microsoft.com/office/drawing/2014/main" id="{94C08F67-12FD-4BF6-90FC-A4B0266AA9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1439" y="3643313"/>
            <a:ext cx="568960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5" name="Line 8">
            <a:extLst>
              <a:ext uri="{FF2B5EF4-FFF2-40B4-BE49-F238E27FC236}">
                <a16:creationId xmlns:a16="http://schemas.microsoft.com/office/drawing/2014/main" id="{D4CF3E19-C01A-4393-BA58-610A72717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1163" y="3643313"/>
            <a:ext cx="428625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6" name="TextBox 8">
            <a:extLst>
              <a:ext uri="{FF2B5EF4-FFF2-40B4-BE49-F238E27FC236}">
                <a16:creationId xmlns:a16="http://schemas.microsoft.com/office/drawing/2014/main" id="{9A0D6463-107E-4812-9F45-9F8E03CC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063" y="4765358"/>
            <a:ext cx="3458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LSB = Least Significant Bit</a:t>
            </a:r>
          </a:p>
          <a:p>
            <a:r>
              <a:rPr lang="en-US" altLang="en-US" sz="2400" dirty="0">
                <a:latin typeface="+mn-lt"/>
              </a:rPr>
              <a:t>MSB = Most Significant Bit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5B7A3B-D75B-4468-9DC3-7C271D36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5D471C64-98CB-4988-AF20-F20A3076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20" y="642939"/>
            <a:ext cx="10368280" cy="5487987"/>
          </a:xfrm>
        </p:spPr>
        <p:txBody>
          <a:bodyPr/>
          <a:lstStyle/>
          <a:p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bit </a:t>
            </a:r>
            <a:r>
              <a:rPr lang="en-US" altLang="en-US" sz="2400" dirty="0" err="1"/>
              <a:t>ke</a:t>
            </a:r>
            <a:r>
              <a:rPr lang="en-US" altLang="en-US" sz="2400" i="1" dirty="0" err="1"/>
              <a:t>-i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diekstrak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diplot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bitplane</a:t>
            </a:r>
            <a:r>
              <a:rPr lang="en-US" altLang="en-US" sz="2400" dirty="0"/>
              <a:t> </a:t>
            </a:r>
            <a:r>
              <a:rPr lang="en-US" altLang="en-US" sz="2400" i="1" dirty="0"/>
              <a:t>image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diperoleh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delapan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biner</a:t>
            </a:r>
            <a:r>
              <a:rPr lang="en-US" altLang="en-US" sz="2400" dirty="0"/>
              <a:t>.</a:t>
            </a: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B21A0370-2404-4649-A49E-C077EFD7C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D9E61F2-DBB1-44D4-AA10-D863AD04A713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7588" name="Picture 3" descr="camera">
            <a:extLst>
              <a:ext uri="{FF2B5EF4-FFF2-40B4-BE49-F238E27FC236}">
                <a16:creationId xmlns:a16="http://schemas.microsoft.com/office/drawing/2014/main" id="{1355F7BD-258C-47CB-8084-FA5E66E7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2" y="2071688"/>
            <a:ext cx="164306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 descr="M1">
            <a:extLst>
              <a:ext uri="{FF2B5EF4-FFF2-40B4-BE49-F238E27FC236}">
                <a16:creationId xmlns:a16="http://schemas.microsoft.com/office/drawing/2014/main" id="{5B72FCD3-4438-4EDC-9761-4759F913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071688"/>
            <a:ext cx="1643062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5" descr="M2">
            <a:extLst>
              <a:ext uri="{FF2B5EF4-FFF2-40B4-BE49-F238E27FC236}">
                <a16:creationId xmlns:a16="http://schemas.microsoft.com/office/drawing/2014/main" id="{93D939A2-3ACD-410F-8313-61E779A7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2071688"/>
            <a:ext cx="1643062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6" descr="M3">
            <a:extLst>
              <a:ext uri="{FF2B5EF4-FFF2-40B4-BE49-F238E27FC236}">
                <a16:creationId xmlns:a16="http://schemas.microsoft.com/office/drawing/2014/main" id="{622FECB9-3934-498A-843D-20F6D83A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3" y="2071688"/>
            <a:ext cx="1643062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7" descr="M4">
            <a:extLst>
              <a:ext uri="{FF2B5EF4-FFF2-40B4-BE49-F238E27FC236}">
                <a16:creationId xmlns:a16="http://schemas.microsoft.com/office/drawing/2014/main" id="{5A074A32-D27B-4385-8715-D180E1CD9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4429126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8" descr="M5">
            <a:extLst>
              <a:ext uri="{FF2B5EF4-FFF2-40B4-BE49-F238E27FC236}">
                <a16:creationId xmlns:a16="http://schemas.microsoft.com/office/drawing/2014/main" id="{0E2C5039-61D3-480E-AA66-A6A176434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1" y="4429126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9" descr="M6">
            <a:extLst>
              <a:ext uri="{FF2B5EF4-FFF2-40B4-BE49-F238E27FC236}">
                <a16:creationId xmlns:a16="http://schemas.microsoft.com/office/drawing/2014/main" id="{1DDF72C0-1303-4472-8BD5-DCEC0BFCE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4429126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10" descr="M7">
            <a:extLst>
              <a:ext uri="{FF2B5EF4-FFF2-40B4-BE49-F238E27FC236}">
                <a16:creationId xmlns:a16="http://schemas.microsoft.com/office/drawing/2014/main" id="{9E939C43-8689-4ED7-A1A1-D3AF25BC2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6" y="4429126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6" name="Picture 11" descr="M8">
            <a:extLst>
              <a:ext uri="{FF2B5EF4-FFF2-40B4-BE49-F238E27FC236}">
                <a16:creationId xmlns:a16="http://schemas.microsoft.com/office/drawing/2014/main" id="{49E365B6-3767-46D2-A86A-6C012412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3" y="4429126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CE9D18-F60F-4AA9-AE0C-58CA22416284}"/>
              </a:ext>
            </a:extLst>
          </p:cNvPr>
          <p:cNvSpPr txBox="1"/>
          <p:nvPr/>
        </p:nvSpPr>
        <p:spPr>
          <a:xfrm>
            <a:off x="2587182" y="3786188"/>
            <a:ext cx="138518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/>
              <a:t>Original image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8BF092-EF15-4E04-89F6-90C2F08F5AA8}"/>
              </a:ext>
            </a:extLst>
          </p:cNvPr>
          <p:cNvSpPr txBox="1"/>
          <p:nvPr/>
        </p:nvSpPr>
        <p:spPr>
          <a:xfrm>
            <a:off x="4951857" y="3786188"/>
            <a:ext cx="102464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/>
              <a:t>Bitplane</a:t>
            </a:r>
            <a:r>
              <a:rPr lang="en-US" sz="1600" dirty="0"/>
              <a:t>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CC04CC-FAEC-4786-BDA6-FDE71768C39C}"/>
              </a:ext>
            </a:extLst>
          </p:cNvPr>
          <p:cNvSpPr txBox="1"/>
          <p:nvPr/>
        </p:nvSpPr>
        <p:spPr>
          <a:xfrm>
            <a:off x="6917182" y="3786188"/>
            <a:ext cx="102464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/>
              <a:t>Bitplane</a:t>
            </a:r>
            <a:r>
              <a:rPr lang="en-US" sz="1600" dirty="0"/>
              <a:t> 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7B20DA-E4ED-4644-B206-6F01C834A02D}"/>
              </a:ext>
            </a:extLst>
          </p:cNvPr>
          <p:cNvSpPr txBox="1"/>
          <p:nvPr/>
        </p:nvSpPr>
        <p:spPr>
          <a:xfrm>
            <a:off x="8917432" y="3786188"/>
            <a:ext cx="102464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/>
              <a:t>Bitplane</a:t>
            </a:r>
            <a:r>
              <a:rPr lang="en-US" sz="1600" dirty="0"/>
              <a:t>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8D5140-002B-4FA7-A125-899A64331DDA}"/>
              </a:ext>
            </a:extLst>
          </p:cNvPr>
          <p:cNvSpPr txBox="1"/>
          <p:nvPr/>
        </p:nvSpPr>
        <p:spPr>
          <a:xfrm>
            <a:off x="2059432" y="6143625"/>
            <a:ext cx="102464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/>
              <a:t>Bitplane</a:t>
            </a:r>
            <a:r>
              <a:rPr lang="en-US" sz="1600" dirty="0"/>
              <a:t>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5CC074-157A-4628-ACB3-6CBAECADB09F}"/>
              </a:ext>
            </a:extLst>
          </p:cNvPr>
          <p:cNvSpPr txBox="1"/>
          <p:nvPr/>
        </p:nvSpPr>
        <p:spPr>
          <a:xfrm>
            <a:off x="3773932" y="6143625"/>
            <a:ext cx="102464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/>
              <a:t>Bitplane</a:t>
            </a:r>
            <a:r>
              <a:rPr lang="en-US" sz="1600" dirty="0"/>
              <a:t>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9484C8-D8DA-46BE-A001-6E38DB0ABD81}"/>
              </a:ext>
            </a:extLst>
          </p:cNvPr>
          <p:cNvSpPr txBox="1"/>
          <p:nvPr/>
        </p:nvSpPr>
        <p:spPr>
          <a:xfrm>
            <a:off x="5559869" y="6143625"/>
            <a:ext cx="102464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/>
              <a:t>Bitplane</a:t>
            </a:r>
            <a:r>
              <a:rPr lang="en-US" sz="1600" dirty="0"/>
              <a:t>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F88C95-E8AD-4D4E-AB6E-016483AE116C}"/>
              </a:ext>
            </a:extLst>
          </p:cNvPr>
          <p:cNvSpPr txBox="1"/>
          <p:nvPr/>
        </p:nvSpPr>
        <p:spPr>
          <a:xfrm>
            <a:off x="7345807" y="6143625"/>
            <a:ext cx="102464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/>
              <a:t>Bitplane</a:t>
            </a:r>
            <a:r>
              <a:rPr lang="en-US" sz="1600" dirty="0"/>
              <a:t>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F616D4-6368-43CF-98FA-75C3207C1C51}"/>
              </a:ext>
            </a:extLst>
          </p:cNvPr>
          <p:cNvSpPr txBox="1"/>
          <p:nvPr/>
        </p:nvSpPr>
        <p:spPr>
          <a:xfrm>
            <a:off x="9060307" y="6143625"/>
            <a:ext cx="102464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 err="1"/>
              <a:t>Bitplane</a:t>
            </a:r>
            <a:r>
              <a:rPr lang="en-US" sz="1600" dirty="0"/>
              <a:t> 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36E345-3D09-4A19-A570-145C049F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04DD4191-F629-451C-B993-9B46D842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080" y="1357313"/>
            <a:ext cx="10454640" cy="4773612"/>
          </a:xfrm>
        </p:spPr>
        <p:txBody>
          <a:bodyPr>
            <a:normAutofit/>
          </a:bodyPr>
          <a:lstStyle/>
          <a:p>
            <a:r>
              <a:rPr lang="en-US" altLang="en-US" i="1" dirty="0" err="1"/>
              <a:t>Bitpline</a:t>
            </a:r>
            <a:r>
              <a:rPr lang="en-US" altLang="en-US" dirty="0"/>
              <a:t> LSB, </a:t>
            </a:r>
            <a:r>
              <a:rPr lang="en-US" altLang="en-US" dirty="0" err="1"/>
              <a:t>yaitu</a:t>
            </a:r>
            <a:r>
              <a:rPr lang="en-US" altLang="en-US" dirty="0"/>
              <a:t> </a:t>
            </a:r>
            <a:r>
              <a:rPr lang="en-US" altLang="en-US" i="1" dirty="0" err="1"/>
              <a:t>bitplane</a:t>
            </a:r>
            <a:r>
              <a:rPr lang="en-US" altLang="en-US" dirty="0"/>
              <a:t> 0, </a:t>
            </a:r>
            <a:r>
              <a:rPr lang="en-US" altLang="en-US" dirty="0" err="1"/>
              <a:t>terlihat</a:t>
            </a:r>
            <a:r>
              <a:rPr lang="en-US" altLang="en-US" dirty="0"/>
              <a:t> </a:t>
            </a:r>
            <a:r>
              <a:rPr lang="en-US" altLang="en-US" dirty="0" err="1"/>
              <a:t>seperti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 (</a:t>
            </a:r>
            <a:r>
              <a:rPr lang="en-US" altLang="en-US" i="1" dirty="0"/>
              <a:t>random image</a:t>
            </a:r>
            <a:r>
              <a:rPr lang="en-US" altLang="en-US" dirty="0"/>
              <a:t>).</a:t>
            </a:r>
          </a:p>
          <a:p>
            <a:endParaRPr lang="en-US" altLang="en-US" dirty="0"/>
          </a:p>
          <a:p>
            <a:r>
              <a:rPr lang="en-US" altLang="en-US" dirty="0" err="1"/>
              <a:t>Bitpline</a:t>
            </a:r>
            <a:r>
              <a:rPr lang="en-US" altLang="en-US" dirty="0"/>
              <a:t> LSB </a:t>
            </a:r>
            <a:r>
              <a:rPr lang="en-US" altLang="en-US" dirty="0" err="1"/>
              <a:t>merupakan</a:t>
            </a:r>
            <a:r>
              <a:rPr lang="en-US" altLang="en-US" dirty="0"/>
              <a:t> </a:t>
            </a:r>
            <a:r>
              <a:rPr lang="en-US" altLang="en-US" dirty="0" err="1"/>
              <a:t>bagian</a:t>
            </a:r>
            <a:r>
              <a:rPr lang="en-US" altLang="en-US" dirty="0"/>
              <a:t> yang </a:t>
            </a:r>
            <a:r>
              <a:rPr lang="en-US" altLang="en-US" dirty="0" err="1"/>
              <a:t>redundan</a:t>
            </a:r>
            <a:r>
              <a:rPr lang="en-US" altLang="en-US" dirty="0"/>
              <a:t> pada </a:t>
            </a:r>
            <a:r>
              <a:rPr lang="en-US" altLang="en-US" dirty="0" err="1"/>
              <a:t>citra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Artinya</a:t>
            </a:r>
            <a:r>
              <a:rPr lang="en-US" altLang="en-US" dirty="0"/>
              <a:t>, </a:t>
            </a:r>
            <a:r>
              <a:rPr lang="en-US" altLang="en-US" dirty="0" err="1"/>
              <a:t>perubahan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bit pada </a:t>
            </a:r>
            <a:r>
              <a:rPr lang="en-US" altLang="en-US" dirty="0" err="1"/>
              <a:t>bagian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mengubah</a:t>
            </a:r>
            <a:r>
              <a:rPr lang="en-US" altLang="en-US" dirty="0"/>
              <a:t> </a:t>
            </a:r>
            <a:r>
              <a:rPr lang="en-US" altLang="en-US" dirty="0" err="1"/>
              <a:t>persepsi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keseluruhan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Inilah</a:t>
            </a:r>
            <a:r>
              <a:rPr lang="en-US" altLang="en-US" dirty="0"/>
              <a:t> yang </a:t>
            </a:r>
            <a:r>
              <a:rPr lang="en-US" altLang="en-US" dirty="0" err="1"/>
              <a:t>mendasari</a:t>
            </a:r>
            <a:r>
              <a:rPr lang="en-US" altLang="en-US" dirty="0"/>
              <a:t> </a:t>
            </a:r>
            <a:r>
              <a:rPr lang="en-US" altLang="en-US" dirty="0" err="1"/>
              <a:t>metode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yang paling </a:t>
            </a:r>
            <a:r>
              <a:rPr lang="en-US" altLang="en-US" dirty="0" err="1"/>
              <a:t>sederhana</a:t>
            </a:r>
            <a:r>
              <a:rPr lang="en-US" altLang="en-US" dirty="0"/>
              <a:t>, </a:t>
            </a:r>
            <a:r>
              <a:rPr lang="en-US" altLang="en-US" dirty="0" err="1"/>
              <a:t>yaitu</a:t>
            </a:r>
            <a:r>
              <a:rPr lang="en-US" altLang="en-US" dirty="0"/>
              <a:t> </a:t>
            </a:r>
            <a:r>
              <a:rPr lang="en-US" altLang="en-US" b="1" dirty="0" err="1"/>
              <a:t>metode</a:t>
            </a:r>
            <a:r>
              <a:rPr lang="en-US" altLang="en-US" b="1" dirty="0"/>
              <a:t> LSB</a:t>
            </a:r>
            <a:r>
              <a:rPr lang="en-US" altLang="en-US" dirty="0"/>
              <a:t>.</a:t>
            </a: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2840B0AB-2D03-40D3-B389-3AD24FE2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C71F13D-EA0E-41D5-A4EE-C96A52DA6E90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7847FA-6186-49F0-BAD1-5FF5E69F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6">
            <a:extLst>
              <a:ext uri="{FF2B5EF4-FFF2-40B4-BE49-F238E27FC236}">
                <a16:creationId xmlns:a16="http://schemas.microsoft.com/office/drawing/2014/main" id="{ED7E00C8-50B4-4D6F-9BDA-383209C91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4033EFA-8BBB-483F-A317-B4AFAED7B199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027D0CD0-8BB6-4E36-9BDE-CEE37EF70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b="1" i="1" dirty="0" err="1">
                <a:latin typeface="+mn-lt"/>
              </a:rPr>
              <a:t>Metode</a:t>
            </a:r>
            <a:r>
              <a:rPr lang="en-US" altLang="en-US" sz="4000" b="1" i="1" dirty="0">
                <a:latin typeface="+mn-lt"/>
              </a:rPr>
              <a:t> LSB</a:t>
            </a:r>
          </a:p>
        </p:txBody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C845DD47-7499-43E7-B3F8-F462F36A940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1461"/>
            <a:ext cx="10728959" cy="44164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Merupakan</a:t>
            </a:r>
            <a:r>
              <a:rPr lang="en-US" altLang="en-US" dirty="0"/>
              <a:t> </a:t>
            </a:r>
            <a:r>
              <a:rPr lang="en-US" altLang="en-US" dirty="0" err="1"/>
              <a:t>metode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yang paling </a:t>
            </a:r>
            <a:r>
              <a:rPr lang="en-US" altLang="en-US" dirty="0" err="1"/>
              <a:t>populer</a:t>
            </a:r>
            <a:r>
              <a:rPr lang="en-US" altLang="en-US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Memanfaatkan</a:t>
            </a:r>
            <a:r>
              <a:rPr lang="en-US" altLang="en-US" dirty="0"/>
              <a:t> </a:t>
            </a:r>
            <a:r>
              <a:rPr lang="en-US" altLang="en-US" dirty="0" err="1"/>
              <a:t>kelemahan</a:t>
            </a:r>
            <a:r>
              <a:rPr lang="en-US" altLang="en-US" dirty="0"/>
              <a:t> </a:t>
            </a:r>
            <a:r>
              <a:rPr lang="en-US" altLang="en-US" dirty="0" err="1"/>
              <a:t>indra</a:t>
            </a:r>
            <a:r>
              <a:rPr lang="en-US" altLang="en-US" dirty="0"/>
              <a:t> visual </a:t>
            </a:r>
            <a:r>
              <a:rPr lang="en-US" altLang="en-US" dirty="0" err="1"/>
              <a:t>manusia</a:t>
            </a:r>
            <a:r>
              <a:rPr lang="en-US" altLang="en-US" dirty="0"/>
              <a:t>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mengamati</a:t>
            </a:r>
            <a:r>
              <a:rPr lang="en-US" altLang="en-US" dirty="0"/>
              <a:t> </a:t>
            </a:r>
            <a:r>
              <a:rPr lang="en-US" altLang="en-US" dirty="0" err="1"/>
              <a:t>perubahan</a:t>
            </a:r>
            <a:r>
              <a:rPr lang="en-US" altLang="en-US" dirty="0"/>
              <a:t> </a:t>
            </a:r>
            <a:r>
              <a:rPr lang="en-US" altLang="en-US" dirty="0" err="1"/>
              <a:t>sedikit</a:t>
            </a:r>
            <a:r>
              <a:rPr lang="en-US" altLang="en-US" dirty="0"/>
              <a:t> pada </a:t>
            </a:r>
            <a:r>
              <a:rPr lang="en-US" altLang="en-US" dirty="0" err="1"/>
              <a:t>gambar</a:t>
            </a:r>
            <a:endParaRPr lang="en-US" altLang="en-US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Caranya</a:t>
            </a:r>
            <a:r>
              <a:rPr lang="en-US" altLang="en-US" dirty="0"/>
              <a:t>: </a:t>
            </a:r>
            <a:r>
              <a:rPr lang="en-US" altLang="en-US" dirty="0" err="1"/>
              <a:t>Mengganti</a:t>
            </a:r>
            <a:r>
              <a:rPr lang="en-US" altLang="en-US" dirty="0"/>
              <a:t> bit </a:t>
            </a:r>
            <a:r>
              <a:rPr lang="en-US" altLang="en-US" i="1" dirty="0"/>
              <a:t>LSB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bit </a:t>
            </a:r>
            <a:r>
              <a:rPr lang="en-US" altLang="en-US" dirty="0" err="1"/>
              <a:t>pesan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	</a:t>
            </a:r>
            <a:r>
              <a:rPr lang="en-US" altLang="en-US" dirty="0" err="1"/>
              <a:t>Mengubah</a:t>
            </a:r>
            <a:r>
              <a:rPr lang="en-US" altLang="en-US" dirty="0"/>
              <a:t> bit </a:t>
            </a:r>
            <a:r>
              <a:rPr lang="en-US" altLang="en-US" i="1" dirty="0"/>
              <a:t>LSB</a:t>
            </a:r>
            <a:r>
              <a:rPr lang="en-US" altLang="en-US" dirty="0"/>
              <a:t> </a:t>
            </a:r>
            <a:r>
              <a:rPr lang="en-US" altLang="en-US" dirty="0" err="1"/>
              <a:t>hanya</a:t>
            </a:r>
            <a:r>
              <a:rPr lang="en-US" altLang="en-US" dirty="0"/>
              <a:t> </a:t>
            </a:r>
            <a:r>
              <a:rPr lang="en-US" altLang="en-US" dirty="0" err="1"/>
              <a:t>mengubah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i="1" dirty="0"/>
              <a:t>byte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tinggi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rendah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dirty="0" err="1"/>
              <a:t>sebelumnya</a:t>
            </a:r>
            <a:r>
              <a:rPr lang="en-US" altLang="en-US" dirty="0"/>
              <a:t>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>
                <a:sym typeface="Wingdings" panose="05000000000000000000" pitchFamily="2" charset="2"/>
              </a:rPr>
              <a:t>tidak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berpengaruh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terhadap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persepsi</a:t>
            </a:r>
            <a:r>
              <a:rPr lang="en-US" altLang="en-US" dirty="0">
                <a:sym typeface="Wingdings" panose="05000000000000000000" pitchFamily="2" charset="2"/>
              </a:rPr>
              <a:t> visual/</a:t>
            </a:r>
            <a:r>
              <a:rPr lang="en-US" altLang="en-US" dirty="0" err="1">
                <a:sym typeface="Wingdings" panose="05000000000000000000" pitchFamily="2" charset="2"/>
              </a:rPr>
              <a:t>auditori</a:t>
            </a:r>
            <a:r>
              <a:rPr lang="en-US" altLang="en-US" dirty="0">
                <a:sym typeface="Wingdings" panose="05000000000000000000" pitchFamily="2" charset="2"/>
              </a:rPr>
              <a:t>.</a:t>
            </a:r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41CEA4-9E9D-411B-9919-A0602569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>
            <a:extLst>
              <a:ext uri="{FF2B5EF4-FFF2-40B4-BE49-F238E27FC236}">
                <a16:creationId xmlns:a16="http://schemas.microsoft.com/office/drawing/2014/main" id="{53F2C636-7490-4A81-8BEF-3C91AD8A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AE29D91-8B43-4E86-8287-068E92610E86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54E952F-E758-4F51-864C-8600AB981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07988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Apa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itu</a:t>
            </a:r>
            <a:r>
              <a:rPr lang="en-US" altLang="en-US" b="1" dirty="0"/>
              <a:t>?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C449210-0692-42D6-B4B5-56F78607E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357313"/>
            <a:ext cx="10210800" cy="4857750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Dari Bahasa Yunani: </a:t>
            </a:r>
            <a:r>
              <a:rPr lang="en-US" altLang="en-US" sz="2600" i="1" dirty="0" err="1"/>
              <a:t>steganos</a:t>
            </a:r>
            <a:r>
              <a:rPr lang="en-US" altLang="en-US" sz="2600" dirty="0"/>
              <a:t> + </a:t>
            </a:r>
            <a:r>
              <a:rPr lang="en-US" altLang="en-US" sz="2600" i="1" dirty="0" err="1"/>
              <a:t>graphien</a:t>
            </a:r>
            <a:endParaRPr lang="en-US" altLang="en-US" sz="2600" i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steganos</a:t>
            </a:r>
            <a:r>
              <a:rPr lang="en-US" altLang="en-US" sz="2600" dirty="0"/>
              <a:t>”  (</a:t>
            </a:r>
            <a:r>
              <a:rPr lang="el-GR" altLang="en-US" i="1" dirty="0"/>
              <a:t>στεγανός</a:t>
            </a:r>
            <a:r>
              <a:rPr lang="en-US" altLang="en-US" sz="2600" dirty="0"/>
              <a:t>):  </a:t>
            </a:r>
            <a:r>
              <a:rPr lang="en-US" altLang="en-US" sz="2600" dirty="0" err="1"/>
              <a:t>tersembunyi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graphien</a:t>
            </a:r>
            <a:r>
              <a:rPr lang="en-US" altLang="en-US" sz="2600" dirty="0"/>
              <a:t>”  (</a:t>
            </a:r>
            <a:r>
              <a:rPr lang="el-GR" altLang="en-US" i="1" dirty="0"/>
              <a:t>γραφία</a:t>
            </a:r>
            <a:r>
              <a:rPr lang="en-US" altLang="en-US" dirty="0"/>
              <a:t>)</a:t>
            </a:r>
            <a:r>
              <a:rPr lang="en-US" altLang="en-US" sz="2600" dirty="0"/>
              <a:t>    : </a:t>
            </a:r>
            <a:r>
              <a:rPr lang="en-US" altLang="en-US" sz="2600" dirty="0" err="1"/>
              <a:t>tulisan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 </a:t>
            </a:r>
            <a:r>
              <a:rPr lang="en-US" altLang="en-US" sz="2600" dirty="0" err="1"/>
              <a:t>tulisan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tersembunyi</a:t>
            </a:r>
            <a:r>
              <a:rPr lang="en-US" altLang="en-US" sz="2600" dirty="0"/>
              <a:t> (</a:t>
            </a:r>
            <a:r>
              <a:rPr lang="en-US" altLang="en-US" sz="2600" i="1" dirty="0"/>
              <a:t>covered writing</a:t>
            </a:r>
            <a:r>
              <a:rPr lang="en-US" altLang="en-US" sz="2600" dirty="0"/>
              <a:t>)</a:t>
            </a:r>
            <a:endParaRPr lang="en-US" altLang="en-US" sz="2600" i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sz="2600" b="1" i="1" dirty="0"/>
              <a:t>Steganography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ilmu</a:t>
            </a:r>
            <a:r>
              <a:rPr lang="en-US" altLang="en-US" sz="2600" dirty="0"/>
              <a:t> dan </a:t>
            </a:r>
            <a:r>
              <a:rPr lang="en-US" altLang="en-US" sz="2600" dirty="0" err="1"/>
              <a:t>seni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menyembunyikan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rahasia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dengan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suatu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sedemikian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sehingga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seorang</a:t>
            </a:r>
            <a:r>
              <a:rPr lang="en-US" altLang="en-US" sz="2600" dirty="0"/>
              <a:t> pun yang </a:t>
            </a:r>
            <a:r>
              <a:rPr lang="en-US" altLang="en-US" sz="2600" dirty="0" err="1"/>
              <a:t>mencurigai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keberadaan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tersebut</a:t>
            </a:r>
            <a:r>
              <a:rPr lang="en-US" altLang="en-US" sz="2600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   </a:t>
            </a:r>
            <a:r>
              <a:rPr lang="en-US" altLang="en-US" sz="2600" dirty="0" err="1"/>
              <a:t>Tujuan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terdeteksi</a:t>
            </a:r>
            <a:r>
              <a:rPr lang="en-US" altLang="en-US" sz="2600" dirty="0"/>
              <a:t>  </a:t>
            </a:r>
            <a:r>
              <a:rPr lang="en-US" altLang="en-US" sz="2600" dirty="0" err="1"/>
              <a:t>keberadaannya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D8C3DE-AAF6-4EB4-BC73-B931D4C4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>
            <a:extLst>
              <a:ext uri="{FF2B5EF4-FFF2-40B4-BE49-F238E27FC236}">
                <a16:creationId xmlns:a16="http://schemas.microsoft.com/office/drawing/2014/main" id="{F2DD1579-DF2C-4EF6-80F7-5EA07998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C77710-5326-4AE6-B4FC-AE74AB7A5AE9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59" name="TextBox 5">
            <a:extLst>
              <a:ext uri="{FF2B5EF4-FFF2-40B4-BE49-F238E27FC236}">
                <a16:creationId xmlns:a16="http://schemas.microsoft.com/office/drawing/2014/main" id="{F2BD3F16-D0FE-443C-B6D2-E1C2A9028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0063"/>
            <a:ext cx="812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u="sng" dirty="0" err="1"/>
              <a:t>semua</a:t>
            </a:r>
            <a:r>
              <a:rPr lang="en-US" altLang="en-US" sz="2400" dirty="0"/>
              <a:t> bit LSB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dibalikkan</a:t>
            </a:r>
            <a:endParaRPr lang="en-US" altLang="en-US" sz="2400" dirty="0"/>
          </a:p>
          <a:p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0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1;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0</a:t>
            </a:r>
          </a:p>
        </p:txBody>
      </p:sp>
      <p:pic>
        <p:nvPicPr>
          <p:cNvPr id="70660" name="Picture 6" descr="yacht.JPG">
            <a:extLst>
              <a:ext uri="{FF2B5EF4-FFF2-40B4-BE49-F238E27FC236}">
                <a16:creationId xmlns:a16="http://schemas.microsoft.com/office/drawing/2014/main" id="{AF1AB4A7-719F-40F8-B150-D95F9C07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714501"/>
            <a:ext cx="3929062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yacht-hasil.jpg">
            <a:extLst>
              <a:ext uri="{FF2B5EF4-FFF2-40B4-BE49-F238E27FC236}">
                <a16:creationId xmlns:a16="http://schemas.microsoft.com/office/drawing/2014/main" id="{CB798964-6D69-49AF-97A9-2BFA7176A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714500"/>
            <a:ext cx="3938588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8">
            <a:extLst>
              <a:ext uri="{FF2B5EF4-FFF2-40B4-BE49-F238E27FC236}">
                <a16:creationId xmlns:a16="http://schemas.microsoft.com/office/drawing/2014/main" id="{12A33630-25ED-443D-B07B-6D3DE0B9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0663" name="TextBox 9">
            <a:extLst>
              <a:ext uri="{FF2B5EF4-FFF2-40B4-BE49-F238E27FC236}">
                <a16:creationId xmlns:a16="http://schemas.microsoft.com/office/drawing/2014/main" id="{7382B4F7-5CB6-4DCA-8A9C-593338E35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0664" name="TextBox 10">
            <a:extLst>
              <a:ext uri="{FF2B5EF4-FFF2-40B4-BE49-F238E27FC236}">
                <a16:creationId xmlns:a16="http://schemas.microsoft.com/office/drawing/2014/main" id="{3BE6729B-9C07-453C-BA7A-F4FEECF5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334" y="612870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FFAC7C-60E9-468A-9FF5-86205789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>
            <a:extLst>
              <a:ext uri="{FF2B5EF4-FFF2-40B4-BE49-F238E27FC236}">
                <a16:creationId xmlns:a16="http://schemas.microsoft.com/office/drawing/2014/main" id="{1DDA65E3-F060-4BB7-8FB9-426D0FBC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C4B7395-456A-4493-A364-6C124D807153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1683" name="Picture 5" descr="sate.JPG">
            <a:extLst>
              <a:ext uri="{FF2B5EF4-FFF2-40B4-BE49-F238E27FC236}">
                <a16:creationId xmlns:a16="http://schemas.microsoft.com/office/drawing/2014/main" id="{62D493A1-15A8-4F56-B138-CBA5F080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571625"/>
            <a:ext cx="4002088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sate-hasil.jpg">
            <a:extLst>
              <a:ext uri="{FF2B5EF4-FFF2-40B4-BE49-F238E27FC236}">
                <a16:creationId xmlns:a16="http://schemas.microsoft.com/office/drawing/2014/main" id="{4D808140-1810-483A-86CE-E29D218DD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571625"/>
            <a:ext cx="4000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DBB169E6-D46E-4462-94F9-306BE7EB5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1686" name="TextBox 8">
            <a:extLst>
              <a:ext uri="{FF2B5EF4-FFF2-40B4-BE49-F238E27FC236}">
                <a16:creationId xmlns:a16="http://schemas.microsoft.com/office/drawing/2014/main" id="{3DCB36D2-38A9-4BCE-BFB0-C8EC92D4F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1687" name="TextBox 9">
            <a:extLst>
              <a:ext uri="{FF2B5EF4-FFF2-40B4-BE49-F238E27FC236}">
                <a16:creationId xmlns:a16="http://schemas.microsoft.com/office/drawing/2014/main" id="{15CFB500-2B3E-4F4B-B052-A84CC6D42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00063"/>
            <a:ext cx="8056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Misalkan </a:t>
            </a:r>
            <a:r>
              <a:rPr lang="en-US" altLang="en-US" sz="2400" u="sng"/>
              <a:t>semua</a:t>
            </a:r>
            <a:r>
              <a:rPr lang="en-US" altLang="en-US" sz="2400"/>
              <a:t> bit LSB pada citra </a:t>
            </a:r>
            <a:r>
              <a:rPr lang="en-US" altLang="en-US" sz="2400" i="1"/>
              <a:t>grayscale</a:t>
            </a:r>
            <a:r>
              <a:rPr lang="en-US" altLang="en-US" sz="2400"/>
              <a:t> dibalikkan</a:t>
            </a:r>
          </a:p>
          <a:p>
            <a:r>
              <a:rPr lang="en-US" altLang="en-US" sz="2400"/>
              <a:t>Dari semula 0 menjadi 1; dari semula 1 menjadi 0</a:t>
            </a:r>
          </a:p>
        </p:txBody>
      </p:sp>
      <p:sp>
        <p:nvSpPr>
          <p:cNvPr id="71688" name="TextBox 10">
            <a:extLst>
              <a:ext uri="{FF2B5EF4-FFF2-40B4-BE49-F238E27FC236}">
                <a16:creationId xmlns:a16="http://schemas.microsoft.com/office/drawing/2014/main" id="{008631AD-FBB9-4444-B455-B78ADB93E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6" y="592931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683DCA-4F0B-41E6-85E2-017452370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725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  <a:endParaRPr lang="en-US" alt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848BFA7D-3FB1-4091-968A-81473D74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2AD7DB5-0D79-435A-8017-55DA0DFBEF21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2F8E395B-F1DC-4D2D-BB8C-3E0969ECB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350" y="336550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1:</a:t>
            </a:r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7BE6CFD1-C3EE-4CD0-BEA5-06256DCA6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285875"/>
            <a:ext cx="10099040" cy="4559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Tinjau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24-bit (3 x 8 bit):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		10000010	  01111011	01110101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000" dirty="0"/>
              <a:t>                   (130)	                        (123)	     (117)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Bit bit-bit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:  </a:t>
            </a:r>
            <a:r>
              <a:rPr lang="en-US" altLang="en-US" sz="2400" dirty="0">
                <a:solidFill>
                  <a:srgbClr val="0000FF"/>
                </a:solidFill>
              </a:rPr>
              <a:t>101</a:t>
            </a:r>
            <a:r>
              <a:rPr lang="en-US" altLang="en-US" sz="2400" dirty="0"/>
              <a:t>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i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i="1" dirty="0"/>
              <a:t>Embed</a:t>
            </a:r>
            <a:r>
              <a:rPr lang="en-US" altLang="en-US" sz="2400" dirty="0"/>
              <a:t>:     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1010001</a:t>
            </a:r>
            <a:r>
              <a:rPr lang="en-US" altLang="en-US" sz="2400" dirty="0">
                <a:solidFill>
                  <a:srgbClr val="0000FF"/>
                </a:solidFill>
              </a:rPr>
              <a:t>0	</a:t>
            </a:r>
            <a:r>
              <a:rPr lang="en-US" altLang="en-US" sz="2400" dirty="0">
                <a:solidFill>
                  <a:srgbClr val="FF0000"/>
                </a:solidFill>
              </a:rPr>
              <a:t>1110001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	</a:t>
            </a:r>
            <a:endParaRPr lang="en-US" altLang="en-US" sz="2400" dirty="0"/>
          </a:p>
        </p:txBody>
      </p:sp>
      <p:cxnSp>
        <p:nvCxnSpPr>
          <p:cNvPr id="72709" name="Straight Arrow Connector 7">
            <a:extLst>
              <a:ext uri="{FF2B5EF4-FFF2-40B4-BE49-F238E27FC236}">
                <a16:creationId xmlns:a16="http://schemas.microsoft.com/office/drawing/2014/main" id="{9777C453-B415-4945-8222-52DC3C7FB3B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765550" y="2896713"/>
            <a:ext cx="1428750" cy="500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0" name="Straight Arrow Connector 9">
            <a:extLst>
              <a:ext uri="{FF2B5EF4-FFF2-40B4-BE49-F238E27FC236}">
                <a16:creationId xmlns:a16="http://schemas.microsoft.com/office/drawing/2014/main" id="{A36650A1-508C-4606-BFB9-694965B136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8934" y="2875600"/>
            <a:ext cx="382589" cy="51133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1" name="Straight Arrow Connector 11">
            <a:extLst>
              <a:ext uri="{FF2B5EF4-FFF2-40B4-BE49-F238E27FC236}">
                <a16:creationId xmlns:a16="http://schemas.microsoft.com/office/drawing/2014/main" id="{A0CA1411-BE07-4D57-91D5-416CD7DA28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74045" y="2848613"/>
            <a:ext cx="1942305" cy="53831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2712" name="Picture 8">
            <a:extLst>
              <a:ext uri="{FF2B5EF4-FFF2-40B4-BE49-F238E27FC236}">
                <a16:creationId xmlns:a16="http://schemas.microsoft.com/office/drawing/2014/main" id="{8474FD87-015F-4A43-8BFB-27AED7BC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47" y="3816350"/>
            <a:ext cx="79295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16">
            <a:extLst>
              <a:ext uri="{FF2B5EF4-FFF2-40B4-BE49-F238E27FC236}">
                <a16:creationId xmlns:a16="http://schemas.microsoft.com/office/drawing/2014/main" id="{096BC0D8-423F-4699-A06C-56FBB8264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697" y="5603081"/>
            <a:ext cx="8485504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Original: </a:t>
            </a:r>
            <a:r>
              <a:rPr lang="en-US" altLang="en-US" dirty="0" err="1"/>
              <a:t>misalkan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 [130, 123, 117] </a:t>
            </a:r>
            <a:r>
              <a:rPr lang="en-US" altLang="en-US" dirty="0" err="1"/>
              <a:t>berwarna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 err="1"/>
              <a:t>Stego</a:t>
            </a:r>
            <a:r>
              <a:rPr lang="en-US" altLang="en-US" dirty="0"/>
              <a:t>-image: </a:t>
            </a:r>
            <a:r>
              <a:rPr lang="en-US" altLang="en-US" i="1" dirty="0"/>
              <a:t>pixel</a:t>
            </a:r>
            <a:r>
              <a:rPr lang="en-US" altLang="en-US" dirty="0"/>
              <a:t>  [131, 122, 117] </a:t>
            </a:r>
            <a:r>
              <a:rPr lang="en-US" altLang="en-US" dirty="0" err="1"/>
              <a:t>tetap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 </a:t>
            </a:r>
            <a:r>
              <a:rPr lang="en-US" altLang="en-US" dirty="0" err="1"/>
              <a:t>tapi</a:t>
            </a:r>
            <a:r>
              <a:rPr lang="en-US" altLang="en-US" dirty="0"/>
              <a:t> </a:t>
            </a:r>
            <a:r>
              <a:rPr lang="en-US" altLang="en-US" dirty="0" err="1"/>
              <a:t>berubah</a:t>
            </a:r>
            <a:r>
              <a:rPr lang="en-US" altLang="en-US" dirty="0"/>
              <a:t>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sedikit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Mata </a:t>
            </a:r>
            <a:r>
              <a:rPr lang="en-US" altLang="en-US" dirty="0" err="1"/>
              <a:t>manusia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membedakan</a:t>
            </a:r>
            <a:r>
              <a:rPr lang="en-US" altLang="en-US" dirty="0"/>
              <a:t> </a:t>
            </a:r>
            <a:r>
              <a:rPr lang="en-US" altLang="en-US" dirty="0" err="1"/>
              <a:t>perubahan</a:t>
            </a:r>
            <a:r>
              <a:rPr lang="en-US" altLang="en-US" dirty="0"/>
              <a:t> </a:t>
            </a:r>
            <a:r>
              <a:rPr lang="en-US" altLang="en-US" dirty="0" err="1"/>
              <a:t>warna</a:t>
            </a:r>
            <a:r>
              <a:rPr lang="en-US" altLang="en-US" dirty="0"/>
              <a:t> yang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kecil</a:t>
            </a:r>
            <a:r>
              <a:rPr lang="en-US" altLang="en-US" dirty="0"/>
              <a:t>. </a:t>
            </a:r>
          </a:p>
        </p:txBody>
      </p:sp>
      <p:sp>
        <p:nvSpPr>
          <p:cNvPr id="72714" name="TextBox 19">
            <a:extLst>
              <a:ext uri="{FF2B5EF4-FFF2-40B4-BE49-F238E27FC236}">
                <a16:creationId xmlns:a16="http://schemas.microsoft.com/office/drawing/2014/main" id="{E275A190-15FA-4700-B6BA-BA1EF35B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5072064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Stego-image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06C956-7150-42CD-99E4-6DD04B65E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725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  <a:endParaRPr lang="en-US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>
            <a:extLst>
              <a:ext uri="{FF2B5EF4-FFF2-40B4-BE49-F238E27FC236}">
                <a16:creationId xmlns:a16="http://schemas.microsoft.com/office/drawing/2014/main" id="{67CD3404-987D-4FB0-BF75-2F4A519E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757CB24-015A-4E24-B7AC-8A5323791D6C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6617207D-E5CC-4BA5-9780-398E03D2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132" y="2239963"/>
            <a:ext cx="3457575" cy="923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</a:rPr>
              <a:t>PESAN RAHASIA :</a:t>
            </a:r>
          </a:p>
          <a:p>
            <a:r>
              <a:rPr lang="en-US" altLang="en-US" b="1" dirty="0">
                <a:latin typeface="Arial" panose="020B0604020202020204" pitchFamily="34" charset="0"/>
              </a:rPr>
              <a:t>KETEMUAN Di STASIUN KA MALAM JAM 13.00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1E25075-6024-4AEE-9135-BB33A23A1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7B4158C-27C1-4F72-9DA8-816045382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139F365-064A-4257-9A08-B4061291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19ED02B6-671C-487F-9B7D-0273858D4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2540000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D97D4A48-8F75-48A9-844B-858D7099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9D922AC7-3B34-4A95-BE87-0D783A74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3738" name="Text Box 24">
            <a:extLst>
              <a:ext uri="{FF2B5EF4-FFF2-40B4-BE49-F238E27FC236}">
                <a16:creationId xmlns:a16="http://schemas.microsoft.com/office/drawing/2014/main" id="{4D2DAC1C-D08D-4104-BEE4-E79CCBF0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5699760"/>
            <a:ext cx="525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 err="1"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latin typeface="Arial" panose="020B0604020202020204" pitchFamily="34" charset="0"/>
              </a:rPr>
              <a:t>: TA </a:t>
            </a:r>
            <a:r>
              <a:rPr lang="en-US" altLang="en-US" sz="1400" dirty="0" err="1">
                <a:latin typeface="Arial" panose="020B0604020202020204" pitchFamily="34" charset="0"/>
              </a:rPr>
              <a:t>Yulie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Anneria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Sinaga</a:t>
            </a:r>
            <a:r>
              <a:rPr lang="en-US" altLang="en-US" sz="1400" dirty="0">
                <a:latin typeface="Arial" panose="020B0604020202020204" pitchFamily="34" charset="0"/>
              </a:rPr>
              <a:t> 13504085</a:t>
            </a:r>
          </a:p>
        </p:txBody>
      </p:sp>
      <p:pic>
        <p:nvPicPr>
          <p:cNvPr id="12304" name="Picture 16" descr="PH02829J">
            <a:extLst>
              <a:ext uri="{FF2B5EF4-FFF2-40B4-BE49-F238E27FC236}">
                <a16:creationId xmlns:a16="http://schemas.microsoft.com/office/drawing/2014/main" id="{0348BF2E-495C-45DE-BD9E-4CCE9B05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2643188"/>
            <a:ext cx="36734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0" name="Content Placeholder 2">
            <a:extLst>
              <a:ext uri="{FF2B5EF4-FFF2-40B4-BE49-F238E27FC236}">
                <a16:creationId xmlns:a16="http://schemas.microsoft.com/office/drawing/2014/main" id="{A46A55E6-0BFC-4A3F-BB08-960CB3DFC6AE}"/>
              </a:ext>
            </a:extLst>
          </p:cNvPr>
          <p:cNvSpPr>
            <a:spLocks/>
          </p:cNvSpPr>
          <p:nvPr/>
        </p:nvSpPr>
        <p:spPr bwMode="auto">
          <a:xfrm>
            <a:off x="1076960" y="642939"/>
            <a:ext cx="1058672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altLang="en-US" sz="2300" dirty="0" err="1">
                <a:latin typeface="Arial" panose="020B0604020202020204" pitchFamily="34" charset="0"/>
              </a:rPr>
              <a:t>Pergeseran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sebesar</a:t>
            </a:r>
            <a:r>
              <a:rPr lang="en-US" altLang="en-US" sz="2300" dirty="0">
                <a:latin typeface="Arial" panose="020B0604020202020204" pitchFamily="34" charset="0"/>
              </a:rPr>
              <a:t> 1 </a:t>
            </a:r>
            <a:r>
              <a:rPr lang="en-US" altLang="en-US" sz="2300" dirty="0" err="1">
                <a:latin typeface="Arial" panose="020B0604020202020204" pitchFamily="34" charset="0"/>
              </a:rPr>
              <a:t>dari</a:t>
            </a:r>
            <a:r>
              <a:rPr lang="en-US" altLang="en-US" sz="2300" dirty="0">
                <a:latin typeface="Arial" panose="020B0604020202020204" pitchFamily="34" charset="0"/>
              </a:rPr>
              <a:t> 256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tidak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dapat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dilihat</a:t>
            </a:r>
            <a:r>
              <a:rPr lang="en-US" altLang="en-US" sz="2300" dirty="0">
                <a:latin typeface="Arial" panose="020B0604020202020204" pitchFamily="34" charset="0"/>
              </a:rPr>
              <a:t> oleh </a:t>
            </a:r>
            <a:r>
              <a:rPr lang="en-US" altLang="en-US" sz="2300" dirty="0" err="1">
                <a:latin typeface="Arial" panose="020B0604020202020204" pitchFamily="34" charset="0"/>
              </a:rPr>
              <a:t>manusia</a:t>
            </a:r>
            <a:endParaRPr lang="en-US" altLang="en-US" sz="2300" dirty="0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F90390-0464-403D-B9ED-19520B31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104 L -0.15764 -0.1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70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6358E-6 L -0.15364 0.1135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5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104 L 0.09862 0.3058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147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1063 L 0.06702 0.4633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226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879 L 0.11424 0.2238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1163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185 L 0.08282 0.3812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18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64 -0.15214 L -0.15764 0.1808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12305" grpId="1" animBg="1"/>
      <p:bldP spid="12305" grpId="2" animBg="1"/>
      <p:bldP spid="12305" grpId="3" animBg="1"/>
      <p:bldP spid="9" grpId="0"/>
      <p:bldP spid="9" grpId="1"/>
      <p:bldP spid="9" grpId="2"/>
      <p:bldP spid="10" grpId="0"/>
      <p:bldP spid="10" grpId="1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198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383C1DDB-5EAB-4286-96CF-AB297C67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02557D6-58C0-46D4-B965-E19365BF34A2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DAE5EDC-9B97-4545-B6E2-4F21873B8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449389"/>
            <a:ext cx="10515600" cy="472757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10 bit,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= 10 </a:t>
            </a:r>
            <a:r>
              <a:rPr lang="en-US" altLang="en-US" sz="2400" i="1" dirty="0"/>
              <a:t>byte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susunan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00110011  10100010   11100010    10101011  00100110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10010110  11001001   11111001    10001000  10100011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Pesan</a:t>
            </a:r>
            <a:r>
              <a:rPr lang="en-US" altLang="en-US" sz="2400" dirty="0"/>
              <a:t>: 1110010111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Hasil </a:t>
            </a:r>
            <a:r>
              <a:rPr lang="en-US" altLang="en-US" sz="2400" dirty="0" err="1"/>
              <a:t>penyisipan</a:t>
            </a:r>
            <a:r>
              <a:rPr lang="en-US" altLang="en-US" sz="2400" dirty="0"/>
              <a:t> pada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0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F1911115-8820-4928-AAE7-E45854C67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0064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2: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7D195E-E383-4E83-B78D-D6EA2A4D0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383D1D32-CB1A-4DBE-BD7B-54751966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371077"/>
            <a:ext cx="7543800" cy="1071563"/>
          </a:xfrm>
        </p:spPr>
        <p:txBody>
          <a:bodyPr/>
          <a:lstStyle/>
          <a:p>
            <a:r>
              <a:rPr lang="en-US" altLang="en-US" sz="3200" dirty="0" err="1">
                <a:latin typeface="+mn-lt"/>
              </a:rPr>
              <a:t>Ekstraksi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Pesan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dari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i="1" dirty="0" err="1">
                <a:latin typeface="+mn-lt"/>
              </a:rPr>
              <a:t>Stego</a:t>
            </a:r>
            <a:r>
              <a:rPr lang="en-US" altLang="en-US" sz="3200" i="1" dirty="0">
                <a:latin typeface="+mn-lt"/>
              </a:rPr>
              <a:t>-image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30E565D9-746A-4906-9D92-9580A8E10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720" y="1458515"/>
            <a:ext cx="10546080" cy="4702175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Caranya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byte-byte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mengambil</a:t>
            </a:r>
            <a:r>
              <a:rPr lang="en-US" altLang="en-US" sz="2400" dirty="0"/>
              <a:t> bit LSB-</a:t>
            </a:r>
            <a:r>
              <a:rPr lang="en-US" altLang="en-US" sz="2400" dirty="0" err="1"/>
              <a:t>nya</a:t>
            </a:r>
            <a:r>
              <a:rPr lang="en-US" altLang="en-US" sz="2400" dirty="0"/>
              <a:t>, dan </a:t>
            </a:r>
            <a:r>
              <a:rPr lang="en-US" altLang="en-US" sz="2400" dirty="0" err="1"/>
              <a:t>merangkainya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-object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sbb</a:t>
            </a: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 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dirty="0" err="1"/>
              <a:t>Ekstrak</a:t>
            </a:r>
            <a:r>
              <a:rPr lang="en-US" altLang="en-US" sz="2400" dirty="0"/>
              <a:t> bit-bit LSB: 	</a:t>
            </a:r>
            <a:r>
              <a:rPr lang="en-US" altLang="en-US" sz="2400" dirty="0">
                <a:solidFill>
                  <a:srgbClr val="0000FF"/>
                </a:solidFill>
              </a:rPr>
              <a:t>1110010111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50F11596-DA37-48D2-B833-27A072F3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34BE35-1D53-46BD-A0B9-877E724D76CA}" type="slidenum">
              <a:rPr lang="en-US" altLang="en-US">
                <a:latin typeface="Arial" panose="020B0604020202020204" pitchFamily="34" charset="0"/>
              </a:rPr>
              <a:pPr/>
              <a:t>55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D8262A-FEB1-4BCD-8A1F-FD46822E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914A5926-8384-42EB-8E4B-A0ABE92D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7F2FA4-71DD-45C3-AB67-DB9F363D59D5}" type="slidenum">
              <a:rPr lang="en-US" altLang="en-US">
                <a:latin typeface="Arial" panose="020B0604020202020204" pitchFamily="34" charset="0"/>
              </a:rPr>
              <a:pPr/>
              <a:t>56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6863382-9FB0-4AE4-B1F8-1DA0AFD02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5504" y="1339056"/>
            <a:ext cx="10281920" cy="463073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bergantung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i="1" dirty="0"/>
              <a:t>cover-object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Misalkan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/>
              <a:t>grayscale</a:t>
            </a:r>
            <a:r>
              <a:rPr lang="en-US" altLang="en-US" sz="2400" dirty="0"/>
              <a:t> (1 </a:t>
            </a:r>
            <a:r>
              <a:rPr lang="en-US" altLang="en-US" sz="2400" i="1" dirty="0"/>
              <a:t>byte/pixel</a:t>
            </a:r>
            <a:r>
              <a:rPr lang="en-US" altLang="en-US" sz="2400" dirty="0"/>
              <a:t>) 256 x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=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byte =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byte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LSB-</a:t>
            </a:r>
            <a:r>
              <a:rPr lang="en-US" altLang="en-US" sz="2400" dirty="0" err="1"/>
              <a:t>nya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65536 bit = 8192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= 8 KB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24-bit </a:t>
            </a:r>
            <a:r>
              <a:rPr lang="en-US" altLang="en-US" sz="2400" dirty="0" err="1"/>
              <a:t>berukuran</a:t>
            </a:r>
            <a:r>
              <a:rPr lang="en-US" altLang="en-US" sz="2400" dirty="0"/>
              <a:t> 256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:</a:t>
            </a:r>
            <a:endParaRPr lang="en-US" altLang="en-US" sz="2400" i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pixel = 3 byte,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65536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3 = 196608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196608 bit = 24576 byte = 24KB</a:t>
            </a:r>
            <a:endParaRPr lang="en-US" altLang="en-US" sz="2400" i="1" dirty="0"/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6238599C-ED39-41E0-8725-D27845A89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5504" y="512762"/>
            <a:ext cx="10584815" cy="6429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 err="1"/>
              <a:t>Menghitung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Ukuran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Pesan</a:t>
            </a:r>
            <a:r>
              <a:rPr lang="en-US" altLang="en-US" sz="3600" dirty="0"/>
              <a:t> yang </a:t>
            </a:r>
            <a:r>
              <a:rPr lang="en-US" altLang="en-US" sz="3600" dirty="0" err="1"/>
              <a:t>dapat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Disembunyikan</a:t>
            </a:r>
            <a:endParaRPr lang="en-US" altLang="en-US" sz="3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6531AA-F724-4401-840A-9849CAB3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B69DEFDE-030B-4BFB-A76A-7392912A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1" y="218442"/>
            <a:ext cx="7543800" cy="1020762"/>
          </a:xfrm>
        </p:spPr>
        <p:txBody>
          <a:bodyPr/>
          <a:lstStyle/>
          <a:p>
            <a:r>
              <a:rPr lang="en-US" altLang="en-US" dirty="0" err="1"/>
              <a:t>Beberapa</a:t>
            </a:r>
            <a:r>
              <a:rPr lang="en-US" altLang="en-US" dirty="0"/>
              <a:t> Varian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70B3-46C3-4250-A729-24919CD21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214439"/>
            <a:ext cx="10148569" cy="4840287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b="1" dirty="0"/>
              <a:t>1.  </a:t>
            </a:r>
            <a:r>
              <a:rPr lang="en-US" b="1" i="1" dirty="0"/>
              <a:t>Sequential </a:t>
            </a:r>
          </a:p>
          <a:p>
            <a:pPr marL="290513" indent="-290513">
              <a:defRPr/>
            </a:pPr>
            <a:r>
              <a:rPr lang="en-US" sz="2400" dirty="0"/>
              <a:t>Bit-bit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disembunyikan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sekuensial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i="1" dirty="0"/>
              <a:t>pixel-pixel </a:t>
            </a:r>
            <a:r>
              <a:rPr lang="en-US" sz="2400" dirty="0" err="1"/>
              <a:t>citra</a:t>
            </a:r>
            <a:r>
              <a:rPr lang="en-US" sz="2400" dirty="0"/>
              <a:t>. </a:t>
            </a:r>
          </a:p>
          <a:p>
            <a:pPr marL="346075" indent="-346075">
              <a:defRPr/>
            </a:pPr>
            <a:r>
              <a:rPr lang="en-US" sz="2400" dirty="0" err="1"/>
              <a:t>Misalkan</a:t>
            </a:r>
            <a:r>
              <a:rPr lang="en-US" sz="2400" dirty="0"/>
              <a:t> </a:t>
            </a:r>
            <a:r>
              <a:rPr lang="en-US" sz="2400" dirty="0" err="1"/>
              <a:t>ukuran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= 15 bit,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urutan</a:t>
            </a:r>
            <a:r>
              <a:rPr lang="en-US" sz="2400" dirty="0"/>
              <a:t> </a:t>
            </a:r>
            <a:r>
              <a:rPr lang="en-US" sz="2400" i="1" dirty="0"/>
              <a:t>pixel-pixel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penyembunyian</a:t>
            </a:r>
            <a:r>
              <a:rPr lang="en-US" sz="2400" dirty="0"/>
              <a:t> bit </a:t>
            </a:r>
            <a:r>
              <a:rPr lang="en-US" sz="2400" dirty="0" err="1"/>
              <a:t>adalah</a:t>
            </a:r>
            <a:r>
              <a:rPr lang="en-US" sz="2400" dirty="0"/>
              <a:t>: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B39D4E6F-548D-419A-A104-A603876C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841F3C1-30DD-4A04-B440-1F76172F59CB}" type="slidenum">
              <a:rPr lang="en-US" altLang="en-US">
                <a:latin typeface="Arial" panose="020B0604020202020204" pitchFamily="34" charset="0"/>
              </a:rPr>
              <a:pPr/>
              <a:t>57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225253-FE6A-468B-8EFF-78CE8BAE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  <p:sp>
        <p:nvSpPr>
          <p:cNvPr id="70" name="Rectangle 4">
            <a:extLst>
              <a:ext uri="{FF2B5EF4-FFF2-40B4-BE49-F238E27FC236}">
                <a16:creationId xmlns:a16="http://schemas.microsoft.com/office/drawing/2014/main" id="{E9F5A238-2ED6-40F1-899A-2397824C0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71" name="Rectangle 5">
            <a:extLst>
              <a:ext uri="{FF2B5EF4-FFF2-40B4-BE49-F238E27FC236}">
                <a16:creationId xmlns:a16="http://schemas.microsoft.com/office/drawing/2014/main" id="{C0A6DF45-F597-40A0-909D-E0B68FF29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6</a:t>
            </a: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EC887D18-D3BF-43FB-9FE4-077CF666F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8F68B13A-BFFF-4BF3-88DF-B8D45D172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7F776F23-9C13-45EF-BEE1-5E8CEF2B7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75" name="Rectangle 9">
            <a:extLst>
              <a:ext uri="{FF2B5EF4-FFF2-40B4-BE49-F238E27FC236}">
                <a16:creationId xmlns:a16="http://schemas.microsoft.com/office/drawing/2014/main" id="{89B8A426-4BCB-4637-9D1A-C6F7A8CA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6B27B683-94C2-49BB-A0D1-D0294CEBA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7</a:t>
            </a:r>
          </a:p>
        </p:txBody>
      </p:sp>
      <p:sp>
        <p:nvSpPr>
          <p:cNvPr id="77" name="Rectangle 11">
            <a:extLst>
              <a:ext uri="{FF2B5EF4-FFF2-40B4-BE49-F238E27FC236}">
                <a16:creationId xmlns:a16="http://schemas.microsoft.com/office/drawing/2014/main" id="{DFA93A42-A2B1-41B8-A43F-1A28FCE4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78" name="Rectangle 20">
            <a:extLst>
              <a:ext uri="{FF2B5EF4-FFF2-40B4-BE49-F238E27FC236}">
                <a16:creationId xmlns:a16="http://schemas.microsoft.com/office/drawing/2014/main" id="{3CFAF85E-B191-4023-B82B-C3AC67661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79" name="Rectangle 21">
            <a:extLst>
              <a:ext uri="{FF2B5EF4-FFF2-40B4-BE49-F238E27FC236}">
                <a16:creationId xmlns:a16="http://schemas.microsoft.com/office/drawing/2014/main" id="{C6B6358D-6563-4B79-B5ED-F94078087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14</a:t>
            </a:r>
          </a:p>
        </p:txBody>
      </p:sp>
      <p:sp>
        <p:nvSpPr>
          <p:cNvPr id="80" name="Rectangle 22">
            <a:extLst>
              <a:ext uri="{FF2B5EF4-FFF2-40B4-BE49-F238E27FC236}">
                <a16:creationId xmlns:a16="http://schemas.microsoft.com/office/drawing/2014/main" id="{319E6B02-E1F4-48B9-B371-A6F7DF60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11</a:t>
            </a:r>
          </a:p>
        </p:txBody>
      </p:sp>
      <p:sp>
        <p:nvSpPr>
          <p:cNvPr id="81" name="Rectangle 23">
            <a:extLst>
              <a:ext uri="{FF2B5EF4-FFF2-40B4-BE49-F238E27FC236}">
                <a16:creationId xmlns:a16="http://schemas.microsoft.com/office/drawing/2014/main" id="{E671CAF8-AABC-41DB-8FAC-EA256FE92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12</a:t>
            </a:r>
          </a:p>
        </p:txBody>
      </p:sp>
      <p:sp>
        <p:nvSpPr>
          <p:cNvPr id="82" name="Rectangle 24">
            <a:extLst>
              <a:ext uri="{FF2B5EF4-FFF2-40B4-BE49-F238E27FC236}">
                <a16:creationId xmlns:a16="http://schemas.microsoft.com/office/drawing/2014/main" id="{4ABBB287-CBD7-4BB4-849A-E9324880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13</a:t>
            </a:r>
          </a:p>
        </p:txBody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04BD4E1A-E09F-4DAF-81E5-75883290D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9</a:t>
            </a:r>
          </a:p>
        </p:txBody>
      </p:sp>
      <p:sp>
        <p:nvSpPr>
          <p:cNvPr id="84" name="Rectangle 26">
            <a:extLst>
              <a:ext uri="{FF2B5EF4-FFF2-40B4-BE49-F238E27FC236}">
                <a16:creationId xmlns:a16="http://schemas.microsoft.com/office/drawing/2014/main" id="{63569F25-CF13-4D61-9E10-FC01D8B15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15=</a:t>
            </a:r>
          </a:p>
        </p:txBody>
      </p:sp>
      <p:sp>
        <p:nvSpPr>
          <p:cNvPr id="85" name="Rectangle 27">
            <a:extLst>
              <a:ext uri="{FF2B5EF4-FFF2-40B4-BE49-F238E27FC236}">
                <a16:creationId xmlns:a16="http://schemas.microsoft.com/office/drawing/2014/main" id="{258AAA4A-EB35-489D-B4BC-DF0935174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6" name="Rectangle 28">
            <a:extLst>
              <a:ext uri="{FF2B5EF4-FFF2-40B4-BE49-F238E27FC236}">
                <a16:creationId xmlns:a16="http://schemas.microsoft.com/office/drawing/2014/main" id="{787023B0-E11E-4024-B1E7-0AFFCDEF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9833773D-7380-4958-8461-54D081A3C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8" name="Rectangle 30">
            <a:extLst>
              <a:ext uri="{FF2B5EF4-FFF2-40B4-BE49-F238E27FC236}">
                <a16:creationId xmlns:a16="http://schemas.microsoft.com/office/drawing/2014/main" id="{B0747127-95AD-42DE-89EC-B1DD29E1C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9" name="Rectangle 31">
            <a:extLst>
              <a:ext uri="{FF2B5EF4-FFF2-40B4-BE49-F238E27FC236}">
                <a16:creationId xmlns:a16="http://schemas.microsoft.com/office/drawing/2014/main" id="{8B38A6BD-4FD5-426A-86AE-E3BFA80C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0" name="Rectangle 32">
            <a:extLst>
              <a:ext uri="{FF2B5EF4-FFF2-40B4-BE49-F238E27FC236}">
                <a16:creationId xmlns:a16="http://schemas.microsoft.com/office/drawing/2014/main" id="{B0D08102-A0D2-4F7E-A6E2-00C1654E7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1" name="Rectangle 33">
            <a:extLst>
              <a:ext uri="{FF2B5EF4-FFF2-40B4-BE49-F238E27FC236}">
                <a16:creationId xmlns:a16="http://schemas.microsoft.com/office/drawing/2014/main" id="{F3DFBFAA-B7C4-46F7-95A5-011FBA71E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2" name="Rectangle 34">
            <a:extLst>
              <a:ext uri="{FF2B5EF4-FFF2-40B4-BE49-F238E27FC236}">
                <a16:creationId xmlns:a16="http://schemas.microsoft.com/office/drawing/2014/main" id="{71A60D78-46B6-4676-BF21-77FA39F9F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3" name="Rectangle 35">
            <a:extLst>
              <a:ext uri="{FF2B5EF4-FFF2-40B4-BE49-F238E27FC236}">
                <a16:creationId xmlns:a16="http://schemas.microsoft.com/office/drawing/2014/main" id="{D3052D5D-2192-4DF6-8B92-8D90455B6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4" name="Rectangle 36">
            <a:extLst>
              <a:ext uri="{FF2B5EF4-FFF2-40B4-BE49-F238E27FC236}">
                <a16:creationId xmlns:a16="http://schemas.microsoft.com/office/drawing/2014/main" id="{8AA31B33-9694-4CB4-A4A1-204A3BE97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5" name="Rectangle 37">
            <a:extLst>
              <a:ext uri="{FF2B5EF4-FFF2-40B4-BE49-F238E27FC236}">
                <a16:creationId xmlns:a16="http://schemas.microsoft.com/office/drawing/2014/main" id="{4642FC72-1409-4856-B0EF-16DA73CE2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6" name="Rectangle 38">
            <a:extLst>
              <a:ext uri="{FF2B5EF4-FFF2-40B4-BE49-F238E27FC236}">
                <a16:creationId xmlns:a16="http://schemas.microsoft.com/office/drawing/2014/main" id="{6F2C16F8-2AAE-4B4D-BC5F-3EE5BF4C1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7" name="Rectangle 39">
            <a:extLst>
              <a:ext uri="{FF2B5EF4-FFF2-40B4-BE49-F238E27FC236}">
                <a16:creationId xmlns:a16="http://schemas.microsoft.com/office/drawing/2014/main" id="{158EFE3C-E0A9-4144-9EF1-C6A197C26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8" name="Rectangle 40">
            <a:extLst>
              <a:ext uri="{FF2B5EF4-FFF2-40B4-BE49-F238E27FC236}">
                <a16:creationId xmlns:a16="http://schemas.microsoft.com/office/drawing/2014/main" id="{F8E49141-6AC6-4BBB-B847-7E59B6436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9" name="Rectangle 41">
            <a:extLst>
              <a:ext uri="{FF2B5EF4-FFF2-40B4-BE49-F238E27FC236}">
                <a16:creationId xmlns:a16="http://schemas.microsoft.com/office/drawing/2014/main" id="{4570C1BE-70FD-4C78-8AB1-6C9083F3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0" name="Rectangle 42">
            <a:extLst>
              <a:ext uri="{FF2B5EF4-FFF2-40B4-BE49-F238E27FC236}">
                <a16:creationId xmlns:a16="http://schemas.microsoft.com/office/drawing/2014/main" id="{2A40B813-BAB6-47E8-B814-6BE78860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1" name="Rectangle 43">
            <a:extLst>
              <a:ext uri="{FF2B5EF4-FFF2-40B4-BE49-F238E27FC236}">
                <a16:creationId xmlns:a16="http://schemas.microsoft.com/office/drawing/2014/main" id="{7AF5EF94-7C1D-4189-A6C2-86F6B842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" name="Rectangle 60">
            <a:extLst>
              <a:ext uri="{FF2B5EF4-FFF2-40B4-BE49-F238E27FC236}">
                <a16:creationId xmlns:a16="http://schemas.microsoft.com/office/drawing/2014/main" id="{390E2EAF-F43E-4E5D-ABCC-50514B2AF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3" name="Rectangle 61">
            <a:extLst>
              <a:ext uri="{FF2B5EF4-FFF2-40B4-BE49-F238E27FC236}">
                <a16:creationId xmlns:a16="http://schemas.microsoft.com/office/drawing/2014/main" id="{C033F7A2-0343-4EF0-A6CF-94B9EF18A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4" name="Rectangle 62">
            <a:extLst>
              <a:ext uri="{FF2B5EF4-FFF2-40B4-BE49-F238E27FC236}">
                <a16:creationId xmlns:a16="http://schemas.microsoft.com/office/drawing/2014/main" id="{44D61002-AD5C-4871-8E6F-B36D0CBF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5" name="Rectangle 63">
            <a:extLst>
              <a:ext uri="{FF2B5EF4-FFF2-40B4-BE49-F238E27FC236}">
                <a16:creationId xmlns:a16="http://schemas.microsoft.com/office/drawing/2014/main" id="{A72EC76D-3B99-4CC3-AD79-2F759925A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6" name="Rectangle 64">
            <a:extLst>
              <a:ext uri="{FF2B5EF4-FFF2-40B4-BE49-F238E27FC236}">
                <a16:creationId xmlns:a16="http://schemas.microsoft.com/office/drawing/2014/main" id="{5415DF35-EA53-49F7-8DAC-CF076CCD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7" name="Rectangle 65">
            <a:extLst>
              <a:ext uri="{FF2B5EF4-FFF2-40B4-BE49-F238E27FC236}">
                <a16:creationId xmlns:a16="http://schemas.microsoft.com/office/drawing/2014/main" id="{79ED7686-AD49-4686-8016-6FFB3BDF4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8" name="Rectangle 66">
            <a:extLst>
              <a:ext uri="{FF2B5EF4-FFF2-40B4-BE49-F238E27FC236}">
                <a16:creationId xmlns:a16="http://schemas.microsoft.com/office/drawing/2014/main" id="{2F938600-B502-4F23-951C-0154EA46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9" name="Rectangle 67">
            <a:extLst>
              <a:ext uri="{FF2B5EF4-FFF2-40B4-BE49-F238E27FC236}">
                <a16:creationId xmlns:a16="http://schemas.microsoft.com/office/drawing/2014/main" id="{34DD906F-6CA3-4195-9E28-4710A040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0" name="Rectangle 68">
            <a:extLst>
              <a:ext uri="{FF2B5EF4-FFF2-40B4-BE49-F238E27FC236}">
                <a16:creationId xmlns:a16="http://schemas.microsoft.com/office/drawing/2014/main" id="{55DE86A9-0FF9-4D7D-BA70-94CCCF2A6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1" name="Rectangle 69">
            <a:extLst>
              <a:ext uri="{FF2B5EF4-FFF2-40B4-BE49-F238E27FC236}">
                <a16:creationId xmlns:a16="http://schemas.microsoft.com/office/drawing/2014/main" id="{94F216E3-AF7F-4242-9B24-4DCDA3A3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2" name="Rectangle 70">
            <a:extLst>
              <a:ext uri="{FF2B5EF4-FFF2-40B4-BE49-F238E27FC236}">
                <a16:creationId xmlns:a16="http://schemas.microsoft.com/office/drawing/2014/main" id="{188F7DC0-AD94-432C-8A4B-D6B52C212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3" name="Rectangle 71">
            <a:extLst>
              <a:ext uri="{FF2B5EF4-FFF2-40B4-BE49-F238E27FC236}">
                <a16:creationId xmlns:a16="http://schemas.microsoft.com/office/drawing/2014/main" id="{A57DFC85-93C5-4FD1-843D-DAC3E02A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4" name="Rectangle 72">
            <a:extLst>
              <a:ext uri="{FF2B5EF4-FFF2-40B4-BE49-F238E27FC236}">
                <a16:creationId xmlns:a16="http://schemas.microsoft.com/office/drawing/2014/main" id="{DA04089C-B1FA-4C06-85E6-1C6AC8AB0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5" name="Rectangle 73">
            <a:extLst>
              <a:ext uri="{FF2B5EF4-FFF2-40B4-BE49-F238E27FC236}">
                <a16:creationId xmlns:a16="http://schemas.microsoft.com/office/drawing/2014/main" id="{9E200E15-0E6A-4FA5-AC87-AB291C784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6" name="Rectangle 74">
            <a:extLst>
              <a:ext uri="{FF2B5EF4-FFF2-40B4-BE49-F238E27FC236}">
                <a16:creationId xmlns:a16="http://schemas.microsoft.com/office/drawing/2014/main" id="{6B76AA43-446C-4C0E-AFBB-DB46ABF66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7" name="Rectangle 75">
            <a:extLst>
              <a:ext uri="{FF2B5EF4-FFF2-40B4-BE49-F238E27FC236}">
                <a16:creationId xmlns:a16="http://schemas.microsoft.com/office/drawing/2014/main" id="{260B7D1C-3D86-495D-B251-1D36E9E8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8" name="Rectangle 76">
            <a:extLst>
              <a:ext uri="{FF2B5EF4-FFF2-40B4-BE49-F238E27FC236}">
                <a16:creationId xmlns:a16="http://schemas.microsoft.com/office/drawing/2014/main" id="{AC54BBB5-0E58-4BAD-A648-EF85CE2F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9" name="Rectangle 77">
            <a:extLst>
              <a:ext uri="{FF2B5EF4-FFF2-40B4-BE49-F238E27FC236}">
                <a16:creationId xmlns:a16="http://schemas.microsoft.com/office/drawing/2014/main" id="{B7531A08-848D-4134-8A59-FACB43F1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0" name="Rectangle 78">
            <a:extLst>
              <a:ext uri="{FF2B5EF4-FFF2-40B4-BE49-F238E27FC236}">
                <a16:creationId xmlns:a16="http://schemas.microsoft.com/office/drawing/2014/main" id="{82F6DC48-CBA4-49B5-99AD-7EEA8A7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1" name="Rectangle 79">
            <a:extLst>
              <a:ext uri="{FF2B5EF4-FFF2-40B4-BE49-F238E27FC236}">
                <a16:creationId xmlns:a16="http://schemas.microsoft.com/office/drawing/2014/main" id="{BEC430CE-5CF7-41AC-B1A9-B2AC64F46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2" name="Rectangle 80">
            <a:extLst>
              <a:ext uri="{FF2B5EF4-FFF2-40B4-BE49-F238E27FC236}">
                <a16:creationId xmlns:a16="http://schemas.microsoft.com/office/drawing/2014/main" id="{4168D2F1-8570-441E-9CDE-801712A63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3" name="Rectangle 81">
            <a:extLst>
              <a:ext uri="{FF2B5EF4-FFF2-40B4-BE49-F238E27FC236}">
                <a16:creationId xmlns:a16="http://schemas.microsoft.com/office/drawing/2014/main" id="{FFBCFD8E-2E6C-4801-B072-C8495193D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4" name="Rectangle 82">
            <a:extLst>
              <a:ext uri="{FF2B5EF4-FFF2-40B4-BE49-F238E27FC236}">
                <a16:creationId xmlns:a16="http://schemas.microsoft.com/office/drawing/2014/main" id="{828DF322-E98B-4FAB-B498-AF22F7549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5" name="Rectangle 83">
            <a:extLst>
              <a:ext uri="{FF2B5EF4-FFF2-40B4-BE49-F238E27FC236}">
                <a16:creationId xmlns:a16="http://schemas.microsoft.com/office/drawing/2014/main" id="{83FD47FA-61BB-4B87-95AB-1AC0A1400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6" name="Rectangle 84">
            <a:extLst>
              <a:ext uri="{FF2B5EF4-FFF2-40B4-BE49-F238E27FC236}">
                <a16:creationId xmlns:a16="http://schemas.microsoft.com/office/drawing/2014/main" id="{A309E92F-287D-44CF-9C09-71EBD71F4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7" name="Rectangle 85">
            <a:extLst>
              <a:ext uri="{FF2B5EF4-FFF2-40B4-BE49-F238E27FC236}">
                <a16:creationId xmlns:a16="http://schemas.microsoft.com/office/drawing/2014/main" id="{7874F580-16E8-45CC-AEFE-6E2B69FC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8" name="Rectangle 86">
            <a:extLst>
              <a:ext uri="{FF2B5EF4-FFF2-40B4-BE49-F238E27FC236}">
                <a16:creationId xmlns:a16="http://schemas.microsoft.com/office/drawing/2014/main" id="{41B568E4-E8AC-41D7-AFAA-C01850A1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9" name="Rectangle 87">
            <a:extLst>
              <a:ext uri="{FF2B5EF4-FFF2-40B4-BE49-F238E27FC236}">
                <a16:creationId xmlns:a16="http://schemas.microsoft.com/office/drawing/2014/main" id="{E0C6D206-A19E-4248-A76E-D3CDA18A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0" name="Rectangle 88">
            <a:extLst>
              <a:ext uri="{FF2B5EF4-FFF2-40B4-BE49-F238E27FC236}">
                <a16:creationId xmlns:a16="http://schemas.microsoft.com/office/drawing/2014/main" id="{F6423F86-A236-44D2-9CA1-47EB35BA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1" name="Rectangle 89">
            <a:extLst>
              <a:ext uri="{FF2B5EF4-FFF2-40B4-BE49-F238E27FC236}">
                <a16:creationId xmlns:a16="http://schemas.microsoft.com/office/drawing/2014/main" id="{F6CEDCD6-5CBA-4496-8065-CCA5C6CF0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2" name="Rectangle 90">
            <a:extLst>
              <a:ext uri="{FF2B5EF4-FFF2-40B4-BE49-F238E27FC236}">
                <a16:creationId xmlns:a16="http://schemas.microsoft.com/office/drawing/2014/main" id="{063ADD61-67BF-4A2E-8494-3B62E511A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3" name="Rectangle 91">
            <a:extLst>
              <a:ext uri="{FF2B5EF4-FFF2-40B4-BE49-F238E27FC236}">
                <a16:creationId xmlns:a16="http://schemas.microsoft.com/office/drawing/2014/main" id="{5BEB9978-66D6-4027-A4E3-A15DF4191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4E304CF3-F479-4E14-9044-52D2E9804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44" y="951231"/>
            <a:ext cx="10127616" cy="44164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 err="1"/>
              <a:t>Ekstraksi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pesan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dari</a:t>
            </a:r>
            <a:r>
              <a:rPr lang="en-US" altLang="en-US" sz="2400" b="1" dirty="0"/>
              <a:t> </a:t>
            </a:r>
            <a:r>
              <a:rPr lang="en-US" altLang="en-US" sz="2400" b="1" i="1" dirty="0" err="1"/>
              <a:t>Stego</a:t>
            </a:r>
            <a:r>
              <a:rPr lang="en-US" altLang="en-US" sz="2400" b="1" i="1" dirty="0"/>
              <a:t>-image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r>
              <a:rPr lang="en-US" altLang="en-US" dirty="0"/>
              <a:t>Pada proses </a:t>
            </a: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, </a:t>
            </a:r>
            <a:r>
              <a:rPr lang="en-US" altLang="en-US" i="1" dirty="0"/>
              <a:t>pixel-pixel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sekuensial</a:t>
            </a:r>
            <a:r>
              <a:rPr lang="en-US" altLang="en-US" dirty="0"/>
              <a:t> </a:t>
            </a:r>
            <a:r>
              <a:rPr lang="en-US" altLang="en-US" dirty="0" err="1"/>
              <a:t>mulai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pertama</a:t>
            </a:r>
            <a:r>
              <a:rPr lang="en-US" altLang="en-US" dirty="0"/>
              <a:t> </a:t>
            </a:r>
            <a:r>
              <a:rPr lang="en-US" altLang="en-US" dirty="0" err="1"/>
              <a:t>sampai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yang </a:t>
            </a:r>
            <a:r>
              <a:rPr lang="en-US" altLang="en-US" dirty="0" err="1"/>
              <a:t>menyimpan</a:t>
            </a:r>
            <a:r>
              <a:rPr lang="en-US" altLang="en-US" dirty="0"/>
              <a:t> 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terakhir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r>
              <a:rPr lang="en-US" altLang="en-US" dirty="0" err="1"/>
              <a:t>Ambil</a:t>
            </a:r>
            <a:r>
              <a:rPr lang="en-US" altLang="en-US" dirty="0"/>
              <a:t>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byte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ekstraksi</a:t>
            </a:r>
            <a:r>
              <a:rPr lang="en-US" altLang="en-US" dirty="0"/>
              <a:t> bit LSB-</a:t>
            </a:r>
            <a:r>
              <a:rPr lang="en-US" altLang="en-US" dirty="0" err="1"/>
              <a:t>nya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Rangkailah</a:t>
            </a:r>
            <a:r>
              <a:rPr lang="en-US" altLang="en-US" dirty="0"/>
              <a:t> bit-bit LSB </a:t>
            </a:r>
            <a:r>
              <a:rPr lang="en-US" altLang="en-US" dirty="0" err="1"/>
              <a:t>menjadi</a:t>
            </a:r>
            <a:r>
              <a:rPr lang="en-US" altLang="en-US" dirty="0"/>
              <a:t>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r>
              <a:rPr lang="en-US" altLang="en-US" dirty="0"/>
              <a:t>.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4C0977C5-650E-4225-8379-E4D0F577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9436C8-8ABC-4B90-8CFB-B499B3F23BA2}" type="slidenum">
              <a:rPr lang="en-US" altLang="en-US">
                <a:latin typeface="Arial" panose="020B0604020202020204" pitchFamily="34" charset="0"/>
              </a:rPr>
              <a:pPr/>
              <a:t>58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AB1638-36E4-4932-9B50-2B26145C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40EC3E8B-B36A-475B-BE5A-E3E9D7F58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000125"/>
            <a:ext cx="10058400" cy="5130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2. </a:t>
            </a:r>
            <a:r>
              <a:rPr lang="en-US" altLang="en-US" b="1" dirty="0" err="1"/>
              <a:t>Acak</a:t>
            </a:r>
            <a:r>
              <a:rPr lang="en-US" altLang="en-US" b="1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en-US" sz="22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membuat</a:t>
            </a:r>
            <a:r>
              <a:rPr lang="en-US" altLang="en-US" dirty="0"/>
              <a:t> </a:t>
            </a:r>
            <a:r>
              <a:rPr lang="en-US" altLang="en-US" dirty="0" err="1"/>
              <a:t>penyembunyian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aman</a:t>
            </a:r>
            <a:r>
              <a:rPr lang="en-US" altLang="en-US" dirty="0"/>
              <a:t>,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disimpan</a:t>
            </a:r>
            <a:r>
              <a:rPr lang="en-US" altLang="en-US" dirty="0"/>
              <a:t> pada pixel-pixel yang </a:t>
            </a:r>
            <a:r>
              <a:rPr lang="en-US" altLang="en-US" dirty="0" err="1"/>
              <a:t>berurutan</a:t>
            </a:r>
            <a:r>
              <a:rPr lang="en-US" altLang="en-US" dirty="0"/>
              <a:t>, </a:t>
            </a:r>
            <a:r>
              <a:rPr lang="en-US" altLang="en-US" dirty="0" err="1"/>
              <a:t>namun</a:t>
            </a:r>
            <a:r>
              <a:rPr lang="en-US" altLang="en-US" dirty="0"/>
              <a:t> </a:t>
            </a:r>
            <a:r>
              <a:rPr lang="en-US" altLang="en-US" dirty="0" err="1"/>
              <a:t>dipilih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acak-semu</a:t>
            </a:r>
            <a:r>
              <a:rPr lang="en-US" altLang="en-US" dirty="0"/>
              <a:t> (</a:t>
            </a:r>
            <a:r>
              <a:rPr lang="en-US" altLang="en-US" i="1" dirty="0"/>
              <a:t>PRNG</a:t>
            </a:r>
            <a:r>
              <a:rPr lang="en-US" altLang="en-US" dirty="0"/>
              <a:t>: </a:t>
            </a:r>
            <a:r>
              <a:rPr lang="en-US" altLang="en-US" i="1" dirty="0"/>
              <a:t>pseudo-random number generator</a:t>
            </a:r>
            <a:r>
              <a:rPr lang="en-US" altLang="en-US" dirty="0"/>
              <a:t>) </a:t>
            </a:r>
            <a:r>
              <a:rPr lang="en-US" altLang="en-US" dirty="0" err="1"/>
              <a:t>digunakan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membangkitkan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Umpan</a:t>
            </a:r>
            <a:r>
              <a:rPr lang="en-US" altLang="en-US" dirty="0"/>
              <a:t> (</a:t>
            </a:r>
            <a:r>
              <a:rPr lang="en-US" altLang="en-US" i="1" dirty="0"/>
              <a:t>seed</a:t>
            </a:r>
            <a:r>
              <a:rPr lang="en-US" altLang="en-US" dirty="0"/>
              <a:t>)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 </a:t>
            </a:r>
            <a:r>
              <a:rPr lang="en-US" altLang="en-US" dirty="0" err="1"/>
              <a:t>berlaku</a:t>
            </a:r>
            <a:r>
              <a:rPr lang="en-US" altLang="en-US" dirty="0"/>
              <a:t> </a:t>
            </a:r>
            <a:r>
              <a:rPr lang="en-US" altLang="en-US" dirty="0" err="1"/>
              <a:t>sebagai</a:t>
            </a:r>
            <a:r>
              <a:rPr lang="en-US" altLang="en-US" dirty="0"/>
              <a:t> </a:t>
            </a:r>
            <a:r>
              <a:rPr lang="en-US" altLang="en-US" dirty="0" err="1"/>
              <a:t>kunci</a:t>
            </a:r>
            <a:r>
              <a:rPr lang="en-US" altLang="en-US" dirty="0"/>
              <a:t> (</a:t>
            </a:r>
            <a:r>
              <a:rPr lang="en-US" altLang="en-US" i="1" dirty="0" err="1"/>
              <a:t>stego</a:t>
            </a:r>
            <a:r>
              <a:rPr lang="en-US" altLang="en-US" i="1" dirty="0"/>
              <a:t>-key</a:t>
            </a:r>
            <a:r>
              <a:rPr lang="en-US" altLang="en-US" dirty="0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sz="2200" b="1" dirty="0"/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94A11571-0D2E-4407-A0EB-CB475043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C56268-AB2F-4631-9371-FD1BECFEEE72}" type="slidenum">
              <a:rPr lang="en-US" altLang="en-US">
                <a:latin typeface="Arial" panose="020B0604020202020204" pitchFamily="34" charset="0"/>
              </a:rPr>
              <a:pPr/>
              <a:t>59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736EA-B0F4-4DDB-B1D0-354DC7D8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B39A0E54-A079-4B75-B0CA-B2786931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880" y="1214439"/>
            <a:ext cx="10281920" cy="49164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 dirty="0" err="1"/>
              <a:t>Perbedaan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Kriptografi</a:t>
            </a:r>
            <a:r>
              <a:rPr lang="en-US" altLang="en-US" sz="3200" b="1" dirty="0"/>
              <a:t> dan </a:t>
            </a:r>
            <a:r>
              <a:rPr lang="en-US" altLang="en-US" sz="3200" b="1" dirty="0" err="1"/>
              <a:t>Steganografi</a:t>
            </a:r>
            <a:endParaRPr lang="en-US" altLang="en-US" sz="3200" b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isi</a:t>
            </a:r>
            <a:r>
              <a:rPr lang="en-US" altLang="en-US" dirty="0"/>
              <a:t> (</a:t>
            </a:r>
            <a:r>
              <a:rPr lang="en-US" altLang="en-US" i="1" dirty="0"/>
              <a:t>content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oleh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Steganografi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keberadaan</a:t>
            </a:r>
            <a:r>
              <a:rPr lang="en-US" altLang="en-US" dirty="0"/>
              <a:t> (</a:t>
            </a:r>
            <a:r>
              <a:rPr lang="en-US" altLang="en-US" i="1" dirty="0"/>
              <a:t>existence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menghindari</a:t>
            </a:r>
            <a:r>
              <a:rPr lang="en-US" altLang="en-US" dirty="0"/>
              <a:t> </a:t>
            </a:r>
            <a:r>
              <a:rPr lang="en-US" altLang="en-US" dirty="0" err="1"/>
              <a:t>kecurigaan</a:t>
            </a:r>
            <a:r>
              <a:rPr lang="en-US" altLang="en-US" dirty="0"/>
              <a:t> (</a:t>
            </a:r>
            <a:r>
              <a:rPr lang="en-US" altLang="en-US" i="1" dirty="0"/>
              <a:t>conspicuous</a:t>
            </a:r>
            <a:r>
              <a:rPr lang="en-US" altLang="en-US" dirty="0"/>
              <a:t>) 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	</a:t>
            </a:r>
          </a:p>
          <a:p>
            <a:pPr eaLnBrk="1" hangingPunct="1"/>
            <a:endParaRPr lang="en-US" altLang="en-US" sz="2600" dirty="0"/>
          </a:p>
          <a:p>
            <a:endParaRPr lang="en-US" altLang="en-US" dirty="0"/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1DBA546B-0294-4CC9-9C65-40B69378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EDDFB3F-0C81-4F6B-9EC4-62850C94293E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1E5F09-056F-4C2F-8DDB-471F2015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C5A9DFFA-772D-4C58-AF33-202EF2077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4" y="1178720"/>
            <a:ext cx="10286999" cy="1428750"/>
          </a:xfrm>
        </p:spPr>
        <p:txBody>
          <a:bodyPr/>
          <a:lstStyle/>
          <a:p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terdapat</a:t>
            </a:r>
            <a:r>
              <a:rPr lang="en-US" altLang="en-US" sz="2400" dirty="0"/>
              <a:t> 64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dan 15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.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berikut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A3EAE74F-2E7A-41D5-927E-93813416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0628AF9-73BC-469B-A36F-E8C84C19D3C7}" type="slidenum">
              <a:rPr lang="en-US" altLang="en-US">
                <a:latin typeface="Arial" panose="020B0604020202020204" pitchFamily="34" charset="0"/>
              </a:rPr>
              <a:pPr/>
              <a:t>60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E073746F-00E1-4453-9053-4BEEF2B63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82FF35DA-41D4-42E0-B248-7B7BEA9FF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05DB0BBE-6184-4382-98D3-8189C6F30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2382E895-0C79-4F22-B727-E351BF31D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1F9BA4F7-E896-496C-84EE-B5433467B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60126D33-53C4-459F-B605-61421E33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688D80D3-7129-40CC-9503-D3247989A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4DDF6A5F-302E-4077-BF88-81A50AA9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80908" name="Rectangle 20">
            <a:extLst>
              <a:ext uri="{FF2B5EF4-FFF2-40B4-BE49-F238E27FC236}">
                <a16:creationId xmlns:a16="http://schemas.microsoft.com/office/drawing/2014/main" id="{EE368918-33A6-4F1D-8683-23ABF55B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80909" name="Rectangle 21">
            <a:extLst>
              <a:ext uri="{FF2B5EF4-FFF2-40B4-BE49-F238E27FC236}">
                <a16:creationId xmlns:a16="http://schemas.microsoft.com/office/drawing/2014/main" id="{BEC0BEC7-33EC-4E02-A9E5-922B677CF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0" name="Rectangle 22">
            <a:extLst>
              <a:ext uri="{FF2B5EF4-FFF2-40B4-BE49-F238E27FC236}">
                <a16:creationId xmlns:a16="http://schemas.microsoft.com/office/drawing/2014/main" id="{BD6E2D0B-FD47-446D-BEA2-CC26694E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1" name="Rectangle 23">
            <a:extLst>
              <a:ext uri="{FF2B5EF4-FFF2-40B4-BE49-F238E27FC236}">
                <a16:creationId xmlns:a16="http://schemas.microsoft.com/office/drawing/2014/main" id="{22A9AD7C-914F-497D-9A08-7AB6C5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12" name="Rectangle 24">
            <a:extLst>
              <a:ext uri="{FF2B5EF4-FFF2-40B4-BE49-F238E27FC236}">
                <a16:creationId xmlns:a16="http://schemas.microsoft.com/office/drawing/2014/main" id="{6E93EC88-F228-42A9-82C4-976F287E9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3" name="Rectangle 25">
            <a:extLst>
              <a:ext uri="{FF2B5EF4-FFF2-40B4-BE49-F238E27FC236}">
                <a16:creationId xmlns:a16="http://schemas.microsoft.com/office/drawing/2014/main" id="{8EC35A58-EEE7-4870-A4DB-B6FB5EE91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4" name="Rectangle 26">
            <a:extLst>
              <a:ext uri="{FF2B5EF4-FFF2-40B4-BE49-F238E27FC236}">
                <a16:creationId xmlns:a16="http://schemas.microsoft.com/office/drawing/2014/main" id="{25D08572-B240-4697-B69A-4F4D60748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80915" name="Rectangle 27">
            <a:extLst>
              <a:ext uri="{FF2B5EF4-FFF2-40B4-BE49-F238E27FC236}">
                <a16:creationId xmlns:a16="http://schemas.microsoft.com/office/drawing/2014/main" id="{D41A251E-EE79-479B-AD3D-AED66E381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6" name="Rectangle 28">
            <a:extLst>
              <a:ext uri="{FF2B5EF4-FFF2-40B4-BE49-F238E27FC236}">
                <a16:creationId xmlns:a16="http://schemas.microsoft.com/office/drawing/2014/main" id="{B0DE1045-0B2E-4963-B998-0494D1D8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7" name="Rectangle 29">
            <a:extLst>
              <a:ext uri="{FF2B5EF4-FFF2-40B4-BE49-F238E27FC236}">
                <a16:creationId xmlns:a16="http://schemas.microsoft.com/office/drawing/2014/main" id="{1EC89DC8-ABFE-43DC-99FE-220C2434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80918" name="Rectangle 30">
            <a:extLst>
              <a:ext uri="{FF2B5EF4-FFF2-40B4-BE49-F238E27FC236}">
                <a16:creationId xmlns:a16="http://schemas.microsoft.com/office/drawing/2014/main" id="{6875627A-5554-4BEF-9676-905B353D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9" name="Rectangle 31">
            <a:extLst>
              <a:ext uri="{FF2B5EF4-FFF2-40B4-BE49-F238E27FC236}">
                <a16:creationId xmlns:a16="http://schemas.microsoft.com/office/drawing/2014/main" id="{D6006716-95CA-4F6A-B4AA-E8A46A5E0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13</a:t>
            </a:r>
          </a:p>
        </p:txBody>
      </p:sp>
      <p:sp>
        <p:nvSpPr>
          <p:cNvPr id="80920" name="Rectangle 32">
            <a:extLst>
              <a:ext uri="{FF2B5EF4-FFF2-40B4-BE49-F238E27FC236}">
                <a16:creationId xmlns:a16="http://schemas.microsoft.com/office/drawing/2014/main" id="{BD58F847-5069-413C-BC4B-989B740A9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1" name="Rectangle 33">
            <a:extLst>
              <a:ext uri="{FF2B5EF4-FFF2-40B4-BE49-F238E27FC236}">
                <a16:creationId xmlns:a16="http://schemas.microsoft.com/office/drawing/2014/main" id="{42C764A3-76A9-49ED-B5BB-0463226ED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2" name="Rectangle 34">
            <a:extLst>
              <a:ext uri="{FF2B5EF4-FFF2-40B4-BE49-F238E27FC236}">
                <a16:creationId xmlns:a16="http://schemas.microsoft.com/office/drawing/2014/main" id="{9664D7D7-1168-4006-A91D-7EE021C43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3" name="Rectangle 35">
            <a:extLst>
              <a:ext uri="{FF2B5EF4-FFF2-40B4-BE49-F238E27FC236}">
                <a16:creationId xmlns:a16="http://schemas.microsoft.com/office/drawing/2014/main" id="{C615448F-7428-44E4-BC49-98B716FA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4" name="Rectangle 36">
            <a:extLst>
              <a:ext uri="{FF2B5EF4-FFF2-40B4-BE49-F238E27FC236}">
                <a16:creationId xmlns:a16="http://schemas.microsoft.com/office/drawing/2014/main" id="{DD4F450F-C815-4077-BB21-46F08B018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5" name="Rectangle 37">
            <a:extLst>
              <a:ext uri="{FF2B5EF4-FFF2-40B4-BE49-F238E27FC236}">
                <a16:creationId xmlns:a16="http://schemas.microsoft.com/office/drawing/2014/main" id="{2690F9A0-3B01-45A3-88D9-DF287D5D7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6" name="Rectangle 38">
            <a:extLst>
              <a:ext uri="{FF2B5EF4-FFF2-40B4-BE49-F238E27FC236}">
                <a16:creationId xmlns:a16="http://schemas.microsoft.com/office/drawing/2014/main" id="{17ECF4F5-BD8B-4764-B01D-2E94DADF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7" name="Rectangle 39">
            <a:extLst>
              <a:ext uri="{FF2B5EF4-FFF2-40B4-BE49-F238E27FC236}">
                <a16:creationId xmlns:a16="http://schemas.microsoft.com/office/drawing/2014/main" id="{D86E0CD6-7939-467A-872D-4017A9117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8" name="Rectangle 40">
            <a:extLst>
              <a:ext uri="{FF2B5EF4-FFF2-40B4-BE49-F238E27FC236}">
                <a16:creationId xmlns:a16="http://schemas.microsoft.com/office/drawing/2014/main" id="{7CE410B1-5C0C-4447-B2FB-A7E7318DB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9" name="Rectangle 41">
            <a:extLst>
              <a:ext uri="{FF2B5EF4-FFF2-40B4-BE49-F238E27FC236}">
                <a16:creationId xmlns:a16="http://schemas.microsoft.com/office/drawing/2014/main" id="{D0A787E7-F94F-46EF-8828-1778D24A7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7</a:t>
            </a:r>
          </a:p>
        </p:txBody>
      </p:sp>
      <p:sp>
        <p:nvSpPr>
          <p:cNvPr id="80930" name="Rectangle 42">
            <a:extLst>
              <a:ext uri="{FF2B5EF4-FFF2-40B4-BE49-F238E27FC236}">
                <a16:creationId xmlns:a16="http://schemas.microsoft.com/office/drawing/2014/main" id="{C32EED49-2E8B-439F-92DE-13BD88AE4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1" name="Rectangle 43">
            <a:extLst>
              <a:ext uri="{FF2B5EF4-FFF2-40B4-BE49-F238E27FC236}">
                <a16:creationId xmlns:a16="http://schemas.microsoft.com/office/drawing/2014/main" id="{E144F2D4-83F2-4A1B-ADE2-386ED889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9</a:t>
            </a:r>
          </a:p>
        </p:txBody>
      </p:sp>
      <p:sp>
        <p:nvSpPr>
          <p:cNvPr id="80932" name="Rectangle 60">
            <a:extLst>
              <a:ext uri="{FF2B5EF4-FFF2-40B4-BE49-F238E27FC236}">
                <a16:creationId xmlns:a16="http://schemas.microsoft.com/office/drawing/2014/main" id="{41FE3523-4FEE-4F8C-8ADF-BA15B9E8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3" name="Rectangle 61">
            <a:extLst>
              <a:ext uri="{FF2B5EF4-FFF2-40B4-BE49-F238E27FC236}">
                <a16:creationId xmlns:a16="http://schemas.microsoft.com/office/drawing/2014/main" id="{C36BDBF7-3F3A-4CD4-A9AF-B8134ECF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12</a:t>
            </a:r>
          </a:p>
        </p:txBody>
      </p:sp>
      <p:sp>
        <p:nvSpPr>
          <p:cNvPr id="80934" name="Rectangle 62">
            <a:extLst>
              <a:ext uri="{FF2B5EF4-FFF2-40B4-BE49-F238E27FC236}">
                <a16:creationId xmlns:a16="http://schemas.microsoft.com/office/drawing/2014/main" id="{7E681AD0-AE11-4ABF-9836-D2977887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80935" name="Rectangle 63">
            <a:extLst>
              <a:ext uri="{FF2B5EF4-FFF2-40B4-BE49-F238E27FC236}">
                <a16:creationId xmlns:a16="http://schemas.microsoft.com/office/drawing/2014/main" id="{5D0AA3ED-3DE0-48D7-B61A-0012BF9BD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6" name="Rectangle 64">
            <a:extLst>
              <a:ext uri="{FF2B5EF4-FFF2-40B4-BE49-F238E27FC236}">
                <a16:creationId xmlns:a16="http://schemas.microsoft.com/office/drawing/2014/main" id="{F2C324E8-A9D1-4539-BB14-8E9C4F5A8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7" name="Rectangle 65">
            <a:extLst>
              <a:ext uri="{FF2B5EF4-FFF2-40B4-BE49-F238E27FC236}">
                <a16:creationId xmlns:a16="http://schemas.microsoft.com/office/drawing/2014/main" id="{46703FA5-891F-4F58-B6D7-831AEA4D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8" name="Rectangle 66">
            <a:extLst>
              <a:ext uri="{FF2B5EF4-FFF2-40B4-BE49-F238E27FC236}">
                <a16:creationId xmlns:a16="http://schemas.microsoft.com/office/drawing/2014/main" id="{0671818B-85F7-45E3-B1BF-A3964FCFF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9" name="Rectangle 67">
            <a:extLst>
              <a:ext uri="{FF2B5EF4-FFF2-40B4-BE49-F238E27FC236}">
                <a16:creationId xmlns:a16="http://schemas.microsoft.com/office/drawing/2014/main" id="{003EFCA1-DA70-4629-80E6-3598BB27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0" name="Rectangle 68">
            <a:extLst>
              <a:ext uri="{FF2B5EF4-FFF2-40B4-BE49-F238E27FC236}">
                <a16:creationId xmlns:a16="http://schemas.microsoft.com/office/drawing/2014/main" id="{90A64CC0-565B-4056-917B-A2CBBFBD1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1" name="Rectangle 69">
            <a:extLst>
              <a:ext uri="{FF2B5EF4-FFF2-40B4-BE49-F238E27FC236}">
                <a16:creationId xmlns:a16="http://schemas.microsoft.com/office/drawing/2014/main" id="{E88AA4EC-E33F-4867-BBF2-3BA930D8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2" name="Rectangle 70">
            <a:extLst>
              <a:ext uri="{FF2B5EF4-FFF2-40B4-BE49-F238E27FC236}">
                <a16:creationId xmlns:a16="http://schemas.microsoft.com/office/drawing/2014/main" id="{998DEA12-830D-45D7-A39F-678FD467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15</a:t>
            </a:r>
          </a:p>
        </p:txBody>
      </p:sp>
      <p:sp>
        <p:nvSpPr>
          <p:cNvPr id="80943" name="Rectangle 71">
            <a:extLst>
              <a:ext uri="{FF2B5EF4-FFF2-40B4-BE49-F238E27FC236}">
                <a16:creationId xmlns:a16="http://schemas.microsoft.com/office/drawing/2014/main" id="{72999C50-57B3-4EE1-8171-7132B783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4" name="Rectangle 72">
            <a:extLst>
              <a:ext uri="{FF2B5EF4-FFF2-40B4-BE49-F238E27FC236}">
                <a16:creationId xmlns:a16="http://schemas.microsoft.com/office/drawing/2014/main" id="{BE944CBC-8C48-40E7-B14E-D9CF6ABF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5" name="Rectangle 73">
            <a:extLst>
              <a:ext uri="{FF2B5EF4-FFF2-40B4-BE49-F238E27FC236}">
                <a16:creationId xmlns:a16="http://schemas.microsoft.com/office/drawing/2014/main" id="{BC4827D2-A040-42E3-985E-F5B0F1AF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6" name="Rectangle 74">
            <a:extLst>
              <a:ext uri="{FF2B5EF4-FFF2-40B4-BE49-F238E27FC236}">
                <a16:creationId xmlns:a16="http://schemas.microsoft.com/office/drawing/2014/main" id="{7CBD5A0B-E4F9-4926-8A2E-832603B0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7" name="Rectangle 75">
            <a:extLst>
              <a:ext uri="{FF2B5EF4-FFF2-40B4-BE49-F238E27FC236}">
                <a16:creationId xmlns:a16="http://schemas.microsoft.com/office/drawing/2014/main" id="{83C266C7-2B6E-4641-9728-074927F9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8" name="Rectangle 76">
            <a:extLst>
              <a:ext uri="{FF2B5EF4-FFF2-40B4-BE49-F238E27FC236}">
                <a16:creationId xmlns:a16="http://schemas.microsoft.com/office/drawing/2014/main" id="{E2B095B9-3E96-409A-A981-35BB00E7A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9" name="Rectangle 77">
            <a:extLst>
              <a:ext uri="{FF2B5EF4-FFF2-40B4-BE49-F238E27FC236}">
                <a16:creationId xmlns:a16="http://schemas.microsoft.com/office/drawing/2014/main" id="{4F61F9C0-01E7-4791-8D15-8E9F48DAA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0" name="Rectangle 78">
            <a:extLst>
              <a:ext uri="{FF2B5EF4-FFF2-40B4-BE49-F238E27FC236}">
                <a16:creationId xmlns:a16="http://schemas.microsoft.com/office/drawing/2014/main" id="{A9244676-FB41-49D2-BBBA-744047D1B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1" name="Rectangle 79">
            <a:extLst>
              <a:ext uri="{FF2B5EF4-FFF2-40B4-BE49-F238E27FC236}">
                <a16:creationId xmlns:a16="http://schemas.microsoft.com/office/drawing/2014/main" id="{D0E13F91-44EF-4616-A236-0CCA0B58C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2" name="Rectangle 80">
            <a:extLst>
              <a:ext uri="{FF2B5EF4-FFF2-40B4-BE49-F238E27FC236}">
                <a16:creationId xmlns:a16="http://schemas.microsoft.com/office/drawing/2014/main" id="{25C49B20-7CDF-43F1-8710-195C145BB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3" name="Rectangle 81">
            <a:extLst>
              <a:ext uri="{FF2B5EF4-FFF2-40B4-BE49-F238E27FC236}">
                <a16:creationId xmlns:a16="http://schemas.microsoft.com/office/drawing/2014/main" id="{DE103F50-4697-4D9B-B40F-3145F014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11</a:t>
            </a:r>
          </a:p>
        </p:txBody>
      </p:sp>
      <p:sp>
        <p:nvSpPr>
          <p:cNvPr id="80954" name="Rectangle 82">
            <a:extLst>
              <a:ext uri="{FF2B5EF4-FFF2-40B4-BE49-F238E27FC236}">
                <a16:creationId xmlns:a16="http://schemas.microsoft.com/office/drawing/2014/main" id="{BB1E7089-3845-4040-A11F-FE5FF9B2E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80955" name="Rectangle 83">
            <a:extLst>
              <a:ext uri="{FF2B5EF4-FFF2-40B4-BE49-F238E27FC236}">
                <a16:creationId xmlns:a16="http://schemas.microsoft.com/office/drawing/2014/main" id="{3913E32E-3588-4C3B-9761-22956DFFC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6" name="Rectangle 84">
            <a:extLst>
              <a:ext uri="{FF2B5EF4-FFF2-40B4-BE49-F238E27FC236}">
                <a16:creationId xmlns:a16="http://schemas.microsoft.com/office/drawing/2014/main" id="{46C10895-536F-4A03-AA4F-E3E67977B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7" name="Rectangle 85">
            <a:extLst>
              <a:ext uri="{FF2B5EF4-FFF2-40B4-BE49-F238E27FC236}">
                <a16:creationId xmlns:a16="http://schemas.microsoft.com/office/drawing/2014/main" id="{A6E2D666-A4F8-41C6-9F72-FB0DC3D43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8" name="Rectangle 86">
            <a:extLst>
              <a:ext uri="{FF2B5EF4-FFF2-40B4-BE49-F238E27FC236}">
                <a16:creationId xmlns:a16="http://schemas.microsoft.com/office/drawing/2014/main" id="{219190CD-30E9-4E29-8630-B3367644B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9" name="Rectangle 87">
            <a:extLst>
              <a:ext uri="{FF2B5EF4-FFF2-40B4-BE49-F238E27FC236}">
                <a16:creationId xmlns:a16="http://schemas.microsoft.com/office/drawing/2014/main" id="{B3DEC8AE-63DB-4EBC-A385-B472F46E6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6</a:t>
            </a:r>
          </a:p>
        </p:txBody>
      </p:sp>
      <p:sp>
        <p:nvSpPr>
          <p:cNvPr id="80960" name="Rectangle 88">
            <a:extLst>
              <a:ext uri="{FF2B5EF4-FFF2-40B4-BE49-F238E27FC236}">
                <a16:creationId xmlns:a16="http://schemas.microsoft.com/office/drawing/2014/main" id="{283BADC7-C939-4B19-91B5-F963AFFE3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1" name="Rectangle 89">
            <a:extLst>
              <a:ext uri="{FF2B5EF4-FFF2-40B4-BE49-F238E27FC236}">
                <a16:creationId xmlns:a16="http://schemas.microsoft.com/office/drawing/2014/main" id="{42B77B61-9818-4604-973D-080C44B40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2" name="Rectangle 90">
            <a:extLst>
              <a:ext uri="{FF2B5EF4-FFF2-40B4-BE49-F238E27FC236}">
                <a16:creationId xmlns:a16="http://schemas.microsoft.com/office/drawing/2014/main" id="{0966C474-6B6B-4D71-B2E1-DD72D0F9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3" name="Rectangle 91">
            <a:extLst>
              <a:ext uri="{FF2B5EF4-FFF2-40B4-BE49-F238E27FC236}">
                <a16:creationId xmlns:a16="http://schemas.microsoft.com/office/drawing/2014/main" id="{54FFE101-F803-4AA9-9D9B-A6898D51A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179A35-068A-4F4B-801A-B26349B5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>
            <a:extLst>
              <a:ext uri="{FF2B5EF4-FFF2-40B4-BE49-F238E27FC236}">
                <a16:creationId xmlns:a16="http://schemas.microsoft.com/office/drawing/2014/main" id="{141560F6-6F8D-4E7A-84A4-D8780F6A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AFC963-6D1D-4C2D-A54B-29A3CEDD328E}" type="slidenum">
              <a:rPr lang="en-US" altLang="en-US">
                <a:latin typeface="Arial" panose="020B0604020202020204" pitchFamily="34" charset="0"/>
              </a:rPr>
              <a:pPr/>
              <a:t>61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0BAD1AC-2D29-48B1-89D2-06BA8A68C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8720" y="1010921"/>
            <a:ext cx="10165080" cy="49879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b="1" dirty="0" err="1"/>
              <a:t>Ekstraksi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pesan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dari</a:t>
            </a:r>
            <a:r>
              <a:rPr lang="en-US" altLang="en-US" sz="2600" b="1" dirty="0"/>
              <a:t> </a:t>
            </a:r>
            <a:r>
              <a:rPr lang="en-US" altLang="en-US" sz="2600" b="1" i="1" dirty="0" err="1"/>
              <a:t>Stego</a:t>
            </a:r>
            <a:r>
              <a:rPr lang="en-US" altLang="en-US" sz="2600" b="1" i="1" dirty="0"/>
              <a:t>-image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b="1" i="1" dirty="0"/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Posisi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pixel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menyimpan</a:t>
            </a:r>
            <a:r>
              <a:rPr lang="en-US" altLang="en-US" dirty="0">
                <a:cs typeface="Times New Roman" panose="02020603050405020304" pitchFamily="18" charset="0"/>
              </a:rPr>
              <a:t> 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i="1" dirty="0">
                <a:cs typeface="Times New Roman" panose="02020603050405020304" pitchFamily="18" charset="0"/>
              </a:rPr>
              <a:t>PRNG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Jika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ekstraksi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penyisipan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maka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juga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demikian</a:t>
            </a:r>
            <a:r>
              <a:rPr lang="en-US" altLang="en-US" dirty="0">
                <a:cs typeface="Times New Roman" panose="02020603050405020304" pitchFamily="18" charset="0"/>
              </a:rPr>
              <a:t>, bit-bit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bertaburan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citra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dikumpulkan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kembali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9B28CE-4CDE-483C-AE2A-57337CF3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BF538F58-60F3-4D4D-A4C4-99FE4DE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520680" cy="542766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3.  </a:t>
            </a:r>
            <a:r>
              <a:rPr lang="en-US" altLang="en-US" b="1" i="1" dirty="0"/>
              <a:t>m</a:t>
            </a:r>
            <a:r>
              <a:rPr lang="en-US" altLang="en-US" b="1" dirty="0"/>
              <a:t>-bit LSB </a:t>
            </a:r>
          </a:p>
          <a:p>
            <a:endParaRPr lang="en-US" altLang="en-US" sz="2600" dirty="0"/>
          </a:p>
          <a:p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meningkatkan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lebih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1 bit LSB </a:t>
            </a:r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.</a:t>
            </a:r>
          </a:p>
          <a:p>
            <a:r>
              <a:rPr lang="en-US" altLang="en-US" sz="2600" dirty="0" err="1"/>
              <a:t>Susunan</a:t>
            </a:r>
            <a:r>
              <a:rPr lang="en-US" altLang="en-US" sz="2600" dirty="0"/>
              <a:t> bit pada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7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6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5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4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3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2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  <a:r>
              <a:rPr lang="en-US" altLang="en-US" sz="2600" dirty="0"/>
              <a:t>. </a:t>
            </a:r>
            <a:r>
              <a:rPr lang="en-US" altLang="en-US" sz="2600" dirty="0" err="1"/>
              <a:t>Jika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diambil</a:t>
            </a:r>
            <a:r>
              <a:rPr lang="en-US" altLang="en-US" sz="2600" dirty="0"/>
              <a:t> 2-bit LSB,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bit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dirty="0"/>
              <a:t> dan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Contoh</a:t>
            </a:r>
            <a:r>
              <a:rPr lang="en-US" altLang="en-US" sz="2600" dirty="0"/>
              <a:t>: 110100</a:t>
            </a:r>
            <a:r>
              <a:rPr lang="en-US" altLang="en-US" sz="2600" u="sng" dirty="0"/>
              <a:t>10 </a:t>
            </a:r>
            <a:r>
              <a:rPr lang="en-US" altLang="en-US" sz="2600" dirty="0">
                <a:sym typeface="Wingdings" panose="05000000000000000000" pitchFamily="2" charset="2"/>
              </a:rPr>
              <a:t> 2 bit LSB </a:t>
            </a:r>
            <a:r>
              <a:rPr lang="en-US" altLang="en-US" sz="2600" dirty="0" err="1">
                <a:sym typeface="Wingdings" panose="05000000000000000000" pitchFamily="2" charset="2"/>
              </a:rPr>
              <a:t>terakhir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dipakai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untuk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>
                <a:sym typeface="Wingdings" panose="05000000000000000000" pitchFamily="2" charset="2"/>
              </a:rPr>
              <a:t>				  </a:t>
            </a:r>
            <a:r>
              <a:rPr lang="en-US" altLang="en-US" sz="2600" dirty="0" err="1">
                <a:sym typeface="Wingdings" panose="05000000000000000000" pitchFamily="2" charset="2"/>
              </a:rPr>
              <a:t>menyembunyikian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pesan</a:t>
            </a:r>
            <a:r>
              <a:rPr lang="en-US" altLang="en-US" sz="2600" dirty="0">
                <a:sym typeface="Wingdings" panose="05000000000000000000" pitchFamily="2" charset="2"/>
              </a:rPr>
              <a:t>.</a:t>
            </a:r>
            <a:endParaRPr lang="en-US" altLang="en-US" sz="2600" u="sng" dirty="0"/>
          </a:p>
          <a:p>
            <a:pPr eaLnBrk="1" hangingPunct="1">
              <a:lnSpc>
                <a:spcPct val="90000"/>
              </a:lnSpc>
            </a:pPr>
            <a:endParaRPr lang="en-US" altLang="en-US" sz="2600" i="1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i="1" dirty="0"/>
              <a:t>Trade-off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banyak</a:t>
            </a:r>
            <a:r>
              <a:rPr lang="en-US" altLang="en-US" sz="2600" dirty="0"/>
              <a:t> bit LSB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besar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tetapi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turun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kualitas</a:t>
            </a:r>
            <a:r>
              <a:rPr lang="en-US" altLang="en-US" sz="2600" dirty="0"/>
              <a:t> </a:t>
            </a:r>
            <a:r>
              <a:rPr lang="en-US" altLang="en-US" sz="2600" i="1" dirty="0" err="1"/>
              <a:t>stego</a:t>
            </a:r>
            <a:r>
              <a:rPr lang="en-US" altLang="en-US" sz="2600" i="1" dirty="0"/>
              <a:t>-image</a:t>
            </a:r>
            <a:r>
              <a:rPr lang="en-US" altLang="en-US" sz="2600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sekuensial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atau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acak</a:t>
            </a:r>
            <a:r>
              <a:rPr lang="en-US" altLang="en-US" sz="2600" dirty="0"/>
              <a:t> pada </a:t>
            </a:r>
            <a:r>
              <a:rPr lang="en-US" altLang="en-US" sz="2600" i="1" dirty="0"/>
              <a:t>pixel-pixe</a:t>
            </a:r>
            <a:r>
              <a:rPr lang="en-US" altLang="en-US" sz="2600" dirty="0"/>
              <a:t>l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citra</a:t>
            </a:r>
            <a:r>
              <a:rPr lang="en-US" altLang="en-US" sz="2600" dirty="0"/>
              <a:t>. 				</a:t>
            </a:r>
            <a:endParaRPr lang="en-US" altLang="en-US" sz="2400" dirty="0"/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2609C96B-3E1E-4090-A3A9-97C62CE2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9A8730-69DE-4F07-BC0E-F2888A247DDD}" type="slidenum">
              <a:rPr lang="en-US" altLang="en-US">
                <a:latin typeface="Arial" panose="020B0604020202020204" pitchFamily="34" charset="0"/>
              </a:rPr>
              <a:pPr/>
              <a:t>62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098A63-E9CF-46E6-A2D3-7B65787A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3917EFE6-497E-4C6B-BA19-C6B577D9A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071562"/>
            <a:ext cx="10388600" cy="52847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Enkripsi</a:t>
            </a:r>
            <a:r>
              <a:rPr lang="en-US" altLang="en-US" b="1" dirty="0"/>
              <a:t>   </a:t>
            </a:r>
          </a:p>
          <a:p>
            <a:endParaRPr lang="en-US" altLang="en-US" sz="2200" dirty="0"/>
          </a:p>
          <a:p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dienkripsi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dahulu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r>
              <a:rPr lang="en-US" altLang="en-US" sz="2400" dirty="0"/>
              <a:t>Teknik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sederhana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</a:t>
            </a:r>
            <a:r>
              <a:rPr lang="en-US" altLang="en-US" sz="2400" dirty="0"/>
              <a:t>-XOR-</a:t>
            </a:r>
            <a:r>
              <a:rPr lang="en-US" altLang="en-US" sz="2400" dirty="0" err="1"/>
              <a:t>kan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dibangkitkan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dipakai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teknik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lagi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posisi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70ABB9BB-272D-4267-98FB-247E7366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3C71A-D03B-4D25-8A7D-F071A46AEEC2}" type="slidenum">
              <a:rPr lang="en-US" altLang="en-US">
                <a:latin typeface="Arial" panose="020B0604020202020204" pitchFamily="34" charset="0"/>
              </a:rPr>
              <a:pPr/>
              <a:t>63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F8A6BA-2E05-4A75-B825-64909C2C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  <a:endParaRPr lang="en-US" alt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1">
            <a:extLst>
              <a:ext uri="{FF2B5EF4-FFF2-40B4-BE49-F238E27FC236}">
                <a16:creationId xmlns:a16="http://schemas.microsoft.com/office/drawing/2014/main" id="{FD6F301C-4479-4806-9E0F-B49C8DAF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E617E7B-F600-472D-8D2F-C507787FF9F1}" type="slidenum">
              <a:rPr lang="en-US" altLang="en-US">
                <a:latin typeface="Arial" panose="020B0604020202020204" pitchFamily="34" charset="0"/>
              </a:rPr>
              <a:pPr/>
              <a:t>64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D78F6AE-2BC6-4479-9162-6827258EE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6532564"/>
            <a:ext cx="864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>
                <a:solidFill>
                  <a:srgbClr val="FF0000"/>
                </a:solidFill>
              </a:rPr>
              <a:t>http://thehackernews.com/2015/06/Stegosploit-malware.html</a:t>
            </a:r>
          </a:p>
        </p:txBody>
      </p:sp>
      <p:pic>
        <p:nvPicPr>
          <p:cNvPr id="87044" name="Picture 9">
            <a:extLst>
              <a:ext uri="{FF2B5EF4-FFF2-40B4-BE49-F238E27FC236}">
                <a16:creationId xmlns:a16="http://schemas.microsoft.com/office/drawing/2014/main" id="{9F7590D4-F9B9-4F2A-988E-8900CB0B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46039"/>
            <a:ext cx="60991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10">
            <a:extLst>
              <a:ext uri="{FF2B5EF4-FFF2-40B4-BE49-F238E27FC236}">
                <a16:creationId xmlns:a16="http://schemas.microsoft.com/office/drawing/2014/main" id="{CE2A1EAC-589D-43BE-B122-2E68684C2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6113464"/>
            <a:ext cx="4700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/>
              <a:t>Just look at the image and you are HACKED!</a:t>
            </a:r>
          </a:p>
        </p:txBody>
      </p:sp>
      <p:cxnSp>
        <p:nvCxnSpPr>
          <p:cNvPr id="87046" name="Straight Arrow Connector 3">
            <a:extLst>
              <a:ext uri="{FF2B5EF4-FFF2-40B4-BE49-F238E27FC236}">
                <a16:creationId xmlns:a16="http://schemas.microsoft.com/office/drawing/2014/main" id="{C3D3EC09-7C2D-4097-9C4E-D593195E0CD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077200" y="3644901"/>
            <a:ext cx="827088" cy="652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47" name="Picture 6">
            <a:extLst>
              <a:ext uri="{FF2B5EF4-FFF2-40B4-BE49-F238E27FC236}">
                <a16:creationId xmlns:a16="http://schemas.microsoft.com/office/drawing/2014/main" id="{DDA3934A-8F74-47F9-9252-1F12F319A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4378326"/>
            <a:ext cx="19970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5DC7F1-8675-43EF-B975-6FFDF480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>
            <a:extLst>
              <a:ext uri="{FF2B5EF4-FFF2-40B4-BE49-F238E27FC236}">
                <a16:creationId xmlns:a16="http://schemas.microsoft.com/office/drawing/2014/main" id="{B4EB92E9-00C5-4EA8-9145-445B025C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E8A92E7-B610-451D-BB84-F69321053BD1}" type="slidenum">
              <a:rPr lang="en-US" altLang="en-US">
                <a:latin typeface="Arial" panose="020B0604020202020204" pitchFamily="34" charset="0"/>
              </a:rPr>
              <a:pPr/>
              <a:t>65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8489DE02-FB25-45B3-9CD2-9851D2589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Program Stegano </a:t>
            </a:r>
            <a:r>
              <a:rPr lang="en-US" altLang="en-US" i="1"/>
              <a:t>shareware</a:t>
            </a:r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11A3F04A-7D4E-40E6-812C-466EBADFC1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None/>
            </a:pPr>
            <a:r>
              <a:rPr lang="en-US" altLang="en-US" sz="2400"/>
              <a:t>1.    InPlainView: </a:t>
            </a:r>
            <a:r>
              <a:rPr lang="en-US" altLang="en-US" sz="2400">
                <a:hlinkClick r:id="rId2"/>
              </a:rPr>
              <a:t>http://www.simtel.net/product.php%5Bid%5D12796%5BSiteID%5Dsimtel.net</a:t>
            </a:r>
            <a:endParaRPr lang="en-US" altLang="en-US" sz="2400"/>
          </a:p>
          <a:p>
            <a:pPr marL="571500" indent="-571500">
              <a:buNone/>
            </a:pPr>
            <a:r>
              <a:rPr lang="en-US" altLang="en-US" sz="2400"/>
              <a:t>	Keterangan: hanya untuk citra .bmp</a:t>
            </a:r>
          </a:p>
          <a:p>
            <a:pPr marL="571500" indent="-571500">
              <a:buNone/>
            </a:pPr>
            <a:endParaRPr lang="en-US" altLang="en-US" sz="2400"/>
          </a:p>
          <a:p>
            <a:pPr marL="571500" indent="-571500">
              <a:buNone/>
            </a:pPr>
            <a:r>
              <a:rPr lang="en-US" altLang="en-US" sz="2400"/>
              <a:t>2.    S-tools</a:t>
            </a:r>
          </a:p>
          <a:p>
            <a:pPr marL="571500" indent="-571500">
              <a:buNone/>
            </a:pPr>
            <a:r>
              <a:rPr lang="en-US" altLang="en-US" sz="2400"/>
              <a:t>	</a:t>
            </a:r>
            <a:r>
              <a:rPr lang="en-US" altLang="en-US" sz="2400">
                <a:hlinkClick r:id="rId3"/>
              </a:rPr>
              <a:t>http://digitalforensics.champlain.edu/download/s-tools4.zip</a:t>
            </a:r>
            <a:endParaRPr lang="en-US" altLang="en-US" sz="2400"/>
          </a:p>
          <a:p>
            <a:pPr marL="571500" indent="-571500">
              <a:buNone/>
            </a:pPr>
            <a:r>
              <a:rPr lang="en-US" altLang="en-US" baseline="30000"/>
              <a:t>	</a:t>
            </a:r>
            <a:r>
              <a:rPr lang="en-US" altLang="en-US" sz="2400"/>
              <a:t>Keterangan: untuk citra GIF dan BMP. </a:t>
            </a:r>
          </a:p>
          <a:p>
            <a:pPr marL="839788" lvl="1" indent="-495300">
              <a:buNone/>
            </a:pPr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AC2ABB-5893-401E-A791-9766632C4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E8EDD-8D6B-46DB-A323-E458B7547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" y="928689"/>
            <a:ext cx="10068560" cy="5202237"/>
          </a:xfrm>
        </p:spPr>
        <p:txBody>
          <a:bodyPr>
            <a:normAutofit fontScale="92500" lnSpcReduction="10000"/>
          </a:bodyPr>
          <a:lstStyle/>
          <a:p>
            <a:pPr marL="336550" lvl="1" indent="-336550">
              <a:defRPr/>
            </a:pPr>
            <a:r>
              <a:rPr lang="en-US" dirty="0" err="1"/>
              <a:t>Daftar</a:t>
            </a:r>
            <a:r>
              <a:rPr lang="en-US" dirty="0"/>
              <a:t> 100 kakas </a:t>
            </a:r>
            <a:r>
              <a:rPr lang="en-US" dirty="0" err="1"/>
              <a:t>steganografi</a:t>
            </a:r>
            <a:r>
              <a:rPr lang="en-US" dirty="0"/>
              <a:t> 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   </a:t>
            </a:r>
            <a:r>
              <a:rPr lang="en-US" sz="2400" dirty="0">
                <a:hlinkClick r:id="rId2"/>
              </a:rPr>
              <a:t>http://www.jjtc.com/Steganography/toolmatrix.htm</a:t>
            </a:r>
            <a:endParaRPr lang="en-US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diantaranta</a:t>
            </a:r>
            <a:r>
              <a:rPr lang="en-US" dirty="0"/>
              <a:t> </a:t>
            </a:r>
            <a:r>
              <a:rPr lang="en-US" dirty="0" err="1"/>
              <a:t>berjalan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Linux:</a:t>
            </a:r>
          </a:p>
          <a:p>
            <a:pPr marL="690563" indent="-354013">
              <a:buFont typeface="+mj-lt"/>
              <a:buAutoNum type="arabicPeriod"/>
              <a:defRPr/>
            </a:pPr>
            <a:r>
              <a:rPr lang="en-US" sz="2400" b="1" dirty="0"/>
              <a:t>JPHS (</a:t>
            </a:r>
            <a:r>
              <a:rPr lang="en-US" sz="2400" b="1" dirty="0" err="1"/>
              <a:t>JPHide</a:t>
            </a:r>
            <a:r>
              <a:rPr lang="en-US" sz="2400" b="1" dirty="0"/>
              <a:t> </a:t>
            </a:r>
            <a:r>
              <a:rPr lang="en-US" sz="2400" b="1" dirty="0" err="1"/>
              <a:t>JPSeek</a:t>
            </a:r>
            <a:r>
              <a:rPr lang="en-US" sz="2400" b="1" dirty="0"/>
              <a:t>, JP hide and seek)</a:t>
            </a:r>
          </a:p>
          <a:p>
            <a:pPr marL="690563" indent="-354013">
              <a:buNone/>
              <a:defRPr/>
            </a:pPr>
            <a:r>
              <a:rPr lang="en-US" sz="2400" b="1" dirty="0"/>
              <a:t>      </a:t>
            </a:r>
            <a:r>
              <a:rPr lang="en-US" sz="2400" b="1" dirty="0">
                <a:hlinkClick r:id="rId3"/>
              </a:rPr>
              <a:t>http://linux01.gwdg.de/~alatham/stego.html</a:t>
            </a:r>
            <a:endParaRPr lang="en-US" sz="2400" b="1" dirty="0"/>
          </a:p>
          <a:p>
            <a:pPr marL="690563" indent="-354013">
              <a:buNone/>
              <a:defRPr/>
            </a:pPr>
            <a:endParaRPr lang="en-US" sz="2400" b="1" dirty="0"/>
          </a:p>
          <a:p>
            <a:pPr marL="690563" indent="-354013">
              <a:buFont typeface="+mj-lt"/>
              <a:buAutoNum type="arabicPeriod" startAt="2"/>
              <a:defRPr/>
            </a:pPr>
            <a:r>
              <a:rPr lang="en-US" sz="2400" dirty="0" err="1"/>
              <a:t>Steghide</a:t>
            </a:r>
            <a:endParaRPr lang="en-US" sz="2400" dirty="0"/>
          </a:p>
          <a:p>
            <a:pPr marL="690563" indent="-354013">
              <a:buFont typeface="+mj-lt"/>
              <a:buAutoNum type="arabicPeriod" startAt="2"/>
              <a:defRPr/>
            </a:pPr>
            <a:r>
              <a:rPr lang="en-US" sz="2400" dirty="0"/>
              <a:t>Outguess</a:t>
            </a:r>
          </a:p>
          <a:p>
            <a:pPr marL="690563" indent="-354013">
              <a:buFont typeface="+mj-lt"/>
              <a:buAutoNum type="arabicPeriod" startAt="2"/>
              <a:defRPr/>
            </a:pPr>
            <a:r>
              <a:rPr lang="en-US" sz="2400" dirty="0"/>
              <a:t>Blindside</a:t>
            </a:r>
          </a:p>
          <a:p>
            <a:pPr marL="690563" indent="-354013">
              <a:buFont typeface="+mj-lt"/>
              <a:buAutoNum type="arabicPeriod" startAt="2"/>
              <a:defRPr/>
            </a:pPr>
            <a:r>
              <a:rPr lang="en-US" sz="2400" dirty="0" err="1"/>
              <a:t>Gifshuffle</a:t>
            </a:r>
            <a:endParaRPr lang="en-US" sz="2400" dirty="0"/>
          </a:p>
          <a:p>
            <a:pPr marL="690563" indent="-354013">
              <a:buFont typeface="+mj-lt"/>
              <a:buAutoNum type="arabicPeriod" startAt="2"/>
              <a:defRPr/>
            </a:pPr>
            <a:r>
              <a:rPr lang="en-US" sz="2400" dirty="0" err="1"/>
              <a:t>GzSteg</a:t>
            </a:r>
            <a:endParaRPr lang="en-US" sz="2400" dirty="0"/>
          </a:p>
          <a:p>
            <a:pPr marL="690563" indent="-354013">
              <a:buFont typeface="+mj-lt"/>
              <a:buAutoNum type="arabicPeriod" startAt="2"/>
              <a:defRPr/>
            </a:pPr>
            <a:r>
              <a:rPr lang="en-US" sz="2400" dirty="0" err="1"/>
              <a:t>dll</a:t>
            </a:r>
            <a:endParaRPr lang="en-US" sz="2400" dirty="0"/>
          </a:p>
          <a:p>
            <a:pPr>
              <a:defRPr/>
            </a:pPr>
            <a:endParaRPr lang="en-US" dirty="0"/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26D49010-9DDC-4015-820F-7CC7B4FF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420C5F-2DA6-4BB4-97DE-E63244EB02EF}" type="slidenum">
              <a:rPr lang="en-US" altLang="en-US">
                <a:latin typeface="Arial" panose="020B0604020202020204" pitchFamily="34" charset="0"/>
              </a:rPr>
              <a:pPr/>
              <a:t>66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A2DA11-CA7E-41EB-ABDC-534024101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01943A16-B5BA-4A1B-82BD-AD79BB7BC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" y="1071563"/>
            <a:ext cx="10190480" cy="5059362"/>
          </a:xfrm>
        </p:spPr>
        <p:txBody>
          <a:bodyPr/>
          <a:lstStyle/>
          <a:p>
            <a:r>
              <a:rPr lang="en-US" altLang="en-US" dirty="0">
                <a:latin typeface="Tahoma" panose="020B0604030504040204" pitchFamily="34" charset="0"/>
              </a:rPr>
              <a:t>Situs </a:t>
            </a:r>
            <a:r>
              <a:rPr lang="en-US" altLang="en-US" dirty="0" err="1">
                <a:latin typeface="Tahoma" panose="020B0604030504040204" pitchFamily="34" charset="0"/>
              </a:rPr>
              <a:t>populer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untuk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informasi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steganografi</a:t>
            </a:r>
            <a:endParaRPr lang="en-US" altLang="en-US" dirty="0">
              <a:latin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latin typeface="Tahoma" panose="020B0604030504040204" pitchFamily="34" charset="0"/>
            </a:endParaRPr>
          </a:p>
          <a:p>
            <a:pPr lvl="1"/>
            <a:r>
              <a:rPr lang="en-US" altLang="en-US" dirty="0">
                <a:latin typeface="Tahoma" panose="020B0604030504040204" pitchFamily="34" charset="0"/>
                <a:hlinkClick r:id="rId2"/>
              </a:rPr>
              <a:t>http://www.ise.gmu.edu/~njohnson/Steganography</a:t>
            </a:r>
            <a:endParaRPr lang="en-US" altLang="en-US" dirty="0">
              <a:latin typeface="Tahoma" panose="020B0604030504040204" pitchFamily="34" charset="0"/>
            </a:endParaRPr>
          </a:p>
          <a:p>
            <a:pPr lvl="1"/>
            <a:endParaRPr lang="en-US" altLang="en-US" dirty="0">
              <a:latin typeface="Tahoma" panose="020B0604030504040204" pitchFamily="34" charset="0"/>
            </a:endParaRPr>
          </a:p>
          <a:p>
            <a:pPr lvl="1"/>
            <a:r>
              <a:rPr lang="en-US" altLang="en-US" dirty="0">
                <a:latin typeface="Tahoma" panose="020B0604030504040204" pitchFamily="34" charset="0"/>
                <a:hlinkClick r:id="rId3"/>
              </a:rPr>
              <a:t>http://www.rhetoric.umn.edu/Rhetoric/misc/dfrank/stegsoft.html</a:t>
            </a:r>
            <a:endParaRPr lang="en-US" altLang="en-US" dirty="0">
              <a:latin typeface="Tahoma" panose="020B0604030504040204" pitchFamily="34" charset="0"/>
            </a:endParaRPr>
          </a:p>
          <a:p>
            <a:pPr lvl="1"/>
            <a:endParaRPr lang="en-US" altLang="en-US" dirty="0">
              <a:latin typeface="Tahoma" panose="020B0604030504040204" pitchFamily="34" charset="0"/>
            </a:endParaRPr>
          </a:p>
          <a:p>
            <a:pPr lvl="1"/>
            <a:r>
              <a:rPr lang="en-US" altLang="en-US" dirty="0">
                <a:latin typeface="Tahoma" panose="020B0604030504040204" pitchFamily="34" charset="0"/>
                <a:hlinkClick r:id="rId4"/>
              </a:rPr>
              <a:t>http://www.topology.org/crypto.html</a:t>
            </a:r>
            <a:endParaRPr lang="en-US" altLang="en-US" dirty="0">
              <a:latin typeface="Tahoma" panose="020B0604030504040204" pitchFamily="34" charset="0"/>
            </a:endParaRPr>
          </a:p>
          <a:p>
            <a:pPr lvl="1"/>
            <a:endParaRPr lang="en-US" altLang="en-US" dirty="0">
              <a:latin typeface="Tahoma" panose="020B0604030504040204" pitchFamily="34" charset="0"/>
            </a:endParaRPr>
          </a:p>
          <a:p>
            <a:pPr lvl="1"/>
            <a:r>
              <a:rPr lang="en-US" altLang="en-US" u="sng" dirty="0">
                <a:hlinkClick r:id="rId5"/>
              </a:rPr>
              <a:t>http://mozaiq.org/</a:t>
            </a:r>
            <a:endParaRPr lang="en-US" altLang="en-US" u="sng" dirty="0"/>
          </a:p>
          <a:p>
            <a:pPr lvl="1"/>
            <a:endParaRPr lang="en-US" altLang="en-US" b="1" dirty="0">
              <a:latin typeface="Tahoma" panose="020B0604030504040204" pitchFamily="34" charset="0"/>
            </a:endParaRPr>
          </a:p>
          <a:p>
            <a:endParaRPr lang="en-US" altLang="en-US" dirty="0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AAE90A6D-3B80-427D-8AFE-D58D09F1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8FC9DA0-225D-48CA-82E5-788EBAF0C2D8}" type="slidenum">
              <a:rPr lang="en-US" altLang="en-US">
                <a:latin typeface="Arial" panose="020B0604020202020204" pitchFamily="34" charset="0"/>
              </a:rPr>
              <a:pPr/>
              <a:t>67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391E60-0FF6-44C7-8BC3-B1F89AAB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AB6FD8EA-E1FB-4384-8360-28C97E5DF3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88161" y="2852738"/>
            <a:ext cx="7267575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d-ID" altLang="en-US" b="1" dirty="0"/>
              <a:t>Pengantar Steganalisis </a:t>
            </a:r>
            <a:endParaRPr lang="en-US" altLang="en-US" b="1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59D4F6-080F-4A4B-84BC-6C09AFDF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4AB0E-88BC-4B7F-BC59-E0E297E1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>
            <a:extLst>
              <a:ext uri="{FF2B5EF4-FFF2-40B4-BE49-F238E27FC236}">
                <a16:creationId xmlns:a16="http://schemas.microsoft.com/office/drawing/2014/main" id="{6DDFD46D-CF26-4E87-9EB7-A03C30B0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Steganalysis</a:t>
            </a:r>
            <a:endParaRPr lang="en-US" altLang="en-US" b="1" dirty="0">
              <a:latin typeface="+mn-lt"/>
            </a:endParaRPr>
          </a:p>
        </p:txBody>
      </p:sp>
      <p:sp>
        <p:nvSpPr>
          <p:cNvPr id="89091" name="Content Placeholder 2">
            <a:extLst>
              <a:ext uri="{FF2B5EF4-FFF2-40B4-BE49-F238E27FC236}">
                <a16:creationId xmlns:a16="http://schemas.microsoft.com/office/drawing/2014/main" id="{CCF5551E-F9B3-4A0A-996C-068654F3D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>
                <a:sym typeface="Wingdings" panose="05000000000000000000" pitchFamily="2" charset="2"/>
              </a:rPr>
              <a:t>Tujuan</a:t>
            </a:r>
            <a:r>
              <a:rPr lang="en-US" altLang="en-US" dirty="0">
                <a:sym typeface="Wingdings" panose="05000000000000000000" pitchFamily="2" charset="2"/>
              </a:rPr>
              <a:t>: </a:t>
            </a:r>
            <a:r>
              <a:rPr lang="en-US" altLang="en-US" dirty="0" err="1">
                <a:sym typeface="Wingdings" panose="05000000000000000000" pitchFamily="2" charset="2"/>
              </a:rPr>
              <a:t>menentukan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apakah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sebuah</a:t>
            </a:r>
            <a:r>
              <a:rPr lang="en-US" altLang="en-US" dirty="0">
                <a:sym typeface="Wingdings" panose="05000000000000000000" pitchFamily="2" charset="2"/>
              </a:rPr>
              <a:t> media </a:t>
            </a:r>
            <a:r>
              <a:rPr lang="en-US" altLang="en-US" i="1" dirty="0">
                <a:sym typeface="Wingdings" panose="05000000000000000000" pitchFamily="2" charset="2"/>
              </a:rPr>
              <a:t>suspect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mengandung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pesan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tersembunyi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89092" name="Picture 2" descr="http://prismakhas.com/wp-content/uploads/steganography.jpg">
            <a:extLst>
              <a:ext uri="{FF2B5EF4-FFF2-40B4-BE49-F238E27FC236}">
                <a16:creationId xmlns:a16="http://schemas.microsoft.com/office/drawing/2014/main" id="{D85924CC-44DF-4644-915A-A0F69C4D3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10" y="3120074"/>
            <a:ext cx="3671888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Slide Number Placeholder 4">
            <a:extLst>
              <a:ext uri="{FF2B5EF4-FFF2-40B4-BE49-F238E27FC236}">
                <a16:creationId xmlns:a16="http://schemas.microsoft.com/office/drawing/2014/main" id="{8DE37BAC-C19E-4B71-A482-B4031286B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6C18124-FB9E-4F58-BDE8-E6EEC8480234}" type="slidenum">
              <a:rPr lang="en-US" altLang="en-US">
                <a:latin typeface="Arial" panose="020B0604020202020204" pitchFamily="34" charset="0"/>
              </a:rPr>
              <a:pPr/>
              <a:t>69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61023D-A2B7-4A7B-9D56-0789738A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3131F70F-7F5D-4B87-BD9B-0E91442A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24" y="3783039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5">
            <a:extLst>
              <a:ext uri="{FF2B5EF4-FFF2-40B4-BE49-F238E27FC236}">
                <a16:creationId xmlns:a16="http://schemas.microsoft.com/office/drawing/2014/main" id="{D7FEB60E-96A6-4F6C-9A70-7A13ADB94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13988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6">
            <a:extLst>
              <a:ext uri="{FF2B5EF4-FFF2-40B4-BE49-F238E27FC236}">
                <a16:creationId xmlns:a16="http://schemas.microsoft.com/office/drawing/2014/main" id="{E1C6D353-9281-4EEC-AFC2-9868E0AB4B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18795" y="1325419"/>
            <a:ext cx="1004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4000" b="1" dirty="0">
                <a:solidFill>
                  <a:srgbClr val="FF0000"/>
                </a:solidFill>
                <a:ea typeface="Gulim" panose="020B0600000101010101" pitchFamily="34" charset="-127"/>
              </a:rPr>
              <a:t>???</a:t>
            </a: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A5075B27-BD73-4038-B877-EA4160DA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2" y="3429000"/>
            <a:ext cx="235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ko-KR" sz="2400" b="1" dirty="0">
                <a:solidFill>
                  <a:srgbClr val="5F5F5F"/>
                </a:solidFill>
                <a:ea typeface="Gulim" panose="020B0600000101010101" pitchFamily="34" charset="-127"/>
              </a:rPr>
              <a:t>@2*$#d(*%7*</a:t>
            </a:r>
          </a:p>
        </p:txBody>
      </p:sp>
      <p:pic>
        <p:nvPicPr>
          <p:cNvPr id="14342" name="Picture 8">
            <a:extLst>
              <a:ext uri="{FF2B5EF4-FFF2-40B4-BE49-F238E27FC236}">
                <a16:creationId xmlns:a16="http://schemas.microsoft.com/office/drawing/2014/main" id="{7BDD4ADD-2F07-450D-BC59-26DFA104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76" y="3600297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>
            <a:extLst>
              <a:ext uri="{FF2B5EF4-FFF2-40B4-BE49-F238E27FC236}">
                <a16:creationId xmlns:a16="http://schemas.microsoft.com/office/drawing/2014/main" id="{D639D158-9D9D-43C6-8895-1000F5A1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9" y="1947236"/>
            <a:ext cx="14112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9">
            <a:extLst>
              <a:ext uri="{FF2B5EF4-FFF2-40B4-BE49-F238E27FC236}">
                <a16:creationId xmlns:a16="http://schemas.microsoft.com/office/drawing/2014/main" id="{F89488E5-FB2C-4C36-AE0E-861363C00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2" y="439687"/>
            <a:ext cx="259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Kriptografi</a:t>
            </a:r>
            <a:endParaRPr lang="en-US" altLang="en-US" sz="36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B964CC-C67F-4AF8-A111-7DAFD178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  <p:sp>
        <p:nvSpPr>
          <p:cNvPr id="14346" name="Slide Number Placeholder 2">
            <a:extLst>
              <a:ext uri="{FF2B5EF4-FFF2-40B4-BE49-F238E27FC236}">
                <a16:creationId xmlns:a16="http://schemas.microsoft.com/office/drawing/2014/main" id="{F9BAE74C-9E00-4194-824B-45C3A1EF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802AE4-FF37-40C3-91E1-1F5426A71F39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F5552-DA48-4DE6-9998-52EC4164D293}"/>
              </a:ext>
            </a:extLst>
          </p:cNvPr>
          <p:cNvSpPr/>
          <p:nvPr/>
        </p:nvSpPr>
        <p:spPr>
          <a:xfrm>
            <a:off x="1864995" y="5399245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dienkripsi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dengan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kriptografi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Cipherteks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keberadaannya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     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Content Placeholder 2">
            <a:extLst>
              <a:ext uri="{FF2B5EF4-FFF2-40B4-BE49-F238E27FC236}">
                <a16:creationId xmlns:a16="http://schemas.microsoft.com/office/drawing/2014/main" id="{38259E9E-BDCB-446E-AE08-7D441FFE6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765174"/>
            <a:ext cx="10007600" cy="5207001"/>
          </a:xfrm>
        </p:spPr>
        <p:txBody>
          <a:bodyPr/>
          <a:lstStyle/>
          <a:p>
            <a:r>
              <a:rPr lang="en-US" altLang="en-US" dirty="0" err="1"/>
              <a:t>Steganografi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 err="1"/>
              <a:t>Steganalisis</a:t>
            </a:r>
            <a:endParaRPr lang="en-US" altLang="en-US" dirty="0"/>
          </a:p>
        </p:txBody>
      </p:sp>
      <p:pic>
        <p:nvPicPr>
          <p:cNvPr id="90115" name="Picture 4" descr="conventional information hiding scheme">
            <a:extLst>
              <a:ext uri="{FF2B5EF4-FFF2-40B4-BE49-F238E27FC236}">
                <a16:creationId xmlns:a16="http://schemas.microsoft.com/office/drawing/2014/main" id="{0B4D646B-5494-4AB4-BB2C-6B7395491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1412876"/>
            <a:ext cx="65532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1B8640-A5BD-4119-84DD-34A547951FAE}"/>
              </a:ext>
            </a:extLst>
          </p:cNvPr>
          <p:cNvSpPr/>
          <p:nvPr/>
        </p:nvSpPr>
        <p:spPr>
          <a:xfrm>
            <a:off x="4721225" y="4500563"/>
            <a:ext cx="1200150" cy="514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Analisis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187039-2640-40AB-840E-376831AA2541}"/>
              </a:ext>
            </a:extLst>
          </p:cNvPr>
          <p:cNvCxnSpPr>
            <a:endCxn id="5" idx="1"/>
          </p:cNvCxnSpPr>
          <p:nvPr/>
        </p:nvCxnSpPr>
        <p:spPr>
          <a:xfrm>
            <a:off x="4275139" y="4757738"/>
            <a:ext cx="4460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8" name="TextBox 8">
            <a:extLst>
              <a:ext uri="{FF2B5EF4-FFF2-40B4-BE49-F238E27FC236}">
                <a16:creationId xmlns:a16="http://schemas.microsoft.com/office/drawing/2014/main" id="{B8F1F802-10DC-4648-9FBB-D5B86305A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4476750"/>
            <a:ext cx="1416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/>
              <a:t>suspected </a:t>
            </a:r>
          </a:p>
          <a:p>
            <a:r>
              <a:rPr lang="en-US" altLang="en-US" sz="1600"/>
              <a:t>stego object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C56CC5-9C27-4895-851E-D576BCEFE209}"/>
              </a:ext>
            </a:extLst>
          </p:cNvPr>
          <p:cNvCxnSpPr/>
          <p:nvPr/>
        </p:nvCxnSpPr>
        <p:spPr>
          <a:xfrm>
            <a:off x="5921375" y="4757738"/>
            <a:ext cx="4460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0" name="TextBox 12">
            <a:extLst>
              <a:ext uri="{FF2B5EF4-FFF2-40B4-BE49-F238E27FC236}">
                <a16:creationId xmlns:a16="http://schemas.microsoft.com/office/drawing/2014/main" id="{D06D1BB2-8165-4A33-BDA5-CFEE690F0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1" y="4514850"/>
            <a:ext cx="1292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200" dirty="0"/>
              <a:t>  </a:t>
            </a:r>
            <a:r>
              <a:rPr lang="en-US" altLang="en-US" sz="1600" dirty="0"/>
              <a:t>decision *)</a:t>
            </a:r>
          </a:p>
          <a:p>
            <a:pPr algn="ctr"/>
            <a:r>
              <a:rPr lang="en-US" altLang="en-US" sz="1600" dirty="0"/>
              <a:t>(1/0)</a:t>
            </a:r>
          </a:p>
        </p:txBody>
      </p:sp>
      <p:sp>
        <p:nvSpPr>
          <p:cNvPr id="90121" name="TextBox 13">
            <a:extLst>
              <a:ext uri="{FF2B5EF4-FFF2-40B4-BE49-F238E27FC236}">
                <a16:creationId xmlns:a16="http://schemas.microsoft.com/office/drawing/2014/main" id="{86DBF9B2-3C7D-477A-899D-A75C727F5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5664201"/>
            <a:ext cx="488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*) </a:t>
            </a:r>
            <a:r>
              <a:rPr lang="en-US" altLang="en-US" sz="1400" dirty="0" err="1"/>
              <a:t>Keterangan</a:t>
            </a:r>
            <a:r>
              <a:rPr lang="en-US" altLang="en-US" sz="1400" dirty="0"/>
              <a:t>: 1 </a:t>
            </a:r>
            <a:r>
              <a:rPr lang="en-US" altLang="en-US" sz="1400" dirty="0" err="1"/>
              <a:t>jika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ada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pesan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tersembunyi</a:t>
            </a:r>
            <a:r>
              <a:rPr lang="en-US" altLang="en-US" sz="1400" dirty="0"/>
              <a:t>, 0 </a:t>
            </a:r>
            <a:r>
              <a:rPr lang="en-US" altLang="en-US" sz="1400" dirty="0" err="1"/>
              <a:t>jika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tidak</a:t>
            </a:r>
            <a:endParaRPr lang="en-US" altLang="en-US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46BBEE-10AA-463B-97AE-060D1695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90897-8991-406B-8213-42E49B13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ontent Placeholder 2">
            <a:extLst>
              <a:ext uri="{FF2B5EF4-FFF2-40B4-BE49-F238E27FC236}">
                <a16:creationId xmlns:a16="http://schemas.microsoft.com/office/drawing/2014/main" id="{78270B45-2A59-4A2D-A39E-3EBB594E5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86" y="534987"/>
            <a:ext cx="8054975" cy="4060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/>
              <a:t>Fakta: Gambar-gambar bertebaran di internet</a:t>
            </a:r>
          </a:p>
          <a:p>
            <a:pPr marL="0" indent="0">
              <a:buNone/>
            </a:pPr>
            <a:r>
              <a:rPr lang="en-US" altLang="en-US"/>
              <a:t>(</a:t>
            </a:r>
            <a:r>
              <a:rPr lang="en-US" altLang="en-US" i="1"/>
              <a:t>website</a:t>
            </a:r>
            <a:r>
              <a:rPr lang="en-US" altLang="en-US"/>
              <a:t>, </a:t>
            </a:r>
            <a:r>
              <a:rPr lang="en-US" altLang="en-US" i="1"/>
              <a:t>social media</a:t>
            </a:r>
            <a:r>
              <a:rPr lang="en-US" altLang="en-US"/>
              <a:t>, </a:t>
            </a:r>
            <a:r>
              <a:rPr lang="en-US" altLang="en-US" i="1"/>
              <a:t>social  networking</a:t>
            </a:r>
            <a:r>
              <a:rPr lang="en-US" altLang="en-US"/>
              <a:t>)</a:t>
            </a:r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C82C39A1-6BD0-4A70-B49B-62DD18E2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0002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4574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371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A6AC648-4051-44BC-AF68-9CD32AA2CE60}" type="slidenum">
              <a:rPr lang="en-US" altLang="en-US">
                <a:latin typeface="Arial" panose="020B0604020202020204" pitchFamily="34" charset="0"/>
              </a:rPr>
              <a:pPr/>
              <a:t>71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1140" name="Picture 4">
            <a:extLst>
              <a:ext uri="{FF2B5EF4-FFF2-40B4-BE49-F238E27FC236}">
                <a16:creationId xmlns:a16="http://schemas.microsoft.com/office/drawing/2014/main" id="{F1FB4401-7BF5-481F-A142-DC9E05D94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1935479"/>
            <a:ext cx="4208462" cy="439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>
            <a:extLst>
              <a:ext uri="{FF2B5EF4-FFF2-40B4-BE49-F238E27FC236}">
                <a16:creationId xmlns:a16="http://schemas.microsoft.com/office/drawing/2014/main" id="{8FD1450C-9347-43EC-A851-595ACBC43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48" y="1935479"/>
            <a:ext cx="2471877" cy="438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424306-1353-4A21-BA28-C5A16F44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1">
            <a:extLst>
              <a:ext uri="{FF2B5EF4-FFF2-40B4-BE49-F238E27FC236}">
                <a16:creationId xmlns:a16="http://schemas.microsoft.com/office/drawing/2014/main" id="{80D279A0-A815-4284-A033-480CB0FC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0002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4574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371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015D07A-B47D-4888-A60F-75992B6AA5AD}" type="slidenum">
              <a:rPr lang="en-US" altLang="en-US">
                <a:latin typeface="Arial" panose="020B0604020202020204" pitchFamily="34" charset="0"/>
              </a:rPr>
              <a:pPr/>
              <a:t>72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A9419-5CC0-46E7-AB93-0B54BD8FB26F}"/>
              </a:ext>
            </a:extLst>
          </p:cNvPr>
          <p:cNvSpPr txBox="1"/>
          <p:nvPr/>
        </p:nvSpPr>
        <p:spPr>
          <a:xfrm>
            <a:off x="2382522" y="458478"/>
            <a:ext cx="491775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/>
              <a:t>Namun</a:t>
            </a:r>
            <a:r>
              <a:rPr lang="en-US" sz="2400" dirty="0"/>
              <a:t>, </a:t>
            </a:r>
            <a:r>
              <a:rPr lang="en-US" sz="2400" dirty="0" err="1"/>
              <a:t>dibalik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gambar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</a:p>
          <a:p>
            <a:pPr>
              <a:defRPr/>
            </a:pPr>
            <a:r>
              <a:rPr lang="en-US" sz="2400" dirty="0" err="1"/>
              <a:t>tersembunyi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rahasia</a:t>
            </a:r>
            <a:endParaRPr lang="en-US" sz="2400" dirty="0"/>
          </a:p>
        </p:txBody>
      </p:sp>
      <p:pic>
        <p:nvPicPr>
          <p:cNvPr id="92164" name="Picture 3">
            <a:extLst>
              <a:ext uri="{FF2B5EF4-FFF2-40B4-BE49-F238E27FC236}">
                <a16:creationId xmlns:a16="http://schemas.microsoft.com/office/drawing/2014/main" id="{A71F1434-024C-47F9-81A4-65361B68A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1" y="1576387"/>
            <a:ext cx="2605722" cy="394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0A2A5-4408-4466-B203-651098ED352E}"/>
              </a:ext>
            </a:extLst>
          </p:cNvPr>
          <p:cNvSpPr txBox="1"/>
          <p:nvPr/>
        </p:nvSpPr>
        <p:spPr>
          <a:xfrm>
            <a:off x="2418083" y="5779747"/>
            <a:ext cx="73164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rahasia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berupa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biasa</a:t>
            </a:r>
            <a:r>
              <a:rPr lang="en-US" sz="2400" dirty="0"/>
              <a:t>, </a:t>
            </a:r>
          </a:p>
          <a:p>
            <a:pPr>
              <a:defRPr/>
            </a:pP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kejahatan</a:t>
            </a:r>
            <a:r>
              <a:rPr lang="en-US" sz="2400" dirty="0"/>
              <a:t>, program </a:t>
            </a:r>
            <a:r>
              <a:rPr lang="en-US" sz="2400" dirty="0" err="1"/>
              <a:t>jahat</a:t>
            </a:r>
            <a:r>
              <a:rPr lang="en-US" sz="2400" dirty="0"/>
              <a:t>, </a:t>
            </a:r>
            <a:r>
              <a:rPr lang="en-US" sz="2400" dirty="0" err="1"/>
              <a:t>bahkan</a:t>
            </a:r>
            <a:r>
              <a:rPr lang="en-US" sz="2400" dirty="0"/>
              <a:t> virus </a:t>
            </a:r>
            <a:r>
              <a:rPr lang="en-US" sz="2400" dirty="0" err="1"/>
              <a:t>komputer</a:t>
            </a:r>
            <a:r>
              <a:rPr lang="en-US" sz="2400" dirty="0"/>
              <a:t>! </a:t>
            </a:r>
          </a:p>
        </p:txBody>
      </p:sp>
      <p:pic>
        <p:nvPicPr>
          <p:cNvPr id="92166" name="Picture 6">
            <a:extLst>
              <a:ext uri="{FF2B5EF4-FFF2-40B4-BE49-F238E27FC236}">
                <a16:creationId xmlns:a16="http://schemas.microsoft.com/office/drawing/2014/main" id="{5D19DDE4-A7FE-4F34-A7EA-D4BC3679E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11" y="3870327"/>
            <a:ext cx="11906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167" name="Straight Arrow Connector 4">
            <a:extLst>
              <a:ext uri="{FF2B5EF4-FFF2-40B4-BE49-F238E27FC236}">
                <a16:creationId xmlns:a16="http://schemas.microsoft.com/office/drawing/2014/main" id="{74C9AED3-758E-4F5A-9690-DB265B71987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602923" y="3870327"/>
            <a:ext cx="1279525" cy="357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8D225-EE38-4345-AFC4-75DD0E532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>
            <a:extLst>
              <a:ext uri="{FF2B5EF4-FFF2-40B4-BE49-F238E27FC236}">
                <a16:creationId xmlns:a16="http://schemas.microsoft.com/office/drawing/2014/main" id="{25E5D2F9-2107-488A-AAA0-606CDDEC6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8E5E492-39A4-4FFD-82E1-7243F5B4D9CB}" type="slidenum">
              <a:rPr lang="en-US" altLang="en-US" sz="1000">
                <a:latin typeface="Comic Sans MS" panose="030F0702030302020204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73</a:t>
            </a:fld>
            <a:endParaRPr lang="en-US" altLang="en-US" sz="1000">
              <a:latin typeface="Comic Sans MS" panose="030F0702030302020204" pitchFamily="66" charset="0"/>
            </a:endParaRPr>
          </a:p>
        </p:txBody>
      </p:sp>
      <p:sp>
        <p:nvSpPr>
          <p:cNvPr id="93187" name="TextBox 2">
            <a:extLst>
              <a:ext uri="{FF2B5EF4-FFF2-40B4-BE49-F238E27FC236}">
                <a16:creationId xmlns:a16="http://schemas.microsoft.com/office/drawing/2014/main" id="{7A8CF797-887B-4CE5-AD9F-5EDC048F7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308" y="435610"/>
            <a:ext cx="800957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err="1">
                <a:cs typeface="Arial" panose="020B0604020202020204" pitchFamily="34" charset="0"/>
              </a:rPr>
              <a:t>Pernah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terima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surel</a:t>
            </a:r>
            <a:r>
              <a:rPr lang="en-US" altLang="en-US" sz="2400" dirty="0">
                <a:cs typeface="Arial" panose="020B0604020202020204" pitchFamily="34" charset="0"/>
              </a:rPr>
              <a:t> (</a:t>
            </a:r>
            <a:r>
              <a:rPr lang="en-US" altLang="en-US" sz="2400" i="1" dirty="0">
                <a:cs typeface="Arial" panose="020B0604020202020204" pitchFamily="34" charset="0"/>
              </a:rPr>
              <a:t>e-mail</a:t>
            </a:r>
            <a:r>
              <a:rPr lang="en-US" altLang="en-US" sz="2400" dirty="0">
                <a:cs typeface="Arial" panose="020B0604020202020204" pitchFamily="34" charset="0"/>
              </a:rPr>
              <a:t>) </a:t>
            </a:r>
            <a:r>
              <a:rPr lang="en-US" altLang="en-US" sz="2400" dirty="0" err="1">
                <a:cs typeface="Arial" panose="020B0604020202020204" pitchFamily="34" charset="0"/>
              </a:rPr>
              <a:t>dari</a:t>
            </a:r>
            <a:r>
              <a:rPr lang="en-US" altLang="en-US" sz="2400" dirty="0">
                <a:cs typeface="Arial" panose="020B0604020202020204" pitchFamily="34" charset="0"/>
              </a:rPr>
              <a:t> orang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err="1">
                <a:cs typeface="Arial" panose="020B0604020202020204" pitchFamily="34" charset="0"/>
              </a:rPr>
              <a:t>tak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dikenal</a:t>
            </a:r>
            <a:r>
              <a:rPr lang="en-US" altLang="en-US" sz="2400" dirty="0">
                <a:cs typeface="Arial" panose="020B0604020202020204" pitchFamily="34" charset="0"/>
              </a:rPr>
              <a:t> dan  </a:t>
            </a:r>
            <a:r>
              <a:rPr lang="en-US" altLang="en-US" sz="2400" dirty="0" err="1">
                <a:cs typeface="Arial" panose="020B0604020202020204" pitchFamily="34" charset="0"/>
              </a:rPr>
              <a:t>mengandung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cs typeface="Arial" panose="020B0604020202020204" pitchFamily="34" charset="0"/>
              </a:rPr>
              <a:t>file </a:t>
            </a:r>
            <a:r>
              <a:rPr lang="en-US" altLang="en-US" sz="2400" i="1" dirty="0" err="1">
                <a:cs typeface="Arial" panose="020B0604020202020204" pitchFamily="34" charset="0"/>
              </a:rPr>
              <a:t>attachmet</a:t>
            </a:r>
            <a:r>
              <a:rPr lang="en-US" altLang="en-US" sz="2400" i="1" dirty="0"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err="1">
                <a:cs typeface="Arial" panose="020B0604020202020204" pitchFamily="34" charset="0"/>
              </a:rPr>
              <a:t>berupa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gambar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seperti</a:t>
            </a:r>
            <a:r>
              <a:rPr lang="en-US" altLang="en-US" sz="2400" dirty="0">
                <a:cs typeface="Arial" panose="020B0604020202020204" pitchFamily="34" charset="0"/>
              </a:rPr>
              <a:t> di </a:t>
            </a:r>
            <a:r>
              <a:rPr lang="en-US" altLang="en-US" sz="2400" dirty="0" err="1">
                <a:cs typeface="Arial" panose="020B0604020202020204" pitchFamily="34" charset="0"/>
              </a:rPr>
              <a:t>bawah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ini</a:t>
            </a:r>
            <a:r>
              <a:rPr lang="en-US" altLang="en-US" sz="2400" dirty="0"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3188" name="Picture 3">
            <a:extLst>
              <a:ext uri="{FF2B5EF4-FFF2-40B4-BE49-F238E27FC236}">
                <a16:creationId xmlns:a16="http://schemas.microsoft.com/office/drawing/2014/main" id="{7C47CEAC-A04A-4A18-848B-D6E8E5121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6" y="1928813"/>
            <a:ext cx="5827713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Box 4">
            <a:extLst>
              <a:ext uri="{FF2B5EF4-FFF2-40B4-BE49-F238E27FC236}">
                <a16:creationId xmlns:a16="http://schemas.microsoft.com/office/drawing/2014/main" id="{56DAAF41-74A5-45AA-86C3-797B0C87F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663" y="6097588"/>
            <a:ext cx="301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HATI-HATI!!!!!!!!!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A49B7A-1665-4707-8C02-7768F341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1">
            <a:extLst>
              <a:ext uri="{FF2B5EF4-FFF2-40B4-BE49-F238E27FC236}">
                <a16:creationId xmlns:a16="http://schemas.microsoft.com/office/drawing/2014/main" id="{7E2A5C18-45B2-428C-8CC8-309CCD54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0002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4574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371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59099F0-3B09-46B0-8F15-3B23A31B2668}" type="slidenum">
              <a:rPr lang="en-US" altLang="en-US">
                <a:latin typeface="Arial" panose="020B0604020202020204" pitchFamily="34" charset="0"/>
              </a:rPr>
              <a:pPr/>
              <a:t>74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4211" name="Picture 2">
            <a:extLst>
              <a:ext uri="{FF2B5EF4-FFF2-40B4-BE49-F238E27FC236}">
                <a16:creationId xmlns:a16="http://schemas.microsoft.com/office/drawing/2014/main" id="{DDA75119-F7CE-4604-AFEB-AD908694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815974"/>
            <a:ext cx="8261162" cy="463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1">
            <a:extLst>
              <a:ext uri="{FF2B5EF4-FFF2-40B4-BE49-F238E27FC236}">
                <a16:creationId xmlns:a16="http://schemas.microsoft.com/office/drawing/2014/main" id="{0DF34130-774D-4A23-B91F-9F2AB52B0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176" y="5684839"/>
            <a:ext cx="650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HATI-HATI! Jangan langsung klik jika anda tidak yakin!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5ACD2C-E3DE-4A1E-B469-3BDA2AA0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1">
            <a:extLst>
              <a:ext uri="{FF2B5EF4-FFF2-40B4-BE49-F238E27FC236}">
                <a16:creationId xmlns:a16="http://schemas.microsoft.com/office/drawing/2014/main" id="{E031F096-9C7B-4811-A573-1C9996E1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0002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4574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371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F02732A-04E9-408C-BBD4-089C6018D3DA}" type="slidenum">
              <a:rPr lang="en-US" altLang="en-US">
                <a:latin typeface="Arial" panose="020B0604020202020204" pitchFamily="34" charset="0"/>
              </a:rPr>
              <a:pPr/>
              <a:t>75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CEF89AA4-4035-4C3B-AF4B-1E9CD794D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551" y="6446839"/>
            <a:ext cx="6481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>
                <a:solidFill>
                  <a:srgbClr val="FF0000"/>
                </a:solidFill>
              </a:rPr>
              <a:t>http://thehackernews.com/2015/06/Stegosploit-malware.html</a:t>
            </a:r>
          </a:p>
        </p:txBody>
      </p:sp>
      <p:pic>
        <p:nvPicPr>
          <p:cNvPr id="95236" name="Picture 9">
            <a:extLst>
              <a:ext uri="{FF2B5EF4-FFF2-40B4-BE49-F238E27FC236}">
                <a16:creationId xmlns:a16="http://schemas.microsoft.com/office/drawing/2014/main" id="{3DB1264C-D438-4C6B-A8E0-A087580E5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1" y="558800"/>
            <a:ext cx="5338763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10">
            <a:extLst>
              <a:ext uri="{FF2B5EF4-FFF2-40B4-BE49-F238E27FC236}">
                <a16:creationId xmlns:a16="http://schemas.microsoft.com/office/drawing/2014/main" id="{5F945E04-AA95-4690-81AA-619A79BC5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551" y="6053138"/>
            <a:ext cx="581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/>
              <a:t>Just look at the image and you are HACKED!</a:t>
            </a:r>
          </a:p>
        </p:txBody>
      </p:sp>
      <p:cxnSp>
        <p:nvCxnSpPr>
          <p:cNvPr id="95238" name="Straight Arrow Connector 3">
            <a:extLst>
              <a:ext uri="{FF2B5EF4-FFF2-40B4-BE49-F238E27FC236}">
                <a16:creationId xmlns:a16="http://schemas.microsoft.com/office/drawing/2014/main" id="{51DB592A-6FE0-414B-B194-FB43A50636A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223251" y="3546475"/>
            <a:ext cx="620713" cy="4905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5239" name="Picture 6">
            <a:extLst>
              <a:ext uri="{FF2B5EF4-FFF2-40B4-BE49-F238E27FC236}">
                <a16:creationId xmlns:a16="http://schemas.microsoft.com/office/drawing/2014/main" id="{36CA179E-6BB5-4DE1-9522-3EEE83795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8" y="4079876"/>
            <a:ext cx="149701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TextBox 1">
            <a:extLst>
              <a:ext uri="{FF2B5EF4-FFF2-40B4-BE49-F238E27FC236}">
                <a16:creationId xmlns:a16="http://schemas.microsoft.com/office/drawing/2014/main" id="{B4F5DDD0-954B-48CC-A158-43C51CDFB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66675"/>
            <a:ext cx="3079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Ingat kembali stegosploit!!!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99243C-7446-4E31-9C66-941E5103F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CDF7C761-886E-454B-8AA7-D64269992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408" y="1295400"/>
            <a:ext cx="8885872" cy="4932680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Steganalisis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diperlukan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i="1" dirty="0"/>
              <a:t>forensic image analysis</a:t>
            </a:r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b="1" i="1" dirty="0"/>
              <a:t>Forensic Image Analysis </a:t>
            </a:r>
            <a:r>
              <a:rPr lang="en-US" altLang="en-US" sz="2400" i="1" dirty="0"/>
              <a:t>is the application of image science and domain expertise to interpret the </a:t>
            </a:r>
            <a:r>
              <a:rPr lang="en-US" altLang="en-US" sz="2400" i="1" u="sng" dirty="0"/>
              <a:t>content of </a:t>
            </a:r>
            <a:r>
              <a:rPr lang="en-US" altLang="en-US" sz="2400" i="1" dirty="0"/>
              <a:t>an image and/or the image itself in legal matters.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Subdisiplin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i="1" dirty="0"/>
              <a:t>Forensic Image Analysis: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(1) Photogrammetry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(2) Photographic Comparison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(3) </a:t>
            </a:r>
            <a:r>
              <a:rPr lang="en-US" altLang="en-US" sz="2400" i="1" u="sng" dirty="0"/>
              <a:t>Content Analysis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(4) </a:t>
            </a:r>
            <a:r>
              <a:rPr lang="en-US" altLang="en-US" sz="2400" i="1" u="sng" dirty="0"/>
              <a:t>Image Authentication</a:t>
            </a:r>
            <a:endParaRPr lang="en-US" altLang="en-US" sz="2400" u="sng" dirty="0"/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2BEF1D39-B752-4ECD-ABB9-0184DD70F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0002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4574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371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097C8ED-D866-4184-8523-6E4CE607E2F7}" type="slidenum">
              <a:rPr lang="en-US" altLang="en-US">
                <a:latin typeface="Arial" panose="020B0604020202020204" pitchFamily="34" charset="0"/>
              </a:rPr>
              <a:pPr/>
              <a:t>76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BEF388-0AA3-41E0-8264-28058F49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Content Placeholder 2">
            <a:extLst>
              <a:ext uri="{FF2B5EF4-FFF2-40B4-BE49-F238E27FC236}">
                <a16:creationId xmlns:a16="http://schemas.microsoft.com/office/drawing/2014/main" id="{7925C9D7-F3B9-4309-99F9-85232D95C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971" y="846136"/>
            <a:ext cx="9663429" cy="4802823"/>
          </a:xfrm>
        </p:spPr>
        <p:txBody>
          <a:bodyPr/>
          <a:lstStyle/>
          <a:p>
            <a:r>
              <a:rPr lang="en-US" altLang="en-US" sz="2400" dirty="0"/>
              <a:t>Salah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pekerjaan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i="1" dirty="0"/>
              <a:t>content analysis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mendeteksi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apakah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tersembunyi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skenario</a:t>
            </a:r>
            <a:r>
              <a:rPr lang="en-US" altLang="en-US" sz="2400" dirty="0"/>
              <a:t>:  Mr. Abdul, </a:t>
            </a:r>
            <a:r>
              <a:rPr lang="en-US" altLang="en-US" sz="2400" dirty="0" err="1"/>
              <a:t>seorang</a:t>
            </a:r>
            <a:r>
              <a:rPr lang="en-US" altLang="en-US" sz="2400" dirty="0"/>
              <a:t> investigator </a:t>
            </a:r>
            <a:r>
              <a:rPr lang="en-US" altLang="en-US" sz="2400" dirty="0" err="1"/>
              <a:t>forensik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diminta</a:t>
            </a:r>
            <a:r>
              <a:rPr lang="en-US" altLang="en-US" sz="2400" dirty="0"/>
              <a:t> Lab </a:t>
            </a:r>
            <a:r>
              <a:rPr lang="en-US" altLang="en-US" sz="2400" dirty="0" err="1"/>
              <a:t>Forensik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Polri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menginvestigasi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i="1" dirty="0"/>
              <a:t>cybercrime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berupa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foto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investigator </a:t>
            </a:r>
            <a:r>
              <a:rPr lang="en-US" altLang="en-US" sz="2400" dirty="0" err="1"/>
              <a:t>forensik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ahli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dia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menganalisis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foto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menemukan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tersembunyi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kakas </a:t>
            </a:r>
            <a:r>
              <a:rPr lang="en-US" altLang="en-US" sz="2400" u="sng" dirty="0" err="1"/>
              <a:t>steganalisis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D4E2C2D5-BB71-4BEE-BA0C-6108A4EC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0002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4574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371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2A5BDF-BDAF-4BA9-8712-E50D8F861E50}" type="slidenum">
              <a:rPr lang="en-US" altLang="en-US">
                <a:latin typeface="Arial" panose="020B0604020202020204" pitchFamily="34" charset="0"/>
              </a:rPr>
              <a:pPr/>
              <a:t>77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7284" name="Picture 4">
            <a:extLst>
              <a:ext uri="{FF2B5EF4-FFF2-40B4-BE49-F238E27FC236}">
                <a16:creationId xmlns:a16="http://schemas.microsoft.com/office/drawing/2014/main" id="{1A5ECB3D-36CE-4BD3-B8CB-59976F443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79" y="4048758"/>
            <a:ext cx="3585393" cy="196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D3A320-2789-4390-9A26-B4F91870F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50D5-BA20-4A4B-AE69-14325274D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20" y="908051"/>
            <a:ext cx="9834880" cy="516762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err="1"/>
              <a:t>Tujuan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 </a:t>
            </a:r>
            <a:r>
              <a:rPr lang="en-US" sz="2400" dirty="0" err="1"/>
              <a:t>steganalisis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membedakan</a:t>
            </a:r>
            <a:r>
              <a:rPr lang="en-US" sz="2400" dirty="0"/>
              <a:t> </a:t>
            </a:r>
            <a:r>
              <a:rPr lang="en-US" sz="2400" dirty="0" err="1"/>
              <a:t>apakah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media </a:t>
            </a:r>
            <a:r>
              <a:rPr lang="en-US" sz="2400" dirty="0" err="1"/>
              <a:t>mengandung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rahasia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Steganalisis</a:t>
            </a:r>
            <a:r>
              <a:rPr lang="en-US" sz="2400" dirty="0"/>
              <a:t> </a:t>
            </a:r>
            <a:r>
              <a:rPr lang="en-US" sz="2400" dirty="0" err="1"/>
              <a:t>dianggap</a:t>
            </a:r>
            <a:r>
              <a:rPr lang="en-US" sz="2400" dirty="0"/>
              <a:t> </a:t>
            </a:r>
            <a:r>
              <a:rPr lang="en-US" sz="2400" dirty="0" err="1"/>
              <a:t>berhasil</a:t>
            </a:r>
            <a:r>
              <a:rPr lang="en-US" sz="2400" dirty="0"/>
              <a:t>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ia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apakah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media </a:t>
            </a:r>
            <a:r>
              <a:rPr lang="en-US" sz="2400" dirty="0" err="1"/>
              <a:t>mengandung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tersembunyi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peluang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</a:t>
            </a:r>
            <a:r>
              <a:rPr lang="en-US" sz="2400" dirty="0" err="1"/>
              <a:t>daripada</a:t>
            </a:r>
            <a:r>
              <a:rPr lang="en-US" sz="2400" dirty="0"/>
              <a:t> </a:t>
            </a:r>
            <a:r>
              <a:rPr lang="en-US" sz="2400" dirty="0" err="1"/>
              <a:t>menerka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acak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Selain</a:t>
            </a:r>
            <a:r>
              <a:rPr lang="en-US" sz="2400" dirty="0"/>
              <a:t> </a:t>
            </a:r>
            <a:r>
              <a:rPr lang="en-US" sz="2400" dirty="0" err="1"/>
              <a:t>tujuan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 di </a:t>
            </a:r>
            <a:r>
              <a:rPr lang="en-US" sz="2400" dirty="0" err="1"/>
              <a:t>atas</a:t>
            </a:r>
            <a:r>
              <a:rPr lang="en-US" sz="2400" dirty="0"/>
              <a:t>, </a:t>
            </a:r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tujuan</a:t>
            </a:r>
            <a:r>
              <a:rPr lang="en-US" sz="2400" dirty="0"/>
              <a:t> minor </a:t>
            </a:r>
            <a:r>
              <a:rPr lang="en-US" sz="2400" dirty="0" err="1"/>
              <a:t>steganalisis</a:t>
            </a:r>
            <a:r>
              <a:rPr lang="en-US" sz="2400" dirty="0"/>
              <a:t>:</a:t>
            </a:r>
          </a:p>
          <a:p>
            <a:pPr marL="0" indent="0">
              <a:buNone/>
              <a:defRPr/>
            </a:pPr>
            <a:r>
              <a:rPr lang="en-US" sz="2400" dirty="0"/>
              <a:t>   - </a:t>
            </a:r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panjang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- </a:t>
            </a:r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tipe</a:t>
            </a:r>
            <a:r>
              <a:rPr lang="en-US" sz="2400" dirty="0"/>
              <a:t> </a:t>
            </a:r>
            <a:r>
              <a:rPr lang="en-US" sz="2400" dirty="0" err="1"/>
              <a:t>algoritma</a:t>
            </a:r>
            <a:r>
              <a:rPr lang="en-US" sz="2400" dirty="0"/>
              <a:t> </a:t>
            </a:r>
            <a:r>
              <a:rPr lang="en-US" sz="2400" dirty="0" err="1"/>
              <a:t>penyisipan</a:t>
            </a:r>
            <a:r>
              <a:rPr lang="en-US" sz="2400" dirty="0"/>
              <a:t> </a:t>
            </a:r>
          </a:p>
          <a:p>
            <a:pPr marL="0" indent="0">
              <a:buNone/>
              <a:defRPr/>
            </a:pPr>
            <a:r>
              <a:rPr lang="en-US" sz="2400" dirty="0"/>
              <a:t>   - </a:t>
            </a:r>
            <a:r>
              <a:rPr lang="en-US" sz="2400" dirty="0" err="1"/>
              <a:t>kunci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	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1950" dirty="0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342596-F224-4EB4-9F01-94CCD61F3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9AC9A-71DE-4398-8565-52F9A85A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65DC2803-0946-4E0D-9BE3-2A79054E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Jenis-jenis</a:t>
            </a:r>
            <a:r>
              <a:rPr lang="en-US" altLang="en-US" b="1" dirty="0"/>
              <a:t> </a:t>
            </a:r>
            <a:r>
              <a:rPr lang="en-US" altLang="en-US" b="1" dirty="0" err="1"/>
              <a:t>steganalisis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5C73E-590E-425A-90D9-DC6139E92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Wingdings" panose="05000000000000000000" pitchFamily="2" charset="2"/>
              <a:buAutoNum type="arabicPeriod"/>
              <a:defRPr/>
            </a:pPr>
            <a:r>
              <a:rPr lang="en-US" b="1" i="1" dirty="0"/>
              <a:t>Targeted</a:t>
            </a:r>
            <a:r>
              <a:rPr lang="en-US" b="1" dirty="0"/>
              <a:t> </a:t>
            </a:r>
            <a:r>
              <a:rPr lang="en-US" b="1" i="1" dirty="0" err="1"/>
              <a:t>steganalysis</a:t>
            </a:r>
            <a:endParaRPr lang="en-US" b="1" i="1" dirty="0"/>
          </a:p>
          <a:p>
            <a:pPr>
              <a:defRPr/>
            </a:pPr>
            <a:r>
              <a:rPr lang="en-US" sz="2400" dirty="0"/>
              <a:t>Teknik </a:t>
            </a:r>
            <a:r>
              <a:rPr lang="en-US" sz="2400" dirty="0" err="1"/>
              <a:t>steganalisis</a:t>
            </a:r>
            <a:r>
              <a:rPr lang="en-US" sz="2400" dirty="0"/>
              <a:t> yang </a:t>
            </a:r>
            <a:r>
              <a:rPr lang="en-US" sz="2400" dirty="0" err="1"/>
              <a:t>bekerja</a:t>
            </a:r>
            <a:r>
              <a:rPr lang="en-US" sz="2400" dirty="0"/>
              <a:t> pada </a:t>
            </a:r>
            <a:r>
              <a:rPr lang="en-US" sz="2400" dirty="0" err="1"/>
              <a:t>algoritma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</a:t>
            </a:r>
            <a:r>
              <a:rPr lang="en-US" sz="2400" dirty="0" err="1"/>
              <a:t>spesifik</a:t>
            </a:r>
            <a:r>
              <a:rPr lang="en-US" sz="2400" dirty="0"/>
              <a:t>, dan </a:t>
            </a:r>
            <a:r>
              <a:rPr lang="en-US" sz="2400" dirty="0" err="1"/>
              <a:t>kadang-kadang</a:t>
            </a:r>
            <a:r>
              <a:rPr lang="en-US" sz="2400" dirty="0"/>
              <a:t> </a:t>
            </a:r>
            <a:r>
              <a:rPr lang="en-US" sz="2400" dirty="0" err="1"/>
              <a:t>dibatasi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pada format media </a:t>
            </a:r>
            <a:r>
              <a:rPr lang="en-US" sz="2400" dirty="0" err="1"/>
              <a:t>tertentu</a:t>
            </a:r>
            <a:r>
              <a:rPr lang="en-US" sz="2400" dirty="0"/>
              <a:t> </a:t>
            </a:r>
            <a:r>
              <a:rPr lang="en-US" sz="2400" dirty="0" err="1"/>
              <a:t>saja</a:t>
            </a:r>
            <a:r>
              <a:rPr lang="en-US" sz="2400" dirty="0"/>
              <a:t>.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Teknik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mempelajari</a:t>
            </a:r>
            <a:r>
              <a:rPr lang="en-US" sz="2400" dirty="0"/>
              <a:t> dan </a:t>
            </a:r>
            <a:r>
              <a:rPr lang="en-US" sz="2400" dirty="0" err="1"/>
              <a:t>menganalisis</a:t>
            </a:r>
            <a:r>
              <a:rPr lang="en-US" sz="2400" dirty="0"/>
              <a:t> </a:t>
            </a:r>
            <a:r>
              <a:rPr lang="en-US" sz="2400" dirty="0" err="1"/>
              <a:t>algoritma</a:t>
            </a:r>
            <a:r>
              <a:rPr lang="en-US" sz="2400" dirty="0"/>
              <a:t> </a:t>
            </a:r>
            <a:r>
              <a:rPr lang="en-US" sz="2400" dirty="0" err="1"/>
              <a:t>penyisipan</a:t>
            </a:r>
            <a:r>
              <a:rPr lang="en-US" sz="2400" dirty="0"/>
              <a:t>, </a:t>
            </a:r>
            <a:r>
              <a:rPr lang="en-US" sz="2400" dirty="0" err="1"/>
              <a:t>lalu</a:t>
            </a:r>
            <a:r>
              <a:rPr lang="en-US" sz="2400" dirty="0"/>
              <a:t> </a:t>
            </a:r>
            <a:r>
              <a:rPr lang="en-US" sz="2400" dirty="0" err="1"/>
              <a:t>menemukan</a:t>
            </a:r>
            <a:r>
              <a:rPr lang="en-US" sz="2400" dirty="0"/>
              <a:t> </a:t>
            </a:r>
            <a:r>
              <a:rPr lang="en-US" sz="2400" dirty="0" err="1"/>
              <a:t>statistik</a:t>
            </a:r>
            <a:r>
              <a:rPr lang="en-US" sz="2400" dirty="0"/>
              <a:t> yang </a:t>
            </a:r>
            <a:r>
              <a:rPr lang="en-US" sz="2400" dirty="0" err="1"/>
              <a:t>berubah</a:t>
            </a:r>
            <a:r>
              <a:rPr lang="en-US" sz="2400" dirty="0"/>
              <a:t> </a:t>
            </a:r>
            <a:r>
              <a:rPr lang="en-US" sz="2400" dirty="0" err="1"/>
              <a:t>setelah</a:t>
            </a:r>
            <a:r>
              <a:rPr lang="en-US" sz="2400" dirty="0"/>
              <a:t> </a:t>
            </a:r>
            <a:r>
              <a:rPr lang="en-US" sz="2400" dirty="0" err="1"/>
              <a:t>penyisipan</a:t>
            </a:r>
            <a:r>
              <a:rPr lang="en-US" sz="2400" dirty="0"/>
              <a:t>. 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Hasil </a:t>
            </a:r>
            <a:r>
              <a:rPr lang="en-US" sz="2400" dirty="0" err="1"/>
              <a:t>steganalisis</a:t>
            </a:r>
            <a:r>
              <a:rPr lang="en-US" sz="2400" dirty="0"/>
              <a:t> </a:t>
            </a:r>
            <a:r>
              <a:rPr lang="en-US" sz="2400" dirty="0" err="1"/>
              <a:t>sangat</a:t>
            </a:r>
            <a:r>
              <a:rPr lang="en-US" sz="2400" dirty="0"/>
              <a:t> </a:t>
            </a:r>
            <a:r>
              <a:rPr lang="en-US" sz="2400" dirty="0" err="1"/>
              <a:t>akurat</a:t>
            </a:r>
            <a:r>
              <a:rPr lang="en-US" sz="2400" dirty="0"/>
              <a:t>, </a:t>
            </a:r>
            <a:r>
              <a:rPr lang="en-US" sz="2400" dirty="0" err="1"/>
              <a:t>tetapi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fleksibel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diperluas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algoritma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yang lain </a:t>
            </a:r>
            <a:r>
              <a:rPr lang="en-US" sz="2400" dirty="0" err="1"/>
              <a:t>atau</a:t>
            </a:r>
            <a:r>
              <a:rPr lang="en-US" sz="2400" dirty="0"/>
              <a:t> format media yang </a:t>
            </a:r>
            <a:r>
              <a:rPr lang="en-US" sz="2400" dirty="0" err="1"/>
              <a:t>berbeda</a:t>
            </a:r>
            <a:r>
              <a:rPr lang="en-US" sz="2400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2F4F47-F70A-4FDE-B43C-5DEC7E9E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AF233-A651-4121-BF01-DB08A4E3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6955311C-B94F-4364-9F77-9E595B91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701417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5">
            <a:extLst>
              <a:ext uri="{FF2B5EF4-FFF2-40B4-BE49-F238E27FC236}">
                <a16:creationId xmlns:a16="http://schemas.microsoft.com/office/drawing/2014/main" id="{8D6A876C-7707-498B-8AED-BCA771F5B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09924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10DB23AC-38F6-4FB2-95AE-2F19B441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608706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>
            <a:extLst>
              <a:ext uri="{FF2B5EF4-FFF2-40B4-BE49-F238E27FC236}">
                <a16:creationId xmlns:a16="http://schemas.microsoft.com/office/drawing/2014/main" id="{F8D5CAE0-ABA5-4B95-8E02-C2B4B31D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21" y="1558925"/>
            <a:ext cx="14112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j0331471">
            <a:extLst>
              <a:ext uri="{FF2B5EF4-FFF2-40B4-BE49-F238E27FC236}">
                <a16:creationId xmlns:a16="http://schemas.microsoft.com/office/drawing/2014/main" id="{578C089B-36B8-41B4-8CAD-665B2DD5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6" y="2565401"/>
            <a:ext cx="181292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0">
            <a:extLst>
              <a:ext uri="{FF2B5EF4-FFF2-40B4-BE49-F238E27FC236}">
                <a16:creationId xmlns:a16="http://schemas.microsoft.com/office/drawing/2014/main" id="{4BA2D0A8-F674-43A6-B6E2-E5F488C5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436244"/>
            <a:ext cx="3054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2C161E-2939-45C2-BAFF-CB66F182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  <p:sp>
        <p:nvSpPr>
          <p:cNvPr id="16393" name="Slide Number Placeholder 2">
            <a:extLst>
              <a:ext uri="{FF2B5EF4-FFF2-40B4-BE49-F238E27FC236}">
                <a16:creationId xmlns:a16="http://schemas.microsoft.com/office/drawing/2014/main" id="{DAD02D78-7720-472C-850C-272C2AD7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BEB94D-085B-4BC2-A45B-EECA09656FCF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55BEDB-7016-4443-A211-AB83C2936F92}"/>
              </a:ext>
            </a:extLst>
          </p:cNvPr>
          <p:cNvSpPr/>
          <p:nvPr/>
        </p:nvSpPr>
        <p:spPr>
          <a:xfrm>
            <a:off x="1641475" y="5368112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Stego</a:t>
            </a:r>
            <a:r>
              <a:rPr lang="en-US" sz="2000" dirty="0">
                <a:solidFill>
                  <a:srgbClr val="FF0000"/>
                </a:solidFill>
              </a:rPr>
              <a:t>-data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tersembunyi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dalamnya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190AC-CF20-43B7-A036-80274C54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052512"/>
            <a:ext cx="10586720" cy="5063807"/>
          </a:xfrm>
        </p:spPr>
        <p:txBody>
          <a:bodyPr>
            <a:normAutofit/>
          </a:bodyPr>
          <a:lstStyle/>
          <a:p>
            <a:pPr marL="385763" indent="-385763">
              <a:buFont typeface="Wingdings" panose="05000000000000000000" pitchFamily="2" charset="2"/>
              <a:buAutoNum type="arabicPeriod" startAt="2"/>
              <a:defRPr/>
            </a:pPr>
            <a:r>
              <a:rPr lang="en-US" b="1" i="1" dirty="0"/>
              <a:t>Blind</a:t>
            </a:r>
            <a:r>
              <a:rPr lang="en-US" b="1" dirty="0"/>
              <a:t> </a:t>
            </a:r>
            <a:r>
              <a:rPr lang="en-US" b="1" i="1" dirty="0" err="1"/>
              <a:t>steganalysis</a:t>
            </a:r>
            <a:endParaRPr lang="en-US" b="1" i="1" dirty="0"/>
          </a:p>
          <a:p>
            <a:pPr>
              <a:defRPr/>
            </a:pP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steganalisis</a:t>
            </a:r>
            <a:r>
              <a:rPr lang="en-US" sz="2400" dirty="0"/>
              <a:t> yang </a:t>
            </a:r>
            <a:r>
              <a:rPr lang="en-US" sz="2400" dirty="0" err="1"/>
              <a:t>bekerja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sembarang</a:t>
            </a:r>
            <a:r>
              <a:rPr lang="en-US" sz="2400" dirty="0"/>
              <a:t> </a:t>
            </a:r>
            <a:r>
              <a:rPr lang="en-US" sz="2400" dirty="0" err="1"/>
              <a:t>algoritma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sembarang</a:t>
            </a:r>
            <a:r>
              <a:rPr lang="en-US" sz="2400" dirty="0"/>
              <a:t> format media.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mempelajari</a:t>
            </a:r>
            <a:r>
              <a:rPr lang="en-US" sz="2400" dirty="0"/>
              <a:t> </a:t>
            </a:r>
            <a:r>
              <a:rPr lang="en-US" sz="2400" dirty="0" err="1"/>
              <a:t>perbedaan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statistik</a:t>
            </a:r>
            <a:r>
              <a:rPr lang="en-US" sz="2400" dirty="0"/>
              <a:t> </a:t>
            </a:r>
            <a:r>
              <a:rPr lang="en-US" sz="2400" i="1" dirty="0"/>
              <a:t>cover-object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i="1" dirty="0" err="1"/>
              <a:t>stego</a:t>
            </a:r>
            <a:r>
              <a:rPr lang="en-US" sz="2400" i="1" dirty="0"/>
              <a:t>-object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membedakannya</a:t>
            </a:r>
            <a:r>
              <a:rPr lang="en-US" sz="2400" dirty="0"/>
              <a:t>. Proses </a:t>
            </a:r>
            <a:r>
              <a:rPr lang="en-US" sz="2400" dirty="0" err="1"/>
              <a:t>pembelajaran</a:t>
            </a:r>
            <a:r>
              <a:rPr lang="en-US" sz="2400" dirty="0"/>
              <a:t> (</a:t>
            </a:r>
            <a:r>
              <a:rPr lang="en-US" sz="2400" i="1" dirty="0"/>
              <a:t>learning</a:t>
            </a:r>
            <a:r>
              <a:rPr lang="en-US" sz="2400" dirty="0"/>
              <a:t>)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melatih</a:t>
            </a:r>
            <a:r>
              <a:rPr lang="en-US" sz="2400" dirty="0"/>
              <a:t> (</a:t>
            </a:r>
            <a:r>
              <a:rPr lang="en-US" sz="2400" i="1" dirty="0"/>
              <a:t>training</a:t>
            </a:r>
            <a:r>
              <a:rPr lang="en-US" sz="2400" dirty="0"/>
              <a:t>) </a:t>
            </a:r>
            <a:r>
              <a:rPr lang="en-US" sz="2400" dirty="0" err="1"/>
              <a:t>mesin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sekumpulan</a:t>
            </a:r>
            <a:r>
              <a:rPr lang="en-US" sz="2400" dirty="0"/>
              <a:t> database media. Model </a:t>
            </a:r>
            <a:r>
              <a:rPr lang="en-US" sz="2400" i="1" dirty="0"/>
              <a:t>machine learning </a:t>
            </a:r>
            <a:r>
              <a:rPr lang="en-US" sz="2400" dirty="0"/>
              <a:t>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misalnya</a:t>
            </a:r>
            <a:r>
              <a:rPr lang="en-US" sz="2400" dirty="0"/>
              <a:t> </a:t>
            </a:r>
            <a:r>
              <a:rPr lang="en-US" sz="2400" dirty="0" err="1"/>
              <a:t>jaringan</a:t>
            </a:r>
            <a:r>
              <a:rPr lang="en-US" sz="2400" dirty="0"/>
              <a:t> </a:t>
            </a:r>
            <a:r>
              <a:rPr lang="en-US" sz="2400" dirty="0" err="1"/>
              <a:t>syaraf</a:t>
            </a:r>
            <a:r>
              <a:rPr lang="en-US" sz="2400" dirty="0"/>
              <a:t> </a:t>
            </a:r>
            <a:r>
              <a:rPr lang="en-US" sz="2400" dirty="0" err="1"/>
              <a:t>tiruan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steganalisis</a:t>
            </a:r>
            <a:r>
              <a:rPr lang="en-US" sz="2400" dirty="0"/>
              <a:t> </a:t>
            </a:r>
            <a:r>
              <a:rPr lang="en-US" sz="2400" dirty="0" err="1"/>
              <a:t>kurang</a:t>
            </a:r>
            <a:r>
              <a:rPr lang="en-US" sz="2400" dirty="0"/>
              <a:t> </a:t>
            </a:r>
            <a:r>
              <a:rPr lang="en-US" sz="2400" dirty="0" err="1"/>
              <a:t>akurat</a:t>
            </a:r>
            <a:r>
              <a:rPr lang="en-US" sz="2400" dirty="0"/>
              <a:t> </a:t>
            </a:r>
            <a:r>
              <a:rPr lang="en-US" sz="2400" dirty="0" err="1"/>
              <a:t>dibandingkan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i="1" dirty="0"/>
              <a:t>targeted </a:t>
            </a:r>
            <a:r>
              <a:rPr lang="en-US" sz="2400" i="1" dirty="0" err="1"/>
              <a:t>steganalysis</a:t>
            </a:r>
            <a:r>
              <a:rPr lang="en-US" sz="2400" dirty="0"/>
              <a:t>, </a:t>
            </a:r>
            <a:r>
              <a:rPr lang="en-US" sz="2400" dirty="0" err="1"/>
              <a:t>tetapi</a:t>
            </a:r>
            <a:r>
              <a:rPr lang="en-US" sz="2400" dirty="0"/>
              <a:t> </a:t>
            </a:r>
            <a:r>
              <a:rPr lang="en-US" sz="2400" dirty="0" err="1"/>
              <a:t>kelebihannya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diperluas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algoritma</a:t>
            </a:r>
            <a:r>
              <a:rPr lang="en-US" sz="2400" dirty="0"/>
              <a:t> yang lain.</a:t>
            </a:r>
          </a:p>
          <a:p>
            <a:pPr>
              <a:buFontTx/>
              <a:buChar char="-"/>
              <a:defRPr/>
            </a:pPr>
            <a:endParaRPr lang="en-US" sz="2400" dirty="0"/>
          </a:p>
          <a:p>
            <a:pPr>
              <a:buFontTx/>
              <a:buChar char="-"/>
              <a:defRPr/>
            </a:pPr>
            <a:endParaRPr lang="en-US" sz="1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15DB0F-1575-422F-A802-CC9FAE686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24F33-10CB-496A-AA8E-0F3ED519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76D76F53-A3F5-4EA8-BEA2-D12E79C9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Metode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Steganalisis</a:t>
            </a:r>
            <a:endParaRPr lang="en-US" alt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1B7B2-BB65-48D9-A4C9-77D40C1E0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1 . </a:t>
            </a:r>
            <a:r>
              <a:rPr lang="en-US" b="1" dirty="0" err="1"/>
              <a:t>Serangan</a:t>
            </a:r>
            <a:r>
              <a:rPr lang="en-US" b="1" dirty="0"/>
              <a:t> </a:t>
            </a:r>
            <a:r>
              <a:rPr lang="en-US" b="1" dirty="0" err="1"/>
              <a:t>berbasis</a:t>
            </a:r>
            <a:r>
              <a:rPr lang="en-US" b="1" dirty="0"/>
              <a:t> visual (</a:t>
            </a:r>
            <a:r>
              <a:rPr lang="en-US" b="1" i="1" dirty="0"/>
              <a:t>visual attacks</a:t>
            </a:r>
            <a:r>
              <a:rPr lang="en-US" b="1" dirty="0"/>
              <a:t>) </a:t>
            </a:r>
          </a:p>
          <a:p>
            <a:pPr marL="568325" indent="-171450">
              <a:defRPr/>
            </a:pPr>
            <a:r>
              <a:rPr lang="en-US" dirty="0"/>
              <a:t> </a:t>
            </a:r>
            <a:r>
              <a:rPr lang="en-US" sz="2400" dirty="0" err="1"/>
              <a:t>Khusus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i="1" dirty="0" err="1"/>
              <a:t>stego</a:t>
            </a:r>
            <a:r>
              <a:rPr lang="en-US" sz="2400" i="1" dirty="0"/>
              <a:t>-object</a:t>
            </a:r>
            <a:r>
              <a:rPr lang="en-US" sz="2400" dirty="0"/>
              <a:t> </a:t>
            </a:r>
            <a:r>
              <a:rPr lang="en-US" sz="2400" dirty="0" err="1"/>
              <a:t>berupa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endParaRPr lang="en-US" sz="2400" dirty="0"/>
          </a:p>
          <a:p>
            <a:pPr marL="568325" indent="-171450">
              <a:defRPr/>
            </a:pPr>
            <a:r>
              <a:rPr lang="en-US" sz="2400" dirty="0"/>
              <a:t> </a:t>
            </a:r>
            <a:r>
              <a:rPr lang="en-US" sz="2400" dirty="0" err="1"/>
              <a:t>Bersifat</a:t>
            </a:r>
            <a:r>
              <a:rPr lang="en-US" sz="2400" dirty="0"/>
              <a:t> </a:t>
            </a:r>
            <a:r>
              <a:rPr lang="en-US" sz="2400" dirty="0" err="1"/>
              <a:t>subjektif</a:t>
            </a:r>
            <a:r>
              <a:rPr lang="en-US" sz="2400" dirty="0"/>
              <a:t>,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pengamatan</a:t>
            </a:r>
            <a:r>
              <a:rPr lang="en-US" sz="2400" dirty="0"/>
              <a:t> 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kasat</a:t>
            </a:r>
            <a:r>
              <a:rPr lang="en-US" sz="2400" dirty="0"/>
              <a:t> </a:t>
            </a:r>
            <a:r>
              <a:rPr lang="en-US" sz="2400" dirty="0" err="1"/>
              <a:t>mata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melihat</a:t>
            </a:r>
            <a:r>
              <a:rPr lang="en-US" sz="2400" dirty="0"/>
              <a:t> </a:t>
            </a:r>
            <a:r>
              <a:rPr lang="en-US" sz="2400" dirty="0" err="1"/>
              <a:t>artefak</a:t>
            </a:r>
            <a:r>
              <a:rPr lang="en-US" sz="2400" dirty="0"/>
              <a:t> yang </a:t>
            </a:r>
            <a:r>
              <a:rPr lang="en-US" sz="2400" dirty="0" err="1"/>
              <a:t>mencurigakan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i="1" dirty="0" err="1"/>
              <a:t>stego</a:t>
            </a:r>
            <a:r>
              <a:rPr lang="en-US" sz="2400" i="1" dirty="0"/>
              <a:t>-image</a:t>
            </a:r>
            <a:r>
              <a:rPr lang="en-US" sz="2400" dirty="0"/>
              <a:t>, </a:t>
            </a:r>
            <a:r>
              <a:rPr lang="en-US" sz="2400" dirty="0" err="1"/>
              <a:t>lalu</a:t>
            </a:r>
            <a:r>
              <a:rPr lang="en-US" sz="2400" dirty="0"/>
              <a:t> </a:t>
            </a:r>
            <a:r>
              <a:rPr lang="en-US" sz="2400" dirty="0" err="1"/>
              <a:t>membandingkannya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asli</a:t>
            </a:r>
            <a:r>
              <a:rPr lang="en-US" sz="2400" dirty="0"/>
              <a:t> (cover </a:t>
            </a:r>
            <a:r>
              <a:rPr lang="en-US" sz="2400" i="1" dirty="0"/>
              <a:t>image</a:t>
            </a:r>
            <a:r>
              <a:rPr lang="en-US" sz="2400" dirty="0"/>
              <a:t>)</a:t>
            </a:r>
          </a:p>
          <a:p>
            <a:pPr marL="568325" indent="-171450">
              <a:defRPr/>
            </a:pPr>
            <a:r>
              <a:rPr lang="en-US" sz="2400" i="1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pada masa-masa </a:t>
            </a:r>
            <a:r>
              <a:rPr lang="en-US" sz="2400" dirty="0" err="1"/>
              <a:t>awal</a:t>
            </a:r>
            <a:r>
              <a:rPr lang="en-US" sz="2400" dirty="0"/>
              <a:t> </a:t>
            </a:r>
            <a:r>
              <a:rPr lang="en-US" sz="2400" dirty="0" err="1"/>
              <a:t>riset</a:t>
            </a:r>
            <a:r>
              <a:rPr lang="en-US" sz="2400" dirty="0"/>
              <a:t> </a:t>
            </a:r>
            <a:r>
              <a:rPr lang="en-US" sz="2400" dirty="0" err="1"/>
              <a:t>steganalisis</a:t>
            </a:r>
            <a:r>
              <a:rPr lang="en-US" sz="2400" dirty="0"/>
              <a:t>     </a:t>
            </a:r>
          </a:p>
          <a:p>
            <a:pPr marL="568325" indent="-171450">
              <a:defRPr/>
            </a:pP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serangan</a:t>
            </a:r>
            <a:r>
              <a:rPr lang="en-US" sz="2400" dirty="0"/>
              <a:t> visual: </a:t>
            </a:r>
          </a:p>
          <a:p>
            <a:pPr marL="514350" indent="-514350">
              <a:buNone/>
              <a:defRPr/>
            </a:pPr>
            <a:r>
              <a:rPr lang="en-US" sz="2400" dirty="0"/>
              <a:t>	   a. </a:t>
            </a:r>
            <a:r>
              <a:rPr lang="en-US" sz="2400" i="1" dirty="0"/>
              <a:t>LSB plane attack</a:t>
            </a:r>
          </a:p>
          <a:p>
            <a:pPr marL="514350" indent="-514350">
              <a:buNone/>
              <a:defRPr/>
            </a:pPr>
            <a:r>
              <a:rPr lang="en-US" sz="2400" dirty="0"/>
              <a:t>	   b. </a:t>
            </a:r>
            <a:r>
              <a:rPr lang="en-US" sz="2400" i="1" dirty="0"/>
              <a:t>Filtered visual attack </a:t>
            </a:r>
            <a:r>
              <a:rPr lang="en-US" sz="2400" dirty="0"/>
              <a:t>(E</a:t>
            </a:r>
            <a:r>
              <a:rPr lang="en-US" sz="2400" i="1" dirty="0"/>
              <a:t>nhanced LSB</a:t>
            </a:r>
            <a:r>
              <a:rPr lang="en-US" sz="2400" dirty="0"/>
              <a:t>)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3819BA-3F4C-4BF0-B040-CBC912DA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559C6-FB62-4DCD-8A19-9FE84AEB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B30EE-5D2C-479A-85F2-FADA64F99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25538"/>
            <a:ext cx="10078720" cy="48688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b="1" dirty="0"/>
              <a:t>2.  </a:t>
            </a:r>
            <a:r>
              <a:rPr lang="en-US" b="1" dirty="0" err="1"/>
              <a:t>Serangan</a:t>
            </a:r>
            <a:r>
              <a:rPr lang="en-US" b="1" dirty="0"/>
              <a:t> </a:t>
            </a:r>
            <a:r>
              <a:rPr lang="en-US" b="1" dirty="0" err="1"/>
              <a:t>berbasis</a:t>
            </a:r>
            <a:r>
              <a:rPr lang="en-US" b="1" dirty="0"/>
              <a:t> </a:t>
            </a:r>
            <a:r>
              <a:rPr lang="en-US" b="1" dirty="0" err="1"/>
              <a:t>statistik</a:t>
            </a:r>
            <a:r>
              <a:rPr lang="en-US" b="1" dirty="0"/>
              <a:t> (</a:t>
            </a:r>
            <a:r>
              <a:rPr lang="en-US" b="1" i="1" dirty="0"/>
              <a:t>statistical attack</a:t>
            </a:r>
            <a:r>
              <a:rPr lang="en-US" b="1" dirty="0"/>
              <a:t>)</a:t>
            </a:r>
          </a:p>
          <a:p>
            <a:pPr marL="800100" indent="-457200">
              <a:defRPr/>
            </a:pPr>
            <a:endParaRPr lang="en-US" sz="2600" dirty="0"/>
          </a:p>
          <a:p>
            <a:pPr marL="800100" indent="-457200">
              <a:defRPr/>
            </a:pPr>
            <a:r>
              <a:rPr lang="en-US" sz="2600" dirty="0" err="1"/>
              <a:t>Menggunakan</a:t>
            </a:r>
            <a:r>
              <a:rPr lang="en-US" sz="2600" dirty="0"/>
              <a:t> </a:t>
            </a:r>
            <a:r>
              <a:rPr lang="en-US" sz="2600" dirty="0" err="1"/>
              <a:t>analisis</a:t>
            </a:r>
            <a:r>
              <a:rPr lang="en-US" sz="2600" dirty="0"/>
              <a:t> </a:t>
            </a:r>
            <a:r>
              <a:rPr lang="en-US" sz="2600" dirty="0" err="1"/>
              <a:t>matematik</a:t>
            </a:r>
            <a:r>
              <a:rPr lang="en-US" sz="2600" dirty="0"/>
              <a:t> pada </a:t>
            </a:r>
            <a:r>
              <a:rPr lang="en-US" sz="2600" dirty="0" err="1"/>
              <a:t>citra</a:t>
            </a:r>
            <a:r>
              <a:rPr lang="en-US" sz="2600" dirty="0"/>
              <a:t> </a:t>
            </a:r>
            <a:r>
              <a:rPr lang="en-US" sz="2600" dirty="0" err="1"/>
              <a:t>untuk</a:t>
            </a:r>
            <a:r>
              <a:rPr lang="en-US" sz="2600" dirty="0"/>
              <a:t> </a:t>
            </a:r>
            <a:r>
              <a:rPr lang="en-US" sz="2600" dirty="0" err="1"/>
              <a:t>menemukan</a:t>
            </a:r>
            <a:r>
              <a:rPr lang="en-US" sz="2600" dirty="0"/>
              <a:t> </a:t>
            </a:r>
            <a:r>
              <a:rPr lang="en-US" sz="2600" dirty="0" err="1"/>
              <a:t>perbedaan</a:t>
            </a:r>
            <a:r>
              <a:rPr lang="en-US" sz="2600" dirty="0"/>
              <a:t> </a:t>
            </a:r>
            <a:r>
              <a:rPr lang="en-US" sz="2600" dirty="0" err="1"/>
              <a:t>antara</a:t>
            </a:r>
            <a:r>
              <a:rPr lang="en-US" sz="2600" dirty="0"/>
              <a:t> </a:t>
            </a:r>
            <a:r>
              <a:rPr lang="en-US" sz="2600" i="1" dirty="0"/>
              <a:t>cover image </a:t>
            </a:r>
            <a:r>
              <a:rPr lang="en-US" sz="2600" dirty="0" err="1"/>
              <a:t>dengan</a:t>
            </a:r>
            <a:r>
              <a:rPr lang="en-US" sz="2600" dirty="0"/>
              <a:t> </a:t>
            </a:r>
            <a:r>
              <a:rPr lang="en-US" sz="2600" i="1" dirty="0" err="1"/>
              <a:t>stego</a:t>
            </a:r>
            <a:r>
              <a:rPr lang="en-US" sz="2600" i="1" dirty="0"/>
              <a:t> image</a:t>
            </a:r>
            <a:r>
              <a:rPr lang="en-US" sz="2600" dirty="0"/>
              <a:t>. </a:t>
            </a:r>
          </a:p>
          <a:p>
            <a:pPr marL="783431" indent="-457200">
              <a:defRPr/>
            </a:pPr>
            <a:r>
              <a:rPr lang="en-US" sz="2600" dirty="0" err="1"/>
              <a:t>Didasarkan</a:t>
            </a:r>
            <a:r>
              <a:rPr lang="en-US" sz="2600" dirty="0"/>
              <a:t> </a:t>
            </a:r>
            <a:r>
              <a:rPr lang="en-US" sz="2600" dirty="0" err="1"/>
              <a:t>pada</a:t>
            </a:r>
            <a:r>
              <a:rPr lang="en-US" sz="2600" dirty="0"/>
              <a:t> </a:t>
            </a:r>
            <a:r>
              <a:rPr lang="en-US" sz="2600" dirty="0" err="1"/>
              <a:t>fakta</a:t>
            </a:r>
            <a:r>
              <a:rPr lang="en-US" sz="2600" dirty="0"/>
              <a:t> </a:t>
            </a:r>
            <a:r>
              <a:rPr lang="en-US" sz="2600" dirty="0" err="1"/>
              <a:t>bahwa</a:t>
            </a:r>
            <a:r>
              <a:rPr lang="en-US" sz="2600" dirty="0"/>
              <a:t> </a:t>
            </a:r>
            <a:r>
              <a:rPr lang="en-US" sz="2600" dirty="0" err="1"/>
              <a:t>penyembunyian</a:t>
            </a:r>
            <a:r>
              <a:rPr lang="en-US" sz="2600" dirty="0"/>
              <a:t> </a:t>
            </a:r>
            <a:r>
              <a:rPr lang="en-US" sz="2600" dirty="0" err="1"/>
              <a:t>pesan</a:t>
            </a:r>
            <a:r>
              <a:rPr lang="en-US" sz="2600" dirty="0"/>
              <a:t> </a:t>
            </a:r>
            <a:r>
              <a:rPr lang="en-US" sz="2600" dirty="0" err="1"/>
              <a:t>ke</a:t>
            </a:r>
            <a:r>
              <a:rPr lang="en-US" sz="2600" dirty="0"/>
              <a:t> </a:t>
            </a:r>
            <a:r>
              <a:rPr lang="en-US" sz="2600" dirty="0" err="1"/>
              <a:t>dalam</a:t>
            </a:r>
            <a:r>
              <a:rPr lang="en-US" sz="2600" dirty="0"/>
              <a:t> media </a:t>
            </a:r>
            <a:r>
              <a:rPr lang="en-US" sz="2600" dirty="0" err="1"/>
              <a:t>menimbulkan</a:t>
            </a:r>
            <a:r>
              <a:rPr lang="en-US" sz="2600" dirty="0"/>
              <a:t> </a:t>
            </a:r>
            <a:r>
              <a:rPr lang="en-US" sz="2600" dirty="0" err="1"/>
              <a:t>artefak</a:t>
            </a:r>
            <a:r>
              <a:rPr lang="en-US" sz="2600" dirty="0"/>
              <a:t> yang </a:t>
            </a:r>
            <a:r>
              <a:rPr lang="en-US" sz="2600" dirty="0" err="1"/>
              <a:t>dapat</a:t>
            </a:r>
            <a:r>
              <a:rPr lang="en-US" sz="2600" dirty="0"/>
              <a:t> </a:t>
            </a:r>
            <a:r>
              <a:rPr lang="en-US" sz="2600" dirty="0" err="1"/>
              <a:t>dideteksi</a:t>
            </a:r>
            <a:r>
              <a:rPr lang="en-US" sz="2600" dirty="0"/>
              <a:t> </a:t>
            </a:r>
            <a:r>
              <a:rPr lang="en-US" sz="2600" dirty="0" err="1"/>
              <a:t>secara</a:t>
            </a:r>
            <a:r>
              <a:rPr lang="en-US" sz="2600" dirty="0"/>
              <a:t> </a:t>
            </a:r>
            <a:r>
              <a:rPr lang="en-US" sz="2600" dirty="0" err="1"/>
              <a:t>statistik</a:t>
            </a:r>
            <a:r>
              <a:rPr lang="en-US" sz="2600" dirty="0"/>
              <a:t> </a:t>
            </a:r>
            <a:r>
              <a:rPr lang="en-US" sz="2600" dirty="0" err="1"/>
              <a:t>sehingga</a:t>
            </a:r>
            <a:r>
              <a:rPr lang="en-US" sz="2600" dirty="0"/>
              <a:t> </a:t>
            </a:r>
            <a:r>
              <a:rPr lang="en-US" sz="2600" dirty="0" err="1"/>
              <a:t>dapat</a:t>
            </a:r>
            <a:r>
              <a:rPr lang="en-US" sz="2600" dirty="0"/>
              <a:t> </a:t>
            </a:r>
            <a:r>
              <a:rPr lang="en-US" sz="2600" dirty="0" err="1"/>
              <a:t>mengungkap</a:t>
            </a:r>
            <a:r>
              <a:rPr lang="en-US" sz="2600" dirty="0"/>
              <a:t> </a:t>
            </a:r>
            <a:r>
              <a:rPr lang="en-US" sz="2600" dirty="0" err="1"/>
              <a:t>penyembunyian</a:t>
            </a:r>
            <a:r>
              <a:rPr lang="en-US" sz="2600" dirty="0"/>
              <a:t> </a:t>
            </a:r>
            <a:r>
              <a:rPr lang="en-US" sz="2600" dirty="0" err="1"/>
              <a:t>pesan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</a:t>
            </a:r>
            <a:r>
              <a:rPr lang="en-US" sz="2600" dirty="0" err="1"/>
              <a:t>pesan</a:t>
            </a:r>
            <a:r>
              <a:rPr lang="en-US" sz="2600" dirty="0"/>
              <a:t> yang </a:t>
            </a:r>
            <a:r>
              <a:rPr lang="en-US" sz="2600" dirty="0" err="1"/>
              <a:t>disembunyikan</a:t>
            </a:r>
            <a:r>
              <a:rPr lang="en-US" sz="2600" dirty="0"/>
              <a:t> </a:t>
            </a:r>
            <a:r>
              <a:rPr lang="en-US" sz="2600" dirty="0" err="1"/>
              <a:t>itu</a:t>
            </a:r>
            <a:r>
              <a:rPr lang="en-US" sz="2600" dirty="0"/>
              <a:t> </a:t>
            </a:r>
            <a:r>
              <a:rPr lang="en-US" sz="2600" dirty="0" err="1"/>
              <a:t>sendiri</a:t>
            </a:r>
            <a:r>
              <a:rPr lang="en-US" sz="2600" dirty="0"/>
              <a:t>.</a:t>
            </a:r>
          </a:p>
          <a:p>
            <a:pPr marL="783431" indent="-457200">
              <a:defRPr/>
            </a:pPr>
            <a:r>
              <a:rPr lang="en-US" sz="2600" dirty="0" err="1"/>
              <a:t>Contoh</a:t>
            </a:r>
            <a:r>
              <a:rPr lang="en-US" sz="2600" dirty="0"/>
              <a:t> </a:t>
            </a:r>
            <a:r>
              <a:rPr lang="en-US" sz="2600" dirty="0" err="1"/>
              <a:t>serangan</a:t>
            </a:r>
            <a:r>
              <a:rPr lang="en-US" sz="2600" dirty="0"/>
              <a:t> </a:t>
            </a:r>
            <a:r>
              <a:rPr lang="en-US" sz="2600" dirty="0" err="1"/>
              <a:t>statistik</a:t>
            </a:r>
            <a:r>
              <a:rPr lang="en-US" sz="2600" dirty="0"/>
              <a:t>: </a:t>
            </a:r>
          </a:p>
          <a:p>
            <a:pPr marL="211931" indent="0">
              <a:buNone/>
              <a:defRPr/>
            </a:pPr>
            <a:r>
              <a:rPr lang="en-US" sz="2600" dirty="0"/>
              <a:t>      	a. </a:t>
            </a:r>
            <a:r>
              <a:rPr lang="en-US" sz="2600" i="1" dirty="0"/>
              <a:t>histogram analysis</a:t>
            </a:r>
          </a:p>
          <a:p>
            <a:pPr marL="211931" indent="0">
              <a:buNone/>
              <a:defRPr/>
            </a:pPr>
            <a:r>
              <a:rPr lang="en-US" sz="2600" dirty="0"/>
              <a:t>      	b. </a:t>
            </a:r>
            <a:r>
              <a:rPr lang="en-US" sz="2600" i="1" dirty="0"/>
              <a:t>Regular-singular</a:t>
            </a:r>
            <a:r>
              <a:rPr lang="en-US" sz="2600" dirty="0"/>
              <a:t> (RS) </a:t>
            </a:r>
            <a:r>
              <a:rPr lang="en-US" sz="2600" i="1" dirty="0"/>
              <a:t>analysis</a:t>
            </a:r>
          </a:p>
          <a:p>
            <a:pPr marL="211931" indent="0">
              <a:buNone/>
              <a:defRPr/>
            </a:pPr>
            <a:r>
              <a:rPr lang="en-US" sz="2600" dirty="0"/>
              <a:t>      	c. </a:t>
            </a:r>
            <a:r>
              <a:rPr lang="en-US" sz="2600" i="1" dirty="0"/>
              <a:t>Chi-square analysis </a:t>
            </a:r>
          </a:p>
          <a:p>
            <a:pPr marL="211931" indent="0">
              <a:buNone/>
              <a:defRPr/>
            </a:pPr>
            <a:r>
              <a:rPr lang="en-US" sz="2600" i="1" dirty="0"/>
              <a:t>     	 </a:t>
            </a:r>
            <a:r>
              <a:rPr lang="en-US" sz="2600" dirty="0"/>
              <a:t>d. </a:t>
            </a:r>
            <a:r>
              <a:rPr lang="en-US" sz="2600" i="1" dirty="0"/>
              <a:t>Sample pair </a:t>
            </a:r>
            <a:r>
              <a:rPr lang="en-US" sz="2600" dirty="0"/>
              <a:t>(SP) </a:t>
            </a:r>
            <a:r>
              <a:rPr lang="en-US" sz="2600" i="1" dirty="0"/>
              <a:t>analysis</a:t>
            </a:r>
            <a:r>
              <a:rPr lang="en-US" sz="2600" dirty="0"/>
              <a:t>	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B0194E-9A37-408E-B2C7-3660ACBE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F1E2-8C60-4CF9-9250-8D6F42FF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3">
            <a:extLst>
              <a:ext uri="{FF2B5EF4-FFF2-40B4-BE49-F238E27FC236}">
                <a16:creationId xmlns:a16="http://schemas.microsoft.com/office/drawing/2014/main" id="{646CDC51-0A65-4910-A7B0-BA72B8695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56873C7-00D2-4155-AACF-9CE22CEA43CB}" type="slidenum">
              <a:rPr lang="en-US" altLang="en-US">
                <a:latin typeface="Arial" panose="020B0604020202020204" pitchFamily="34" charset="0"/>
              </a:rPr>
              <a:pPr/>
              <a:t>83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8F4E59B9-01F5-49F7-9E52-78F59759EB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/>
              <a:t>Visual Attack</a:t>
            </a:r>
          </a:p>
        </p:txBody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B421D05D-D1B1-45B8-B3EB-0B07CD9C567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87120" y="1857376"/>
            <a:ext cx="10170160" cy="4302125"/>
          </a:xfrm>
        </p:spPr>
        <p:txBody>
          <a:bodyPr>
            <a:normAutofit/>
          </a:bodyPr>
          <a:lstStyle/>
          <a:p>
            <a:pPr marL="469900" indent="-469900"/>
            <a:r>
              <a:rPr lang="en-US" altLang="en-US" sz="2400" dirty="0"/>
              <a:t>M</a:t>
            </a:r>
            <a:r>
              <a:rPr lang="id-ID" altLang="en-US" sz="2400" dirty="0"/>
              <a:t>emanfaatkan indera penglihatan 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sym typeface="Wingdings" panose="05000000000000000000" pitchFamily="2" charset="2"/>
              </a:rPr>
              <a:t>inspeksi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kerusakan</a:t>
            </a:r>
            <a:r>
              <a:rPr lang="en-US" altLang="en-US" sz="2400" dirty="0">
                <a:sym typeface="Wingdings" panose="05000000000000000000" pitchFamily="2" charset="2"/>
              </a:rPr>
              <a:t> pada </a:t>
            </a:r>
            <a:r>
              <a:rPr lang="en-US" altLang="en-US" sz="2400" dirty="0" err="1">
                <a:sym typeface="Wingdings" panose="05000000000000000000" pitchFamily="2" charset="2"/>
              </a:rPr>
              <a:t>gambar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akibat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penyisipan</a:t>
            </a:r>
            <a:endParaRPr lang="en-US" altLang="en-US" sz="2400" dirty="0">
              <a:sym typeface="Wingdings" panose="05000000000000000000" pitchFamily="2" charset="2"/>
            </a:endParaRPr>
          </a:p>
          <a:p>
            <a:pPr marL="469900" indent="-469900"/>
            <a:endParaRPr lang="en-US" altLang="en-US" sz="2400" dirty="0"/>
          </a:p>
          <a:p>
            <a:pPr marL="469900" indent="-469900"/>
            <a:r>
              <a:rPr lang="id-ID" altLang="en-US" sz="2400" dirty="0"/>
              <a:t>Ide </a:t>
            </a:r>
            <a:r>
              <a:rPr lang="en-US" altLang="en-US" sz="2400" dirty="0" err="1"/>
              <a:t>dasar</a:t>
            </a:r>
            <a:r>
              <a:rPr lang="en-US" altLang="en-US" sz="2400" dirty="0"/>
              <a:t> :</a:t>
            </a:r>
          </a:p>
        </p:txBody>
      </p:sp>
      <p:sp>
        <p:nvSpPr>
          <p:cNvPr id="104453" name="Rectangle 6">
            <a:extLst>
              <a:ext uri="{FF2B5EF4-FFF2-40B4-BE49-F238E27FC236}">
                <a16:creationId xmlns:a16="http://schemas.microsoft.com/office/drawing/2014/main" id="{21FB02F6-9805-474F-BF8F-DF8EAC41A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1932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>
              <a:latin typeface="Times New Roman" panose="02020603050405020304" pitchFamily="18" charset="0"/>
            </a:endParaRPr>
          </a:p>
        </p:txBody>
      </p:sp>
      <p:sp>
        <p:nvSpPr>
          <p:cNvPr id="104454" name="Rectangle 7">
            <a:extLst>
              <a:ext uri="{FF2B5EF4-FFF2-40B4-BE49-F238E27FC236}">
                <a16:creationId xmlns:a16="http://schemas.microsoft.com/office/drawing/2014/main" id="{F6EB514F-9C80-4963-802C-3BEA661AF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3254376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4455" name="Rectangle 8">
            <a:extLst>
              <a:ext uri="{FF2B5EF4-FFF2-40B4-BE49-F238E27FC236}">
                <a16:creationId xmlns:a16="http://schemas.microsoft.com/office/drawing/2014/main" id="{BF4ADF53-71C7-4BC9-BEB5-EA80437D4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2953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>
              <a:latin typeface="Times New Roman" panose="02020603050405020304" pitchFamily="18" charset="0"/>
            </a:endParaRPr>
          </a:p>
        </p:txBody>
      </p:sp>
      <p:grpSp>
        <p:nvGrpSpPr>
          <p:cNvPr id="104456" name="Group 12">
            <a:extLst>
              <a:ext uri="{FF2B5EF4-FFF2-40B4-BE49-F238E27FC236}">
                <a16:creationId xmlns:a16="http://schemas.microsoft.com/office/drawing/2014/main" id="{49B07C12-6288-4F4F-94C2-F9A6DF76F6E0}"/>
              </a:ext>
            </a:extLst>
          </p:cNvPr>
          <p:cNvGrpSpPr>
            <a:grpSpLocks/>
          </p:cNvGrpSpPr>
          <p:nvPr/>
        </p:nvGrpSpPr>
        <p:grpSpPr bwMode="auto">
          <a:xfrm>
            <a:off x="2391569" y="3821907"/>
            <a:ext cx="6875462" cy="2147887"/>
            <a:chOff x="2361" y="11806"/>
            <a:chExt cx="7027" cy="1760"/>
          </a:xfrm>
        </p:grpSpPr>
        <p:sp>
          <p:nvSpPr>
            <p:cNvPr id="104458" name="Text Box 13">
              <a:extLst>
                <a:ext uri="{FF2B5EF4-FFF2-40B4-BE49-F238E27FC236}">
                  <a16:creationId xmlns:a16="http://schemas.microsoft.com/office/drawing/2014/main" id="{933EED78-007A-4840-88C7-F7A2FDB48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1" y="11966"/>
              <a:ext cx="2169" cy="9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 dirty="0">
                  <a:latin typeface="Century Gothic" panose="020B0502020202020204" pitchFamily="34" charset="0"/>
                </a:rPr>
                <a:t>media </a:t>
              </a:r>
              <a:r>
                <a:rPr lang="en-US" altLang="en-US" dirty="0" err="1">
                  <a:latin typeface="Century Gothic" panose="020B0502020202020204" pitchFamily="34" charset="0"/>
                </a:rPr>
                <a:t>pembawa</a:t>
              </a:r>
              <a:r>
                <a:rPr lang="en-US" altLang="en-US" dirty="0">
                  <a:latin typeface="Century Gothic" panose="020B0502020202020204" pitchFamily="34" charset="0"/>
                </a:rPr>
                <a:t>/ </a:t>
              </a:r>
              <a:r>
                <a:rPr lang="en-US" altLang="en-US" dirty="0" err="1">
                  <a:latin typeface="Century Gothic" panose="020B0502020202020204" pitchFamily="34" charset="0"/>
                </a:rPr>
                <a:t>steganogram</a:t>
              </a:r>
              <a:r>
                <a:rPr lang="en-US" altLang="en-US" dirty="0">
                  <a:latin typeface="Century Gothic" panose="020B0502020202020204" pitchFamily="34" charset="0"/>
                </a:rPr>
                <a:t> </a:t>
              </a:r>
              <a:r>
                <a:rPr lang="en-US" altLang="en-US" dirty="0" err="1">
                  <a:latin typeface="Century Gothic" panose="020B0502020202020204" pitchFamily="34" charset="0"/>
                </a:rPr>
                <a:t>diserang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04459" name="Line 14">
              <a:extLst>
                <a:ext uri="{FF2B5EF4-FFF2-40B4-BE49-F238E27FC236}">
                  <a16:creationId xmlns:a16="http://schemas.microsoft.com/office/drawing/2014/main" id="{3DFFDD7B-E5FB-446A-811A-099AB9A38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6" y="12446"/>
              <a:ext cx="3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0" name="Text Box 15">
              <a:extLst>
                <a:ext uri="{FF2B5EF4-FFF2-40B4-BE49-F238E27FC236}">
                  <a16:creationId xmlns:a16="http://schemas.microsoft.com/office/drawing/2014/main" id="{91038258-A6CA-4993-982D-372130B704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0" y="11966"/>
              <a:ext cx="2082" cy="12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 dirty="0" err="1">
                  <a:latin typeface="Century Gothic" panose="020B0502020202020204" pitchFamily="34" charset="0"/>
                </a:rPr>
                <a:t>ekstraksi</a:t>
              </a:r>
              <a:r>
                <a:rPr lang="en-US" altLang="en-US" dirty="0">
                  <a:latin typeface="Century Gothic" panose="020B0502020202020204" pitchFamily="34" charset="0"/>
                </a:rPr>
                <a:t> bit-bit  yang </a:t>
              </a:r>
              <a:r>
                <a:rPr lang="en-US" altLang="en-US" dirty="0" err="1">
                  <a:latin typeface="Century Gothic" panose="020B0502020202020204" pitchFamily="34" charset="0"/>
                </a:rPr>
                <a:t>berpotensi</a:t>
              </a:r>
              <a:r>
                <a:rPr lang="en-US" altLang="en-US" dirty="0">
                  <a:latin typeface="Century Gothic" panose="020B0502020202020204" pitchFamily="34" charset="0"/>
                </a:rPr>
                <a:t> </a:t>
              </a:r>
              <a:r>
                <a:rPr lang="en-US" altLang="en-US" dirty="0" err="1">
                  <a:latin typeface="Century Gothic" panose="020B0502020202020204" pitchFamily="34" charset="0"/>
                </a:rPr>
                <a:t>menjadi</a:t>
              </a:r>
              <a:r>
                <a:rPr lang="en-US" altLang="en-US" dirty="0">
                  <a:latin typeface="Century Gothic" panose="020B0502020202020204" pitchFamily="34" charset="0"/>
                </a:rPr>
                <a:t> bit </a:t>
              </a:r>
              <a:r>
                <a:rPr lang="en-US" altLang="en-US" dirty="0" err="1">
                  <a:latin typeface="Century Gothic" panose="020B0502020202020204" pitchFamily="34" charset="0"/>
                </a:rPr>
                <a:t>Pesan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04461" name="Line 16">
              <a:extLst>
                <a:ext uri="{FF2B5EF4-FFF2-40B4-BE49-F238E27FC236}">
                  <a16:creationId xmlns:a16="http://schemas.microsoft.com/office/drawing/2014/main" id="{CE0E579A-3C09-43FD-95F1-7F96283B68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5" y="12446"/>
              <a:ext cx="4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2" name="Text Box 17">
              <a:extLst>
                <a:ext uri="{FF2B5EF4-FFF2-40B4-BE49-F238E27FC236}">
                  <a16:creationId xmlns:a16="http://schemas.microsoft.com/office/drawing/2014/main" id="{0B2FD769-0DDC-42F3-8447-2E3C1586C2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9" y="11806"/>
              <a:ext cx="2169" cy="17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US" altLang="en-US">
                  <a:latin typeface="Century Gothic" panose="020B0502020202020204" pitchFamily="34" charset="0"/>
                </a:rPr>
                <a:t>Ilustrasi visual dari bit-bit yang telah diekstraksi dengan posisi yang sesuai dengan </a:t>
              </a:r>
              <a:r>
                <a:rPr lang="en-US" altLang="en-US" i="1">
                  <a:latin typeface="Century Gothic" panose="020B0502020202020204" pitchFamily="34" charset="0"/>
                </a:rPr>
                <a:t>pixel</a:t>
              </a:r>
              <a:r>
                <a:rPr lang="en-US" altLang="en-US">
                  <a:latin typeface="Century Gothic" panose="020B0502020202020204" pitchFamily="34" charset="0"/>
                </a:rPr>
                <a:t> sumbernya </a:t>
              </a: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87D1E9A-219F-4DF7-BD28-EE80F9F24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3">
            <a:extLst>
              <a:ext uri="{FF2B5EF4-FFF2-40B4-BE49-F238E27FC236}">
                <a16:creationId xmlns:a16="http://schemas.microsoft.com/office/drawing/2014/main" id="{DCDB1D5C-0AFC-4F38-B708-56AF894B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236E44C-A47A-48A1-8B01-8CD558FF6193}" type="slidenum">
              <a:rPr lang="en-US" altLang="en-US">
                <a:latin typeface="Arial" panose="020B0604020202020204" pitchFamily="34" charset="0"/>
              </a:rPr>
              <a:pPr/>
              <a:t>84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A4352C22-73DF-4E2A-BC99-526C6A31B50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2800" i="1"/>
              <a:t>Metode Enhanced LSB</a:t>
            </a:r>
            <a:r>
              <a:rPr lang="en-US" altLang="en-US" sz="2800"/>
              <a:t> </a:t>
            </a:r>
          </a:p>
        </p:txBody>
      </p:sp>
      <p:graphicFrame>
        <p:nvGraphicFramePr>
          <p:cNvPr id="129061" name="Group 37">
            <a:extLst>
              <a:ext uri="{FF2B5EF4-FFF2-40B4-BE49-F238E27FC236}">
                <a16:creationId xmlns:a16="http://schemas.microsoft.com/office/drawing/2014/main" id="{BD836C42-6575-4A16-A442-7062989D700D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847850" y="1884364"/>
          <a:ext cx="3683000" cy="846137"/>
        </p:xfrm>
        <a:graphic>
          <a:graphicData uri="http://schemas.openxmlformats.org/drawingml/2006/table">
            <a:tbl>
              <a:tblPr/>
              <a:tblGrid>
                <a:gridCol w="1258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BLUE</a:t>
                      </a:r>
                      <a:endParaRPr kumimoji="0" lang="id-ID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GREEN</a:t>
                      </a:r>
                      <a:endParaRPr kumimoji="0" lang="id-ID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RED</a:t>
                      </a:r>
                      <a:endParaRPr kumimoji="0" lang="id-ID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487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1010010</a:t>
                      </a:r>
                      <a:r>
                        <a:rPr kumimoji="0" lang="id-ID" sz="17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id-ID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1001110</a:t>
                      </a:r>
                      <a:r>
                        <a:rPr kumimoji="0" lang="id-ID" sz="17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</a:t>
                      </a:r>
                      <a:endParaRPr kumimoji="0" lang="id-ID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1110011</a:t>
                      </a:r>
                      <a:r>
                        <a:rPr kumimoji="0" lang="id-ID" sz="17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id-ID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5490" name="Picture 5" descr="Simrishamn">
            <a:extLst>
              <a:ext uri="{FF2B5EF4-FFF2-40B4-BE49-F238E27FC236}">
                <a16:creationId xmlns:a16="http://schemas.microsoft.com/office/drawing/2014/main" id="{A4DADF6A-E159-4E99-930C-7783123C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284538"/>
            <a:ext cx="281305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91" name="Picture 6" descr="windmill-elsb">
            <a:extLst>
              <a:ext uri="{FF2B5EF4-FFF2-40B4-BE49-F238E27FC236}">
                <a16:creationId xmlns:a16="http://schemas.microsoft.com/office/drawing/2014/main" id="{A1A5BF64-8F69-4F95-B7D8-80887C8A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357563"/>
            <a:ext cx="27463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92" name="AutoShape 6">
            <a:extLst>
              <a:ext uri="{FF2B5EF4-FFF2-40B4-BE49-F238E27FC236}">
                <a16:creationId xmlns:a16="http://schemas.microsoft.com/office/drawing/2014/main" id="{00A92694-AE53-463F-BDC3-9BBC269D1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9" y="4868863"/>
            <a:ext cx="936625" cy="360362"/>
          </a:xfrm>
          <a:prstGeom prst="rightArrow">
            <a:avLst>
              <a:gd name="adj1" fmla="val 50000"/>
              <a:gd name="adj2" fmla="val 64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31827" name="Group 83">
            <a:extLst>
              <a:ext uri="{FF2B5EF4-FFF2-40B4-BE49-F238E27FC236}">
                <a16:creationId xmlns:a16="http://schemas.microsoft.com/office/drawing/2014/main" id="{E7ECF3C8-97A0-4CEE-9515-54036AAD0068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6456364" y="1884363"/>
          <a:ext cx="3754437" cy="863600"/>
        </p:xfrm>
        <a:graphic>
          <a:graphicData uri="http://schemas.openxmlformats.org/drawingml/2006/table">
            <a:tbl>
              <a:tblPr/>
              <a:tblGrid>
                <a:gridCol w="1284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5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BLUE</a:t>
                      </a:r>
                      <a:endParaRPr kumimoji="0" lang="id-ID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GREEN</a:t>
                      </a:r>
                      <a:endParaRPr kumimoji="0" lang="id-ID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RED</a:t>
                      </a:r>
                      <a:endParaRPr kumimoji="0" lang="id-ID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11111111</a:t>
                      </a:r>
                      <a:endParaRPr kumimoji="0" lang="id-ID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00000000</a:t>
                      </a:r>
                      <a:endParaRPr kumimoji="0" lang="id-ID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7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11111111</a:t>
                      </a:r>
                      <a:endParaRPr kumimoji="0" lang="id-ID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5507" name="AutoShape 88">
            <a:extLst>
              <a:ext uri="{FF2B5EF4-FFF2-40B4-BE49-F238E27FC236}">
                <a16:creationId xmlns:a16="http://schemas.microsoft.com/office/drawing/2014/main" id="{8695A2D3-2BC0-4624-9C54-B863DF549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6" y="2276476"/>
            <a:ext cx="792163" cy="360363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>
              <a:latin typeface="Times New Roman" panose="02020603050405020304" pitchFamily="18" charset="0"/>
            </a:endParaRPr>
          </a:p>
        </p:txBody>
      </p:sp>
      <p:pic>
        <p:nvPicPr>
          <p:cNvPr id="15396" name="Picture 36" descr="enhanced-windmill-hidden">
            <a:extLst>
              <a:ext uri="{FF2B5EF4-FFF2-40B4-BE49-F238E27FC236}">
                <a16:creationId xmlns:a16="http://schemas.microsoft.com/office/drawing/2014/main" id="{7794F064-00E4-4720-836B-4DB3D4414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357563"/>
            <a:ext cx="27368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DF47786-B37F-45FA-B018-042DD642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3">
            <a:extLst>
              <a:ext uri="{FF2B5EF4-FFF2-40B4-BE49-F238E27FC236}">
                <a16:creationId xmlns:a16="http://schemas.microsoft.com/office/drawing/2014/main" id="{6D7F83F4-A3EE-4A70-83A8-ADFF4D1C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3459657-E933-47A8-A970-208F900C49AC}" type="slidenum">
              <a:rPr lang="en-US" altLang="en-US">
                <a:latin typeface="Arial" panose="020B0604020202020204" pitchFamily="34" charset="0"/>
              </a:rPr>
              <a:pPr/>
              <a:t>85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06499" name="Picture 5">
            <a:extLst>
              <a:ext uri="{FF2B5EF4-FFF2-40B4-BE49-F238E27FC236}">
                <a16:creationId xmlns:a16="http://schemas.microsoft.com/office/drawing/2014/main" id="{04F7E102-2EB8-4BA6-9ACB-2DA45E26D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595314"/>
            <a:ext cx="253206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6">
            <a:extLst>
              <a:ext uri="{FF2B5EF4-FFF2-40B4-BE49-F238E27FC236}">
                <a16:creationId xmlns:a16="http://schemas.microsoft.com/office/drawing/2014/main" id="{2D9B9A58-9014-4832-A5CE-EBB193373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6" y="608014"/>
            <a:ext cx="253206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Box 8">
            <a:extLst>
              <a:ext uri="{FF2B5EF4-FFF2-40B4-BE49-F238E27FC236}">
                <a16:creationId xmlns:a16="http://schemas.microsoft.com/office/drawing/2014/main" id="{D0D1B826-0E48-4C21-86AF-7B5326AF9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225" y="3281364"/>
            <a:ext cx="1538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(a) Citra orisinal</a:t>
            </a:r>
          </a:p>
        </p:txBody>
      </p:sp>
      <p:sp>
        <p:nvSpPr>
          <p:cNvPr id="106502" name="TextBox 9">
            <a:extLst>
              <a:ext uri="{FF2B5EF4-FFF2-40B4-BE49-F238E27FC236}">
                <a16:creationId xmlns:a16="http://schemas.microsoft.com/office/drawing/2014/main" id="{EF65EE2E-9028-4833-91C7-18660A4C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888" y="3367089"/>
            <a:ext cx="25527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(b) Citra hasil </a:t>
            </a:r>
            <a:r>
              <a:rPr lang="en-US" altLang="en-US" sz="1400" i="1"/>
              <a:t>enhanced LSB</a:t>
            </a:r>
          </a:p>
        </p:txBody>
      </p:sp>
      <p:pic>
        <p:nvPicPr>
          <p:cNvPr id="106503" name="Picture 7">
            <a:extLst>
              <a:ext uri="{FF2B5EF4-FFF2-40B4-BE49-F238E27FC236}">
                <a16:creationId xmlns:a16="http://schemas.microsoft.com/office/drawing/2014/main" id="{60278B36-C9EC-4E38-BDE3-3C60FBB75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73475"/>
            <a:ext cx="25781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10">
            <a:extLst>
              <a:ext uri="{FF2B5EF4-FFF2-40B4-BE49-F238E27FC236}">
                <a16:creationId xmlns:a16="http://schemas.microsoft.com/office/drawing/2014/main" id="{9DEA761F-2F79-4F37-9E04-DF1B9A494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71913"/>
            <a:ext cx="23241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5" name="TextBox 12">
            <a:extLst>
              <a:ext uri="{FF2B5EF4-FFF2-40B4-BE49-F238E27FC236}">
                <a16:creationId xmlns:a16="http://schemas.microsoft.com/office/drawing/2014/main" id="{D9B53858-769B-4BE1-BC37-1D302BEEE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3" y="6297614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(c) Citra stego </a:t>
            </a:r>
          </a:p>
        </p:txBody>
      </p:sp>
      <p:sp>
        <p:nvSpPr>
          <p:cNvPr id="106506" name="TextBox 13">
            <a:extLst>
              <a:ext uri="{FF2B5EF4-FFF2-40B4-BE49-F238E27FC236}">
                <a16:creationId xmlns:a16="http://schemas.microsoft.com/office/drawing/2014/main" id="{4D4B50D9-61A4-440C-8A0C-47B5991B0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6297614"/>
            <a:ext cx="2552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(b) Citra hasil </a:t>
            </a:r>
            <a:r>
              <a:rPr lang="en-US" altLang="en-US" sz="1400" i="1"/>
              <a:t>enhanced LSB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F5510FB-954D-428D-B53B-C7A22934F521}"/>
              </a:ext>
            </a:extLst>
          </p:cNvPr>
          <p:cNvSpPr/>
          <p:nvPr/>
        </p:nvSpPr>
        <p:spPr>
          <a:xfrm>
            <a:off x="5613401" y="1766889"/>
            <a:ext cx="530225" cy="179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5E2ACD8-3E45-4C8E-8F51-64E845C998CA}"/>
              </a:ext>
            </a:extLst>
          </p:cNvPr>
          <p:cNvSpPr/>
          <p:nvPr/>
        </p:nvSpPr>
        <p:spPr>
          <a:xfrm>
            <a:off x="5348289" y="4786314"/>
            <a:ext cx="530225" cy="179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48738D-D6B0-40D0-AC5D-27A874C9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>
            <a:extLst>
              <a:ext uri="{FF2B5EF4-FFF2-40B4-BE49-F238E27FC236}">
                <a16:creationId xmlns:a16="http://schemas.microsoft.com/office/drawing/2014/main" id="{466C24A2-ADB3-4E13-81E1-E7A5BA77E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1689101"/>
            <a:ext cx="18938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4">
            <a:extLst>
              <a:ext uri="{FF2B5EF4-FFF2-40B4-BE49-F238E27FC236}">
                <a16:creationId xmlns:a16="http://schemas.microsoft.com/office/drawing/2014/main" id="{37E95B9C-DC12-4B8D-B8E1-B24814A57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1744664"/>
            <a:ext cx="1846262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5">
            <a:extLst>
              <a:ext uri="{FF2B5EF4-FFF2-40B4-BE49-F238E27FC236}">
                <a16:creationId xmlns:a16="http://schemas.microsoft.com/office/drawing/2014/main" id="{F81430F6-51D1-4580-97D1-33D7D2AFB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26" y="1762125"/>
            <a:ext cx="18208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6">
            <a:extLst>
              <a:ext uri="{FF2B5EF4-FFF2-40B4-BE49-F238E27FC236}">
                <a16:creationId xmlns:a16="http://schemas.microsoft.com/office/drawing/2014/main" id="{C9A18FA7-F57C-4C54-99B3-196CFC348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4" y="4368801"/>
            <a:ext cx="17684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7">
            <a:extLst>
              <a:ext uri="{FF2B5EF4-FFF2-40B4-BE49-F238E27FC236}">
                <a16:creationId xmlns:a16="http://schemas.microsoft.com/office/drawing/2014/main" id="{2B7F56A0-C1B6-4F79-B601-DA8B1A349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4478339"/>
            <a:ext cx="17287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8">
            <a:extLst>
              <a:ext uri="{FF2B5EF4-FFF2-40B4-BE49-F238E27FC236}">
                <a16:creationId xmlns:a16="http://schemas.microsoft.com/office/drawing/2014/main" id="{E8F6D2B0-8BCB-4476-9D3F-A7CB91471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1670050"/>
            <a:ext cx="186531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8" name="Slide Number Placeholder 9">
            <a:extLst>
              <a:ext uri="{FF2B5EF4-FFF2-40B4-BE49-F238E27FC236}">
                <a16:creationId xmlns:a16="http://schemas.microsoft.com/office/drawing/2014/main" id="{A4E26C6C-4C98-4C15-A272-D29BB5EF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0002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4574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371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04BDFCD-17F2-4B98-9984-AC10ACAD2EA1}" type="slidenum">
              <a:rPr lang="en-US" altLang="en-US">
                <a:latin typeface="Arial" panose="020B0604020202020204" pitchFamily="34" charset="0"/>
              </a:rPr>
              <a:pPr/>
              <a:t>86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7529" name="TextBox 1">
            <a:extLst>
              <a:ext uri="{FF2B5EF4-FFF2-40B4-BE49-F238E27FC236}">
                <a16:creationId xmlns:a16="http://schemas.microsoft.com/office/drawing/2014/main" id="{1D61C3D9-B25E-4E6B-A462-7D18E4C7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951" y="3690939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Gambar asli</a:t>
            </a:r>
          </a:p>
        </p:txBody>
      </p:sp>
      <p:sp>
        <p:nvSpPr>
          <p:cNvPr id="107530" name="TextBox 10">
            <a:extLst>
              <a:ext uri="{FF2B5EF4-FFF2-40B4-BE49-F238E27FC236}">
                <a16:creationId xmlns:a16="http://schemas.microsoft.com/office/drawing/2014/main" id="{562116C7-EB39-4601-B280-3104C28B2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3590926"/>
            <a:ext cx="145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Hasil penapisan</a:t>
            </a:r>
          </a:p>
          <a:p>
            <a:pPr algn="ctr"/>
            <a:r>
              <a:rPr lang="en-US" altLang="en-US" sz="1400"/>
              <a:t>(asli)</a:t>
            </a:r>
          </a:p>
        </p:txBody>
      </p:sp>
      <p:sp>
        <p:nvSpPr>
          <p:cNvPr id="107531" name="TextBox 11">
            <a:extLst>
              <a:ext uri="{FF2B5EF4-FFF2-40B4-BE49-F238E27FC236}">
                <a16:creationId xmlns:a16="http://schemas.microsoft.com/office/drawing/2014/main" id="{881B83E9-8BCC-459F-914F-E25CBCC41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3671889"/>
            <a:ext cx="1973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Terdeteksi ada pesan</a:t>
            </a:r>
          </a:p>
        </p:txBody>
      </p:sp>
      <p:sp>
        <p:nvSpPr>
          <p:cNvPr id="107532" name="TextBox 13">
            <a:extLst>
              <a:ext uri="{FF2B5EF4-FFF2-40B4-BE49-F238E27FC236}">
                <a16:creationId xmlns:a16="http://schemas.microsoft.com/office/drawing/2014/main" id="{5DE61003-736C-4A68-B294-48AD69B28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5" y="3671889"/>
            <a:ext cx="1974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Terdeteksi ada pesan</a:t>
            </a:r>
          </a:p>
        </p:txBody>
      </p:sp>
      <p:sp>
        <p:nvSpPr>
          <p:cNvPr id="107533" name="TextBox 14">
            <a:extLst>
              <a:ext uri="{FF2B5EF4-FFF2-40B4-BE49-F238E27FC236}">
                <a16:creationId xmlns:a16="http://schemas.microsoft.com/office/drawing/2014/main" id="{7A5F5BC8-82F1-42F9-90AD-05249C35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63" y="6323014"/>
            <a:ext cx="1973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Terdeteksi ada pesan</a:t>
            </a:r>
          </a:p>
        </p:txBody>
      </p:sp>
      <p:sp>
        <p:nvSpPr>
          <p:cNvPr id="107534" name="TextBox 15">
            <a:extLst>
              <a:ext uri="{FF2B5EF4-FFF2-40B4-BE49-F238E27FC236}">
                <a16:creationId xmlns:a16="http://schemas.microsoft.com/office/drawing/2014/main" id="{AD8A6F97-2853-4B97-8CAB-61B071CCC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38" y="6307139"/>
            <a:ext cx="1974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Terdeteksi ada pesan</a:t>
            </a:r>
          </a:p>
        </p:txBody>
      </p:sp>
      <p:sp>
        <p:nvSpPr>
          <p:cNvPr id="107535" name="TextBox 14">
            <a:extLst>
              <a:ext uri="{FF2B5EF4-FFF2-40B4-BE49-F238E27FC236}">
                <a16:creationId xmlns:a16="http://schemas.microsoft.com/office/drawing/2014/main" id="{142E22B3-C01C-4426-8A44-26A0E6632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038" y="668339"/>
            <a:ext cx="44561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100"/>
              <a:t>Teknik Steganalisis: </a:t>
            </a:r>
            <a:r>
              <a:rPr lang="en-US" altLang="en-US" sz="2100" i="1"/>
              <a:t>Visual Attack</a:t>
            </a:r>
          </a:p>
        </p:txBody>
      </p:sp>
      <p:sp>
        <p:nvSpPr>
          <p:cNvPr id="107536" name="TextBox 15">
            <a:extLst>
              <a:ext uri="{FF2B5EF4-FFF2-40B4-BE49-F238E27FC236}">
                <a16:creationId xmlns:a16="http://schemas.microsoft.com/office/drawing/2014/main" id="{FB462EF7-A1B2-478A-8583-ABCD709B6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0" y="623889"/>
            <a:ext cx="2573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Artefak mencurigakan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4E5C9D-B36F-4DC2-B014-6AE22DD4B3B1}"/>
              </a:ext>
            </a:extLst>
          </p:cNvPr>
          <p:cNvCxnSpPr>
            <a:endCxn id="107523" idx="0"/>
          </p:cNvCxnSpPr>
          <p:nvPr/>
        </p:nvCxnSpPr>
        <p:spPr>
          <a:xfrm flipH="1">
            <a:off x="7405689" y="1014413"/>
            <a:ext cx="1354137" cy="7302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9A6238-947A-44EE-8E2E-302FBBD68E03}"/>
              </a:ext>
            </a:extLst>
          </p:cNvPr>
          <p:cNvCxnSpPr/>
          <p:nvPr/>
        </p:nvCxnSpPr>
        <p:spPr>
          <a:xfrm flipH="1">
            <a:off x="8975726" y="993775"/>
            <a:ext cx="276225" cy="7683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D05B30-13C4-45CF-B173-F1173CAF4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4">
            <a:extLst>
              <a:ext uri="{FF2B5EF4-FFF2-40B4-BE49-F238E27FC236}">
                <a16:creationId xmlns:a16="http://schemas.microsoft.com/office/drawing/2014/main" id="{D57E0D78-BE87-454E-BE6C-526D12A1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6711217-F0BA-4A51-8CE5-AA5675230457}" type="slidenum">
              <a:rPr lang="en-US" altLang="en-US">
                <a:latin typeface="Arial" panose="020B0604020202020204" pitchFamily="34" charset="0"/>
              </a:rPr>
              <a:pPr/>
              <a:t>87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08547" name="Picture 2">
            <a:extLst>
              <a:ext uri="{FF2B5EF4-FFF2-40B4-BE49-F238E27FC236}">
                <a16:creationId xmlns:a16="http://schemas.microsoft.com/office/drawing/2014/main" id="{ECF2D7BE-D228-46AA-9283-58E4C221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3357563"/>
            <a:ext cx="7246937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Box 5">
            <a:extLst>
              <a:ext uri="{FF2B5EF4-FFF2-40B4-BE49-F238E27FC236}">
                <a16:creationId xmlns:a16="http://schemas.microsoft.com/office/drawing/2014/main" id="{960A61EF-5B7B-4941-8D54-9C34D1B4F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1857375"/>
            <a:ext cx="8026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/>
              <a:t>Metode </a:t>
            </a:r>
            <a:r>
              <a:rPr lang="en-US" altLang="en-US" sz="2000" i="1"/>
              <a:t>enhanced-LSB </a:t>
            </a:r>
            <a:r>
              <a:rPr lang="en-US" altLang="en-US" sz="2000"/>
              <a:t>bagus untuk citra dengan kontras tinggi, </a:t>
            </a:r>
          </a:p>
          <a:p>
            <a:r>
              <a:rPr lang="en-US" altLang="en-US" sz="2000"/>
              <a:t>yaitu citra yang memiliki warna latar yang jelas atau memiliki </a:t>
            </a:r>
          </a:p>
          <a:p>
            <a:r>
              <a:rPr lang="en-US" altLang="en-US" sz="2000"/>
              <a:t>perbedaan warna yang kontras antara latar dengan gambar utama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2AD97-9A93-42A6-8A4A-7045D22B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Number Placeholder 4">
            <a:extLst>
              <a:ext uri="{FF2B5EF4-FFF2-40B4-BE49-F238E27FC236}">
                <a16:creationId xmlns:a16="http://schemas.microsoft.com/office/drawing/2014/main" id="{9609798A-7D5D-4D90-A336-580BA3D0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2A92B4-6AD6-492F-B732-65588C006921}" type="slidenum">
              <a:rPr lang="en-US" altLang="en-US">
                <a:latin typeface="Arial" panose="020B0604020202020204" pitchFamily="34" charset="0"/>
              </a:rPr>
              <a:pPr/>
              <a:t>88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9571" name="TextBox 5">
            <a:extLst>
              <a:ext uri="{FF2B5EF4-FFF2-40B4-BE49-F238E27FC236}">
                <a16:creationId xmlns:a16="http://schemas.microsoft.com/office/drawing/2014/main" id="{7AA43DF7-D930-4BE8-9375-BA05DB0E7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9" y="642938"/>
            <a:ext cx="90509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latin typeface="+mn-lt"/>
              </a:rPr>
              <a:t>Untuk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citra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dengan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kontras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rendah</a:t>
            </a:r>
            <a:r>
              <a:rPr lang="en-US" altLang="en-US" sz="2400" dirty="0">
                <a:latin typeface="+mn-lt"/>
              </a:rPr>
              <a:t> (</a:t>
            </a:r>
            <a:r>
              <a:rPr lang="en-US" altLang="en-US" sz="2400" dirty="0" err="1">
                <a:latin typeface="+mn-lt"/>
              </a:rPr>
              <a:t>seperti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citra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hasil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fotografi</a:t>
            </a:r>
            <a:r>
              <a:rPr lang="en-US" altLang="en-US" sz="2400" dirty="0">
                <a:latin typeface="+mn-lt"/>
              </a:rPr>
              <a:t>), </a:t>
            </a:r>
            <a:r>
              <a:rPr lang="en-US" altLang="en-US" sz="2400" dirty="0" err="1">
                <a:latin typeface="+mn-lt"/>
              </a:rPr>
              <a:t>metode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i="1" dirty="0">
                <a:latin typeface="+mn-lt"/>
              </a:rPr>
              <a:t>enhanced LSB </a:t>
            </a:r>
            <a:r>
              <a:rPr lang="en-US" altLang="en-US" sz="2400" dirty="0" err="1">
                <a:latin typeface="+mn-lt"/>
              </a:rPr>
              <a:t>seringkali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menyulitkan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steganalis</a:t>
            </a:r>
            <a:r>
              <a:rPr lang="en-US" altLang="en-US" sz="2400" dirty="0">
                <a:latin typeface="+mn-lt"/>
              </a:rPr>
              <a:t>. Karena </a:t>
            </a:r>
            <a:r>
              <a:rPr lang="en-US" altLang="en-US" sz="2400" dirty="0" err="1">
                <a:latin typeface="+mn-lt"/>
              </a:rPr>
              <a:t>steganalis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akan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kesulitan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membedakan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antara</a:t>
            </a:r>
            <a:r>
              <a:rPr lang="en-US" altLang="en-US" sz="2400" dirty="0">
                <a:latin typeface="+mn-lt"/>
              </a:rPr>
              <a:t>  </a:t>
            </a:r>
            <a:r>
              <a:rPr lang="en-US" altLang="en-US" sz="2400" dirty="0" err="1">
                <a:latin typeface="+mn-lt"/>
              </a:rPr>
              <a:t>gambar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seharusnya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muncul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dengan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pesan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rahasia</a:t>
            </a:r>
            <a:r>
              <a:rPr lang="en-US" altLang="en-US" sz="2400" dirty="0">
                <a:latin typeface="+mn-lt"/>
              </a:rPr>
              <a:t>.</a:t>
            </a:r>
          </a:p>
        </p:txBody>
      </p:sp>
      <p:pic>
        <p:nvPicPr>
          <p:cNvPr id="109572" name="Picture 2">
            <a:extLst>
              <a:ext uri="{FF2B5EF4-FFF2-40B4-BE49-F238E27FC236}">
                <a16:creationId xmlns:a16="http://schemas.microsoft.com/office/drawing/2014/main" id="{3864181D-BFE4-497B-992D-810D0B09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86" y="2431099"/>
            <a:ext cx="710406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5FDD6-79DF-4956-B21A-ACC82ACC4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79BEA457-789F-436C-B27B-BDA4E3979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Ada pertanyaan?</a:t>
            </a: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C425F92C-139C-4EA7-87FF-01084F26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5C107A5-F10C-49B9-BF4D-66B10C955C48}" type="slidenum">
              <a:rPr lang="en-US" altLang="en-US">
                <a:latin typeface="Arial" panose="020B0604020202020204" pitchFamily="34" charset="0"/>
              </a:rPr>
              <a:pPr/>
              <a:t>89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21860" name="Picture 4" descr="question">
            <a:extLst>
              <a:ext uri="{FF2B5EF4-FFF2-40B4-BE49-F238E27FC236}">
                <a16:creationId xmlns:a16="http://schemas.microsoft.com/office/drawing/2014/main" id="{450BC952-9EEB-4CDB-9D3A-46FE5328E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31" y="1690688"/>
            <a:ext cx="74009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CE15D5-6C38-427B-BC1F-4417075B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33B5C09-C24E-4EC0-AC75-A8BCF139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Sejarah </a:t>
            </a:r>
            <a:r>
              <a:rPr lang="en-US" altLang="en-US" b="1" dirty="0" err="1">
                <a:latin typeface="+mn-lt"/>
              </a:rPr>
              <a:t>Steganografi</a:t>
            </a:r>
            <a:endParaRPr lang="en-US" altLang="en-US" b="1" dirty="0">
              <a:latin typeface="+mn-lt"/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485DA009-7C3B-403B-8D1C-E72BF7AB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5960" cy="4351338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setua</a:t>
            </a:r>
            <a:r>
              <a:rPr lang="en-US" altLang="en-US" dirty="0"/>
              <a:t> </a:t>
            </a:r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dan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berjalan</a:t>
            </a:r>
            <a:r>
              <a:rPr lang="en-US" altLang="en-US" dirty="0"/>
              <a:t> </a:t>
            </a:r>
            <a:r>
              <a:rPr lang="en-US" altLang="en-US" dirty="0" err="1"/>
              <a:t>bersamaan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Periode</a:t>
            </a:r>
            <a:r>
              <a:rPr lang="en-US" altLang="en-US" dirty="0"/>
              <a:t>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1.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(</a:t>
            </a:r>
            <a:r>
              <a:rPr lang="en-US" altLang="en-US" i="1" dirty="0"/>
              <a:t>ancient steganography</a:t>
            </a:r>
            <a:r>
              <a:rPr lang="en-US" altLang="en-US" dirty="0"/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2.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renaisans</a:t>
            </a:r>
            <a:r>
              <a:rPr lang="en-US" altLang="en-US" dirty="0"/>
              <a:t> (</a:t>
            </a:r>
            <a:r>
              <a:rPr lang="en-US" altLang="en-US" i="1" dirty="0"/>
              <a:t>renaissance steganography</a:t>
            </a:r>
            <a:r>
              <a:rPr lang="en-US" altLang="en-US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3.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perang</a:t>
            </a:r>
            <a:r>
              <a:rPr lang="en-US" altLang="en-US" dirty="0"/>
              <a:t> dunia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4. </a:t>
            </a:r>
            <a:r>
              <a:rPr lang="en-US" altLang="en-US" dirty="0" err="1"/>
              <a:t>Steganografi</a:t>
            </a:r>
            <a:r>
              <a:rPr lang="en-US" altLang="en-US" dirty="0"/>
              <a:t> modern</a:t>
            </a:r>
          </a:p>
          <a:p>
            <a:endParaRPr lang="en-US" altLang="en-US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94F5B6A-E195-481C-8E7C-6D1DACAC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7A8FCD-7AF0-4C6F-B558-F8A19DDC47AA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36C1B4-DBB9-436C-90E3-C1B0D92D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F7775BC1-01FA-48EB-B3A9-6ADAA0B0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46621-06E4-4415-A51A-0D740C04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520825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Li, F., </a:t>
            </a:r>
            <a:r>
              <a:rPr lang="en-US" sz="2000" i="1" dirty="0"/>
              <a:t>The art and science of writing hidden messages: </a:t>
            </a:r>
            <a:r>
              <a:rPr lang="en-US" sz="2000" i="1" dirty="0" err="1"/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Khan, M. M. , </a:t>
            </a:r>
            <a:r>
              <a:rPr lang="en-US" sz="20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 err="1"/>
              <a:t>Wohlgemuth</a:t>
            </a:r>
            <a:r>
              <a:rPr lang="en-US" sz="2000" dirty="0"/>
              <a:t>, S. (2002), IT-Security: Theory and Practice : </a:t>
            </a:r>
            <a:r>
              <a:rPr lang="en-US" sz="2000" i="1" dirty="0" err="1"/>
              <a:t>Steganography</a:t>
            </a:r>
            <a:r>
              <a:rPr lang="en-US" sz="2000" i="1" dirty="0"/>
              <a:t> and Watermarking, </a:t>
            </a:r>
            <a:r>
              <a:rPr lang="en-US" sz="2000" dirty="0"/>
              <a:t>University of  Freiburg, </a:t>
            </a:r>
            <a:r>
              <a:rPr lang="en-US" sz="2000" dirty="0" err="1"/>
              <a:t>Denmakr</a:t>
            </a:r>
            <a:r>
              <a:rPr lang="en-US" sz="2000" dirty="0"/>
              <a:t>, 2002.</a:t>
            </a:r>
            <a:endParaRPr lang="en-US" sz="2000" i="1" dirty="0"/>
          </a:p>
          <a:p>
            <a:pPr>
              <a:defRPr/>
            </a:pPr>
            <a:r>
              <a:rPr lang="en-US" sz="2000" dirty="0"/>
              <a:t>Wong, P.W. (1997). </a:t>
            </a:r>
            <a:r>
              <a:rPr lang="en-US" sz="2000" i="1" dirty="0"/>
              <a:t>A Watermark for Image Integrity and Ownership Verification</a:t>
            </a:r>
            <a:r>
              <a:rPr lang="en-US" sz="2000" dirty="0"/>
              <a:t>. </a:t>
            </a:r>
            <a:r>
              <a:rPr lang="en-US" sz="2000" dirty="0" err="1"/>
              <a:t>Prosiding</a:t>
            </a:r>
            <a:r>
              <a:rPr lang="en-US" sz="2000" dirty="0"/>
              <a:t> </a:t>
            </a:r>
            <a:r>
              <a:rPr lang="en-US" sz="2000" i="1" dirty="0"/>
              <a:t>IS&amp;T PIC Conference</a:t>
            </a:r>
            <a:r>
              <a:rPr lang="en-US" sz="2000" dirty="0"/>
              <a:t>.</a:t>
            </a:r>
          </a:p>
          <a:p>
            <a:pPr>
              <a:defRPr/>
            </a:pPr>
            <a:r>
              <a:rPr lang="en-US" sz="2000" i="1" dirty="0" err="1"/>
              <a:t>Tawalbeh</a:t>
            </a:r>
            <a:r>
              <a:rPr lang="en-US" sz="2000" i="1" dirty="0"/>
              <a:t>, L. </a:t>
            </a:r>
            <a:r>
              <a:rPr lang="en-US" sz="2000" dirty="0"/>
              <a:t>(2006), </a:t>
            </a:r>
            <a:r>
              <a:rPr lang="en-US" sz="2000" i="1" dirty="0"/>
              <a:t> Watermarking, </a:t>
            </a:r>
            <a:r>
              <a:rPr lang="en-US" sz="2000" dirty="0"/>
              <a:t>Information System Security</a:t>
            </a:r>
            <a:br>
              <a:rPr lang="en-US" sz="2000" dirty="0"/>
            </a:br>
            <a:r>
              <a:rPr lang="en-US" sz="2000" dirty="0"/>
              <a:t>AABFS-Jordan.</a:t>
            </a:r>
          </a:p>
          <a:p>
            <a:pPr>
              <a:defRPr/>
            </a:pPr>
            <a:r>
              <a:rPr lang="en-US" altLang="ko-KR" sz="2000" dirty="0" err="1"/>
              <a:t>Bae</a:t>
            </a:r>
            <a:r>
              <a:rPr lang="en-US" altLang="ko-KR" sz="2000" dirty="0"/>
              <a:t>, S.H. (2006), </a:t>
            </a:r>
            <a:r>
              <a:rPr lang="en-US" altLang="ko-KR" sz="2000" i="1" dirty="0"/>
              <a:t>Copyright Protection of Digital Image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Tongmyong</a:t>
            </a:r>
            <a:r>
              <a:rPr lang="en-US" altLang="ko-KR" sz="2000" dirty="0"/>
              <a:t> University of information technology  </a:t>
            </a:r>
            <a:endParaRPr lang="id-ID" altLang="ko-KR" sz="2000" dirty="0"/>
          </a:p>
          <a:p>
            <a:pPr>
              <a:defRPr/>
            </a:pPr>
            <a:r>
              <a:rPr lang="id-ID" sz="2000" dirty="0"/>
              <a:t>Yuli Anneria Sinaga, </a:t>
            </a:r>
            <a:r>
              <a:rPr lang="id-ID" sz="2000" i="1" dirty="0"/>
              <a:t>Steganalisis dengan Metode C</a:t>
            </a:r>
            <a:r>
              <a:rPr lang="en-US" sz="2000" i="1" dirty="0"/>
              <a:t>hi-square </a:t>
            </a:r>
            <a:r>
              <a:rPr lang="en-US" sz="2000" i="1" dirty="0" err="1"/>
              <a:t>dan</a:t>
            </a:r>
            <a:r>
              <a:rPr lang="en-US" sz="2000" i="1" dirty="0"/>
              <a:t> RS-analysis</a:t>
            </a:r>
            <a:r>
              <a:rPr lang="id-ID" sz="2000" dirty="0"/>
              <a:t>, Tugas Akhir Informatika, IT</a:t>
            </a:r>
            <a:endParaRPr lang="en-US" altLang="ko-KR" sz="2000" dirty="0"/>
          </a:p>
          <a:p>
            <a:pPr>
              <a:defRPr/>
            </a:pPr>
            <a:r>
              <a:rPr lang="en-US" sz="2000" dirty="0">
                <a:solidFill>
                  <a:srgbClr val="010000"/>
                </a:solidFill>
              </a:rPr>
              <a:t> </a:t>
            </a:r>
            <a:endParaRPr lang="en-US" sz="2000" dirty="0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184CDDB0-7D71-4FAB-BB73-805CCFF8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B70A58D-EE4A-46A9-8ABD-CC8EB0C07D59}" type="slidenum">
              <a:rPr lang="en-US" altLang="en-US">
                <a:latin typeface="Arial" panose="020B0604020202020204" pitchFamily="34" charset="0"/>
              </a:rPr>
              <a:pPr/>
              <a:t>90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3449B7-A1C7-417A-B2CC-9ABDC678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Munir/II4031 Kriptografi dan Koding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4634</Words>
  <Application>Microsoft Office PowerPoint</Application>
  <PresentationFormat>Widescreen</PresentationFormat>
  <Paragraphs>812</Paragraphs>
  <Slides>90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90</vt:i4>
      </vt:variant>
    </vt:vector>
  </HeadingPairs>
  <TitlesOfParts>
    <vt:vector size="103" baseType="lpstr">
      <vt:lpstr>Arial</vt:lpstr>
      <vt:lpstr>Calibri</vt:lpstr>
      <vt:lpstr>Calibri Light</vt:lpstr>
      <vt:lpstr>Century Gothic</vt:lpstr>
      <vt:lpstr>Comic Sans MS</vt:lpstr>
      <vt:lpstr>Tahoma</vt:lpstr>
      <vt:lpstr>Times New Roman</vt:lpstr>
      <vt:lpstr>Verdana</vt:lpstr>
      <vt:lpstr>Wingdings</vt:lpstr>
      <vt:lpstr>Office Theme</vt:lpstr>
      <vt:lpstr>Visio</vt:lpstr>
      <vt:lpstr>VISIO</vt:lpstr>
      <vt:lpstr>Document</vt:lpstr>
      <vt:lpstr> Steganografi </vt:lpstr>
      <vt:lpstr>Prolog</vt:lpstr>
      <vt:lpstr>PowerPoint Presentation</vt:lpstr>
      <vt:lpstr>PowerPoint Presentation</vt:lpstr>
      <vt:lpstr>Apa Steganografi itu?</vt:lpstr>
      <vt:lpstr>PowerPoint Presentation</vt:lpstr>
      <vt:lpstr>PowerPoint Presentation</vt:lpstr>
      <vt:lpstr>PowerPoint Presentation</vt:lpstr>
      <vt:lpstr>Sejarah Steganografi</vt:lpstr>
      <vt:lpstr>Ancient Steganography</vt:lpstr>
      <vt:lpstr>PowerPoint Presentation</vt:lpstr>
      <vt:lpstr>PowerPoint Presentation</vt:lpstr>
      <vt:lpstr>PowerPoint Presentation</vt:lpstr>
      <vt:lpstr>Renaissance Steganography</vt:lpstr>
      <vt:lpstr>PowerPoint Presentation</vt:lpstr>
      <vt:lpstr>World War Steganography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Steganografi dan Terorisme</vt:lpstr>
      <vt:lpstr>Steganografi Modern - The Prisoner’s Problem </vt:lpstr>
      <vt:lpstr>PowerPoint Presentation</vt:lpstr>
      <vt:lpstr>PowerPoint Presentation</vt:lpstr>
      <vt:lpstr>Steganografi Digital</vt:lpstr>
      <vt:lpstr>PowerPoint Presentation</vt:lpstr>
      <vt:lpstr>Terminologi Steganografi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Diagram Proses Steganografi</vt:lpstr>
      <vt:lpstr>PowerPoint Presentation</vt:lpstr>
      <vt:lpstr>Kriteria Steganografi yang Bagus</vt:lpstr>
      <vt:lpstr>Kombinasi Kriptografi dan Steganografi</vt:lpstr>
      <vt:lpstr>PowerPoint Presentation</vt:lpstr>
      <vt:lpstr>Ranah Steganografi</vt:lpstr>
      <vt:lpstr>Metode LSB</vt:lpstr>
      <vt:lpstr>Citra Digital</vt:lpstr>
      <vt:lpstr>PowerPoint Presentation</vt:lpstr>
      <vt:lpstr>PowerPoint Presentation</vt:lpstr>
      <vt:lpstr>Bitplane pada Citra Digital</vt:lpstr>
      <vt:lpstr>PowerPoint Presentation</vt:lpstr>
      <vt:lpstr>PowerPoint Presentation</vt:lpstr>
      <vt:lpstr>PowerPoint Presentation</vt:lpstr>
      <vt:lpstr>Metode LSB</vt:lpstr>
      <vt:lpstr>PowerPoint Presentation</vt:lpstr>
      <vt:lpstr>PowerPoint Presentation</vt:lpstr>
      <vt:lpstr>Contoh 1:</vt:lpstr>
      <vt:lpstr>PowerPoint Presentation</vt:lpstr>
      <vt:lpstr>Contoh 2:</vt:lpstr>
      <vt:lpstr>Ekstraksi Pesan dari Stego-image</vt:lpstr>
      <vt:lpstr>Menghitung Ukuran Pesan yang dapat Disembunyikan</vt:lpstr>
      <vt:lpstr>Beberapa Varian Metode LSB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Stegano shareware</vt:lpstr>
      <vt:lpstr>PowerPoint Presentation</vt:lpstr>
      <vt:lpstr>PowerPoint Presentation</vt:lpstr>
      <vt:lpstr>Pengantar Steganalisis </vt:lpstr>
      <vt:lpstr>Steganalysis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Jenis-jenis steganalisis</vt:lpstr>
      <vt:lpstr>PowerPoint Presentation</vt:lpstr>
      <vt:lpstr>Metode Steganalisis</vt:lpstr>
      <vt:lpstr>PowerPoint Presentation</vt:lpstr>
      <vt:lpstr>Visual Attack</vt:lpstr>
      <vt:lpstr>Metode Enhanced LSB </vt:lpstr>
      <vt:lpstr>PowerPoint Presentation</vt:lpstr>
      <vt:lpstr>PowerPoint Presentation</vt:lpstr>
      <vt:lpstr>PowerPoint Presentation</vt:lpstr>
      <vt:lpstr>PowerPoint Presentation</vt:lpstr>
      <vt:lpstr>Ada pertanyaan?</vt:lpstr>
      <vt:lpstr>Referensi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Rinaldi Munir</dc:creator>
  <cp:lastModifiedBy>Rinaldi Munir</cp:lastModifiedBy>
  <cp:revision>13</cp:revision>
  <dcterms:created xsi:type="dcterms:W3CDTF">2020-09-12T06:54:45Z</dcterms:created>
  <dcterms:modified xsi:type="dcterms:W3CDTF">2021-03-05T01:08:37Z</dcterms:modified>
</cp:coreProperties>
</file>