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456" r:id="rId3"/>
    <p:sldId id="457" r:id="rId4"/>
    <p:sldId id="328" r:id="rId5"/>
    <p:sldId id="333" r:id="rId6"/>
    <p:sldId id="334" r:id="rId7"/>
    <p:sldId id="336" r:id="rId8"/>
    <p:sldId id="404" r:id="rId9"/>
    <p:sldId id="405" r:id="rId10"/>
    <p:sldId id="406" r:id="rId11"/>
    <p:sldId id="408" r:id="rId12"/>
    <p:sldId id="409" r:id="rId13"/>
    <p:sldId id="410" r:id="rId14"/>
    <p:sldId id="411" r:id="rId15"/>
    <p:sldId id="446" r:id="rId16"/>
    <p:sldId id="460" r:id="rId17"/>
    <p:sldId id="461" r:id="rId18"/>
    <p:sldId id="462" r:id="rId19"/>
    <p:sldId id="463" r:id="rId20"/>
    <p:sldId id="464" r:id="rId21"/>
    <p:sldId id="445" r:id="rId22"/>
    <p:sldId id="447" r:id="rId23"/>
    <p:sldId id="450" r:id="rId24"/>
    <p:sldId id="455" r:id="rId25"/>
    <p:sldId id="458" r:id="rId26"/>
    <p:sldId id="459" r:id="rId27"/>
    <p:sldId id="454" r:id="rId28"/>
    <p:sldId id="337" r:id="rId29"/>
    <p:sldId id="339" r:id="rId30"/>
    <p:sldId id="342" r:id="rId31"/>
    <p:sldId id="343" r:id="rId32"/>
    <p:sldId id="344" r:id="rId33"/>
    <p:sldId id="433" r:id="rId34"/>
    <p:sldId id="434" r:id="rId35"/>
    <p:sldId id="435" r:id="rId36"/>
    <p:sldId id="465" r:id="rId37"/>
    <p:sldId id="437" r:id="rId38"/>
    <p:sldId id="466" r:id="rId39"/>
    <p:sldId id="438" r:id="rId40"/>
    <p:sldId id="439" r:id="rId41"/>
    <p:sldId id="340" r:id="rId42"/>
    <p:sldId id="341" r:id="rId43"/>
    <p:sldId id="345" r:id="rId44"/>
    <p:sldId id="346" r:id="rId45"/>
    <p:sldId id="390" r:id="rId46"/>
    <p:sldId id="391" r:id="rId47"/>
    <p:sldId id="394" r:id="rId48"/>
    <p:sldId id="396" r:id="rId49"/>
    <p:sldId id="397" r:id="rId50"/>
    <p:sldId id="467" r:id="rId51"/>
    <p:sldId id="468" r:id="rId52"/>
    <p:sldId id="47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14BA-6F71-4EB9-AF3B-784CEECDD7F0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7B15-23EA-44A7-A657-59713CD8F3BF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AE0-46C9-4D7B-9DF9-475AA4957042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FBDD-8EA5-4D03-BB49-636CC762946D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1F0D-EF5F-4A55-A0D3-83525EBF3841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270A-C11E-4126-AFA4-8C0E7DCEBC45}" type="datetime1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6041-DB65-4D1F-B68E-EBA82444F425}" type="datetime1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04B7-4A10-4B30-AADC-ECE4C81BFE6E}" type="datetime1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C71FE-7CB0-4C51-93DB-F0429A50DBCC}" type="datetime1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1FCF7-016B-40F8-A309-27295012F48B}" type="datetime1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6AD6-4CF2-40B4-91FC-1125291CC9EB}" type="datetime1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D76D-B0CC-432C-9122-598A2C791A02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tsn-nci.ac.id/" TargetMode="External"/><Relationship Id="rId2" Type="http://schemas.openxmlformats.org/officeDocument/2006/relationships/hyperlink" Target="http://bssn.go.id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8" y="136525"/>
            <a:ext cx="8606971" cy="21919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01 - </a:t>
            </a:r>
            <a:r>
              <a:rPr lang="en-US" b="1" dirty="0" err="1">
                <a:solidFill>
                  <a:srgbClr val="FF0000"/>
                </a:solidFill>
              </a:rPr>
              <a:t>Pengantar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Kriptografi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Prodi </a:t>
            </a:r>
            <a:r>
              <a:rPr lang="en-US" b="1" dirty="0" err="1"/>
              <a:t>Sistem</a:t>
            </a:r>
            <a:r>
              <a:rPr lang="en-US" b="1" dirty="0"/>
              <a:t> dan </a:t>
            </a:r>
            <a:r>
              <a:rPr lang="en-US" b="1" dirty="0" err="1"/>
              <a:t>Teknologi</a:t>
            </a:r>
            <a:r>
              <a:rPr lang="en-US" b="1" dirty="0"/>
              <a:t> </a:t>
            </a:r>
            <a:r>
              <a:rPr lang="en-US" b="1" dirty="0" err="1"/>
              <a:t>Informasi</a:t>
            </a:r>
            <a:endParaRPr lang="en-US" b="1" dirty="0"/>
          </a:p>
          <a:p>
            <a:r>
              <a:rPr lang="en-US" b="1" dirty="0" err="1"/>
              <a:t>Sekolah</a:t>
            </a:r>
            <a:r>
              <a:rPr lang="en-US" b="1" dirty="0"/>
              <a:t> </a:t>
            </a:r>
            <a:r>
              <a:rPr lang="en-US" b="1" dirty="0" err="1"/>
              <a:t>Teknik</a:t>
            </a:r>
            <a:r>
              <a:rPr lang="en-US" b="1" dirty="0"/>
              <a:t> </a:t>
            </a:r>
            <a:r>
              <a:rPr lang="en-US" b="1" dirty="0" err="1"/>
              <a:t>Elektro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/>
              <a:t>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C75FE8F2-E255-4A11-B84E-62472FE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806" y="4568634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1E7F0-79A0-4C52-A88F-D3C9256D4BA7}"/>
              </a:ext>
            </a:extLst>
          </p:cNvPr>
          <p:cNvSpPr txBox="1"/>
          <p:nvPr/>
        </p:nvSpPr>
        <p:spPr>
          <a:xfrm>
            <a:off x="4572000" y="33629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Oleh: Rinaldi Munir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5CD21-E012-4E8C-9F20-F2AC91A38A69}"/>
              </a:ext>
            </a:extLst>
          </p:cNvPr>
          <p:cNvSpPr txBox="1"/>
          <p:nvPr/>
        </p:nvSpPr>
        <p:spPr>
          <a:xfrm flipH="1">
            <a:off x="1148080" y="62710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II4031 </a:t>
            </a:r>
            <a:r>
              <a:rPr lang="en-US" sz="2800" b="1" dirty="0" err="1"/>
              <a:t>Kriptografi</a:t>
            </a:r>
            <a:r>
              <a:rPr lang="en-US" sz="2800" b="1" dirty="0"/>
              <a:t> dan </a:t>
            </a:r>
            <a:r>
              <a:rPr lang="en-US" sz="2800" b="1" dirty="0" err="1"/>
              <a:t>Koding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470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303791" y="478970"/>
            <a:ext cx="9766979" cy="5366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):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):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menerima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 err="1"/>
              <a:t>Pengirim</a:t>
            </a:r>
            <a:r>
              <a:rPr lang="en-US" altLang="en-US" dirty="0"/>
              <a:t>/</a:t>
            </a:r>
            <a:r>
              <a:rPr lang="en-US" altLang="en-US" dirty="0" err="1"/>
              <a:t>penerima</a:t>
            </a:r>
            <a:r>
              <a:rPr lang="en-US" altLang="en-US" dirty="0"/>
              <a:t> </a:t>
            </a:r>
            <a:r>
              <a:rPr lang="en-US" altLang="en-US" dirty="0" err="1"/>
              <a:t>bisa</a:t>
            </a:r>
            <a:r>
              <a:rPr lang="en-US" altLang="en-US" dirty="0"/>
              <a:t> </a:t>
            </a:r>
            <a:r>
              <a:rPr lang="en-US" altLang="en-US" dirty="0" err="1"/>
              <a:t>berupa</a:t>
            </a:r>
            <a:r>
              <a:rPr lang="en-US" altLang="en-US" dirty="0"/>
              <a:t> orang, </a:t>
            </a:r>
            <a:r>
              <a:rPr lang="en-US" altLang="en-US" dirty="0" err="1"/>
              <a:t>komputer</a:t>
            </a:r>
            <a:r>
              <a:rPr lang="en-US" altLang="en-US" dirty="0"/>
              <a:t>, </a:t>
            </a:r>
            <a:r>
              <a:rPr lang="en-US" altLang="en-US" dirty="0" err="1"/>
              <a:t>mesin</a:t>
            </a:r>
            <a:r>
              <a:rPr lang="en-US" altLang="en-US" dirty="0"/>
              <a:t>, </a:t>
            </a:r>
            <a:r>
              <a:rPr lang="en-US" altLang="en-US" dirty="0" err="1"/>
              <a:t>dll</a:t>
            </a:r>
            <a:endParaRPr lang="en-US" altLang="en-US" dirty="0"/>
          </a:p>
          <a:p>
            <a:r>
              <a:rPr lang="en-US" altLang="en-US" dirty="0" err="1"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Alice, 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Bob;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client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  <a:r>
              <a:rPr lang="en-US" altLang="en-US" i="1" dirty="0">
                <a:cs typeface="Times New Roman" panose="02020603050405020304" pitchFamily="18" charset="0"/>
              </a:rPr>
              <a:t>server;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</a:rPr>
              <a:t> 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Alice,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penjawab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03" y="4825774"/>
            <a:ext cx="5245895" cy="203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11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794"/>
            <a:ext cx="5867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2514600" y="4467906"/>
            <a:ext cx="563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client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  <a:r>
              <a:rPr lang="en-US" altLang="en-US" i="1" dirty="0">
                <a:cs typeface="Times New Roman" panose="02020603050405020304" pitchFamily="18" charset="0"/>
              </a:rPr>
              <a:t>server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021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12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3576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t^$gfUi89rewoFpfdWqL:p[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>
              <a:latin typeface="Courier New" panose="02070309020205020404" pitchFamily="49" charset="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13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1175" indent="-511175" eaLnBrk="1" hangingPunct="1">
              <a:buNone/>
              <a:tabLst>
                <a:tab pos="457200" algn="l"/>
              </a:tabLst>
            </a:pPr>
            <a:r>
              <a:rPr lang="en-US" altLang="en-US" b="1" dirty="0"/>
              <a:t>5.  </a:t>
            </a: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): p</a:t>
            </a:r>
            <a:r>
              <a:rPr lang="en-US" altLang="en-US" dirty="0">
                <a:cs typeface="Times New Roman" panose="02020603050405020304" pitchFamily="18" charset="0"/>
              </a:rPr>
              <a:t>roses </a:t>
            </a:r>
            <a:r>
              <a:rPr lang="en-US" altLang="en-US" dirty="0" err="1">
                <a:cs typeface="Times New Roman" panose="02020603050405020304" pitchFamily="18" charset="0"/>
              </a:rPr>
              <a:t>menyandikan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cipherteks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 Nama lain: </a:t>
            </a:r>
            <a:r>
              <a:rPr lang="en-GB" altLang="en-US" dirty="0"/>
              <a:t> </a:t>
            </a:r>
            <a:r>
              <a:rPr lang="en-US" altLang="en-US" i="1" dirty="0"/>
              <a:t>enciphering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6.  </a:t>
            </a:r>
            <a:r>
              <a:rPr lang="en-US" altLang="en-US" b="1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decryption</a:t>
            </a:r>
            <a:r>
              <a:rPr lang="en-US" altLang="en-US" dirty="0">
                <a:cs typeface="Times New Roman" panose="02020603050405020304" pitchFamily="18" charset="0"/>
              </a:rPr>
              <a:t>): Proses </a:t>
            </a:r>
            <a:r>
              <a:rPr lang="en-US" altLang="en-US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cipherteks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semula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Nama lain: </a:t>
            </a:r>
            <a:r>
              <a:rPr lang="en-US" altLang="en-US" i="1" dirty="0"/>
              <a:t>deciphering</a:t>
            </a:r>
            <a:endParaRPr lang="en-GB" alt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476188"/>
              </p:ext>
            </p:extLst>
          </p:nvPr>
        </p:nvGraphicFramePr>
        <p:xfrm>
          <a:off x="2110601" y="4373372"/>
          <a:ext cx="7473137" cy="1982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4817190" imgH="1284434" progId="Visio.Drawing.6">
                  <p:embed/>
                </p:oleObj>
              </mc:Choice>
              <mc:Fallback>
                <p:oleObj r:id="rId3" imgW="4817190" imgH="128443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0601" y="4373372"/>
                        <a:ext cx="7473137" cy="1982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31648" y="892629"/>
            <a:ext cx="10169751" cy="5323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Misalkan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C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chiperteks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P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C		</a:t>
            </a:r>
            <a:r>
              <a:rPr lang="en-US" altLang="en-US" i="1" dirty="0">
                <a:cs typeface="Times New Roman" panose="02020603050405020304" pitchFamily="18" charset="0"/>
              </a:rPr>
              <a:t>				</a:t>
            </a:r>
            <a:r>
              <a:rPr lang="en-US" altLang="en-US" dirty="0">
                <a:cs typeface="Times New Roman" panose="02020603050405020304" pitchFamily="18" charset="0"/>
              </a:rPr>
              <a:t>		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D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,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 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	</a:t>
            </a:r>
          </a:p>
          <a:p>
            <a:pPr marL="609600" indent="-609600" algn="just"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harus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memenuhi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sifat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 marL="609600" indent="-609600" algn="just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 </a:t>
            </a:r>
            <a:r>
              <a:rPr lang="en-US" altLang="en-US" i="1" dirty="0">
                <a:cs typeface="Times New Roman" panose="02020603050405020304" pitchFamily="18" charset="0"/>
              </a:rPr>
              <a:t>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GB" alt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5366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37" y="1308046"/>
            <a:ext cx="7945805" cy="44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6228" y="1825625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175226"/>
            <a:ext cx="5715000" cy="29241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2" y="3136444"/>
            <a:ext cx="4802779" cy="3001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DB0172-13CB-4A08-991D-FC97E4AE0930}"/>
              </a:ext>
            </a:extLst>
          </p:cNvPr>
          <p:cNvSpPr/>
          <p:nvPr/>
        </p:nvSpPr>
        <p:spPr>
          <a:xfrm>
            <a:off x="6228080" y="62157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https://gadgetren.com/2016/04/06/fitur-enkripsi-end-to-end-di-whatsapp-bikin-percakapan-semakin-aman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Rinaldi Munir/IF4020 Kriptografi</a:t>
            </a:r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7AD750-3FC1-4FD7-B0D6-14256670600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17</a:t>
            </a:fld>
            <a:endParaRPr lang="en-GB" altLang="en-US" sz="14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Data Encryption on Motion</a:t>
            </a:r>
            <a:endParaRPr lang="en-GB" altLang="en-US" i="1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PIN </a:t>
            </a:r>
            <a:r>
              <a:rPr lang="en-US" altLang="en-US" sz="3200" dirty="0" err="1">
                <a:cs typeface="Times New Roman" panose="02020603050405020304" pitchFamily="18" charset="0"/>
              </a:rPr>
              <a:t>kartu</a:t>
            </a:r>
            <a:r>
              <a:rPr lang="en-US" altLang="en-US" sz="3200" dirty="0">
                <a:cs typeface="Times New Roman" panose="02020603050405020304" pitchFamily="18" charset="0"/>
              </a:rPr>
              <a:t> ATM yang </a:t>
            </a:r>
            <a:r>
              <a:rPr lang="en-US" altLang="en-US" sz="3200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dari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mesin</a:t>
            </a:r>
            <a:r>
              <a:rPr lang="en-US" altLang="en-US" sz="3200" dirty="0">
                <a:cs typeface="Times New Roman" panose="02020603050405020304" pitchFamily="18" charset="0"/>
              </a:rPr>
              <a:t> ATM </a:t>
            </a:r>
            <a:r>
              <a:rPr lang="en-US" altLang="en-US" sz="3200" dirty="0" err="1">
                <a:cs typeface="Times New Roman" panose="02020603050405020304" pitchFamily="18" charset="0"/>
              </a:rPr>
              <a:t>ke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server</a:t>
            </a:r>
            <a:r>
              <a:rPr lang="en-US" altLang="en-US" sz="3200" dirty="0">
                <a:cs typeface="Times New Roman" panose="02020603050405020304" pitchFamily="18" charset="0"/>
              </a:rPr>
              <a:t> bank.	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password</a:t>
            </a:r>
            <a:r>
              <a:rPr lang="en-US" altLang="en-US" sz="3200" dirty="0">
                <a:cs typeface="Times New Roman" panose="02020603050405020304" pitchFamily="18" charset="0"/>
              </a:rPr>
              <a:t> yang </a:t>
            </a:r>
            <a:r>
              <a:rPr lang="en-US" altLang="en-US" sz="3200" dirty="0" err="1">
                <a:cs typeface="Times New Roman" panose="02020603050405020304" pitchFamily="18" charset="0"/>
              </a:rPr>
              <a:t>diberikan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oleh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pengguna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ke</a:t>
            </a:r>
            <a:r>
              <a:rPr lang="en-US" altLang="en-US" sz="3200" dirty="0">
                <a:cs typeface="Times New Roman" panose="02020603050405020304" pitchFamily="18" charset="0"/>
              </a:rPr>
              <a:t> computer </a:t>
            </a:r>
            <a:r>
              <a:rPr lang="en-US" altLang="en-US" sz="3200" i="1" dirty="0">
                <a:cs typeface="Times New Roman" panose="02020603050405020304" pitchFamily="18" charset="0"/>
              </a:rPr>
              <a:t>host/server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nomor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kartu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kredit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transaksi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e-commerce</a:t>
            </a:r>
            <a:r>
              <a:rPr lang="en-US" altLang="en-US" sz="3200" dirty="0">
                <a:cs typeface="Times New Roman" panose="02020603050405020304" pitchFamily="18" charset="0"/>
              </a:rPr>
              <a:t> di internet.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siaran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televisi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berbayar</a:t>
            </a:r>
            <a:r>
              <a:rPr lang="en-US" altLang="en-US" sz="3200" dirty="0">
                <a:cs typeface="Times New Roman" panose="02020603050405020304" pitchFamily="18" charset="0"/>
              </a:rPr>
              <a:t> (</a:t>
            </a:r>
            <a:r>
              <a:rPr lang="en-US" altLang="en-US" sz="3200" i="1" dirty="0">
                <a:cs typeface="Times New Roman" panose="02020603050405020304" pitchFamily="18" charset="0"/>
              </a:rPr>
              <a:t>Pay TV</a:t>
            </a:r>
            <a:r>
              <a:rPr lang="en-US" altLang="en-US" sz="3200" dirty="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pesan</a:t>
            </a:r>
            <a:r>
              <a:rPr lang="en-US" altLang="en-US" sz="3200" dirty="0"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cs typeface="Times New Roman" panose="02020603050405020304" pitchFamily="18" charset="0"/>
              </a:rPr>
              <a:t>teks</a:t>
            </a:r>
            <a:r>
              <a:rPr lang="en-US" altLang="en-US" sz="3200" dirty="0">
                <a:cs typeface="Times New Roman" panose="02020603050405020304" pitchFamily="18" charset="0"/>
              </a:rPr>
              <a:t>, audio, video) </a:t>
            </a:r>
            <a:r>
              <a:rPr lang="en-US" altLang="en-US" sz="3200" dirty="0" err="1">
                <a:cs typeface="Times New Roman" panose="02020603050405020304" pitchFamily="18" charset="0"/>
              </a:rPr>
              <a:t>melalui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cs typeface="Times New Roman" panose="02020603050405020304" pitchFamily="18" charset="0"/>
              </a:rPr>
              <a:t>Whatsapp</a:t>
            </a:r>
            <a:endParaRPr lang="en-US" altLang="en-US" sz="3200" i="1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percakapan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melalui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ponsel</a:t>
            </a:r>
            <a:r>
              <a:rPr lang="en-US" altLang="en-US" sz="3200" dirty="0">
                <a:cs typeface="Times New Roman" panose="02020603050405020304" pitchFamily="18" charset="0"/>
              </a:rPr>
              <a:t> (di </a:t>
            </a:r>
            <a:r>
              <a:rPr lang="en-US" altLang="en-US" sz="3200" dirty="0" err="1">
                <a:cs typeface="Times New Roman" panose="02020603050405020304" pitchFamily="18" charset="0"/>
              </a:rPr>
              <a:t>negara-negara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tertentu</a:t>
            </a:r>
            <a:r>
              <a:rPr lang="en-US" altLang="en-US" sz="3200" dirty="0">
                <a:cs typeface="Times New Roman" panose="02020603050405020304" pitchFamily="18" charset="0"/>
              </a:rPr>
              <a:t>)</a:t>
            </a:r>
            <a:endParaRPr lang="en-GB" alt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0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41FD09C-6B05-4E0D-9329-7A44CE544D1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lang="en-GB" alt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/>
              <a:t>Data Encryption at Rest</a:t>
            </a:r>
            <a:endParaRPr lang="en-GB" altLang="en-US" i="1" dirty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286" y="1676400"/>
            <a:ext cx="9514114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/>
              <a:t>Enkripsi</a:t>
            </a:r>
            <a:r>
              <a:rPr lang="en-US" altLang="en-US" dirty="0"/>
              <a:t> </a:t>
            </a:r>
            <a:r>
              <a:rPr lang="en-US" altLang="en-US" dirty="0" err="1"/>
              <a:t>dokumen</a:t>
            </a:r>
            <a:r>
              <a:rPr lang="en-US" altLang="en-US" dirty="0"/>
              <a:t> (</a:t>
            </a:r>
            <a:r>
              <a:rPr lang="en-US" altLang="en-US" i="1" dirty="0"/>
              <a:t>file</a:t>
            </a:r>
            <a:r>
              <a:rPr lang="en-US" altLang="en-US" dirty="0"/>
              <a:t>)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hard disk</a:t>
            </a:r>
            <a:r>
              <a:rPr lang="en-US" altLang="en-US" dirty="0"/>
              <a:t>, </a:t>
            </a:r>
            <a:r>
              <a:rPr lang="en-US" altLang="en-US" i="1" dirty="0" err="1"/>
              <a:t>flashdisk</a:t>
            </a:r>
            <a:r>
              <a:rPr lang="en-US" altLang="en-US" dirty="0"/>
              <a:t>, CD, DVD, </a:t>
            </a:r>
            <a:r>
              <a:rPr lang="en-US" altLang="en-US" i="1" dirty="0"/>
              <a:t>smartcard</a:t>
            </a:r>
            <a:r>
              <a:rPr lang="en-US" altLang="en-US" dirty="0"/>
              <a:t>, </a:t>
            </a:r>
            <a:r>
              <a:rPr lang="en-US" altLang="en-US" i="1" dirty="0"/>
              <a:t>cloud storage</a:t>
            </a:r>
            <a:r>
              <a:rPr lang="en-US" altLang="en-US" dirty="0"/>
              <a:t>. </a:t>
            </a:r>
          </a:p>
          <a:p>
            <a:pPr marL="609600" indent="-609600">
              <a:buNone/>
            </a:pPr>
            <a:endParaRPr lang="en-GB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743200" y="2630487"/>
          <a:ext cx="6705600" cy="422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5629656" imgH="3549396" progId="Word.Document.8">
                  <p:embed/>
                </p:oleObj>
              </mc:Choice>
              <mc:Fallback>
                <p:oleObj name="Document" r:id="rId3" imgW="5629656" imgH="35493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630487"/>
                        <a:ext cx="6705600" cy="422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445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0F78211-EC2F-47D1-B747-232B92285A2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19</a:t>
            </a:fld>
            <a:endParaRPr lang="en-GB" altLang="en-US" sz="14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-221569" y="206828"/>
          <a:ext cx="8189912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3" imgW="5629656" imgH="2148840" progId="Word.Document.8">
                  <p:embed/>
                </p:oleObj>
              </mc:Choice>
              <mc:Fallback>
                <p:oleObj name="Document" r:id="rId3" imgW="5629656" imgH="2148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1569" y="206828"/>
                        <a:ext cx="8189912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2747283" y="3332616"/>
          <a:ext cx="7981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cument" r:id="rId5" imgW="5629656" imgH="2308860" progId="Word.Document.8">
                  <p:embed/>
                </p:oleObj>
              </mc:Choice>
              <mc:Fallback>
                <p:oleObj name="Document" r:id="rId5" imgW="5629656" imgH="2308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3" y="3332616"/>
                        <a:ext cx="7981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0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2CF955B-053E-47A8-98F4-AF9A1CEB3FE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</a:t>
            </a:fld>
            <a:endParaRPr lang="en-GB" altLang="en-US" sz="140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471" y="990600"/>
            <a:ext cx="9207967" cy="1752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sz="3200" dirty="0"/>
              <a:t>ENC%????Ü3E«Q)_lp?²D¹J„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200" dirty="0" err="1"/>
              <a:t>ö´ÖôGx</a:t>
            </a:r>
            <a:r>
              <a:rPr lang="en-US" altLang="en-US" sz="3200" dirty="0"/>
              <a:t>)€_Ûëoej8*5gkp23@¶&lt;æ¨Äó~„³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200" dirty="0"/>
              <a:t>^</a:t>
            </a:r>
            <a:r>
              <a:rPr lang="en-US" altLang="en-US" sz="3200" dirty="0" err="1"/>
              <a:t>TGRflkdpoý~eÿw</a:t>
            </a:r>
            <a:r>
              <a:rPr lang="en-US" altLang="en-US" sz="3200" dirty="0"/>
              <a:t>—</a:t>
            </a:r>
            <a:r>
              <a:rPr lang="en-US" altLang="en-US" sz="3200" dirty="0" err="1"/>
              <a:t>uah</a:t>
            </a:r>
            <a:r>
              <a:rPr lang="en-US" altLang="en-US" sz="3200" dirty="0"/>
              <a:t>)Éƒ80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200916" y="3398341"/>
            <a:ext cx="2898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???????????????</a:t>
            </a:r>
          </a:p>
        </p:txBody>
      </p:sp>
      <p:sp>
        <p:nvSpPr>
          <p:cNvPr id="6151" name="Oval Callout 7"/>
          <p:cNvSpPr>
            <a:spLocks noChangeArrowheads="1"/>
          </p:cNvSpPr>
          <p:nvPr/>
        </p:nvSpPr>
        <p:spPr bwMode="auto">
          <a:xfrm>
            <a:off x="5637165" y="3040360"/>
            <a:ext cx="4038600" cy="12954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817" y="4311162"/>
            <a:ext cx="3431852" cy="23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21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EBDAB3-60D3-4041-94C0-FC899A4CC3A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20</a:t>
            </a:fld>
            <a:endParaRPr lang="en-GB" altLang="en-US" sz="140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" y="1197272"/>
            <a:ext cx="5149181" cy="41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705601" y="1773388"/>
            <a:ext cx="13885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6416160" y="1223758"/>
          <a:ext cx="5113973" cy="418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4" imgW="4610744" imgH="3772427" progId="Paint.Picture">
                  <p:embed/>
                </p:oleObj>
              </mc:Choice>
              <mc:Fallback>
                <p:oleObj name="Bitmap Image" r:id="rId4" imgW="4610744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160" y="1223758"/>
                        <a:ext cx="5113973" cy="4189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2769779" y="5387033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foreman.avi</a:t>
            </a:r>
            <a:endParaRPr lang="en-US" altLang="en-US" dirty="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7689769" y="5431233"/>
            <a:ext cx="2778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Foreman-encrypt.avi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978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21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85396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aturan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3000" i="1" dirty="0"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cs typeface="Times New Roman" panose="02020603050405020304" pitchFamily="18" charset="0"/>
              </a:rPr>
              <a:t>atau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fungsi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3000" dirty="0">
                <a:cs typeface="Times New Roman" panose="02020603050405020304" pitchFamily="18" charset="0"/>
              </a:rPr>
              <a:t> yang </a:t>
            </a:r>
            <a:r>
              <a:rPr lang="en-US" altLang="en-US" sz="30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cs typeface="Times New Roman" panose="02020603050405020304" pitchFamily="18" charset="0"/>
              </a:rPr>
              <a:t>pesan</a:t>
            </a:r>
            <a:r>
              <a:rPr lang="en-US" altLang="en-US" sz="30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3000" dirty="0" err="1">
                <a:cs typeface="Times New Roman" panose="02020603050405020304" pitchFamily="18" charset="0"/>
              </a:rPr>
              <a:t>Contoh</a:t>
            </a:r>
            <a:r>
              <a:rPr lang="en-US" altLang="en-US" sz="3000" dirty="0">
                <a:cs typeface="Times New Roman" panose="02020603050405020304" pitchFamily="18" charset="0"/>
              </a:rPr>
              <a:t>: 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cs typeface="Times New Roman" panose="02020603050405020304" pitchFamily="18" charset="0"/>
              </a:rPr>
              <a:t>Geser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tiga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huruf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ke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kanan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cs typeface="Times New Roman" panose="02020603050405020304" pitchFamily="18" charset="0"/>
              </a:rPr>
              <a:t>Geser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tiga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huruf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ke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kiri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E(p) = (p + k) mod 26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D(c) = (c – k) mod 26		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9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22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69894"/>
            <a:ext cx="10515600" cy="500706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8.  </a:t>
            </a:r>
            <a:r>
              <a:rPr lang="en-US" altLang="en-US" b="1" dirty="0" err="1"/>
              <a:t>Kunci</a:t>
            </a:r>
            <a:r>
              <a:rPr lang="en-US" altLang="en-US" dirty="0"/>
              <a:t>:  </a:t>
            </a:r>
            <a:r>
              <a:rPr lang="en-US" altLang="en-US" dirty="0">
                <a:cs typeface="Times New Roman" panose="02020603050405020304" pitchFamily="18" charset="0"/>
              </a:rPr>
              <a:t>parameter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GB" altLang="en-US" dirty="0"/>
              <a:t> 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-  </a:t>
            </a:r>
            <a:r>
              <a:rPr lang="en-US" altLang="en-US" dirty="0" err="1">
                <a:solidFill>
                  <a:srgbClr val="FF0000"/>
                </a:solidFill>
              </a:rPr>
              <a:t>Prinsip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Kherkoff</a:t>
            </a:r>
            <a:r>
              <a:rPr lang="en-US" altLang="en-US" dirty="0"/>
              <a:t>: </a:t>
            </a:r>
            <a:r>
              <a:rPr lang="en-US" altLang="en-US" dirty="0" err="1"/>
              <a:t>semua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harus</a:t>
            </a:r>
            <a:r>
              <a:rPr lang="en-US" altLang="en-US" dirty="0"/>
              <a:t> </a:t>
            </a:r>
            <a:r>
              <a:rPr lang="en-US" altLang="en-US" dirty="0" err="1"/>
              <a:t>publik</a:t>
            </a:r>
            <a:r>
              <a:rPr lang="en-US" altLang="en-US" dirty="0"/>
              <a:t> (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</a:t>
            </a:r>
            <a:r>
              <a:rPr lang="en-US" altLang="en-US" dirty="0" err="1"/>
              <a:t>rahasia</a:t>
            </a:r>
            <a:r>
              <a:rPr lang="en-US" altLang="en-US" dirty="0"/>
              <a:t>), </a:t>
            </a:r>
            <a:r>
              <a:rPr lang="en-US" altLang="en-US" dirty="0" err="1"/>
              <a:t>sedangkan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</a:t>
            </a:r>
            <a:r>
              <a:rPr lang="en-US" altLang="en-US" dirty="0" err="1"/>
              <a:t>harus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.</a:t>
            </a:r>
          </a:p>
          <a:p>
            <a:pPr algn="just">
              <a:buNone/>
              <a:tabLst>
                <a:tab pos="511175" algn="l"/>
              </a:tabLst>
            </a:pP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None/>
              <a:tabLst>
                <a:tab pos="511175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	 -	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cs typeface="Times New Roman" panose="02020603050405020304" pitchFamily="18" charset="0"/>
              </a:rPr>
              <a:t>E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K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	; 	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cs typeface="Times New Roman" panose="02020603050405020304" pitchFamily="18" charset="0"/>
              </a:rPr>
              <a:t>D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K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		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4614769"/>
            <a:ext cx="9226450" cy="210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15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A1363D6-9CEA-49BB-B6A3-771C088627A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23</a:t>
            </a:fld>
            <a:endParaRPr lang="en-GB" altLang="en-US" sz="1400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70883"/>
            <a:ext cx="10515600" cy="4351338"/>
          </a:xfrm>
        </p:spPr>
        <p:txBody>
          <a:bodyPr/>
          <a:lstStyle/>
          <a:p>
            <a:pPr marL="457200" indent="-457200" eaLnBrk="1" hangingPunct="1">
              <a:buAutoNum type="arabicPeriod" startAt="9"/>
            </a:pPr>
            <a:r>
              <a:rPr lang="en-US" altLang="en-US" b="1" dirty="0" err="1"/>
              <a:t>Penyadap</a:t>
            </a:r>
            <a:r>
              <a:rPr lang="en-US" altLang="en-US" dirty="0"/>
              <a:t> (</a:t>
            </a:r>
            <a:r>
              <a:rPr lang="en-US" altLang="en-US" i="1" dirty="0"/>
              <a:t>eavesdropper</a:t>
            </a:r>
            <a:r>
              <a:rPr lang="en-US" altLang="en-US" dirty="0"/>
              <a:t>): </a:t>
            </a:r>
            <a:r>
              <a:rPr lang="en-US" altLang="en-US" dirty="0">
                <a:cs typeface="Times New Roman" panose="02020603050405020304" pitchFamily="18" charset="0"/>
              </a:rPr>
              <a:t>orang/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mencoba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menangkap</a:t>
            </a:r>
            <a:r>
              <a:rPr lang="en-US" altLang="en-US" dirty="0"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selama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- </a:t>
            </a:r>
            <a:r>
              <a:rPr lang="en-US" altLang="en-US" dirty="0" err="1"/>
              <a:t>Nama</a:t>
            </a:r>
            <a:r>
              <a:rPr lang="en-US" altLang="en-US" dirty="0"/>
              <a:t> lain: </a:t>
            </a:r>
            <a:r>
              <a:rPr lang="en-US" altLang="en-US" i="1" dirty="0">
                <a:cs typeface="Times New Roman" panose="02020603050405020304" pitchFamily="18" charset="0"/>
              </a:rPr>
              <a:t>enemy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adversary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intruder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interceptor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bad guy</a:t>
            </a: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- Ron </a:t>
            </a:r>
            <a:r>
              <a:rPr lang="en-US" altLang="en-US" dirty="0" err="1">
                <a:cs typeface="Times New Roman" panose="02020603050405020304" pitchFamily="18" charset="0"/>
              </a:rPr>
              <a:t>Rivest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pakar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): “</a:t>
            </a:r>
            <a:r>
              <a:rPr lang="en-US" altLang="en-US" i="1" dirty="0">
                <a:cs typeface="Times New Roman" panose="02020603050405020304" pitchFamily="18" charset="0"/>
              </a:rPr>
              <a:t>cryptography is about </a:t>
            </a:r>
          </a:p>
          <a:p>
            <a:pPr marL="0" indent="0" eaLnBrk="1" hangingPunct="1"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       communication in the presence of adversaries”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4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10" y="3581680"/>
            <a:ext cx="6068616" cy="313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475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38119"/>
            <a:ext cx="10515600" cy="43513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/>
              <a:t>10.  </a:t>
            </a:r>
            <a:r>
              <a:rPr lang="en-US" altLang="en-US" b="1" dirty="0" err="1"/>
              <a:t>Kriptanalisis</a:t>
            </a:r>
            <a:r>
              <a:rPr lang="en-US" altLang="en-US" dirty="0"/>
              <a:t> (</a:t>
            </a:r>
            <a:r>
              <a:rPr lang="en-US" altLang="en-US" i="1" dirty="0"/>
              <a:t>cryptanalysis</a:t>
            </a:r>
            <a:r>
              <a:rPr lang="en-US" altLang="en-US" dirty="0"/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ilmu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chiperteks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Pelakunya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disebut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kriptanalis</a:t>
            </a:r>
            <a:endParaRPr lang="en-US" altLang="en-US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dirty="0"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cs typeface="Times New Roman" panose="02020603050405020304" pitchFamily="18" charset="0"/>
              </a:rPr>
              <a:t>merupakan</a:t>
            </a:r>
            <a:r>
              <a:rPr lang="en-GB" altLang="en-US" dirty="0">
                <a:cs typeface="Times New Roman" panose="02020603050405020304" pitchFamily="18" charset="0"/>
              </a:rPr>
              <a:t> “</a:t>
            </a:r>
            <a:r>
              <a:rPr lang="en-GB" altLang="en-US" dirty="0" err="1">
                <a:cs typeface="Times New Roman" panose="02020603050405020304" pitchFamily="18" charset="0"/>
              </a:rPr>
              <a:t>lawan</a:t>
            </a:r>
            <a:r>
              <a:rPr lang="en-GB" altLang="en-US" dirty="0">
                <a:cs typeface="Times New Roman" panose="02020603050405020304" pitchFamily="18" charset="0"/>
              </a:rPr>
              <a:t>” </a:t>
            </a:r>
            <a:r>
              <a:rPr lang="en-GB" altLang="en-US" dirty="0" err="1">
                <a:cs typeface="Times New Roman" panose="02020603050405020304" pitchFamily="18" charset="0"/>
              </a:rPr>
              <a:t>kriptografi</a:t>
            </a:r>
            <a:endParaRPr lang="en-GB" altLang="en-US" dirty="0">
              <a:cs typeface="Times New Roman" panose="02020603050405020304" pitchFamily="18" charset="0"/>
            </a:endParaRPr>
          </a:p>
          <a:p>
            <a:r>
              <a:rPr lang="en-US" altLang="en-US" dirty="0" err="1">
                <a:cs typeface="Times New Roman" panose="02020603050405020304" pitchFamily="18" charset="0"/>
              </a:rPr>
              <a:t>Teknik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sudah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sejak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abad</a:t>
            </a:r>
            <a:r>
              <a:rPr lang="en-US" altLang="en-US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258" y="38979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06" y="345084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7" y="938119"/>
            <a:ext cx="6557682" cy="4897906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3000" dirty="0"/>
              <a:t> </a:t>
            </a:r>
          </a:p>
          <a:p>
            <a:endParaRPr lang="en-US" altLang="en-US" sz="3000" dirty="0"/>
          </a:p>
          <a:p>
            <a:r>
              <a:rPr lang="en-US" altLang="en-US" sz="3000" dirty="0"/>
              <a:t>Al-</a:t>
            </a:r>
            <a:r>
              <a:rPr lang="en-US" altLang="en-US" sz="3000" dirty="0" err="1"/>
              <a:t>Kindi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menemukan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frekuensi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perulangan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huruf</a:t>
            </a:r>
            <a:r>
              <a:rPr lang="en-US" altLang="en-US" sz="3000" dirty="0"/>
              <a:t> di </a:t>
            </a:r>
            <a:r>
              <a:rPr lang="en-US" altLang="en-US" sz="3000" dirty="0" err="1"/>
              <a:t>dalam</a:t>
            </a:r>
            <a:r>
              <a:rPr lang="en-US" altLang="en-US" sz="3000" dirty="0"/>
              <a:t> Al-Quran. </a:t>
            </a:r>
            <a:r>
              <a:rPr lang="en-US" altLang="en-US" sz="3000" dirty="0" err="1"/>
              <a:t>Teknik</a:t>
            </a:r>
            <a:r>
              <a:rPr lang="en-US" altLang="en-US" sz="3000" dirty="0"/>
              <a:t> yang </a:t>
            </a:r>
            <a:r>
              <a:rPr lang="en-US" altLang="en-US" sz="3000" dirty="0" err="1"/>
              <a:t>digunakan</a:t>
            </a:r>
            <a:r>
              <a:rPr lang="en-US" altLang="en-US" sz="3000" dirty="0"/>
              <a:t> Al-</a:t>
            </a:r>
            <a:r>
              <a:rPr lang="en-US" altLang="en-US" sz="3000" dirty="0" err="1"/>
              <a:t>Kindi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kelak</a:t>
            </a:r>
            <a:r>
              <a:rPr lang="en-US" altLang="en-US" sz="3000" dirty="0"/>
              <a:t> </a:t>
            </a:r>
            <a:r>
              <a:rPr lang="en-US" altLang="en-US" sz="3000" dirty="0" err="1"/>
              <a:t>dinamakan</a:t>
            </a:r>
            <a:r>
              <a:rPr lang="en-US" altLang="en-US" sz="3000" dirty="0"/>
              <a:t> </a:t>
            </a:r>
            <a:r>
              <a:rPr lang="en-US" altLang="en-US" sz="3000" b="1" dirty="0" err="1"/>
              <a:t>analisis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frekuensi</a:t>
            </a:r>
            <a:r>
              <a:rPr lang="en-US" altLang="en-US" sz="3000" dirty="0"/>
              <a:t>.</a:t>
            </a:r>
          </a:p>
          <a:p>
            <a:endParaRPr lang="en-US" altLang="en-US" sz="3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3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26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cs typeface="Times New Roman" panose="02020603050405020304" pitchFamily="18" charset="0"/>
              </a:rPr>
              <a:t> I.</a:t>
            </a:r>
            <a:endParaRPr lang="en-US" altLang="en-US" sz="2800" dirty="0"/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27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914400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11. </a:t>
            </a: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19581"/>
              </p:ext>
            </p:extLst>
          </p:nvPr>
        </p:nvGraphicFramePr>
        <p:xfrm>
          <a:off x="2438400" y="2024061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3" imgW="5174852" imgH="2661095" progId="Visio.Drawing.6">
                  <p:embed/>
                </p:oleObj>
              </mc:Choice>
              <mc:Fallback>
                <p:oleObj r:id="rId3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024061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Ancient cryptography</a:t>
            </a:r>
          </a:p>
          <a:p>
            <a:r>
              <a:rPr lang="en-US" dirty="0" err="1"/>
              <a:t>Kriptografi</a:t>
            </a:r>
            <a:r>
              <a:rPr lang="en-US" dirty="0"/>
              <a:t> zaman </a:t>
            </a:r>
            <a:r>
              <a:rPr lang="en-US" dirty="0" err="1"/>
              <a:t>dulu</a:t>
            </a:r>
            <a:r>
              <a:rPr lang="en-US" dirty="0"/>
              <a:t> (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Masehi</a:t>
            </a:r>
            <a:r>
              <a:rPr lang="en-US" dirty="0"/>
              <a:t> -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digital)</a:t>
            </a:r>
          </a:p>
          <a:p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mengenkripsi</a:t>
            </a:r>
            <a:r>
              <a:rPr lang="en-US" dirty="0"/>
              <a:t> </a:t>
            </a:r>
            <a:r>
              <a:rPr lang="en-US" dirty="0" err="1"/>
              <a:t>huruf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,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pena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37" y="3760049"/>
            <a:ext cx="3379305" cy="2416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80" y="141516"/>
            <a:ext cx="4506520" cy="2275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9285" y="3760049"/>
            <a:ext cx="2441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0515600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29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705601" y="1589314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676" y="501611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76" y="2095185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B6BA8E4-8C66-49CE-B076-FDFCA1C2A103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</a:t>
            </a:fld>
            <a:endParaRPr lang="en-GB" altLang="en-US" sz="140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6389" y="2012576"/>
            <a:ext cx="7772400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 err="1"/>
              <a:t>Selamat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datang</a:t>
            </a:r>
            <a:r>
              <a:rPr lang="en-US" altLang="en-US" sz="3600" dirty="0"/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di </a:t>
            </a:r>
            <a:r>
              <a:rPr lang="en-US" altLang="en-US" sz="3600" dirty="0" err="1"/>
              <a:t>kelas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Kriptografi</a:t>
            </a:r>
            <a:r>
              <a:rPr lang="en-US" altLang="en-US" sz="3600" dirty="0"/>
              <a:t> dan </a:t>
            </a:r>
            <a:r>
              <a:rPr lang="en-US" altLang="en-US" sz="3600" dirty="0" err="1"/>
              <a:t>Koding</a:t>
            </a:r>
            <a:endParaRPr lang="en-US" altLang="en-US" sz="3600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Prodi STI - ITB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85662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8" y="1894793"/>
            <a:ext cx="9023982" cy="3765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1357" y="981299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1. Text Encryption</a:t>
            </a:r>
          </a:p>
        </p:txBody>
      </p:sp>
    </p:spTree>
    <p:extLst>
      <p:ext uri="{BB962C8B-B14F-4D97-AF65-F5344CB8AC3E}">
        <p14:creationId xmlns:p14="http://schemas.microsoft.com/office/powerpoint/2010/main" val="2195172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047" y="17929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ena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4976" y="17929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88787" y="824112"/>
            <a:ext cx="43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 Image encryption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54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1701" y="617284"/>
            <a:ext cx="43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 Video encryption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74475-831F-4CB5-8D09-61A1BBA88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" y="1769555"/>
            <a:ext cx="11643360" cy="42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6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lang="en-GB" altLang="en-US" sz="140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 err="1"/>
              <a:t>Sejarah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529" y="1524000"/>
            <a:ext cx="9430871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Kuno</a:t>
            </a:r>
            <a:endParaRPr lang="en-US" altLang="en-US" b="1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87" y="3085913"/>
            <a:ext cx="5527771" cy="34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34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/>
              <a:t>Kriptografi</a:t>
            </a:r>
            <a:r>
              <a:rPr lang="en-US" b="1" i="1" dirty="0"/>
              <a:t> </a:t>
            </a:r>
            <a:r>
              <a:rPr lang="en-US" b="1" i="1" dirty="0" err="1"/>
              <a:t>pada</a:t>
            </a:r>
            <a:r>
              <a:rPr lang="en-US" b="1" i="1" dirty="0"/>
              <a:t> </a:t>
            </a:r>
            <a:r>
              <a:rPr lang="en-US" b="1" i="1" dirty="0" err="1"/>
              <a:t>Zaman</a:t>
            </a:r>
            <a:r>
              <a:rPr lang="en-US" b="1" i="1" dirty="0"/>
              <a:t> </a:t>
            </a:r>
            <a:r>
              <a:rPr lang="en-US" b="1" i="1" dirty="0" err="1"/>
              <a:t>Yunani</a:t>
            </a:r>
            <a:r>
              <a:rPr lang="en-US" b="1" i="1" dirty="0"/>
              <a:t> </a:t>
            </a:r>
            <a:r>
              <a:rPr lang="en-US" b="1" i="1" dirty="0" err="1"/>
              <a:t>dan</a:t>
            </a:r>
            <a:r>
              <a:rPr lang="en-US" b="1" i="1" dirty="0"/>
              <a:t> </a:t>
            </a:r>
            <a:r>
              <a:rPr lang="en-US" b="1" i="1" dirty="0" err="1"/>
              <a:t>Romawi</a:t>
            </a:r>
            <a:r>
              <a:rPr lang="en-US" b="1" i="1" dirty="0"/>
              <a:t> </a:t>
            </a:r>
            <a:r>
              <a:rPr lang="en-US" b="1" i="1" dirty="0" err="1"/>
              <a:t>Kuno</a:t>
            </a:r>
            <a:endParaRPr lang="en-US" dirty="0"/>
          </a:p>
          <a:p>
            <a:pPr marL="0" indent="0" eaLnBrk="1" hangingPunct="1">
              <a:buNone/>
            </a:pPr>
            <a:endParaRPr lang="en-US" altLang="en-US" sz="24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35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1246095" y="1297080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4624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/>
              <a:t>Kriptografi</a:t>
            </a:r>
            <a:r>
              <a:rPr lang="en-US" sz="2800" b="1" i="1" dirty="0"/>
              <a:t> </a:t>
            </a:r>
            <a:r>
              <a:rPr lang="en-US" sz="2800" b="1" i="1" dirty="0" err="1"/>
              <a:t>pada</a:t>
            </a:r>
            <a:r>
              <a:rPr lang="en-US" sz="2800" b="1" i="1" dirty="0"/>
              <a:t> </a:t>
            </a:r>
            <a:r>
              <a:rPr lang="en-US" sz="2800" b="1" i="1" dirty="0" err="1"/>
              <a:t>Bangsa</a:t>
            </a:r>
            <a:r>
              <a:rPr lang="en-US" sz="2800" b="1" i="1" dirty="0"/>
              <a:t> Arab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Menurut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cipher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delapan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tipe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reduksi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jumlah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piranti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angka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secara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desimal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nama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generik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simbol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tanda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</a:t>
            </a:r>
            <a:r>
              <a:rPr lang="en-US" sz="2400" i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cryptanalysys</a:t>
            </a:r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770BA8-FFC8-4DFD-9041-3F15CB2D8261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lang="en-GB" altLang="en-US" sz="140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3718"/>
            <a:ext cx="10515600" cy="534324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pada zaman India </a:t>
            </a:r>
            <a:r>
              <a:rPr lang="en-US" altLang="en-US" b="1" i="1" dirty="0" err="1">
                <a:cs typeface="Times New Roman" panose="02020603050405020304" pitchFamily="18" charset="0"/>
              </a:rPr>
              <a:t>Kuno</a:t>
            </a:r>
            <a:endParaRPr lang="en-US" altLang="en-US" b="1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Di India,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pencinta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lovers</a:t>
            </a:r>
            <a:r>
              <a:rPr lang="en-US" altLang="en-US" dirty="0">
                <a:cs typeface="Times New Roman" panose="02020603050405020304" pitchFamily="18" charset="0"/>
              </a:rPr>
              <a:t>) 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berkomunikasi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orang.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Bukti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ditemukan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Kama Sutra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merekomendasikan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wanita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seharusnya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mempelajari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memahami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tulisan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Vātsyāyana</a:t>
            </a:r>
            <a:r>
              <a:rPr lang="en-US" dirty="0"/>
              <a:t>, </a:t>
            </a:r>
            <a:r>
              <a:rPr lang="en-US" dirty="0" err="1"/>
              <a:t>penulis</a:t>
            </a:r>
            <a:r>
              <a:rPr lang="en-US" dirty="0"/>
              <a:t> Kama Sutra, </a:t>
            </a:r>
            <a:r>
              <a:rPr lang="en-US" dirty="0" err="1"/>
              <a:t>merekomendasikan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para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tulisan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. Ada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, yang </a:t>
            </a:r>
            <a:r>
              <a:rPr lang="en-US" dirty="0" err="1"/>
              <a:t>pertama</a:t>
            </a:r>
            <a:r>
              <a:rPr lang="en-US" dirty="0"/>
              <a:t>  </a:t>
            </a:r>
            <a:r>
              <a:rPr lang="en-US" dirty="0" err="1"/>
              <a:t>bernama</a:t>
            </a:r>
            <a:r>
              <a:rPr lang="en-US" dirty="0"/>
              <a:t> </a:t>
            </a:r>
            <a:r>
              <a:rPr lang="en-US" i="1" dirty="0" err="1"/>
              <a:t>Kautiliyam</a:t>
            </a:r>
            <a:r>
              <a:rPr lang="en-US" dirty="0"/>
              <a:t> and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i="1" dirty="0" err="1"/>
              <a:t>Mulavediy</a:t>
            </a:r>
            <a:r>
              <a:rPr lang="en-US" i="1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210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err="1"/>
              <a:t>Kriptografi</a:t>
            </a:r>
            <a:r>
              <a:rPr lang="en-US" b="1" i="1" dirty="0"/>
              <a:t> </a:t>
            </a:r>
            <a:r>
              <a:rPr lang="en-US" b="1" i="1" dirty="0" err="1"/>
              <a:t>pada</a:t>
            </a:r>
            <a:r>
              <a:rPr lang="en-US" b="1" i="1" dirty="0"/>
              <a:t> </a:t>
            </a:r>
            <a:r>
              <a:rPr lang="en-US" b="1" i="1" dirty="0" err="1"/>
              <a:t>Zaman</a:t>
            </a:r>
            <a:r>
              <a:rPr lang="en-US" b="1" i="1" dirty="0"/>
              <a:t> </a:t>
            </a:r>
            <a:r>
              <a:rPr lang="en-US" b="1" i="1" dirty="0" err="1"/>
              <a:t>Renaisans</a:t>
            </a:r>
            <a:r>
              <a:rPr lang="en-US" b="1" i="1" dirty="0"/>
              <a:t> di </a:t>
            </a:r>
            <a:r>
              <a:rPr lang="en-US" b="1" i="1" dirty="0" err="1"/>
              <a:t>Eropa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39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72" y="196373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776447" y="573807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860611" y="1693118"/>
            <a:ext cx="67202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terenkripsi</a:t>
            </a:r>
            <a:r>
              <a:rPr lang="en-US" altLang="en-US" sz="2800" dirty="0"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cs typeface="Times New Roman" panose="02020603050405020304" pitchFamily="18" charset="0"/>
              </a:rPr>
              <a:t> Ratu Elizabeth I) pada Abad </a:t>
            </a:r>
            <a:r>
              <a:rPr lang="en-US" altLang="en-US" sz="2800" dirty="0" err="1"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cs typeface="Times New Roman" panose="02020603050405020304" pitchFamily="18" charset="0"/>
              </a:rPr>
              <a:t> oleh </a:t>
            </a:r>
            <a:r>
              <a:rPr lang="en-US" altLang="en-US" sz="2800" dirty="0"/>
              <a:t>Thomas </a:t>
            </a:r>
            <a:r>
              <a:rPr lang="en-US" altLang="en-US" sz="2800" dirty="0" err="1"/>
              <a:t>Phelippes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seorang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pemecah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kode</a:t>
            </a:r>
            <a:r>
              <a:rPr lang="en-US" altLang="en-US" sz="2800" dirty="0"/>
              <a:t> (</a:t>
            </a:r>
            <a:r>
              <a:rPr lang="en-US" altLang="en-US" sz="2800" i="1" dirty="0"/>
              <a:t>codebreaker</a:t>
            </a:r>
            <a:r>
              <a:rPr lang="en-US" altLang="en-US" sz="2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Kriptografi</a:t>
            </a:r>
            <a:endParaRPr lang="en-US" altLang="en-US" b="1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56408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200" dirty="0" err="1"/>
              <a:t>Merupakan</a:t>
            </a:r>
            <a:r>
              <a:rPr lang="en-US" altLang="en-US" sz="3200" dirty="0"/>
              <a:t> kakas (</a:t>
            </a:r>
            <a:r>
              <a:rPr lang="en-US" altLang="en-US" sz="3200" i="1" dirty="0"/>
              <a:t>tool</a:t>
            </a:r>
            <a:r>
              <a:rPr lang="en-US" altLang="en-US" sz="3200" dirty="0"/>
              <a:t>) yang </a:t>
            </a:r>
            <a:r>
              <a:rPr lang="en-US" altLang="en-US" sz="3200" dirty="0" err="1"/>
              <a:t>sangat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penting</a:t>
            </a:r>
            <a:r>
              <a:rPr lang="en-US" altLang="en-US" sz="3200" dirty="0"/>
              <a:t> di </a:t>
            </a:r>
            <a:r>
              <a:rPr lang="en-US" altLang="en-US" sz="3200" dirty="0" err="1"/>
              <a:t>dalam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keamanan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informasi</a:t>
            </a: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Kata </a:t>
            </a:r>
            <a:r>
              <a:rPr lang="en-US" altLang="en-US" sz="3200" i="1" dirty="0"/>
              <a:t>cryptography </a:t>
            </a:r>
            <a:r>
              <a:rPr lang="en-US" altLang="en-US" sz="3200" dirty="0" err="1"/>
              <a:t>berasal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dari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bahasa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Yunani</a:t>
            </a:r>
            <a:r>
              <a:rPr lang="en-US" altLang="en-US" sz="3200" dirty="0"/>
              <a:t>: </a:t>
            </a:r>
          </a:p>
          <a:p>
            <a:pPr marL="0" indent="0">
              <a:buNone/>
            </a:pPr>
            <a:r>
              <a:rPr lang="en-US" altLang="en-US" sz="32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3200" dirty="0" err="1">
                <a:solidFill>
                  <a:srgbClr val="FF0000"/>
                </a:solidFill>
              </a:rPr>
              <a:t>cryptós</a:t>
            </a:r>
            <a:r>
              <a:rPr lang="en-US" sz="3200" dirty="0">
                <a:solidFill>
                  <a:srgbClr val="FF0000"/>
                </a:solidFill>
              </a:rPr>
              <a:t>    </a:t>
            </a:r>
            <a:r>
              <a:rPr lang="en-US" altLang="en-US" sz="3200" dirty="0"/>
              <a:t>(</a:t>
            </a:r>
            <a:r>
              <a:rPr lang="en-US" altLang="en-US" sz="3200" i="1" dirty="0"/>
              <a:t>secret</a:t>
            </a:r>
            <a:r>
              <a:rPr lang="en-US" altLang="en-US" sz="3200" dirty="0"/>
              <a:t>) </a:t>
            </a:r>
          </a:p>
          <a:p>
            <a:pPr marL="0" indent="0">
              <a:buNone/>
            </a:pPr>
            <a:r>
              <a:rPr lang="en-US" altLang="en-US" sz="3200" dirty="0"/>
              <a:t>	</a:t>
            </a:r>
            <a:r>
              <a:rPr lang="en-US" sz="3200" i="1" dirty="0" err="1">
                <a:solidFill>
                  <a:srgbClr val="FF0000"/>
                </a:solidFill>
              </a:rPr>
              <a:t>gráphein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(</a:t>
            </a:r>
            <a:r>
              <a:rPr lang="en-US" altLang="en-US" sz="3200" i="1" dirty="0"/>
              <a:t>writing</a:t>
            </a:r>
            <a:r>
              <a:rPr lang="en-US" altLang="en-US" sz="3200" dirty="0"/>
              <a:t>)</a:t>
            </a:r>
            <a:endParaRPr lang="en-US" altLang="en-US" sz="32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	</a:t>
            </a:r>
            <a:r>
              <a:rPr lang="en-US" altLang="en-US" sz="32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3200" dirty="0">
                <a:cs typeface="Times New Roman" panose="02020603050405020304" pitchFamily="18" charset="0"/>
              </a:rPr>
              <a:t> “</a:t>
            </a:r>
            <a:r>
              <a:rPr lang="en-US" altLang="en-US" sz="3200" i="1" dirty="0">
                <a:cs typeface="Times New Roman" panose="02020603050405020304" pitchFamily="18" charset="0"/>
              </a:rPr>
              <a:t>secret writing</a:t>
            </a:r>
            <a:r>
              <a:rPr lang="en-US" altLang="en-US" sz="32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dirty="0"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cs typeface="Times New Roman" panose="02020603050405020304" pitchFamily="18" charset="0"/>
              </a:rPr>
              <a:t>ilmu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dan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seni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untuk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keamanan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pesan</a:t>
            </a:r>
            <a:r>
              <a:rPr lang="en-US" altLang="en-US" sz="3200" dirty="0">
                <a:cs typeface="Times New Roman" panose="02020603050405020304" pitchFamily="18" charset="0"/>
              </a:rPr>
              <a:t>. (</a:t>
            </a:r>
            <a:r>
              <a:rPr lang="en-US" dirty="0" err="1"/>
              <a:t>Schneier</a:t>
            </a:r>
            <a:r>
              <a:rPr lang="en-US" dirty="0"/>
              <a:t>, 1996):</a:t>
            </a:r>
            <a:endParaRPr lang="en-US" altLang="en-US" sz="32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78" y="563562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352168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40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=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dekripsi</a:t>
            </a:r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191749"/>
              </p:ext>
            </p:extLst>
          </p:nvPr>
        </p:nvGraphicFramePr>
        <p:xfrm>
          <a:off x="1910055" y="2806143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r:id="rId3" imgW="5614618" imgH="1412652" progId="Visio.Drawing.6">
                  <p:embed/>
                </p:oleObj>
              </mc:Choice>
              <mc:Fallback>
                <p:oleObj r:id="rId3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055" y="2806143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043322"/>
            <a:ext cx="39001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2410" y="4992500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37144" y="4967984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4829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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dekripsi</a:t>
            </a:r>
            <a:endParaRPr lang="en-US" dirty="0"/>
          </a:p>
          <a:p>
            <a:pPr marL="346075" indent="0">
              <a:buNone/>
            </a:pPr>
            <a:r>
              <a:rPr lang="en-US" dirty="0"/>
              <a:t>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827385"/>
              </p:ext>
            </p:extLst>
          </p:nvPr>
        </p:nvGraphicFramePr>
        <p:xfrm>
          <a:off x="1739857" y="2893208"/>
          <a:ext cx="8496414" cy="215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r:id="rId3" imgW="5614618" imgH="1412652" progId="Visio.Drawing.6">
                  <p:embed/>
                </p:oleObj>
              </mc:Choice>
              <mc:Fallback>
                <p:oleObj r:id="rId3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857" y="2893208"/>
                        <a:ext cx="8496414" cy="2150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7154" y="5043322"/>
            <a:ext cx="32388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043322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59706" y="1441527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43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r:id="rId3" imgW="4952156" imgH="3012009" progId="Visio.Drawing.6">
                  <p:embed/>
                </p:oleObj>
              </mc:Choice>
              <mc:Fallback>
                <p:oleObj r:id="rId3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r>
              <a:rPr lang="en-US" i="1" dirty="0"/>
              <a:t>Cloud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082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i="1" dirty="0"/>
              <a:t>Cloud computing </a:t>
            </a:r>
            <a:r>
              <a:rPr lang="en-US" sz="2400" dirty="0"/>
              <a:t>(</a:t>
            </a:r>
            <a:r>
              <a:rPr lang="en-US" sz="2400" dirty="0" err="1"/>
              <a:t>komputasi</a:t>
            </a:r>
            <a:r>
              <a:rPr lang="en-US" sz="2400" dirty="0"/>
              <a:t> </a:t>
            </a:r>
            <a:r>
              <a:rPr lang="en-US" sz="2400" dirty="0" err="1"/>
              <a:t>awan</a:t>
            </a:r>
            <a:r>
              <a:rPr lang="en-US" sz="2400" dirty="0"/>
              <a:t>): </a:t>
            </a:r>
            <a:r>
              <a:rPr lang="en-US" sz="2400" dirty="0" err="1"/>
              <a:t>gabungan</a:t>
            </a:r>
            <a:r>
              <a:rPr lang="en-US" sz="2400" dirty="0"/>
              <a:t> </a:t>
            </a:r>
            <a:r>
              <a:rPr lang="en-US" sz="2400" dirty="0" err="1"/>
              <a:t>pemanfaatan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komputer</a:t>
            </a:r>
            <a:r>
              <a:rPr lang="en-US" sz="2400" dirty="0"/>
              <a:t> ('</a:t>
            </a:r>
            <a:r>
              <a:rPr lang="en-US" sz="2400" dirty="0" err="1"/>
              <a:t>komputasi</a:t>
            </a:r>
            <a:r>
              <a:rPr lang="en-US" sz="2400" dirty="0"/>
              <a:t>')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pengembangan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Internet ('</a:t>
            </a:r>
            <a:r>
              <a:rPr lang="en-US" sz="2400" dirty="0" err="1"/>
              <a:t>awan</a:t>
            </a:r>
            <a:r>
              <a:rPr lang="en-US" sz="2400" dirty="0"/>
              <a:t>'). 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2" descr="File:Cloud computing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7742" y="1930656"/>
            <a:ext cx="5445578" cy="492734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F2900-E1F4-4B21-B723-79E82432198A}"/>
              </a:ext>
            </a:extLst>
          </p:cNvPr>
          <p:cNvSpPr txBox="1"/>
          <p:nvPr/>
        </p:nvSpPr>
        <p:spPr>
          <a:xfrm>
            <a:off x="8143240" y="5987018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93949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le:Cloud computing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57200"/>
            <a:ext cx="6305550" cy="5705476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0ABCC-DBA6-45E0-A6BF-E7EEB28E8346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4118340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457201"/>
            <a:ext cx="11669486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Cloud Computing </a:t>
            </a:r>
            <a:r>
              <a:rPr lang="en-US" dirty="0"/>
              <a:t>versus </a:t>
            </a:r>
            <a:r>
              <a:rPr lang="en-US" i="1" dirty="0"/>
              <a:t>Cryptography:</a:t>
            </a:r>
          </a:p>
          <a:p>
            <a:pPr marL="0" indent="0">
              <a:buFont typeface="Wingdings" pitchFamily="2" charset="2"/>
              <a:buChar char="§"/>
            </a:pPr>
            <a:r>
              <a:rPr lang="en-US" sz="2400" i="1" dirty="0"/>
              <a:t>   cloud computing </a:t>
            </a:r>
            <a:r>
              <a:rPr lang="en-US" sz="2400" dirty="0" err="1"/>
              <a:t>menghadirkan</a:t>
            </a:r>
            <a:r>
              <a:rPr lang="en-US" sz="2400" dirty="0"/>
              <a:t> </a:t>
            </a:r>
            <a:r>
              <a:rPr lang="en-US" sz="2400" dirty="0" err="1"/>
              <a:t>tantangan</a:t>
            </a:r>
            <a:r>
              <a:rPr lang="en-US" sz="2400" dirty="0"/>
              <a:t> </a:t>
            </a:r>
            <a:r>
              <a:rPr lang="en-US" sz="2400" dirty="0" err="1"/>
              <a:t>keamanan</a:t>
            </a:r>
            <a:r>
              <a:rPr lang="en-US" sz="2400" dirty="0"/>
              <a:t> </a:t>
            </a:r>
            <a:r>
              <a:rPr lang="en-US" sz="2400" dirty="0" err="1"/>
              <a:t>sebab</a:t>
            </a:r>
            <a:r>
              <a:rPr lang="en-US" sz="2400" dirty="0"/>
              <a:t> provider </a:t>
            </a:r>
            <a:r>
              <a:rPr lang="en-US" sz="2400" i="1" dirty="0"/>
              <a:t>cloud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sepenuhnya</a:t>
            </a:r>
            <a:r>
              <a:rPr lang="en-US" sz="2400" dirty="0"/>
              <a:t> </a:t>
            </a:r>
            <a:r>
              <a:rPr lang="en-US" sz="2400" dirty="0" err="1"/>
              <a:t>dipercaya</a:t>
            </a:r>
            <a:r>
              <a:rPr lang="en-US" sz="2400" dirty="0"/>
              <a:t> (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memanipulasi</a:t>
            </a:r>
            <a:r>
              <a:rPr lang="en-US" sz="2400" dirty="0"/>
              <a:t> data </a:t>
            </a:r>
            <a:r>
              <a:rPr lang="en-US" sz="2400" i="1" dirty="0"/>
              <a:t>client</a:t>
            </a:r>
            <a:r>
              <a:rPr lang="en-US" sz="2400" dirty="0"/>
              <a:t>).</a:t>
            </a:r>
          </a:p>
          <a:p>
            <a:pPr marL="223838" indent="-223838">
              <a:buFont typeface="Wingdings" pitchFamily="2" charset="2"/>
              <a:buChar char="§"/>
            </a:pPr>
            <a:r>
              <a:rPr lang="en-US" sz="2400" i="1" dirty="0"/>
              <a:t> </a:t>
            </a:r>
            <a:r>
              <a:rPr lang="en-US" sz="2400" dirty="0" err="1"/>
              <a:t>Riset-riset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i="1" dirty="0"/>
              <a:t>cloud cryptography </a:t>
            </a:r>
            <a:r>
              <a:rPr lang="en-US" sz="2400" dirty="0" err="1"/>
              <a:t>fokus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primitif2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protokol</a:t>
            </a:r>
            <a:r>
              <a:rPr lang="en-US" sz="2400" dirty="0"/>
              <a:t>  </a:t>
            </a:r>
            <a:r>
              <a:rPr lang="en-US" sz="2400" dirty="0" err="1"/>
              <a:t>kriptografi</a:t>
            </a:r>
            <a:r>
              <a:rPr lang="en-US" sz="2400" dirty="0"/>
              <a:t>  yang </a:t>
            </a:r>
            <a:r>
              <a:rPr lang="en-US" sz="2400" dirty="0" err="1"/>
              <a:t>mencoba</a:t>
            </a:r>
            <a:r>
              <a:rPr lang="en-US" sz="2400" dirty="0"/>
              <a:t> </a:t>
            </a:r>
            <a:r>
              <a:rPr lang="en-US" sz="2400" dirty="0" err="1"/>
              <a:t>menyeimbangkan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kemanan</a:t>
            </a:r>
            <a:r>
              <a:rPr lang="en-US" sz="2400" dirty="0"/>
              <a:t>, </a:t>
            </a:r>
            <a:r>
              <a:rPr lang="en-US" sz="2400" dirty="0" err="1"/>
              <a:t>efisiensi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fungsionalitas</a:t>
            </a:r>
            <a:r>
              <a:rPr lang="en-US" sz="2400" dirty="0"/>
              <a:t>.</a:t>
            </a:r>
          </a:p>
          <a:p>
            <a:pPr marL="223838" indent="-223838">
              <a:buFont typeface="Wingdings" pitchFamily="2" charset="2"/>
              <a:buChar char="§"/>
            </a:pPr>
            <a:r>
              <a:rPr lang="en-US" sz="2400" i="1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judul</a:t>
            </a:r>
            <a:r>
              <a:rPr lang="en-US" sz="2400" dirty="0"/>
              <a:t> </a:t>
            </a:r>
            <a:r>
              <a:rPr lang="en-US" sz="2400" dirty="0" err="1"/>
              <a:t>riset</a:t>
            </a:r>
            <a:r>
              <a:rPr lang="en-US" sz="2400" i="1" dirty="0"/>
              <a:t>: cryptography cloud storage</a:t>
            </a:r>
          </a:p>
          <a:p>
            <a:pPr marL="0" indent="0">
              <a:buFontTx/>
              <a:buChar char="-"/>
            </a:pP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943" y="3374571"/>
            <a:ext cx="7945222" cy="284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82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*)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771"/>
            <a:ext cx="10515600" cy="4631192"/>
          </a:xfrm>
        </p:spPr>
        <p:txBody>
          <a:bodyPr/>
          <a:lstStyle/>
          <a:p>
            <a:r>
              <a:rPr lang="en-US" dirty="0" err="1"/>
              <a:t>Mengaitkan</a:t>
            </a:r>
            <a:r>
              <a:rPr lang="en-US" dirty="0"/>
              <a:t> </a:t>
            </a:r>
            <a:r>
              <a:rPr lang="en-US" dirty="0" err="1"/>
              <a:t>blok-blok</a:t>
            </a:r>
            <a:r>
              <a:rPr lang="en-US" dirty="0"/>
              <a:t> data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hash pointer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8FA3B-B280-A84F-BCF8-235274537D17}"/>
              </a:ext>
            </a:extLst>
          </p:cNvPr>
          <p:cNvSpPr/>
          <p:nvPr/>
        </p:nvSpPr>
        <p:spPr>
          <a:xfrm>
            <a:off x="1995652" y="334557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A9BBD-8A1F-794B-97CE-8BA76C5616D8}"/>
              </a:ext>
            </a:extLst>
          </p:cNvPr>
          <p:cNvSpPr/>
          <p:nvPr/>
        </p:nvSpPr>
        <p:spPr>
          <a:xfrm>
            <a:off x="1995652" y="280954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930FA-BCC0-6B4B-8E37-4219F21E27F3}"/>
              </a:ext>
            </a:extLst>
          </p:cNvPr>
          <p:cNvGrpSpPr/>
          <p:nvPr/>
        </p:nvGrpSpPr>
        <p:grpSpPr>
          <a:xfrm>
            <a:off x="5027478" y="2809546"/>
            <a:ext cx="1545020" cy="2364828"/>
            <a:chOff x="5717628" y="2790496"/>
            <a:chExt cx="1545020" cy="23648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1BEE48-B34D-A541-BE54-589AC09A2F56}"/>
                </a:ext>
              </a:extLst>
            </p:cNvPr>
            <p:cNvSpPr/>
            <p:nvPr/>
          </p:nvSpPr>
          <p:spPr>
            <a:xfrm>
              <a:off x="5717628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Data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C55A6A-5964-A648-BD53-B959204E6CD2}"/>
                </a:ext>
              </a:extLst>
            </p:cNvPr>
            <p:cNvSpPr/>
            <p:nvPr/>
          </p:nvSpPr>
          <p:spPr>
            <a:xfrm>
              <a:off x="5717628" y="2790496"/>
              <a:ext cx="1545020" cy="536027"/>
            </a:xfrm>
            <a:prstGeom prst="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429FBC-F34A-C041-9BCE-60F49E873BCD}"/>
              </a:ext>
            </a:extLst>
          </p:cNvPr>
          <p:cNvGrpSpPr/>
          <p:nvPr/>
        </p:nvGrpSpPr>
        <p:grpSpPr>
          <a:xfrm>
            <a:off x="8059304" y="2809546"/>
            <a:ext cx="1545020" cy="2364828"/>
            <a:chOff x="8944304" y="2790496"/>
            <a:chExt cx="1545020" cy="2364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41B62-147C-8946-958B-EE403594FA6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Data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0BFAE7-FDAB-BE42-A19D-9A72600DE8C7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7399D669-9270-4B4D-B655-3AB0C77A98ED}"/>
              </a:ext>
            </a:extLst>
          </p:cNvPr>
          <p:cNvCxnSpPr>
            <a:cxnSpLocks/>
            <a:endCxn id="24" idx="3"/>
          </p:cNvCxnSpPr>
          <p:nvPr/>
        </p:nvCxnSpPr>
        <p:spPr>
          <a:xfrm rot="5400000">
            <a:off x="8455159" y="3682814"/>
            <a:ext cx="2916133" cy="61780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2BD800-9B91-E547-B4E0-53C741BCE24E}"/>
              </a:ext>
            </a:extLst>
          </p:cNvPr>
          <p:cNvSpPr txBox="1"/>
          <p:nvPr/>
        </p:nvSpPr>
        <p:spPr>
          <a:xfrm>
            <a:off x="9987125" y="216431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H()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6453A1-A332-2945-A4EF-5B14D101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772" y="1594372"/>
            <a:ext cx="1270098" cy="16192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0EEB8D-28B7-FD41-9F03-F3B67198E740}"/>
              </a:ext>
            </a:extLst>
          </p:cNvPr>
          <p:cNvSpPr/>
          <p:nvPr/>
        </p:nvSpPr>
        <p:spPr>
          <a:xfrm>
            <a:off x="1995652" y="517437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427A77-EAB5-D848-9872-96E3CAECCAB7}"/>
              </a:ext>
            </a:extLst>
          </p:cNvPr>
          <p:cNvGrpSpPr/>
          <p:nvPr/>
        </p:nvGrpSpPr>
        <p:grpSpPr>
          <a:xfrm>
            <a:off x="3540673" y="3077559"/>
            <a:ext cx="1486805" cy="2364829"/>
            <a:chOff x="3540673" y="3077559"/>
            <a:chExt cx="1486805" cy="2364829"/>
          </a:xfrm>
        </p:grpSpPr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E4E42A4D-1DF9-AE42-98E5-7480C7824D29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3C7C6C3-75E3-EF43-BE44-FEE9F05435A0}"/>
                </a:ext>
              </a:extLst>
            </p:cNvPr>
            <p:cNvCxnSpPr>
              <a:stCxn id="9" idx="1"/>
            </p:cNvCxnSpPr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384FEC1-65AC-7F47-B8C7-57F1011C6CD7}"/>
              </a:ext>
            </a:extLst>
          </p:cNvPr>
          <p:cNvSpPr/>
          <p:nvPr/>
        </p:nvSpPr>
        <p:spPr>
          <a:xfrm>
            <a:off x="5027478" y="5174374"/>
            <a:ext cx="1545020" cy="53602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614B1F-47BE-7B4F-8DD0-2EF69329B24A}"/>
              </a:ext>
            </a:extLst>
          </p:cNvPr>
          <p:cNvGrpSpPr/>
          <p:nvPr/>
        </p:nvGrpSpPr>
        <p:grpSpPr>
          <a:xfrm>
            <a:off x="6596526" y="3084953"/>
            <a:ext cx="1486805" cy="2364829"/>
            <a:chOff x="3540673" y="3077559"/>
            <a:chExt cx="1486805" cy="2364829"/>
          </a:xfrm>
        </p:grpSpPr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9C1DEB5C-E408-A845-B2FB-19C065807B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D06349-0CAA-AB4A-9A7A-933230C00463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6688402-961A-C949-B448-3012AEAB4DBF}"/>
              </a:ext>
            </a:extLst>
          </p:cNvPr>
          <p:cNvSpPr/>
          <p:nvPr/>
        </p:nvSpPr>
        <p:spPr>
          <a:xfrm>
            <a:off x="8059304" y="518176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5C82C8-4434-F040-ACB1-CC05F8D6FABA}"/>
              </a:ext>
            </a:extLst>
          </p:cNvPr>
          <p:cNvSpPr txBox="1"/>
          <p:nvPr/>
        </p:nvSpPr>
        <p:spPr>
          <a:xfrm>
            <a:off x="2124900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Block(0)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2FEAAD-6C9C-9F4F-A8FC-6FCA1DFFD7B6}"/>
              </a:ext>
            </a:extLst>
          </p:cNvPr>
          <p:cNvSpPr txBox="1"/>
          <p:nvPr/>
        </p:nvSpPr>
        <p:spPr>
          <a:xfrm>
            <a:off x="5092102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5EE4B-63D3-6940-A16E-29B193D3A8EF}"/>
              </a:ext>
            </a:extLst>
          </p:cNvPr>
          <p:cNvSpPr txBox="1"/>
          <p:nvPr/>
        </p:nvSpPr>
        <p:spPr>
          <a:xfrm>
            <a:off x="8123928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5834" y="6356350"/>
            <a:ext cx="749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I </a:t>
            </a:r>
            <a:r>
              <a:rPr lang="en-US" dirty="0" err="1">
                <a:solidFill>
                  <a:srgbClr val="FF0000"/>
                </a:solidFill>
              </a:rPr>
              <a:t>Gusti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Bagus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Baskara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Nugraha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Blockchain</a:t>
            </a:r>
            <a:r>
              <a:rPr lang="en-US" i="1" dirty="0">
                <a:solidFill>
                  <a:srgbClr val="FF0000"/>
                </a:solidFill>
              </a:rPr>
              <a:t> at Glance</a:t>
            </a:r>
            <a:r>
              <a:rPr lang="en-US" dirty="0">
                <a:solidFill>
                  <a:srgbClr val="FF0000"/>
                </a:solidFill>
              </a:rPr>
              <a:t>,  STEI ITB, 2018</a:t>
            </a:r>
          </a:p>
        </p:txBody>
      </p:sp>
    </p:spTree>
    <p:extLst>
      <p:ext uri="{BB962C8B-B14F-4D97-AF65-F5344CB8AC3E}">
        <p14:creationId xmlns:p14="http://schemas.microsoft.com/office/powerpoint/2010/main" val="3142697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8C2685-D5B3-CB42-ADEE-B68C79C4363F}"/>
              </a:ext>
            </a:extLst>
          </p:cNvPr>
          <p:cNvCxnSpPr/>
          <p:nvPr/>
        </p:nvCxnSpPr>
        <p:spPr>
          <a:xfrm>
            <a:off x="171322" y="3441670"/>
            <a:ext cx="11544428" cy="19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08FA3B-B280-A84F-BCF8-235274537D17}"/>
              </a:ext>
            </a:extLst>
          </p:cNvPr>
          <p:cNvSpPr/>
          <p:nvPr/>
        </p:nvSpPr>
        <p:spPr>
          <a:xfrm>
            <a:off x="2642161" y="79287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A9BBD-8A1F-794B-97CE-8BA76C5616D8}"/>
              </a:ext>
            </a:extLst>
          </p:cNvPr>
          <p:cNvSpPr/>
          <p:nvPr/>
        </p:nvSpPr>
        <p:spPr>
          <a:xfrm>
            <a:off x="2642161" y="25684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1BEE48-B34D-A541-BE54-589AC09A2F56}"/>
              </a:ext>
            </a:extLst>
          </p:cNvPr>
          <p:cNvSpPr/>
          <p:nvPr/>
        </p:nvSpPr>
        <p:spPr>
          <a:xfrm>
            <a:off x="5673987" y="792874"/>
            <a:ext cx="1545020" cy="182880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Hello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55A6A-5964-A648-BD53-B959204E6CD2}"/>
              </a:ext>
            </a:extLst>
          </p:cNvPr>
          <p:cNvSpPr/>
          <p:nvPr/>
        </p:nvSpPr>
        <p:spPr>
          <a:xfrm>
            <a:off x="5673987" y="256846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Prev. Block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C429FBC-F34A-C041-9BCE-60F49E873BCD}"/>
              </a:ext>
            </a:extLst>
          </p:cNvPr>
          <p:cNvGrpSpPr/>
          <p:nvPr/>
        </p:nvGrpSpPr>
        <p:grpSpPr>
          <a:xfrm>
            <a:off x="8705813" y="256846"/>
            <a:ext cx="1545020" cy="2364828"/>
            <a:chOff x="8944304" y="2790496"/>
            <a:chExt cx="1545020" cy="23648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41B62-147C-8946-958B-EE403594FA6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0BFAE7-FDAB-BE42-A19D-9A72600DE8C7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EB8D-28B7-FD41-9F03-F3B67198E740}"/>
              </a:ext>
            </a:extLst>
          </p:cNvPr>
          <p:cNvSpPr/>
          <p:nvPr/>
        </p:nvSpPr>
        <p:spPr>
          <a:xfrm>
            <a:off x="2642161" y="262167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27A77-EAB5-D848-9872-96E3CAECCAB7}"/>
              </a:ext>
            </a:extLst>
          </p:cNvPr>
          <p:cNvGrpSpPr/>
          <p:nvPr/>
        </p:nvGrpSpPr>
        <p:grpSpPr>
          <a:xfrm>
            <a:off x="4187182" y="524859"/>
            <a:ext cx="1486805" cy="2364829"/>
            <a:chOff x="4187182" y="524859"/>
            <a:chExt cx="1486805" cy="2364829"/>
          </a:xfrm>
        </p:grpSpPr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4E42A4D-1DF9-AE42-98E5-7480C7824D29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rot="5400000">
              <a:off x="3461824" y="12502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C7C6C3-75E3-EF43-BE44-FEE9F05435A0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5101295" y="5248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384FEC1-65AC-7F47-B8C7-57F1011C6CD7}"/>
              </a:ext>
            </a:extLst>
          </p:cNvPr>
          <p:cNvSpPr/>
          <p:nvPr/>
        </p:nvSpPr>
        <p:spPr>
          <a:xfrm>
            <a:off x="5673987" y="2621674"/>
            <a:ext cx="1545020" cy="53602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614B1F-47BE-7B4F-8DD0-2EF69329B24A}"/>
              </a:ext>
            </a:extLst>
          </p:cNvPr>
          <p:cNvGrpSpPr/>
          <p:nvPr/>
        </p:nvGrpSpPr>
        <p:grpSpPr>
          <a:xfrm>
            <a:off x="7243035" y="532253"/>
            <a:ext cx="1486805" cy="2364829"/>
            <a:chOff x="3540673" y="3077559"/>
            <a:chExt cx="1486805" cy="2364829"/>
          </a:xfrm>
        </p:grpSpPr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9C1DEB5C-E408-A845-B2FB-19C065807B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ED06349-0CAA-AB4A-9A7A-933230C00463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6688402-961A-C949-B448-3012AEAB4DBF}"/>
              </a:ext>
            </a:extLst>
          </p:cNvPr>
          <p:cNvSpPr/>
          <p:nvPr/>
        </p:nvSpPr>
        <p:spPr>
          <a:xfrm>
            <a:off x="8705813" y="262906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5C82C8-4434-F040-ACB1-CC05F8D6FABA}"/>
              </a:ext>
            </a:extLst>
          </p:cNvPr>
          <p:cNvSpPr txBox="1"/>
          <p:nvPr/>
        </p:nvSpPr>
        <p:spPr>
          <a:xfrm>
            <a:off x="2836033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2FEAAD-6C9C-9F4F-A8FC-6FCA1DFFD7B6}"/>
              </a:ext>
            </a:extLst>
          </p:cNvPr>
          <p:cNvSpPr txBox="1"/>
          <p:nvPr/>
        </p:nvSpPr>
        <p:spPr>
          <a:xfrm>
            <a:off x="5803235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Block(1)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75EE4B-63D3-6940-A16E-29B193D3A8EF}"/>
              </a:ext>
            </a:extLst>
          </p:cNvPr>
          <p:cNvSpPr txBox="1"/>
          <p:nvPr/>
        </p:nvSpPr>
        <p:spPr>
          <a:xfrm>
            <a:off x="8835061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Block(2)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034DDB-D9EE-F54D-83BB-AC0BC72B3DB4}"/>
              </a:ext>
            </a:extLst>
          </p:cNvPr>
          <p:cNvSpPr/>
          <p:nvPr/>
        </p:nvSpPr>
        <p:spPr>
          <a:xfrm>
            <a:off x="2642161" y="429452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368205-BA18-1F47-89A8-F775BC1F286C}"/>
              </a:ext>
            </a:extLst>
          </p:cNvPr>
          <p:cNvSpPr/>
          <p:nvPr/>
        </p:nvSpPr>
        <p:spPr>
          <a:xfrm>
            <a:off x="2642161" y="375849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43CCAD-A132-AC4D-A049-A52DD2760FDB}"/>
              </a:ext>
            </a:extLst>
          </p:cNvPr>
          <p:cNvSpPr/>
          <p:nvPr/>
        </p:nvSpPr>
        <p:spPr>
          <a:xfrm>
            <a:off x="5673987" y="4294524"/>
            <a:ext cx="1545020" cy="18288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Hehehe</a:t>
            </a:r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1008B2-4F28-CC47-88AD-24715C51EF01}"/>
              </a:ext>
            </a:extLst>
          </p:cNvPr>
          <p:cNvSpPr/>
          <p:nvPr/>
        </p:nvSpPr>
        <p:spPr>
          <a:xfrm>
            <a:off x="5673987" y="3758496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Prev. Block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8EF048-C5B0-9246-B614-0B8A5630AF3E}"/>
              </a:ext>
            </a:extLst>
          </p:cNvPr>
          <p:cNvGrpSpPr/>
          <p:nvPr/>
        </p:nvGrpSpPr>
        <p:grpSpPr>
          <a:xfrm>
            <a:off x="8705813" y="3758496"/>
            <a:ext cx="1545020" cy="2364828"/>
            <a:chOff x="8944304" y="2790496"/>
            <a:chExt cx="1545020" cy="236482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DC3832-1348-ED4C-953A-70AEE12F53C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A65834-7A32-5145-98EF-87BA49015BD1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474FD21-CE5E-AD4A-BF3A-B9503AFCBA71}"/>
              </a:ext>
            </a:extLst>
          </p:cNvPr>
          <p:cNvSpPr/>
          <p:nvPr/>
        </p:nvSpPr>
        <p:spPr>
          <a:xfrm>
            <a:off x="2642161" y="612332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8A68A4-BF85-DB47-964F-A37BF8312C73}"/>
              </a:ext>
            </a:extLst>
          </p:cNvPr>
          <p:cNvGrpSpPr/>
          <p:nvPr/>
        </p:nvGrpSpPr>
        <p:grpSpPr>
          <a:xfrm>
            <a:off x="4187182" y="4026509"/>
            <a:ext cx="1486805" cy="2364829"/>
            <a:chOff x="4034782" y="3874109"/>
            <a:chExt cx="1486805" cy="2364829"/>
          </a:xfrm>
        </p:grpSpPr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F9757B10-3C4D-E445-8D79-48A4C90F9CDA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rot="5400000">
              <a:off x="3309424" y="459946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A212B0F-81B9-1C42-8757-6FC62D3B8287}"/>
                </a:ext>
              </a:extLst>
            </p:cNvPr>
            <p:cNvCxnSpPr>
              <a:stCxn id="32" idx="1"/>
            </p:cNvCxnSpPr>
            <p:nvPr/>
          </p:nvCxnSpPr>
          <p:spPr>
            <a:xfrm flipH="1" flipV="1">
              <a:off x="4948895" y="387410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42829EC-300C-8742-BEF6-97EF89281CA7}"/>
              </a:ext>
            </a:extLst>
          </p:cNvPr>
          <p:cNvSpPr/>
          <p:nvPr/>
        </p:nvSpPr>
        <p:spPr>
          <a:xfrm>
            <a:off x="5673987" y="6123324"/>
            <a:ext cx="1545020" cy="536027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E7E185-8551-404C-A2F0-210DE9092B04}"/>
              </a:ext>
            </a:extLst>
          </p:cNvPr>
          <p:cNvGrpSpPr/>
          <p:nvPr/>
        </p:nvGrpSpPr>
        <p:grpSpPr>
          <a:xfrm>
            <a:off x="7243035" y="4033903"/>
            <a:ext cx="1486805" cy="2364829"/>
            <a:chOff x="3540673" y="3077559"/>
            <a:chExt cx="1486805" cy="2364829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5D5BDE48-8616-F04C-B992-16210C189F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953821F-D178-CC4B-8323-12A5781DD8BB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2090C5B-786E-1443-9147-3656EAC48718}"/>
              </a:ext>
            </a:extLst>
          </p:cNvPr>
          <p:cNvSpPr/>
          <p:nvPr/>
        </p:nvSpPr>
        <p:spPr>
          <a:xfrm>
            <a:off x="8705813" y="613071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FF018-DE69-3D4E-ABE1-6F7A1A95DD69}"/>
              </a:ext>
            </a:extLst>
          </p:cNvPr>
          <p:cNvSpPr txBox="1"/>
          <p:nvPr/>
        </p:nvSpPr>
        <p:spPr>
          <a:xfrm>
            <a:off x="457201" y="4431487"/>
            <a:ext cx="218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</a:t>
            </a:r>
            <a:r>
              <a:rPr lang="en-US" sz="2400" b="1" dirty="0"/>
              <a:t>tampered</a:t>
            </a:r>
            <a:r>
              <a:rPr lang="en-US" sz="2400" dirty="0"/>
              <a:t> data in Block(1)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1FA114-BFF9-FF43-8E08-23F40E7F69C7}"/>
              </a:ext>
            </a:extLst>
          </p:cNvPr>
          <p:cNvSpPr/>
          <p:nvPr/>
        </p:nvSpPr>
        <p:spPr>
          <a:xfrm>
            <a:off x="5313759" y="5943600"/>
            <a:ext cx="2209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F38357-04F5-F745-8BB4-07393B1879A8}"/>
              </a:ext>
            </a:extLst>
          </p:cNvPr>
          <p:cNvSpPr/>
          <p:nvPr/>
        </p:nvSpPr>
        <p:spPr>
          <a:xfrm>
            <a:off x="7791699" y="528206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❌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86C1687-9120-9A46-B821-B2DE1C253D9E}"/>
              </a:ext>
            </a:extLst>
          </p:cNvPr>
          <p:cNvSpPr/>
          <p:nvPr/>
        </p:nvSpPr>
        <p:spPr>
          <a:xfrm>
            <a:off x="5249721" y="4791375"/>
            <a:ext cx="2209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8C2336-7CED-5846-8A74-0427563FA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320" y="4647250"/>
            <a:ext cx="1269634" cy="126963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31228" y="233159"/>
            <a:ext cx="20482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Sumber</a:t>
            </a:r>
            <a:r>
              <a:rPr lang="en-US" sz="1600" dirty="0">
                <a:solidFill>
                  <a:srgbClr val="FF0000"/>
                </a:solidFill>
              </a:rPr>
              <a:t>: I </a:t>
            </a:r>
            <a:r>
              <a:rPr lang="en-US" sz="1600" dirty="0" err="1">
                <a:solidFill>
                  <a:srgbClr val="FF0000"/>
                </a:solidFill>
              </a:rPr>
              <a:t>Gusti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Bagus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Baskara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Nugraha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i="1" dirty="0" err="1">
                <a:solidFill>
                  <a:srgbClr val="FF0000"/>
                </a:solidFill>
              </a:rPr>
              <a:t>Blockchain</a:t>
            </a:r>
            <a:r>
              <a:rPr lang="en-US" sz="1600" i="1" dirty="0">
                <a:solidFill>
                  <a:srgbClr val="FF0000"/>
                </a:solidFill>
              </a:rPr>
              <a:t> at Glance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STEI ITB, 2018</a:t>
            </a:r>
          </a:p>
        </p:txBody>
      </p:sp>
    </p:spTree>
    <p:extLst>
      <p:ext uri="{BB962C8B-B14F-4D97-AF65-F5344CB8AC3E}">
        <p14:creationId xmlns:p14="http://schemas.microsoft.com/office/powerpoint/2010/main" val="389230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2" y="4061288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13" y="4061288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6142" y="6322621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83343" y="6322621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Lembaga</a:t>
            </a:r>
            <a:r>
              <a:rPr lang="en-US" altLang="en-US" dirty="0"/>
              <a:t> </a:t>
            </a:r>
            <a:r>
              <a:rPr lang="en-US" altLang="en-US" dirty="0" err="1"/>
              <a:t>Terkait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 Badan </a:t>
            </a:r>
            <a:r>
              <a:rPr lang="en-US" sz="2400" dirty="0" err="1"/>
              <a:t>Siber</a:t>
            </a:r>
            <a:r>
              <a:rPr lang="en-US" sz="2400" dirty="0"/>
              <a:t> dan Sandi Negara (BSSN) </a:t>
            </a:r>
          </a:p>
          <a:p>
            <a:pPr marL="0" indent="0">
              <a:buNone/>
              <a:defRPr/>
            </a:pPr>
            <a:r>
              <a:rPr lang="en-US" sz="2400" dirty="0"/>
              <a:t>        </a:t>
            </a:r>
            <a:r>
              <a:rPr lang="en-US" sz="2400" dirty="0">
                <a:hlinkClick r:id="rId2"/>
              </a:rPr>
              <a:t>http://bssn.go.id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Lembaga Sandi Negara (</a:t>
            </a:r>
            <a:r>
              <a:rPr lang="en-US" sz="2400" dirty="0" err="1"/>
              <a:t>Lemsaneg</a:t>
            </a:r>
            <a:r>
              <a:rPr lang="en-US" sz="2400" dirty="0"/>
              <a:t>) dan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 Kementerian </a:t>
            </a:r>
            <a:r>
              <a:rPr lang="en-US" sz="2400" dirty="0" err="1"/>
              <a:t>Komunikasi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dan </a:t>
            </a:r>
            <a:r>
              <a:rPr lang="en-US" sz="2400" dirty="0" err="1"/>
              <a:t>Informatika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Sandi Negara (STSN)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>
                <a:hlinkClick r:id="rId3"/>
              </a:rPr>
              <a:t>http://stsn-nci.ac.id/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50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51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821642"/>
            <a:ext cx="4735286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menyamar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8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9500734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Rupa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</a:t>
            </a:r>
            <a:r>
              <a:rPr lang="en-US" altLang="en-US" dirty="0" err="1"/>
              <a:t>daftar</a:t>
            </a:r>
            <a:r>
              <a:rPr lang="en-US" altLang="en-US" dirty="0"/>
              <a:t>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6" y="513944"/>
            <a:ext cx="8044543" cy="62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2212</Words>
  <Application>Microsoft Office PowerPoint</Application>
  <PresentationFormat>Widescreen</PresentationFormat>
  <Paragraphs>383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Arial</vt:lpstr>
      <vt:lpstr>Arial Unicode MS</vt:lpstr>
      <vt:lpstr>Calibri</vt:lpstr>
      <vt:lpstr>Calibri Light</vt:lpstr>
      <vt:lpstr>Courier New</vt:lpstr>
      <vt:lpstr>Menlo</vt:lpstr>
      <vt:lpstr>Symbol</vt:lpstr>
      <vt:lpstr>Times New Roman</vt:lpstr>
      <vt:lpstr>Wingdings</vt:lpstr>
      <vt:lpstr>Office Theme</vt:lpstr>
      <vt:lpstr>Visio.Drawing.6</vt:lpstr>
      <vt:lpstr>Document</vt:lpstr>
      <vt:lpstr>Bitmap Image</vt:lpstr>
      <vt:lpstr> 01 - Pengantar Kriptografi</vt:lpstr>
      <vt:lpstr>PowerPoint Presentation</vt:lpstr>
      <vt:lpstr>PowerPoint Presentation</vt:lpstr>
      <vt:lpstr>Kriptografi</vt:lpstr>
      <vt:lpstr>PowerPoint Presentation</vt:lpstr>
      <vt:lpstr>PowerPoint Presentation</vt:lpstr>
      <vt:lpstr>Layanan Kriptografi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Data Encryption on Motion</vt:lpstr>
      <vt:lpstr>Data Encryption at 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Cryptography</vt:lpstr>
      <vt:lpstr>Modern Cryptography</vt:lpstr>
      <vt:lpstr>PowerPoint Presentation</vt:lpstr>
      <vt:lpstr>PowerPoint Presentation</vt:lpstr>
      <vt:lpstr>PowerPoint Presentation</vt:lpstr>
      <vt:lpstr>Sejarah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Algoritma Kriptografi</vt:lpstr>
      <vt:lpstr>PowerPoint Presentation</vt:lpstr>
      <vt:lpstr>PowerPoint Presentation</vt:lpstr>
      <vt:lpstr>PowerPoint Presentation</vt:lpstr>
      <vt:lpstr>Cloud Cryptography</vt:lpstr>
      <vt:lpstr>PowerPoint Presentation</vt:lpstr>
      <vt:lpstr>PowerPoint Presentation</vt:lpstr>
      <vt:lpstr>Blockchain *)</vt:lpstr>
      <vt:lpstr>PowerPoint Presentation</vt:lpstr>
      <vt:lpstr>Lembaga Terkait Kriptografi di Indonesia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Riset dalam bidang  Multimedia Security</dc:title>
  <dc:creator>user</dc:creator>
  <cp:lastModifiedBy>Rinaldi Munir</cp:lastModifiedBy>
  <cp:revision>134</cp:revision>
  <dcterms:created xsi:type="dcterms:W3CDTF">2017-09-05T00:38:25Z</dcterms:created>
  <dcterms:modified xsi:type="dcterms:W3CDTF">2021-11-09T07:46:41Z</dcterms:modified>
</cp:coreProperties>
</file>