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7" r:id="rId2"/>
    <p:sldId id="661" r:id="rId3"/>
    <p:sldId id="664" r:id="rId4"/>
    <p:sldId id="739" r:id="rId5"/>
    <p:sldId id="683" r:id="rId6"/>
    <p:sldId id="684" r:id="rId7"/>
    <p:sldId id="685" r:id="rId8"/>
    <p:sldId id="752" r:id="rId9"/>
    <p:sldId id="663" r:id="rId10"/>
    <p:sldId id="753" r:id="rId11"/>
    <p:sldId id="758" r:id="rId12"/>
    <p:sldId id="674" r:id="rId13"/>
    <p:sldId id="675" r:id="rId14"/>
    <p:sldId id="676" r:id="rId15"/>
    <p:sldId id="740" r:id="rId16"/>
    <p:sldId id="682" r:id="rId17"/>
    <p:sldId id="725" r:id="rId18"/>
    <p:sldId id="754" r:id="rId19"/>
    <p:sldId id="755" r:id="rId20"/>
    <p:sldId id="712" r:id="rId21"/>
    <p:sldId id="759" r:id="rId22"/>
    <p:sldId id="760" r:id="rId23"/>
    <p:sldId id="761" r:id="rId24"/>
    <p:sldId id="737" r:id="rId25"/>
    <p:sldId id="689" r:id="rId26"/>
    <p:sldId id="732" r:id="rId27"/>
    <p:sldId id="767" r:id="rId28"/>
    <p:sldId id="708" r:id="rId29"/>
    <p:sldId id="741" r:id="rId30"/>
    <p:sldId id="714" r:id="rId31"/>
    <p:sldId id="765" r:id="rId32"/>
    <p:sldId id="762" r:id="rId33"/>
    <p:sldId id="763" r:id="rId34"/>
    <p:sldId id="764" r:id="rId35"/>
    <p:sldId id="723" r:id="rId36"/>
    <p:sldId id="766" r:id="rId37"/>
    <p:sldId id="733" r:id="rId38"/>
    <p:sldId id="713" r:id="rId39"/>
    <p:sldId id="693" r:id="rId40"/>
    <p:sldId id="724" r:id="rId41"/>
    <p:sldId id="768" r:id="rId42"/>
    <p:sldId id="734" r:id="rId43"/>
    <p:sldId id="757" r:id="rId44"/>
    <p:sldId id="722" r:id="rId45"/>
    <p:sldId id="694" r:id="rId46"/>
    <p:sldId id="695" r:id="rId47"/>
    <p:sldId id="696" r:id="rId48"/>
    <p:sldId id="711" r:id="rId49"/>
    <p:sldId id="756" r:id="rId50"/>
    <p:sldId id="773" r:id="rId51"/>
    <p:sldId id="774" r:id="rId52"/>
    <p:sldId id="775" r:id="rId53"/>
    <p:sldId id="715" r:id="rId54"/>
    <p:sldId id="716" r:id="rId55"/>
    <p:sldId id="717" r:id="rId56"/>
    <p:sldId id="690" r:id="rId57"/>
    <p:sldId id="691" r:id="rId58"/>
    <p:sldId id="692" r:id="rId59"/>
    <p:sldId id="742" r:id="rId60"/>
    <p:sldId id="718" r:id="rId61"/>
    <p:sldId id="769" r:id="rId62"/>
    <p:sldId id="770" r:id="rId63"/>
    <p:sldId id="771" r:id="rId64"/>
    <p:sldId id="700" r:id="rId65"/>
    <p:sldId id="772" r:id="rId66"/>
    <p:sldId id="736" r:id="rId67"/>
    <p:sldId id="701" r:id="rId68"/>
    <p:sldId id="702" r:id="rId69"/>
    <p:sldId id="703" r:id="rId70"/>
    <p:sldId id="705" r:id="rId71"/>
    <p:sldId id="706" r:id="rId72"/>
    <p:sldId id="707" r:id="rId73"/>
    <p:sldId id="704" r:id="rId74"/>
    <p:sldId id="662" r:id="rId75"/>
    <p:sldId id="721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C7616-563B-480A-9F87-D41E613783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76A00-A528-48B0-AD6A-AC39F93F6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8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7651-9216-45B8-A481-0FE4970CE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AC2438-6A17-4F1A-B530-E2C751F1E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C5357-EBAA-4DDF-9BE3-2BE57CEC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E3D0-B1E4-44DD-BF6D-11AD4A0BD60A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40C3E-BE7F-4B93-BD39-4EB7B116F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1BA2D-7CFC-4F7B-8EEF-F47572E4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4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1023C-747D-4E01-9B37-FF4520A2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9C6FD-62E8-4044-A988-493021117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3768A-042A-4DFC-B007-79B3494D0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A52C-526B-45BC-B440-E2982D5BB739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1DE64-542D-4CD4-83C3-23AD8D0CB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F16D7-AF95-4173-A111-CF47DE27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7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79B45-AA22-4D89-9518-A5F5E5D8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D610B-0827-4DF6-9903-7DC88675A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67BCF-B1F5-4203-AEA8-492C23DAA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0863-D8C9-466F-A932-14A52BD2DF5C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B5943-5CC2-4D2E-AE37-4238B9D5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963D1-FACD-4F7B-A153-5E2D313DA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2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E533A-3029-4934-BA12-15ADD9F3E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978A6-7FC6-4E5D-9A46-583096B6B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B741C-D017-4FEB-860F-4314246E2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0404F-80FA-4F3B-899D-05D7E88EB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E46F-D33F-4D20-A9D8-7914FF8C20F4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1E59E-E19A-4768-A17C-34BC4CBD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93C80-9CEA-4AEA-A738-5FE794D6E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44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AAC88-6090-4DBF-A001-CC40A4AD2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4B2E0-9D6E-4303-9999-2D6EE3A23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CF6AC-0E8E-4FEB-8E6C-074C413AF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2EB71-DF14-4229-8528-9EAF198C4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893C55-47B8-4211-B362-D543E3506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2EF44-BB49-42B0-8995-AB73CFFE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A82A-CF95-4F4F-886A-3D2642BD206A}" type="datetime1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39FD39-CB23-4223-956B-B5A7AA60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CD6122-B060-45C0-9C84-F14B4467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8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4162-EAE2-4093-9446-6E58B044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49E93F-AD2A-41DD-A271-34E51CC51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6274-0993-472E-8053-8C9A24FD56B6}" type="datetime1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3303C-2E25-4E56-9938-7B11A9C0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E93D6-C47F-4EAB-B55E-F3D37DDE2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3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564D8A-9F13-4C51-911D-ECEC3E51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5A2D-D191-440F-BC4E-C89D073F3D7D}" type="datetime1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D00E4D-0685-4E41-BAA2-B7B1D8DDC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A4FC1-7B29-4F3A-853F-079BD0652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EB99-CB3F-46A5-B6FD-F7055754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1503A-B599-46D8-9D49-A376C255B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E3D4C-F3C4-410D-ABB8-FC4DD5C4B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E354B-4C69-4180-BB4F-FB839F90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E8FBD-5CC7-4E2B-9B1E-A4F52CB0B7B1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4A545-485B-4DF7-8A43-07B6FBAFF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7E16A-85AE-4885-BD5B-05A44CD19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3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80B5-B6B1-4AF3-933F-B66A1F00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9B2FD-3039-4655-A0E9-E1964C8E5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43C4-1F96-4284-B123-FA7E4DFAD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0DA39-A879-4336-B99E-5500EFFB6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C89C6-4E7B-4C99-ADFC-3955210F5748}" type="datetime1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46C7A2-8163-4F6E-AAA7-ED73997C9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C0034-F23A-40F3-8EB1-04E2A27A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29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C5AE-7466-4A01-B9EC-C3BB0D8A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CDB63-7812-4E8F-B005-A836FC13D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43A6C-DEBB-47BF-9BBD-A9D3D3B7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81FE4-103C-482D-A105-D48068DCAAA8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9DA80-78BA-4FD9-AD2E-6E284AE3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687E6-D850-45C6-AD81-EB4145F7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69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EE86F2-820C-422C-A502-1FA3CCF1C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B2AF47-E2A9-4A92-8743-A1DA021CC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BDDF1-B25E-4EBE-8753-FBCD3543B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4A0CF-1AA8-4F67-9F8D-6D294022CCAE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82EFB-B2B3-41DF-80F2-F707D8DD4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BBA8-5CA8-4E0F-9376-88321FE6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0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4FDAE6-5109-46BB-86A5-C2D269138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00C25-8F0F-49C3-8489-B89DAE2CE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DEA54-5BB3-4154-8C10-E87257802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88ECE-A36E-4768-A464-336D7146022C}" type="datetime1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F2E45-88C3-4C48-92E0-07A58CD29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14C7B-E838-406D-BBAD-9B9D12266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153A1-7512-4506-B9ED-7F9DD108F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5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uregina.ca/Links/class-info/425-nova/Lab5/index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7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37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25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45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25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7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7" Type="http://schemas.openxmlformats.org/officeDocument/2006/relationships/image" Target="../media/image90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emf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8C48-39F5-46DF-82D1-A8DEEC74D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1421"/>
            <a:ext cx="9144000" cy="179355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12 – </a:t>
            </a:r>
            <a:r>
              <a:rPr lang="en-US" b="1" dirty="0" err="1"/>
              <a:t>Penapisan</a:t>
            </a:r>
            <a:r>
              <a:rPr lang="en-US" b="1" dirty="0"/>
              <a:t> Citra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Ranah</a:t>
            </a:r>
            <a:r>
              <a:rPr lang="en-US" b="1" dirty="0"/>
              <a:t> </a:t>
            </a:r>
            <a:r>
              <a:rPr lang="en-US" b="1" dirty="0" err="1"/>
              <a:t>Frekuensi</a:t>
            </a:r>
            <a:br>
              <a:rPr lang="en-US" b="1" dirty="0"/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532B5-440C-4CF9-BA6E-65D0274F1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6444" y="2225154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IF4073 </a:t>
            </a:r>
            <a:r>
              <a:rPr lang="en-US" sz="3600" dirty="0" err="1"/>
              <a:t>Pemrosesan</a:t>
            </a:r>
            <a:r>
              <a:rPr lang="en-US" sz="3600" dirty="0"/>
              <a:t> Citra Digital</a:t>
            </a:r>
          </a:p>
          <a:p>
            <a:endParaRPr lang="en-US" sz="3600" dirty="0"/>
          </a:p>
          <a:p>
            <a:r>
              <a:rPr lang="en-US" sz="3600" dirty="0"/>
              <a:t>Oleh: Rinaldi 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F0E72-0D77-457B-A795-B4D2AF854200}"/>
              </a:ext>
            </a:extLst>
          </p:cNvPr>
          <p:cNvSpPr txBox="1"/>
          <p:nvPr/>
        </p:nvSpPr>
        <p:spPr>
          <a:xfrm>
            <a:off x="4260160" y="5657671"/>
            <a:ext cx="38565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Program </a:t>
            </a:r>
            <a:r>
              <a:rPr lang="en-US" dirty="0" err="1"/>
              <a:t>Studi</a:t>
            </a:r>
            <a:r>
              <a:rPr lang="en-US" dirty="0"/>
              <a:t> Teknik </a:t>
            </a:r>
            <a:r>
              <a:rPr lang="en-US" dirty="0" err="1"/>
              <a:t>Informatika</a:t>
            </a:r>
            <a:endParaRPr lang="en-US" dirty="0"/>
          </a:p>
          <a:p>
            <a:pPr algn="ctr"/>
            <a:r>
              <a:rPr lang="en-US" dirty="0" err="1"/>
              <a:t>Sekolah</a:t>
            </a:r>
            <a:r>
              <a:rPr lang="en-US" dirty="0"/>
              <a:t> Teknik </a:t>
            </a:r>
            <a:r>
              <a:rPr lang="en-US" dirty="0" err="1"/>
              <a:t>Elektro</a:t>
            </a:r>
            <a:r>
              <a:rPr lang="en-US" dirty="0"/>
              <a:t> dan </a:t>
            </a:r>
            <a:r>
              <a:rPr lang="en-US" dirty="0" err="1"/>
              <a:t>Informatika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Institut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Bandung</a:t>
            </a:r>
          </a:p>
          <a:p>
            <a:pPr algn="ctr"/>
            <a:r>
              <a:rPr lang="en-US" dirty="0"/>
              <a:t>2026</a:t>
            </a:r>
          </a:p>
        </p:txBody>
      </p:sp>
      <p:pic>
        <p:nvPicPr>
          <p:cNvPr id="7" name="Picture 2" descr="Download Logo ITB - Direktorat Sistem dan Teknologi Informasi Institut  Teknologi Bandung">
            <a:extLst>
              <a:ext uri="{FF2B5EF4-FFF2-40B4-BE49-F238E27FC236}">
                <a16:creationId xmlns:a16="http://schemas.microsoft.com/office/drawing/2014/main" id="{8AC70252-0B44-45A8-BC48-01EFF8DE1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015" y="3982630"/>
            <a:ext cx="1487170" cy="148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540A44-09BD-4826-98DA-8F06C86EB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CA8C-3C40-440D-A23D-CFF4DA0607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67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510E-85FB-4094-A5C4-57EC7270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635"/>
          </a:xfrm>
        </p:spPr>
        <p:txBody>
          <a:bodyPr/>
          <a:lstStyle/>
          <a:p>
            <a:r>
              <a:rPr lang="en-US" dirty="0" err="1"/>
              <a:t>Penapisan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ranah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193A8-0A91-47E1-90F2-1F6A9FB4F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066" y="1127760"/>
            <a:ext cx="7529614" cy="41421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64A4EF-E90A-4890-8B7E-3856BFA77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CA8C-3C40-440D-A23D-CFF4DA06079F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7B234F-9D78-4FCB-AE06-63D8E2FC0AED}"/>
              </a:ext>
            </a:extLst>
          </p:cNvPr>
          <p:cNvSpPr txBox="1"/>
          <p:nvPr/>
        </p:nvSpPr>
        <p:spPr>
          <a:xfrm>
            <a:off x="1196362" y="5247678"/>
            <a:ext cx="994156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penapisan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spasial</a:t>
            </a:r>
            <a:r>
              <a:rPr lang="en-US" sz="2400" dirty="0"/>
              <a:t> dan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                     </a:t>
            </a:r>
            <a:r>
              <a:rPr lang="en-US" sz="2400" dirty="0">
                <a:solidFill>
                  <a:srgbClr val="FF0000"/>
                </a:solidFill>
              </a:rPr>
              <a:t>g(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 = h(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)*f(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   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 G(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 = H(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)F(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   </a:t>
            </a:r>
          </a:p>
          <a:p>
            <a:r>
              <a:rPr lang="en-US" sz="2400" dirty="0">
                <a:sym typeface="Symbol" panose="05050102010706020507" pitchFamily="18" charset="2"/>
              </a:rPr>
              <a:t>dan </a:t>
            </a:r>
            <a:r>
              <a:rPr lang="en-US" sz="2400" dirty="0" err="1">
                <a:sym typeface="Symbol" panose="05050102010706020507" pitchFamily="18" charset="2"/>
              </a:rPr>
              <a:t>sebaliknya</a:t>
            </a:r>
            <a:r>
              <a:rPr lang="en-US" sz="2400" dirty="0">
                <a:sym typeface="Symbol" panose="05050102010706020507" pitchFamily="18" charset="2"/>
              </a:rPr>
              <a:t>:    </a:t>
            </a:r>
            <a:r>
              <a:rPr lang="en-US" sz="2400" dirty="0">
                <a:solidFill>
                  <a:srgbClr val="FF0000"/>
                </a:solidFill>
              </a:rPr>
              <a:t>g(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 = h(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)f(</a:t>
            </a:r>
            <a:r>
              <a:rPr lang="en-US" sz="2400" dirty="0" err="1">
                <a:solidFill>
                  <a:srgbClr val="FF0000"/>
                </a:solidFill>
              </a:rPr>
              <a:t>x,y</a:t>
            </a:r>
            <a:r>
              <a:rPr lang="en-US" sz="2400" dirty="0">
                <a:solidFill>
                  <a:srgbClr val="FF0000"/>
                </a:solidFill>
              </a:rPr>
              <a:t>)     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 G(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 = H(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 * F(</a:t>
            </a:r>
            <a:r>
              <a:rPr lang="en-US" sz="2400" dirty="0" err="1">
                <a:solidFill>
                  <a:srgbClr val="FF0000"/>
                </a:solidFill>
                <a:sym typeface="Symbol" panose="05050102010706020507" pitchFamily="18" charset="2"/>
              </a:rPr>
              <a:t>u,v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)</a:t>
            </a:r>
            <a:endParaRPr lang="en-US" sz="2000" dirty="0">
              <a:sym typeface="Symbol" panose="05050102010706020507" pitchFamily="18" charset="2"/>
            </a:endParaRPr>
          </a:p>
          <a:p>
            <a:r>
              <a:rPr lang="en-US" sz="2000" u="sng" dirty="0" err="1">
                <a:sym typeface="Symbol" panose="05050102010706020507" pitchFamily="18" charset="2"/>
              </a:rPr>
              <a:t>Catatan</a:t>
            </a:r>
            <a:r>
              <a:rPr lang="en-US" sz="2000" dirty="0">
                <a:sym typeface="Symbol" panose="05050102010706020507" pitchFamily="18" charset="2"/>
              </a:rPr>
              <a:t>: </a:t>
            </a:r>
            <a:r>
              <a:rPr lang="en-US" sz="2000" dirty="0" err="1">
                <a:sym typeface="Symbol" panose="05050102010706020507" pitchFamily="18" charset="2"/>
              </a:rPr>
              <a:t>ukuran</a:t>
            </a:r>
            <a:r>
              <a:rPr lang="en-US" sz="2000" dirty="0">
                <a:sym typeface="Symbol" panose="05050102010706020507" pitchFamily="18" charset="2"/>
              </a:rPr>
              <a:t> </a:t>
            </a:r>
            <a:r>
              <a:rPr lang="en-US" sz="2000" dirty="0" err="1">
                <a:sym typeface="Symbol" panose="05050102010706020507" pitchFamily="18" charset="2"/>
              </a:rPr>
              <a:t>matriks</a:t>
            </a:r>
            <a:r>
              <a:rPr lang="en-US" sz="2000" dirty="0">
                <a:sym typeface="Symbol" panose="05050102010706020507" pitchFamily="18" charset="2"/>
              </a:rPr>
              <a:t> H(</a:t>
            </a:r>
            <a:r>
              <a:rPr lang="en-US" sz="2000" dirty="0" err="1">
                <a:sym typeface="Symbol" panose="05050102010706020507" pitchFamily="18" charset="2"/>
              </a:rPr>
              <a:t>u,v</a:t>
            </a:r>
            <a:r>
              <a:rPr lang="en-US" sz="2000" dirty="0">
                <a:sym typeface="Symbol" panose="05050102010706020507" pitchFamily="18" charset="2"/>
              </a:rPr>
              <a:t>) dan F(</a:t>
            </a:r>
            <a:r>
              <a:rPr lang="en-US" sz="2000" dirty="0" err="1">
                <a:sym typeface="Symbol" panose="05050102010706020507" pitchFamily="18" charset="2"/>
              </a:rPr>
              <a:t>u,v</a:t>
            </a:r>
            <a:r>
              <a:rPr lang="en-US" sz="2000" dirty="0">
                <a:sym typeface="Symbol" panose="05050102010706020507" pitchFamily="18" charset="2"/>
              </a:rPr>
              <a:t>) </a:t>
            </a:r>
            <a:r>
              <a:rPr lang="en-US" sz="2000" dirty="0" err="1">
                <a:sym typeface="Symbol" panose="05050102010706020507" pitchFamily="18" charset="2"/>
              </a:rPr>
              <a:t>harus</a:t>
            </a:r>
            <a:r>
              <a:rPr lang="en-US" sz="2000" dirty="0">
                <a:sym typeface="Symbol" panose="05050102010706020507" pitchFamily="18" charset="2"/>
              </a:rPr>
              <a:t> </a:t>
            </a:r>
            <a:r>
              <a:rPr lang="en-US" sz="2000" dirty="0" err="1">
                <a:sym typeface="Symbol" panose="05050102010706020507" pitchFamily="18" charset="2"/>
              </a:rPr>
              <a:t>sama</a:t>
            </a:r>
            <a:r>
              <a:rPr lang="en-US" sz="2000" dirty="0">
                <a:sym typeface="Symbol" panose="05050102010706020507" pitchFamily="18" charset="2"/>
              </a:rPr>
              <a:t>            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7138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DA4B49-0097-404A-B658-F56B50368064}"/>
              </a:ext>
            </a:extLst>
          </p:cNvPr>
          <p:cNvSpPr/>
          <p:nvPr/>
        </p:nvSpPr>
        <p:spPr>
          <a:xfrm>
            <a:off x="358755" y="446685"/>
            <a:ext cx="28994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&gt;&gt; A = magic(5)</a:t>
            </a:r>
          </a:p>
          <a:p>
            <a:endParaRPr lang="en-US" dirty="0"/>
          </a:p>
          <a:p>
            <a:r>
              <a:rPr lang="en-US" dirty="0"/>
              <a:t>A =</a:t>
            </a:r>
          </a:p>
          <a:p>
            <a:r>
              <a:rPr lang="en-US" dirty="0"/>
              <a:t>    17    24     1     8    15</a:t>
            </a:r>
          </a:p>
          <a:p>
            <a:r>
              <a:rPr lang="en-US" dirty="0"/>
              <a:t>    23     5     7    14    16</a:t>
            </a:r>
          </a:p>
          <a:p>
            <a:r>
              <a:rPr lang="en-US" dirty="0"/>
              <a:t>     4     6    13    20    22</a:t>
            </a:r>
          </a:p>
          <a:p>
            <a:r>
              <a:rPr lang="en-US" dirty="0"/>
              <a:t>    10    12    19    21     3</a:t>
            </a:r>
          </a:p>
          <a:p>
            <a:r>
              <a:rPr lang="en-US" dirty="0"/>
              <a:t>    11    18    25     2     9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8584FC-9447-49E2-9C47-28D4B210B202}"/>
              </a:ext>
            </a:extLst>
          </p:cNvPr>
          <p:cNvSpPr/>
          <p:nvPr/>
        </p:nvSpPr>
        <p:spPr>
          <a:xfrm>
            <a:off x="358755" y="3592213"/>
            <a:ext cx="31418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&gt;&gt; B = ones(5)</a:t>
            </a:r>
          </a:p>
          <a:p>
            <a:endParaRPr lang="en-US" dirty="0"/>
          </a:p>
          <a:p>
            <a:r>
              <a:rPr lang="en-US" dirty="0"/>
              <a:t>B =</a:t>
            </a:r>
          </a:p>
          <a:p>
            <a:r>
              <a:rPr lang="en-US" dirty="0"/>
              <a:t>     1     1     1     1     1</a:t>
            </a:r>
          </a:p>
          <a:p>
            <a:r>
              <a:rPr lang="en-US" dirty="0"/>
              <a:t>     1     1     1     1     1</a:t>
            </a:r>
          </a:p>
          <a:p>
            <a:r>
              <a:rPr lang="en-US" dirty="0"/>
              <a:t>     1     1     1     1     1</a:t>
            </a:r>
          </a:p>
          <a:p>
            <a:r>
              <a:rPr lang="en-US" dirty="0"/>
              <a:t>     1     1     1     1     1</a:t>
            </a:r>
          </a:p>
          <a:p>
            <a:r>
              <a:rPr lang="en-US" dirty="0"/>
              <a:t>     1     1     1     1     1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A68A65-F6F0-4429-A19A-45E21AC1612B}"/>
              </a:ext>
            </a:extLst>
          </p:cNvPr>
          <p:cNvSpPr/>
          <p:nvPr/>
        </p:nvSpPr>
        <p:spPr>
          <a:xfrm>
            <a:off x="6963228" y="3565037"/>
            <a:ext cx="41547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&gt;&gt; C = </a:t>
            </a:r>
            <a:r>
              <a:rPr lang="en-US" dirty="0" err="1"/>
              <a:t>Af</a:t>
            </a:r>
            <a:r>
              <a:rPr lang="en-US" dirty="0"/>
              <a:t> .* Bf</a:t>
            </a:r>
          </a:p>
          <a:p>
            <a:endParaRPr lang="en-US" dirty="0"/>
          </a:p>
          <a:p>
            <a:r>
              <a:rPr lang="en-US" dirty="0"/>
              <a:t>C =</a:t>
            </a:r>
          </a:p>
          <a:p>
            <a:r>
              <a:rPr lang="en-US" dirty="0"/>
              <a:t>        8125       0           0           0           0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DCA9A2-0076-4521-896D-2D2F23F6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CA8C-3C40-440D-A23D-CFF4DA06079F}" type="slidenum">
              <a:rPr lang="en-US" smtClean="0"/>
              <a:t>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4F9D57-7DC1-09AE-0F7D-8D37B4C1F729}"/>
              </a:ext>
            </a:extLst>
          </p:cNvPr>
          <p:cNvSpPr txBox="1"/>
          <p:nvPr/>
        </p:nvSpPr>
        <p:spPr>
          <a:xfrm>
            <a:off x="3258222" y="308185"/>
            <a:ext cx="87383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&gt;&gt; </a:t>
            </a:r>
            <a:r>
              <a:rPr lang="en-US" dirty="0" err="1"/>
              <a:t>Af</a:t>
            </a:r>
            <a:r>
              <a:rPr lang="en-US" dirty="0"/>
              <a:t> = fft2(A)</a:t>
            </a:r>
          </a:p>
          <a:p>
            <a:endParaRPr lang="en-US" dirty="0"/>
          </a:p>
          <a:p>
            <a:r>
              <a:rPr lang="en-US" dirty="0" err="1"/>
              <a:t>Af</a:t>
            </a:r>
            <a:r>
              <a:rPr lang="en-US" dirty="0"/>
              <a:t> =</a:t>
            </a:r>
          </a:p>
          <a:p>
            <a:r>
              <a:rPr lang="en-US" dirty="0"/>
              <a:t>   1.0e+02 *</a:t>
            </a:r>
          </a:p>
          <a:p>
            <a:r>
              <a:rPr lang="en-US" dirty="0"/>
              <a:t>   3.2500 + 0.0000i   0.0000 + 0.0000i   0.0000 + 0.0000i   0.0000 + 0.0000i   0.0000 + 0.0000i</a:t>
            </a:r>
          </a:p>
          <a:p>
            <a:r>
              <a:rPr lang="en-US" dirty="0"/>
              <a:t>  -0.0000 - 0.0000i   1.0113 - 0.3286i  -0.2023 - 0.0657i   0.0000 + 0.0000i   0.0000 - 0.0000i</a:t>
            </a:r>
          </a:p>
          <a:p>
            <a:r>
              <a:rPr lang="en-US" dirty="0"/>
              <a:t>   0.0000 + 0.0000i   0.0000 - 0.0000i  -0.3863 - 0.5317i  -0.0000 + 0.0000i   0.0773 - 0.1063i</a:t>
            </a:r>
          </a:p>
          <a:p>
            <a:r>
              <a:rPr lang="en-US" dirty="0"/>
              <a:t>   0.0000 + 0.0000i   0.0773 + 0.1063i  -0.0000 + 0.0000i  -0.3863 + 0.5317i   0.0000 + 0.0000i</a:t>
            </a:r>
          </a:p>
          <a:p>
            <a:r>
              <a:rPr lang="en-US" dirty="0"/>
              <a:t>  -0.0000 + 0.0000i   0.0000 + 0.0000i   0.0000 - 0.0000i  -0.2023 + 0.0657i   1.0113 + 0.3286i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10F40F-0646-905C-8DA1-58F11D0F14D0}"/>
              </a:ext>
            </a:extLst>
          </p:cNvPr>
          <p:cNvSpPr txBox="1"/>
          <p:nvPr/>
        </p:nvSpPr>
        <p:spPr>
          <a:xfrm>
            <a:off x="3500624" y="3592213"/>
            <a:ext cx="279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&gt;&gt; Bf = fft2(B)</a:t>
            </a:r>
          </a:p>
          <a:p>
            <a:endParaRPr lang="de-DE" dirty="0"/>
          </a:p>
          <a:p>
            <a:r>
              <a:rPr lang="de-DE" dirty="0"/>
              <a:t>Bf =</a:t>
            </a:r>
          </a:p>
          <a:p>
            <a:r>
              <a:rPr lang="de-DE" dirty="0"/>
              <a:t>    25     0     0     0     0</a:t>
            </a:r>
          </a:p>
          <a:p>
            <a:r>
              <a:rPr lang="de-DE" dirty="0"/>
              <a:t>     0     0     0     0     0</a:t>
            </a:r>
          </a:p>
          <a:p>
            <a:r>
              <a:rPr lang="de-DE" dirty="0"/>
              <a:t>     0     0     0     0     0</a:t>
            </a:r>
          </a:p>
          <a:p>
            <a:r>
              <a:rPr lang="de-DE" dirty="0"/>
              <a:t>     0     0     0     0     0</a:t>
            </a:r>
          </a:p>
          <a:p>
            <a:r>
              <a:rPr lang="de-DE" dirty="0"/>
              <a:t>     0     0     0     0     0</a:t>
            </a:r>
          </a:p>
        </p:txBody>
      </p:sp>
    </p:spTree>
    <p:extLst>
      <p:ext uri="{BB962C8B-B14F-4D97-AF65-F5344CB8AC3E}">
        <p14:creationId xmlns:p14="http://schemas.microsoft.com/office/powerpoint/2010/main" val="106652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7F3032-B4CE-03B8-AAA4-2CD43F165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C51BE-8759-4B41-9716-372402E6328E}"/>
              </a:ext>
            </a:extLst>
          </p:cNvPr>
          <p:cNvSpPr/>
          <p:nvPr/>
        </p:nvSpPr>
        <p:spPr>
          <a:xfrm>
            <a:off x="6339118" y="1799521"/>
            <a:ext cx="35414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&gt;&gt; D = ifft2(C)</a:t>
            </a:r>
          </a:p>
          <a:p>
            <a:endParaRPr lang="de-DE" dirty="0"/>
          </a:p>
          <a:p>
            <a:r>
              <a:rPr lang="de-DE" dirty="0"/>
              <a:t>D =</a:t>
            </a:r>
          </a:p>
          <a:p>
            <a:r>
              <a:rPr lang="de-DE" dirty="0"/>
              <a:t>   325   325   325   325   325</a:t>
            </a:r>
          </a:p>
          <a:p>
            <a:r>
              <a:rPr lang="de-DE" dirty="0"/>
              <a:t>   325   325   325   325   325</a:t>
            </a:r>
          </a:p>
          <a:p>
            <a:r>
              <a:rPr lang="de-DE" dirty="0"/>
              <a:t>   325   325   325   325   325</a:t>
            </a:r>
          </a:p>
          <a:p>
            <a:r>
              <a:rPr lang="de-DE" dirty="0"/>
              <a:t>   325   325   325   325   325</a:t>
            </a:r>
          </a:p>
          <a:p>
            <a:r>
              <a:rPr lang="de-DE" dirty="0"/>
              <a:t>   325   325   325   325   325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16CDA3-9D6A-36CF-E942-E1EBD6FB3753}"/>
              </a:ext>
            </a:extLst>
          </p:cNvPr>
          <p:cNvSpPr/>
          <p:nvPr/>
        </p:nvSpPr>
        <p:spPr>
          <a:xfrm>
            <a:off x="838199" y="1799521"/>
            <a:ext cx="41547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&gt;&gt; C = </a:t>
            </a:r>
            <a:r>
              <a:rPr lang="en-US" dirty="0" err="1"/>
              <a:t>Af</a:t>
            </a:r>
            <a:r>
              <a:rPr lang="en-US" dirty="0"/>
              <a:t> .* Bf</a:t>
            </a:r>
          </a:p>
          <a:p>
            <a:endParaRPr lang="en-US" dirty="0"/>
          </a:p>
          <a:p>
            <a:r>
              <a:rPr lang="en-US" dirty="0"/>
              <a:t>C =</a:t>
            </a:r>
          </a:p>
          <a:p>
            <a:r>
              <a:rPr lang="en-US" dirty="0"/>
              <a:t>        8125       0           0           0           0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  <a:p>
            <a:r>
              <a:rPr lang="en-US" dirty="0"/>
              <a:t>           0           0           0           0           0</a:t>
            </a:r>
          </a:p>
        </p:txBody>
      </p:sp>
    </p:spTree>
    <p:extLst>
      <p:ext uri="{BB962C8B-B14F-4D97-AF65-F5344CB8AC3E}">
        <p14:creationId xmlns:p14="http://schemas.microsoft.com/office/powerpoint/2010/main" val="270647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7CD7-FE25-4E3A-9A8E-90FE2638E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725886"/>
          </a:xfrm>
        </p:spPr>
        <p:txBody>
          <a:bodyPr>
            <a:normAutofit/>
          </a:bodyPr>
          <a:lstStyle/>
          <a:p>
            <a:r>
              <a:rPr lang="en-US" sz="2400" dirty="0" err="1"/>
              <a:t>Perhatikan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penapisan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spasial</a:t>
            </a:r>
            <a:r>
              <a:rPr lang="en-US" sz="2400" dirty="0"/>
              <a:t> dan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keduanya</a:t>
            </a:r>
            <a:r>
              <a:rPr lang="en-US" sz="2400" dirty="0"/>
              <a:t> </a:t>
            </a:r>
            <a:r>
              <a:rPr lang="en-US" sz="2400" dirty="0" err="1"/>
              <a:t>berkoresponden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Contoh</a:t>
            </a:r>
            <a:r>
              <a:rPr lang="en-US" sz="2400" dirty="0"/>
              <a:t>: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  <a:r>
              <a:rPr lang="en-US" sz="2400" i="1" dirty="0"/>
              <a:t>pepper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i="1" dirty="0"/>
              <a:t>sharpening</a:t>
            </a:r>
            <a:r>
              <a:rPr lang="en-US" sz="2400" dirty="0"/>
              <a:t> pada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spasial</a:t>
            </a:r>
            <a:r>
              <a:rPr lang="en-US" sz="2400" dirty="0"/>
              <a:t> dan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. </a:t>
            </a:r>
            <a:r>
              <a:rPr lang="en-US" sz="2400" dirty="0" err="1"/>
              <a:t>Penapis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Citra </a:t>
            </a:r>
            <a:r>
              <a:rPr lang="en-US" sz="2400" i="1" dirty="0"/>
              <a:t>f </a:t>
            </a:r>
            <a:r>
              <a:rPr lang="en-US" sz="2400" dirty="0"/>
              <a:t>dan </a:t>
            </a:r>
            <a:r>
              <a:rPr lang="en-US" sz="2400" dirty="0" err="1"/>
              <a:t>penapis</a:t>
            </a:r>
            <a:r>
              <a:rPr lang="en-US" sz="2400" dirty="0"/>
              <a:t> </a:t>
            </a:r>
            <a:r>
              <a:rPr lang="en-US" sz="2400" i="1" dirty="0"/>
              <a:t>h</a:t>
            </a:r>
            <a:r>
              <a:rPr lang="en-US" sz="2400" dirty="0"/>
              <a:t>  </a:t>
            </a:r>
            <a:r>
              <a:rPr lang="en-US" sz="2400" dirty="0" err="1"/>
              <a:t>keduanya</a:t>
            </a:r>
            <a:r>
              <a:rPr lang="en-US" sz="2400" dirty="0"/>
              <a:t> </a:t>
            </a:r>
            <a:r>
              <a:rPr lang="en-US" sz="2400" dirty="0" err="1"/>
              <a:t>ditransformasi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endParaRPr lang="en-US" sz="2400" dirty="0"/>
          </a:p>
          <a:p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ditransformasi</a:t>
            </a:r>
            <a:r>
              <a:rPr lang="en-US" sz="2400" dirty="0"/>
              <a:t>, </a:t>
            </a:r>
            <a:r>
              <a:rPr lang="en-US" sz="2400" dirty="0" err="1"/>
              <a:t>penapis</a:t>
            </a:r>
            <a:r>
              <a:rPr lang="en-US" sz="2400" dirty="0"/>
              <a:t> </a:t>
            </a:r>
            <a:r>
              <a:rPr lang="en-US" sz="2400" i="1" dirty="0"/>
              <a:t>h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disamakan</a:t>
            </a:r>
            <a:r>
              <a:rPr lang="en-US" sz="2400" dirty="0"/>
              <a:t> </a:t>
            </a:r>
            <a:r>
              <a:rPr lang="en-US" sz="2400" dirty="0" err="1"/>
              <a:t>ukurannya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citra</a:t>
            </a:r>
            <a:r>
              <a:rPr lang="en-US" sz="2400" dirty="0"/>
              <a:t> f </a:t>
            </a:r>
            <a:r>
              <a:rPr lang="en-US" sz="2400" dirty="0" err="1"/>
              <a:t>dengan</a:t>
            </a:r>
            <a:r>
              <a:rPr lang="en-US" sz="2400" dirty="0"/>
              <a:t> proses </a:t>
            </a:r>
            <a:r>
              <a:rPr lang="en-US" sz="2400" i="1" dirty="0"/>
              <a:t>zero padding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066E8D-2BB5-4961-89CA-566C2AC2B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0" y="1841500"/>
            <a:ext cx="3858260" cy="373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F0AFBA-A69A-471D-AF2F-BF7313CD6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452" y="3429000"/>
            <a:ext cx="1715556" cy="15603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6D0CA-5CB2-4AB4-8C6E-B174EDAEA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4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FB0D6-1963-453E-93CF-455E0B435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8480"/>
            <a:ext cx="10515600" cy="5638483"/>
          </a:xfrm>
        </p:spPr>
        <p:txBody>
          <a:bodyPr>
            <a:normAutofit/>
          </a:bodyPr>
          <a:lstStyle/>
          <a:p>
            <a:r>
              <a:rPr lang="en-US" sz="2400" dirty="0" err="1"/>
              <a:t>Penapisan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spasial</a:t>
            </a:r>
            <a:r>
              <a:rPr lang="en-US" sz="2400" dirty="0"/>
              <a:t> (</a:t>
            </a:r>
            <a:r>
              <a:rPr lang="en-US" sz="2400" dirty="0" err="1"/>
              <a:t>penajaman</a:t>
            </a:r>
            <a:r>
              <a:rPr lang="en-US" sz="2400" dirty="0"/>
              <a:t> </a:t>
            </a:r>
            <a:r>
              <a:rPr lang="en-US" sz="2400" dirty="0" err="1"/>
              <a:t>tepi</a:t>
            </a:r>
            <a:r>
              <a:rPr lang="en-US" sz="2400" dirty="0"/>
              <a:t>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C15360-4706-4A51-AA88-2EEBDDACE104}"/>
              </a:ext>
            </a:extLst>
          </p:cNvPr>
          <p:cNvSpPr txBox="1"/>
          <p:nvPr/>
        </p:nvSpPr>
        <p:spPr>
          <a:xfrm>
            <a:off x="1198880" y="1113195"/>
            <a:ext cx="74066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=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8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'lada-gray.bmp'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), title(</a:t>
            </a:r>
            <a:r>
              <a:rPr lang="en-US" sz="18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'Original image'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pt-B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[0 -1 0; -1 5 -1; 0 -1 0];</a:t>
            </a:r>
          </a:p>
          <a:p>
            <a:r>
              <a:rPr lang="fr-FR" dirty="0" err="1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sharp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uint8(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convn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(double(f), double(h)));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f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sharp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), title(</a:t>
            </a:r>
            <a:r>
              <a:rPr lang="en-US" sz="18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'Sharp image'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endParaRPr lang="en-US" b="0" i="0" u="none" strike="noStrike" baseline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AD44CC-2BAA-419D-BA14-AB7422B3A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55900"/>
            <a:ext cx="4648200" cy="4102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C4217F-7E7C-492D-BB9F-5A72C93B3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885" y="2736850"/>
            <a:ext cx="4654550" cy="41211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40BBC4-532D-472D-A3E6-703114CD4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17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6E544-AE45-428D-B121-8B4B73E83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>
            <a:normAutofit/>
          </a:bodyPr>
          <a:lstStyle/>
          <a:p>
            <a:r>
              <a:rPr lang="en-US" sz="2400" dirty="0" err="1"/>
              <a:t>Penapisan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25756-6F8A-4531-8CED-6F246C81FCBF}"/>
              </a:ext>
            </a:extLst>
          </p:cNvPr>
          <p:cNvSpPr txBox="1"/>
          <p:nvPr/>
        </p:nvSpPr>
        <p:spPr>
          <a:xfrm>
            <a:off x="769621" y="1469082"/>
            <a:ext cx="70230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[f, map] =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('lada-gray.bmp');</a:t>
            </a: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(f, map), title('Original image');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[0 -1 0; -1 5 -1; 0 -1 0];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hpad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zeros(M,N);   </a:t>
            </a: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hpad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(1:3,1:3) = h;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fft2(double(f));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fft2(double(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hpad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F2 = H.*F;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f2 = ifft2(F2);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g = real(f2);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(g, map), title('Sharp image');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4A4711-6F74-46B1-8A44-B22394954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764" y="136525"/>
            <a:ext cx="4286993" cy="37833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F8BE3A-3960-4CB4-88B6-DC7EC3271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763" y="3497253"/>
            <a:ext cx="4286993" cy="37833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A45C72-12C5-4219-AFA7-7A0E703D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F7E40-3C02-026E-E7AE-87600FFAA3EB}"/>
              </a:ext>
            </a:extLst>
          </p:cNvPr>
          <p:cNvSpPr txBox="1"/>
          <p:nvPr/>
        </p:nvSpPr>
        <p:spPr>
          <a:xfrm>
            <a:off x="769621" y="551944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u="none" strike="noStrike" baseline="0" dirty="0">
                <a:solidFill>
                  <a:srgbClr val="000000"/>
                </a:solidFill>
              </a:rPr>
              <a:t>Keterangan:</a:t>
            </a:r>
            <a:br>
              <a:rPr lang="pt-B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pt-B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fft2(double(h),M,N);</a:t>
            </a:r>
            <a:br>
              <a:rPr lang="pt-BR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pt-BR" sz="1800" b="0" i="0" u="none" strike="noStrike" baseline="0" dirty="0">
                <a:solidFill>
                  <a:srgbClr val="000000"/>
                </a:solidFill>
              </a:rPr>
              <a:t>melakukan </a:t>
            </a:r>
            <a:r>
              <a:rPr lang="pt-BR" sz="1800" b="0" i="1" u="none" strike="noStrike" baseline="0" dirty="0">
                <a:solidFill>
                  <a:srgbClr val="000000"/>
                </a:solidFill>
              </a:rPr>
              <a:t>zero padding </a:t>
            </a:r>
            <a:r>
              <a:rPr lang="pt-BR" sz="1800" b="0" i="0" u="none" strike="noStrike" baseline="0" dirty="0">
                <a:solidFill>
                  <a:srgbClr val="000000"/>
                </a:solidFill>
              </a:rPr>
              <a:t>aar ukuran h menjadi M x N</a:t>
            </a:r>
          </a:p>
          <a:p>
            <a:r>
              <a:rPr lang="pt-BR" sz="1800" b="0" i="0" u="none" strike="noStrike" baseline="0" dirty="0">
                <a:solidFill>
                  <a:srgbClr val="000000"/>
                </a:solidFill>
              </a:rPr>
              <a:t>lalu fft2</a:t>
            </a:r>
          </a:p>
        </p:txBody>
      </p:sp>
    </p:spTree>
    <p:extLst>
      <p:ext uri="{BB962C8B-B14F-4D97-AF65-F5344CB8AC3E}">
        <p14:creationId xmlns:p14="http://schemas.microsoft.com/office/powerpoint/2010/main" val="393318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867F-5F9A-8C12-F081-ABD0E3E1A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41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Tinjau</a:t>
            </a:r>
            <a:r>
              <a:rPr lang="en-US" dirty="0"/>
              <a:t> Kembali Fourier Transform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91188-CD87-D997-4F41-8CCDE53C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76270-ADAE-C0ED-6BA7-EFE677F11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60" y="1566074"/>
            <a:ext cx="5982682" cy="37258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03BDA9-A3CB-EF76-E533-085D10F8C58A}"/>
              </a:ext>
            </a:extLst>
          </p:cNvPr>
          <p:cNvSpPr txBox="1"/>
          <p:nvPr/>
        </p:nvSpPr>
        <p:spPr>
          <a:xfrm>
            <a:off x="1001487" y="5521146"/>
            <a:ext cx="95335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fftshift</a:t>
            </a:r>
            <a:r>
              <a:rPr lang="en-US" sz="2400" dirty="0"/>
              <a:t> </a:t>
            </a:r>
            <a:r>
              <a:rPr lang="en-US" sz="2400" dirty="0" err="1"/>
              <a:t>memindahkan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(</a:t>
            </a:r>
            <a:r>
              <a:rPr lang="en-US" sz="2400" dirty="0" err="1"/>
              <a:t>u,v</a:t>
            </a:r>
            <a:r>
              <a:rPr lang="en-US" sz="2400" dirty="0"/>
              <a:t>) = (0,0)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tengah</a:t>
            </a:r>
            <a:endParaRPr lang="en-US" sz="2400" dirty="0"/>
          </a:p>
          <a:p>
            <a:r>
              <a:rPr lang="en-US" sz="2400" dirty="0" err="1"/>
              <a:t>Tujuannya</a:t>
            </a:r>
            <a:r>
              <a:rPr lang="en-US" sz="2400" dirty="0"/>
              <a:t> agar </a:t>
            </a:r>
            <a:r>
              <a:rPr lang="en-US" sz="2400" dirty="0" err="1"/>
              <a:t>spektrum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diinterpretasikan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secara</a:t>
            </a:r>
            <a:r>
              <a:rPr lang="en-US" sz="2400" dirty="0"/>
              <a:t> visual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054AB-9D63-7A0A-5DE9-DDA13EF7932B}"/>
              </a:ext>
            </a:extLst>
          </p:cNvPr>
          <p:cNvSpPr txBox="1"/>
          <p:nvPr/>
        </p:nvSpPr>
        <p:spPr>
          <a:xfrm>
            <a:off x="6546742" y="3352934"/>
            <a:ext cx="54360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→ </a:t>
            </a:r>
            <a:r>
              <a:rPr lang="en-US" dirty="0" err="1"/>
              <a:t>frekuensi</a:t>
            </a:r>
            <a:r>
              <a:rPr lang="en-US" dirty="0"/>
              <a:t> horizontal = 0 dan</a:t>
            </a:r>
          </a:p>
          <a:p>
            <a:r>
              <a:rPr lang="en-US" dirty="0"/>
              <a:t>                          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vertikal</a:t>
            </a:r>
            <a:r>
              <a:rPr lang="en-US" dirty="0"/>
              <a:t> = 0 → DC </a:t>
            </a:r>
          </a:p>
          <a:p>
            <a:r>
              <a:rPr lang="en-US" dirty="0"/>
              <a:t>Dekat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→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</a:p>
          <a:p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→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</a:p>
          <a:p>
            <a:r>
              <a:rPr lang="en-US" dirty="0"/>
              <a:t>Bagian paling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tengah</a:t>
            </a:r>
            <a:r>
              <a:rPr lang="en-US" dirty="0"/>
              <a:t> → </a:t>
            </a:r>
            <a:r>
              <a:rPr lang="en-US" dirty="0" err="1"/>
              <a:t>frekuensi</a:t>
            </a:r>
            <a:r>
              <a:rPr lang="en-US" dirty="0"/>
              <a:t> paling </a:t>
            </a:r>
            <a:r>
              <a:rPr lang="en-US" dirty="0" err="1"/>
              <a:t>tinggi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D1266-B3CC-6C1F-A994-905EA44879BF}"/>
              </a:ext>
            </a:extLst>
          </p:cNvPr>
          <p:cNvSpPr txBox="1"/>
          <p:nvPr/>
        </p:nvSpPr>
        <p:spPr>
          <a:xfrm>
            <a:off x="6755984" y="1566074"/>
            <a:ext cx="139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fftshift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850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EF267-FEE2-4CBE-91EA-3F4CAB733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2" y="280657"/>
            <a:ext cx="10515600" cy="558299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Simulasi</a:t>
            </a:r>
            <a:r>
              <a:rPr lang="en-US" dirty="0"/>
              <a:t> FFT2, IFFT2, dan </a:t>
            </a:r>
            <a:r>
              <a:rPr lang="en-US" dirty="0" err="1"/>
              <a:t>FFTShift</a:t>
            </a:r>
            <a:r>
              <a:rPr lang="en-US" dirty="0"/>
              <a:t> pada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matriks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2F2426-160D-450F-8DC9-BBF964A8052A}"/>
              </a:ext>
            </a:extLst>
          </p:cNvPr>
          <p:cNvSpPr/>
          <p:nvPr/>
        </p:nvSpPr>
        <p:spPr>
          <a:xfrm>
            <a:off x="954157" y="945507"/>
            <a:ext cx="19315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&gt;&gt; A = magic(3)</a:t>
            </a:r>
          </a:p>
          <a:p>
            <a:endParaRPr lang="en-US" sz="2400" dirty="0"/>
          </a:p>
          <a:p>
            <a:r>
              <a:rPr lang="en-US" sz="2400" dirty="0"/>
              <a:t>A =</a:t>
            </a:r>
          </a:p>
          <a:p>
            <a:r>
              <a:rPr lang="en-US" sz="2400" dirty="0"/>
              <a:t>     8     1     6</a:t>
            </a:r>
          </a:p>
          <a:p>
            <a:r>
              <a:rPr lang="en-US" sz="2400" dirty="0"/>
              <a:t>     3     5     7</a:t>
            </a:r>
          </a:p>
          <a:p>
            <a:r>
              <a:rPr lang="en-US" sz="2400" dirty="0"/>
              <a:t>     4     9     2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99C50F-FDC3-4EDE-AE89-A4D9A96AFB80}"/>
              </a:ext>
            </a:extLst>
          </p:cNvPr>
          <p:cNvSpPr/>
          <p:nvPr/>
        </p:nvSpPr>
        <p:spPr>
          <a:xfrm>
            <a:off x="849954" y="3924661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&gt;&gt; B = fft2(A)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B =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45.0000 + 0.0000i   0.0000 + 0.0000i   0.0000 + 0.0000i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 0.0000 + 0.0000i  13.5000 + 7.7942i   0.0000 - 5.1962i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 0.0000 - 0.0000i   0.0000 + 5.1962i  13.5000 - 7.7942i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185232-6B39-45D8-8A44-E23FCEA5B358}"/>
              </a:ext>
            </a:extLst>
          </p:cNvPr>
          <p:cNvSpPr/>
          <p:nvPr/>
        </p:nvSpPr>
        <p:spPr>
          <a:xfrm>
            <a:off x="7139609" y="1210495"/>
            <a:ext cx="42009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7030A0"/>
                </a:solidFill>
              </a:rPr>
              <a:t>&gt;&gt; B = abs(B)</a:t>
            </a:r>
          </a:p>
          <a:p>
            <a:endParaRPr lang="de-DE" sz="2000" dirty="0">
              <a:solidFill>
                <a:srgbClr val="7030A0"/>
              </a:solidFill>
            </a:endParaRPr>
          </a:p>
          <a:p>
            <a:r>
              <a:rPr lang="de-DE" sz="2000" dirty="0">
                <a:solidFill>
                  <a:srgbClr val="7030A0"/>
                </a:solidFill>
              </a:rPr>
              <a:t>B =</a:t>
            </a:r>
          </a:p>
          <a:p>
            <a:r>
              <a:rPr lang="de-DE" sz="2000" dirty="0">
                <a:solidFill>
                  <a:srgbClr val="7030A0"/>
                </a:solidFill>
              </a:rPr>
              <a:t>   45.0000             0             0</a:t>
            </a:r>
          </a:p>
          <a:p>
            <a:r>
              <a:rPr lang="de-DE" sz="2000" dirty="0">
                <a:solidFill>
                  <a:srgbClr val="7030A0"/>
                </a:solidFill>
              </a:rPr>
              <a:t>    0.0000   15.5885    5.1962</a:t>
            </a:r>
          </a:p>
          <a:p>
            <a:r>
              <a:rPr lang="de-DE" sz="2000" dirty="0">
                <a:solidFill>
                  <a:srgbClr val="7030A0"/>
                </a:solidFill>
              </a:rPr>
              <a:t>    0.0000    5.1962   15.5885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F36932-FAD2-4151-BB78-8C7541638E26}"/>
              </a:ext>
            </a:extLst>
          </p:cNvPr>
          <p:cNvSpPr/>
          <p:nvPr/>
        </p:nvSpPr>
        <p:spPr>
          <a:xfrm>
            <a:off x="7139609" y="3755685"/>
            <a:ext cx="36708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&gt;&gt; B = </a:t>
            </a:r>
            <a:r>
              <a:rPr lang="en-US" sz="2000" dirty="0" err="1">
                <a:solidFill>
                  <a:srgbClr val="0070C0"/>
                </a:solidFill>
              </a:rPr>
              <a:t>fftshift</a:t>
            </a:r>
            <a:r>
              <a:rPr lang="en-US" sz="2000" dirty="0">
                <a:solidFill>
                  <a:srgbClr val="0070C0"/>
                </a:solidFill>
              </a:rPr>
              <a:t>(B)</a:t>
            </a:r>
          </a:p>
          <a:p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>
                <a:solidFill>
                  <a:srgbClr val="0070C0"/>
                </a:solidFill>
              </a:rPr>
              <a:t>B =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 15.5885    0.0000    5.1962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            0    45.0000           0</a:t>
            </a:r>
          </a:p>
          <a:p>
            <a:r>
              <a:rPr lang="en-US" sz="2000" dirty="0">
                <a:solidFill>
                  <a:srgbClr val="0070C0"/>
                </a:solidFill>
              </a:rPr>
              <a:t>     5.1962    0.0000   15.5885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EB32BA-4ABF-4309-B7A1-9C2ECF18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CCA8C-3C40-440D-A23D-CFF4DA06079F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C90D1-6FD4-67B9-3017-DBDD57641E91}"/>
              </a:ext>
            </a:extLst>
          </p:cNvPr>
          <p:cNvSpPr txBox="1"/>
          <p:nvPr/>
        </p:nvSpPr>
        <p:spPr>
          <a:xfrm>
            <a:off x="9240078" y="793991"/>
            <a:ext cx="2554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amplitudo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frekuensi</a:t>
            </a:r>
            <a:r>
              <a:rPr lang="en-US" dirty="0">
                <a:solidFill>
                  <a:srgbClr val="FF0000"/>
                </a:solidFill>
              </a:rPr>
              <a:t> (0,0)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998047-6C18-26E6-5994-B788C47999BF}"/>
              </a:ext>
            </a:extLst>
          </p:cNvPr>
          <p:cNvCxnSpPr/>
          <p:nvPr/>
        </p:nvCxnSpPr>
        <p:spPr>
          <a:xfrm flipH="1">
            <a:off x="8064708" y="1163323"/>
            <a:ext cx="2128603" cy="1016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2B9C5E0-244F-DC60-390F-871BD822BAE1}"/>
              </a:ext>
            </a:extLst>
          </p:cNvPr>
          <p:cNvSpPr txBox="1"/>
          <p:nvPr/>
        </p:nvSpPr>
        <p:spPr>
          <a:xfrm>
            <a:off x="9533284" y="3952572"/>
            <a:ext cx="2554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amplitudo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frekuensi</a:t>
            </a:r>
            <a:r>
              <a:rPr lang="en-US" dirty="0">
                <a:solidFill>
                  <a:srgbClr val="FF0000"/>
                </a:solidFill>
              </a:rPr>
              <a:t> (0,0)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5AAC46-8A0D-21A0-A0EC-7E5E7BBE05EC}"/>
              </a:ext>
            </a:extLst>
          </p:cNvPr>
          <p:cNvCxnSpPr>
            <a:cxnSpLocks/>
          </p:cNvCxnSpPr>
          <p:nvPr/>
        </p:nvCxnSpPr>
        <p:spPr>
          <a:xfrm flipH="1">
            <a:off x="8826469" y="4321904"/>
            <a:ext cx="1754577" cy="7546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324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CAD5C-CF02-B631-9763-065CE75C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1903B9-BFB2-8B3C-4171-B7F7F222A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56" y="325831"/>
            <a:ext cx="3642990" cy="2722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A536B3-57BA-1A7C-71DC-64225ACC0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735" y="489049"/>
            <a:ext cx="3661963" cy="27221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7126DE-DB77-DFB3-8298-A3A6EDCD8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148" y="3810002"/>
            <a:ext cx="3669770" cy="2685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C88952-380B-E4D4-A95E-4BF2E92FBE9F}"/>
              </a:ext>
            </a:extLst>
          </p:cNvPr>
          <p:cNvSpPr txBox="1"/>
          <p:nvPr/>
        </p:nvSpPr>
        <p:spPr>
          <a:xfrm>
            <a:off x="5921926" y="122972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AAD1A9-8668-6082-8EB1-E2392CA60A54}"/>
              </a:ext>
            </a:extLst>
          </p:cNvPr>
          <p:cNvSpPr txBox="1"/>
          <p:nvPr/>
        </p:nvSpPr>
        <p:spPr>
          <a:xfrm>
            <a:off x="9917174" y="141165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319C3-9131-E72E-32E5-5098A1B2DD02}"/>
              </a:ext>
            </a:extLst>
          </p:cNvPr>
          <p:cNvSpPr txBox="1"/>
          <p:nvPr/>
        </p:nvSpPr>
        <p:spPr>
          <a:xfrm>
            <a:off x="9982200" y="3064091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0A7900-B511-8DE8-3F36-CB081F5E7E00}"/>
              </a:ext>
            </a:extLst>
          </p:cNvPr>
          <p:cNvSpPr txBox="1"/>
          <p:nvPr/>
        </p:nvSpPr>
        <p:spPr>
          <a:xfrm>
            <a:off x="5722130" y="3051263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5A8ED8-6822-E728-6B95-AC1A6CB640B1}"/>
              </a:ext>
            </a:extLst>
          </p:cNvPr>
          <p:cNvSpPr txBox="1"/>
          <p:nvPr/>
        </p:nvSpPr>
        <p:spPr>
          <a:xfrm>
            <a:off x="8348797" y="4968009"/>
            <a:ext cx="523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0E46F0-9C2A-EFE7-8612-205B86F1C4CE}"/>
              </a:ext>
            </a:extLst>
          </p:cNvPr>
          <p:cNvCxnSpPr>
            <a:cxnSpLocks/>
          </p:cNvCxnSpPr>
          <p:nvPr/>
        </p:nvCxnSpPr>
        <p:spPr>
          <a:xfrm>
            <a:off x="5549147" y="5152675"/>
            <a:ext cx="270627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8362BED-6E03-C5A7-BF39-8E1B67502BB2}"/>
              </a:ext>
            </a:extLst>
          </p:cNvPr>
          <p:cNvSpPr txBox="1"/>
          <p:nvPr/>
        </p:nvSpPr>
        <p:spPr>
          <a:xfrm>
            <a:off x="3094074" y="3154320"/>
            <a:ext cx="759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832661-5A3A-A8D6-430E-2C8C35D36277}"/>
              </a:ext>
            </a:extLst>
          </p:cNvPr>
          <p:cNvSpPr txBox="1"/>
          <p:nvPr/>
        </p:nvSpPr>
        <p:spPr>
          <a:xfrm>
            <a:off x="7272551" y="3317193"/>
            <a:ext cx="1682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fftshift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7CE5B6-AD43-3105-022B-75CAC1004997}"/>
              </a:ext>
            </a:extLst>
          </p:cNvPr>
          <p:cNvSpPr txBox="1"/>
          <p:nvPr/>
        </p:nvSpPr>
        <p:spPr>
          <a:xfrm>
            <a:off x="4413167" y="6495349"/>
            <a:ext cx="156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fftshift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71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48A41-A164-CF7B-D0A4-612E2508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E3F12-76FD-011C-5EB1-43591FECFF3A}"/>
              </a:ext>
            </a:extLst>
          </p:cNvPr>
          <p:cNvSpPr txBox="1"/>
          <p:nvPr/>
        </p:nvSpPr>
        <p:spPr>
          <a:xfrm>
            <a:off x="428171" y="949197"/>
            <a:ext cx="9245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6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'damage.bmp'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 title(</a:t>
            </a:r>
            <a:r>
              <a:rPr lang="en-US" sz="16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'Original image'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6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Fourier transform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S1 = log(1 + abs(F));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figure,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(S1,[]); title(</a:t>
            </a:r>
            <a:r>
              <a:rPr lang="en-US" sz="16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'Fourier Spectrum'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Geser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6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tengah</a:t>
            </a:r>
            <a:r>
              <a:rPr lang="en-US" sz="16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');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fftshift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S2 = log(1 + abs(F));</a:t>
            </a:r>
          </a:p>
          <a:p>
            <a:r>
              <a:rPr lang="en-US" sz="16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(S2,[]); title(</a:t>
            </a:r>
            <a:r>
              <a:rPr lang="en-US" sz="16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'Fourier Spectrum after </a:t>
            </a:r>
            <a:r>
              <a:rPr lang="en-US" sz="1600" b="0" i="0" u="none" strike="noStrike" baseline="0" dirty="0" err="1">
                <a:solidFill>
                  <a:srgbClr val="A020F0"/>
                </a:solidFill>
                <a:latin typeface="Courier New" panose="02070309020205020404" pitchFamily="49" charset="0"/>
              </a:rPr>
              <a:t>fftshift</a:t>
            </a:r>
            <a:r>
              <a:rPr lang="en-US" sz="16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EE342-7D1B-7E63-07B5-B9DA9A72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010" y="1"/>
            <a:ext cx="4610256" cy="3014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F544EC-7EE3-625B-075D-48CCEAAAE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034" y="558802"/>
            <a:ext cx="4960808" cy="3243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6EDBEB-1F6C-9DA0-BF78-0E0A05838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75" y="3573200"/>
            <a:ext cx="520065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83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07EF-92B6-4A71-80D7-5FA15972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Lowpass filter (LPF) </a:t>
            </a:r>
            <a:r>
              <a:rPr lang="en-US" b="1" dirty="0" err="1">
                <a:latin typeface="+mn-lt"/>
              </a:rPr>
              <a:t>dalam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ranah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frekuensi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95EB4-6116-4A5A-9F2C-64104AEFC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/>
              <a:t>Penapis</a:t>
            </a:r>
            <a:r>
              <a:rPr lang="en-US" sz="2400" dirty="0"/>
              <a:t> lolos </a:t>
            </a:r>
            <a:r>
              <a:rPr lang="en-US" sz="2400" dirty="0" err="1"/>
              <a:t>rendah</a:t>
            </a:r>
            <a:r>
              <a:rPr lang="en-US" sz="2400" dirty="0"/>
              <a:t> (</a:t>
            </a:r>
            <a:r>
              <a:rPr lang="en-US" sz="2400" i="1" dirty="0"/>
              <a:t>lowpass filter</a:t>
            </a:r>
            <a:r>
              <a:rPr lang="en-US" sz="2400" dirty="0"/>
              <a:t>)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menekan</a:t>
            </a:r>
            <a:r>
              <a:rPr lang="en-US" sz="2400" dirty="0"/>
              <a:t> (</a:t>
            </a:r>
            <a:r>
              <a:rPr lang="en-US" sz="2400" dirty="0" err="1"/>
              <a:t>meredam</a:t>
            </a:r>
            <a:r>
              <a:rPr lang="en-US" sz="2400" dirty="0"/>
              <a:t>)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berfrekuensi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dan </a:t>
            </a:r>
            <a:r>
              <a:rPr lang="en-US" sz="2400" dirty="0" err="1"/>
              <a:t>membiarkan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berfrekuensi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</a:t>
            </a:r>
            <a:r>
              <a:rPr lang="en-US" sz="2400" dirty="0" err="1"/>
              <a:t>relatif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/>
              <a:t> </a:t>
            </a:r>
            <a:r>
              <a:rPr lang="en-US" sz="2400" i="1" dirty="0"/>
              <a:t>blurring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i="1" dirty="0"/>
              <a:t>smoothed image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buah</a:t>
            </a:r>
            <a:r>
              <a:rPr lang="en-US" sz="2400" dirty="0"/>
              <a:t> LPF yang </a:t>
            </a:r>
            <a:r>
              <a:rPr lang="en-US" sz="2400" dirty="0" err="1"/>
              <a:t>utama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dirty="0"/>
              <a:t>      1. </a:t>
            </a:r>
            <a:r>
              <a:rPr lang="en-US" sz="2400" i="1" dirty="0"/>
              <a:t>Ideal lowpass filter </a:t>
            </a:r>
            <a:r>
              <a:rPr lang="en-US" sz="2400" dirty="0"/>
              <a:t>(ILPF)</a:t>
            </a:r>
          </a:p>
          <a:p>
            <a:pPr marL="0" indent="0">
              <a:buNone/>
            </a:pPr>
            <a:r>
              <a:rPr lang="en-US" sz="2400" dirty="0"/>
              <a:t>      2</a:t>
            </a:r>
            <a:r>
              <a:rPr lang="en-US" sz="2400" i="1" dirty="0"/>
              <a:t>. Gaussian lowpass filter </a:t>
            </a:r>
            <a:r>
              <a:rPr lang="en-US" sz="2400" dirty="0"/>
              <a:t>(GLPF)</a:t>
            </a:r>
          </a:p>
          <a:p>
            <a:pPr marL="0" indent="0">
              <a:buNone/>
            </a:pPr>
            <a:r>
              <a:rPr lang="en-US" sz="2400" dirty="0"/>
              <a:t>      3. </a:t>
            </a:r>
            <a:r>
              <a:rPr lang="en-US" sz="2400" i="1" dirty="0"/>
              <a:t>Butterworth lowpass filter </a:t>
            </a:r>
            <a:r>
              <a:rPr lang="en-US" sz="2400" dirty="0"/>
              <a:t>(BLPF)</a:t>
            </a:r>
          </a:p>
          <a:p>
            <a:pPr marL="0" indent="0">
              <a:buNone/>
            </a:pPr>
            <a:r>
              <a:rPr lang="en-US" sz="2400" dirty="0"/>
              <a:t>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7FEB9-799B-4E82-AE76-8A66B39E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29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A16A57-2740-4F02-9B69-17C096C8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392668"/>
            <a:ext cx="11490960" cy="39714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FBD187-C456-4ED1-A770-1E864DDA7EED}"/>
              </a:ext>
            </a:extLst>
          </p:cNvPr>
          <p:cNvSpPr txBox="1"/>
          <p:nvPr/>
        </p:nvSpPr>
        <p:spPr>
          <a:xfrm>
            <a:off x="1320800" y="6169580"/>
            <a:ext cx="7614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Sumber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https://www.cs.uregina.ca/Links/class-info/425-nova/Lab5/index.html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462C8F-EF2E-4901-B0F5-4665053D1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15109-FD92-413A-95EA-1BB0C2AF6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158" y="4745728"/>
            <a:ext cx="4428202" cy="967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E8C5B3-6ED1-4C30-BE9B-5EB93175A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965" y="5575942"/>
            <a:ext cx="2909885" cy="3693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E1C229-DEAC-44AD-B62E-E93C92E5E626}"/>
              </a:ext>
            </a:extLst>
          </p:cNvPr>
          <p:cNvSpPr txBox="1"/>
          <p:nvPr/>
        </p:nvSpPr>
        <p:spPr>
          <a:xfrm>
            <a:off x="537965" y="4576274"/>
            <a:ext cx="52663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Where </a:t>
            </a:r>
            <a:r>
              <a:rPr lang="en-US" sz="2200" i="1" dirty="0"/>
              <a:t>D</a:t>
            </a:r>
            <a:r>
              <a:rPr lang="en-US" sz="2200" dirty="0"/>
              <a:t>(</a:t>
            </a:r>
            <a:r>
              <a:rPr lang="en-US" sz="2200" i="1" dirty="0" err="1"/>
              <a:t>u</a:t>
            </a:r>
            <a:r>
              <a:rPr lang="en-US" sz="2200" dirty="0" err="1"/>
              <a:t>,</a:t>
            </a:r>
            <a:r>
              <a:rPr lang="en-US" sz="2200" i="1" dirty="0" err="1"/>
              <a:t>v</a:t>
            </a:r>
            <a:r>
              <a:rPr lang="en-US" sz="2200" dirty="0"/>
              <a:t>) is the distance from point (</a:t>
            </a:r>
            <a:r>
              <a:rPr lang="en-US" sz="2200" i="1" dirty="0" err="1"/>
              <a:t>u</a:t>
            </a:r>
            <a:r>
              <a:rPr lang="en-US" sz="2200" dirty="0" err="1"/>
              <a:t>,</a:t>
            </a:r>
            <a:r>
              <a:rPr lang="en-US" sz="2200" i="1" dirty="0" err="1"/>
              <a:t>v</a:t>
            </a:r>
            <a:r>
              <a:rPr lang="en-US" sz="2200" dirty="0"/>
              <a:t>)</a:t>
            </a:r>
          </a:p>
          <a:p>
            <a:r>
              <a:rPr lang="en-US" sz="2200" dirty="0"/>
              <a:t> to  the center of the frequency rectangle</a:t>
            </a:r>
          </a:p>
        </p:txBody>
      </p:sp>
    </p:spTree>
    <p:extLst>
      <p:ext uri="{BB962C8B-B14F-4D97-AF65-F5344CB8AC3E}">
        <p14:creationId xmlns:p14="http://schemas.microsoft.com/office/powerpoint/2010/main" val="3136812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60E49A-6F9A-45DB-90F8-4577D76F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51333"/>
            <a:ext cx="10840720" cy="6064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9A39E8-2FFA-48B2-B003-7431DCA3A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93974"/>
            <a:ext cx="10840720" cy="11471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D6AA97-1A8E-41A0-B4EA-2CD2E56D7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7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087FE-A5B5-A29C-027B-7BB9716BB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i="1" dirty="0"/>
              <a:t>cutoff</a:t>
            </a:r>
            <a:r>
              <a:rPr lang="en-US" dirty="0"/>
              <a:t> (D0)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D0C5B-4B97-01FD-133E-E98D6050A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i="1" dirty="0"/>
              <a:t>cutoff</a:t>
            </a:r>
            <a:r>
              <a:rPr lang="en-US" dirty="0"/>
              <a:t> D0 </a:t>
            </a:r>
            <a:r>
              <a:rPr lang="en-US" dirty="0" err="1"/>
              <a:t>dari</a:t>
            </a:r>
            <a:r>
              <a:rPr lang="en-US" dirty="0"/>
              <a:t> ILPF ideal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dilewatkan</a:t>
            </a:r>
            <a:r>
              <a:rPr lang="en-US" dirty="0"/>
              <a:t> oleh </a:t>
            </a:r>
            <a:r>
              <a:rPr lang="en-US" dirty="0" err="1"/>
              <a:t>penapis</a:t>
            </a:r>
            <a:r>
              <a:rPr lang="en-US" dirty="0"/>
              <a:t> (filter).</a:t>
            </a:r>
          </a:p>
          <a:p>
            <a:endParaRPr lang="en-US" dirty="0"/>
          </a:p>
          <a:p>
            <a:r>
              <a:rPr lang="en-US" dirty="0"/>
              <a:t>Makin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D0,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dihilangkan</a:t>
            </a:r>
            <a:r>
              <a:rPr lang="en-US" dirty="0"/>
              <a:t> oleh filter  (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0 di </a:t>
            </a:r>
            <a:r>
              <a:rPr lang="en-US" dirty="0" err="1"/>
              <a:t>dalam</a:t>
            </a:r>
            <a:r>
              <a:rPr lang="en-US" dirty="0"/>
              <a:t> H(</a:t>
            </a:r>
            <a:r>
              <a:rPr lang="en-US" dirty="0" err="1"/>
              <a:t>u,v</a:t>
            </a:r>
            <a:r>
              <a:rPr lang="en-US" dirty="0"/>
              <a:t>)).</a:t>
            </a:r>
          </a:p>
          <a:p>
            <a:endParaRPr lang="en-US" dirty="0"/>
          </a:p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D0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dilewatkan</a:t>
            </a:r>
            <a:r>
              <a:rPr lang="en-US" dirty="0"/>
              <a:t>,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diinginkan</a:t>
            </a:r>
            <a:r>
              <a:rPr lang="en-US" dirty="0"/>
              <a:t> </a:t>
            </a:r>
            <a:r>
              <a:rPr lang="en-US" dirty="0" err="1"/>
              <a:t>dihilangkan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14B64-751F-EDD0-2365-F5779EFB4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53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5A168-CB46-4E3F-A282-4212B2963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520" y="725714"/>
            <a:ext cx="10723880" cy="58347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000" b="1" dirty="0"/>
              <a:t>Langkah-Langkah </a:t>
            </a:r>
            <a:r>
              <a:rPr lang="en-US" sz="4000" b="1" dirty="0" err="1"/>
              <a:t>penapisan</a:t>
            </a:r>
            <a:r>
              <a:rPr lang="en-US" sz="4000" b="1" dirty="0"/>
              <a:t> </a:t>
            </a:r>
            <a:r>
              <a:rPr lang="en-US" sz="4000" b="1" dirty="0" err="1"/>
              <a:t>dengan</a:t>
            </a:r>
            <a:r>
              <a:rPr lang="en-US" sz="4000" b="1" dirty="0"/>
              <a:t> LPF:</a:t>
            </a:r>
          </a:p>
          <a:p>
            <a:pPr marL="514350" indent="-514350">
              <a:buAutoNum type="arabicPeriod"/>
            </a:pPr>
            <a:r>
              <a:rPr lang="en-US" dirty="0" err="1"/>
              <a:t>Tentukan</a:t>
            </a:r>
            <a:r>
              <a:rPr lang="en-US" dirty="0"/>
              <a:t> parameter </a:t>
            </a:r>
            <a:r>
              <a:rPr lang="en-US" i="1" dirty="0"/>
              <a:t>padding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f(</a:t>
            </a:r>
            <a:r>
              <a:rPr lang="en-US" dirty="0" err="1"/>
              <a:t>x,y</a:t>
            </a:r>
            <a:r>
              <a:rPr lang="en-US" dirty="0"/>
              <a:t>)  </a:t>
            </a:r>
            <a:r>
              <a:rPr lang="en-US" dirty="0" err="1"/>
              <a:t>berukuran</a:t>
            </a:r>
            <a:r>
              <a:rPr lang="en-US" dirty="0"/>
              <a:t> M x N, </a:t>
            </a:r>
            <a:r>
              <a:rPr lang="en-US" dirty="0" err="1"/>
              <a:t>umumnya</a:t>
            </a:r>
            <a:r>
              <a:rPr lang="en-US" dirty="0"/>
              <a:t> parameter </a:t>
            </a:r>
            <a:r>
              <a:rPr lang="en-US" i="1" dirty="0"/>
              <a:t>padding</a:t>
            </a:r>
            <a:r>
              <a:rPr lang="en-US" dirty="0"/>
              <a:t> P dan Q </a:t>
            </a:r>
            <a:r>
              <a:rPr lang="en-US" dirty="0" err="1"/>
              <a:t>adalah</a:t>
            </a:r>
            <a:r>
              <a:rPr lang="en-US" dirty="0"/>
              <a:t> P = 2M and Q = 2N.  </a:t>
            </a:r>
          </a:p>
          <a:p>
            <a:pPr marL="514350" indent="-514350">
              <a:buAutoNum type="arabicPeriod"/>
            </a:pPr>
            <a:r>
              <a:rPr lang="en-US" dirty="0" err="1"/>
              <a:t>Bentuklah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i="1" dirty="0"/>
              <a:t>padding</a:t>
            </a:r>
            <a:r>
              <a:rPr lang="en-US" dirty="0"/>
              <a:t> </a:t>
            </a:r>
            <a:r>
              <a:rPr lang="en-US" dirty="0" err="1"/>
              <a:t>fp</a:t>
            </a:r>
            <a:r>
              <a:rPr lang="en-US" dirty="0"/>
              <a:t>(</a:t>
            </a:r>
            <a:r>
              <a:rPr lang="en-US" dirty="0" err="1"/>
              <a:t>x,y</a:t>
            </a:r>
            <a:r>
              <a:rPr lang="en-US" dirty="0"/>
              <a:t>) </a:t>
            </a:r>
            <a:r>
              <a:rPr lang="en-US" dirty="0" err="1"/>
              <a:t>berukuran</a:t>
            </a:r>
            <a:r>
              <a:rPr lang="en-US" dirty="0"/>
              <a:t>  P X Q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pixel-pixel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pada f(x, y).</a:t>
            </a:r>
          </a:p>
          <a:p>
            <a:pPr marL="514350" indent="-514350">
              <a:buAutoNum type="arabicPeriod"/>
            </a:pP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Fourier pada </a:t>
            </a:r>
            <a:r>
              <a:rPr lang="en-US" dirty="0" err="1"/>
              <a:t>fp</a:t>
            </a:r>
            <a:r>
              <a:rPr lang="en-US" dirty="0"/>
              <a:t>(x, y)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dilanjutkan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pemusatan</a:t>
            </a:r>
            <a:r>
              <a:rPr lang="en-US" dirty="0"/>
              <a:t> (</a:t>
            </a:r>
            <a:r>
              <a:rPr lang="en-US" dirty="0" err="1"/>
              <a:t>fftshift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      Kode </a:t>
            </a:r>
            <a:r>
              <a:rPr lang="en-US" dirty="0" err="1"/>
              <a:t>Matlab</a:t>
            </a:r>
            <a:r>
              <a:rPr lang="en-US" dirty="0"/>
              <a:t>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 = fft2(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 F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fftshift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(F); </a:t>
            </a:r>
            <a:r>
              <a:rPr lang="en-US" dirty="0"/>
              <a:t>        </a:t>
            </a:r>
          </a:p>
          <a:p>
            <a:pPr marL="0" indent="0">
              <a:buNone/>
            </a:pPr>
            <a:r>
              <a:rPr lang="en-US" dirty="0"/>
              <a:t>4.    </a:t>
            </a:r>
            <a:r>
              <a:rPr lang="en-US" dirty="0" err="1"/>
              <a:t>Bangkitkan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penapis</a:t>
            </a:r>
            <a:r>
              <a:rPr lang="en-US" dirty="0"/>
              <a:t> LPF H </a:t>
            </a:r>
            <a:r>
              <a:rPr lang="en-US" dirty="0" err="1"/>
              <a:t>berukuran</a:t>
            </a:r>
            <a:r>
              <a:rPr lang="en-US" dirty="0"/>
              <a:t> P x Q </a:t>
            </a:r>
          </a:p>
          <a:p>
            <a:pPr marL="457200" indent="-457200">
              <a:buNone/>
            </a:pPr>
            <a:r>
              <a:rPr lang="en-US" dirty="0"/>
              <a:t>5.    </a:t>
            </a:r>
            <a:r>
              <a:rPr lang="en-US" dirty="0" err="1"/>
              <a:t>Kalikan</a:t>
            </a:r>
            <a:r>
              <a:rPr lang="en-US" dirty="0"/>
              <a:t> F </a:t>
            </a:r>
            <a:r>
              <a:rPr lang="en-US" dirty="0" err="1"/>
              <a:t>dengan</a:t>
            </a:r>
            <a:r>
              <a:rPr lang="en-US" dirty="0"/>
              <a:t> H</a:t>
            </a:r>
          </a:p>
          <a:p>
            <a:pPr marL="0" indent="0">
              <a:buNone/>
            </a:pPr>
            <a:r>
              <a:rPr lang="en-US" dirty="0"/>
              <a:t>           Kode </a:t>
            </a:r>
            <a:r>
              <a:rPr lang="en-US" dirty="0" err="1"/>
              <a:t>Matlab</a:t>
            </a:r>
            <a:r>
              <a:rPr lang="en-US" dirty="0"/>
              <a:t>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G=H.*F;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6.   </a:t>
            </a:r>
            <a:r>
              <a:rPr lang="en-US" dirty="0" err="1">
                <a:cs typeface="Courier New" panose="02070309020205020404" pitchFamily="49" charset="0"/>
              </a:rPr>
              <a:t>Lakukan</a:t>
            </a:r>
            <a:r>
              <a:rPr lang="en-US" dirty="0">
                <a:cs typeface="Courier New" panose="02070309020205020404" pitchFamily="49" charset="0"/>
              </a:rPr>
              <a:t> invers </a:t>
            </a:r>
            <a:r>
              <a:rPr lang="en-US" dirty="0" err="1">
                <a:cs typeface="Courier New" panose="02070309020205020404" pitchFamily="49" charset="0"/>
              </a:rPr>
              <a:t>fftshift</a:t>
            </a:r>
            <a:r>
              <a:rPr lang="en-US" dirty="0">
                <a:cs typeface="Courier New" panose="02070309020205020404" pitchFamily="49" charset="0"/>
              </a:rPr>
              <a:t> </a:t>
            </a:r>
            <a:r>
              <a:rPr lang="en-US" dirty="0" err="1">
                <a:cs typeface="Courier New" panose="02070309020205020404" pitchFamily="49" charset="0"/>
              </a:rPr>
              <a:t>terhadap</a:t>
            </a:r>
            <a:r>
              <a:rPr lang="en-US" dirty="0">
                <a:cs typeface="Courier New" panose="02070309020205020404" pitchFamily="49" charset="0"/>
              </a:rPr>
              <a:t> G  (Koe </a:t>
            </a:r>
            <a:r>
              <a:rPr lang="en-US" dirty="0" err="1">
                <a:cs typeface="Courier New" panose="02070309020205020404" pitchFamily="49" charset="0"/>
              </a:rPr>
              <a:t>Matlab</a:t>
            </a:r>
            <a:r>
              <a:rPr lang="en-US" dirty="0">
                <a:cs typeface="Courier New" panose="02070309020205020404" pitchFamily="49" charset="0"/>
              </a:rPr>
              <a:t>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ifftshift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(G) </a:t>
            </a:r>
            <a:r>
              <a:rPr lang="en-US" dirty="0"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/>
              <a:t>7.   Ambil </a:t>
            </a:r>
            <a:r>
              <a:rPr lang="en-US" dirty="0" err="1"/>
              <a:t>bagian</a:t>
            </a:r>
            <a:r>
              <a:rPr lang="en-US" dirty="0"/>
              <a:t> real </a:t>
            </a:r>
            <a:r>
              <a:rPr lang="en-US" dirty="0" err="1"/>
              <a:t>dari</a:t>
            </a:r>
            <a:r>
              <a:rPr lang="en-US" dirty="0"/>
              <a:t> inverse FFT </a:t>
            </a:r>
            <a:r>
              <a:rPr lang="en-US" dirty="0" err="1"/>
              <a:t>terhadap</a:t>
            </a:r>
            <a:r>
              <a:rPr lang="en-US" dirty="0"/>
              <a:t> G:</a:t>
            </a:r>
          </a:p>
          <a:p>
            <a:pPr marL="0" indent="0">
              <a:buNone/>
            </a:pPr>
            <a:r>
              <a:rPr lang="en-US" dirty="0"/>
              <a:t>           Kode </a:t>
            </a:r>
            <a:r>
              <a:rPr lang="en-US" dirty="0" err="1"/>
              <a:t>Matlab</a:t>
            </a:r>
            <a:r>
              <a:rPr lang="en-US" dirty="0"/>
              <a:t>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g=real(ifft2(G));</a:t>
            </a:r>
          </a:p>
          <a:p>
            <a:pPr marL="0" indent="0">
              <a:buNone/>
            </a:pPr>
            <a:r>
              <a:rPr lang="en-US" dirty="0"/>
              <a:t>8.   </a:t>
            </a:r>
            <a:r>
              <a:rPr lang="en-US" dirty="0" err="1"/>
              <a:t>Potong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berukuran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semula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g=g(1:size(f,1), 1:size(f,2));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FAEC02-7396-475A-A12B-453FB26C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92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7F3AF-7525-1C2C-0A19-7B4DB0EA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9896"/>
            <a:ext cx="10515600" cy="5906454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Catatan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sz="2400" dirty="0"/>
              <a:t>Langkah </a:t>
            </a:r>
            <a:r>
              <a:rPr lang="en-US" sz="2400" i="1" dirty="0"/>
              <a:t>zero</a:t>
            </a:r>
            <a:r>
              <a:rPr lang="en-US" sz="2400" dirty="0"/>
              <a:t> </a:t>
            </a:r>
            <a:r>
              <a:rPr lang="en-US" sz="2400" i="1" dirty="0"/>
              <a:t>padding</a:t>
            </a:r>
            <a:r>
              <a:rPr lang="en-US" sz="2400" dirty="0"/>
              <a:t> (1 dan 2)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opsional</a:t>
            </a:r>
            <a:r>
              <a:rPr lang="en-US" sz="2400" dirty="0"/>
              <a:t>, </a:t>
            </a:r>
            <a:r>
              <a:rPr lang="en-US" sz="2400" dirty="0" err="1"/>
              <a:t>bertujuan</a:t>
            </a:r>
            <a:r>
              <a:rPr lang="en-US" sz="2400" dirty="0"/>
              <a:t> agar </a:t>
            </a:r>
            <a:r>
              <a:rPr lang="en-US" sz="2400" dirty="0" err="1"/>
              <a:t>citra</a:t>
            </a:r>
            <a:r>
              <a:rPr lang="en-US" sz="2400" dirty="0"/>
              <a:t> f(</a:t>
            </a:r>
            <a:r>
              <a:rPr lang="en-US" sz="2400" dirty="0" err="1"/>
              <a:t>x,y</a:t>
            </a:r>
            <a:r>
              <a:rPr lang="en-US" sz="2400" dirty="0"/>
              <a:t>) dan </a:t>
            </a:r>
            <a:r>
              <a:rPr lang="en-US" sz="2400" dirty="0" err="1"/>
              <a:t>penapis</a:t>
            </a:r>
            <a:r>
              <a:rPr lang="en-US" sz="2400" dirty="0"/>
              <a:t> H(</a:t>
            </a:r>
            <a:r>
              <a:rPr lang="en-US" sz="2400" dirty="0" err="1"/>
              <a:t>u,v</a:t>
            </a:r>
            <a:r>
              <a:rPr lang="en-US" sz="2400" dirty="0"/>
              <a:t>)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ukuran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08FF7-C5FD-AB0F-11AB-40E9668D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76AD3-8257-0403-42B6-2895A208B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347" y="1851364"/>
            <a:ext cx="3439188" cy="28309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315254-DF2B-3BBD-5B88-B12F8DE34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923" y="1691798"/>
            <a:ext cx="5711039" cy="50400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18068C-E132-649B-39CD-2EF129107B5B}"/>
              </a:ext>
            </a:extLst>
          </p:cNvPr>
          <p:cNvSpPr txBox="1"/>
          <p:nvPr/>
        </p:nvSpPr>
        <p:spPr>
          <a:xfrm>
            <a:off x="2674262" y="3731172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AC5E4F-F9D2-655F-F661-F3725235CFCA}"/>
              </a:ext>
            </a:extLst>
          </p:cNvPr>
          <p:cNvSpPr txBox="1"/>
          <p:nvPr/>
        </p:nvSpPr>
        <p:spPr>
          <a:xfrm>
            <a:off x="1638993" y="2538247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1FB379-489D-8E70-D39D-8B80CC7932CF}"/>
              </a:ext>
            </a:extLst>
          </p:cNvPr>
          <p:cNvSpPr txBox="1"/>
          <p:nvPr/>
        </p:nvSpPr>
        <p:spPr>
          <a:xfrm>
            <a:off x="6011297" y="4975562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8D7777-615E-EA7A-8ABD-F9F523CC4FBA}"/>
              </a:ext>
            </a:extLst>
          </p:cNvPr>
          <p:cNvSpPr txBox="1"/>
          <p:nvPr/>
        </p:nvSpPr>
        <p:spPr>
          <a:xfrm>
            <a:off x="7671931" y="284693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222548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7A70F2-08D9-FA58-DC23-56B4C4E217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93323"/>
                <a:ext cx="10515600" cy="64281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err="1"/>
                  <a:t>Penjelasan</a:t>
                </a:r>
                <a:r>
                  <a:rPr lang="en-US" sz="2400" b="1" dirty="0"/>
                  <a:t>: </a:t>
                </a:r>
              </a:p>
              <a:p>
                <a:pPr marL="457200" indent="-457200">
                  <a:buAutoNum type="arabicPeriod"/>
                </a:pPr>
                <a:r>
                  <a:rPr lang="en-US" sz="2400" i="1" dirty="0"/>
                  <a:t>Zero padding </a:t>
                </a:r>
                <a:r>
                  <a:rPr lang="en-US" sz="2400" dirty="0"/>
                  <a:t>2 kali </a:t>
                </a:r>
                <a:r>
                  <a:rPr lang="en-US" sz="2400" dirty="0" err="1"/>
                  <a:t>ukuran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citra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dan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b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 err="1"/>
                  <a:t>digunakan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menghindari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efek</a:t>
                </a:r>
                <a:r>
                  <a:rPr lang="en-US" sz="2400" dirty="0"/>
                  <a:t> </a:t>
                </a:r>
                <a:r>
                  <a:rPr lang="en-US" sz="2400" i="1" dirty="0"/>
                  <a:t>circular convolution </a:t>
                </a:r>
                <a:r>
                  <a:rPr lang="en-US" sz="2400" dirty="0"/>
                  <a:t>dan </a:t>
                </a:r>
                <a:r>
                  <a:rPr lang="en-US" sz="2400" dirty="0" err="1"/>
                  <a:t>memberikan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representasi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lebih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rapat</a:t>
                </a:r>
                <a:r>
                  <a:rPr lang="en-US" sz="2400" dirty="0"/>
                  <a:t>. Dengan </a:t>
                </a:r>
                <a:r>
                  <a:rPr lang="en-US" sz="2400" i="1" dirty="0"/>
                  <a:t>zero padding </a:t>
                </a:r>
                <a:r>
                  <a:rPr lang="en-US" sz="2400" dirty="0"/>
                  <a:t>2x </a:t>
                </a:r>
                <a:r>
                  <a:rPr lang="en-US" sz="2400" dirty="0" err="1"/>
                  <a:t>ukuran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citra</a:t>
                </a:r>
                <a:r>
                  <a:rPr lang="en-US" sz="2400" dirty="0"/>
                  <a:t>, FFT </a:t>
                </a:r>
                <a:r>
                  <a:rPr lang="en-US" sz="2400" dirty="0" err="1"/>
                  <a:t>menjadi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ekuivalen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i="1" dirty="0"/>
                  <a:t>linear convolution </a:t>
                </a:r>
                <a:r>
                  <a:rPr lang="en-US" sz="2400" dirty="0"/>
                  <a:t>pada </a:t>
                </a:r>
                <a:r>
                  <a:rPr lang="en-US" sz="2400" dirty="0" err="1"/>
                  <a:t>daerah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diinginkan</a:t>
                </a:r>
                <a:r>
                  <a:rPr lang="en-US" sz="2400" dirty="0"/>
                  <a:t>.</a:t>
                </a:r>
              </a:p>
              <a:p>
                <a:pPr marL="457200" indent="-457200">
                  <a:buAutoNum type="arabicPeriod"/>
                </a:pPr>
                <a:r>
                  <a:rPr lang="en-US" sz="2400" dirty="0" err="1"/>
                  <a:t>Contoh</a:t>
                </a:r>
                <a:r>
                  <a:rPr lang="en-US" sz="2400" dirty="0"/>
                  <a:t> </a:t>
                </a:r>
                <a:r>
                  <a:rPr lang="en-US" sz="2400" i="1" dirty="0"/>
                  <a:t>linear convolution</a:t>
                </a:r>
                <a:r>
                  <a:rPr lang="en-US" sz="2400" dirty="0"/>
                  <a:t>:</a:t>
                </a:r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Ketika </a:t>
                </a:r>
                <a:r>
                  <a:rPr lang="en-US" sz="2400" dirty="0" err="1"/>
                  <a:t>mengkonvolusi</a:t>
                </a:r>
                <a:r>
                  <a:rPr lang="en-US" sz="2400" dirty="0"/>
                  <a:t> pixel 1, </a:t>
                </a:r>
                <a:r>
                  <a:rPr lang="en-US" sz="2400" dirty="0" err="1"/>
                  <a:t>nilai-nilai</a:t>
                </a:r>
                <a:r>
                  <a:rPr lang="en-US" sz="2400" dirty="0"/>
                  <a:t> pada </a:t>
                </a:r>
                <a:r>
                  <a:rPr lang="en-US" sz="2400" dirty="0" err="1"/>
                  <a:t>efek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menggantung</a:t>
                </a:r>
                <a:r>
                  <a:rPr lang="en-US" sz="2400" dirty="0"/>
                  <a:t> (?) </a:t>
                </a:r>
                <a:r>
                  <a:rPr lang="en-US" sz="2400" dirty="0" err="1"/>
                  <a:t>diiisi</a:t>
                </a:r>
                <a:r>
                  <a:rPr lang="en-US" sz="2400" dirty="0"/>
                  <a:t> 0: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</a:t>
                </a:r>
              </a:p>
              <a:p>
                <a:pPr marL="406400" indent="-406400">
                  <a:buNone/>
                </a:pPr>
                <a:r>
                  <a:rPr lang="en-US" sz="2400" dirty="0"/>
                  <a:t>      </a:t>
                </a:r>
                <a:r>
                  <a:rPr lang="en-US" sz="2400" dirty="0" err="1"/>
                  <a:t>Tetapi</a:t>
                </a:r>
                <a:r>
                  <a:rPr lang="en-US" sz="2400" dirty="0"/>
                  <a:t> pada </a:t>
                </a:r>
                <a:r>
                  <a:rPr lang="en-US" sz="2400" i="1" dirty="0"/>
                  <a:t>circular convolution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nilai-nilai</a:t>
                </a:r>
                <a:r>
                  <a:rPr lang="en-US" sz="2400" dirty="0"/>
                  <a:t> pada </a:t>
                </a:r>
                <a:r>
                  <a:rPr lang="en-US" sz="2400" dirty="0" err="1"/>
                  <a:t>efek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menggantung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diisi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i="1" dirty="0"/>
                  <a:t>wrap-around </a:t>
                </a:r>
                <a:r>
                  <a:rPr lang="en-US" sz="2400" dirty="0"/>
                  <a:t>(</a:t>
                </a:r>
                <a:r>
                  <a:rPr lang="it-IT" sz="2400" dirty="0"/>
                  <a:t>informasi dari kanan muncul di kiri, dan informasi dari bawah muncul di atas</a:t>
                </a:r>
                <a:r>
                  <a:rPr lang="en-US" sz="2400" dirty="0"/>
                  <a:t>):</a:t>
                </a:r>
                <a:br>
                  <a:rPr lang="en-US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7A70F2-08D9-FA58-DC23-56B4C4E217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93323"/>
                <a:ext cx="10515600" cy="6428152"/>
              </a:xfrm>
              <a:blipFill>
                <a:blip r:embed="rId2"/>
                <a:stretch>
                  <a:fillRect l="-928" t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D8D95-EAB5-C249-9DEE-113D3E86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2C8C43-ADEF-2815-3366-0062AB647337}"/>
                  </a:ext>
                </a:extLst>
              </p:cNvPr>
              <p:cNvSpPr txBox="1"/>
              <p:nvPr/>
            </p:nvSpPr>
            <p:spPr>
              <a:xfrm>
                <a:off x="1422401" y="2621008"/>
                <a:ext cx="6096000" cy="824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Citra f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  filter h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2C8C43-ADEF-2815-3366-0062AB647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401" y="2621008"/>
                <a:ext cx="6096000" cy="824906"/>
              </a:xfrm>
              <a:prstGeom prst="rect">
                <a:avLst/>
              </a:prstGeom>
              <a:blipFill>
                <a:blip r:embed="rId3"/>
                <a:stretch>
                  <a:fillRect l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0CF49F8-6180-0346-E85C-D95A9930957D}"/>
              </a:ext>
            </a:extLst>
          </p:cNvPr>
          <p:cNvSpPr txBox="1"/>
          <p:nvPr/>
        </p:nvSpPr>
        <p:spPr>
          <a:xfrm>
            <a:off x="2293257" y="401372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?    ?    ?                    0     0     0</a:t>
            </a:r>
          </a:p>
          <a:p>
            <a:r>
              <a:rPr lang="en-US" dirty="0"/>
              <a:t>?    1    2         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  0     1     2 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hasil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konvolusi</a:t>
            </a:r>
            <a:r>
              <a:rPr lang="en-US" dirty="0">
                <a:sym typeface="Wingdings" panose="05000000000000000000" pitchFamily="2" charset="2"/>
              </a:rPr>
              <a:t> pixel 1 = 12</a:t>
            </a:r>
            <a:endParaRPr lang="en-US" dirty="0"/>
          </a:p>
          <a:p>
            <a:r>
              <a:rPr lang="en-US" dirty="0"/>
              <a:t>?    4    5                    0    4     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98A83-7DE7-14E8-635C-0A92F76976C2}"/>
              </a:ext>
            </a:extLst>
          </p:cNvPr>
          <p:cNvSpPr txBox="1"/>
          <p:nvPr/>
        </p:nvSpPr>
        <p:spPr>
          <a:xfrm>
            <a:off x="4920343" y="577359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?    ?    ?                    7     8     9</a:t>
            </a:r>
          </a:p>
          <a:p>
            <a:r>
              <a:rPr lang="en-US" dirty="0"/>
              <a:t>?    1    2         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  3     1     2  -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hasil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konvolusi</a:t>
            </a:r>
            <a:r>
              <a:rPr lang="en-US" dirty="0">
                <a:sym typeface="Wingdings" panose="05000000000000000000" pitchFamily="2" charset="2"/>
              </a:rPr>
              <a:t> pixel 1 = 45 </a:t>
            </a:r>
            <a:endParaRPr lang="en-US" dirty="0"/>
          </a:p>
          <a:p>
            <a:r>
              <a:rPr lang="en-US" dirty="0"/>
              <a:t>?    4    5                   6     4      5</a:t>
            </a:r>
          </a:p>
        </p:txBody>
      </p:sp>
    </p:spTree>
    <p:extLst>
      <p:ext uri="{BB962C8B-B14F-4D97-AF65-F5344CB8AC3E}">
        <p14:creationId xmlns:p14="http://schemas.microsoft.com/office/powerpoint/2010/main" val="2584959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AE539-CEDC-B922-42D6-B92501AB8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4457"/>
            <a:ext cx="10515600" cy="5712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3. Dengan </a:t>
            </a:r>
            <a:r>
              <a:rPr lang="en-US" sz="2600" i="1" dirty="0"/>
              <a:t>zero padding </a:t>
            </a:r>
            <a:r>
              <a:rPr lang="en-US" sz="2600" dirty="0" err="1"/>
              <a:t>menjadi</a:t>
            </a:r>
            <a:r>
              <a:rPr lang="en-US" sz="2600" dirty="0"/>
              <a:t> P = 2M dan Q = 2N :      </a:t>
            </a:r>
          </a:p>
          <a:p>
            <a:pPr marL="0" indent="0">
              <a:buNone/>
            </a:pPr>
            <a:r>
              <a:rPr lang="en-US" sz="2600" dirty="0"/>
              <a:t>┌────────────┐</a:t>
            </a:r>
          </a:p>
          <a:p>
            <a:pPr marL="0" indent="0">
              <a:buNone/>
            </a:pPr>
            <a:r>
              <a:rPr lang="en-US" sz="2600" dirty="0"/>
              <a:t>│ 1   2  3  0  0   0│</a:t>
            </a:r>
          </a:p>
          <a:p>
            <a:pPr marL="0" indent="0">
              <a:buNone/>
            </a:pPr>
            <a:r>
              <a:rPr lang="en-US" sz="2600" dirty="0"/>
              <a:t>│ 4   5  6  0  0   0│</a:t>
            </a:r>
          </a:p>
          <a:p>
            <a:pPr marL="0" indent="0">
              <a:buNone/>
            </a:pPr>
            <a:r>
              <a:rPr lang="en-US" sz="2600" dirty="0"/>
              <a:t>│ 7   8  9  0  0   0│</a:t>
            </a:r>
          </a:p>
          <a:p>
            <a:pPr marL="0" indent="0">
              <a:buNone/>
            </a:pPr>
            <a:r>
              <a:rPr lang="en-US" sz="2600" dirty="0"/>
              <a:t>│ 0   0  0  0  0   0│</a:t>
            </a:r>
          </a:p>
          <a:p>
            <a:pPr marL="0" indent="0">
              <a:buNone/>
            </a:pPr>
            <a:r>
              <a:rPr lang="en-US" sz="2600" dirty="0"/>
              <a:t>│ 0   0  0  0  0   0│</a:t>
            </a:r>
          </a:p>
          <a:p>
            <a:pPr marL="0" indent="0">
              <a:buNone/>
            </a:pPr>
            <a:r>
              <a:rPr lang="en-US" sz="2600" dirty="0"/>
              <a:t>│ 0   0  0  0  0   0│</a:t>
            </a:r>
          </a:p>
          <a:p>
            <a:pPr marL="0" indent="0">
              <a:buNone/>
            </a:pPr>
            <a:r>
              <a:rPr lang="en-US" sz="2600" dirty="0"/>
              <a:t>└────────────┘</a:t>
            </a:r>
          </a:p>
          <a:p>
            <a:pPr marL="0" indent="0">
              <a:buNone/>
            </a:pPr>
            <a:r>
              <a:rPr lang="en-US" sz="2600" dirty="0" err="1"/>
              <a:t>Kemudian</a:t>
            </a:r>
            <a:r>
              <a:rPr lang="en-US" sz="2600" dirty="0"/>
              <a:t> FFT </a:t>
            </a:r>
            <a:r>
              <a:rPr lang="en-US" sz="2600" dirty="0" err="1"/>
              <a:t>dilakukan</a:t>
            </a:r>
            <a:r>
              <a:rPr lang="en-US" sz="2600" dirty="0"/>
              <a:t> pada </a:t>
            </a:r>
            <a:r>
              <a:rPr lang="en-US" sz="2600" dirty="0" err="1"/>
              <a:t>ukuran</a:t>
            </a:r>
            <a:r>
              <a:rPr lang="en-US" sz="2600" dirty="0"/>
              <a:t> 6×6. Karena </a:t>
            </a:r>
            <a:r>
              <a:rPr lang="en-US" sz="2600" dirty="0" err="1"/>
              <a:t>ruang</a:t>
            </a:r>
            <a:r>
              <a:rPr lang="en-US" sz="2600" dirty="0"/>
              <a:t> yang </a:t>
            </a:r>
            <a:r>
              <a:rPr lang="en-US" sz="2600" dirty="0" err="1"/>
              <a:t>tersedia</a:t>
            </a:r>
            <a:r>
              <a:rPr lang="en-US" sz="2600" dirty="0"/>
              <a:t> </a:t>
            </a:r>
            <a:r>
              <a:rPr lang="en-US" sz="2600" dirty="0" err="1"/>
              <a:t>cukup</a:t>
            </a:r>
            <a:r>
              <a:rPr lang="en-US" sz="2600" dirty="0"/>
              <a:t> </a:t>
            </a:r>
            <a:r>
              <a:rPr lang="en-US" sz="2600" dirty="0" err="1"/>
              <a:t>besar</a:t>
            </a:r>
            <a:r>
              <a:rPr lang="en-US" sz="2600" dirty="0"/>
              <a:t>, </a:t>
            </a:r>
            <a:r>
              <a:rPr lang="en-US" sz="2600" dirty="0" err="1"/>
              <a:t>hasil</a:t>
            </a:r>
            <a:r>
              <a:rPr lang="en-US" sz="2600" dirty="0"/>
              <a:t> </a:t>
            </a:r>
            <a:r>
              <a:rPr lang="en-US" sz="2600" dirty="0" err="1"/>
              <a:t>konvolusi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mengalami</a:t>
            </a:r>
            <a:r>
              <a:rPr lang="en-US" sz="2600" dirty="0"/>
              <a:t> </a:t>
            </a:r>
            <a:r>
              <a:rPr lang="en-US" sz="2600" i="1" dirty="0"/>
              <a:t>overlap/wrap-around </a:t>
            </a:r>
            <a:r>
              <a:rPr lang="en-US" sz="2600" dirty="0"/>
              <a:t>pada </a:t>
            </a:r>
            <a:r>
              <a:rPr lang="en-US" sz="2600" dirty="0" err="1"/>
              <a:t>daerah</a:t>
            </a:r>
            <a:r>
              <a:rPr lang="en-US" sz="2600" dirty="0"/>
              <a:t> </a:t>
            </a:r>
            <a:r>
              <a:rPr lang="en-US" sz="2600" dirty="0" err="1"/>
              <a:t>hasil</a:t>
            </a:r>
            <a:r>
              <a:rPr lang="en-US" sz="2600" dirty="0"/>
              <a:t> yang </a:t>
            </a:r>
            <a:r>
              <a:rPr lang="en-US" sz="2600" dirty="0" err="1"/>
              <a:t>kita</a:t>
            </a:r>
            <a:r>
              <a:rPr lang="en-US" sz="2600" dirty="0"/>
              <a:t> </a:t>
            </a:r>
            <a:r>
              <a:rPr lang="en-US" sz="2600" dirty="0" err="1"/>
              <a:t>perlukan</a:t>
            </a:r>
            <a:r>
              <a:rPr lang="en-US" sz="26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98F75-03A2-D23F-CFC3-452001D7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5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BDE2A3-8848-4ECA-9E6F-34940931C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CB9271-F8F7-49C8-86D0-9C95010E7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17" y="1773839"/>
            <a:ext cx="10862247" cy="4582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95DE13-220F-4167-80BE-DC5A32434E5A}"/>
              </a:ext>
            </a:extLst>
          </p:cNvPr>
          <p:cNvSpPr txBox="1"/>
          <p:nvPr/>
        </p:nvSpPr>
        <p:spPr>
          <a:xfrm>
            <a:off x="3657600" y="308610"/>
            <a:ext cx="5641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Ideal Low Pass Filter (ILPF)</a:t>
            </a:r>
          </a:p>
        </p:txBody>
      </p:sp>
    </p:spTree>
    <p:extLst>
      <p:ext uri="{BB962C8B-B14F-4D97-AF65-F5344CB8AC3E}">
        <p14:creationId xmlns:p14="http://schemas.microsoft.com/office/powerpoint/2010/main" val="2178552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E92D3-0948-9A76-CCF8-B53F1BC8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5CF1A7-070D-ED1A-1848-89950D9AAE3C}"/>
              </a:ext>
            </a:extLst>
          </p:cNvPr>
          <p:cNvSpPr txBox="1"/>
          <p:nvPr/>
        </p:nvSpPr>
        <p:spPr>
          <a:xfrm>
            <a:off x="838200" y="662484"/>
            <a:ext cx="979714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Penapisan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dalam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ranah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Ideal Lowpass Filter (ILPF)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pt-BR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1: Zero padding menjadi 2M x 2N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P = 2*M;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Q = 2*N;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2: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zeros(P,Q);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fp(1:M,1:N) =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'Original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'Padded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35965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1E2946-5708-2B70-7A94-54D0FD8E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E1C534-61A8-1F0E-C243-A86A5C628AD7}"/>
              </a:ext>
            </a:extLst>
          </p:cNvPr>
          <p:cNvSpPr txBox="1"/>
          <p:nvPr/>
        </p:nvSpPr>
        <p:spPr>
          <a:xfrm>
            <a:off x="889000" y="414158"/>
            <a:ext cx="104648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3: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S2 = log(1 + abs(F));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(S2,[]);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'Fourier Spectrum'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4: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Ideal Low-Pass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D0 = 50;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Koordinat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u = -P/2:(P/2-1);</a:t>
            </a:r>
          </a:p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v = -Q/2:(Q/2-1);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[V,U] = 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meshgrid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v,u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Jarak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dari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pusat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 = sqrt(U.^2 + V.^2);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Ideal LPF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double(D &lt;=D0);    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H(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i,j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)=1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jika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D(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i,j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)?D0, H(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i,j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)=0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jika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D(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i,j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)&gt;D0</a:t>
            </a:r>
          </a:p>
        </p:txBody>
      </p:sp>
    </p:spTree>
    <p:extLst>
      <p:ext uri="{BB962C8B-B14F-4D97-AF65-F5344CB8AC3E}">
        <p14:creationId xmlns:p14="http://schemas.microsoft.com/office/powerpoint/2010/main" val="2035848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AAA313-C738-126A-C6FE-604AB0AC4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F8A19-C878-FD1A-27B9-6013D82DFD78}"/>
              </a:ext>
            </a:extLst>
          </p:cNvPr>
          <p:cNvSpPr txBox="1"/>
          <p:nvPr/>
        </p:nvSpPr>
        <p:spPr>
          <a:xfrm>
            <a:off x="1059542" y="195559"/>
            <a:ext cx="1001485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Tampilkan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mask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(H,[]);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‘Ideal LPF Mask'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mesh(H);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‘Ideal LPF Surface'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5: Kalikan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spektrum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endParaRPr lang="en-US" sz="14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LPF_f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H .*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6: Inverse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endParaRPr lang="en-US" sz="14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LPF_f1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LPF_f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LPF_f2 = real(ifft2(LPF_f1));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(LPF_f2,[]);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 after Inverse 2D DFT'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7: Buang zero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LPF_f2 = LPF_f2(1:M,1:N);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(LPF_f2,[]);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144746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015E0-C5CE-825D-14F1-BFB0DF26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8145"/>
            <a:ext cx="10515600" cy="5428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Catatan</a:t>
            </a:r>
            <a:r>
              <a:rPr lang="en-US" sz="2400" dirty="0"/>
              <a:t>: </a:t>
            </a:r>
            <a:r>
              <a:rPr lang="en-US" sz="2400" i="1" dirty="0"/>
              <a:t>Zero padding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selalu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(</a:t>
            </a:r>
            <a:r>
              <a:rPr lang="en-US" sz="2400" dirty="0" err="1"/>
              <a:t>opsional</a:t>
            </a:r>
            <a:r>
              <a:rPr lang="en-US" sz="2400" dirty="0"/>
              <a:t>), program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i="1" dirty="0"/>
              <a:t>zero</a:t>
            </a:r>
            <a:r>
              <a:rPr lang="en-US" sz="2400" dirty="0"/>
              <a:t> </a:t>
            </a:r>
            <a:r>
              <a:rPr lang="en-US" sz="2400" i="1" dirty="0"/>
              <a:t>padding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P = M, dan Q = 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Semula:						</a:t>
            </a:r>
            <a:r>
              <a:rPr lang="en-US" sz="2400" dirty="0" err="1"/>
              <a:t>Menjadi</a:t>
            </a:r>
            <a:r>
              <a:rPr lang="en-US" sz="2400" dirty="0"/>
              <a:t>: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2FAA1-3567-65E2-BD8C-E2701453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E88B6-71D2-6D7C-8EA2-1E269A146377}"/>
              </a:ext>
            </a:extLst>
          </p:cNvPr>
          <p:cNvSpPr txBox="1"/>
          <p:nvPr/>
        </p:nvSpPr>
        <p:spPr>
          <a:xfrm>
            <a:off x="838199" y="2471863"/>
            <a:ext cx="637968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Penapisan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dalam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ranah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ILPF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</a:t>
            </a:r>
          </a:p>
          <a:p>
            <a:r>
              <a:rPr lang="pt-B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Step 1: Zero padding menjadi 2M x 2N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P = 2*M;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Q = 2*N;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62E070-C1AB-677E-237B-BB69084DF1C0}"/>
              </a:ext>
            </a:extLst>
          </p:cNvPr>
          <p:cNvSpPr txBox="1"/>
          <p:nvPr/>
        </p:nvSpPr>
        <p:spPr>
          <a:xfrm>
            <a:off x="6096000" y="2471863"/>
            <a:ext cx="6095999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Penapisan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dalam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ranah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ILPF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</a:t>
            </a:r>
          </a:p>
          <a:p>
            <a:r>
              <a:rPr lang="pt-BR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Step 1: Zero padding menjadi 2M x 2N</a:t>
            </a:r>
          </a:p>
          <a:p>
            <a:r>
              <a:rPr lang="en-US" sz="140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P = M;</a:t>
            </a:r>
          </a:p>
          <a:p>
            <a:r>
              <a:rPr 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Q = N;</a:t>
            </a:r>
          </a:p>
          <a:p>
            <a:endParaRPr lang="en-US" sz="1600" b="0" i="0" u="none" strike="noStrike" baseline="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E44275-C791-113D-B4EF-5A08DF33D0CA}"/>
              </a:ext>
            </a:extLst>
          </p:cNvPr>
          <p:cNvSpPr txBox="1"/>
          <p:nvPr/>
        </p:nvSpPr>
        <p:spPr>
          <a:xfrm>
            <a:off x="7532914" y="6042071"/>
            <a:ext cx="129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Tetap </a:t>
            </a:r>
            <a:r>
              <a:rPr lang="en-US" dirty="0" err="1"/>
              <a:t>benar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836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DAB73-E3F5-4B3D-A9C3-1DAE8EA83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8" y="41134"/>
            <a:ext cx="2867576" cy="23604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D44D3-89C7-4A82-9DE3-77BC3570F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020" y="0"/>
            <a:ext cx="4285554" cy="3782059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1643C5-D267-40DC-9916-011712E1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25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7146C6-B90E-4347-A256-BC9347B4A833}"/>
              </a:ext>
            </a:extLst>
          </p:cNvPr>
          <p:cNvSpPr txBox="1"/>
          <p:nvPr/>
        </p:nvSpPr>
        <p:spPr>
          <a:xfrm>
            <a:off x="8696886" y="5584805"/>
            <a:ext cx="31847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Hasil run program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dengan</a:t>
            </a:r>
            <a:r>
              <a:rPr lang="en-US" sz="2800" dirty="0">
                <a:solidFill>
                  <a:srgbClr val="FF0000"/>
                </a:solidFill>
              </a:rPr>
              <a:t> ILPF, D0 = 50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0C2171-D382-436F-BDD2-3C93E2499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1" y="3470134"/>
            <a:ext cx="4285551" cy="3782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455271-1CA1-48A1-B1C5-9B0A33461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781" y="0"/>
            <a:ext cx="4285553" cy="37820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BFCB0C-002D-4ECA-82A7-96C13BA08B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276" y="3429000"/>
            <a:ext cx="4285553" cy="37820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EF721F-55C0-454E-9932-656AA9211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9510" y="3387866"/>
            <a:ext cx="301625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54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6D9F2-2CE2-8010-57A5-BADD6806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2CCE35-6A98-AFF2-4882-6A048F68C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34" y="913633"/>
            <a:ext cx="6398476" cy="47988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0C216-A941-2B09-BB51-563646E90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911" y="574675"/>
            <a:ext cx="651510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03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D5E10C-A417-89EE-62DB-91CC5C2ED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620C0-249A-BB91-410A-B3ED51896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345" y="198898"/>
            <a:ext cx="7953456" cy="65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08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074F81-13FF-4A66-9865-86DACF3D3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24E153-F23D-4D84-8517-35DC85F542F8}"/>
              </a:ext>
            </a:extLst>
          </p:cNvPr>
          <p:cNvSpPr txBox="1"/>
          <p:nvPr/>
        </p:nvSpPr>
        <p:spPr>
          <a:xfrm>
            <a:off x="737955" y="261257"/>
            <a:ext cx="3674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Kelemahan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ILPF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1D5C3-27B9-42EE-99E7-37E129019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44" y="136525"/>
            <a:ext cx="4090511" cy="614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48B43E-1B13-41B7-89A6-8AFD527F93D1}"/>
              </a:ext>
            </a:extLst>
          </p:cNvPr>
          <p:cNvSpPr txBox="1"/>
          <p:nvPr/>
        </p:nvSpPr>
        <p:spPr>
          <a:xfrm>
            <a:off x="639784" y="932727"/>
            <a:ext cx="498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/>
              <a:t> </a:t>
            </a:r>
            <a:r>
              <a:rPr lang="en-US" sz="2400" dirty="0" err="1"/>
              <a:t>bergetar</a:t>
            </a:r>
            <a:r>
              <a:rPr lang="en-US" sz="2400" dirty="0"/>
              <a:t> (</a:t>
            </a:r>
            <a:r>
              <a:rPr lang="en-US" sz="2400" i="1" dirty="0"/>
              <a:t>ringing</a:t>
            </a:r>
            <a:r>
              <a:rPr lang="en-US" sz="2400" dirty="0"/>
              <a:t>) pada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  <a:r>
              <a:rPr lang="en-US" sz="2400" i="1" dirty="0"/>
              <a:t>blur</a:t>
            </a:r>
            <a:r>
              <a:rPr lang="en-US" sz="2400" dirty="0"/>
              <a:t>,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ILPF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diskontinuitas</a:t>
            </a:r>
            <a:r>
              <a:rPr lang="en-US" sz="2400" dirty="0"/>
              <a:t> pada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penapis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D1D573-4D55-42CC-8D55-574C516DA001}"/>
              </a:ext>
            </a:extLst>
          </p:cNvPr>
          <p:cNvSpPr txBox="1"/>
          <p:nvPr/>
        </p:nvSpPr>
        <p:spPr>
          <a:xfrm>
            <a:off x="6163406" y="6273225"/>
            <a:ext cx="5538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arenBoth"/>
            </a:pPr>
            <a:r>
              <a:rPr lang="en-US" sz="1600" dirty="0"/>
              <a:t>Original image, (b)-(f) Results of ideal lowpass filtering with  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cuttoff</a:t>
            </a:r>
            <a:r>
              <a:rPr lang="en-US" sz="1600" dirty="0"/>
              <a:t> frequencies set radii of 5, 15, 30, 80, and 230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699AE-B40F-4CBB-B20E-BB9CE9DE3E20}"/>
              </a:ext>
            </a:extLst>
          </p:cNvPr>
          <p:cNvSpPr txBox="1"/>
          <p:nvPr/>
        </p:nvSpPr>
        <p:spPr>
          <a:xfrm>
            <a:off x="5882640" y="129032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578C6-3591-4D47-981D-C6309E7F88DB}"/>
              </a:ext>
            </a:extLst>
          </p:cNvPr>
          <p:cNvSpPr txBox="1"/>
          <p:nvPr/>
        </p:nvSpPr>
        <p:spPr>
          <a:xfrm>
            <a:off x="10469933" y="121019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A912F-D051-496A-B7D6-988733845DC1}"/>
              </a:ext>
            </a:extLst>
          </p:cNvPr>
          <p:cNvSpPr txBox="1"/>
          <p:nvPr/>
        </p:nvSpPr>
        <p:spPr>
          <a:xfrm>
            <a:off x="5876104" y="300779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35116-B26E-4D4B-B25F-8ACFBD7441A6}"/>
              </a:ext>
            </a:extLst>
          </p:cNvPr>
          <p:cNvSpPr txBox="1"/>
          <p:nvPr/>
        </p:nvSpPr>
        <p:spPr>
          <a:xfrm>
            <a:off x="10481153" y="305966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B47A6-44DC-4B13-8159-181CE29D48B1}"/>
              </a:ext>
            </a:extLst>
          </p:cNvPr>
          <p:cNvSpPr txBox="1"/>
          <p:nvPr/>
        </p:nvSpPr>
        <p:spPr>
          <a:xfrm>
            <a:off x="5901775" y="501475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6196A5-F67B-4C0D-8424-32209149ECC4}"/>
              </a:ext>
            </a:extLst>
          </p:cNvPr>
          <p:cNvSpPr txBox="1"/>
          <p:nvPr/>
        </p:nvSpPr>
        <p:spPr>
          <a:xfrm>
            <a:off x="10427286" y="5087144"/>
            <a:ext cx="39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FAFB71-BBB3-44E4-8721-44E9D0498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46" y="3535680"/>
            <a:ext cx="4888893" cy="318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53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3C0F0-FBB2-7CEF-B7FF-E3452EA29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343" y="1828799"/>
            <a:ext cx="10515600" cy="23549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i="1" dirty="0"/>
              <a:t>ringing</a:t>
            </a:r>
            <a:r>
              <a:rPr lang="en-US" dirty="0"/>
              <a:t>? </a:t>
            </a:r>
            <a:r>
              <a:rPr lang="en-US" dirty="0" err="1"/>
              <a:t>Gunakan</a:t>
            </a:r>
            <a:r>
              <a:rPr lang="en-US" dirty="0"/>
              <a:t> GLPF </a:t>
            </a:r>
            <a:r>
              <a:rPr lang="en-US" dirty="0" err="1"/>
              <a:t>atau</a:t>
            </a:r>
            <a:r>
              <a:rPr lang="en-US" dirty="0"/>
              <a:t> BLPF.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Respons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pada GLPF dan BLPF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yang </a:t>
            </a:r>
            <a:r>
              <a:rPr lang="en-US" dirty="0" err="1"/>
              <a:t>tajam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- 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penghalusan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- 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i="1" dirty="0"/>
              <a:t>ringing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08E4F-844D-80FA-4544-B45B503B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39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FC2449-6783-4A11-A50B-A986E1682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5EC5B-7BA4-4D89-B74F-1AD230B1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68" y="2155065"/>
            <a:ext cx="10553481" cy="45664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D4EFD1-06A0-4B07-8FE3-831E02EE5EFC}"/>
              </a:ext>
            </a:extLst>
          </p:cNvPr>
          <p:cNvSpPr txBox="1"/>
          <p:nvPr/>
        </p:nvSpPr>
        <p:spPr>
          <a:xfrm>
            <a:off x="551543" y="283270"/>
            <a:ext cx="6690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Gaussian Low Pass Filter (GLPF)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0BFF9-47ED-4751-B113-5D0F6D6C4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929" y="996176"/>
            <a:ext cx="4381500" cy="6286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9C92CD-C790-0A49-1D3A-1B7A47AEB2C6}"/>
              </a:ext>
            </a:extLst>
          </p:cNvPr>
          <p:cNvSpPr txBox="1"/>
          <p:nvPr/>
        </p:nvSpPr>
        <p:spPr>
          <a:xfrm>
            <a:off x="551543" y="1042196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Parameter D0 </a:t>
            </a:r>
            <a:r>
              <a:rPr lang="en-US" sz="2000" dirty="0" err="1">
                <a:solidFill>
                  <a:srgbClr val="FF0000"/>
                </a:solidFill>
              </a:rPr>
              <a:t>mengukur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penyebaran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kurva</a:t>
            </a:r>
            <a:r>
              <a:rPr lang="en-US" sz="2000" dirty="0">
                <a:solidFill>
                  <a:srgbClr val="FF0000"/>
                </a:solidFill>
              </a:rPr>
              <a:t> Gaussian. </a:t>
            </a:r>
            <a:r>
              <a:rPr lang="en-US" sz="2000" dirty="0" err="1">
                <a:solidFill>
                  <a:srgbClr val="FF0000"/>
                </a:solidFill>
              </a:rPr>
              <a:t>Semakin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besar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nilai</a:t>
            </a:r>
            <a:r>
              <a:rPr lang="en-US" sz="2000" dirty="0">
                <a:solidFill>
                  <a:srgbClr val="FF0000"/>
                </a:solidFill>
              </a:rPr>
              <a:t> D0, </a:t>
            </a:r>
            <a:r>
              <a:rPr lang="en-US" sz="2000" dirty="0" err="1">
                <a:solidFill>
                  <a:srgbClr val="FF0000"/>
                </a:solidFill>
              </a:rPr>
              <a:t>semakin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besar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frekuensi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cuttoff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149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DCC73-82A5-BC5D-3F4F-23ED7384E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AFE94-ECFD-2FA3-48CD-67ECCB0F8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9120"/>
            <a:ext cx="10515600" cy="5597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Catatan</a:t>
            </a:r>
            <a:r>
              <a:rPr lang="en-US" sz="2400" b="1" dirty="0"/>
              <a:t>: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dirty="0" err="1"/>
              <a:t>Untuk</a:t>
            </a:r>
            <a:r>
              <a:rPr lang="en-US" sz="2400" dirty="0"/>
              <a:t> GLPF,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program ILPF:</a:t>
            </a:r>
          </a:p>
          <a:p>
            <a:pPr marL="0" indent="0">
              <a:buNone/>
            </a:pPr>
            <a:r>
              <a:rPr lang="en-US" sz="2400" dirty="0"/>
              <a:t>         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H = double(D &lt;=D0);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dirty="0" err="1"/>
              <a:t>diganti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</a:t>
            </a:r>
            <a:r>
              <a:rPr lang="pt-BR" sz="2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exp(-(D.^2)./(2*(D0^2)));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19D3D-08E1-BFC5-CC2B-35E015300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33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90A940-D59B-0B26-2DC3-1747C58C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1474D-7FD0-71EB-94A2-6EB0009F2342}"/>
              </a:ext>
            </a:extLst>
          </p:cNvPr>
          <p:cNvSpPr txBox="1"/>
          <p:nvPr/>
        </p:nvSpPr>
        <p:spPr>
          <a:xfrm>
            <a:off x="1190171" y="406108"/>
            <a:ext cx="950685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Penapisan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dalam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ranah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Gaussian Lowpass Filter (GLPF)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pt-BR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1: Zero padding menjadi 2M x 2N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P = 2*M;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Q = 2*N;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2: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zeros(P,Q);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fp(1:M,1:N) =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'Original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'Padded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511506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291D3E-CECD-CED7-4255-ACCD74DA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D5B82-38F3-8F89-DA5F-BE6EB6EE004A}"/>
              </a:ext>
            </a:extLst>
          </p:cNvPr>
          <p:cNvSpPr txBox="1"/>
          <p:nvPr/>
        </p:nvSpPr>
        <p:spPr>
          <a:xfrm>
            <a:off x="1001484" y="136525"/>
            <a:ext cx="1060994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3: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S2 = log(1 + abs(F));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(S2,[]);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'Fourier Spectrum'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4: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Gaussian Low-Pass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D0 = 50;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Koordinat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u = -P/2:(P/2-1);</a:t>
            </a:r>
          </a:p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v = -Q/2:(Q/2-1);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[V,U] = 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meshgrid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v,u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Jarak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dari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pusat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 = sqrt(U.^2 + V.^2);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Gaussian LPF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exp(-(D.^2)/(2*D0^2));</a:t>
            </a:r>
          </a:p>
        </p:txBody>
      </p:sp>
    </p:spTree>
    <p:extLst>
      <p:ext uri="{BB962C8B-B14F-4D97-AF65-F5344CB8AC3E}">
        <p14:creationId xmlns:p14="http://schemas.microsoft.com/office/powerpoint/2010/main" val="2570540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1F0985-1AAE-3DC5-5B92-0221A339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0B024B-76DE-6E08-3666-298B47B081DC}"/>
              </a:ext>
            </a:extLst>
          </p:cNvPr>
          <p:cNvSpPr txBox="1"/>
          <p:nvPr/>
        </p:nvSpPr>
        <p:spPr>
          <a:xfrm>
            <a:off x="1132114" y="268130"/>
            <a:ext cx="921657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Tampilkan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mask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(H,[]);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'Gaussian LPF Mask'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mesh(H);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'Gaussian LPF Surface'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5: Kalikan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spektrum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LPF_f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H .*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6: Inverse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LPF_f1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LPF_f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LPF_f2 = real(ifft2(LPF_f1));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(LPF_f2,[]);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 after Inverse 2D DFT'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7: Buang zero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LPF_f2 = LPF_f2(1:M,1:N);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(LPF_f2,[]);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439582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DAB73-E3F5-4B3D-A9C3-1DAE8EA83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3" y="87927"/>
            <a:ext cx="2606887" cy="2145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D44D3-89C7-4A82-9DE3-77BC3570F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020" y="0"/>
            <a:ext cx="4285554" cy="3782059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1643C5-D267-40DC-9916-011712E1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35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7146C6-B90E-4347-A256-BC9347B4A833}"/>
              </a:ext>
            </a:extLst>
          </p:cNvPr>
          <p:cNvSpPr txBox="1"/>
          <p:nvPr/>
        </p:nvSpPr>
        <p:spPr>
          <a:xfrm>
            <a:off x="8696886" y="5584805"/>
            <a:ext cx="34107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Hasil run program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dengan</a:t>
            </a:r>
            <a:r>
              <a:rPr lang="en-US" sz="2800" dirty="0">
                <a:solidFill>
                  <a:srgbClr val="FF0000"/>
                </a:solidFill>
              </a:rPr>
              <a:t> GLPF, D0 = 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455271-1CA1-48A1-B1C5-9B0A33461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781" y="0"/>
            <a:ext cx="4285553" cy="3782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9C4EED-A0E5-4633-ABF1-199ABFE59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49" y="3387866"/>
            <a:ext cx="4285554" cy="37820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A1E112-99EA-4074-A237-672CB9C68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7730" y="3387866"/>
            <a:ext cx="4285554" cy="37820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CF1FB-EBD0-407F-9270-5C6BF2EF5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315" y="3387866"/>
            <a:ext cx="301625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17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BCA50B-139B-C4C9-F853-177397B9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4E4F6-FA9B-DCFC-2E37-C461E1458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417" y="144868"/>
            <a:ext cx="8009165" cy="656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17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100330-4951-9EFD-D4A6-55C44DBD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FCB67C-C9D0-8738-2A82-A117DB9ED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853"/>
            <a:ext cx="6515100" cy="4886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CBCC8E-3512-6B8A-0319-1061EC51B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38162"/>
            <a:ext cx="651510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65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E9EEE1-481B-47F2-A545-D18FFD5D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3F41A4-48C1-4D82-BCFF-2FF162BC9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44" y="1965497"/>
            <a:ext cx="10574072" cy="4354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E3F3C5-C88C-4067-930C-8503913DE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431876"/>
            <a:ext cx="3010646" cy="7199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2B6B19-9793-446F-BB30-CD8731D76E2D}"/>
              </a:ext>
            </a:extLst>
          </p:cNvPr>
          <p:cNvSpPr txBox="1"/>
          <p:nvPr/>
        </p:nvSpPr>
        <p:spPr>
          <a:xfrm>
            <a:off x="8900160" y="1243110"/>
            <a:ext cx="28125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Tahoma" panose="020B0604030504040204" pitchFamily="34" charset="0"/>
              </a:rPr>
              <a:t>n : filter order</a:t>
            </a:r>
          </a:p>
          <a:p>
            <a:pPr algn="l"/>
            <a:r>
              <a:rPr lang="en-US" sz="1800" b="0" i="0" u="none" strike="noStrike" baseline="0" dirty="0">
                <a:latin typeface="Tahoma" panose="020B0604030504040204" pitchFamily="34" charset="0"/>
              </a:rPr>
              <a:t>D</a:t>
            </a:r>
            <a:r>
              <a:rPr lang="en-US" sz="1800" b="0" i="0" u="none" strike="noStrike" baseline="-25000" dirty="0">
                <a:latin typeface="Tahoma" panose="020B0604030504040204" pitchFamily="34" charset="0"/>
              </a:rPr>
              <a:t>0</a:t>
            </a:r>
            <a:r>
              <a:rPr lang="en-US" sz="1800" b="0" i="0" u="none" strike="noStrike" baseline="0" dirty="0">
                <a:latin typeface="Tahoma" panose="020B0604030504040204" pitchFamily="34" charset="0"/>
              </a:rPr>
              <a:t> : cutoff frequency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5D4191-3633-4E9B-971E-5999652EACF1}"/>
              </a:ext>
            </a:extLst>
          </p:cNvPr>
          <p:cNvSpPr txBox="1"/>
          <p:nvPr/>
        </p:nvSpPr>
        <p:spPr>
          <a:xfrm>
            <a:off x="1676400" y="288290"/>
            <a:ext cx="65060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Butterworth Pass Filter (BLPF)</a:t>
            </a:r>
          </a:p>
        </p:txBody>
      </p:sp>
    </p:spTree>
    <p:extLst>
      <p:ext uri="{BB962C8B-B14F-4D97-AF65-F5344CB8AC3E}">
        <p14:creationId xmlns:p14="http://schemas.microsoft.com/office/powerpoint/2010/main" val="16874696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36BA8-48F8-4EC3-8B1D-FA4FCC54B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9120"/>
            <a:ext cx="10515600" cy="5597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Catatan</a:t>
            </a:r>
            <a:r>
              <a:rPr lang="en-US" sz="2400" b="1" dirty="0"/>
              <a:t>: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dirty="0" err="1"/>
              <a:t>Untuk</a:t>
            </a:r>
            <a:r>
              <a:rPr lang="en-US" sz="2400" dirty="0"/>
              <a:t> BLPF </a:t>
            </a:r>
            <a:r>
              <a:rPr lang="en-US" sz="2400" dirty="0" err="1"/>
              <a:t>orde</a:t>
            </a:r>
            <a:r>
              <a:rPr lang="en-US" sz="2400" dirty="0"/>
              <a:t> n,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program ILPF:</a:t>
            </a:r>
          </a:p>
          <a:p>
            <a:pPr marL="0" indent="0">
              <a:buNone/>
            </a:pPr>
            <a:r>
              <a:rPr lang="en-US" sz="2400" dirty="0"/>
              <a:t>         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H = double(D &lt;=D0);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dirty="0" err="1"/>
              <a:t>diganti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n = 1;   % default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H = 1./(1 + (D./D0).^(2*n));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C3D29-7FC9-4167-83E4-162B596A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241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DAB73-E3F5-4B3D-A9C3-1DAE8EA83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3" y="87927"/>
            <a:ext cx="2606887" cy="2145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D44D3-89C7-4A82-9DE3-77BC3570F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020" y="0"/>
            <a:ext cx="4285554" cy="3782059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61643C5-D267-40DC-9916-011712E1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40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7146C6-B90E-4347-A256-BC9347B4A833}"/>
              </a:ext>
            </a:extLst>
          </p:cNvPr>
          <p:cNvSpPr txBox="1"/>
          <p:nvPr/>
        </p:nvSpPr>
        <p:spPr>
          <a:xfrm>
            <a:off x="8289307" y="5336480"/>
            <a:ext cx="306449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Hasil run program</a:t>
            </a:r>
          </a:p>
          <a:p>
            <a:r>
              <a:rPr lang="en-US" sz="2800" dirty="0" err="1">
                <a:solidFill>
                  <a:srgbClr val="FF0000"/>
                </a:solidFill>
              </a:rPr>
              <a:t>dengan</a:t>
            </a:r>
            <a:r>
              <a:rPr lang="en-US" sz="2800" dirty="0">
                <a:solidFill>
                  <a:srgbClr val="FF0000"/>
                </a:solidFill>
              </a:rPr>
              <a:t> BLPF, n = 2,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D0 = 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455271-1CA1-48A1-B1C5-9B0A33461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781" y="0"/>
            <a:ext cx="4285553" cy="37820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72B103-B123-42B9-AC34-2BF72568B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78" y="3370083"/>
            <a:ext cx="4285555" cy="37820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C506EC-CDF7-4159-BB4E-BC681ADD2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173" y="3277297"/>
            <a:ext cx="4386613" cy="38712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37BBD6-05BA-4DA1-B62E-D9B02D9D3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1715" y="3273696"/>
            <a:ext cx="301625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419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F05BBD-87F2-8E32-3D9A-2D665F6DF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F918E-BF34-C3F9-CCA0-515A43A88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181" y="559182"/>
            <a:ext cx="7353800" cy="603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735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C6E7D0-B3C8-FAE6-79DA-420FA830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D97A85-9120-EF16-7F3E-02A4D0F49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41" y="1225065"/>
            <a:ext cx="5877159" cy="44078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67D39A-38D6-199D-9541-E1C8A722A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366" y="825343"/>
            <a:ext cx="6232634" cy="553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78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A0171-3612-B672-E5A1-B81E5C99E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6343"/>
            <a:ext cx="10515600" cy="5320620"/>
          </a:xfrm>
        </p:spPr>
        <p:txBody>
          <a:bodyPr>
            <a:normAutofit/>
          </a:bodyPr>
          <a:lstStyle/>
          <a:p>
            <a:r>
              <a:rPr lang="en-US" sz="2400" dirty="0"/>
              <a:t>Ideal, Gaussian, dan Butterworth low pass filter </a:t>
            </a:r>
            <a:r>
              <a:rPr lang="en-US" sz="2400" dirty="0" err="1"/>
              <a:t>ketiga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: </a:t>
            </a:r>
            <a:r>
              <a:rPr lang="en-US" sz="2400" dirty="0" err="1"/>
              <a:t>melewatkan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dan </a:t>
            </a:r>
            <a:r>
              <a:rPr lang="en-US" sz="2400" dirty="0" err="1"/>
              <a:t>meredam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.</a:t>
            </a:r>
          </a:p>
          <a:p>
            <a:r>
              <a:rPr lang="en-US" sz="2400" dirty="0"/>
              <a:t>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seberapa</a:t>
            </a:r>
            <a:r>
              <a:rPr lang="en-US" sz="2400" dirty="0"/>
              <a:t> </a:t>
            </a:r>
            <a:r>
              <a:rPr lang="en-US" sz="2400" dirty="0" err="1"/>
              <a:t>tajam</a:t>
            </a:r>
            <a:r>
              <a:rPr lang="en-US" sz="2400" dirty="0"/>
              <a:t> </a:t>
            </a:r>
            <a:r>
              <a:rPr lang="en-US" sz="2400" dirty="0" err="1"/>
              <a:t>transisinya</a:t>
            </a:r>
            <a:r>
              <a:rPr lang="en-US" sz="2400" dirty="0"/>
              <a:t>.</a:t>
            </a:r>
          </a:p>
          <a:p>
            <a:r>
              <a:rPr lang="en-US" sz="2400" dirty="0"/>
              <a:t>Ideal LPF </a:t>
            </a:r>
            <a:r>
              <a:rPr lang="en-US" sz="2400" dirty="0" err="1"/>
              <a:t>transisinya</a:t>
            </a:r>
            <a:r>
              <a:rPr lang="en-US" sz="2400" dirty="0"/>
              <a:t> sangat </a:t>
            </a:r>
            <a:r>
              <a:rPr lang="en-US" sz="2400" dirty="0" err="1"/>
              <a:t>tajam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dirty="0"/>
              <a:t>       </a:t>
            </a:r>
            <a:r>
              <a:rPr lang="en-US" sz="2400" dirty="0" err="1"/>
              <a:t>frekuensi</a:t>
            </a:r>
            <a:r>
              <a:rPr lang="en-US" sz="2400" dirty="0"/>
              <a:t> ≤ D0 → lolos</a:t>
            </a:r>
          </a:p>
          <a:p>
            <a:pPr marL="0" indent="0">
              <a:buNone/>
            </a:pPr>
            <a:r>
              <a:rPr lang="en-US" sz="2400" dirty="0"/>
              <a:t>       </a:t>
            </a:r>
            <a:r>
              <a:rPr lang="en-US" sz="2400" dirty="0" err="1"/>
              <a:t>frekuensi</a:t>
            </a:r>
            <a:r>
              <a:rPr lang="en-US" sz="2400" dirty="0"/>
              <a:t> &gt; D0 → </a:t>
            </a:r>
            <a:r>
              <a:rPr lang="en-US" sz="2400" dirty="0" err="1"/>
              <a:t>ditolak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dirty="0" err="1"/>
              <a:t>Akibatnya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muncul</a:t>
            </a:r>
            <a:r>
              <a:rPr lang="en-US" sz="2400" dirty="0"/>
              <a:t> ringing (Gibbs phenomenon) di </a:t>
            </a:r>
            <a:r>
              <a:rPr lang="en-US" sz="2400" dirty="0" err="1"/>
              <a:t>sekitar</a:t>
            </a:r>
            <a:r>
              <a:rPr lang="en-US" sz="2400" dirty="0"/>
              <a:t> </a:t>
            </a:r>
            <a:r>
              <a:rPr lang="en-US" sz="2400" dirty="0" err="1"/>
              <a:t>tepi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 Gaussian LPF </a:t>
            </a:r>
            <a:r>
              <a:rPr lang="en-US" sz="2400" dirty="0" err="1"/>
              <a:t>transisinya</a:t>
            </a:r>
            <a:r>
              <a:rPr lang="en-US" sz="2400" dirty="0"/>
              <a:t> sangat </a:t>
            </a:r>
            <a:r>
              <a:rPr lang="en-US" sz="2400" dirty="0" err="1"/>
              <a:t>halus</a:t>
            </a:r>
            <a:r>
              <a:rPr lang="en-US" sz="2400" dirty="0"/>
              <a:t>. Karena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i="1" dirty="0"/>
              <a:t>filtering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natural dan </a:t>
            </a:r>
            <a:r>
              <a:rPr lang="en-US" sz="2400" i="1" dirty="0"/>
              <a:t>ringing</a:t>
            </a:r>
            <a:r>
              <a:rPr lang="en-US" sz="2400" dirty="0"/>
              <a:t> sangat </a:t>
            </a:r>
            <a:r>
              <a:rPr lang="en-US" sz="2400" dirty="0" err="1"/>
              <a:t>kecil</a:t>
            </a:r>
            <a:r>
              <a:rPr lang="en-US" sz="2400" dirty="0"/>
              <a:t>/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.</a:t>
            </a:r>
          </a:p>
          <a:p>
            <a:r>
              <a:rPr lang="en-US" sz="2400" dirty="0"/>
              <a:t>Butterworth LPF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keduanya</a:t>
            </a:r>
            <a:r>
              <a:rPr lang="en-US" sz="2400" dirty="0"/>
              <a:t>. Tingkat </a:t>
            </a:r>
            <a:r>
              <a:rPr lang="en-US" sz="2400" dirty="0" err="1"/>
              <a:t>ketajaman</a:t>
            </a:r>
            <a:r>
              <a:rPr lang="en-US" sz="2400" dirty="0"/>
              <a:t> </a:t>
            </a:r>
            <a:r>
              <a:rPr lang="en-US" sz="2400" dirty="0" err="1"/>
              <a:t>transisinya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diatur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orde</a:t>
            </a:r>
            <a:r>
              <a:rPr lang="en-US" sz="2400" dirty="0"/>
              <a:t> 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86B47-EBF6-4A76-69B4-8AC9AFD6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647A6-AA54-4139-914B-8AC4BFB60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0880"/>
            <a:ext cx="10515600" cy="5282883"/>
          </a:xfrm>
        </p:spPr>
        <p:txBody>
          <a:bodyPr/>
          <a:lstStyle/>
          <a:p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hasil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6E0BB-ADA0-4D24-A233-A6ABEA220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28D44F-C676-46C3-A4CE-F3F0C77A6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0338" y="1338379"/>
            <a:ext cx="6096000" cy="50179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A76CAF-3AD8-473E-A527-D8BECC590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126" y="1283417"/>
            <a:ext cx="6162770" cy="5072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AB85BC-1AE7-46F4-B62F-F94CE008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590" y="1279945"/>
            <a:ext cx="6162770" cy="50729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701DE3-5091-4FCC-A8CE-48B9C436AE3F}"/>
              </a:ext>
            </a:extLst>
          </p:cNvPr>
          <p:cNvSpPr txBox="1"/>
          <p:nvPr/>
        </p:nvSpPr>
        <p:spPr>
          <a:xfrm>
            <a:off x="1842055" y="5288788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ILPF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0026EF-5ACA-4BDE-9D14-FFB7EFEB5851}"/>
              </a:ext>
            </a:extLst>
          </p:cNvPr>
          <p:cNvSpPr txBox="1"/>
          <p:nvPr/>
        </p:nvSpPr>
        <p:spPr>
          <a:xfrm>
            <a:off x="5853447" y="5261048"/>
            <a:ext cx="808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GLPF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C16469-73D5-4189-BD0D-9A3423209CD8}"/>
              </a:ext>
            </a:extLst>
          </p:cNvPr>
          <p:cNvSpPr txBox="1"/>
          <p:nvPr/>
        </p:nvSpPr>
        <p:spPr>
          <a:xfrm>
            <a:off x="9539632" y="5253524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BLPF</a:t>
            </a:r>
          </a:p>
        </p:txBody>
      </p:sp>
    </p:spTree>
    <p:extLst>
      <p:ext uri="{BB962C8B-B14F-4D97-AF65-F5344CB8AC3E}">
        <p14:creationId xmlns:p14="http://schemas.microsoft.com/office/powerpoint/2010/main" val="926808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C9246B-9658-4C56-9295-7280096DCD1F}"/>
              </a:ext>
            </a:extLst>
          </p:cNvPr>
          <p:cNvSpPr txBox="1"/>
          <p:nvPr/>
        </p:nvSpPr>
        <p:spPr>
          <a:xfrm>
            <a:off x="558800" y="424180"/>
            <a:ext cx="10076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hasil</a:t>
            </a:r>
            <a:r>
              <a:rPr lang="en-US" sz="2800" dirty="0"/>
              <a:t> run pada </a:t>
            </a:r>
            <a:r>
              <a:rPr lang="en-US" sz="2800" dirty="0" err="1"/>
              <a:t>citra</a:t>
            </a:r>
            <a:r>
              <a:rPr lang="en-US" sz="2800" dirty="0"/>
              <a:t> </a:t>
            </a:r>
            <a:r>
              <a:rPr lang="en-US" sz="2800" i="1" dirty="0"/>
              <a:t>pepper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Gaussian Low Pass Filter: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FD671-FC26-4973-89DC-8E7BC4BD0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27" y="1245870"/>
            <a:ext cx="4027652" cy="35544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F46284-A49F-488A-A839-1B23A06CB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899" y="1245870"/>
            <a:ext cx="6202881" cy="561213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96FCE-F4EB-4B7C-9FBC-FACE63FBF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62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116A4E-EACD-4D29-B70B-08C47CD8D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835025"/>
            <a:ext cx="5734050" cy="51879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8158B-3A32-4D30-9277-1A8CF446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A287D7-1675-4995-94A9-ACE4DE483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655" y="835025"/>
            <a:ext cx="5734050" cy="518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31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2B2B7-8C7A-41A5-8978-D3731257B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65249-2DB6-4308-A9A3-DB9D6442F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5" y="1078865"/>
            <a:ext cx="5734050" cy="5187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85E055-E012-4C91-8923-E3146F90C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78865"/>
            <a:ext cx="46482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65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378A58-3047-4C16-9653-391C2A59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171DDC-F100-4DB3-8557-B005788ABDD5}"/>
              </a:ext>
            </a:extLst>
          </p:cNvPr>
          <p:cNvSpPr txBox="1"/>
          <p:nvPr/>
        </p:nvSpPr>
        <p:spPr>
          <a:xfrm>
            <a:off x="4252686" y="-76051"/>
            <a:ext cx="2424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GLPF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AA1E2C-D9F0-4E2A-B36F-DCB07F859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020" y="347866"/>
            <a:ext cx="4444615" cy="6411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5D08C-02FA-42E7-9295-385084A1E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086" y="385614"/>
            <a:ext cx="4350165" cy="633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B20F59-1191-4C95-9102-6AC1136E285C}"/>
              </a:ext>
            </a:extLst>
          </p:cNvPr>
          <p:cNvSpPr txBox="1"/>
          <p:nvPr/>
        </p:nvSpPr>
        <p:spPr>
          <a:xfrm>
            <a:off x="9168049" y="-94308"/>
            <a:ext cx="2397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BLPF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0B1AF-AF0C-E1AA-92E1-18276ABE0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50" y="434504"/>
            <a:ext cx="3853478" cy="579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5173AE-7D25-2A64-71BB-6FB6F2796CF9}"/>
              </a:ext>
            </a:extLst>
          </p:cNvPr>
          <p:cNvSpPr txBox="1"/>
          <p:nvPr/>
        </p:nvSpPr>
        <p:spPr>
          <a:xfrm>
            <a:off x="516620" y="0"/>
            <a:ext cx="23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ILPF</a:t>
            </a:r>
          </a:p>
        </p:txBody>
      </p:sp>
    </p:spTree>
    <p:extLst>
      <p:ext uri="{BB962C8B-B14F-4D97-AF65-F5344CB8AC3E}">
        <p14:creationId xmlns:p14="http://schemas.microsoft.com/office/powerpoint/2010/main" val="1576089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2636-3949-7D1B-DA4C-A374E327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 ILPF, GLPF, dan BLPF?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5E56E-0001-22D4-081B-29A5F56D5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Ketiga</a:t>
            </a:r>
            <a:r>
              <a:rPr lang="en-US" sz="2400" dirty="0"/>
              <a:t> LPF </a:t>
            </a:r>
            <a:r>
              <a:rPr lang="en-US" sz="2400" dirty="0" err="1"/>
              <a:t>tersebut</a:t>
            </a:r>
            <a:r>
              <a:rPr lang="en-US" sz="2400" dirty="0"/>
              <a:t> pada </a:t>
            </a:r>
            <a:r>
              <a:rPr lang="en-US" sz="2400" dirty="0" err="1"/>
              <a:t>dasarnya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mengendalikan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menghilangkan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pada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  <a:r>
              <a:rPr lang="en-US" sz="2400" dirty="0" err="1"/>
              <a:t>sembari</a:t>
            </a:r>
            <a:r>
              <a:rPr lang="en-US" sz="2400" dirty="0"/>
              <a:t> </a:t>
            </a:r>
            <a:r>
              <a:rPr lang="en-US" sz="2400" dirty="0" err="1"/>
              <a:t>memertahankan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. </a:t>
            </a:r>
            <a:r>
              <a:rPr lang="en-US" sz="2400" i="1" dirty="0"/>
              <a:t>Blurring</a:t>
            </a:r>
            <a:r>
              <a:rPr lang="en-US" sz="2400" dirty="0"/>
              <a:t> </a:t>
            </a:r>
            <a:r>
              <a:rPr lang="en-US" sz="2400" dirty="0" err="1"/>
              <a:t>hanyalah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akibatnya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 err="1"/>
              <a:t>Kegunaannya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b="1" dirty="0"/>
              <a:t>1. </a:t>
            </a:r>
            <a:r>
              <a:rPr lang="en-US" sz="2400" b="1" dirty="0" err="1"/>
              <a:t>Mengurangi</a:t>
            </a:r>
            <a:r>
              <a:rPr lang="en-US" sz="2400" b="1" dirty="0"/>
              <a:t> </a:t>
            </a:r>
            <a:r>
              <a:rPr lang="en-US" sz="2400" b="1" dirty="0" err="1"/>
              <a:t>derau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/>
              <a:t>Banyak </a:t>
            </a:r>
            <a:r>
              <a:rPr lang="en-US" sz="2400" dirty="0" err="1"/>
              <a:t>derau</a:t>
            </a:r>
            <a:r>
              <a:rPr lang="en-US" sz="2400" dirty="0"/>
              <a:t> pada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. Karena LPF </a:t>
            </a:r>
            <a:r>
              <a:rPr lang="en-US" sz="2400" dirty="0" err="1"/>
              <a:t>melemahkan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, LPF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derau</a:t>
            </a:r>
            <a:r>
              <a:rPr lang="en-US" sz="2400" dirty="0"/>
              <a:t> </a:t>
            </a:r>
            <a:r>
              <a:rPr lang="en-US" sz="2400" dirty="0" err="1"/>
              <a:t>acak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2. </a:t>
            </a:r>
            <a:r>
              <a:rPr lang="en-US" sz="2400" b="1" i="1" dirty="0"/>
              <a:t>Preprocessing</a:t>
            </a:r>
            <a:r>
              <a:rPr lang="en-US" sz="2400" b="1" dirty="0"/>
              <a:t> </a:t>
            </a:r>
            <a:r>
              <a:rPr lang="en-US" sz="2400" b="1" dirty="0" err="1"/>
              <a:t>sebelum</a:t>
            </a:r>
            <a:r>
              <a:rPr lang="en-US" sz="2400" b="1" dirty="0"/>
              <a:t> </a:t>
            </a:r>
            <a:r>
              <a:rPr lang="en-US" sz="2400" b="1" dirty="0" err="1"/>
              <a:t>segmentasi</a:t>
            </a:r>
            <a:endParaRPr lang="en-US" sz="2400" b="1" dirty="0"/>
          </a:p>
          <a:p>
            <a:pPr marL="0" indent="0">
              <a:buNone/>
            </a:pPr>
            <a:r>
              <a:rPr lang="en-US" sz="2400" dirty="0"/>
              <a:t>LPF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i="1" dirty="0"/>
              <a:t>image </a:t>
            </a:r>
            <a:r>
              <a:rPr lang="en-US" sz="2400" i="1" dirty="0" err="1"/>
              <a:t>segmentation</a:t>
            </a:r>
            <a:r>
              <a:rPr lang="en-US" sz="2400" dirty="0" err="1"/>
              <a:t>.Misalnya</a:t>
            </a:r>
            <a:r>
              <a:rPr lang="en-US" sz="2400" dirty="0"/>
              <a:t>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derau</a:t>
            </a:r>
            <a:r>
              <a:rPr lang="en-US" sz="2400" dirty="0"/>
              <a:t> </a:t>
            </a:r>
            <a:r>
              <a:rPr lang="en-US" sz="2400" dirty="0" err="1"/>
              <a:t>kecil-kecil</a:t>
            </a:r>
            <a:r>
              <a:rPr lang="en-US" sz="2400" dirty="0"/>
              <a:t> yang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i="1" dirty="0"/>
              <a:t>thresholding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diinginkan</a:t>
            </a:r>
            <a:r>
              <a:rPr lang="en-US" sz="2400" dirty="0"/>
              <a:t>. LPF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homogen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proses </a:t>
            </a:r>
            <a:r>
              <a:rPr lang="en-US" sz="2400" dirty="0" err="1"/>
              <a:t>segmentasi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stabil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AD7E1-36BF-E401-ADDC-809B736F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264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4F78-ADF4-8EFA-F01A-EEA987963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4497"/>
            <a:ext cx="10515600" cy="567246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derau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GLPF: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E9BFE-4946-B9BF-BF8B-EB384FF3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85190F-D3D0-878E-3FAC-15138267AD44}"/>
              </a:ext>
            </a:extLst>
          </p:cNvPr>
          <p:cNvSpPr txBox="1"/>
          <p:nvPr/>
        </p:nvSpPr>
        <p:spPr>
          <a:xfrm>
            <a:off x="1043714" y="1322833"/>
            <a:ext cx="609337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Membaca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Tambahkan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Gaussian noise</a:t>
            </a:r>
          </a:p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g = </a:t>
            </a:r>
            <a:r>
              <a:rPr lang="fr-FR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imnoise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(f, </a:t>
            </a:r>
            <a:r>
              <a:rPr lang="fr-FR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fr-FR" sz="1400" b="0" i="0" u="none" strike="noStrike" baseline="0" dirty="0" err="1">
                <a:solidFill>
                  <a:srgbClr val="A020F0"/>
                </a:solidFill>
                <a:latin typeface="Courier New" panose="02070309020205020404" pitchFamily="49" charset="0"/>
              </a:rPr>
              <a:t>gaussian</a:t>
            </a:r>
            <a:r>
              <a:rPr lang="fr-FR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, 0, 0.01);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Transformasi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Fourier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fft2(double(g));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Membuat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koordinat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u = 0:(M-1);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v = 0:(N-1);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idx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find(u &gt; M/2);</a:t>
            </a: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u(idx) = u(idx) - M;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idy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find(v &gt; N/2);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v(idy) = v(idy) - N;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[V,U] = 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meshgrid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v,u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121791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8A7B3-2A5C-0D6A-B4AA-77842B7D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18FB4B-27A8-62B5-EE9B-A40FFDC88BCD}"/>
              </a:ext>
            </a:extLst>
          </p:cNvPr>
          <p:cNvSpPr txBox="1"/>
          <p:nvPr/>
        </p:nvSpPr>
        <p:spPr>
          <a:xfrm>
            <a:off x="1204685" y="342282"/>
            <a:ext cx="939074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Jarak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dari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pusat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 = sqrt(U.^2 + V.^2);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Gaussian Low-Pass Filter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D0 = 30;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exp(-(D.^2)/(2*D0^2));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it-IT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Karena F memiliki frekuensi nol di pojok,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sedangkan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H juga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dibuat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nol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di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pojok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,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keduanya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dapat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langsung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dikalikan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.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G = H .*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Transformasi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Fourier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balik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g_filtered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real(ifft2(G));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Menampilkan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hasil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subplot(1,3,1);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'Citra Asli'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subplot(1,3,2);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(g);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'Citra + Gaussian Noise'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subplot(1,3,3);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(uint8(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g_filtered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'Hasil Gaussian LPF'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7103913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010F97-7C65-70D2-490C-DAE5E54DF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424813-7C7D-AFA8-2A7E-56C08A44C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2240"/>
            <a:ext cx="12155687" cy="38948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CBCCF3-C47B-9FF3-C10B-18F7A2EEE134}"/>
              </a:ext>
            </a:extLst>
          </p:cNvPr>
          <p:cNvSpPr txBox="1"/>
          <p:nvPr/>
        </p:nvSpPr>
        <p:spPr>
          <a:xfrm>
            <a:off x="449942" y="348343"/>
            <a:ext cx="2501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Hasil run program:</a:t>
            </a:r>
          </a:p>
        </p:txBody>
      </p:sp>
    </p:spTree>
    <p:extLst>
      <p:ext uri="{BB962C8B-B14F-4D97-AF65-F5344CB8AC3E}">
        <p14:creationId xmlns:p14="http://schemas.microsoft.com/office/powerpoint/2010/main" val="845604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69181F-F1A2-4FA4-9CC3-0A6A1E02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AB1E00-B36E-453B-8956-5336E6D05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40" y="1696479"/>
            <a:ext cx="11108919" cy="46598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C005A8-98C3-73E6-5D94-7BF4617D0219}"/>
              </a:ext>
            </a:extLst>
          </p:cNvPr>
          <p:cNvSpPr txBox="1"/>
          <p:nvPr/>
        </p:nvSpPr>
        <p:spPr>
          <a:xfrm>
            <a:off x="271144" y="476295"/>
            <a:ext cx="10492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/>
              <a:t>  </a:t>
            </a:r>
            <a:r>
              <a:rPr lang="en-US" sz="2400" i="1" dirty="0"/>
              <a:t>blurring</a:t>
            </a:r>
            <a:r>
              <a:rPr lang="en-US" sz="2400" dirty="0"/>
              <a:t> pada GLPF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menyambung</a:t>
            </a:r>
            <a:r>
              <a:rPr lang="en-US" sz="2400" dirty="0"/>
              <a:t> </a:t>
            </a:r>
            <a:r>
              <a:rPr lang="en-US" sz="2400" dirty="0" err="1"/>
              <a:t>bagian-bagian</a:t>
            </a:r>
            <a:r>
              <a:rPr lang="en-US" sz="2400" dirty="0"/>
              <a:t> yang </a:t>
            </a:r>
            <a:r>
              <a:rPr lang="en-US" sz="2400" dirty="0" err="1"/>
              <a:t>putus</a:t>
            </a:r>
            <a:r>
              <a:rPr lang="en-US" sz="2400" dirty="0"/>
              <a:t> pada </a:t>
            </a:r>
            <a:r>
              <a:rPr lang="en-US" sz="2400" dirty="0" err="1"/>
              <a:t>citra</a:t>
            </a:r>
            <a:r>
              <a:rPr lang="en-US" sz="2400" dirty="0"/>
              <a:t> </a:t>
            </a:r>
          </a:p>
          <a:p>
            <a:r>
              <a:rPr lang="en-US" sz="2400" dirty="0"/>
              <a:t>font </a:t>
            </a:r>
            <a:r>
              <a:rPr lang="en-US" sz="2400" dirty="0" err="1"/>
              <a:t>karakter</a:t>
            </a:r>
            <a:r>
              <a:rPr lang="en-US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001435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09EF0E-E667-4A7F-A752-D7905BBF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734873-119F-49FF-8B8D-125EC2A28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366" y="136525"/>
            <a:ext cx="8295834" cy="622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58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E3FE9A-8C7F-40AD-8501-85D4F4C69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DEF44A-9417-48C0-B91A-8CB3C2B60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85" y="1306010"/>
            <a:ext cx="10082430" cy="44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91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07EF-92B6-4A71-80D7-5FA15972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Highpass</a:t>
            </a:r>
            <a:r>
              <a:rPr lang="en-US" dirty="0"/>
              <a:t> filter (HPF)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ranah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95EB4-6116-4A5A-9F2C-64104AEFC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r>
              <a:rPr lang="en-US" sz="2400" dirty="0" err="1"/>
              <a:t>Penapis</a:t>
            </a:r>
            <a:r>
              <a:rPr lang="en-US" sz="2400" dirty="0"/>
              <a:t> </a:t>
            </a:r>
            <a:r>
              <a:rPr lang="en-US" sz="2400" dirty="0" err="1"/>
              <a:t>lolos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(</a:t>
            </a:r>
            <a:r>
              <a:rPr lang="en-US" sz="2400" i="1" dirty="0" err="1"/>
              <a:t>highpass</a:t>
            </a:r>
            <a:r>
              <a:rPr lang="en-US" sz="2400" i="1" dirty="0"/>
              <a:t> filter</a:t>
            </a:r>
            <a:r>
              <a:rPr lang="en-US" sz="2400" dirty="0"/>
              <a:t>)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menekan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berfrekuensi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dan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meloloskan</a:t>
            </a:r>
            <a:r>
              <a:rPr lang="en-US" sz="2400" dirty="0"/>
              <a:t> (</a:t>
            </a:r>
            <a:r>
              <a:rPr lang="en-US" sz="2400" dirty="0" err="1"/>
              <a:t>sekaligus</a:t>
            </a:r>
            <a:r>
              <a:rPr lang="en-US" sz="2400" dirty="0"/>
              <a:t> </a:t>
            </a:r>
            <a:r>
              <a:rPr lang="en-US" sz="2400" dirty="0" err="1"/>
              <a:t>memperkuat</a:t>
            </a:r>
            <a:r>
              <a:rPr lang="en-US" sz="2400" dirty="0"/>
              <a:t>)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berfrekuensi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/>
              <a:t> </a:t>
            </a:r>
            <a:r>
              <a:rPr lang="en-US" sz="2400" dirty="0" err="1"/>
              <a:t>penajaman</a:t>
            </a:r>
            <a:r>
              <a:rPr lang="en-US" sz="2400" dirty="0"/>
              <a:t> pada </a:t>
            </a:r>
            <a:r>
              <a:rPr lang="en-US" sz="2400" dirty="0" err="1"/>
              <a:t>tepi</a:t>
            </a:r>
            <a:r>
              <a:rPr lang="en-US" sz="2400" dirty="0"/>
              <a:t> (edge) </a:t>
            </a:r>
            <a:r>
              <a:rPr lang="en-US" sz="2400" dirty="0" err="1"/>
              <a:t>citra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i="1" dirty="0"/>
              <a:t>sharpened image</a:t>
            </a:r>
            <a:r>
              <a:rPr lang="en-US" sz="2400" dirty="0"/>
              <a:t>)</a:t>
            </a:r>
          </a:p>
          <a:p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penapis</a:t>
            </a:r>
            <a:r>
              <a:rPr lang="en-US" sz="2400" dirty="0"/>
              <a:t> </a:t>
            </a:r>
            <a:r>
              <a:rPr lang="en-US" sz="2400" dirty="0" err="1"/>
              <a:t>lolos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(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hp</a:t>
            </a:r>
            <a:r>
              <a:rPr lang="en-US" sz="2400" dirty="0"/>
              <a:t>) dan </a:t>
            </a:r>
            <a:r>
              <a:rPr lang="en-US" sz="2400" dirty="0" err="1"/>
              <a:t>penapis</a:t>
            </a:r>
            <a:r>
              <a:rPr lang="en-US" sz="2400" dirty="0"/>
              <a:t> </a:t>
            </a:r>
            <a:r>
              <a:rPr lang="en-US" sz="2400" dirty="0" err="1"/>
              <a:t>lolos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(</a:t>
            </a:r>
            <a:r>
              <a:rPr lang="en-US" sz="2400" i="1" dirty="0" err="1"/>
              <a:t>H</a:t>
            </a:r>
            <a:r>
              <a:rPr lang="en-US" sz="2400" i="1" baseline="-25000" dirty="0" err="1"/>
              <a:t>lp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buah</a:t>
            </a:r>
            <a:r>
              <a:rPr lang="en-US" sz="2400" dirty="0"/>
              <a:t> HPF yang </a:t>
            </a:r>
            <a:r>
              <a:rPr lang="en-US" sz="2400" dirty="0" err="1"/>
              <a:t>utama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n-US" sz="2400" dirty="0"/>
              <a:t>      1. </a:t>
            </a:r>
            <a:r>
              <a:rPr lang="en-US" sz="2400" i="1" dirty="0"/>
              <a:t>Ideal </a:t>
            </a:r>
            <a:r>
              <a:rPr lang="en-US" sz="2400" i="1" dirty="0" err="1"/>
              <a:t>highpass</a:t>
            </a:r>
            <a:r>
              <a:rPr lang="en-US" sz="2400" i="1" dirty="0"/>
              <a:t> filter </a:t>
            </a:r>
            <a:r>
              <a:rPr lang="en-US" sz="2400" dirty="0"/>
              <a:t>(IHPF)</a:t>
            </a:r>
          </a:p>
          <a:p>
            <a:pPr marL="0" indent="0">
              <a:buNone/>
            </a:pPr>
            <a:r>
              <a:rPr lang="en-US" sz="2400" dirty="0"/>
              <a:t>      2. </a:t>
            </a:r>
            <a:r>
              <a:rPr lang="en-US" sz="2400" i="1" dirty="0"/>
              <a:t>Butterworth </a:t>
            </a:r>
            <a:r>
              <a:rPr lang="en-US" sz="2400" i="1" dirty="0" err="1"/>
              <a:t>highpass</a:t>
            </a:r>
            <a:r>
              <a:rPr lang="en-US" sz="2400" i="1" dirty="0"/>
              <a:t> filter </a:t>
            </a:r>
            <a:r>
              <a:rPr lang="en-US" sz="2400" dirty="0"/>
              <a:t>(BHPF)</a:t>
            </a:r>
          </a:p>
          <a:p>
            <a:pPr marL="0" indent="0">
              <a:buNone/>
            </a:pPr>
            <a:r>
              <a:rPr lang="en-US" sz="2400" dirty="0"/>
              <a:t>      3. </a:t>
            </a:r>
            <a:r>
              <a:rPr lang="en-US" sz="2400" i="1" dirty="0"/>
              <a:t>Gaussian </a:t>
            </a:r>
            <a:r>
              <a:rPr lang="en-US" sz="2400" i="1" dirty="0" err="1"/>
              <a:t>highpass</a:t>
            </a:r>
            <a:r>
              <a:rPr lang="en-US" sz="2400" i="1" dirty="0"/>
              <a:t> filter </a:t>
            </a:r>
            <a:r>
              <a:rPr lang="en-US" sz="2400" dirty="0"/>
              <a:t>(GHPF)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D8074-5499-4F2B-9EAF-60334E57E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97" y="3937000"/>
            <a:ext cx="3205163" cy="51760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4BEFD-FAEC-4C0D-B3C7-E91D8935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703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F8F973-710B-4218-848F-8DA320576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14400"/>
            <a:ext cx="11430000" cy="487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819E4D-A5A1-4A58-90B1-D4B8E69A14BC}"/>
              </a:ext>
            </a:extLst>
          </p:cNvPr>
          <p:cNvSpPr txBox="1"/>
          <p:nvPr/>
        </p:nvSpPr>
        <p:spPr>
          <a:xfrm>
            <a:off x="599440" y="1066800"/>
            <a:ext cx="104708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Highpass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FB3C5-1729-4127-AADF-7B797641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D8535B-6BF1-4D5D-A5F3-F2C56D9B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682" y="5980112"/>
            <a:ext cx="28860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304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90362-BD80-45E1-A337-5AF427483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68" y="263075"/>
            <a:ext cx="8944757" cy="63318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B4FB9-0104-4D94-BD64-57ADD16DA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9DD1D7-43B7-43DB-A3DA-5E4FB5958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725" y="1325562"/>
            <a:ext cx="2962275" cy="752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EFBF3-93BC-4433-A683-BC59CBF71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725" y="4503739"/>
            <a:ext cx="28194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393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C3184-50CF-7784-719A-BB5043CC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59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AD06F1-953A-E082-14A6-5B878176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897" y="448033"/>
            <a:ext cx="9672614" cy="596193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A938B1-8772-290A-7A94-A0F2629E7390}"/>
              </a:ext>
            </a:extLst>
          </p:cNvPr>
          <p:cNvCxnSpPr/>
          <p:nvPr/>
        </p:nvCxnSpPr>
        <p:spPr>
          <a:xfrm>
            <a:off x="1991032" y="3259394"/>
            <a:ext cx="33626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F67EAA-5BDD-B617-5E66-F98BE25EB2A7}"/>
              </a:ext>
            </a:extLst>
          </p:cNvPr>
          <p:cNvCxnSpPr>
            <a:cxnSpLocks/>
          </p:cNvCxnSpPr>
          <p:nvPr/>
        </p:nvCxnSpPr>
        <p:spPr>
          <a:xfrm>
            <a:off x="2172460" y="4834194"/>
            <a:ext cx="2893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4500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B1149-50E4-4275-ABB8-CB8058A4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014A70-3441-4829-BDE9-CA7755EC5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280" y="1492036"/>
            <a:ext cx="7283891" cy="5070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08D99C-B2F1-41F2-8C84-3EC77F9865DE}"/>
              </a:ext>
            </a:extLst>
          </p:cNvPr>
          <p:cNvSpPr txBox="1"/>
          <p:nvPr/>
        </p:nvSpPr>
        <p:spPr>
          <a:xfrm>
            <a:off x="955040" y="295255"/>
            <a:ext cx="88290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u="none" strike="noStrike" baseline="0" dirty="0" err="1">
                <a:solidFill>
                  <a:srgbClr val="33339B"/>
                </a:solidFill>
              </a:rPr>
              <a:t>Representasi</a:t>
            </a:r>
            <a:r>
              <a:rPr lang="en-US" sz="3200" b="0" i="0" u="none" strike="noStrike" baseline="0" dirty="0">
                <a:solidFill>
                  <a:srgbClr val="33339B"/>
                </a:solidFill>
              </a:rPr>
              <a:t> </a:t>
            </a:r>
            <a:r>
              <a:rPr lang="en-US" sz="3200" b="0" i="0" u="none" strike="noStrike" baseline="0" dirty="0" err="1">
                <a:solidFill>
                  <a:srgbClr val="33339B"/>
                </a:solidFill>
              </a:rPr>
              <a:t>Spasial</a:t>
            </a:r>
            <a:r>
              <a:rPr lang="en-US" sz="3200" b="0" i="0" u="none" strike="noStrike" baseline="0" dirty="0">
                <a:solidFill>
                  <a:srgbClr val="33339B"/>
                </a:solidFill>
              </a:rPr>
              <a:t>  Ideal, Butterworth dan Gaussian </a:t>
            </a:r>
            <a:r>
              <a:rPr lang="en-US" sz="3200" b="0" i="0" u="none" strike="noStrike" baseline="0" dirty="0" err="1">
                <a:solidFill>
                  <a:srgbClr val="33339B"/>
                </a:solidFill>
              </a:rPr>
              <a:t>Highpass</a:t>
            </a:r>
            <a:r>
              <a:rPr lang="en-US" sz="3200" b="0" i="0" u="none" strike="noStrike" baseline="0" dirty="0">
                <a:solidFill>
                  <a:srgbClr val="33339B"/>
                </a:solidFill>
              </a:rPr>
              <a:t> Filter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83093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0C9BE0-D55B-5BCE-6583-59B7520FB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235BC6-BE4D-7FA7-6BE0-BCC647090D1B}"/>
              </a:ext>
            </a:extLst>
          </p:cNvPr>
          <p:cNvSpPr txBox="1"/>
          <p:nvPr/>
        </p:nvSpPr>
        <p:spPr>
          <a:xfrm>
            <a:off x="1103085" y="0"/>
            <a:ext cx="9985829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3: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fft2(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Fourier spectrum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S2 = log(1 + abs(F));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(S2,[]);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'Fourier Spectrum'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4: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Gaussian High-Pass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D0 = 50;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Koordinat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pl-PL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u = -P/2:(P/2-1);</a:t>
            </a:r>
          </a:p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v = -Q/2:(Q/2-1);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[V,U] = 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meshgrid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s-E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v,u</a:t>
            </a:r>
            <a:r>
              <a:rPr lang="es-E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Jarak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dari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pusat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frekuensi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D = sqrt(U.^2 + V.^2);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Gaussian High-Pass Filter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 = 1 - exp(-(D.^2)/(2*D0^2));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Tampilkan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mask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(H,[]);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'Gaussian HPF Mask'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mesh(H);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'Gaussian HPF Surface'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  <a:endParaRPr lang="en-US" b="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24400601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137CBB-DC9A-3F78-6C16-7D28260F0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2A9F78-808B-5571-CB8F-8CFB61E6BCE9}"/>
              </a:ext>
            </a:extLst>
          </p:cNvPr>
          <p:cNvSpPr txBox="1"/>
          <p:nvPr/>
        </p:nvSpPr>
        <p:spPr>
          <a:xfrm>
            <a:off x="1625600" y="423598"/>
            <a:ext cx="90424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5: Kalikan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spektrum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dengan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filter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HPF_f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H .*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6: Inverse Fourier Transform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HPF_f1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ifftshift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HPF_f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HPF_f2 = real(ifft2(HPF_f1));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(HPF_f2,[]);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 after Inverse 2D DFT'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7: Buang zero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HPF_f2 = HPF_f2(1:M,1:N);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(HPF_f2,[]);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'Output Image - Gaussian HPF'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375539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9FA9C5-BF86-57BD-6F23-4B8E5ADC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224C8-826A-39CF-23C0-6426AC77196B}"/>
              </a:ext>
            </a:extLst>
          </p:cNvPr>
          <p:cNvSpPr txBox="1"/>
          <p:nvPr/>
        </p:nvSpPr>
        <p:spPr>
          <a:xfrm>
            <a:off x="838200" y="258901"/>
            <a:ext cx="920205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PENAPISAN DALAM RANAH FREKUENSI DENGAN GAUSSIAN HIGH-PASS FILTER (GHPF)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Membaca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imread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'cameraman.bmp'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Ukuran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endParaRPr lang="en-US" sz="1400" b="0" i="0" u="none" strike="noStrike" baseline="0" dirty="0">
              <a:solidFill>
                <a:srgbClr val="228B22"/>
              </a:solidFill>
              <a:latin typeface="Courier New" panose="02070309020205020404" pitchFamily="49" charset="0"/>
            </a:endParaRP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[M,N] = size(f);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Konversi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ke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double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 = im2double(f);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pt-BR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1: Zero padding menjadi 2M x 2N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P = 2*M;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Q = 2*N;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Step 2: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Membentuk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</a:t>
            </a:r>
            <a:r>
              <a:rPr lang="en-US" sz="1400" b="0" i="0" u="none" strike="noStrike" baseline="0" dirty="0" err="1">
                <a:solidFill>
                  <a:srgbClr val="228B22"/>
                </a:solidFill>
                <a:latin typeface="Courier New" panose="02070309020205020404" pitchFamily="49" charset="0"/>
              </a:rPr>
              <a:t>citra</a:t>
            </a:r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 padding</a:t>
            </a:r>
          </a:p>
          <a:p>
            <a:r>
              <a:rPr lang="en-US" sz="1400" b="0" i="0" u="none" strike="noStrike" baseline="0" dirty="0">
                <a:solidFill>
                  <a:srgbClr val="228B22"/>
                </a:solidFill>
                <a:latin typeface="Courier New" panose="02070309020205020404" pitchFamily="49" charset="0"/>
              </a:rPr>
              <a:t>% ========================================================= </a:t>
            </a:r>
          </a:p>
          <a:p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= zeros(P,Q);</a:t>
            </a:r>
          </a:p>
          <a:p>
            <a:r>
              <a:rPr lang="pt-BR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fp(1:M,1:N) = f;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(f);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'Original Image'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figure; 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imshow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sz="1400" b="0" i="0" u="none" strike="noStrike" baseline="0" dirty="0" err="1">
                <a:solidFill>
                  <a:srgbClr val="000000"/>
                </a:solidFill>
                <a:latin typeface="Courier New" panose="02070309020205020404" pitchFamily="49" charset="0"/>
              </a:rPr>
              <a:t>fp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 title(</a:t>
            </a:r>
            <a:r>
              <a:rPr lang="en-US" sz="1400" b="0" i="0" u="none" strike="noStrike" baseline="0" dirty="0">
                <a:solidFill>
                  <a:srgbClr val="A020F0"/>
                </a:solidFill>
                <a:latin typeface="Courier New" panose="02070309020205020404" pitchFamily="49" charset="0"/>
              </a:rPr>
              <a:t>'Padded Image’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); </a:t>
            </a:r>
          </a:p>
        </p:txBody>
      </p:sp>
    </p:spTree>
    <p:extLst>
      <p:ext uri="{BB962C8B-B14F-4D97-AF65-F5344CB8AC3E}">
        <p14:creationId xmlns:p14="http://schemas.microsoft.com/office/powerpoint/2010/main" val="17866375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DAB73-E3F5-4B3D-A9C3-1DAE8EA83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53" y="87927"/>
            <a:ext cx="2606887" cy="2145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9D44D3-89C7-4A82-9DE3-77BC3570F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020" y="0"/>
            <a:ext cx="4285554" cy="37820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7A0F82-7CA3-4336-9E40-8160A2939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733" y="-24429"/>
            <a:ext cx="4285554" cy="3782060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DD4B3BB-42A9-41A6-9B71-B8F89B95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64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E298BE-654A-4031-9436-E6B83461CD2B}"/>
              </a:ext>
            </a:extLst>
          </p:cNvPr>
          <p:cNvSpPr txBox="1"/>
          <p:nvPr/>
        </p:nvSpPr>
        <p:spPr>
          <a:xfrm>
            <a:off x="8335967" y="5978638"/>
            <a:ext cx="2927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Hasil run program</a:t>
            </a:r>
          </a:p>
          <a:p>
            <a:r>
              <a:rPr lang="en-US" sz="2400" dirty="0" err="1">
                <a:solidFill>
                  <a:srgbClr val="FF0000"/>
                </a:solidFill>
              </a:rPr>
              <a:t>dengan</a:t>
            </a:r>
            <a:r>
              <a:rPr lang="en-US" sz="2400" dirty="0">
                <a:solidFill>
                  <a:srgbClr val="FF0000"/>
                </a:solidFill>
              </a:rPr>
              <a:t> GHPF, D0 = 50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9967BB7-EAED-48A2-85F1-116C6A426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87527"/>
            <a:ext cx="4285556" cy="37820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8374D4-4CD7-C0D5-8E1B-DBBA299E42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961" y="3287380"/>
            <a:ext cx="3969065" cy="3522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E5DFCB-969D-EB4F-6830-E404C1115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5244" y="3287380"/>
            <a:ext cx="40767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659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CDAE7-12D7-CFE3-1B54-3D64A265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46B3B7-1D9F-32A6-366E-455E23CC2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566" y="574948"/>
            <a:ext cx="7340819" cy="602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971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2113A8-C692-4558-423D-F25983C31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9F7D4-E217-42DC-A44B-504B124AE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89" y="1428750"/>
            <a:ext cx="6224589" cy="4668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1222A9-5F88-DCA5-F27F-540E73F97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05158"/>
            <a:ext cx="5917324" cy="525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629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C9246B-9658-4C56-9295-7280096DCD1F}"/>
              </a:ext>
            </a:extLst>
          </p:cNvPr>
          <p:cNvSpPr txBox="1"/>
          <p:nvPr/>
        </p:nvSpPr>
        <p:spPr>
          <a:xfrm>
            <a:off x="558800" y="335280"/>
            <a:ext cx="5681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hasil</a:t>
            </a:r>
            <a:r>
              <a:rPr lang="en-US" sz="2800" dirty="0"/>
              <a:t> lain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citra</a:t>
            </a:r>
            <a:r>
              <a:rPr lang="en-US" sz="2800" dirty="0"/>
              <a:t> </a:t>
            </a:r>
            <a:r>
              <a:rPr lang="en-US" sz="2800" i="1" dirty="0"/>
              <a:t>pepper</a:t>
            </a:r>
            <a:r>
              <a:rPr lang="en-US" sz="2800" dirty="0"/>
              <a:t>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A0F6B-9D63-4A8D-BA2B-A0BFDF425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20BF50-C60D-BEC3-EEEF-CBB199144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858" y="1076325"/>
            <a:ext cx="6515100" cy="5781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622BA7-B977-1099-A5CD-4A832ABDC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50" y="1221107"/>
            <a:ext cx="3326515" cy="295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08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116A4E-EACD-4D29-B70B-08C47CD8D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835025"/>
            <a:ext cx="5734050" cy="51879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2F896-DB60-4A71-A800-64F88AFCB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3E7133-3809-4B6A-B2A9-1FE92BE5D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75" y="835025"/>
            <a:ext cx="5734050" cy="518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51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D9940A-09CE-42D0-AEC0-0B34A2C7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69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992B3B-9CBE-DC44-94A0-3206DB61D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645" y="574675"/>
            <a:ext cx="6515100" cy="5781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91DA3E-CB41-A0E2-B23E-DD6176542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9100" y="574675"/>
            <a:ext cx="651510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001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8CAD68-9F87-4930-92C9-131B8CFDB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C817B4-DDDF-44BD-A436-6D4F6B2F5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306" y="535393"/>
            <a:ext cx="9644530" cy="594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817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6BE81-46A7-4A3F-904D-FF0F2FB61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F768F-35BE-43B4-A47F-F70DB1B1E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168" y="534814"/>
            <a:ext cx="9182955" cy="536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598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371DF-312E-4C5C-8F63-74E7CB8A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1E1D6-1CA4-4A08-BD10-10FD1C239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489" y="497952"/>
            <a:ext cx="9447535" cy="585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534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CCB890-971C-4F69-9F9C-E8E72FD7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43902-9505-48C6-A394-7EF858EC9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423" y="214809"/>
            <a:ext cx="8558149" cy="642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791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0B6C02-5AF7-469B-95D0-824FFD6E3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251" y="1070480"/>
            <a:ext cx="5663993" cy="1080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6A9C77-F42B-4B9A-9386-D30D077E0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845" y="3980045"/>
            <a:ext cx="3704499" cy="27350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0EDF0B-F3B2-4916-88E1-BB939D574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7371" y="4784676"/>
            <a:ext cx="2108074" cy="20733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D943CF-32C7-4DF0-AB68-A051E7375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20" y="2093857"/>
            <a:ext cx="3219626" cy="4764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C39E6-75BD-4E1B-BEB4-E84C2BAF1E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9011" y="2236927"/>
            <a:ext cx="2229057" cy="447800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3E34FC0-23AE-52EA-EDD1-8BFAA0FE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63" y="146505"/>
            <a:ext cx="10515600" cy="1325563"/>
          </a:xfrm>
        </p:spPr>
        <p:txBody>
          <a:bodyPr/>
          <a:lstStyle/>
          <a:p>
            <a:r>
              <a:rPr lang="en-US" dirty="0" err="1"/>
              <a:t>Penapis</a:t>
            </a:r>
            <a:r>
              <a:rPr lang="en-US" dirty="0"/>
              <a:t> </a:t>
            </a:r>
            <a:r>
              <a:rPr lang="en-US" dirty="0" err="1"/>
              <a:t>lubang</a:t>
            </a:r>
            <a:r>
              <a:rPr lang="en-US" dirty="0"/>
              <a:t> (</a:t>
            </a:r>
            <a:r>
              <a:rPr lang="en-US" i="1" dirty="0"/>
              <a:t>notch filter</a:t>
            </a:r>
            <a:r>
              <a:rPr lang="en-US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A9538F-59EF-4B68-8F55-46D621FB56AA}"/>
              </a:ext>
            </a:extLst>
          </p:cNvPr>
          <p:cNvSpPr txBox="1"/>
          <p:nvPr/>
        </p:nvSpPr>
        <p:spPr>
          <a:xfrm>
            <a:off x="5722071" y="2333285"/>
            <a:ext cx="4798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F(0,0) is equal to the average value of f(</a:t>
            </a:r>
            <a:r>
              <a:rPr lang="en-US" dirty="0" err="1"/>
              <a:t>x,y</a:t>
            </a:r>
            <a:r>
              <a:rPr lang="en-US" dirty="0"/>
              <a:t>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3F8E4A-89FD-A1E3-472A-071124CEAE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4708" y="2702617"/>
            <a:ext cx="3837216" cy="8034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DD080B-BC4D-D394-6B7C-4DF901CA666D}"/>
              </a:ext>
            </a:extLst>
          </p:cNvPr>
          <p:cNvSpPr txBox="1"/>
          <p:nvPr/>
        </p:nvSpPr>
        <p:spPr>
          <a:xfrm>
            <a:off x="6126723" y="3465327"/>
            <a:ext cx="4497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F(0,0) </a:t>
            </a:r>
            <a:r>
              <a:rPr lang="en-US" dirty="0" err="1"/>
              <a:t>adalah</a:t>
            </a:r>
            <a:r>
              <a:rPr lang="en-US" dirty="0"/>
              <a:t> pada </a:t>
            </a:r>
            <a:r>
              <a:rPr lang="en-US" dirty="0" err="1"/>
              <a:t>lokasi</a:t>
            </a:r>
            <a:r>
              <a:rPr lang="en-US" dirty="0"/>
              <a:t> u = M/2 dan v = N/2</a:t>
            </a:r>
          </a:p>
        </p:txBody>
      </p:sp>
    </p:spTree>
    <p:extLst>
      <p:ext uri="{BB962C8B-B14F-4D97-AF65-F5344CB8AC3E}">
        <p14:creationId xmlns:p14="http://schemas.microsoft.com/office/powerpoint/2010/main" val="20851255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19A3-5B1C-4929-BCF2-4B4FB8EFC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Unsharp Masking dan High-Boost Filtering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Ranah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93CDB-6146-4276-B8CC-BAB8D6A2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153A1-7512-4506-B9ED-7F9DD108FFE3}" type="slidenum">
              <a:rPr lang="en-US" smtClean="0"/>
              <a:t>75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3B4D59-36F0-481A-B502-B2BEB633D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964" y="2020232"/>
            <a:ext cx="8672236" cy="43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89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1722</TotalTime>
  <Words>4247</Words>
  <Application>Microsoft Office PowerPoint</Application>
  <PresentationFormat>Widescreen</PresentationFormat>
  <Paragraphs>747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5" baseType="lpstr">
      <vt:lpstr>Arial</vt:lpstr>
      <vt:lpstr>Calibri</vt:lpstr>
      <vt:lpstr>Calibri Light</vt:lpstr>
      <vt:lpstr>Cambria Math</vt:lpstr>
      <vt:lpstr>Courier New</vt:lpstr>
      <vt:lpstr>Symbol</vt:lpstr>
      <vt:lpstr>Tahoma</vt:lpstr>
      <vt:lpstr>Times New Roman</vt:lpstr>
      <vt:lpstr>Wingdings</vt:lpstr>
      <vt:lpstr>Office Theme</vt:lpstr>
      <vt:lpstr>12 – Penapisan Citra dalam Ranah Frekuensi </vt:lpstr>
      <vt:lpstr>Penapisan dalam ranah frekuensi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Tinjau Kembali Fourier Transform</vt:lpstr>
      <vt:lpstr>PowerPoint Presentation</vt:lpstr>
      <vt:lpstr>PowerPoint Presentation</vt:lpstr>
      <vt:lpstr>PowerPoint Presentation</vt:lpstr>
      <vt:lpstr>Lowpass filter (LPF) dalam ranah frekuensi</vt:lpstr>
      <vt:lpstr>PowerPoint Presentation</vt:lpstr>
      <vt:lpstr>PowerPoint Presentation</vt:lpstr>
      <vt:lpstr>Pertimbangan nilai frekuensi cutoff (D0)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Untuk apa sebenarnya ILPF, GLPF, dan BLPF?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Highpass filter (HPF) dalam ranah frekuensi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Penapis lubang (notch filter)</vt:lpstr>
      <vt:lpstr>Unsharp Masking dan High-Boost Filtering dalam Ranah Frekuensi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Rinaldi Munir</dc:creator>
  <cp:lastModifiedBy>Dr. Ir. Rinaldi, M.T.</cp:lastModifiedBy>
  <cp:revision>76</cp:revision>
  <dcterms:created xsi:type="dcterms:W3CDTF">2021-02-27T13:47:28Z</dcterms:created>
  <dcterms:modified xsi:type="dcterms:W3CDTF">2026-09-21T02:42:00Z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b525e5-f3da-4501-8f1e-526b6769fc56_Enabled">
    <vt:lpwstr>true</vt:lpwstr>
  </property>
  <property fmtid="{D5CDD505-2E9C-101B-9397-08002B2CF9AE}" pid="3" name="MSIP_Label_38b525e5-f3da-4501-8f1e-526b6769fc56_SetDate">
    <vt:lpwstr>2024-10-09T00:51:01Z</vt:lpwstr>
  </property>
  <property fmtid="{D5CDD505-2E9C-101B-9397-08002B2CF9AE}" pid="4" name="MSIP_Label_38b525e5-f3da-4501-8f1e-526b6769fc56_Method">
    <vt:lpwstr>Standard</vt:lpwstr>
  </property>
  <property fmtid="{D5CDD505-2E9C-101B-9397-08002B2CF9AE}" pid="5" name="MSIP_Label_38b525e5-f3da-4501-8f1e-526b6769fc56_Name">
    <vt:lpwstr>defa4170-0d19-0005-0004-bc88714345d2</vt:lpwstr>
  </property>
  <property fmtid="{D5CDD505-2E9C-101B-9397-08002B2CF9AE}" pid="6" name="MSIP_Label_38b525e5-f3da-4501-8f1e-526b6769fc56_SiteId">
    <vt:lpwstr>db6e1183-4c65-405c-82ce-7cd53fa6e9dc</vt:lpwstr>
  </property>
  <property fmtid="{D5CDD505-2E9C-101B-9397-08002B2CF9AE}" pid="7" name="MSIP_Label_38b525e5-f3da-4501-8f1e-526b6769fc56_ActionId">
    <vt:lpwstr>658b8199-5c17-43e6-8bee-69ea1212bc21</vt:lpwstr>
  </property>
  <property fmtid="{D5CDD505-2E9C-101B-9397-08002B2CF9AE}" pid="8" name="MSIP_Label_38b525e5-f3da-4501-8f1e-526b6769fc56_ContentBits">
    <vt:lpwstr>0</vt:lpwstr>
  </property>
</Properties>
</file>