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7" r:id="rId2"/>
    <p:sldId id="591" r:id="rId3"/>
    <p:sldId id="355" r:id="rId4"/>
    <p:sldId id="356" r:id="rId5"/>
    <p:sldId id="593" r:id="rId6"/>
    <p:sldId id="597" r:id="rId7"/>
    <p:sldId id="431" r:id="rId8"/>
    <p:sldId id="359" r:id="rId9"/>
    <p:sldId id="358" r:id="rId10"/>
    <p:sldId id="360" r:id="rId11"/>
    <p:sldId id="361" r:id="rId12"/>
    <p:sldId id="594" r:id="rId13"/>
    <p:sldId id="362" r:id="rId14"/>
    <p:sldId id="363" r:id="rId15"/>
    <p:sldId id="342" r:id="rId16"/>
    <p:sldId id="345" r:id="rId17"/>
    <p:sldId id="575" r:id="rId18"/>
    <p:sldId id="344" r:id="rId19"/>
    <p:sldId id="365" r:id="rId20"/>
    <p:sldId id="565" r:id="rId21"/>
    <p:sldId id="595" r:id="rId22"/>
    <p:sldId id="601" r:id="rId23"/>
    <p:sldId id="603" r:id="rId24"/>
    <p:sldId id="604" r:id="rId25"/>
    <p:sldId id="564" r:id="rId26"/>
    <p:sldId id="592" r:id="rId27"/>
    <p:sldId id="566" r:id="rId28"/>
    <p:sldId id="600" r:id="rId29"/>
    <p:sldId id="351" r:id="rId30"/>
    <p:sldId id="352" r:id="rId31"/>
    <p:sldId id="598" r:id="rId32"/>
    <p:sldId id="606" r:id="rId33"/>
    <p:sldId id="599" r:id="rId34"/>
    <p:sldId id="607" r:id="rId35"/>
    <p:sldId id="567" r:id="rId36"/>
    <p:sldId id="605" r:id="rId37"/>
    <p:sldId id="608" r:id="rId38"/>
    <p:sldId id="353" r:id="rId39"/>
    <p:sldId id="596" r:id="rId40"/>
    <p:sldId id="568" r:id="rId41"/>
    <p:sldId id="346" r:id="rId42"/>
    <p:sldId id="609" r:id="rId43"/>
    <p:sldId id="354" r:id="rId44"/>
    <p:sldId id="571" r:id="rId45"/>
    <p:sldId id="602" r:id="rId46"/>
    <p:sldId id="611" r:id="rId47"/>
    <p:sldId id="572" r:id="rId48"/>
    <p:sldId id="573" r:id="rId49"/>
    <p:sldId id="610" r:id="rId50"/>
    <p:sldId id="574" r:id="rId51"/>
    <p:sldId id="576" r:id="rId52"/>
    <p:sldId id="577" r:id="rId53"/>
    <p:sldId id="578" r:id="rId54"/>
    <p:sldId id="579" r:id="rId55"/>
    <p:sldId id="580" r:id="rId56"/>
    <p:sldId id="581" r:id="rId57"/>
    <p:sldId id="582" r:id="rId58"/>
    <p:sldId id="583" r:id="rId59"/>
    <p:sldId id="584" r:id="rId60"/>
    <p:sldId id="585" r:id="rId61"/>
    <p:sldId id="586" r:id="rId62"/>
    <p:sldId id="587" r:id="rId63"/>
    <p:sldId id="588" r:id="rId64"/>
    <p:sldId id="589" r:id="rId65"/>
    <p:sldId id="59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FF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autoAdjust="0"/>
    <p:restoredTop sz="94660"/>
  </p:normalViewPr>
  <p:slideViewPr>
    <p:cSldViewPr snapToGrid="0">
      <p:cViewPr varScale="1">
        <p:scale>
          <a:sx n="66" d="100"/>
          <a:sy n="66" d="100"/>
        </p:scale>
        <p:origin x="7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2B58B-7EC3-4868-812D-518EA0AEA264}"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D23AC-D084-41D8-BEAE-8EC5A6EE27EC}" type="slidenum">
              <a:rPr lang="en-US" smtClean="0"/>
              <a:t>‹#›</a:t>
            </a:fld>
            <a:endParaRPr lang="en-US"/>
          </a:p>
        </p:txBody>
      </p:sp>
    </p:spTree>
    <p:extLst>
      <p:ext uri="{BB962C8B-B14F-4D97-AF65-F5344CB8AC3E}">
        <p14:creationId xmlns:p14="http://schemas.microsoft.com/office/powerpoint/2010/main" val="345580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DC059-2105-4F6B-84C7-0A7B0427FC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C438E2-B335-42F3-BD2C-895D9A59E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828A7E-62E5-4747-A520-8C0EE05A88CE}"/>
              </a:ext>
            </a:extLst>
          </p:cNvPr>
          <p:cNvSpPr>
            <a:spLocks noGrp="1"/>
          </p:cNvSpPr>
          <p:nvPr>
            <p:ph type="dt" sz="half" idx="10"/>
          </p:nvPr>
        </p:nvSpPr>
        <p:spPr/>
        <p:txBody>
          <a:bodyPr/>
          <a:lstStyle/>
          <a:p>
            <a:fld id="{53E0D55E-A6B1-437B-8255-1A4C1D16826D}" type="datetime1">
              <a:rPr lang="en-US" smtClean="0"/>
              <a:t>11/4/2025</a:t>
            </a:fld>
            <a:endParaRPr lang="en-US"/>
          </a:p>
        </p:txBody>
      </p:sp>
      <p:sp>
        <p:nvSpPr>
          <p:cNvPr id="5" name="Footer Placeholder 4">
            <a:extLst>
              <a:ext uri="{FF2B5EF4-FFF2-40B4-BE49-F238E27FC236}">
                <a16:creationId xmlns:a16="http://schemas.microsoft.com/office/drawing/2014/main" id="{38527FE2-B8F1-469C-9648-168AFFC6C1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F35E7-8366-4C5F-9FDB-C3C7E7BA3A27}"/>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113113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4EE4-8F7E-4D71-9872-FF3BB9AF2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353A06-0B1B-46D8-ACC4-C109D67956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9E175-0C4B-40C3-A26D-F9A554E19C26}"/>
              </a:ext>
            </a:extLst>
          </p:cNvPr>
          <p:cNvSpPr>
            <a:spLocks noGrp="1"/>
          </p:cNvSpPr>
          <p:nvPr>
            <p:ph type="dt" sz="half" idx="10"/>
          </p:nvPr>
        </p:nvSpPr>
        <p:spPr/>
        <p:txBody>
          <a:bodyPr/>
          <a:lstStyle/>
          <a:p>
            <a:fld id="{C0FAA169-7FBC-4A99-B93E-A7A9BE9B4B2F}" type="datetime1">
              <a:rPr lang="en-US" smtClean="0"/>
              <a:t>11/4/2025</a:t>
            </a:fld>
            <a:endParaRPr lang="en-US"/>
          </a:p>
        </p:txBody>
      </p:sp>
      <p:sp>
        <p:nvSpPr>
          <p:cNvPr id="5" name="Footer Placeholder 4">
            <a:extLst>
              <a:ext uri="{FF2B5EF4-FFF2-40B4-BE49-F238E27FC236}">
                <a16:creationId xmlns:a16="http://schemas.microsoft.com/office/drawing/2014/main" id="{EEEFC7F0-8778-4B27-8E57-050A69554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9183D-03AD-4C87-8E1A-D3479BE76054}"/>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351654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12558F-BD8A-45D8-8128-60A9B36F34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0B0C81-2508-4076-A839-6273033BAE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EC42A-0230-41D3-9A56-0257C9F9D234}"/>
              </a:ext>
            </a:extLst>
          </p:cNvPr>
          <p:cNvSpPr>
            <a:spLocks noGrp="1"/>
          </p:cNvSpPr>
          <p:nvPr>
            <p:ph type="dt" sz="half" idx="10"/>
          </p:nvPr>
        </p:nvSpPr>
        <p:spPr/>
        <p:txBody>
          <a:bodyPr/>
          <a:lstStyle/>
          <a:p>
            <a:fld id="{047D417F-8E69-43E9-B6C7-5A50A110FB4E}" type="datetime1">
              <a:rPr lang="en-US" smtClean="0"/>
              <a:t>11/4/2025</a:t>
            </a:fld>
            <a:endParaRPr lang="en-US"/>
          </a:p>
        </p:txBody>
      </p:sp>
      <p:sp>
        <p:nvSpPr>
          <p:cNvPr id="5" name="Footer Placeholder 4">
            <a:extLst>
              <a:ext uri="{FF2B5EF4-FFF2-40B4-BE49-F238E27FC236}">
                <a16:creationId xmlns:a16="http://schemas.microsoft.com/office/drawing/2014/main" id="{A55A0B00-CB1B-4CF6-94A8-2EF993C83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26217-7946-4951-9881-5B580DCB49CC}"/>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91115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9887-F102-466D-9AA0-468F0884C8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51762-629F-43D2-9ABF-2445F3EA6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14A53-71BC-4EF6-B307-DC95FFE67981}"/>
              </a:ext>
            </a:extLst>
          </p:cNvPr>
          <p:cNvSpPr>
            <a:spLocks noGrp="1"/>
          </p:cNvSpPr>
          <p:nvPr>
            <p:ph type="dt" sz="half" idx="10"/>
          </p:nvPr>
        </p:nvSpPr>
        <p:spPr/>
        <p:txBody>
          <a:bodyPr/>
          <a:lstStyle/>
          <a:p>
            <a:fld id="{813453F3-CCF6-4149-B712-A70AB5F91787}" type="datetime1">
              <a:rPr lang="en-US" smtClean="0"/>
              <a:t>11/4/2025</a:t>
            </a:fld>
            <a:endParaRPr lang="en-US"/>
          </a:p>
        </p:txBody>
      </p:sp>
      <p:sp>
        <p:nvSpPr>
          <p:cNvPr id="5" name="Footer Placeholder 4">
            <a:extLst>
              <a:ext uri="{FF2B5EF4-FFF2-40B4-BE49-F238E27FC236}">
                <a16:creationId xmlns:a16="http://schemas.microsoft.com/office/drawing/2014/main" id="{8CF48AF1-38F5-4073-97DE-272C4D052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985B2-D8FC-4E45-A83A-0988DE11B8E4}"/>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194442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245F-C537-4437-9AA3-3A3DB2B060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33525A-1131-44B0-ABEF-DA1CE7416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7EC604-0D2D-4387-9C04-9CA83DE5C33A}"/>
              </a:ext>
            </a:extLst>
          </p:cNvPr>
          <p:cNvSpPr>
            <a:spLocks noGrp="1"/>
          </p:cNvSpPr>
          <p:nvPr>
            <p:ph type="dt" sz="half" idx="10"/>
          </p:nvPr>
        </p:nvSpPr>
        <p:spPr/>
        <p:txBody>
          <a:bodyPr/>
          <a:lstStyle/>
          <a:p>
            <a:fld id="{5CAD0833-A812-4550-9039-85F6787147B7}" type="datetime1">
              <a:rPr lang="en-US" smtClean="0"/>
              <a:t>11/4/2025</a:t>
            </a:fld>
            <a:endParaRPr lang="en-US"/>
          </a:p>
        </p:txBody>
      </p:sp>
      <p:sp>
        <p:nvSpPr>
          <p:cNvPr id="5" name="Footer Placeholder 4">
            <a:extLst>
              <a:ext uri="{FF2B5EF4-FFF2-40B4-BE49-F238E27FC236}">
                <a16:creationId xmlns:a16="http://schemas.microsoft.com/office/drawing/2014/main" id="{FC2F55FD-6FCC-4FE1-8795-3423B104A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C2416-33CA-46A1-A8E8-D60DF80FE35D}"/>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181834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6E3F-BED3-438F-8143-BEC502F3A7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7AF60B-80C8-4017-98D4-7117D1789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F8DC42-602E-4B2D-A641-CD5800E9F3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6153AB-F4EA-4D88-858C-DA0BC8B32BCD}"/>
              </a:ext>
            </a:extLst>
          </p:cNvPr>
          <p:cNvSpPr>
            <a:spLocks noGrp="1"/>
          </p:cNvSpPr>
          <p:nvPr>
            <p:ph type="dt" sz="half" idx="10"/>
          </p:nvPr>
        </p:nvSpPr>
        <p:spPr/>
        <p:txBody>
          <a:bodyPr/>
          <a:lstStyle/>
          <a:p>
            <a:fld id="{E32CC7A9-32D5-4EB7-ADB9-46232DB9D55E}" type="datetime1">
              <a:rPr lang="en-US" smtClean="0"/>
              <a:t>11/4/2025</a:t>
            </a:fld>
            <a:endParaRPr lang="en-US"/>
          </a:p>
        </p:txBody>
      </p:sp>
      <p:sp>
        <p:nvSpPr>
          <p:cNvPr id="6" name="Footer Placeholder 5">
            <a:extLst>
              <a:ext uri="{FF2B5EF4-FFF2-40B4-BE49-F238E27FC236}">
                <a16:creationId xmlns:a16="http://schemas.microsoft.com/office/drawing/2014/main" id="{49093D04-06E7-4160-B223-8EAA71F875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73412C-3FB2-4326-8C10-87601A58C26C}"/>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660686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75A27-6B3F-4A4B-A9D1-6D8A2D689E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F96122-4C88-49CA-B156-A94178F4C6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C2698F-E2C3-4692-8C24-FDE94BAC63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1D1985-E57E-40CB-A933-FF7FA7DF92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F164A-0DEC-4A65-9CDB-3287C030C9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8FC294-E4C9-4315-AA0F-AF9443AC4BEC}"/>
              </a:ext>
            </a:extLst>
          </p:cNvPr>
          <p:cNvSpPr>
            <a:spLocks noGrp="1"/>
          </p:cNvSpPr>
          <p:nvPr>
            <p:ph type="dt" sz="half" idx="10"/>
          </p:nvPr>
        </p:nvSpPr>
        <p:spPr/>
        <p:txBody>
          <a:bodyPr/>
          <a:lstStyle/>
          <a:p>
            <a:fld id="{CD567AB7-79AC-4063-8940-6DB006FBCB76}" type="datetime1">
              <a:rPr lang="en-US" smtClean="0"/>
              <a:t>11/4/2025</a:t>
            </a:fld>
            <a:endParaRPr lang="en-US"/>
          </a:p>
        </p:txBody>
      </p:sp>
      <p:sp>
        <p:nvSpPr>
          <p:cNvPr id="8" name="Footer Placeholder 7">
            <a:extLst>
              <a:ext uri="{FF2B5EF4-FFF2-40B4-BE49-F238E27FC236}">
                <a16:creationId xmlns:a16="http://schemas.microsoft.com/office/drawing/2014/main" id="{3837B49C-37B7-41DD-AE3C-EE808F8C36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0C5A53-313E-4BA2-A5B9-FB3DAE94196D}"/>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251422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16884-CEA4-41C9-8143-97210B917B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632D60-074E-439C-97FC-B8A809AD0EF2}"/>
              </a:ext>
            </a:extLst>
          </p:cNvPr>
          <p:cNvSpPr>
            <a:spLocks noGrp="1"/>
          </p:cNvSpPr>
          <p:nvPr>
            <p:ph type="dt" sz="half" idx="10"/>
          </p:nvPr>
        </p:nvSpPr>
        <p:spPr/>
        <p:txBody>
          <a:bodyPr/>
          <a:lstStyle/>
          <a:p>
            <a:fld id="{00F4C83E-FDE5-4C36-B170-1876087BF3C3}" type="datetime1">
              <a:rPr lang="en-US" smtClean="0"/>
              <a:t>11/4/2025</a:t>
            </a:fld>
            <a:endParaRPr lang="en-US"/>
          </a:p>
        </p:txBody>
      </p:sp>
      <p:sp>
        <p:nvSpPr>
          <p:cNvPr id="4" name="Footer Placeholder 3">
            <a:extLst>
              <a:ext uri="{FF2B5EF4-FFF2-40B4-BE49-F238E27FC236}">
                <a16:creationId xmlns:a16="http://schemas.microsoft.com/office/drawing/2014/main" id="{52C2EF49-D476-4582-97D0-9B74B022F8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3EDEF6-154D-49F6-B437-B9113E3EA065}"/>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135516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5F446F-ECAE-45DF-824F-596FF616C873}"/>
              </a:ext>
            </a:extLst>
          </p:cNvPr>
          <p:cNvSpPr>
            <a:spLocks noGrp="1"/>
          </p:cNvSpPr>
          <p:nvPr>
            <p:ph type="dt" sz="half" idx="10"/>
          </p:nvPr>
        </p:nvSpPr>
        <p:spPr/>
        <p:txBody>
          <a:bodyPr/>
          <a:lstStyle/>
          <a:p>
            <a:fld id="{09A56336-E1B8-4BBB-8D7E-C7DE59ACACB7}" type="datetime1">
              <a:rPr lang="en-US" smtClean="0"/>
              <a:t>11/4/2025</a:t>
            </a:fld>
            <a:endParaRPr lang="en-US"/>
          </a:p>
        </p:txBody>
      </p:sp>
      <p:sp>
        <p:nvSpPr>
          <p:cNvPr id="3" name="Footer Placeholder 2">
            <a:extLst>
              <a:ext uri="{FF2B5EF4-FFF2-40B4-BE49-F238E27FC236}">
                <a16:creationId xmlns:a16="http://schemas.microsoft.com/office/drawing/2014/main" id="{5D00FF58-2027-4FCC-94FD-5289A10D4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EBA24-4655-4C2F-BEAE-33396F0EFADC}"/>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2236969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7D34-E0DC-4920-B358-266841661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9B089-DD37-41B7-AB9B-F220F64266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446FF-59E1-4F03-A958-5E9D2A31B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00F0CC-2A9C-4362-B778-5CF4E450262F}"/>
              </a:ext>
            </a:extLst>
          </p:cNvPr>
          <p:cNvSpPr>
            <a:spLocks noGrp="1"/>
          </p:cNvSpPr>
          <p:nvPr>
            <p:ph type="dt" sz="half" idx="10"/>
          </p:nvPr>
        </p:nvSpPr>
        <p:spPr/>
        <p:txBody>
          <a:bodyPr/>
          <a:lstStyle/>
          <a:p>
            <a:fld id="{4FE44C76-9916-4C90-92FA-B9335CBA39FA}" type="datetime1">
              <a:rPr lang="en-US" smtClean="0"/>
              <a:t>11/4/2025</a:t>
            </a:fld>
            <a:endParaRPr lang="en-US"/>
          </a:p>
        </p:txBody>
      </p:sp>
      <p:sp>
        <p:nvSpPr>
          <p:cNvPr id="6" name="Footer Placeholder 5">
            <a:extLst>
              <a:ext uri="{FF2B5EF4-FFF2-40B4-BE49-F238E27FC236}">
                <a16:creationId xmlns:a16="http://schemas.microsoft.com/office/drawing/2014/main" id="{77E6AFCE-F92C-4FA3-B2AC-783B9470DB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82D81-9974-4CBC-97F8-993AD468EB65}"/>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3859351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9EFD-BB25-470A-8D0A-C00D5792E9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D8744-D68C-4196-B45C-CB1A8AB4E1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66A247-3A45-4A55-BAF6-6A2A18273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06B144-1C45-456E-A959-8F31A315B167}"/>
              </a:ext>
            </a:extLst>
          </p:cNvPr>
          <p:cNvSpPr>
            <a:spLocks noGrp="1"/>
          </p:cNvSpPr>
          <p:nvPr>
            <p:ph type="dt" sz="half" idx="10"/>
          </p:nvPr>
        </p:nvSpPr>
        <p:spPr/>
        <p:txBody>
          <a:bodyPr/>
          <a:lstStyle/>
          <a:p>
            <a:fld id="{6CB5DC5B-989C-4D47-98EF-86089CB88688}" type="datetime1">
              <a:rPr lang="en-US" smtClean="0"/>
              <a:t>11/4/2025</a:t>
            </a:fld>
            <a:endParaRPr lang="en-US"/>
          </a:p>
        </p:txBody>
      </p:sp>
      <p:sp>
        <p:nvSpPr>
          <p:cNvPr id="6" name="Footer Placeholder 5">
            <a:extLst>
              <a:ext uri="{FF2B5EF4-FFF2-40B4-BE49-F238E27FC236}">
                <a16:creationId xmlns:a16="http://schemas.microsoft.com/office/drawing/2014/main" id="{ED814CB5-52F9-450C-8C2D-9A5094395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19EE2-BDF3-4DD3-A9C9-3EC027F00D52}"/>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141596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931E28-7385-4224-BA91-577400422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1EBCAC-176C-414B-A0AB-D0CFD8AD6E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C2992-D35F-4F2F-8BBE-363FAE4CEE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02B3D-E452-4C2A-95B3-B34858F4A481}" type="datetime1">
              <a:rPr lang="en-US" smtClean="0"/>
              <a:t>11/4/2025</a:t>
            </a:fld>
            <a:endParaRPr lang="en-US"/>
          </a:p>
        </p:txBody>
      </p:sp>
      <p:sp>
        <p:nvSpPr>
          <p:cNvPr id="5" name="Footer Placeholder 4">
            <a:extLst>
              <a:ext uri="{FF2B5EF4-FFF2-40B4-BE49-F238E27FC236}">
                <a16:creationId xmlns:a16="http://schemas.microsoft.com/office/drawing/2014/main" id="{8390D0AF-AB80-407E-9FE7-B9B6D5A8BF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24CAA2-32F5-4331-9389-43BF3937D9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CCA8C-3C40-440D-A23D-CFF4DA06079F}" type="slidenum">
              <a:rPr lang="en-US" smtClean="0"/>
              <a:t>‹#›</a:t>
            </a:fld>
            <a:endParaRPr lang="en-US"/>
          </a:p>
        </p:txBody>
      </p:sp>
    </p:spTree>
    <p:extLst>
      <p:ext uri="{BB962C8B-B14F-4D97-AF65-F5344CB8AC3E}">
        <p14:creationId xmlns:p14="http://schemas.microsoft.com/office/powerpoint/2010/main" val="1225965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bin"/><Relationship Id="rId4" Type="http://schemas.openxmlformats.org/officeDocument/2006/relationships/image" Target="../media/image19.bin"/></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mathworks.com/discovery/convolutional-neural-network-matlab.html" TargetMode="External"/><Relationship Id="rId2" Type="http://schemas.openxmlformats.org/officeDocument/2006/relationships/hyperlink" Target="https://www.mathworks.com/help/deeplearning/ug/deep-learning-in-matlab.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tiff"/></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bin"/><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datascientest.com/en/convolutional-neural-network-everything-you-need-to-know"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trivusi.web.id/2022/04/algoritma-cnn.html"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mdpi.com/2072-4292/9/8/848" TargetMode="Externa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medium.com/analytics-vidhya/concept-of-alexnet-convolutional-neural-network-6e73b4f9ee30" TargetMode="External"/><Relationship Id="rId2" Type="http://schemas.openxmlformats.org/officeDocument/2006/relationships/image" Target="../media/image57.bin"/><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8C48-39F5-46DF-82D1-A8DEEC74D663}"/>
              </a:ext>
            </a:extLst>
          </p:cNvPr>
          <p:cNvSpPr>
            <a:spLocks noGrp="1"/>
          </p:cNvSpPr>
          <p:nvPr>
            <p:ph type="ctrTitle"/>
          </p:nvPr>
        </p:nvSpPr>
        <p:spPr>
          <a:xfrm>
            <a:off x="1524000" y="482283"/>
            <a:ext cx="9144000" cy="1655762"/>
          </a:xfrm>
        </p:spPr>
        <p:txBody>
          <a:bodyPr>
            <a:normAutofit fontScale="90000"/>
          </a:bodyPr>
          <a:lstStyle/>
          <a:p>
            <a:r>
              <a:rPr lang="en-US" b="1"/>
              <a:t>21 </a:t>
            </a:r>
            <a:r>
              <a:rPr lang="en-US" b="1" dirty="0"/>
              <a:t>– Convolutional Neural Network</a:t>
            </a:r>
            <a:endParaRPr lang="en-US" sz="3200" dirty="0"/>
          </a:p>
        </p:txBody>
      </p:sp>
      <p:sp>
        <p:nvSpPr>
          <p:cNvPr id="3" name="Subtitle 2">
            <a:extLst>
              <a:ext uri="{FF2B5EF4-FFF2-40B4-BE49-F238E27FC236}">
                <a16:creationId xmlns:a16="http://schemas.microsoft.com/office/drawing/2014/main" id="{798532B5-440C-4CF9-BA6E-65D0274F1550}"/>
              </a:ext>
            </a:extLst>
          </p:cNvPr>
          <p:cNvSpPr>
            <a:spLocks noGrp="1"/>
          </p:cNvSpPr>
          <p:nvPr>
            <p:ph type="subTitle" idx="1"/>
          </p:nvPr>
        </p:nvSpPr>
        <p:spPr>
          <a:xfrm>
            <a:off x="1706880" y="2138045"/>
            <a:ext cx="9144000" cy="1655762"/>
          </a:xfrm>
        </p:spPr>
        <p:txBody>
          <a:bodyPr>
            <a:normAutofit fontScale="92500" lnSpcReduction="10000"/>
          </a:bodyPr>
          <a:lstStyle/>
          <a:p>
            <a:r>
              <a:rPr lang="en-US" sz="3600" dirty="0"/>
              <a:t>IF4073 </a:t>
            </a:r>
            <a:r>
              <a:rPr lang="en-US" sz="3600" dirty="0" err="1"/>
              <a:t>Pemrosesan</a:t>
            </a:r>
            <a:r>
              <a:rPr lang="en-US" sz="3600" dirty="0"/>
              <a:t> Citra Digital</a:t>
            </a:r>
          </a:p>
          <a:p>
            <a:endParaRPr lang="en-US" sz="3600" dirty="0"/>
          </a:p>
          <a:p>
            <a:r>
              <a:rPr lang="en-US" sz="3600" dirty="0"/>
              <a:t>Oleh: Dr. Ir. Rinaldi, M</a:t>
            </a:r>
          </a:p>
        </p:txBody>
      </p:sp>
      <p:sp>
        <p:nvSpPr>
          <p:cNvPr id="4" name="TextBox 3">
            <a:extLst>
              <a:ext uri="{FF2B5EF4-FFF2-40B4-BE49-F238E27FC236}">
                <a16:creationId xmlns:a16="http://schemas.microsoft.com/office/drawing/2014/main" id="{B8EF0E72-0D77-457B-A795-B4D2AF854200}"/>
              </a:ext>
            </a:extLst>
          </p:cNvPr>
          <p:cNvSpPr txBox="1"/>
          <p:nvPr/>
        </p:nvSpPr>
        <p:spPr>
          <a:xfrm>
            <a:off x="4260160" y="5657671"/>
            <a:ext cx="3856569" cy="1200329"/>
          </a:xfrm>
          <a:prstGeom prst="rect">
            <a:avLst/>
          </a:prstGeom>
          <a:noFill/>
        </p:spPr>
        <p:txBody>
          <a:bodyPr wrap="none" rtlCol="0">
            <a:spAutoFit/>
          </a:bodyPr>
          <a:lstStyle/>
          <a:p>
            <a:pPr algn="ctr"/>
            <a:r>
              <a:rPr lang="en-US" dirty="0"/>
              <a:t>Program </a:t>
            </a:r>
            <a:r>
              <a:rPr lang="en-US" dirty="0" err="1"/>
              <a:t>Studi</a:t>
            </a:r>
            <a:r>
              <a:rPr lang="en-US" dirty="0"/>
              <a:t> Teknik </a:t>
            </a:r>
            <a:r>
              <a:rPr lang="en-US" dirty="0" err="1"/>
              <a:t>Informatika</a:t>
            </a:r>
            <a:endParaRPr lang="en-US" dirty="0"/>
          </a:p>
          <a:p>
            <a:pPr algn="ctr"/>
            <a:r>
              <a:rPr lang="en-US" dirty="0" err="1"/>
              <a:t>Sekolah</a:t>
            </a:r>
            <a:r>
              <a:rPr lang="en-US" dirty="0"/>
              <a:t> Teknik </a:t>
            </a:r>
            <a:r>
              <a:rPr lang="en-US" dirty="0" err="1"/>
              <a:t>Elektro</a:t>
            </a:r>
            <a:r>
              <a:rPr lang="en-US" dirty="0"/>
              <a:t> dan </a:t>
            </a:r>
            <a:r>
              <a:rPr lang="en-US" dirty="0" err="1"/>
              <a:t>Informatika</a:t>
            </a:r>
            <a:r>
              <a:rPr lang="en-US" dirty="0"/>
              <a:t> </a:t>
            </a:r>
          </a:p>
          <a:p>
            <a:pPr algn="ctr"/>
            <a:r>
              <a:rPr lang="en-US" dirty="0" err="1"/>
              <a:t>Institut</a:t>
            </a:r>
            <a:r>
              <a:rPr lang="en-US" dirty="0"/>
              <a:t> </a:t>
            </a:r>
            <a:r>
              <a:rPr lang="en-US" dirty="0" err="1"/>
              <a:t>Teknologi</a:t>
            </a:r>
            <a:r>
              <a:rPr lang="en-US" dirty="0"/>
              <a:t> Bandung</a:t>
            </a:r>
          </a:p>
          <a:p>
            <a:pPr algn="ctr"/>
            <a:r>
              <a:rPr lang="en-US"/>
              <a:t>2025</a:t>
            </a:r>
            <a:endParaRPr lang="en-US" dirty="0"/>
          </a:p>
        </p:txBody>
      </p:sp>
      <p:pic>
        <p:nvPicPr>
          <p:cNvPr id="5" name="Picture 2" descr="Download Logo ITB - Direktorat Sistem dan Teknologi Informasi Institut  Teknologi Bandung">
            <a:extLst>
              <a:ext uri="{FF2B5EF4-FFF2-40B4-BE49-F238E27FC236}">
                <a16:creationId xmlns:a16="http://schemas.microsoft.com/office/drawing/2014/main" id="{621BD754-E0ED-41DA-8BB7-C9572769F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859" y="3908147"/>
            <a:ext cx="1487170" cy="148717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8046553-22BE-4F45-8937-069EC5B257D1}"/>
              </a:ext>
            </a:extLst>
          </p:cNvPr>
          <p:cNvSpPr>
            <a:spLocks noGrp="1"/>
          </p:cNvSpPr>
          <p:nvPr>
            <p:ph type="sldNum" sz="quarter" idx="12"/>
          </p:nvPr>
        </p:nvSpPr>
        <p:spPr/>
        <p:txBody>
          <a:bodyPr/>
          <a:lstStyle/>
          <a:p>
            <a:fld id="{39DCCA8C-3C40-440D-A23D-CFF4DA06079F}" type="slidenum">
              <a:rPr lang="en-US" smtClean="0"/>
              <a:t>1</a:t>
            </a:fld>
            <a:endParaRPr lang="en-US"/>
          </a:p>
        </p:txBody>
      </p:sp>
    </p:spTree>
    <p:extLst>
      <p:ext uri="{BB962C8B-B14F-4D97-AF65-F5344CB8AC3E}">
        <p14:creationId xmlns:p14="http://schemas.microsoft.com/office/powerpoint/2010/main" val="157216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119DD-1402-EC9F-E73D-0450ADD231E1}"/>
              </a:ext>
            </a:extLst>
          </p:cNvPr>
          <p:cNvSpPr>
            <a:spLocks noGrp="1"/>
          </p:cNvSpPr>
          <p:nvPr>
            <p:ph idx="1"/>
          </p:nvPr>
        </p:nvSpPr>
        <p:spPr>
          <a:xfrm>
            <a:off x="838200" y="802640"/>
            <a:ext cx="10515600" cy="4988243"/>
          </a:xfrm>
        </p:spPr>
        <p:txBody>
          <a:bodyPr/>
          <a:lstStyle/>
          <a:p>
            <a:pPr marL="0" indent="0">
              <a:buNone/>
            </a:pPr>
            <a:r>
              <a:rPr lang="en-US" dirty="0">
                <a:solidFill>
                  <a:srgbClr val="FF0000"/>
                </a:solidFill>
              </a:rPr>
              <a:t>2. </a:t>
            </a:r>
            <a:r>
              <a:rPr lang="en-US" dirty="0" err="1">
                <a:solidFill>
                  <a:srgbClr val="FF0000"/>
                </a:solidFill>
              </a:rPr>
              <a:t>Peningkatan</a:t>
            </a:r>
            <a:r>
              <a:rPr lang="en-US" dirty="0">
                <a:solidFill>
                  <a:srgbClr val="FF0000"/>
                </a:solidFill>
              </a:rPr>
              <a:t> </a:t>
            </a:r>
            <a:r>
              <a:rPr lang="en-US" dirty="0" err="1">
                <a:solidFill>
                  <a:srgbClr val="FF0000"/>
                </a:solidFill>
              </a:rPr>
              <a:t>daya</a:t>
            </a:r>
            <a:r>
              <a:rPr lang="en-US" dirty="0">
                <a:solidFill>
                  <a:srgbClr val="FF0000"/>
                </a:solidFill>
              </a:rPr>
              <a:t> </a:t>
            </a:r>
            <a:r>
              <a:rPr lang="en-US" dirty="0" err="1">
                <a:solidFill>
                  <a:srgbClr val="FF0000"/>
                </a:solidFill>
              </a:rPr>
              <a:t>komputasi</a:t>
            </a:r>
            <a:endParaRPr lang="en-US" dirty="0">
              <a:solidFill>
                <a:srgbClr val="FF0000"/>
              </a:solidFill>
            </a:endParaRPr>
          </a:p>
          <a:p>
            <a:pPr marL="0" indent="0">
              <a:buNone/>
            </a:pPr>
            <a:endParaRPr lang="en-US" dirty="0"/>
          </a:p>
          <a:p>
            <a:pPr marL="0" indent="0">
              <a:buNone/>
            </a:pPr>
            <a:r>
              <a:rPr lang="en-US" sz="2400" dirty="0"/>
              <a:t>GPU </a:t>
            </a:r>
            <a:r>
              <a:rPr lang="en-US" sz="2400" dirty="0" err="1"/>
              <a:t>berkinerja</a:t>
            </a:r>
            <a:r>
              <a:rPr lang="en-US" sz="2400" dirty="0"/>
              <a:t> </a:t>
            </a:r>
            <a:r>
              <a:rPr lang="en-US" sz="2400" dirty="0" err="1"/>
              <a:t>tinggi</a:t>
            </a:r>
            <a:r>
              <a:rPr lang="en-US" sz="2400" dirty="0"/>
              <a:t> (</a:t>
            </a:r>
            <a:r>
              <a:rPr lang="en-US" sz="2400" i="1" dirty="0"/>
              <a:t>high </a:t>
            </a:r>
            <a:r>
              <a:rPr lang="en-US" sz="2400" i="1" dirty="0" err="1"/>
              <a:t>performa</a:t>
            </a:r>
            <a:r>
              <a:rPr lang="en-US" sz="2400" i="1" dirty="0"/>
              <a:t> computing</a:t>
            </a:r>
            <a:r>
              <a:rPr lang="en-US" sz="2400" dirty="0"/>
              <a:t>) </a:t>
            </a:r>
            <a:r>
              <a:rPr lang="en-US" sz="2400" dirty="0" err="1"/>
              <a:t>mempercepat</a:t>
            </a:r>
            <a:r>
              <a:rPr lang="en-US" sz="2400" dirty="0"/>
              <a:t> </a:t>
            </a:r>
            <a:r>
              <a:rPr lang="en-US" sz="2400" dirty="0" err="1"/>
              <a:t>pelatihan</a:t>
            </a:r>
            <a:r>
              <a:rPr lang="en-US" sz="2400" dirty="0"/>
              <a:t> </a:t>
            </a:r>
            <a:r>
              <a:rPr lang="en-US" sz="2400" dirty="0" err="1"/>
              <a:t>sejumlah</a:t>
            </a:r>
            <a:r>
              <a:rPr lang="en-US" sz="2400" dirty="0"/>
              <a:t> </a:t>
            </a:r>
            <a:r>
              <a:rPr lang="en-US" sz="2400" dirty="0" err="1"/>
              <a:t>besar</a:t>
            </a:r>
            <a:r>
              <a:rPr lang="en-US" sz="2400" dirty="0"/>
              <a:t> data yang </a:t>
            </a:r>
            <a:r>
              <a:rPr lang="en-US" sz="2400" dirty="0" err="1"/>
              <a:t>diperlukan</a:t>
            </a:r>
            <a:r>
              <a:rPr lang="en-US" sz="2400" dirty="0"/>
              <a:t> </a:t>
            </a:r>
            <a:r>
              <a:rPr lang="en-US" sz="2400" dirty="0" err="1"/>
              <a:t>untuk</a:t>
            </a:r>
            <a:r>
              <a:rPr lang="en-US" sz="2400" dirty="0"/>
              <a:t> </a:t>
            </a:r>
            <a:r>
              <a:rPr lang="en-US" sz="2400" dirty="0" err="1"/>
              <a:t>pembelajaran</a:t>
            </a:r>
            <a:r>
              <a:rPr lang="en-US" sz="2400" dirty="0"/>
              <a:t> </a:t>
            </a:r>
            <a:r>
              <a:rPr lang="en-US" sz="2400" dirty="0" err="1"/>
              <a:t>mendalam</a:t>
            </a:r>
            <a:r>
              <a:rPr lang="en-US" sz="2400" dirty="0"/>
              <a:t>, </a:t>
            </a:r>
            <a:r>
              <a:rPr lang="en-US" sz="2400" dirty="0" err="1"/>
              <a:t>mengurangi</a:t>
            </a:r>
            <a:r>
              <a:rPr lang="en-US" sz="2400" dirty="0"/>
              <a:t> </a:t>
            </a:r>
            <a:r>
              <a:rPr lang="en-US" sz="2400" dirty="0" err="1"/>
              <a:t>waktu</a:t>
            </a:r>
            <a:r>
              <a:rPr lang="en-US" sz="2400" dirty="0"/>
              <a:t> </a:t>
            </a:r>
            <a:r>
              <a:rPr lang="en-US" sz="2400" dirty="0" err="1"/>
              <a:t>pelatihan</a:t>
            </a:r>
            <a:r>
              <a:rPr lang="en-US" sz="2400" dirty="0"/>
              <a:t> </a:t>
            </a:r>
            <a:r>
              <a:rPr lang="en-US" sz="2400" dirty="0" err="1"/>
              <a:t>dari</a:t>
            </a:r>
            <a:r>
              <a:rPr lang="en-US" sz="2400" dirty="0"/>
              <a:t> </a:t>
            </a:r>
            <a:r>
              <a:rPr lang="en-US" sz="2400" dirty="0" err="1"/>
              <a:t>berminggu-minggu</a:t>
            </a:r>
            <a:r>
              <a:rPr lang="en-US" sz="2400" dirty="0"/>
              <a:t> </a:t>
            </a:r>
            <a:r>
              <a:rPr lang="en-US" sz="2400" dirty="0" err="1"/>
              <a:t>menjadi</a:t>
            </a:r>
            <a:r>
              <a:rPr lang="en-US" sz="2400" dirty="0"/>
              <a:t> </a:t>
            </a:r>
            <a:r>
              <a:rPr lang="en-US" sz="2400" dirty="0" err="1"/>
              <a:t>berjam</a:t>
            </a:r>
            <a:r>
              <a:rPr lang="en-US" sz="2400" dirty="0"/>
              <a:t>-jam. </a:t>
            </a:r>
          </a:p>
        </p:txBody>
      </p:sp>
      <p:sp>
        <p:nvSpPr>
          <p:cNvPr id="4" name="Slide Number Placeholder 3">
            <a:extLst>
              <a:ext uri="{FF2B5EF4-FFF2-40B4-BE49-F238E27FC236}">
                <a16:creationId xmlns:a16="http://schemas.microsoft.com/office/drawing/2014/main" id="{F2464EB0-3E25-4585-71D4-F48835154F2C}"/>
              </a:ext>
            </a:extLst>
          </p:cNvPr>
          <p:cNvSpPr>
            <a:spLocks noGrp="1"/>
          </p:cNvSpPr>
          <p:nvPr>
            <p:ph type="sldNum" sz="quarter" idx="12"/>
          </p:nvPr>
        </p:nvSpPr>
        <p:spPr/>
        <p:txBody>
          <a:bodyPr/>
          <a:lstStyle/>
          <a:p>
            <a:fld id="{39DCCA8C-3C40-440D-A23D-CFF4DA06079F}" type="slidenum">
              <a:rPr lang="en-US" smtClean="0"/>
              <a:t>10</a:t>
            </a:fld>
            <a:endParaRPr lang="en-US"/>
          </a:p>
        </p:txBody>
      </p:sp>
      <p:pic>
        <p:nvPicPr>
          <p:cNvPr id="6" name="Graphic 5">
            <a:extLst>
              <a:ext uri="{FF2B5EF4-FFF2-40B4-BE49-F238E27FC236}">
                <a16:creationId xmlns:a16="http://schemas.microsoft.com/office/drawing/2014/main" id="{F98ACAA2-1862-1EBA-9C69-85A5D01ABD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5241" y="3201068"/>
            <a:ext cx="9246728" cy="3424714"/>
          </a:xfrm>
          <a:prstGeom prst="rect">
            <a:avLst/>
          </a:prstGeom>
        </p:spPr>
      </p:pic>
    </p:spTree>
    <p:extLst>
      <p:ext uri="{BB962C8B-B14F-4D97-AF65-F5344CB8AC3E}">
        <p14:creationId xmlns:p14="http://schemas.microsoft.com/office/powerpoint/2010/main" val="2048576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EC705-BE66-E867-21DF-461EE30594C0}"/>
              </a:ext>
            </a:extLst>
          </p:cNvPr>
          <p:cNvSpPr>
            <a:spLocks noGrp="1"/>
          </p:cNvSpPr>
          <p:nvPr>
            <p:ph idx="1"/>
          </p:nvPr>
        </p:nvSpPr>
        <p:spPr>
          <a:xfrm>
            <a:off x="838200" y="782320"/>
            <a:ext cx="10515600" cy="5394643"/>
          </a:xfrm>
        </p:spPr>
        <p:txBody>
          <a:bodyPr/>
          <a:lstStyle/>
          <a:p>
            <a:pPr marL="0" indent="0">
              <a:buNone/>
            </a:pPr>
            <a:r>
              <a:rPr lang="en-US" dirty="0">
                <a:solidFill>
                  <a:srgbClr val="FF0000"/>
                </a:solidFill>
              </a:rPr>
              <a:t>3. Model </a:t>
            </a:r>
            <a:r>
              <a:rPr lang="en-US" dirty="0" err="1">
                <a:solidFill>
                  <a:srgbClr val="FF0000"/>
                </a:solidFill>
              </a:rPr>
              <a:t>terlatih</a:t>
            </a:r>
            <a:r>
              <a:rPr lang="en-US" dirty="0">
                <a:solidFill>
                  <a:srgbClr val="FF0000"/>
                </a:solidFill>
              </a:rPr>
              <a:t> (</a:t>
            </a:r>
            <a:r>
              <a:rPr lang="en-US" i="1" dirty="0">
                <a:solidFill>
                  <a:srgbClr val="FF0000"/>
                </a:solidFill>
              </a:rPr>
              <a:t>pretrained</a:t>
            </a:r>
            <a:r>
              <a:rPr lang="en-US" dirty="0">
                <a:solidFill>
                  <a:srgbClr val="FF0000"/>
                </a:solidFill>
              </a:rPr>
              <a:t>) yang </a:t>
            </a:r>
            <a:r>
              <a:rPr lang="en-US" dirty="0" err="1">
                <a:solidFill>
                  <a:srgbClr val="FF0000"/>
                </a:solidFill>
              </a:rPr>
              <a:t>dibangun</a:t>
            </a:r>
            <a:r>
              <a:rPr lang="en-US" dirty="0">
                <a:solidFill>
                  <a:srgbClr val="FF0000"/>
                </a:solidFill>
              </a:rPr>
              <a:t> oleh para </a:t>
            </a:r>
            <a:r>
              <a:rPr lang="en-US" dirty="0" err="1">
                <a:solidFill>
                  <a:srgbClr val="FF0000"/>
                </a:solidFill>
              </a:rPr>
              <a:t>ahli</a:t>
            </a:r>
            <a:endParaRPr lang="en-US" dirty="0">
              <a:solidFill>
                <a:srgbClr val="FF0000"/>
              </a:solidFill>
            </a:endParaRPr>
          </a:p>
          <a:p>
            <a:pPr marL="0" indent="0">
              <a:buNone/>
            </a:pPr>
            <a:endParaRPr lang="en-US" dirty="0"/>
          </a:p>
          <a:p>
            <a:pPr marL="0" indent="0">
              <a:buNone/>
            </a:pPr>
            <a:r>
              <a:rPr lang="en-US" sz="2400" dirty="0"/>
              <a:t>Model </a:t>
            </a:r>
            <a:r>
              <a:rPr lang="en-US" sz="2400" dirty="0" err="1"/>
              <a:t>seperti</a:t>
            </a:r>
            <a:r>
              <a:rPr lang="en-US" sz="2400" dirty="0"/>
              <a:t> </a:t>
            </a:r>
            <a:r>
              <a:rPr lang="en-US" sz="2400" dirty="0" err="1"/>
              <a:t>AlexNet</a:t>
            </a:r>
            <a:r>
              <a:rPr lang="en-US" sz="2400" dirty="0"/>
              <a:t> </a:t>
            </a:r>
            <a:r>
              <a:rPr lang="en-US" sz="2400" dirty="0" err="1"/>
              <a:t>dapat</a:t>
            </a:r>
            <a:r>
              <a:rPr lang="en-US" sz="2400" dirty="0"/>
              <a:t> </a:t>
            </a:r>
            <a:r>
              <a:rPr lang="en-US" sz="2400" dirty="0" err="1"/>
              <a:t>dilatih</a:t>
            </a:r>
            <a:r>
              <a:rPr lang="en-US" sz="2400" dirty="0"/>
              <a:t> </a:t>
            </a:r>
            <a:r>
              <a:rPr lang="en-US" sz="2400" dirty="0" err="1"/>
              <a:t>ulang</a:t>
            </a:r>
            <a:r>
              <a:rPr lang="en-US" sz="2400" dirty="0"/>
              <a:t> </a:t>
            </a:r>
            <a:r>
              <a:rPr lang="en-US" sz="2400" dirty="0" err="1"/>
              <a:t>untuk</a:t>
            </a:r>
            <a:r>
              <a:rPr lang="en-US" sz="2400" dirty="0"/>
              <a:t> </a:t>
            </a:r>
            <a:r>
              <a:rPr lang="en-US" sz="2400" dirty="0" err="1"/>
              <a:t>melakukan</a:t>
            </a:r>
            <a:r>
              <a:rPr lang="en-US" sz="2400" dirty="0"/>
              <a:t> </a:t>
            </a:r>
            <a:r>
              <a:rPr lang="en-US" sz="2400" dirty="0" err="1"/>
              <a:t>tugas</a:t>
            </a:r>
            <a:r>
              <a:rPr lang="en-US" sz="2400" dirty="0"/>
              <a:t> </a:t>
            </a:r>
            <a:r>
              <a:rPr lang="en-US" sz="2400" dirty="0" err="1"/>
              <a:t>pengenalan</a:t>
            </a:r>
            <a:r>
              <a:rPr lang="en-US" sz="2400" dirty="0"/>
              <a:t> </a:t>
            </a:r>
            <a:r>
              <a:rPr lang="en-US" sz="2400" dirty="0" err="1"/>
              <a:t>baru</a:t>
            </a:r>
            <a:r>
              <a:rPr lang="en-US" sz="2400" dirty="0"/>
              <a:t> </a:t>
            </a:r>
            <a:r>
              <a:rPr lang="en-US" sz="2400" dirty="0" err="1"/>
              <a:t>menggunakan</a:t>
            </a:r>
            <a:r>
              <a:rPr lang="en-US" sz="2400" dirty="0"/>
              <a:t> </a:t>
            </a:r>
            <a:r>
              <a:rPr lang="en-US" sz="2400" dirty="0" err="1"/>
              <a:t>teknik</a:t>
            </a:r>
            <a:r>
              <a:rPr lang="en-US" sz="2400" dirty="0"/>
              <a:t> yang </a:t>
            </a:r>
            <a:r>
              <a:rPr lang="en-US" sz="2400" dirty="0" err="1"/>
              <a:t>disebut</a:t>
            </a:r>
            <a:r>
              <a:rPr lang="en-US" sz="2400" dirty="0"/>
              <a:t> </a:t>
            </a:r>
            <a:r>
              <a:rPr lang="en-US" sz="2400" dirty="0" err="1"/>
              <a:t>pembelajaran</a:t>
            </a:r>
            <a:r>
              <a:rPr lang="en-US" sz="2400" dirty="0"/>
              <a:t> transfer (</a:t>
            </a:r>
            <a:r>
              <a:rPr lang="en-US" sz="2400" i="1" dirty="0"/>
              <a:t>transfer learning</a:t>
            </a:r>
            <a:r>
              <a:rPr lang="en-US" sz="2400" dirty="0"/>
              <a:t>). </a:t>
            </a:r>
            <a:r>
              <a:rPr lang="en-US" sz="2400" dirty="0" err="1"/>
              <a:t>Sementara</a:t>
            </a:r>
            <a:r>
              <a:rPr lang="en-US" sz="2400" dirty="0"/>
              <a:t> </a:t>
            </a:r>
            <a:r>
              <a:rPr lang="en-US" sz="2400" dirty="0" err="1"/>
              <a:t>AlexNet</a:t>
            </a:r>
            <a:r>
              <a:rPr lang="en-US" sz="2400" dirty="0"/>
              <a:t> </a:t>
            </a:r>
            <a:r>
              <a:rPr lang="en-US" sz="2400" dirty="0" err="1"/>
              <a:t>dilatih</a:t>
            </a:r>
            <a:r>
              <a:rPr lang="en-US" sz="2400" dirty="0"/>
              <a:t> pada 1,3 </a:t>
            </a:r>
            <a:r>
              <a:rPr lang="en-US" sz="2400" dirty="0" err="1"/>
              <a:t>juta</a:t>
            </a:r>
            <a:r>
              <a:rPr lang="en-US" sz="2400" dirty="0"/>
              <a:t> </a:t>
            </a:r>
            <a:r>
              <a:rPr lang="en-US" sz="2400" dirty="0" err="1"/>
              <a:t>gambar</a:t>
            </a:r>
            <a:r>
              <a:rPr lang="en-US" sz="2400" dirty="0"/>
              <a:t> </a:t>
            </a:r>
            <a:r>
              <a:rPr lang="en-US" sz="2400" dirty="0" err="1"/>
              <a:t>beresolusi</a:t>
            </a:r>
            <a:r>
              <a:rPr lang="en-US" sz="2400" dirty="0"/>
              <a:t> </a:t>
            </a:r>
            <a:r>
              <a:rPr lang="en-US" sz="2400" dirty="0" err="1"/>
              <a:t>tinggi</a:t>
            </a:r>
            <a:r>
              <a:rPr lang="en-US" sz="2400" dirty="0"/>
              <a:t> </a:t>
            </a:r>
            <a:r>
              <a:rPr lang="en-US" sz="2400" dirty="0" err="1"/>
              <a:t>untuk</a:t>
            </a:r>
            <a:r>
              <a:rPr lang="en-US" sz="2400" dirty="0"/>
              <a:t> </a:t>
            </a:r>
            <a:r>
              <a:rPr lang="en-US" sz="2400" dirty="0" err="1"/>
              <a:t>mengenali</a:t>
            </a:r>
            <a:r>
              <a:rPr lang="en-US" sz="2400" dirty="0"/>
              <a:t> 1000 </a:t>
            </a:r>
            <a:r>
              <a:rPr lang="en-US" sz="2400" dirty="0" err="1"/>
              <a:t>objek</a:t>
            </a:r>
            <a:r>
              <a:rPr lang="en-US" sz="2400" dirty="0"/>
              <a:t> </a:t>
            </a:r>
            <a:r>
              <a:rPr lang="en-US" sz="2400" dirty="0" err="1"/>
              <a:t>berbeda</a:t>
            </a:r>
            <a:r>
              <a:rPr lang="en-US" sz="2400" dirty="0"/>
              <a:t>, </a:t>
            </a:r>
            <a:r>
              <a:rPr lang="en-US" sz="2400" dirty="0" err="1"/>
              <a:t>pembelajaran</a:t>
            </a:r>
            <a:r>
              <a:rPr lang="en-US" sz="2400" dirty="0"/>
              <a:t> transfer yang </a:t>
            </a:r>
            <a:r>
              <a:rPr lang="en-US" sz="2400" dirty="0" err="1"/>
              <a:t>akurat</a:t>
            </a:r>
            <a:r>
              <a:rPr lang="en-US" sz="2400" dirty="0"/>
              <a:t> </a:t>
            </a:r>
            <a:r>
              <a:rPr lang="en-US" sz="2400" dirty="0" err="1"/>
              <a:t>dapat</a:t>
            </a:r>
            <a:r>
              <a:rPr lang="en-US" sz="2400" dirty="0"/>
              <a:t> </a:t>
            </a:r>
            <a:r>
              <a:rPr lang="en-US" sz="2400" dirty="0" err="1"/>
              <a:t>dicapai</a:t>
            </a:r>
            <a:r>
              <a:rPr lang="en-US" sz="2400" dirty="0"/>
              <a:t> </a:t>
            </a:r>
            <a:r>
              <a:rPr lang="en-US" sz="2400" dirty="0" err="1"/>
              <a:t>dengan</a:t>
            </a:r>
            <a:r>
              <a:rPr lang="en-US" sz="2400" dirty="0"/>
              <a:t> </a:t>
            </a:r>
            <a:r>
              <a:rPr lang="en-US" sz="2400" dirty="0" err="1"/>
              <a:t>jauh</a:t>
            </a:r>
            <a:r>
              <a:rPr lang="en-US" sz="2400" dirty="0"/>
              <a:t> </a:t>
            </a:r>
            <a:r>
              <a:rPr lang="en-US" sz="2400" dirty="0" err="1"/>
              <a:t>lebih</a:t>
            </a:r>
            <a:r>
              <a:rPr lang="en-US" sz="2400" dirty="0"/>
              <a:t> </a:t>
            </a:r>
            <a:r>
              <a:rPr lang="en-US" sz="2400" dirty="0" err="1"/>
              <a:t>cepat</a:t>
            </a:r>
            <a:r>
              <a:rPr lang="en-US" sz="2400" dirty="0"/>
              <a:t>.</a:t>
            </a:r>
          </a:p>
        </p:txBody>
      </p:sp>
      <p:sp>
        <p:nvSpPr>
          <p:cNvPr id="4" name="Slide Number Placeholder 3">
            <a:extLst>
              <a:ext uri="{FF2B5EF4-FFF2-40B4-BE49-F238E27FC236}">
                <a16:creationId xmlns:a16="http://schemas.microsoft.com/office/drawing/2014/main" id="{820CA01D-061F-FA51-D72D-B4F8684F7673}"/>
              </a:ext>
            </a:extLst>
          </p:cNvPr>
          <p:cNvSpPr>
            <a:spLocks noGrp="1"/>
          </p:cNvSpPr>
          <p:nvPr>
            <p:ph type="sldNum" sz="quarter" idx="12"/>
          </p:nvPr>
        </p:nvSpPr>
        <p:spPr/>
        <p:txBody>
          <a:bodyPr/>
          <a:lstStyle/>
          <a:p>
            <a:fld id="{39DCCA8C-3C40-440D-A23D-CFF4DA06079F}" type="slidenum">
              <a:rPr lang="en-US" smtClean="0"/>
              <a:t>11</a:t>
            </a:fld>
            <a:endParaRPr lang="en-US"/>
          </a:p>
        </p:txBody>
      </p:sp>
      <p:pic>
        <p:nvPicPr>
          <p:cNvPr id="6" name="Graphic 5">
            <a:extLst>
              <a:ext uri="{FF2B5EF4-FFF2-40B4-BE49-F238E27FC236}">
                <a16:creationId xmlns:a16="http://schemas.microsoft.com/office/drawing/2014/main" id="{30CE71E9-26DE-3ABF-DB43-F34B992A62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3359" y="3559003"/>
            <a:ext cx="7044055" cy="3298997"/>
          </a:xfrm>
          <a:prstGeom prst="rect">
            <a:avLst/>
          </a:prstGeom>
        </p:spPr>
      </p:pic>
    </p:spTree>
    <p:extLst>
      <p:ext uri="{BB962C8B-B14F-4D97-AF65-F5344CB8AC3E}">
        <p14:creationId xmlns:p14="http://schemas.microsoft.com/office/powerpoint/2010/main" val="51357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D9D67-9093-52C8-6B2A-FE7AE624AAFB}"/>
              </a:ext>
            </a:extLst>
          </p:cNvPr>
          <p:cNvSpPr>
            <a:spLocks noGrp="1"/>
          </p:cNvSpPr>
          <p:nvPr>
            <p:ph type="title"/>
          </p:nvPr>
        </p:nvSpPr>
        <p:spPr/>
        <p:txBody>
          <a:bodyPr/>
          <a:lstStyle/>
          <a:p>
            <a:r>
              <a:rPr lang="en-US" dirty="0" err="1"/>
              <a:t>Arsitektur</a:t>
            </a:r>
            <a:r>
              <a:rPr lang="en-US" dirty="0"/>
              <a:t> Deep Learning</a:t>
            </a:r>
          </a:p>
        </p:txBody>
      </p:sp>
      <p:sp>
        <p:nvSpPr>
          <p:cNvPr id="3" name="Content Placeholder 2">
            <a:extLst>
              <a:ext uri="{FF2B5EF4-FFF2-40B4-BE49-F238E27FC236}">
                <a16:creationId xmlns:a16="http://schemas.microsoft.com/office/drawing/2014/main" id="{6F409D80-7140-F671-C2A6-C3EBAD66F4B5}"/>
              </a:ext>
            </a:extLst>
          </p:cNvPr>
          <p:cNvSpPr>
            <a:spLocks noGrp="1"/>
          </p:cNvSpPr>
          <p:nvPr>
            <p:ph idx="1"/>
          </p:nvPr>
        </p:nvSpPr>
        <p:spPr/>
        <p:txBody>
          <a:bodyPr/>
          <a:lstStyle/>
          <a:p>
            <a:pPr marL="514350" indent="-514350">
              <a:buFont typeface="+mj-lt"/>
              <a:buAutoNum type="arabicPeriod"/>
            </a:pPr>
            <a:r>
              <a:rPr lang="en-US" dirty="0"/>
              <a:t>Deep Neural Network</a:t>
            </a:r>
          </a:p>
          <a:p>
            <a:pPr marL="514350" indent="-514350">
              <a:buFont typeface="+mj-lt"/>
              <a:buAutoNum type="arabicPeriod"/>
            </a:pPr>
            <a:r>
              <a:rPr lang="en-US" dirty="0"/>
              <a:t>Deep Reinforcement Learning</a:t>
            </a:r>
          </a:p>
          <a:p>
            <a:pPr marL="514350" indent="-514350">
              <a:buFont typeface="+mj-lt"/>
              <a:buAutoNum type="arabicPeriod"/>
            </a:pPr>
            <a:r>
              <a:rPr lang="en-US" dirty="0"/>
              <a:t>Deep Recurrent Neural Network</a:t>
            </a:r>
          </a:p>
          <a:p>
            <a:pPr marL="514350" indent="-514350">
              <a:buFont typeface="+mj-lt"/>
              <a:buAutoNum type="arabicPeriod"/>
            </a:pPr>
            <a:r>
              <a:rPr lang="en-US" dirty="0">
                <a:solidFill>
                  <a:srgbClr val="FF0000"/>
                </a:solidFill>
              </a:rPr>
              <a:t>Convolutional Neural Network</a:t>
            </a:r>
          </a:p>
          <a:p>
            <a:pPr marL="514350" indent="-514350">
              <a:buFont typeface="+mj-lt"/>
              <a:buAutoNum type="arabicPeriod"/>
            </a:pPr>
            <a:r>
              <a:rPr lang="en-US" dirty="0"/>
              <a:t>Transformer</a:t>
            </a:r>
          </a:p>
          <a:p>
            <a:pPr marL="514350" indent="-514350">
              <a:buFont typeface="+mj-lt"/>
              <a:buAutoNum type="arabicPeriod"/>
            </a:pPr>
            <a:endParaRPr lang="en-US" dirty="0"/>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E0DD39F6-9302-CB15-F72D-6B6A42B577C6}"/>
              </a:ext>
            </a:extLst>
          </p:cNvPr>
          <p:cNvSpPr>
            <a:spLocks noGrp="1"/>
          </p:cNvSpPr>
          <p:nvPr>
            <p:ph type="sldNum" sz="quarter" idx="12"/>
          </p:nvPr>
        </p:nvSpPr>
        <p:spPr/>
        <p:txBody>
          <a:bodyPr/>
          <a:lstStyle/>
          <a:p>
            <a:fld id="{39DCCA8C-3C40-440D-A23D-CFF4DA06079F}" type="slidenum">
              <a:rPr lang="en-US" smtClean="0"/>
              <a:t>12</a:t>
            </a:fld>
            <a:endParaRPr lang="en-US"/>
          </a:p>
        </p:txBody>
      </p:sp>
      <p:pic>
        <p:nvPicPr>
          <p:cNvPr id="6" name="Picture 5">
            <a:extLst>
              <a:ext uri="{FF2B5EF4-FFF2-40B4-BE49-F238E27FC236}">
                <a16:creationId xmlns:a16="http://schemas.microsoft.com/office/drawing/2014/main" id="{AD0DDFFE-564D-D5AD-6B77-A7260D58D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4644" y="136525"/>
            <a:ext cx="5404956" cy="2371148"/>
          </a:xfrm>
          <a:prstGeom prst="rect">
            <a:avLst/>
          </a:prstGeom>
        </p:spPr>
      </p:pic>
      <p:pic>
        <p:nvPicPr>
          <p:cNvPr id="8" name="Picture 7">
            <a:extLst>
              <a:ext uri="{FF2B5EF4-FFF2-40B4-BE49-F238E27FC236}">
                <a16:creationId xmlns:a16="http://schemas.microsoft.com/office/drawing/2014/main" id="{52CD6D7F-ED3A-C032-F1B4-C79F719A0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321" y="2710645"/>
            <a:ext cx="2915173" cy="1749104"/>
          </a:xfrm>
          <a:prstGeom prst="rect">
            <a:avLst/>
          </a:prstGeom>
        </p:spPr>
      </p:pic>
      <p:pic>
        <p:nvPicPr>
          <p:cNvPr id="10" name="Picture 9">
            <a:extLst>
              <a:ext uri="{FF2B5EF4-FFF2-40B4-BE49-F238E27FC236}">
                <a16:creationId xmlns:a16="http://schemas.microsoft.com/office/drawing/2014/main" id="{E115EFCC-82FA-8568-1E39-D9032B2EE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649" y="4629322"/>
            <a:ext cx="3715959" cy="1909590"/>
          </a:xfrm>
          <a:prstGeom prst="rect">
            <a:avLst/>
          </a:prstGeom>
        </p:spPr>
      </p:pic>
      <p:pic>
        <p:nvPicPr>
          <p:cNvPr id="12" name="Picture 11">
            <a:extLst>
              <a:ext uri="{FF2B5EF4-FFF2-40B4-BE49-F238E27FC236}">
                <a16:creationId xmlns:a16="http://schemas.microsoft.com/office/drawing/2014/main" id="{224C2DBB-A05C-0A8E-C61B-7A4EB12B7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1608" y="4629322"/>
            <a:ext cx="4882886" cy="2294957"/>
          </a:xfrm>
          <a:prstGeom prst="rect">
            <a:avLst/>
          </a:prstGeom>
        </p:spPr>
      </p:pic>
      <p:pic>
        <p:nvPicPr>
          <p:cNvPr id="14" name="Picture 13">
            <a:extLst>
              <a:ext uri="{FF2B5EF4-FFF2-40B4-BE49-F238E27FC236}">
                <a16:creationId xmlns:a16="http://schemas.microsoft.com/office/drawing/2014/main" id="{81DC9173-E1FC-5171-6CC5-0F81F14A96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7122" y="3109912"/>
            <a:ext cx="2327861" cy="3429000"/>
          </a:xfrm>
          <a:prstGeom prst="rect">
            <a:avLst/>
          </a:prstGeom>
        </p:spPr>
      </p:pic>
    </p:spTree>
    <p:extLst>
      <p:ext uri="{BB962C8B-B14F-4D97-AF65-F5344CB8AC3E}">
        <p14:creationId xmlns:p14="http://schemas.microsoft.com/office/powerpoint/2010/main" val="2379371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986B-9CD7-170C-5025-B2E45373439A}"/>
              </a:ext>
            </a:extLst>
          </p:cNvPr>
          <p:cNvSpPr>
            <a:spLocks noGrp="1"/>
          </p:cNvSpPr>
          <p:nvPr>
            <p:ph type="title"/>
          </p:nvPr>
        </p:nvSpPr>
        <p:spPr/>
        <p:txBody>
          <a:bodyPr/>
          <a:lstStyle/>
          <a:p>
            <a:r>
              <a:rPr lang="en-US" dirty="0">
                <a:latin typeface="+mn-lt"/>
              </a:rPr>
              <a:t>Deep Neural Network</a:t>
            </a:r>
          </a:p>
        </p:txBody>
      </p:sp>
      <p:sp>
        <p:nvSpPr>
          <p:cNvPr id="3" name="Content Placeholder 2">
            <a:extLst>
              <a:ext uri="{FF2B5EF4-FFF2-40B4-BE49-F238E27FC236}">
                <a16:creationId xmlns:a16="http://schemas.microsoft.com/office/drawing/2014/main" id="{AE1C0A30-CB06-3399-B6F4-93D5F5883B17}"/>
              </a:ext>
            </a:extLst>
          </p:cNvPr>
          <p:cNvSpPr>
            <a:spLocks noGrp="1"/>
          </p:cNvSpPr>
          <p:nvPr>
            <p:ph idx="1"/>
          </p:nvPr>
        </p:nvSpPr>
        <p:spPr/>
        <p:txBody>
          <a:bodyPr>
            <a:normAutofit/>
          </a:bodyPr>
          <a:lstStyle/>
          <a:p>
            <a:r>
              <a:rPr lang="en-US" sz="2400" i="1" dirty="0"/>
              <a:t>Deep neural network </a:t>
            </a:r>
            <a:r>
              <a:rPr lang="en-US" sz="2400" dirty="0"/>
              <a:t>(DNN) </a:t>
            </a:r>
            <a:r>
              <a:rPr lang="en-US" sz="2400" dirty="0" err="1"/>
              <a:t>adalah</a:t>
            </a:r>
            <a:r>
              <a:rPr lang="en-US" sz="2400" dirty="0"/>
              <a:t> </a:t>
            </a:r>
            <a:r>
              <a:rPr lang="en-US" sz="2400" dirty="0" err="1"/>
              <a:t>jaringan</a:t>
            </a:r>
            <a:r>
              <a:rPr lang="en-US" sz="2400" dirty="0"/>
              <a:t> </a:t>
            </a:r>
            <a:r>
              <a:rPr lang="en-US" sz="2400" dirty="0" err="1"/>
              <a:t>syaraf</a:t>
            </a:r>
            <a:r>
              <a:rPr lang="en-US" sz="2400" dirty="0"/>
              <a:t> </a:t>
            </a:r>
            <a:r>
              <a:rPr lang="en-US" sz="2400" dirty="0" err="1"/>
              <a:t>tiruan</a:t>
            </a:r>
            <a:r>
              <a:rPr lang="en-US" sz="2400" dirty="0"/>
              <a:t> (ANN) </a:t>
            </a:r>
            <a:r>
              <a:rPr lang="en-US" sz="2400" dirty="0" err="1"/>
              <a:t>dengan</a:t>
            </a:r>
            <a:r>
              <a:rPr lang="en-US" sz="2400" dirty="0"/>
              <a:t> </a:t>
            </a:r>
            <a:r>
              <a:rPr lang="en-US" sz="2400" dirty="0" err="1"/>
              <a:t>banyak</a:t>
            </a:r>
            <a:r>
              <a:rPr lang="en-US" sz="2400" dirty="0"/>
              <a:t> </a:t>
            </a:r>
            <a:r>
              <a:rPr lang="en-US" sz="2400" dirty="0" err="1"/>
              <a:t>lapisan</a:t>
            </a:r>
            <a:r>
              <a:rPr lang="en-US" sz="2400" dirty="0"/>
              <a:t> (</a:t>
            </a:r>
            <a:r>
              <a:rPr lang="en-US" sz="2400" i="1" dirty="0"/>
              <a:t>layer</a:t>
            </a:r>
            <a:r>
              <a:rPr lang="en-US" sz="2400" dirty="0"/>
              <a:t>) yang </a:t>
            </a:r>
            <a:r>
              <a:rPr lang="en-US" sz="2400" dirty="0" err="1"/>
              <a:t>terdapat</a:t>
            </a:r>
            <a:r>
              <a:rPr lang="en-US" sz="2400" dirty="0"/>
              <a:t> di </a:t>
            </a:r>
            <a:r>
              <a:rPr lang="en-US" sz="2400" dirty="0" err="1"/>
              <a:t>antara</a:t>
            </a:r>
            <a:r>
              <a:rPr lang="en-US" sz="2400" dirty="0"/>
              <a:t> </a:t>
            </a:r>
            <a:r>
              <a:rPr lang="en-US" sz="2400" dirty="0" err="1"/>
              <a:t>lapisan</a:t>
            </a:r>
            <a:r>
              <a:rPr lang="en-US" sz="2400" dirty="0"/>
              <a:t> </a:t>
            </a:r>
            <a:r>
              <a:rPr lang="en-US" sz="2400" dirty="0" err="1"/>
              <a:t>masukan</a:t>
            </a:r>
            <a:r>
              <a:rPr lang="en-US" sz="2400" dirty="0"/>
              <a:t> dan </a:t>
            </a:r>
            <a:r>
              <a:rPr lang="en-US" sz="2400" dirty="0" err="1"/>
              <a:t>lapisan</a:t>
            </a:r>
            <a:r>
              <a:rPr lang="en-US" sz="2400" dirty="0"/>
              <a:t> </a:t>
            </a:r>
            <a:r>
              <a:rPr lang="en-US" sz="2400" dirty="0" err="1"/>
              <a:t>luaran</a:t>
            </a:r>
            <a:r>
              <a:rPr lang="en-US" sz="2400" dirty="0"/>
              <a:t>. </a:t>
            </a:r>
          </a:p>
        </p:txBody>
      </p:sp>
      <p:sp>
        <p:nvSpPr>
          <p:cNvPr id="4" name="Slide Number Placeholder 3">
            <a:extLst>
              <a:ext uri="{FF2B5EF4-FFF2-40B4-BE49-F238E27FC236}">
                <a16:creationId xmlns:a16="http://schemas.microsoft.com/office/drawing/2014/main" id="{96F74B7D-E0C7-A8E0-35EB-351A8B5EC031}"/>
              </a:ext>
            </a:extLst>
          </p:cNvPr>
          <p:cNvSpPr>
            <a:spLocks noGrp="1"/>
          </p:cNvSpPr>
          <p:nvPr>
            <p:ph type="sldNum" sz="quarter" idx="12"/>
          </p:nvPr>
        </p:nvSpPr>
        <p:spPr/>
        <p:txBody>
          <a:bodyPr/>
          <a:lstStyle/>
          <a:p>
            <a:fld id="{39DCCA8C-3C40-440D-A23D-CFF4DA06079F}" type="slidenum">
              <a:rPr lang="en-US" smtClean="0"/>
              <a:t>13</a:t>
            </a:fld>
            <a:endParaRPr lang="en-US"/>
          </a:p>
        </p:txBody>
      </p:sp>
      <p:sp>
        <p:nvSpPr>
          <p:cNvPr id="10" name="TextBox 9">
            <a:extLst>
              <a:ext uri="{FF2B5EF4-FFF2-40B4-BE49-F238E27FC236}">
                <a16:creationId xmlns:a16="http://schemas.microsoft.com/office/drawing/2014/main" id="{07958886-DAC0-FD8A-BCA8-77C1CD12EABA}"/>
              </a:ext>
            </a:extLst>
          </p:cNvPr>
          <p:cNvSpPr txBox="1"/>
          <p:nvPr/>
        </p:nvSpPr>
        <p:spPr>
          <a:xfrm>
            <a:off x="944880" y="2906930"/>
            <a:ext cx="4402975" cy="2677656"/>
          </a:xfrm>
          <a:prstGeom prst="rect">
            <a:avLst/>
          </a:prstGeom>
          <a:noFill/>
        </p:spPr>
        <p:txBody>
          <a:bodyPr wrap="square">
            <a:spAutoFit/>
          </a:bodyPr>
          <a:lstStyle/>
          <a:p>
            <a:pPr marL="342900" indent="-342900">
              <a:buFont typeface="Arial" panose="020B0604020202020204" pitchFamily="34" charset="0"/>
              <a:buChar char="•"/>
            </a:pPr>
            <a:r>
              <a:rPr lang="en-US" sz="2400" dirty="0" err="1"/>
              <a:t>Lapisan-lapisan</a:t>
            </a:r>
            <a:r>
              <a:rPr lang="en-US" sz="2400" dirty="0"/>
              <a:t> </a:t>
            </a:r>
            <a:r>
              <a:rPr lang="en-US" sz="2400" dirty="0" err="1"/>
              <a:t>tersebut</a:t>
            </a:r>
            <a:r>
              <a:rPr lang="en-US" sz="2400" dirty="0"/>
              <a:t> </a:t>
            </a:r>
            <a:r>
              <a:rPr lang="en-US" sz="2400" dirty="0" err="1"/>
              <a:t>saling</a:t>
            </a:r>
            <a:r>
              <a:rPr lang="en-US" sz="2400" dirty="0"/>
              <a:t> </a:t>
            </a:r>
            <a:r>
              <a:rPr lang="en-US" sz="2400" dirty="0" err="1"/>
              <a:t>berhubungan</a:t>
            </a:r>
            <a:r>
              <a:rPr lang="en-US" sz="2400" dirty="0"/>
              <a:t> </a:t>
            </a:r>
            <a:r>
              <a:rPr lang="en-US" sz="2400" dirty="0" err="1"/>
              <a:t>melalui</a:t>
            </a:r>
            <a:r>
              <a:rPr lang="en-US" sz="2400" dirty="0"/>
              <a:t> node, </a:t>
            </a:r>
            <a:r>
              <a:rPr lang="en-US" sz="2400" dirty="0" err="1"/>
              <a:t>atau</a:t>
            </a:r>
            <a:r>
              <a:rPr lang="en-US" sz="2400" dirty="0"/>
              <a:t> neuron, </a:t>
            </a:r>
            <a:r>
              <a:rPr lang="en-US" sz="2400" dirty="0" err="1"/>
              <a:t>dengan</a:t>
            </a:r>
            <a:r>
              <a:rPr lang="en-US" sz="2400" dirty="0"/>
              <a:t> </a:t>
            </a:r>
            <a:r>
              <a:rPr lang="en-US" sz="2400" dirty="0" err="1"/>
              <a:t>setiap</a:t>
            </a:r>
            <a:r>
              <a:rPr lang="en-US" sz="2400" dirty="0"/>
              <a:t> </a:t>
            </a:r>
            <a:r>
              <a:rPr lang="en-US" sz="2400" dirty="0" err="1"/>
              <a:t>lapisan</a:t>
            </a:r>
            <a:r>
              <a:rPr lang="en-US" sz="2400" dirty="0"/>
              <a:t> </a:t>
            </a:r>
            <a:r>
              <a:rPr lang="en-US" sz="2400" dirty="0" err="1"/>
              <a:t>tersembunyi</a:t>
            </a:r>
            <a:r>
              <a:rPr lang="en-US" sz="2400" dirty="0"/>
              <a:t> </a:t>
            </a:r>
            <a:r>
              <a:rPr lang="en-US" sz="2400" dirty="0" err="1"/>
              <a:t>menggunakan</a:t>
            </a:r>
            <a:r>
              <a:rPr lang="en-US" sz="2400" dirty="0"/>
              <a:t> output </a:t>
            </a:r>
            <a:r>
              <a:rPr lang="en-US" sz="2400" dirty="0" err="1"/>
              <a:t>dari</a:t>
            </a:r>
            <a:r>
              <a:rPr lang="en-US" sz="2400" dirty="0"/>
              <a:t> </a:t>
            </a:r>
            <a:r>
              <a:rPr lang="en-US" sz="2400" dirty="0" err="1"/>
              <a:t>lapisan</a:t>
            </a:r>
            <a:r>
              <a:rPr lang="en-US" sz="2400" dirty="0"/>
              <a:t> </a:t>
            </a:r>
            <a:r>
              <a:rPr lang="en-US" sz="2400" dirty="0" err="1"/>
              <a:t>sebelumnya</a:t>
            </a:r>
            <a:r>
              <a:rPr lang="en-US" sz="2400" dirty="0"/>
              <a:t> </a:t>
            </a:r>
            <a:r>
              <a:rPr lang="en-US" sz="2400" dirty="0" err="1"/>
              <a:t>sebagai</a:t>
            </a:r>
            <a:r>
              <a:rPr lang="en-US" sz="2400" dirty="0"/>
              <a:t> </a:t>
            </a:r>
            <a:r>
              <a:rPr lang="en-US" sz="2400" dirty="0" err="1"/>
              <a:t>inputnya</a:t>
            </a:r>
            <a:r>
              <a:rPr lang="en-US" sz="2400" dirty="0"/>
              <a:t>.</a:t>
            </a:r>
            <a:endParaRPr lang="en-US" dirty="0"/>
          </a:p>
        </p:txBody>
      </p:sp>
      <p:sp>
        <p:nvSpPr>
          <p:cNvPr id="12" name="TextBox 11">
            <a:extLst>
              <a:ext uri="{FF2B5EF4-FFF2-40B4-BE49-F238E27FC236}">
                <a16:creationId xmlns:a16="http://schemas.microsoft.com/office/drawing/2014/main" id="{F28FC582-9669-A655-4BA7-A44C9FEE5AEB}"/>
              </a:ext>
            </a:extLst>
          </p:cNvPr>
          <p:cNvSpPr txBox="1"/>
          <p:nvPr/>
        </p:nvSpPr>
        <p:spPr>
          <a:xfrm>
            <a:off x="944880" y="5551021"/>
            <a:ext cx="10302240" cy="830997"/>
          </a:xfrm>
          <a:prstGeom prst="rect">
            <a:avLst/>
          </a:prstGeom>
          <a:noFill/>
        </p:spPr>
        <p:txBody>
          <a:bodyPr wrap="square">
            <a:spAutoFit/>
          </a:bodyPr>
          <a:lstStyle/>
          <a:p>
            <a:pPr marL="342900" indent="-342900">
              <a:buFont typeface="Arial" panose="020B0604020202020204" pitchFamily="34" charset="0"/>
              <a:buChar char="•"/>
            </a:pPr>
            <a:r>
              <a:rPr lang="en-US" sz="2400" dirty="0" err="1"/>
              <a:t>Lapisan-lapisan</a:t>
            </a:r>
            <a:r>
              <a:rPr lang="en-US" sz="2400" dirty="0"/>
              <a:t> </a:t>
            </a:r>
            <a:r>
              <a:rPr lang="en-US" sz="2400" dirty="0" err="1"/>
              <a:t>itu</a:t>
            </a:r>
            <a:r>
              <a:rPr lang="en-US" sz="2400" dirty="0"/>
              <a:t> </a:t>
            </a:r>
            <a:r>
              <a:rPr lang="en-US" sz="2400" dirty="0" err="1"/>
              <a:t>merupakan</a:t>
            </a:r>
            <a:r>
              <a:rPr lang="en-US" sz="2400" dirty="0"/>
              <a:t> </a:t>
            </a:r>
            <a:r>
              <a:rPr lang="en-US" sz="2400" dirty="0" err="1"/>
              <a:t>pemrosesan</a:t>
            </a:r>
            <a:r>
              <a:rPr lang="en-US" sz="2400" dirty="0"/>
              <a:t> non-linier, </a:t>
            </a:r>
            <a:r>
              <a:rPr lang="en-US" sz="2400" dirty="0" err="1"/>
              <a:t>bekerja</a:t>
            </a:r>
            <a:r>
              <a:rPr lang="en-US" sz="2400" dirty="0"/>
              <a:t> </a:t>
            </a:r>
            <a:r>
              <a:rPr lang="en-US" sz="2400" dirty="0" err="1"/>
              <a:t>secara</a:t>
            </a:r>
            <a:r>
              <a:rPr lang="en-US" sz="2400" dirty="0"/>
              <a:t> parallel dan </a:t>
            </a:r>
            <a:r>
              <a:rPr lang="en-US" sz="2400" dirty="0" err="1"/>
              <a:t>terinspirasi</a:t>
            </a:r>
            <a:r>
              <a:rPr lang="en-US" sz="2400" dirty="0"/>
              <a:t> oleh </a:t>
            </a:r>
            <a:r>
              <a:rPr lang="en-US" sz="2400" dirty="0" err="1"/>
              <a:t>sistem</a:t>
            </a:r>
            <a:r>
              <a:rPr lang="en-US" sz="2400" dirty="0"/>
              <a:t> </a:t>
            </a:r>
            <a:r>
              <a:rPr lang="en-US" sz="2400" dirty="0" err="1"/>
              <a:t>saraf</a:t>
            </a:r>
            <a:r>
              <a:rPr lang="en-US" sz="2400" dirty="0"/>
              <a:t> </a:t>
            </a:r>
            <a:r>
              <a:rPr lang="en-US" sz="2400" dirty="0" err="1"/>
              <a:t>biologis</a:t>
            </a:r>
            <a:r>
              <a:rPr lang="en-US" sz="2400" dirty="0"/>
              <a:t>. </a:t>
            </a:r>
          </a:p>
        </p:txBody>
      </p:sp>
      <p:pic>
        <p:nvPicPr>
          <p:cNvPr id="6" name="Picture 5">
            <a:extLst>
              <a:ext uri="{FF2B5EF4-FFF2-40B4-BE49-F238E27FC236}">
                <a16:creationId xmlns:a16="http://schemas.microsoft.com/office/drawing/2014/main" id="{8361A62E-F0FD-B2F5-1480-50BC773F1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855" y="3153037"/>
            <a:ext cx="6748369" cy="2191235"/>
          </a:xfrm>
          <a:prstGeom prst="rect">
            <a:avLst/>
          </a:prstGeom>
        </p:spPr>
      </p:pic>
    </p:spTree>
    <p:extLst>
      <p:ext uri="{BB962C8B-B14F-4D97-AF65-F5344CB8AC3E}">
        <p14:creationId xmlns:p14="http://schemas.microsoft.com/office/powerpoint/2010/main" val="3692759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284B-E091-DF89-FF80-12A83B9AE420}"/>
              </a:ext>
            </a:extLst>
          </p:cNvPr>
          <p:cNvSpPr>
            <a:spLocks noGrp="1"/>
          </p:cNvSpPr>
          <p:nvPr>
            <p:ph type="title"/>
          </p:nvPr>
        </p:nvSpPr>
        <p:spPr/>
        <p:txBody>
          <a:bodyPr/>
          <a:lstStyle/>
          <a:p>
            <a:r>
              <a:rPr lang="en-US" dirty="0" err="1"/>
              <a:t>Bagaimana</a:t>
            </a:r>
            <a:r>
              <a:rPr lang="en-US" dirty="0"/>
              <a:t> DNN </a:t>
            </a:r>
            <a:r>
              <a:rPr lang="en-US" dirty="0" err="1"/>
              <a:t>Belajar</a:t>
            </a:r>
            <a:r>
              <a:rPr lang="en-US" dirty="0"/>
              <a:t>?</a:t>
            </a:r>
          </a:p>
        </p:txBody>
      </p:sp>
      <p:sp>
        <p:nvSpPr>
          <p:cNvPr id="4" name="Slide Number Placeholder 3">
            <a:extLst>
              <a:ext uri="{FF2B5EF4-FFF2-40B4-BE49-F238E27FC236}">
                <a16:creationId xmlns:a16="http://schemas.microsoft.com/office/drawing/2014/main" id="{945E2BB7-2C59-8354-EEC9-6D76EF97A4BC}"/>
              </a:ext>
            </a:extLst>
          </p:cNvPr>
          <p:cNvSpPr>
            <a:spLocks noGrp="1"/>
          </p:cNvSpPr>
          <p:nvPr>
            <p:ph type="sldNum" sz="quarter" idx="12"/>
          </p:nvPr>
        </p:nvSpPr>
        <p:spPr/>
        <p:txBody>
          <a:bodyPr/>
          <a:lstStyle/>
          <a:p>
            <a:fld id="{39DCCA8C-3C40-440D-A23D-CFF4DA06079F}" type="slidenum">
              <a:rPr lang="en-US" smtClean="0"/>
              <a:t>14</a:t>
            </a:fld>
            <a:endParaRPr lang="en-US"/>
          </a:p>
        </p:txBody>
      </p:sp>
      <p:sp>
        <p:nvSpPr>
          <p:cNvPr id="8" name="TextBox 7">
            <a:extLst>
              <a:ext uri="{FF2B5EF4-FFF2-40B4-BE49-F238E27FC236}">
                <a16:creationId xmlns:a16="http://schemas.microsoft.com/office/drawing/2014/main" id="{CD527602-1A1B-4169-7A7A-E31969DA308D}"/>
              </a:ext>
            </a:extLst>
          </p:cNvPr>
          <p:cNvSpPr txBox="1"/>
          <p:nvPr/>
        </p:nvSpPr>
        <p:spPr>
          <a:xfrm>
            <a:off x="6730173" y="40749"/>
            <a:ext cx="5350067" cy="6817251"/>
          </a:xfrm>
          <a:prstGeom prst="rect">
            <a:avLst/>
          </a:prstGeom>
          <a:noFill/>
        </p:spPr>
        <p:txBody>
          <a:bodyPr wrap="square">
            <a:spAutoFit/>
          </a:bodyPr>
          <a:lstStyle/>
          <a:p>
            <a:r>
              <a:rPr lang="en-US" sz="1900" dirty="0" err="1"/>
              <a:t>Misalkan</a:t>
            </a:r>
            <a:r>
              <a:rPr lang="en-US" sz="1900" dirty="0"/>
              <a:t> </a:t>
            </a:r>
            <a:r>
              <a:rPr lang="id-ID" sz="1900" dirty="0"/>
              <a:t>kita memiliki satu set gambar di mana setiap gambar berisi satu dari empat kategori objek yang berbeda, dan kita ingin jaringan pembelajaran mendalam mengenali secara otomatis objek mana yang ada di setiap gambar.</a:t>
            </a:r>
            <a:endParaRPr lang="en-US" sz="1900" dirty="0"/>
          </a:p>
          <a:p>
            <a:endParaRPr lang="en-US" sz="1900" dirty="0"/>
          </a:p>
          <a:p>
            <a:r>
              <a:rPr lang="en-US" sz="1900" dirty="0"/>
              <a:t>Kita </a:t>
            </a:r>
            <a:r>
              <a:rPr lang="id-ID" sz="1900" dirty="0"/>
              <a:t>memberi label pada gambar agar memiliki data pelatihan untuk jaringan. </a:t>
            </a:r>
            <a:endParaRPr lang="en-US" sz="1900" dirty="0"/>
          </a:p>
          <a:p>
            <a:endParaRPr lang="en-US" sz="1900" dirty="0"/>
          </a:p>
          <a:p>
            <a:r>
              <a:rPr lang="id-ID" sz="1900" dirty="0"/>
              <a:t>Dengan menggunakan data pelatihan ini, jaringan kemudian dapat mulai memahami fitur spesifik objek dan mengaitkannya dengan kategori yang sesuai.</a:t>
            </a:r>
            <a:endParaRPr lang="en-US" sz="1900" dirty="0"/>
          </a:p>
          <a:p>
            <a:endParaRPr lang="en-US" sz="1900" dirty="0"/>
          </a:p>
          <a:p>
            <a:r>
              <a:rPr lang="en-US" sz="1900" dirty="0" err="1"/>
              <a:t>Setiap</a:t>
            </a:r>
            <a:r>
              <a:rPr lang="en-US" sz="1900" dirty="0"/>
              <a:t> </a:t>
            </a:r>
            <a:r>
              <a:rPr lang="en-US" sz="1900" dirty="0" err="1"/>
              <a:t>lapisan</a:t>
            </a:r>
            <a:r>
              <a:rPr lang="en-US" sz="1900" dirty="0"/>
              <a:t> </a:t>
            </a:r>
            <a:r>
              <a:rPr lang="en-US" sz="1900" dirty="0" err="1"/>
              <a:t>dalam</a:t>
            </a:r>
            <a:r>
              <a:rPr lang="en-US" sz="1900" dirty="0"/>
              <a:t> </a:t>
            </a:r>
            <a:r>
              <a:rPr lang="en-US" sz="1900" dirty="0" err="1"/>
              <a:t>jaringan</a:t>
            </a:r>
            <a:r>
              <a:rPr lang="en-US" sz="1900" dirty="0"/>
              <a:t> </a:t>
            </a:r>
            <a:r>
              <a:rPr lang="en-US" sz="1900" dirty="0" err="1"/>
              <a:t>mengambil</a:t>
            </a:r>
            <a:r>
              <a:rPr lang="en-US" sz="1900" dirty="0"/>
              <a:t> data </a:t>
            </a:r>
            <a:r>
              <a:rPr lang="en-US" sz="1900" dirty="0" err="1"/>
              <a:t>dari</a:t>
            </a:r>
            <a:r>
              <a:rPr lang="en-US" sz="1900" dirty="0"/>
              <a:t> </a:t>
            </a:r>
            <a:r>
              <a:rPr lang="en-US" sz="1900" dirty="0" err="1"/>
              <a:t>lapisan</a:t>
            </a:r>
            <a:r>
              <a:rPr lang="en-US" sz="1900" dirty="0"/>
              <a:t> </a:t>
            </a:r>
            <a:r>
              <a:rPr lang="en-US" sz="1900" dirty="0" err="1"/>
              <a:t>sebelumnya</a:t>
            </a:r>
            <a:r>
              <a:rPr lang="en-US" sz="1900" dirty="0"/>
              <a:t>, </a:t>
            </a:r>
            <a:r>
              <a:rPr lang="en-US" sz="1900" dirty="0" err="1"/>
              <a:t>mengubahnya</a:t>
            </a:r>
            <a:r>
              <a:rPr lang="en-US" sz="1900" dirty="0"/>
              <a:t>, dan </a:t>
            </a:r>
            <a:r>
              <a:rPr lang="en-US" sz="1900" dirty="0" err="1"/>
              <a:t>meneruskannya</a:t>
            </a:r>
            <a:r>
              <a:rPr lang="en-US" sz="1900" dirty="0"/>
              <a:t>. </a:t>
            </a:r>
            <a:r>
              <a:rPr lang="en-US" sz="1900" dirty="0" err="1"/>
              <a:t>Jaringan</a:t>
            </a:r>
            <a:r>
              <a:rPr lang="en-US" sz="1900" dirty="0"/>
              <a:t> </a:t>
            </a:r>
            <a:r>
              <a:rPr lang="en-US" sz="1900" dirty="0" err="1"/>
              <a:t>meningkatkan</a:t>
            </a:r>
            <a:r>
              <a:rPr lang="en-US" sz="1900" dirty="0"/>
              <a:t> </a:t>
            </a:r>
            <a:r>
              <a:rPr lang="en-US" sz="1900" dirty="0" err="1"/>
              <a:t>kompleksitas</a:t>
            </a:r>
            <a:r>
              <a:rPr lang="en-US" sz="1900" dirty="0"/>
              <a:t> dan detail </a:t>
            </a:r>
            <a:r>
              <a:rPr lang="en-US" sz="1900" dirty="0" err="1"/>
              <a:t>dari</a:t>
            </a:r>
            <a:r>
              <a:rPr lang="en-US" sz="1900" dirty="0"/>
              <a:t> </a:t>
            </a:r>
            <a:r>
              <a:rPr lang="en-US" sz="1900" dirty="0" err="1"/>
              <a:t>apa</a:t>
            </a:r>
            <a:r>
              <a:rPr lang="en-US" sz="1900" dirty="0"/>
              <a:t> yang </a:t>
            </a:r>
            <a:r>
              <a:rPr lang="en-US" sz="1900" dirty="0" err="1"/>
              <a:t>dipelajari</a:t>
            </a:r>
            <a:r>
              <a:rPr lang="en-US" sz="1900" dirty="0"/>
              <a:t> </a:t>
            </a:r>
            <a:r>
              <a:rPr lang="en-US" sz="1900" dirty="0" err="1"/>
              <a:t>dari</a:t>
            </a:r>
            <a:r>
              <a:rPr lang="en-US" sz="1900" dirty="0"/>
              <a:t> </a:t>
            </a:r>
            <a:r>
              <a:rPr lang="en-US" sz="1900" dirty="0" err="1"/>
              <a:t>lapisan</a:t>
            </a:r>
            <a:r>
              <a:rPr lang="en-US" sz="1900" dirty="0"/>
              <a:t> </a:t>
            </a:r>
            <a:r>
              <a:rPr lang="en-US" sz="1900" dirty="0" err="1"/>
              <a:t>ke</a:t>
            </a:r>
            <a:r>
              <a:rPr lang="en-US" sz="1900" dirty="0"/>
              <a:t> </a:t>
            </a:r>
            <a:r>
              <a:rPr lang="en-US" sz="1900" dirty="0" err="1"/>
              <a:t>lapisan</a:t>
            </a:r>
            <a:r>
              <a:rPr lang="en-US" sz="1900" dirty="0"/>
              <a:t>.</a:t>
            </a:r>
          </a:p>
          <a:p>
            <a:endParaRPr lang="en-US" sz="1900" dirty="0"/>
          </a:p>
          <a:p>
            <a:r>
              <a:rPr lang="en-US" sz="1900" dirty="0" err="1"/>
              <a:t>Perhatikan</a:t>
            </a:r>
            <a:r>
              <a:rPr lang="en-US" sz="1900" dirty="0"/>
              <a:t> </a:t>
            </a:r>
            <a:r>
              <a:rPr lang="en-US" sz="1900" dirty="0" err="1"/>
              <a:t>bahwa</a:t>
            </a:r>
            <a:r>
              <a:rPr lang="en-US" sz="1900" dirty="0"/>
              <a:t> </a:t>
            </a:r>
            <a:r>
              <a:rPr lang="en-US" sz="1900" dirty="0" err="1"/>
              <a:t>jaringan</a:t>
            </a:r>
            <a:r>
              <a:rPr lang="en-US" sz="1900" dirty="0"/>
              <a:t> </a:t>
            </a:r>
            <a:r>
              <a:rPr lang="en-US" sz="1900" dirty="0" err="1"/>
              <a:t>belajar</a:t>
            </a:r>
            <a:r>
              <a:rPr lang="en-US" sz="1900" dirty="0"/>
              <a:t> </a:t>
            </a:r>
            <a:r>
              <a:rPr lang="en-US" sz="1900" dirty="0" err="1"/>
              <a:t>langsung</a:t>
            </a:r>
            <a:r>
              <a:rPr lang="en-US" sz="1900" dirty="0"/>
              <a:t> </a:t>
            </a:r>
            <a:r>
              <a:rPr lang="en-US" sz="1900" dirty="0" err="1"/>
              <a:t>dari</a:t>
            </a:r>
            <a:r>
              <a:rPr lang="en-US" sz="1900" dirty="0"/>
              <a:t> data—</a:t>
            </a:r>
            <a:r>
              <a:rPr lang="en-US" sz="1900" dirty="0" err="1"/>
              <a:t>kita</a:t>
            </a:r>
            <a:r>
              <a:rPr lang="en-US" sz="1900" dirty="0"/>
              <a:t> </a:t>
            </a:r>
            <a:r>
              <a:rPr lang="en-US" sz="1900" dirty="0" err="1"/>
              <a:t>tidak</a:t>
            </a:r>
            <a:r>
              <a:rPr lang="en-US" sz="1900" dirty="0"/>
              <a:t> </a:t>
            </a:r>
            <a:r>
              <a:rPr lang="en-US" sz="1900" dirty="0" err="1"/>
              <a:t>terlibat</a:t>
            </a:r>
            <a:r>
              <a:rPr lang="en-US" sz="1900" dirty="0"/>
              <a:t> </a:t>
            </a:r>
            <a:r>
              <a:rPr lang="en-US" sz="1900" dirty="0" err="1"/>
              <a:t>memilih</a:t>
            </a:r>
            <a:r>
              <a:rPr lang="en-US" sz="1900" dirty="0"/>
              <a:t> </a:t>
            </a:r>
            <a:r>
              <a:rPr lang="en-US" sz="1900" dirty="0" err="1"/>
              <a:t>fitur</a:t>
            </a:r>
            <a:r>
              <a:rPr lang="en-US" sz="1900" dirty="0"/>
              <a:t> </a:t>
            </a:r>
            <a:r>
              <a:rPr lang="en-US" sz="1900" dirty="0" err="1"/>
              <a:t>apa</a:t>
            </a:r>
            <a:r>
              <a:rPr lang="en-US" sz="1900" dirty="0"/>
              <a:t> yang </a:t>
            </a:r>
            <a:r>
              <a:rPr lang="en-US" sz="1900" dirty="0" err="1"/>
              <a:t>sedang</a:t>
            </a:r>
            <a:r>
              <a:rPr lang="en-US" sz="1900" dirty="0"/>
              <a:t> </a:t>
            </a:r>
            <a:r>
              <a:rPr lang="en-US" sz="1900" dirty="0" err="1"/>
              <a:t>dipelajari</a:t>
            </a:r>
            <a:r>
              <a:rPr lang="en-US" sz="1900" dirty="0"/>
              <a:t>.</a:t>
            </a:r>
          </a:p>
        </p:txBody>
      </p:sp>
      <p:pic>
        <p:nvPicPr>
          <p:cNvPr id="9" name="Picture 8">
            <a:extLst>
              <a:ext uri="{FF2B5EF4-FFF2-40B4-BE49-F238E27FC236}">
                <a16:creationId xmlns:a16="http://schemas.microsoft.com/office/drawing/2014/main" id="{A28ADC47-7482-B7D8-0C2B-F2E2DD6210D4}"/>
              </a:ext>
            </a:extLst>
          </p:cNvPr>
          <p:cNvPicPr>
            <a:picLocks noChangeAspect="1"/>
          </p:cNvPicPr>
          <p:nvPr/>
        </p:nvPicPr>
        <p:blipFill>
          <a:blip r:embed="rId2"/>
          <a:stretch>
            <a:fillRect/>
          </a:stretch>
        </p:blipFill>
        <p:spPr>
          <a:xfrm>
            <a:off x="343766" y="2015064"/>
            <a:ext cx="6109122" cy="3615603"/>
          </a:xfrm>
          <a:prstGeom prst="rect">
            <a:avLst/>
          </a:prstGeom>
        </p:spPr>
      </p:pic>
    </p:spTree>
    <p:extLst>
      <p:ext uri="{BB962C8B-B14F-4D97-AF65-F5344CB8AC3E}">
        <p14:creationId xmlns:p14="http://schemas.microsoft.com/office/powerpoint/2010/main" val="233620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066B-D278-4381-864C-B296A5437B0C}"/>
              </a:ext>
            </a:extLst>
          </p:cNvPr>
          <p:cNvSpPr>
            <a:spLocks noGrp="1"/>
          </p:cNvSpPr>
          <p:nvPr>
            <p:ph type="title"/>
          </p:nvPr>
        </p:nvSpPr>
        <p:spPr>
          <a:xfrm>
            <a:off x="838200" y="365125"/>
            <a:ext cx="10515600" cy="952183"/>
          </a:xfrm>
        </p:spPr>
        <p:txBody>
          <a:bodyPr>
            <a:normAutofit/>
          </a:bodyPr>
          <a:lstStyle/>
          <a:p>
            <a:r>
              <a:rPr lang="en-US" b="1" dirty="0">
                <a:latin typeface="+mn-lt"/>
              </a:rPr>
              <a:t>Convolutional Neural Network</a:t>
            </a:r>
          </a:p>
        </p:txBody>
      </p:sp>
      <p:sp>
        <p:nvSpPr>
          <p:cNvPr id="3" name="Content Placeholder 2">
            <a:extLst>
              <a:ext uri="{FF2B5EF4-FFF2-40B4-BE49-F238E27FC236}">
                <a16:creationId xmlns:a16="http://schemas.microsoft.com/office/drawing/2014/main" id="{EDE52580-EA90-491F-822D-2ABD9B3A971D}"/>
              </a:ext>
            </a:extLst>
          </p:cNvPr>
          <p:cNvSpPr>
            <a:spLocks noGrp="1"/>
          </p:cNvSpPr>
          <p:nvPr>
            <p:ph idx="1"/>
          </p:nvPr>
        </p:nvSpPr>
        <p:spPr>
          <a:xfrm>
            <a:off x="838200" y="1459865"/>
            <a:ext cx="10515600" cy="4351338"/>
          </a:xfrm>
        </p:spPr>
        <p:txBody>
          <a:bodyPr>
            <a:normAutofit/>
          </a:bodyPr>
          <a:lstStyle/>
          <a:p>
            <a:r>
              <a:rPr lang="en-US" sz="2400" b="0" i="1" u="none" strike="noStrike" baseline="0" dirty="0">
                <a:solidFill>
                  <a:srgbClr val="000000"/>
                </a:solidFill>
              </a:rPr>
              <a:t>Convolutional Neural Network </a:t>
            </a:r>
            <a:r>
              <a:rPr lang="en-US" sz="2400" b="0" u="none" strike="noStrike" baseline="0" dirty="0">
                <a:solidFill>
                  <a:srgbClr val="000000"/>
                </a:solidFill>
              </a:rPr>
              <a:t>(</a:t>
            </a:r>
            <a:r>
              <a:rPr lang="en-US" sz="2400" b="0" i="0" u="none" strike="noStrike" baseline="0" dirty="0">
                <a:solidFill>
                  <a:srgbClr val="000000"/>
                </a:solidFill>
              </a:rPr>
              <a:t>CNN </a:t>
            </a:r>
            <a:r>
              <a:rPr lang="en-US" sz="2400" b="0" i="0" u="none" strike="noStrike" baseline="0" dirty="0" err="1">
                <a:solidFill>
                  <a:srgbClr val="000000"/>
                </a:solidFill>
              </a:rPr>
              <a:t>atau</a:t>
            </a:r>
            <a:r>
              <a:rPr lang="en-US" sz="2400" b="0" i="0" u="none" strike="noStrike" baseline="0" dirty="0">
                <a:solidFill>
                  <a:srgbClr val="000000"/>
                </a:solidFill>
              </a:rPr>
              <a:t> </a:t>
            </a:r>
            <a:r>
              <a:rPr lang="en-US" sz="2400" b="0" i="0" u="none" strike="noStrike" baseline="0" dirty="0" err="1">
                <a:solidFill>
                  <a:srgbClr val="000000"/>
                </a:solidFill>
              </a:rPr>
              <a:t>ConvNet</a:t>
            </a:r>
            <a:r>
              <a:rPr lang="en-US" sz="2400" b="0" i="0" u="none" strike="noStrike" baseline="0" dirty="0">
                <a:solidFill>
                  <a:srgbClr val="000000"/>
                </a:solidFill>
              </a:rPr>
              <a:t>) </a:t>
            </a:r>
            <a:r>
              <a:rPr lang="en-US" sz="2400" b="0" i="0" u="none" strike="noStrike" baseline="0" dirty="0" err="1">
                <a:solidFill>
                  <a:srgbClr val="000000"/>
                </a:solidFill>
              </a:rPr>
              <a:t>adalah</a:t>
            </a:r>
            <a:r>
              <a:rPr lang="en-US" sz="2400" b="0" i="0" u="none" strike="noStrike" baseline="0" dirty="0">
                <a:solidFill>
                  <a:srgbClr val="000000"/>
                </a:solidFill>
              </a:rPr>
              <a:t> </a:t>
            </a:r>
            <a:r>
              <a:rPr lang="en-US" sz="2400" b="0" i="0" u="none" strike="noStrike" baseline="0" dirty="0" err="1">
                <a:solidFill>
                  <a:srgbClr val="000000"/>
                </a:solidFill>
              </a:rPr>
              <a:t>algoritma</a:t>
            </a:r>
            <a:r>
              <a:rPr lang="en-US" sz="2400" b="0" i="0" u="none" strike="noStrike" baseline="0" dirty="0">
                <a:solidFill>
                  <a:srgbClr val="000000"/>
                </a:solidFill>
              </a:rPr>
              <a:t> </a:t>
            </a:r>
            <a:r>
              <a:rPr lang="en-US" sz="2400" b="0" i="0" u="none" strike="noStrike" baseline="0" dirty="0" err="1">
                <a:solidFill>
                  <a:srgbClr val="000000"/>
                </a:solidFill>
              </a:rPr>
              <a:t>pembelajaran</a:t>
            </a:r>
            <a:r>
              <a:rPr lang="en-US" sz="2400" b="0" i="0" u="none" strike="noStrike" baseline="0" dirty="0">
                <a:solidFill>
                  <a:srgbClr val="000000"/>
                </a:solidFill>
              </a:rPr>
              <a:t> </a:t>
            </a:r>
            <a:r>
              <a:rPr lang="en-US" sz="2400" b="0" i="0" u="none" strike="noStrike" baseline="0" dirty="0" err="1">
                <a:solidFill>
                  <a:srgbClr val="000000"/>
                </a:solidFill>
              </a:rPr>
              <a:t>mendalam</a:t>
            </a:r>
            <a:r>
              <a:rPr lang="en-US" sz="2400" b="0" i="0" u="none" strike="noStrike" baseline="0" dirty="0">
                <a:solidFill>
                  <a:srgbClr val="000000"/>
                </a:solidFill>
              </a:rPr>
              <a:t> yang </a:t>
            </a:r>
            <a:r>
              <a:rPr lang="en-US" sz="2400" b="0" i="0" u="none" strike="noStrike" baseline="0" dirty="0" err="1">
                <a:solidFill>
                  <a:srgbClr val="000000"/>
                </a:solidFill>
              </a:rPr>
              <a:t>populer</a:t>
            </a:r>
            <a:r>
              <a:rPr lang="en-US" sz="2400" b="0" i="0" u="none" strike="noStrike" baseline="0" dirty="0">
                <a:solidFill>
                  <a:srgbClr val="000000"/>
                </a:solidFill>
              </a:rPr>
              <a:t>, </a:t>
            </a:r>
            <a:r>
              <a:rPr lang="en-US" sz="2400" b="0" i="0" u="none" strike="noStrike" baseline="0" dirty="0" err="1">
                <a:solidFill>
                  <a:srgbClr val="000000"/>
                </a:solidFill>
              </a:rPr>
              <a:t>umumnya</a:t>
            </a:r>
            <a:r>
              <a:rPr lang="en-US" sz="2400" b="0" i="0" u="none" strike="noStrike" baseline="0" dirty="0">
                <a:solidFill>
                  <a:srgbClr val="000000"/>
                </a:solidFill>
              </a:rPr>
              <a:t> </a:t>
            </a:r>
            <a:r>
              <a:rPr lang="en-US" sz="2400" b="0" i="0" u="none" strike="noStrike" baseline="0" dirty="0" err="1">
                <a:solidFill>
                  <a:srgbClr val="000000"/>
                </a:solidFill>
              </a:rPr>
              <a:t>digunakan</a:t>
            </a:r>
            <a:r>
              <a:rPr lang="en-US" sz="2400" b="0" i="0" u="none" strike="noStrike" baseline="0" dirty="0">
                <a:solidFill>
                  <a:srgbClr val="000000"/>
                </a:solidFill>
              </a:rPr>
              <a:t> </a:t>
            </a:r>
            <a:r>
              <a:rPr lang="en-US" sz="2400" b="0" i="0" u="none" strike="noStrike" baseline="0" dirty="0" err="1">
                <a:solidFill>
                  <a:srgbClr val="000000"/>
                </a:solidFill>
              </a:rPr>
              <a:t>untuk</a:t>
            </a:r>
            <a:r>
              <a:rPr lang="en-US" sz="2400" b="0" i="0" u="none" strike="noStrike" baseline="0" dirty="0">
                <a:solidFill>
                  <a:srgbClr val="000000"/>
                </a:solidFill>
              </a:rPr>
              <a:t> </a:t>
            </a:r>
            <a:r>
              <a:rPr lang="nb-NO" sz="2400" b="0" i="0" u="none" strike="noStrike" baseline="0" dirty="0">
                <a:solidFill>
                  <a:srgbClr val="000000"/>
                </a:solidFill>
              </a:rPr>
              <a:t>memproses data yang memiliki topologi seperti grid.</a:t>
            </a:r>
            <a:r>
              <a:rPr lang="en-US" sz="2400" b="0" i="0" u="none" strike="noStrike" baseline="0" dirty="0">
                <a:solidFill>
                  <a:srgbClr val="000000"/>
                </a:solidFill>
              </a:rPr>
              <a:t> </a:t>
            </a:r>
            <a:r>
              <a:rPr lang="en-US" sz="2400" dirty="0" err="1">
                <a:solidFill>
                  <a:srgbClr val="000000"/>
                </a:solidFill>
              </a:rPr>
              <a:t>Contoh</a:t>
            </a:r>
            <a:r>
              <a:rPr lang="en-US" sz="2400" dirty="0">
                <a:solidFill>
                  <a:srgbClr val="000000"/>
                </a:solidFill>
              </a:rPr>
              <a:t> data </a:t>
            </a:r>
            <a:r>
              <a:rPr lang="en-US" sz="2400" dirty="0" err="1">
                <a:solidFill>
                  <a:srgbClr val="000000"/>
                </a:solidFill>
              </a:rPr>
              <a:t>berbentuk</a:t>
            </a:r>
            <a:r>
              <a:rPr lang="en-US" sz="2400" dirty="0">
                <a:solidFill>
                  <a:srgbClr val="000000"/>
                </a:solidFill>
              </a:rPr>
              <a:t> grid </a:t>
            </a:r>
            <a:r>
              <a:rPr lang="en-US" sz="2400" dirty="0" err="1">
                <a:solidFill>
                  <a:srgbClr val="000000"/>
                </a:solidFill>
              </a:rPr>
              <a:t>adalah</a:t>
            </a:r>
            <a:r>
              <a:rPr lang="en-US" sz="2400" dirty="0">
                <a:solidFill>
                  <a:srgbClr val="000000"/>
                </a:solidFill>
              </a:rPr>
              <a:t> </a:t>
            </a:r>
            <a:r>
              <a:rPr lang="en-US" sz="2400" dirty="0" err="1">
                <a:solidFill>
                  <a:srgbClr val="000000"/>
                </a:solidFill>
              </a:rPr>
              <a:t>citra</a:t>
            </a:r>
            <a:r>
              <a:rPr lang="en-US" sz="2400" dirty="0">
                <a:solidFill>
                  <a:srgbClr val="000000"/>
                </a:solidFill>
              </a:rPr>
              <a:t>. </a:t>
            </a:r>
            <a:endParaRPr lang="en-US" sz="2400" dirty="0"/>
          </a:p>
        </p:txBody>
      </p:sp>
      <p:pic>
        <p:nvPicPr>
          <p:cNvPr id="5" name="Picture 4">
            <a:extLst>
              <a:ext uri="{FF2B5EF4-FFF2-40B4-BE49-F238E27FC236}">
                <a16:creationId xmlns:a16="http://schemas.microsoft.com/office/drawing/2014/main" id="{03916194-FF70-47A2-AB23-CC7FEDF43D0A}"/>
              </a:ext>
            </a:extLst>
          </p:cNvPr>
          <p:cNvPicPr>
            <a:picLocks noChangeAspect="1"/>
          </p:cNvPicPr>
          <p:nvPr/>
        </p:nvPicPr>
        <p:blipFill>
          <a:blip r:embed="rId2"/>
          <a:stretch>
            <a:fillRect/>
          </a:stretch>
        </p:blipFill>
        <p:spPr>
          <a:xfrm>
            <a:off x="1690254" y="2621923"/>
            <a:ext cx="8236065" cy="3870951"/>
          </a:xfrm>
          <a:prstGeom prst="rect">
            <a:avLst/>
          </a:prstGeom>
        </p:spPr>
      </p:pic>
      <p:sp>
        <p:nvSpPr>
          <p:cNvPr id="7" name="TextBox 6">
            <a:extLst>
              <a:ext uri="{FF2B5EF4-FFF2-40B4-BE49-F238E27FC236}">
                <a16:creationId xmlns:a16="http://schemas.microsoft.com/office/drawing/2014/main" id="{2CF5EE03-2CF5-42AB-B7E5-D9797B58DCCD}"/>
              </a:ext>
            </a:extLst>
          </p:cNvPr>
          <p:cNvSpPr txBox="1"/>
          <p:nvPr/>
        </p:nvSpPr>
        <p:spPr>
          <a:xfrm>
            <a:off x="2534920" y="6468983"/>
            <a:ext cx="9850120" cy="369332"/>
          </a:xfrm>
          <a:prstGeom prst="rect">
            <a:avLst/>
          </a:prstGeom>
          <a:noFill/>
        </p:spPr>
        <p:txBody>
          <a:bodyPr wrap="square">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https://developersbreach.com/convolution-neural-network-deep-learning/</a:t>
            </a:r>
          </a:p>
        </p:txBody>
      </p:sp>
    </p:spTree>
    <p:extLst>
      <p:ext uri="{BB962C8B-B14F-4D97-AF65-F5344CB8AC3E}">
        <p14:creationId xmlns:p14="http://schemas.microsoft.com/office/powerpoint/2010/main" val="1344580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55C7AC-EEF1-763C-1702-E2684EF7E5A1}"/>
              </a:ext>
            </a:extLst>
          </p:cNvPr>
          <p:cNvSpPr txBox="1"/>
          <p:nvPr/>
        </p:nvSpPr>
        <p:spPr>
          <a:xfrm>
            <a:off x="730574" y="831223"/>
            <a:ext cx="11167259"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CNN </a:t>
            </a:r>
            <a:r>
              <a:rPr lang="en-US" sz="2400" dirty="0" err="1"/>
              <a:t>merupakan</a:t>
            </a:r>
            <a:r>
              <a:rPr lang="en-US" sz="2400" dirty="0"/>
              <a:t> </a:t>
            </a:r>
            <a:r>
              <a:rPr lang="en-US" sz="2400" dirty="0" err="1"/>
              <a:t>arsitektur</a:t>
            </a:r>
            <a:r>
              <a:rPr lang="en-US" sz="2400" dirty="0"/>
              <a:t> </a:t>
            </a:r>
            <a:r>
              <a:rPr lang="en-US" sz="2400" dirty="0" err="1"/>
              <a:t>jaringan</a:t>
            </a:r>
            <a:r>
              <a:rPr lang="en-US" sz="2400" dirty="0"/>
              <a:t> </a:t>
            </a:r>
            <a:r>
              <a:rPr lang="en-US" sz="2400" dirty="0" err="1"/>
              <a:t>untuk</a:t>
            </a:r>
            <a:r>
              <a:rPr lang="en-US" sz="2400" dirty="0"/>
              <a:t> </a:t>
            </a:r>
            <a:r>
              <a:rPr lang="en-US" sz="2400" dirty="0" err="1"/>
              <a:t>pembelajaran</a:t>
            </a:r>
            <a:r>
              <a:rPr lang="en-US" sz="2400" dirty="0"/>
              <a:t> </a:t>
            </a:r>
            <a:r>
              <a:rPr lang="en-US" sz="2400" dirty="0" err="1"/>
              <a:t>mendalam</a:t>
            </a:r>
            <a:r>
              <a:rPr lang="en-US" sz="2400" dirty="0"/>
              <a:t> yang </a:t>
            </a:r>
            <a:r>
              <a:rPr lang="en-US" sz="2400" dirty="0" err="1"/>
              <a:t>belajar</a:t>
            </a:r>
            <a:r>
              <a:rPr lang="en-US" sz="2400" dirty="0"/>
              <a:t> </a:t>
            </a:r>
            <a:r>
              <a:rPr lang="en-US" sz="2400" dirty="0" err="1"/>
              <a:t>langsung</a:t>
            </a:r>
            <a:r>
              <a:rPr lang="en-US" sz="2400" dirty="0"/>
              <a:t> </a:t>
            </a:r>
            <a:r>
              <a:rPr lang="en-US" sz="2400" dirty="0" err="1"/>
              <a:t>dari</a:t>
            </a:r>
            <a:r>
              <a:rPr lang="en-US" sz="2400" dirty="0"/>
              <a:t> data, </a:t>
            </a:r>
            <a:r>
              <a:rPr lang="en-US" sz="2400" dirty="0" err="1"/>
              <a:t>dengan</a:t>
            </a:r>
            <a:r>
              <a:rPr lang="en-US" sz="2400" dirty="0"/>
              <a:t> </a:t>
            </a:r>
            <a:r>
              <a:rPr lang="en-US" sz="2400" dirty="0" err="1"/>
              <a:t>menghilangkan</a:t>
            </a:r>
            <a:r>
              <a:rPr lang="en-US" sz="2400" dirty="0"/>
              <a:t> </a:t>
            </a:r>
            <a:r>
              <a:rPr lang="en-US" sz="2400" dirty="0" err="1"/>
              <a:t>kebutuhan</a:t>
            </a:r>
            <a:r>
              <a:rPr lang="en-US" sz="2400" dirty="0"/>
              <a:t> </a:t>
            </a:r>
            <a:r>
              <a:rPr lang="en-US" sz="2400" dirty="0" err="1"/>
              <a:t>untuk</a:t>
            </a:r>
            <a:r>
              <a:rPr lang="en-US" sz="2400" dirty="0"/>
              <a:t> </a:t>
            </a:r>
            <a:r>
              <a:rPr lang="en-US" sz="2400" dirty="0" err="1"/>
              <a:t>melakukan</a:t>
            </a:r>
            <a:r>
              <a:rPr lang="en-US" sz="2400" dirty="0"/>
              <a:t> </a:t>
            </a:r>
            <a:r>
              <a:rPr lang="en-US" sz="2400" dirty="0" err="1"/>
              <a:t>ekstraksi</a:t>
            </a:r>
            <a:r>
              <a:rPr lang="en-US" sz="2400" dirty="0"/>
              <a:t> </a:t>
            </a:r>
            <a:r>
              <a:rPr lang="en-US" sz="2400" dirty="0" err="1"/>
              <a:t>fitur</a:t>
            </a:r>
            <a:r>
              <a:rPr lang="en-US" sz="2400" dirty="0"/>
              <a:t> </a:t>
            </a:r>
            <a:r>
              <a:rPr lang="en-US" sz="2400" dirty="0" err="1"/>
              <a:t>secara</a:t>
            </a:r>
            <a:r>
              <a:rPr lang="en-US" sz="2400" dirty="0"/>
              <a:t> manual</a:t>
            </a:r>
          </a:p>
          <a:p>
            <a:pPr marL="285750" indent="-285750">
              <a:buFont typeface="Arial" panose="020B0604020202020204" pitchFamily="34" charset="0"/>
              <a:buChar char="•"/>
            </a:pPr>
            <a:endParaRPr lang="en-US" sz="2400" dirty="0"/>
          </a:p>
        </p:txBody>
      </p:sp>
      <p:pic>
        <p:nvPicPr>
          <p:cNvPr id="5" name="Picture 4" descr="Table&#10;&#10;Description automatically generated with medium confidence">
            <a:extLst>
              <a:ext uri="{FF2B5EF4-FFF2-40B4-BE49-F238E27FC236}">
                <a16:creationId xmlns:a16="http://schemas.microsoft.com/office/drawing/2014/main" id="{F2237E1F-4AE1-A404-0AF5-90611BBBF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3134470"/>
            <a:ext cx="9525000" cy="2409825"/>
          </a:xfrm>
          <a:prstGeom prst="rect">
            <a:avLst/>
          </a:prstGeom>
        </p:spPr>
      </p:pic>
    </p:spTree>
    <p:extLst>
      <p:ext uri="{BB962C8B-B14F-4D97-AF65-F5344CB8AC3E}">
        <p14:creationId xmlns:p14="http://schemas.microsoft.com/office/powerpoint/2010/main" val="3746192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63D0A5-1245-6CE2-489C-0DF526D39D23}"/>
              </a:ext>
            </a:extLst>
          </p:cNvPr>
          <p:cNvSpPr>
            <a:spLocks noGrp="1"/>
          </p:cNvSpPr>
          <p:nvPr>
            <p:ph type="sldNum" sz="quarter" idx="12"/>
          </p:nvPr>
        </p:nvSpPr>
        <p:spPr/>
        <p:txBody>
          <a:bodyPr/>
          <a:lstStyle/>
          <a:p>
            <a:fld id="{39DCCA8C-3C40-440D-A23D-CFF4DA06079F}" type="slidenum">
              <a:rPr lang="en-US" smtClean="0"/>
              <a:t>17</a:t>
            </a:fld>
            <a:endParaRPr lang="en-US"/>
          </a:p>
        </p:txBody>
      </p:sp>
      <p:pic>
        <p:nvPicPr>
          <p:cNvPr id="3" name="Graphic 2">
            <a:extLst>
              <a:ext uri="{FF2B5EF4-FFF2-40B4-BE49-F238E27FC236}">
                <a16:creationId xmlns:a16="http://schemas.microsoft.com/office/drawing/2014/main" id="{675BE3E0-2582-E660-046C-3BE151F5B2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9369" y="2144244"/>
            <a:ext cx="8722831" cy="4212106"/>
          </a:xfrm>
          <a:prstGeom prst="rect">
            <a:avLst/>
          </a:prstGeom>
        </p:spPr>
      </p:pic>
      <p:sp>
        <p:nvSpPr>
          <p:cNvPr id="5" name="TextBox 4">
            <a:extLst>
              <a:ext uri="{FF2B5EF4-FFF2-40B4-BE49-F238E27FC236}">
                <a16:creationId xmlns:a16="http://schemas.microsoft.com/office/drawing/2014/main" id="{2318C21B-0150-570B-54A6-862499EF1719}"/>
              </a:ext>
            </a:extLst>
          </p:cNvPr>
          <p:cNvSpPr txBox="1"/>
          <p:nvPr/>
        </p:nvSpPr>
        <p:spPr>
          <a:xfrm>
            <a:off x="904240" y="1033195"/>
            <a:ext cx="9916160" cy="830997"/>
          </a:xfrm>
          <a:prstGeom prst="rect">
            <a:avLst/>
          </a:prstGeom>
          <a:noFill/>
        </p:spPr>
        <p:txBody>
          <a:bodyPr wrap="square">
            <a:spAutoFit/>
          </a:bodyPr>
          <a:lstStyle/>
          <a:p>
            <a:pPr marL="285750" indent="-285750">
              <a:buFont typeface="Arial" panose="020B0604020202020204" pitchFamily="34" charset="0"/>
              <a:buChar char="•"/>
            </a:pPr>
            <a:r>
              <a:rPr lang="en-US" sz="2400" dirty="0"/>
              <a:t>CNN </a:t>
            </a:r>
            <a:r>
              <a:rPr lang="en-US" sz="2400" dirty="0" err="1"/>
              <a:t>dapat</a:t>
            </a:r>
            <a:r>
              <a:rPr lang="en-US" sz="2400" dirty="0"/>
              <a:t> </a:t>
            </a:r>
            <a:r>
              <a:rPr lang="en-US" sz="2400" dirty="0" err="1"/>
              <a:t>disebut</a:t>
            </a:r>
            <a:r>
              <a:rPr lang="en-US" sz="2400" dirty="0"/>
              <a:t> juga </a:t>
            </a:r>
            <a:r>
              <a:rPr lang="en-US" sz="2400" dirty="0" err="1"/>
              <a:t>jaringan</a:t>
            </a:r>
            <a:r>
              <a:rPr lang="en-US" sz="2400" dirty="0"/>
              <a:t> </a:t>
            </a:r>
            <a:r>
              <a:rPr lang="en-US" sz="2400" dirty="0" err="1"/>
              <a:t>syaraf</a:t>
            </a:r>
            <a:r>
              <a:rPr lang="en-US" sz="2400" dirty="0"/>
              <a:t> </a:t>
            </a:r>
            <a:r>
              <a:rPr lang="en-US" sz="2400" dirty="0" err="1"/>
              <a:t>tiruan</a:t>
            </a:r>
            <a:r>
              <a:rPr lang="en-US" sz="2400" dirty="0"/>
              <a:t> yang </a:t>
            </a:r>
            <a:r>
              <a:rPr lang="en-US" sz="2400" dirty="0" err="1"/>
              <a:t>melibatkan</a:t>
            </a:r>
            <a:r>
              <a:rPr lang="en-US" sz="2400" dirty="0"/>
              <a:t> </a:t>
            </a:r>
            <a:r>
              <a:rPr lang="en-US" sz="2400" dirty="0" err="1"/>
              <a:t>konvolusi</a:t>
            </a:r>
            <a:r>
              <a:rPr lang="en-US" sz="2400" dirty="0"/>
              <a:t> (CNN = ANN + convolution)</a:t>
            </a:r>
          </a:p>
        </p:txBody>
      </p:sp>
    </p:spTree>
    <p:extLst>
      <p:ext uri="{BB962C8B-B14F-4D97-AF65-F5344CB8AC3E}">
        <p14:creationId xmlns:p14="http://schemas.microsoft.com/office/powerpoint/2010/main" val="1005144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51BDE6-5F3F-436D-8740-58701406F0B2}"/>
              </a:ext>
            </a:extLst>
          </p:cNvPr>
          <p:cNvSpPr>
            <a:spLocks noGrp="1"/>
          </p:cNvSpPr>
          <p:nvPr>
            <p:ph idx="1"/>
          </p:nvPr>
        </p:nvSpPr>
        <p:spPr>
          <a:xfrm>
            <a:off x="612303" y="485187"/>
            <a:ext cx="5909368" cy="1915002"/>
          </a:xfrm>
        </p:spPr>
        <p:txBody>
          <a:bodyPr>
            <a:normAutofit/>
          </a:bodyPr>
          <a:lstStyle/>
          <a:p>
            <a:r>
              <a:rPr lang="en-US" sz="2400" b="0" i="1" u="none" strike="noStrike" baseline="0" dirty="0">
                <a:solidFill>
                  <a:srgbClr val="000000"/>
                </a:solidFill>
              </a:rPr>
              <a:t>CNN </a:t>
            </a:r>
            <a:r>
              <a:rPr lang="en-US" sz="2400" b="0" i="0" u="none" strike="noStrike" baseline="0" dirty="0" err="1">
                <a:solidFill>
                  <a:srgbClr val="000000"/>
                </a:solidFill>
              </a:rPr>
              <a:t>terdiri</a:t>
            </a:r>
            <a:r>
              <a:rPr lang="en-US" sz="2400" b="0" i="0" u="none" strike="noStrike" baseline="0" dirty="0">
                <a:solidFill>
                  <a:srgbClr val="000000"/>
                </a:solidFill>
              </a:rPr>
              <a:t> </a:t>
            </a:r>
            <a:r>
              <a:rPr lang="en-US" sz="2400" b="0" i="0" u="none" strike="noStrike" baseline="0" dirty="0" err="1">
                <a:solidFill>
                  <a:srgbClr val="000000"/>
                </a:solidFill>
              </a:rPr>
              <a:t>dari</a:t>
            </a:r>
            <a:r>
              <a:rPr lang="en-US" sz="2400" b="0" i="0" u="none" strike="noStrike" baseline="0" dirty="0">
                <a:solidFill>
                  <a:srgbClr val="000000"/>
                </a:solidFill>
              </a:rPr>
              <a:t> 3 </a:t>
            </a:r>
            <a:r>
              <a:rPr lang="en-US" sz="2400" b="0" i="0" u="none" strike="noStrike" baseline="0" dirty="0" err="1">
                <a:solidFill>
                  <a:srgbClr val="000000"/>
                </a:solidFill>
              </a:rPr>
              <a:t>lapisan</a:t>
            </a:r>
            <a:r>
              <a:rPr lang="en-US" sz="2400" b="0" i="0" u="none" strike="noStrike" baseline="0" dirty="0">
                <a:solidFill>
                  <a:srgbClr val="000000"/>
                </a:solidFill>
              </a:rPr>
              <a:t> </a:t>
            </a:r>
            <a:r>
              <a:rPr lang="en-US" sz="2400" b="0" i="0" u="none" strike="noStrike" baseline="0" dirty="0" err="1">
                <a:solidFill>
                  <a:srgbClr val="000000"/>
                </a:solidFill>
              </a:rPr>
              <a:t>utama</a:t>
            </a:r>
            <a:r>
              <a:rPr lang="en-US" sz="2400" b="0" i="0" u="none" strike="noStrike" baseline="0" dirty="0">
                <a:solidFill>
                  <a:srgbClr val="000000"/>
                </a:solidFill>
              </a:rPr>
              <a:t>:</a:t>
            </a:r>
          </a:p>
          <a:p>
            <a:pPr marL="0" indent="0">
              <a:buNone/>
            </a:pPr>
            <a:r>
              <a:rPr lang="en-US" sz="2400" dirty="0">
                <a:solidFill>
                  <a:srgbClr val="000000"/>
                </a:solidFill>
              </a:rPr>
              <a:t>       1.  </a:t>
            </a:r>
            <a:r>
              <a:rPr lang="en-US" sz="2400" b="0" i="1" u="none" strike="noStrike" baseline="0" dirty="0">
                <a:solidFill>
                  <a:srgbClr val="000000"/>
                </a:solidFill>
              </a:rPr>
              <a:t>Convolutional Layer (+</a:t>
            </a:r>
            <a:r>
              <a:rPr lang="en-US" sz="2400" b="0" i="1" u="none" strike="noStrike" baseline="0" dirty="0" err="1">
                <a:solidFill>
                  <a:srgbClr val="000000"/>
                </a:solidFill>
              </a:rPr>
              <a:t>ReLU</a:t>
            </a:r>
            <a:r>
              <a:rPr lang="en-US" sz="2400" b="0" i="1" u="none" strike="noStrike" baseline="0" dirty="0">
                <a:solidFill>
                  <a:srgbClr val="000000"/>
                </a:solidFill>
              </a:rPr>
              <a:t>)¸ </a:t>
            </a:r>
          </a:p>
          <a:p>
            <a:pPr marL="0" indent="0">
              <a:buNone/>
            </a:pPr>
            <a:r>
              <a:rPr lang="en-US" sz="2400" b="0" i="1" u="none" strike="noStrike" baseline="0" dirty="0">
                <a:solidFill>
                  <a:srgbClr val="000000"/>
                </a:solidFill>
              </a:rPr>
              <a:t>       </a:t>
            </a:r>
            <a:r>
              <a:rPr lang="en-US" sz="2400" b="0" u="none" strike="noStrike" baseline="0" dirty="0">
                <a:solidFill>
                  <a:srgbClr val="000000"/>
                </a:solidFill>
              </a:rPr>
              <a:t>2</a:t>
            </a:r>
            <a:r>
              <a:rPr lang="en-US" sz="2400" b="0" i="1" u="none" strike="noStrike" baseline="0" dirty="0">
                <a:solidFill>
                  <a:srgbClr val="000000"/>
                </a:solidFill>
              </a:rPr>
              <a:t>.  Pooling Layer</a:t>
            </a:r>
          </a:p>
          <a:p>
            <a:pPr marL="0" indent="0">
              <a:buNone/>
            </a:pPr>
            <a:r>
              <a:rPr lang="en-US" sz="2400" dirty="0">
                <a:solidFill>
                  <a:srgbClr val="000000"/>
                </a:solidFill>
              </a:rPr>
              <a:t>       3.  </a:t>
            </a:r>
            <a:r>
              <a:rPr lang="en-US" sz="2400" i="1" dirty="0">
                <a:solidFill>
                  <a:srgbClr val="000000"/>
                </a:solidFill>
              </a:rPr>
              <a:t>F</a:t>
            </a:r>
            <a:r>
              <a:rPr lang="en-US" sz="2400" b="0" i="1" u="none" strike="noStrike" baseline="0" dirty="0">
                <a:solidFill>
                  <a:srgbClr val="000000"/>
                </a:solidFill>
              </a:rPr>
              <a:t>ully-Connected Layer</a:t>
            </a:r>
            <a:r>
              <a:rPr lang="en-US" sz="2400" b="0" i="0" u="none" strike="noStrike" baseline="0" dirty="0">
                <a:solidFill>
                  <a:srgbClr val="000000"/>
                </a:solidFill>
              </a:rPr>
              <a:t>.  </a:t>
            </a:r>
          </a:p>
          <a:p>
            <a:pPr marL="0" indent="0">
              <a:buNone/>
            </a:pPr>
            <a:endParaRPr lang="en-US" sz="2400" dirty="0">
              <a:solidFill>
                <a:srgbClr val="000000"/>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22CA507-B632-E97A-0EF2-1DCDA1181C28}"/>
                  </a:ext>
                </a:extLst>
              </p:cNvPr>
              <p:cNvSpPr txBox="1"/>
              <p:nvPr/>
            </p:nvSpPr>
            <p:spPr>
              <a:xfrm>
                <a:off x="1195821" y="2651760"/>
                <a:ext cx="1798729" cy="415498"/>
              </a:xfrm>
              <a:prstGeom prst="rect">
                <a:avLst/>
              </a:prstGeom>
              <a:noFill/>
            </p:spPr>
            <p:txBody>
              <a:bodyPr wrap="square" rtlCol="0">
                <a:spAutoFit/>
              </a:bodyPr>
              <a:lstStyle/>
              <a:p>
                <a:r>
                  <a:rPr lang="en-US" sz="2100" dirty="0">
                    <a:latin typeface="Century Schoolbook" charset="0"/>
                    <a:ea typeface="Century Schoolbook" charset="0"/>
                    <a:cs typeface="Century Schoolbook" charset="0"/>
                  </a:rPr>
                  <a:t>Training set</a:t>
                </a:r>
                <a14:m>
                  <m:oMath xmlns:m="http://schemas.openxmlformats.org/officeDocument/2006/math">
                    <m:r>
                      <a:rPr lang="en-US">
                        <a:latin typeface="Cambria Math" charset="0"/>
                      </a:rPr>
                      <m:t> </m:t>
                    </m:r>
                  </m:oMath>
                </a14:m>
                <a:endParaRPr lang="en-US" sz="1200" dirty="0"/>
              </a:p>
            </p:txBody>
          </p:sp>
        </mc:Choice>
        <mc:Fallback xmlns="">
          <p:sp>
            <p:nvSpPr>
              <p:cNvPr id="2" name="TextBox 1">
                <a:extLst>
                  <a:ext uri="{FF2B5EF4-FFF2-40B4-BE49-F238E27FC236}">
                    <a16:creationId xmlns:a16="http://schemas.microsoft.com/office/drawing/2014/main" id="{D22CA507-B632-E97A-0EF2-1DCDA1181C28}"/>
                  </a:ext>
                </a:extLst>
              </p:cNvPr>
              <p:cNvSpPr txBox="1">
                <a:spLocks noRot="1" noChangeAspect="1" noMove="1" noResize="1" noEditPoints="1" noAdjustHandles="1" noChangeArrowheads="1" noChangeShapeType="1" noTextEdit="1"/>
              </p:cNvSpPr>
              <p:nvPr/>
            </p:nvSpPr>
            <p:spPr>
              <a:xfrm>
                <a:off x="1195821" y="2651760"/>
                <a:ext cx="1798729" cy="415498"/>
              </a:xfrm>
              <a:prstGeom prst="rect">
                <a:avLst/>
              </a:prstGeom>
              <a:blipFill>
                <a:blip r:embed="rId2"/>
                <a:stretch>
                  <a:fillRect l="-4068" t="-10294" b="-2647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833EEB44-2D3E-5180-E411-8903791B18E3}"/>
              </a:ext>
            </a:extLst>
          </p:cNvPr>
          <p:cNvPicPr>
            <a:picLocks noChangeAspect="1"/>
          </p:cNvPicPr>
          <p:nvPr/>
        </p:nvPicPr>
        <p:blipFill rotWithShape="1">
          <a:blip r:embed="rId3"/>
          <a:srcRect l="8575" r="23250"/>
          <a:stretch/>
        </p:blipFill>
        <p:spPr>
          <a:xfrm>
            <a:off x="1483918" y="3215590"/>
            <a:ext cx="1247756" cy="1269754"/>
          </a:xfrm>
          <a:prstGeom prst="rect">
            <a:avLst/>
          </a:prstGeom>
        </p:spPr>
      </p:pic>
      <p:cxnSp>
        <p:nvCxnSpPr>
          <p:cNvPr id="8" name="Straight Arrow Connector 7">
            <a:extLst>
              <a:ext uri="{FF2B5EF4-FFF2-40B4-BE49-F238E27FC236}">
                <a16:creationId xmlns:a16="http://schemas.microsoft.com/office/drawing/2014/main" id="{9DA70686-691F-3D5A-B857-149EF487EDD7}"/>
              </a:ext>
            </a:extLst>
          </p:cNvPr>
          <p:cNvCxnSpPr>
            <a:cxnSpLocks/>
          </p:cNvCxnSpPr>
          <p:nvPr/>
        </p:nvCxnSpPr>
        <p:spPr>
          <a:xfrm>
            <a:off x="4408144" y="3812197"/>
            <a:ext cx="494213"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AB8695B-9C3C-4A46-4A44-8220251D67B6}"/>
              </a:ext>
            </a:extLst>
          </p:cNvPr>
          <p:cNvCxnSpPr>
            <a:cxnSpLocks/>
          </p:cNvCxnSpPr>
          <p:nvPr/>
        </p:nvCxnSpPr>
        <p:spPr>
          <a:xfrm>
            <a:off x="7396479" y="3812197"/>
            <a:ext cx="494213"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AEA3B5F-D150-5B7C-A568-88418DBF872D}"/>
              </a:ext>
            </a:extLst>
          </p:cNvPr>
          <p:cNvCxnSpPr>
            <a:cxnSpLocks/>
          </p:cNvCxnSpPr>
          <p:nvPr/>
        </p:nvCxnSpPr>
        <p:spPr>
          <a:xfrm>
            <a:off x="8879377" y="3812197"/>
            <a:ext cx="494213"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2AEC2F7-E836-D010-FB4F-018BE4252DA3}"/>
                  </a:ext>
                </a:extLst>
              </p:cNvPr>
              <p:cNvSpPr/>
              <p:nvPr/>
            </p:nvSpPr>
            <p:spPr>
              <a:xfrm>
                <a:off x="9373591" y="3567423"/>
                <a:ext cx="385394"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ea typeface="Cambria Math" charset="0"/>
                              <a:cs typeface="Cambria Math" charset="0"/>
                            </a:rPr>
                          </m:ctrlPr>
                        </m:accPr>
                        <m:e>
                          <m:r>
                            <a:rPr lang="en-US" sz="2400" i="1">
                              <a:latin typeface="Cambria Math" charset="0"/>
                              <a:ea typeface="Cambria Math" charset="0"/>
                              <a:cs typeface="Cambria Math" charset="0"/>
                            </a:rPr>
                            <m:t>𝑦</m:t>
                          </m:r>
                        </m:e>
                      </m:acc>
                    </m:oMath>
                  </m:oMathPara>
                </a14:m>
                <a:endParaRPr lang="en-US" sz="2400" dirty="0"/>
              </a:p>
            </p:txBody>
          </p:sp>
        </mc:Choice>
        <mc:Fallback xmlns="">
          <p:sp>
            <p:nvSpPr>
              <p:cNvPr id="11" name="Rectangle 10">
                <a:extLst>
                  <a:ext uri="{FF2B5EF4-FFF2-40B4-BE49-F238E27FC236}">
                    <a16:creationId xmlns:a16="http://schemas.microsoft.com/office/drawing/2014/main" id="{E2AEC2F7-E836-D010-FB4F-018BE4252DA3}"/>
                  </a:ext>
                </a:extLst>
              </p:cNvPr>
              <p:cNvSpPr>
                <a:spLocks noRot="1" noChangeAspect="1" noMove="1" noResize="1" noEditPoints="1" noAdjustHandles="1" noChangeArrowheads="1" noChangeShapeType="1" noTextEdit="1"/>
              </p:cNvSpPr>
              <p:nvPr/>
            </p:nvSpPr>
            <p:spPr>
              <a:xfrm>
                <a:off x="9373591" y="3567423"/>
                <a:ext cx="385394" cy="461665"/>
              </a:xfrm>
              <a:prstGeom prst="rect">
                <a:avLst/>
              </a:prstGeom>
              <a:blipFill>
                <a:blip r:embed="rId4"/>
                <a:stretch>
                  <a:fillRect l="-1587" t="-3947" r="-19048" b="-10526"/>
                </a:stretch>
              </a:blipFill>
            </p:spPr>
            <p:txBody>
              <a:bodyPr/>
              <a:lstStyle/>
              <a:p>
                <a:r>
                  <a:rPr lang="en-US">
                    <a:noFill/>
                  </a:rPr>
                  <a:t> </a:t>
                </a:r>
              </a:p>
            </p:txBody>
          </p:sp>
        </mc:Fallback>
      </mc:AlternateContent>
      <p:sp>
        <p:nvSpPr>
          <p:cNvPr id="12" name="Cube 11">
            <a:extLst>
              <a:ext uri="{FF2B5EF4-FFF2-40B4-BE49-F238E27FC236}">
                <a16:creationId xmlns:a16="http://schemas.microsoft.com/office/drawing/2014/main" id="{38FC8FE4-45AD-6316-D070-7F10A655A616}"/>
              </a:ext>
            </a:extLst>
          </p:cNvPr>
          <p:cNvSpPr/>
          <p:nvPr/>
        </p:nvSpPr>
        <p:spPr>
          <a:xfrm>
            <a:off x="4977247" y="3404844"/>
            <a:ext cx="819374" cy="780752"/>
          </a:xfrm>
          <a:prstGeom prst="cub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ube 12">
            <a:extLst>
              <a:ext uri="{FF2B5EF4-FFF2-40B4-BE49-F238E27FC236}">
                <a16:creationId xmlns:a16="http://schemas.microsoft.com/office/drawing/2014/main" id="{F57DBD81-0050-4CBF-1A5E-F10BE67D316B}"/>
              </a:ext>
            </a:extLst>
          </p:cNvPr>
          <p:cNvSpPr/>
          <p:nvPr/>
        </p:nvSpPr>
        <p:spPr>
          <a:xfrm>
            <a:off x="6447652" y="3348301"/>
            <a:ext cx="774253" cy="777239"/>
          </a:xfrm>
          <a:prstGeom prst="cube">
            <a:avLst>
              <a:gd name="adj" fmla="val 57823"/>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Cube 13">
            <a:extLst>
              <a:ext uri="{FF2B5EF4-FFF2-40B4-BE49-F238E27FC236}">
                <a16:creationId xmlns:a16="http://schemas.microsoft.com/office/drawing/2014/main" id="{40B6868F-B39C-8DFB-4B8F-CDC2708B64FF}"/>
              </a:ext>
            </a:extLst>
          </p:cNvPr>
          <p:cNvSpPr/>
          <p:nvPr/>
        </p:nvSpPr>
        <p:spPr>
          <a:xfrm rot="16200000">
            <a:off x="7653949" y="3728043"/>
            <a:ext cx="817400" cy="97706"/>
          </a:xfrm>
          <a:prstGeom prst="cube">
            <a:avLst>
              <a:gd name="adj" fmla="val 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Arrow Connector 14">
            <a:extLst>
              <a:ext uri="{FF2B5EF4-FFF2-40B4-BE49-F238E27FC236}">
                <a16:creationId xmlns:a16="http://schemas.microsoft.com/office/drawing/2014/main" id="{AE8D0534-7044-1DB8-657B-74F026A8FF17}"/>
              </a:ext>
            </a:extLst>
          </p:cNvPr>
          <p:cNvCxnSpPr>
            <a:cxnSpLocks/>
          </p:cNvCxnSpPr>
          <p:nvPr/>
        </p:nvCxnSpPr>
        <p:spPr>
          <a:xfrm>
            <a:off x="5848893" y="3812197"/>
            <a:ext cx="494213"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Cube 15">
            <a:extLst>
              <a:ext uri="{FF2B5EF4-FFF2-40B4-BE49-F238E27FC236}">
                <a16:creationId xmlns:a16="http://schemas.microsoft.com/office/drawing/2014/main" id="{88B11EC5-6050-A182-35C6-6D3EABF06631}"/>
              </a:ext>
            </a:extLst>
          </p:cNvPr>
          <p:cNvSpPr/>
          <p:nvPr/>
        </p:nvSpPr>
        <p:spPr>
          <a:xfrm>
            <a:off x="3261577" y="3348302"/>
            <a:ext cx="1023022" cy="966062"/>
          </a:xfrm>
          <a:prstGeom prst="cube">
            <a:avLst>
              <a:gd name="adj" fmla="val 825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 name="Straight Arrow Connector 16">
            <a:extLst>
              <a:ext uri="{FF2B5EF4-FFF2-40B4-BE49-F238E27FC236}">
                <a16:creationId xmlns:a16="http://schemas.microsoft.com/office/drawing/2014/main" id="{87F0FF4D-FDE1-907A-9A71-0F66784F91B9}"/>
              </a:ext>
            </a:extLst>
          </p:cNvPr>
          <p:cNvCxnSpPr>
            <a:cxnSpLocks/>
          </p:cNvCxnSpPr>
          <p:nvPr/>
        </p:nvCxnSpPr>
        <p:spPr>
          <a:xfrm>
            <a:off x="2851093" y="3812197"/>
            <a:ext cx="356546"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Cube 17">
            <a:extLst>
              <a:ext uri="{FF2B5EF4-FFF2-40B4-BE49-F238E27FC236}">
                <a16:creationId xmlns:a16="http://schemas.microsoft.com/office/drawing/2014/main" id="{3FFE1E0B-196F-29C5-56DF-8FD0BE43017F}"/>
              </a:ext>
            </a:extLst>
          </p:cNvPr>
          <p:cNvSpPr/>
          <p:nvPr/>
        </p:nvSpPr>
        <p:spPr>
          <a:xfrm rot="16200000">
            <a:off x="8256468" y="3728042"/>
            <a:ext cx="817400" cy="97706"/>
          </a:xfrm>
          <a:prstGeom prst="cube">
            <a:avLst>
              <a:gd name="adj" fmla="val 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Arrow Connector 18">
            <a:extLst>
              <a:ext uri="{FF2B5EF4-FFF2-40B4-BE49-F238E27FC236}">
                <a16:creationId xmlns:a16="http://schemas.microsoft.com/office/drawing/2014/main" id="{1B3307B4-FB20-5219-F694-0A473FE9A5A2}"/>
              </a:ext>
            </a:extLst>
          </p:cNvPr>
          <p:cNvCxnSpPr>
            <a:cxnSpLocks/>
          </p:cNvCxnSpPr>
          <p:nvPr/>
        </p:nvCxnSpPr>
        <p:spPr>
          <a:xfrm>
            <a:off x="8170956" y="3812197"/>
            <a:ext cx="376316"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33C73F6-5DB7-C81F-D136-5775A7DD612C}"/>
              </a:ext>
            </a:extLst>
          </p:cNvPr>
          <p:cNvSpPr txBox="1"/>
          <p:nvPr/>
        </p:nvSpPr>
        <p:spPr>
          <a:xfrm>
            <a:off x="2920150" y="5319019"/>
            <a:ext cx="2365425" cy="830997"/>
          </a:xfrm>
          <a:prstGeom prst="rect">
            <a:avLst/>
          </a:prstGeom>
          <a:noFill/>
        </p:spPr>
        <p:txBody>
          <a:bodyPr wrap="square" rtlCol="0">
            <a:spAutoFit/>
          </a:bodyPr>
          <a:lstStyle/>
          <a:p>
            <a:r>
              <a:rPr lang="en-US" sz="2400" dirty="0">
                <a:latin typeface="Century Schoolbook" charset="0"/>
                <a:ea typeface="Century Schoolbook" charset="0"/>
                <a:cs typeface="Century Schoolbook" charset="0"/>
              </a:rPr>
              <a:t>Convolution</a:t>
            </a:r>
          </a:p>
          <a:p>
            <a:r>
              <a:rPr lang="en-US" sz="2400" dirty="0">
                <a:latin typeface="Century Schoolbook" charset="0"/>
                <a:ea typeface="Century Schoolbook" charset="0"/>
                <a:cs typeface="Century Schoolbook" charset="0"/>
              </a:rPr>
              <a:t>Layer (CONV)</a:t>
            </a:r>
          </a:p>
        </p:txBody>
      </p:sp>
      <p:sp>
        <p:nvSpPr>
          <p:cNvPr id="21" name="TextBox 20">
            <a:extLst>
              <a:ext uri="{FF2B5EF4-FFF2-40B4-BE49-F238E27FC236}">
                <a16:creationId xmlns:a16="http://schemas.microsoft.com/office/drawing/2014/main" id="{D657346B-BE69-BDD7-BE2F-83C599B019A5}"/>
              </a:ext>
            </a:extLst>
          </p:cNvPr>
          <p:cNvSpPr txBox="1"/>
          <p:nvPr/>
        </p:nvSpPr>
        <p:spPr>
          <a:xfrm>
            <a:off x="5945706" y="5224206"/>
            <a:ext cx="1450773" cy="1200329"/>
          </a:xfrm>
          <a:prstGeom prst="rect">
            <a:avLst/>
          </a:prstGeom>
          <a:noFill/>
        </p:spPr>
        <p:txBody>
          <a:bodyPr wrap="square" rtlCol="0">
            <a:spAutoFit/>
          </a:bodyPr>
          <a:lstStyle/>
          <a:p>
            <a:r>
              <a:rPr lang="en-US" sz="2400" dirty="0">
                <a:latin typeface="Century Schoolbook" charset="0"/>
                <a:ea typeface="Century Schoolbook" charset="0"/>
                <a:cs typeface="Century Schoolbook" charset="0"/>
              </a:rPr>
              <a:t>Pooling Layer (POOL)</a:t>
            </a:r>
          </a:p>
        </p:txBody>
      </p:sp>
      <p:sp>
        <p:nvSpPr>
          <p:cNvPr id="22" name="TextBox 21">
            <a:extLst>
              <a:ext uri="{FF2B5EF4-FFF2-40B4-BE49-F238E27FC236}">
                <a16:creationId xmlns:a16="http://schemas.microsoft.com/office/drawing/2014/main" id="{033ACE2E-BEE2-5345-FCB5-5EA2671DC89A}"/>
              </a:ext>
            </a:extLst>
          </p:cNvPr>
          <p:cNvSpPr txBox="1"/>
          <p:nvPr/>
        </p:nvSpPr>
        <p:spPr>
          <a:xfrm>
            <a:off x="8093160" y="5224205"/>
            <a:ext cx="2175552" cy="1200329"/>
          </a:xfrm>
          <a:prstGeom prst="rect">
            <a:avLst/>
          </a:prstGeom>
          <a:noFill/>
        </p:spPr>
        <p:txBody>
          <a:bodyPr wrap="square" rtlCol="0">
            <a:spAutoFit/>
          </a:bodyPr>
          <a:lstStyle/>
          <a:p>
            <a:r>
              <a:rPr lang="en-US" sz="2400" dirty="0">
                <a:latin typeface="Century Schoolbook" charset="0"/>
                <a:ea typeface="Century Schoolbook" charset="0"/>
                <a:cs typeface="Century Schoolbook" charset="0"/>
              </a:rPr>
              <a:t>Fully connected Layer (FC)</a:t>
            </a:r>
          </a:p>
        </p:txBody>
      </p:sp>
      <p:cxnSp>
        <p:nvCxnSpPr>
          <p:cNvPr id="23" name="Straight Arrow Connector 22">
            <a:extLst>
              <a:ext uri="{FF2B5EF4-FFF2-40B4-BE49-F238E27FC236}">
                <a16:creationId xmlns:a16="http://schemas.microsoft.com/office/drawing/2014/main" id="{A1D222CA-7F7F-336B-67DD-5D2FC6EBC905}"/>
              </a:ext>
            </a:extLst>
          </p:cNvPr>
          <p:cNvCxnSpPr>
            <a:cxnSpLocks/>
          </p:cNvCxnSpPr>
          <p:nvPr/>
        </p:nvCxnSpPr>
        <p:spPr>
          <a:xfrm flipV="1">
            <a:off x="3890679" y="4228255"/>
            <a:ext cx="1122635" cy="1099977"/>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F4EDDD0-240F-B9B7-9219-B8F029873E31}"/>
              </a:ext>
            </a:extLst>
          </p:cNvPr>
          <p:cNvCxnSpPr>
            <a:cxnSpLocks/>
          </p:cNvCxnSpPr>
          <p:nvPr/>
        </p:nvCxnSpPr>
        <p:spPr>
          <a:xfrm flipV="1">
            <a:off x="6521671" y="4228255"/>
            <a:ext cx="66841" cy="1042652"/>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7E3B8D2-C25C-043B-ABC4-9F292980C141}"/>
              </a:ext>
            </a:extLst>
          </p:cNvPr>
          <p:cNvCxnSpPr>
            <a:cxnSpLocks/>
          </p:cNvCxnSpPr>
          <p:nvPr/>
        </p:nvCxnSpPr>
        <p:spPr>
          <a:xfrm flipH="1" flipV="1">
            <a:off x="8431355" y="4323275"/>
            <a:ext cx="473481" cy="80259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CC95E39-F59F-7D2F-9936-EDCCE80EBDD4}"/>
              </a:ext>
            </a:extLst>
          </p:cNvPr>
          <p:cNvSpPr txBox="1"/>
          <p:nvPr/>
        </p:nvSpPr>
        <p:spPr>
          <a:xfrm>
            <a:off x="0" y="6488668"/>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369134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DF71F-29C0-7F90-0D00-4BD2EE9C9B86}"/>
              </a:ext>
            </a:extLst>
          </p:cNvPr>
          <p:cNvSpPr>
            <a:spLocks noGrp="1"/>
          </p:cNvSpPr>
          <p:nvPr>
            <p:ph type="title"/>
          </p:nvPr>
        </p:nvSpPr>
        <p:spPr/>
        <p:txBody>
          <a:bodyPr/>
          <a:lstStyle/>
          <a:p>
            <a:r>
              <a:rPr lang="en-US" dirty="0"/>
              <a:t>Convolutional Layer</a:t>
            </a:r>
          </a:p>
        </p:txBody>
      </p:sp>
      <p:sp>
        <p:nvSpPr>
          <p:cNvPr id="3" name="Content Placeholder 2">
            <a:extLst>
              <a:ext uri="{FF2B5EF4-FFF2-40B4-BE49-F238E27FC236}">
                <a16:creationId xmlns:a16="http://schemas.microsoft.com/office/drawing/2014/main" id="{B25552E5-7EB6-394D-C33A-BBE912760A8F}"/>
              </a:ext>
            </a:extLst>
          </p:cNvPr>
          <p:cNvSpPr>
            <a:spLocks noGrp="1"/>
          </p:cNvSpPr>
          <p:nvPr>
            <p:ph idx="1"/>
          </p:nvPr>
        </p:nvSpPr>
        <p:spPr/>
        <p:txBody>
          <a:bodyPr>
            <a:normAutofit/>
          </a:bodyPr>
          <a:lstStyle/>
          <a:p>
            <a:r>
              <a:rPr lang="en-US" sz="2400" dirty="0" err="1"/>
              <a:t>Melakukan</a:t>
            </a:r>
            <a:r>
              <a:rPr lang="en-US" sz="2400" dirty="0"/>
              <a:t> </a:t>
            </a:r>
            <a:r>
              <a:rPr lang="en-US" sz="2400" dirty="0" err="1"/>
              <a:t>operasi</a:t>
            </a:r>
            <a:r>
              <a:rPr lang="en-US" sz="2400" dirty="0"/>
              <a:t> </a:t>
            </a:r>
            <a:r>
              <a:rPr lang="en-US" sz="2400" dirty="0" err="1"/>
              <a:t>konvolusi</a:t>
            </a:r>
            <a:r>
              <a:rPr lang="en-US" sz="2400" dirty="0"/>
              <a:t> pada </a:t>
            </a:r>
            <a:r>
              <a:rPr lang="en-US" sz="2400" dirty="0" err="1"/>
              <a:t>citra</a:t>
            </a:r>
            <a:r>
              <a:rPr lang="en-US" sz="2400" dirty="0"/>
              <a:t> </a:t>
            </a:r>
            <a:r>
              <a:rPr lang="en-US" sz="2400" dirty="0" err="1"/>
              <a:t>masukan</a:t>
            </a:r>
            <a:r>
              <a:rPr lang="en-US" sz="2400" dirty="0"/>
              <a:t> </a:t>
            </a:r>
            <a:r>
              <a:rPr lang="en-US" sz="2400" dirty="0" err="1"/>
              <a:t>dengan</a:t>
            </a:r>
            <a:r>
              <a:rPr lang="en-US" sz="2400" dirty="0"/>
              <a:t> </a:t>
            </a:r>
            <a:r>
              <a:rPr lang="en-US" sz="2400" dirty="0" err="1"/>
              <a:t>sejumlah</a:t>
            </a:r>
            <a:r>
              <a:rPr lang="en-US" sz="2400" dirty="0"/>
              <a:t> </a:t>
            </a:r>
            <a:r>
              <a:rPr lang="en-US" sz="2400" dirty="0" err="1"/>
              <a:t>penapis</a:t>
            </a:r>
            <a:r>
              <a:rPr lang="en-US" sz="2400" dirty="0"/>
              <a:t> (filter). </a:t>
            </a:r>
            <a:r>
              <a:rPr lang="en-US" sz="2400" dirty="0" err="1"/>
              <a:t>Tiap</a:t>
            </a:r>
            <a:r>
              <a:rPr lang="en-US" sz="2400" dirty="0"/>
              <a:t> </a:t>
            </a:r>
            <a:r>
              <a:rPr lang="en-US" sz="2400" dirty="0" err="1"/>
              <a:t>penapis</a:t>
            </a:r>
            <a:r>
              <a:rPr lang="en-US" sz="2400" dirty="0"/>
              <a:t> </a:t>
            </a:r>
            <a:r>
              <a:rPr lang="en-US" sz="2400" dirty="0" err="1"/>
              <a:t>menghasilkan</a:t>
            </a:r>
            <a:r>
              <a:rPr lang="en-US" sz="2400" dirty="0"/>
              <a:t> </a:t>
            </a:r>
            <a:r>
              <a:rPr lang="en-US" sz="2400" dirty="0" err="1"/>
              <a:t>luaran</a:t>
            </a:r>
            <a:r>
              <a:rPr lang="en-US" sz="2400" dirty="0"/>
              <a:t> yang </a:t>
            </a:r>
            <a:r>
              <a:rPr lang="en-US" sz="2400" dirty="0" err="1"/>
              <a:t>disebut</a:t>
            </a:r>
            <a:r>
              <a:rPr lang="en-US" sz="2400" dirty="0"/>
              <a:t> </a:t>
            </a:r>
            <a:r>
              <a:rPr lang="en-US" sz="2400" i="1" dirty="0"/>
              <a:t>feature map</a:t>
            </a:r>
          </a:p>
        </p:txBody>
      </p:sp>
      <p:sp>
        <p:nvSpPr>
          <p:cNvPr id="4" name="Slide Number Placeholder 3">
            <a:extLst>
              <a:ext uri="{FF2B5EF4-FFF2-40B4-BE49-F238E27FC236}">
                <a16:creationId xmlns:a16="http://schemas.microsoft.com/office/drawing/2014/main" id="{D6402AF2-CB48-76D3-EF65-2E135B3B7B7F}"/>
              </a:ext>
            </a:extLst>
          </p:cNvPr>
          <p:cNvSpPr>
            <a:spLocks noGrp="1"/>
          </p:cNvSpPr>
          <p:nvPr>
            <p:ph type="sldNum" sz="quarter" idx="12"/>
          </p:nvPr>
        </p:nvSpPr>
        <p:spPr/>
        <p:txBody>
          <a:bodyPr/>
          <a:lstStyle/>
          <a:p>
            <a:fld id="{39DCCA8C-3C40-440D-A23D-CFF4DA06079F}" type="slidenum">
              <a:rPr lang="en-US" smtClean="0"/>
              <a:t>19</a:t>
            </a:fld>
            <a:endParaRPr lang="en-US"/>
          </a:p>
        </p:txBody>
      </p:sp>
      <p:grpSp>
        <p:nvGrpSpPr>
          <p:cNvPr id="5" name="Group 4">
            <a:extLst>
              <a:ext uri="{FF2B5EF4-FFF2-40B4-BE49-F238E27FC236}">
                <a16:creationId xmlns:a16="http://schemas.microsoft.com/office/drawing/2014/main" id="{266795E2-B52F-0A2E-E30D-05D60BEA6F90}"/>
              </a:ext>
            </a:extLst>
          </p:cNvPr>
          <p:cNvGrpSpPr>
            <a:grpSpLocks noChangeAspect="1"/>
          </p:cNvGrpSpPr>
          <p:nvPr/>
        </p:nvGrpSpPr>
        <p:grpSpPr bwMode="auto">
          <a:xfrm>
            <a:off x="2500688" y="2693035"/>
            <a:ext cx="5638579" cy="3799840"/>
            <a:chOff x="450" y="1065"/>
            <a:chExt cx="3502" cy="2360"/>
          </a:xfrm>
        </p:grpSpPr>
        <p:sp>
          <p:nvSpPr>
            <p:cNvPr id="6" name="AutoShape 3">
              <a:extLst>
                <a:ext uri="{FF2B5EF4-FFF2-40B4-BE49-F238E27FC236}">
                  <a16:creationId xmlns:a16="http://schemas.microsoft.com/office/drawing/2014/main" id="{75B50129-6CB8-6737-7C89-922E87232EC8}"/>
                </a:ext>
              </a:extLst>
            </p:cNvPr>
            <p:cNvSpPr>
              <a:spLocks noChangeAspect="1" noChangeArrowheads="1" noTextEdit="1"/>
            </p:cNvSpPr>
            <p:nvPr/>
          </p:nvSpPr>
          <p:spPr bwMode="auto">
            <a:xfrm>
              <a:off x="450" y="1065"/>
              <a:ext cx="3497" cy="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7" name="Picture 6">
              <a:extLst>
                <a:ext uri="{FF2B5EF4-FFF2-40B4-BE49-F238E27FC236}">
                  <a16:creationId xmlns:a16="http://schemas.microsoft.com/office/drawing/2014/main" id="{175BB732-26BC-E129-2E23-1DDC28EE1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 y="1065"/>
              <a:ext cx="3502" cy="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8060C345-631A-16DC-3CFC-D8AFAD1A2A8B}"/>
              </a:ext>
            </a:extLst>
          </p:cNvPr>
          <p:cNvSpPr txBox="1"/>
          <p:nvPr/>
        </p:nvSpPr>
        <p:spPr>
          <a:xfrm>
            <a:off x="7276260" y="6081991"/>
            <a:ext cx="1334340" cy="369332"/>
          </a:xfrm>
          <a:prstGeom prst="rect">
            <a:avLst/>
          </a:prstGeom>
          <a:noFill/>
        </p:spPr>
        <p:txBody>
          <a:bodyPr wrap="none" rtlCol="0">
            <a:spAutoFit/>
          </a:bodyPr>
          <a:lstStyle/>
          <a:p>
            <a:r>
              <a:rPr lang="en-US" i="1" dirty="0"/>
              <a:t>feature map</a:t>
            </a:r>
          </a:p>
        </p:txBody>
      </p:sp>
    </p:spTree>
    <p:extLst>
      <p:ext uri="{BB962C8B-B14F-4D97-AF65-F5344CB8AC3E}">
        <p14:creationId xmlns:p14="http://schemas.microsoft.com/office/powerpoint/2010/main" val="2245571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C4A4-401E-EDFD-B88F-EFFFB3FEFAE6}"/>
              </a:ext>
            </a:extLst>
          </p:cNvPr>
          <p:cNvSpPr>
            <a:spLocks noGrp="1"/>
          </p:cNvSpPr>
          <p:nvPr>
            <p:ph type="title"/>
          </p:nvPr>
        </p:nvSpPr>
        <p:spPr/>
        <p:txBody>
          <a:bodyPr/>
          <a:lstStyle/>
          <a:p>
            <a:r>
              <a:rPr lang="en-US" dirty="0" err="1"/>
              <a:t>Referensi</a:t>
            </a:r>
            <a:endParaRPr lang="en-US" dirty="0"/>
          </a:p>
        </p:txBody>
      </p:sp>
      <p:sp>
        <p:nvSpPr>
          <p:cNvPr id="3" name="Content Placeholder 2">
            <a:extLst>
              <a:ext uri="{FF2B5EF4-FFF2-40B4-BE49-F238E27FC236}">
                <a16:creationId xmlns:a16="http://schemas.microsoft.com/office/drawing/2014/main" id="{ED7A4710-D5A5-BA5E-C6E2-C9A4AD3FFB02}"/>
              </a:ext>
            </a:extLst>
          </p:cNvPr>
          <p:cNvSpPr>
            <a:spLocks noGrp="1"/>
          </p:cNvSpPr>
          <p:nvPr>
            <p:ph idx="1"/>
          </p:nvPr>
        </p:nvSpPr>
        <p:spPr/>
        <p:txBody>
          <a:bodyPr>
            <a:normAutofit/>
          </a:bodyPr>
          <a:lstStyle/>
          <a:p>
            <a:r>
              <a:rPr lang="en-US" sz="2400" dirty="0"/>
              <a:t>Sebagian </a:t>
            </a:r>
            <a:r>
              <a:rPr lang="en-US" sz="2400" dirty="0" err="1"/>
              <a:t>besar</a:t>
            </a:r>
            <a:r>
              <a:rPr lang="en-US" sz="2400" dirty="0"/>
              <a:t> </a:t>
            </a:r>
            <a:r>
              <a:rPr lang="en-US" sz="2400" dirty="0" err="1"/>
              <a:t>materi</a:t>
            </a:r>
            <a:r>
              <a:rPr lang="en-US" sz="2400" dirty="0"/>
              <a:t> di </a:t>
            </a:r>
            <a:r>
              <a:rPr lang="en-US" sz="2400" dirty="0" err="1"/>
              <a:t>dalam</a:t>
            </a:r>
            <a:r>
              <a:rPr lang="en-US" sz="2400" dirty="0"/>
              <a:t> PPT </a:t>
            </a:r>
            <a:r>
              <a:rPr lang="en-US" sz="2400" dirty="0" err="1"/>
              <a:t>ini</a:t>
            </a:r>
            <a:r>
              <a:rPr lang="en-US" sz="2400" dirty="0"/>
              <a:t> </a:t>
            </a:r>
            <a:r>
              <a:rPr lang="en-US" sz="2400" dirty="0" err="1"/>
              <a:t>diambil</a:t>
            </a:r>
            <a:r>
              <a:rPr lang="en-US" sz="2400" dirty="0"/>
              <a:t> </a:t>
            </a:r>
            <a:r>
              <a:rPr lang="en-US" sz="2400" dirty="0" err="1"/>
              <a:t>dari</a:t>
            </a:r>
            <a:r>
              <a:rPr lang="en-US" sz="2400" dirty="0"/>
              <a:t> </a:t>
            </a:r>
            <a:r>
              <a:rPr lang="en-US" sz="2400" i="1" dirty="0" err="1"/>
              <a:t>mathworks</a:t>
            </a:r>
            <a:r>
              <a:rPr lang="en-US" sz="2400" dirty="0"/>
              <a:t>, </a:t>
            </a:r>
            <a:r>
              <a:rPr lang="en-US" sz="2400" dirty="0" err="1"/>
              <a:t>antara</a:t>
            </a:r>
            <a:r>
              <a:rPr lang="en-US" sz="2400" dirty="0"/>
              <a:t> lain:</a:t>
            </a:r>
          </a:p>
          <a:p>
            <a:pPr marL="0" indent="0">
              <a:buNone/>
            </a:pPr>
            <a:r>
              <a:rPr lang="en-US" sz="2400" dirty="0"/>
              <a:t>a) </a:t>
            </a:r>
            <a:r>
              <a:rPr lang="en-US" sz="2400" dirty="0">
                <a:hlinkClick r:id="rId2"/>
              </a:rPr>
              <a:t>https://www.mathworks.com/help/deeplearning/ug/deep-learning-in-matlab.html</a:t>
            </a:r>
            <a:r>
              <a:rPr lang="en-US" sz="2400" dirty="0"/>
              <a:t> </a:t>
            </a:r>
          </a:p>
          <a:p>
            <a:pPr marL="0" indent="0">
              <a:buNone/>
            </a:pPr>
            <a:r>
              <a:rPr lang="en-US" sz="2400" dirty="0"/>
              <a:t>b) </a:t>
            </a:r>
            <a:r>
              <a:rPr lang="en-US" sz="2400" dirty="0">
                <a:hlinkClick r:id="rId3"/>
              </a:rPr>
              <a:t>https://www.mathworks.com/discovery/convolutional-neural-network-matlab.html</a:t>
            </a:r>
            <a:r>
              <a:rPr lang="en-US" sz="2400" dirty="0"/>
              <a:t> </a:t>
            </a:r>
          </a:p>
          <a:p>
            <a:pPr marL="0" indent="0">
              <a:buNone/>
            </a:pPr>
            <a:endParaRPr lang="en-US" sz="2400" dirty="0"/>
          </a:p>
          <a:p>
            <a:r>
              <a:rPr lang="en-US" sz="2400" dirty="0" err="1"/>
              <a:t>Beberapa</a:t>
            </a:r>
            <a:r>
              <a:rPr lang="en-US" sz="2400" dirty="0"/>
              <a:t> </a:t>
            </a:r>
            <a:r>
              <a:rPr lang="en-US" sz="2400" i="1" dirty="0"/>
              <a:t>slide</a:t>
            </a:r>
            <a:r>
              <a:rPr lang="en-US" sz="2400" dirty="0"/>
              <a:t> juga </a:t>
            </a:r>
            <a:r>
              <a:rPr lang="en-US" sz="2400" dirty="0" err="1"/>
              <a:t>diambil</a:t>
            </a:r>
            <a:r>
              <a:rPr lang="en-US" sz="2400" dirty="0"/>
              <a:t> </a:t>
            </a:r>
            <a:r>
              <a:rPr lang="en-US" sz="2400" dirty="0" err="1"/>
              <a:t>dari</a:t>
            </a:r>
            <a:r>
              <a:rPr lang="en-US" sz="2400" dirty="0"/>
              <a:t> </a:t>
            </a:r>
            <a:r>
              <a:rPr lang="en-US" sz="2400" dirty="0" err="1"/>
              <a:t>materi</a:t>
            </a:r>
            <a:r>
              <a:rPr lang="en-US" sz="2400" dirty="0"/>
              <a:t> </a:t>
            </a:r>
            <a:r>
              <a:rPr lang="en-US" sz="2400" dirty="0" err="1"/>
              <a:t>kuliah</a:t>
            </a:r>
            <a:r>
              <a:rPr lang="en-US" sz="2400" dirty="0"/>
              <a:t> </a:t>
            </a:r>
            <a:r>
              <a:rPr lang="en-US" sz="2400" i="1" dirty="0"/>
              <a:t>deep learning </a:t>
            </a:r>
            <a:r>
              <a:rPr lang="en-US" sz="2400" dirty="0" err="1"/>
              <a:t>tentang</a:t>
            </a:r>
            <a:r>
              <a:rPr lang="en-US" sz="2400" dirty="0"/>
              <a:t> CNN</a:t>
            </a:r>
          </a:p>
          <a:p>
            <a:pPr marL="0" indent="0">
              <a:buNone/>
            </a:pPr>
            <a:endParaRPr lang="en-US" sz="2400" dirty="0"/>
          </a:p>
        </p:txBody>
      </p:sp>
      <p:sp>
        <p:nvSpPr>
          <p:cNvPr id="4" name="Slide Number Placeholder 3">
            <a:extLst>
              <a:ext uri="{FF2B5EF4-FFF2-40B4-BE49-F238E27FC236}">
                <a16:creationId xmlns:a16="http://schemas.microsoft.com/office/drawing/2014/main" id="{F92B890C-B646-5D9D-2922-C177ED7708D4}"/>
              </a:ext>
            </a:extLst>
          </p:cNvPr>
          <p:cNvSpPr>
            <a:spLocks noGrp="1"/>
          </p:cNvSpPr>
          <p:nvPr>
            <p:ph type="sldNum" sz="quarter" idx="12"/>
          </p:nvPr>
        </p:nvSpPr>
        <p:spPr/>
        <p:txBody>
          <a:bodyPr/>
          <a:lstStyle/>
          <a:p>
            <a:fld id="{39DCCA8C-3C40-440D-A23D-CFF4DA06079F}" type="slidenum">
              <a:rPr lang="en-US" smtClean="0"/>
              <a:t>2</a:t>
            </a:fld>
            <a:endParaRPr lang="en-US"/>
          </a:p>
        </p:txBody>
      </p:sp>
    </p:spTree>
    <p:extLst>
      <p:ext uri="{BB962C8B-B14F-4D97-AF65-F5344CB8AC3E}">
        <p14:creationId xmlns:p14="http://schemas.microsoft.com/office/powerpoint/2010/main" val="2509169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with medium confidence">
            <a:extLst>
              <a:ext uri="{FF2B5EF4-FFF2-40B4-BE49-F238E27FC236}">
                <a16:creationId xmlns:a16="http://schemas.microsoft.com/office/drawing/2014/main" id="{6273E6F4-4D21-4C50-B2E6-E93124A47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167" y="944245"/>
            <a:ext cx="9257665" cy="5201926"/>
          </a:xfrm>
          <a:prstGeom prst="rect">
            <a:avLst/>
          </a:prstGeom>
        </p:spPr>
      </p:pic>
      <p:sp>
        <p:nvSpPr>
          <p:cNvPr id="6" name="TextBox 5">
            <a:extLst>
              <a:ext uri="{FF2B5EF4-FFF2-40B4-BE49-F238E27FC236}">
                <a16:creationId xmlns:a16="http://schemas.microsoft.com/office/drawing/2014/main" id="{74AA2C70-DF4F-4BE6-861D-2009A6BBE94B}"/>
              </a:ext>
            </a:extLst>
          </p:cNvPr>
          <p:cNvSpPr txBox="1"/>
          <p:nvPr/>
        </p:nvSpPr>
        <p:spPr>
          <a:xfrm>
            <a:off x="548640" y="335280"/>
            <a:ext cx="6909777" cy="461665"/>
          </a:xfrm>
          <a:prstGeom prst="rect">
            <a:avLst/>
          </a:prstGeom>
          <a:noFill/>
        </p:spPr>
        <p:txBody>
          <a:bodyPr wrap="none" rtlCol="0">
            <a:spAutoFit/>
          </a:bodyPr>
          <a:lstStyle/>
          <a:p>
            <a:r>
              <a:rPr lang="en-US" sz="2400" dirty="0" err="1"/>
              <a:t>Konvolusi</a:t>
            </a:r>
            <a:r>
              <a:rPr lang="en-US" sz="2400" dirty="0"/>
              <a:t> pada </a:t>
            </a:r>
            <a:r>
              <a:rPr lang="en-US" sz="2400" dirty="0" err="1"/>
              <a:t>setiap</a:t>
            </a:r>
            <a:r>
              <a:rPr lang="en-US" sz="2400" dirty="0"/>
              <a:t> </a:t>
            </a:r>
            <a:r>
              <a:rPr lang="en-US" sz="2400" dirty="0" err="1"/>
              <a:t>kanal</a:t>
            </a:r>
            <a:r>
              <a:rPr lang="en-US" sz="2400" dirty="0"/>
              <a:t> </a:t>
            </a:r>
            <a:r>
              <a:rPr lang="en-US" sz="2400" dirty="0" err="1"/>
              <a:t>warna</a:t>
            </a:r>
            <a:r>
              <a:rPr lang="en-US" sz="2400" dirty="0"/>
              <a:t> di </a:t>
            </a:r>
            <a:r>
              <a:rPr lang="en-US" sz="2400" dirty="0" err="1"/>
              <a:t>dalam</a:t>
            </a:r>
            <a:r>
              <a:rPr lang="en-US" sz="2400" dirty="0"/>
              <a:t> </a:t>
            </a:r>
            <a:r>
              <a:rPr lang="en-US" sz="2400" dirty="0" err="1"/>
              <a:t>citra</a:t>
            </a:r>
            <a:r>
              <a:rPr lang="en-US" sz="2400" dirty="0"/>
              <a:t> RGB:</a:t>
            </a:r>
          </a:p>
        </p:txBody>
      </p:sp>
    </p:spTree>
    <p:extLst>
      <p:ext uri="{BB962C8B-B14F-4D97-AF65-F5344CB8AC3E}">
        <p14:creationId xmlns:p14="http://schemas.microsoft.com/office/powerpoint/2010/main" val="3008497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E52DD-CAEE-AD75-5B32-6F848BFA99F1}"/>
              </a:ext>
            </a:extLst>
          </p:cNvPr>
          <p:cNvSpPr>
            <a:spLocks noGrp="1"/>
          </p:cNvSpPr>
          <p:nvPr>
            <p:ph idx="1"/>
          </p:nvPr>
        </p:nvSpPr>
        <p:spPr>
          <a:xfrm>
            <a:off x="838200" y="387927"/>
            <a:ext cx="10515600" cy="5789036"/>
          </a:xfrm>
        </p:spPr>
        <p:txBody>
          <a:bodyPr>
            <a:normAutofit/>
          </a:bodyPr>
          <a:lstStyle/>
          <a:p>
            <a:pPr marL="0" indent="0">
              <a:buNone/>
            </a:pPr>
            <a:r>
              <a:rPr lang="en-US" sz="2400" dirty="0" err="1"/>
              <a:t>Beberapa</a:t>
            </a:r>
            <a:r>
              <a:rPr lang="en-US" sz="2400" dirty="0"/>
              <a:t> </a:t>
            </a:r>
            <a:r>
              <a:rPr lang="en-US" sz="2400" i="1" dirty="0"/>
              <a:t>hyperparameter</a:t>
            </a:r>
            <a:r>
              <a:rPr lang="en-US" sz="2400" dirty="0"/>
              <a:t> yang </a:t>
            </a:r>
            <a:r>
              <a:rPr lang="en-US" sz="2400" dirty="0" err="1"/>
              <a:t>mempengaruhi</a:t>
            </a:r>
            <a:r>
              <a:rPr lang="en-US" sz="2400" dirty="0"/>
              <a:t> </a:t>
            </a:r>
            <a:r>
              <a:rPr lang="en-US" sz="2400" dirty="0" err="1"/>
              <a:t>ukuran</a:t>
            </a:r>
            <a:r>
              <a:rPr lang="en-US" sz="2400" dirty="0"/>
              <a:t> </a:t>
            </a:r>
            <a:r>
              <a:rPr lang="en-US" sz="2400" i="1" dirty="0"/>
              <a:t>feature map</a:t>
            </a:r>
            <a:r>
              <a:rPr lang="en-US" sz="2400" dirty="0"/>
              <a:t>, </a:t>
            </a:r>
            <a:r>
              <a:rPr lang="en-US" sz="2400" dirty="0" err="1"/>
              <a:t>yaitu</a:t>
            </a:r>
            <a:r>
              <a:rPr lang="en-US" sz="2400" dirty="0"/>
              <a:t> :</a:t>
            </a:r>
          </a:p>
          <a:p>
            <a:pPr marL="290513" indent="-290513">
              <a:buNone/>
            </a:pPr>
            <a:r>
              <a:rPr lang="en-US" sz="2400" dirty="0"/>
              <a:t>a. </a:t>
            </a:r>
            <a:r>
              <a:rPr lang="en-US" sz="2400" dirty="0" err="1"/>
              <a:t>Jumlah</a:t>
            </a:r>
            <a:r>
              <a:rPr lang="en-US" sz="2400" dirty="0"/>
              <a:t> </a:t>
            </a:r>
            <a:r>
              <a:rPr lang="en-US" sz="2400" i="1" dirty="0"/>
              <a:t>filter</a:t>
            </a:r>
            <a:r>
              <a:rPr lang="en-US" sz="2400" dirty="0"/>
              <a:t>. Dua </a:t>
            </a:r>
            <a:r>
              <a:rPr lang="en-US" sz="2400" i="1" dirty="0"/>
              <a:t>filter</a:t>
            </a:r>
            <a:r>
              <a:rPr lang="en-US" sz="2400" dirty="0"/>
              <a:t> </a:t>
            </a:r>
            <a:r>
              <a:rPr lang="en-US" sz="2400" dirty="0" err="1"/>
              <a:t>berbeda</a:t>
            </a:r>
            <a:r>
              <a:rPr lang="en-US" sz="2400" dirty="0"/>
              <a:t> </a:t>
            </a:r>
            <a:r>
              <a:rPr lang="en-US" sz="2400" dirty="0" err="1"/>
              <a:t>menghasilkan</a:t>
            </a:r>
            <a:r>
              <a:rPr lang="en-US" sz="2400" dirty="0"/>
              <a:t> dua </a:t>
            </a:r>
            <a:r>
              <a:rPr lang="en-US" sz="2400" i="1" dirty="0"/>
              <a:t>feature map </a:t>
            </a:r>
            <a:r>
              <a:rPr lang="en-US" sz="2400" dirty="0" err="1"/>
              <a:t>berbeda</a:t>
            </a:r>
            <a:r>
              <a:rPr lang="en-US" sz="2400" dirty="0"/>
              <a:t>, </a:t>
            </a:r>
            <a:r>
              <a:rPr lang="en-US" sz="2400" dirty="0" err="1"/>
              <a:t>sehingga</a:t>
            </a:r>
            <a:r>
              <a:rPr lang="en-US" sz="2400" dirty="0"/>
              <a:t> output-</a:t>
            </a:r>
            <a:r>
              <a:rPr lang="en-US" sz="2400" dirty="0" err="1"/>
              <a:t>nya</a:t>
            </a:r>
            <a:r>
              <a:rPr lang="en-US" sz="2400" dirty="0"/>
              <a:t> </a:t>
            </a:r>
            <a:r>
              <a:rPr lang="en-US" sz="2400" dirty="0" err="1"/>
              <a:t>memiliki</a:t>
            </a:r>
            <a:r>
              <a:rPr lang="en-US" sz="2400" dirty="0"/>
              <a:t> dua </a:t>
            </a:r>
            <a:r>
              <a:rPr lang="en-US" sz="2400" dirty="0" err="1"/>
              <a:t>kanal</a:t>
            </a:r>
            <a:r>
              <a:rPr lang="en-US" sz="2400" dirty="0"/>
              <a:t>.</a:t>
            </a:r>
          </a:p>
          <a:p>
            <a:pPr marL="290513" indent="-290513">
              <a:buNone/>
            </a:pPr>
            <a:r>
              <a:rPr lang="en-US" sz="2400" dirty="0"/>
              <a:t>b. </a:t>
            </a:r>
            <a:r>
              <a:rPr lang="en-US" sz="2400" i="1" dirty="0"/>
              <a:t>Stride</a:t>
            </a:r>
            <a:r>
              <a:rPr lang="en-US" sz="2400" dirty="0"/>
              <a:t>: </a:t>
            </a:r>
            <a:r>
              <a:rPr lang="en-US" sz="2400" dirty="0" err="1"/>
              <a:t>jarak</a:t>
            </a:r>
            <a:r>
              <a:rPr lang="en-US" sz="2400" dirty="0"/>
              <a:t> </a:t>
            </a:r>
            <a:r>
              <a:rPr lang="en-US" sz="2400" dirty="0" err="1"/>
              <a:t>perpindahan</a:t>
            </a:r>
            <a:r>
              <a:rPr lang="en-US" sz="2400" dirty="0"/>
              <a:t> </a:t>
            </a:r>
            <a:r>
              <a:rPr lang="en-US" sz="2400" i="1" dirty="0"/>
              <a:t>filter</a:t>
            </a:r>
            <a:r>
              <a:rPr lang="en-US" sz="2400" dirty="0"/>
              <a:t> pada proses </a:t>
            </a:r>
            <a:r>
              <a:rPr lang="en-US" sz="2400" dirty="0" err="1"/>
              <a:t>konvolusi</a:t>
            </a:r>
            <a:r>
              <a:rPr lang="en-US" sz="2400" dirty="0"/>
              <a:t> (default = 1). </a:t>
            </a:r>
            <a:r>
              <a:rPr lang="en-US" sz="2400" dirty="0" err="1"/>
              <a:t>Semakin</a:t>
            </a:r>
            <a:r>
              <a:rPr lang="en-US" sz="2400" dirty="0"/>
              <a:t> </a:t>
            </a:r>
            <a:r>
              <a:rPr lang="en-US" sz="2400" dirty="0" err="1"/>
              <a:t>besar</a:t>
            </a:r>
            <a:r>
              <a:rPr lang="en-US" sz="2400" dirty="0"/>
              <a:t> </a:t>
            </a:r>
            <a:r>
              <a:rPr lang="en-US" sz="2400" i="1" dirty="0"/>
              <a:t>stride</a:t>
            </a:r>
            <a:r>
              <a:rPr lang="en-US" sz="2400" dirty="0"/>
              <a:t>, </a:t>
            </a:r>
            <a:r>
              <a:rPr lang="en-US" sz="2400" dirty="0" err="1"/>
              <a:t>maka</a:t>
            </a:r>
            <a:r>
              <a:rPr lang="en-US" sz="2400" dirty="0"/>
              <a:t> </a:t>
            </a:r>
            <a:r>
              <a:rPr lang="en-US" sz="2400" dirty="0" err="1"/>
              <a:t>semakin</a:t>
            </a:r>
            <a:r>
              <a:rPr lang="en-US" sz="2400" dirty="0"/>
              <a:t> </a:t>
            </a:r>
            <a:r>
              <a:rPr lang="en-US" sz="2400" dirty="0" err="1"/>
              <a:t>kecil</a:t>
            </a:r>
            <a:r>
              <a:rPr lang="en-US" sz="2400" dirty="0"/>
              <a:t> </a:t>
            </a:r>
            <a:r>
              <a:rPr lang="en-US" sz="2400" dirty="0" err="1"/>
              <a:t>ukuran</a:t>
            </a:r>
            <a:r>
              <a:rPr lang="en-US" sz="2400" dirty="0"/>
              <a:t> output yang </a:t>
            </a:r>
            <a:r>
              <a:rPr lang="en-US" sz="2400" dirty="0" err="1"/>
              <a:t>dihasilkan</a:t>
            </a:r>
            <a:r>
              <a:rPr lang="en-US" sz="2400" dirty="0"/>
              <a:t>.</a:t>
            </a:r>
          </a:p>
          <a:p>
            <a:pPr marL="290513" indent="-290513">
              <a:buNone/>
            </a:pPr>
            <a:r>
              <a:rPr lang="en-US" sz="2400" dirty="0"/>
              <a:t>c. </a:t>
            </a:r>
            <a:r>
              <a:rPr lang="en-US" sz="2400" i="1" dirty="0"/>
              <a:t>Padding</a:t>
            </a:r>
            <a:r>
              <a:rPr lang="en-US" sz="2400" dirty="0"/>
              <a:t>: </a:t>
            </a:r>
            <a:r>
              <a:rPr lang="en-US" sz="2400" dirty="0" err="1"/>
              <a:t>penambahan</a:t>
            </a:r>
            <a:r>
              <a:rPr lang="en-US" sz="2400" dirty="0"/>
              <a:t> </a:t>
            </a:r>
            <a:r>
              <a:rPr lang="en-US" sz="2400" dirty="0" err="1"/>
              <a:t>nilai</a:t>
            </a:r>
            <a:r>
              <a:rPr lang="en-US" sz="2400" dirty="0"/>
              <a:t> pada </a:t>
            </a:r>
            <a:r>
              <a:rPr lang="en-US" sz="2400" dirty="0" err="1"/>
              <a:t>elemen</a:t>
            </a:r>
            <a:r>
              <a:rPr lang="en-US" sz="2400" dirty="0"/>
              <a:t> </a:t>
            </a:r>
            <a:r>
              <a:rPr lang="en-US" sz="2400" dirty="0" err="1"/>
              <a:t>terluar</a:t>
            </a:r>
            <a:r>
              <a:rPr lang="en-US" sz="2400" dirty="0"/>
              <a:t> </a:t>
            </a:r>
            <a:r>
              <a:rPr lang="en-US" sz="2400" dirty="0" err="1"/>
              <a:t>citra</a:t>
            </a:r>
            <a:r>
              <a:rPr lang="en-US" sz="2400" dirty="0"/>
              <a:t> (</a:t>
            </a:r>
            <a:r>
              <a:rPr lang="en-US" sz="2400" dirty="0" err="1"/>
              <a:t>jika</a:t>
            </a:r>
            <a:r>
              <a:rPr lang="en-US" sz="2400" dirty="0"/>
              <a:t> </a:t>
            </a:r>
            <a:r>
              <a:rPr lang="en-US" sz="2400" dirty="0" err="1"/>
              <a:t>diperlukan</a:t>
            </a:r>
            <a:r>
              <a:rPr lang="en-US" sz="2400" dirty="0"/>
              <a:t>). </a:t>
            </a:r>
          </a:p>
        </p:txBody>
      </p:sp>
      <p:sp>
        <p:nvSpPr>
          <p:cNvPr id="4" name="Slide Number Placeholder 3">
            <a:extLst>
              <a:ext uri="{FF2B5EF4-FFF2-40B4-BE49-F238E27FC236}">
                <a16:creationId xmlns:a16="http://schemas.microsoft.com/office/drawing/2014/main" id="{0D170C47-DCFE-8F43-36D7-07FA9DC3A1AA}"/>
              </a:ext>
            </a:extLst>
          </p:cNvPr>
          <p:cNvSpPr>
            <a:spLocks noGrp="1"/>
          </p:cNvSpPr>
          <p:nvPr>
            <p:ph type="sldNum" sz="quarter" idx="12"/>
          </p:nvPr>
        </p:nvSpPr>
        <p:spPr/>
        <p:txBody>
          <a:bodyPr/>
          <a:lstStyle/>
          <a:p>
            <a:fld id="{39DCCA8C-3C40-440D-A23D-CFF4DA06079F}" type="slidenum">
              <a:rPr lang="en-US" smtClean="0"/>
              <a:t>21</a:t>
            </a:fld>
            <a:endParaRPr lang="en-US"/>
          </a:p>
        </p:txBody>
      </p:sp>
      <p:pic>
        <p:nvPicPr>
          <p:cNvPr id="5" name="Picture 4">
            <a:extLst>
              <a:ext uri="{FF2B5EF4-FFF2-40B4-BE49-F238E27FC236}">
                <a16:creationId xmlns:a16="http://schemas.microsoft.com/office/drawing/2014/main" id="{E2A634B5-9CB8-9622-E6D4-CCC33B40D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327" y="3379427"/>
            <a:ext cx="6955674" cy="3477837"/>
          </a:xfrm>
          <a:prstGeom prst="rect">
            <a:avLst/>
          </a:prstGeom>
        </p:spPr>
      </p:pic>
      <p:sp>
        <p:nvSpPr>
          <p:cNvPr id="6" name="TextBox 5">
            <a:extLst>
              <a:ext uri="{FF2B5EF4-FFF2-40B4-BE49-F238E27FC236}">
                <a16:creationId xmlns:a16="http://schemas.microsoft.com/office/drawing/2014/main" id="{408F8A44-6023-2939-4B53-A04C99FCBAEA}"/>
              </a:ext>
            </a:extLst>
          </p:cNvPr>
          <p:cNvSpPr txBox="1"/>
          <p:nvPr/>
        </p:nvSpPr>
        <p:spPr>
          <a:xfrm>
            <a:off x="9682211" y="4352916"/>
            <a:ext cx="1855380" cy="646331"/>
          </a:xfrm>
          <a:prstGeom prst="rect">
            <a:avLst/>
          </a:prstGeom>
          <a:noFill/>
        </p:spPr>
        <p:txBody>
          <a:bodyPr wrap="none" rtlCol="0">
            <a:spAutoFit/>
          </a:bodyPr>
          <a:lstStyle/>
          <a:p>
            <a:r>
              <a:rPr lang="en-US" dirty="0"/>
              <a:t>Padding </a:t>
            </a:r>
            <a:r>
              <a:rPr lang="en-US" dirty="0" err="1"/>
              <a:t>dengan</a:t>
            </a:r>
            <a:r>
              <a:rPr lang="en-US" dirty="0"/>
              <a:t> 0</a:t>
            </a:r>
          </a:p>
          <a:p>
            <a:r>
              <a:rPr lang="en-US" dirty="0"/>
              <a:t>Stride = 1</a:t>
            </a:r>
          </a:p>
        </p:txBody>
      </p:sp>
      <p:sp>
        <p:nvSpPr>
          <p:cNvPr id="2" name="TextBox 1">
            <a:extLst>
              <a:ext uri="{FF2B5EF4-FFF2-40B4-BE49-F238E27FC236}">
                <a16:creationId xmlns:a16="http://schemas.microsoft.com/office/drawing/2014/main" id="{FB840E81-4D5B-6421-8AA8-372A29208E37}"/>
              </a:ext>
            </a:extLst>
          </p:cNvPr>
          <p:cNvSpPr txBox="1"/>
          <p:nvPr/>
        </p:nvSpPr>
        <p:spPr>
          <a:xfrm>
            <a:off x="1268135" y="2782669"/>
            <a:ext cx="7811177" cy="923330"/>
          </a:xfrm>
          <a:prstGeom prst="rect">
            <a:avLst/>
          </a:prstGeom>
          <a:noFill/>
        </p:spPr>
        <p:txBody>
          <a:bodyPr wrap="none" rtlCol="0">
            <a:spAutoFit/>
          </a:bodyPr>
          <a:lstStyle/>
          <a:p>
            <a:r>
              <a:rPr lang="en-US" dirty="0"/>
              <a:t>- </a:t>
            </a:r>
            <a:r>
              <a:rPr lang="en-US" i="1" dirty="0"/>
              <a:t>valid padding </a:t>
            </a:r>
            <a:r>
              <a:rPr lang="en-US" dirty="0"/>
              <a:t>: </a:t>
            </a:r>
            <a:r>
              <a:rPr lang="en-US" dirty="0" err="1"/>
              <a:t>tanpa</a:t>
            </a:r>
            <a:r>
              <a:rPr lang="en-US" dirty="0"/>
              <a:t> </a:t>
            </a:r>
            <a:r>
              <a:rPr lang="en-US" i="1" dirty="0"/>
              <a:t>padding</a:t>
            </a:r>
          </a:p>
          <a:p>
            <a:r>
              <a:rPr lang="en-US" dirty="0"/>
              <a:t>- </a:t>
            </a:r>
            <a:r>
              <a:rPr lang="en-US" i="1" dirty="0"/>
              <a:t>same padding</a:t>
            </a:r>
            <a:r>
              <a:rPr lang="en-US" dirty="0"/>
              <a:t>: </a:t>
            </a:r>
            <a:r>
              <a:rPr lang="en-US" dirty="0" err="1"/>
              <a:t>dengan</a:t>
            </a:r>
            <a:r>
              <a:rPr lang="en-US" dirty="0"/>
              <a:t> </a:t>
            </a:r>
            <a:r>
              <a:rPr lang="en-US" i="1" dirty="0"/>
              <a:t>padding</a:t>
            </a:r>
            <a:r>
              <a:rPr lang="en-US" dirty="0"/>
              <a:t> = 1 pixel, </a:t>
            </a:r>
            <a:r>
              <a:rPr lang="en-US" dirty="0" err="1"/>
              <a:t>ukuran</a:t>
            </a:r>
            <a:r>
              <a:rPr lang="en-US" dirty="0"/>
              <a:t> </a:t>
            </a:r>
            <a:r>
              <a:rPr lang="en-US" i="1" dirty="0"/>
              <a:t>feature map </a:t>
            </a:r>
            <a:r>
              <a:rPr lang="en-US" dirty="0"/>
              <a:t>= </a:t>
            </a:r>
            <a:r>
              <a:rPr lang="en-US" dirty="0" err="1"/>
              <a:t>ukuran</a:t>
            </a:r>
            <a:r>
              <a:rPr lang="en-US" dirty="0"/>
              <a:t> </a:t>
            </a:r>
            <a:r>
              <a:rPr lang="en-US" dirty="0" err="1"/>
              <a:t>masukan</a:t>
            </a:r>
            <a:endParaRPr lang="en-US" dirty="0"/>
          </a:p>
          <a:p>
            <a:r>
              <a:rPr lang="en-US" dirty="0"/>
              <a:t>- </a:t>
            </a:r>
            <a:r>
              <a:rPr lang="en-US" i="1" dirty="0"/>
              <a:t>full padding</a:t>
            </a:r>
            <a:r>
              <a:rPr lang="en-US" dirty="0"/>
              <a:t>: </a:t>
            </a:r>
            <a:r>
              <a:rPr lang="en-US" dirty="0" err="1"/>
              <a:t>dengan</a:t>
            </a:r>
            <a:r>
              <a:rPr lang="en-US" dirty="0"/>
              <a:t> </a:t>
            </a:r>
            <a:r>
              <a:rPr lang="en-US" i="1" dirty="0"/>
              <a:t>padding</a:t>
            </a:r>
            <a:r>
              <a:rPr lang="en-US" dirty="0"/>
              <a:t> &gt; 1 pixel, </a:t>
            </a:r>
            <a:r>
              <a:rPr lang="en-US" dirty="0" err="1"/>
              <a:t>ukuran</a:t>
            </a:r>
            <a:r>
              <a:rPr lang="en-US" dirty="0"/>
              <a:t> </a:t>
            </a:r>
            <a:r>
              <a:rPr lang="en-US" i="1" dirty="0"/>
              <a:t>feature map </a:t>
            </a:r>
            <a:r>
              <a:rPr lang="en-US" dirty="0"/>
              <a:t>&gt; </a:t>
            </a:r>
            <a:r>
              <a:rPr lang="en-US" dirty="0" err="1"/>
              <a:t>ukuran</a:t>
            </a:r>
            <a:r>
              <a:rPr lang="en-US" dirty="0"/>
              <a:t> </a:t>
            </a:r>
            <a:r>
              <a:rPr lang="en-US" dirty="0" err="1"/>
              <a:t>masukan</a:t>
            </a:r>
            <a:endParaRPr lang="en-US" dirty="0"/>
          </a:p>
        </p:txBody>
      </p:sp>
    </p:spTree>
    <p:extLst>
      <p:ext uri="{BB962C8B-B14F-4D97-AF65-F5344CB8AC3E}">
        <p14:creationId xmlns:p14="http://schemas.microsoft.com/office/powerpoint/2010/main" val="3365105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653118-A1DC-93C9-C3E4-D287E89B74FE}"/>
              </a:ext>
            </a:extLst>
          </p:cNvPr>
          <p:cNvSpPr>
            <a:spLocks noGrp="1"/>
          </p:cNvSpPr>
          <p:nvPr>
            <p:ph type="sldNum" sz="quarter" idx="12"/>
          </p:nvPr>
        </p:nvSpPr>
        <p:spPr/>
        <p:txBody>
          <a:bodyPr/>
          <a:lstStyle/>
          <a:p>
            <a:fld id="{39DCCA8C-3C40-440D-A23D-CFF4DA06079F}" type="slidenum">
              <a:rPr lang="en-US" smtClean="0"/>
              <a:t>22</a:t>
            </a:fld>
            <a:endParaRPr lang="en-US"/>
          </a:p>
        </p:txBody>
      </p:sp>
      <p:pic>
        <p:nvPicPr>
          <p:cNvPr id="4" name="Picture 3">
            <a:extLst>
              <a:ext uri="{FF2B5EF4-FFF2-40B4-BE49-F238E27FC236}">
                <a16:creationId xmlns:a16="http://schemas.microsoft.com/office/drawing/2014/main" id="{1CCCEFE9-90B8-54B8-4C93-F4660F8F8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057" y="1616290"/>
            <a:ext cx="9249886" cy="2909239"/>
          </a:xfrm>
          <a:prstGeom prst="rect">
            <a:avLst/>
          </a:prstGeom>
        </p:spPr>
      </p:pic>
      <p:sp>
        <p:nvSpPr>
          <p:cNvPr id="5" name="TextBox 4">
            <a:extLst>
              <a:ext uri="{FF2B5EF4-FFF2-40B4-BE49-F238E27FC236}">
                <a16:creationId xmlns:a16="http://schemas.microsoft.com/office/drawing/2014/main" id="{81BCCACD-029E-AE8F-53CD-080F7A06C95F}"/>
              </a:ext>
            </a:extLst>
          </p:cNvPr>
          <p:cNvSpPr txBox="1"/>
          <p:nvPr/>
        </p:nvSpPr>
        <p:spPr>
          <a:xfrm>
            <a:off x="1450121" y="4826211"/>
            <a:ext cx="9037770" cy="830997"/>
          </a:xfrm>
          <a:prstGeom prst="rect">
            <a:avLst/>
          </a:prstGeom>
          <a:noFill/>
        </p:spPr>
        <p:txBody>
          <a:bodyPr wrap="square" rtlCol="0">
            <a:spAutoFit/>
          </a:bodyPr>
          <a:lstStyle/>
          <a:p>
            <a:r>
              <a:rPr lang="en-US" sz="2400" dirty="0" err="1"/>
              <a:t>Perbedaaan</a:t>
            </a:r>
            <a:r>
              <a:rPr lang="en-US" sz="2400" dirty="0"/>
              <a:t> </a:t>
            </a:r>
            <a:r>
              <a:rPr lang="en-US" sz="2400" i="1" dirty="0"/>
              <a:t>stride</a:t>
            </a:r>
            <a:r>
              <a:rPr lang="en-US" sz="2400" dirty="0"/>
              <a:t> (S)  </a:t>
            </a:r>
            <a:r>
              <a:rPr lang="en-US" sz="2400" dirty="0" err="1"/>
              <a:t>menghasilkan</a:t>
            </a:r>
            <a:r>
              <a:rPr lang="en-US" sz="2400" dirty="0"/>
              <a:t> </a:t>
            </a:r>
            <a:r>
              <a:rPr lang="en-US" sz="2400" dirty="0" err="1"/>
              <a:t>ukuran</a:t>
            </a:r>
            <a:r>
              <a:rPr lang="en-US" sz="2400" dirty="0"/>
              <a:t> </a:t>
            </a:r>
            <a:r>
              <a:rPr lang="en-US" sz="2400" i="1" dirty="0"/>
              <a:t>feature map </a:t>
            </a:r>
            <a:r>
              <a:rPr lang="en-US" sz="2400" dirty="0" err="1"/>
              <a:t>berbeda</a:t>
            </a:r>
            <a:endParaRPr lang="en-US" sz="2400" dirty="0"/>
          </a:p>
          <a:p>
            <a:r>
              <a:rPr lang="en-US" sz="2400" dirty="0"/>
              <a:t>(</a:t>
            </a:r>
            <a:r>
              <a:rPr lang="en-US" sz="2400" dirty="0" err="1"/>
              <a:t>keterangan</a:t>
            </a:r>
            <a:r>
              <a:rPr lang="en-US" sz="2400" dirty="0"/>
              <a:t>: </a:t>
            </a:r>
            <a:r>
              <a:rPr lang="en-US" sz="2400" i="1" dirty="0"/>
              <a:t>valid padding</a:t>
            </a:r>
            <a:r>
              <a:rPr lang="en-US" sz="2400" dirty="0"/>
              <a:t>)</a:t>
            </a:r>
          </a:p>
        </p:txBody>
      </p:sp>
    </p:spTree>
    <p:extLst>
      <p:ext uri="{BB962C8B-B14F-4D97-AF65-F5344CB8AC3E}">
        <p14:creationId xmlns:p14="http://schemas.microsoft.com/office/powerpoint/2010/main" val="278592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C05848-10AC-534B-1564-372C65AC2373}"/>
                  </a:ext>
                </a:extLst>
              </p:cNvPr>
              <p:cNvSpPr>
                <a:spLocks noGrp="1"/>
              </p:cNvSpPr>
              <p:nvPr>
                <p:ph idx="1"/>
              </p:nvPr>
            </p:nvSpPr>
            <p:spPr>
              <a:xfrm>
                <a:off x="838200" y="845127"/>
                <a:ext cx="10515600" cy="5331836"/>
              </a:xfrm>
            </p:spPr>
            <p:txBody>
              <a:bodyPr/>
              <a:lstStyle/>
              <a:p>
                <a:r>
                  <a:rPr lang="en-US" dirty="0"/>
                  <a:t>Rumus </a:t>
                </a:r>
                <a:r>
                  <a:rPr lang="en-US" dirty="0" err="1"/>
                  <a:t>menghitung</a:t>
                </a:r>
                <a:r>
                  <a:rPr lang="en-US" dirty="0"/>
                  <a:t> </a:t>
                </a:r>
                <a:r>
                  <a:rPr lang="en-US" dirty="0" err="1"/>
                  <a:t>ukuran</a:t>
                </a:r>
                <a:r>
                  <a:rPr lang="en-US" dirty="0"/>
                  <a:t> </a:t>
                </a:r>
                <a:r>
                  <a:rPr lang="en-US" i="1" dirty="0"/>
                  <a:t>feature map</a:t>
                </a:r>
                <a:r>
                  <a:rPr lang="en-US" dirty="0"/>
                  <a:t>:</a:t>
                </a:r>
              </a:p>
              <a:p>
                <a:pPr marL="0" indent="0">
                  <a:buNone/>
                </a:pPr>
                <a:endParaRPr lang="en-US" dirty="0"/>
              </a:p>
              <a:p>
                <a:pPr marL="0" indent="0">
                  <a:buNone/>
                </a:pPr>
                <a:r>
                  <a:rPr lang="en-US" dirty="0"/>
                  <a:t>               </a:t>
                </a:r>
                <a14:m>
                  <m:oMath xmlns:m="http://schemas.openxmlformats.org/officeDocument/2006/math">
                    <m:r>
                      <a:rPr lang="en-US" b="0" i="1" smtClean="0">
                        <a:latin typeface="Cambria Math" panose="02040503050406030204" pitchFamily="18" charset="0"/>
                      </a:rPr>
                      <m:t>𝑜𝑢𝑡𝑝𝑢𝑡</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+2</m:t>
                        </m:r>
                        <m:r>
                          <a:rPr lang="en-US" b="0" i="1" smtClean="0">
                            <a:latin typeface="Cambria Math" panose="02040503050406030204" pitchFamily="18" charset="0"/>
                          </a:rPr>
                          <m:t>𝑃</m:t>
                        </m:r>
                      </m:num>
                      <m:den>
                        <m:r>
                          <a:rPr lang="en-US" b="0" i="1" smtClean="0">
                            <a:latin typeface="Cambria Math" panose="02040503050406030204" pitchFamily="18" charset="0"/>
                          </a:rPr>
                          <m:t>𝑆</m:t>
                        </m:r>
                      </m:den>
                    </m:f>
                  </m:oMath>
                </a14:m>
                <a:r>
                  <a:rPr lang="en-US" dirty="0"/>
                  <a:t> + 1</a:t>
                </a:r>
              </a:p>
            </p:txBody>
          </p:sp>
        </mc:Choice>
        <mc:Fallback xmlns="">
          <p:sp>
            <p:nvSpPr>
              <p:cNvPr id="3" name="Content Placeholder 2">
                <a:extLst>
                  <a:ext uri="{FF2B5EF4-FFF2-40B4-BE49-F238E27FC236}">
                    <a16:creationId xmlns:a16="http://schemas.microsoft.com/office/drawing/2014/main" id="{F7C05848-10AC-534B-1564-372C65AC2373}"/>
                  </a:ext>
                </a:extLst>
              </p:cNvPr>
              <p:cNvSpPr>
                <a:spLocks noGrp="1" noRot="1" noChangeAspect="1" noMove="1" noResize="1" noEditPoints="1" noAdjustHandles="1" noChangeArrowheads="1" noChangeShapeType="1" noTextEdit="1"/>
              </p:cNvSpPr>
              <p:nvPr>
                <p:ph idx="1"/>
              </p:nvPr>
            </p:nvSpPr>
            <p:spPr>
              <a:xfrm>
                <a:off x="838200" y="845127"/>
                <a:ext cx="10515600" cy="5331836"/>
              </a:xfrm>
              <a:blipFill>
                <a:blip r:embed="rId2"/>
                <a:stretch>
                  <a:fillRect l="-1043" t="-194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1E7C69-C65F-2F5E-9D22-08C2BA2C1227}"/>
              </a:ext>
            </a:extLst>
          </p:cNvPr>
          <p:cNvSpPr>
            <a:spLocks noGrp="1"/>
          </p:cNvSpPr>
          <p:nvPr>
            <p:ph type="sldNum" sz="quarter" idx="12"/>
          </p:nvPr>
        </p:nvSpPr>
        <p:spPr/>
        <p:txBody>
          <a:bodyPr/>
          <a:lstStyle/>
          <a:p>
            <a:fld id="{39DCCA8C-3C40-440D-A23D-CFF4DA06079F}" type="slidenum">
              <a:rPr lang="en-US" smtClean="0"/>
              <a:t>23</a:t>
            </a:fld>
            <a:endParaRPr lang="en-US"/>
          </a:p>
        </p:txBody>
      </p:sp>
      <p:sp>
        <p:nvSpPr>
          <p:cNvPr id="5" name="TextBox 4">
            <a:extLst>
              <a:ext uri="{FF2B5EF4-FFF2-40B4-BE49-F238E27FC236}">
                <a16:creationId xmlns:a16="http://schemas.microsoft.com/office/drawing/2014/main" id="{96161685-20CE-D419-9A78-CA19EC3138A7}"/>
              </a:ext>
            </a:extLst>
          </p:cNvPr>
          <p:cNvSpPr txBox="1"/>
          <p:nvPr/>
        </p:nvSpPr>
        <p:spPr>
          <a:xfrm>
            <a:off x="1427018" y="3138054"/>
            <a:ext cx="6262255" cy="1938992"/>
          </a:xfrm>
          <a:prstGeom prst="rect">
            <a:avLst/>
          </a:prstGeom>
          <a:noFill/>
        </p:spPr>
        <p:txBody>
          <a:bodyPr wrap="square" rtlCol="0">
            <a:spAutoFit/>
          </a:bodyPr>
          <a:lstStyle/>
          <a:p>
            <a:r>
              <a:rPr lang="en-US" sz="2400" dirty="0"/>
              <a:t>yang </a:t>
            </a:r>
            <a:r>
              <a:rPr lang="en-US" sz="2400" dirty="0" err="1"/>
              <a:t>dalam</a:t>
            </a:r>
            <a:r>
              <a:rPr lang="en-US" sz="2400" dirty="0"/>
              <a:t> </a:t>
            </a:r>
            <a:r>
              <a:rPr lang="en-US" sz="2400" dirty="0" err="1"/>
              <a:t>hal</a:t>
            </a:r>
            <a:r>
              <a:rPr lang="en-US" sz="2400" dirty="0"/>
              <a:t> </a:t>
            </a:r>
            <a:r>
              <a:rPr lang="en-US" sz="2400" dirty="0" err="1"/>
              <a:t>ini</a:t>
            </a:r>
            <a:endParaRPr lang="en-US" sz="2400" dirty="0"/>
          </a:p>
          <a:p>
            <a:r>
              <a:rPr lang="en-US" sz="2400" i="1" dirty="0"/>
              <a:t>	W</a:t>
            </a:r>
            <a:r>
              <a:rPr lang="en-US" sz="2400" dirty="0"/>
              <a:t> : </a:t>
            </a:r>
            <a:r>
              <a:rPr lang="en-US" sz="2400" dirty="0" err="1"/>
              <a:t>tinggi</a:t>
            </a:r>
            <a:r>
              <a:rPr lang="en-US" sz="2400" dirty="0"/>
              <a:t>  </a:t>
            </a:r>
            <a:r>
              <a:rPr lang="en-US" sz="2400" dirty="0" err="1"/>
              <a:t>masukan</a:t>
            </a:r>
            <a:endParaRPr lang="en-US" sz="2400" dirty="0"/>
          </a:p>
          <a:p>
            <a:r>
              <a:rPr lang="en-US" sz="2400" i="1" dirty="0"/>
              <a:t>	N</a:t>
            </a:r>
            <a:r>
              <a:rPr lang="en-US" sz="2400" dirty="0"/>
              <a:t> : </a:t>
            </a:r>
            <a:r>
              <a:rPr lang="en-US" sz="2400" dirty="0" err="1"/>
              <a:t>tinggi</a:t>
            </a:r>
            <a:r>
              <a:rPr lang="en-US" sz="2400" dirty="0"/>
              <a:t> filter</a:t>
            </a:r>
          </a:p>
          <a:p>
            <a:r>
              <a:rPr lang="en-US" sz="2400" i="1" dirty="0"/>
              <a:t>	P</a:t>
            </a:r>
            <a:r>
              <a:rPr lang="en-US" sz="2400" dirty="0"/>
              <a:t> :  </a:t>
            </a:r>
            <a:r>
              <a:rPr lang="en-US" sz="2400" dirty="0" err="1"/>
              <a:t>lebar</a:t>
            </a:r>
            <a:r>
              <a:rPr lang="en-US" sz="2400" dirty="0"/>
              <a:t> padding (1 pixel, 2 pixel, </a:t>
            </a:r>
            <a:r>
              <a:rPr lang="en-US" sz="2400" dirty="0" err="1"/>
              <a:t>dst</a:t>
            </a:r>
            <a:r>
              <a:rPr lang="en-US" sz="2400" dirty="0"/>
              <a:t>)</a:t>
            </a:r>
          </a:p>
          <a:p>
            <a:r>
              <a:rPr lang="en-US" sz="2400" dirty="0"/>
              <a:t>	</a:t>
            </a:r>
            <a:r>
              <a:rPr lang="en-US" sz="2400" i="1" dirty="0"/>
              <a:t>S</a:t>
            </a:r>
            <a:r>
              <a:rPr lang="en-US" sz="2400" dirty="0"/>
              <a:t> :  </a:t>
            </a:r>
            <a:r>
              <a:rPr lang="en-US" sz="2400" i="1" dirty="0"/>
              <a:t>stride</a:t>
            </a:r>
          </a:p>
        </p:txBody>
      </p:sp>
    </p:spTree>
    <p:extLst>
      <p:ext uri="{BB962C8B-B14F-4D97-AF65-F5344CB8AC3E}">
        <p14:creationId xmlns:p14="http://schemas.microsoft.com/office/powerpoint/2010/main" val="3520843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FE5F7F-F24B-D8E1-5B47-2D958F29FA4C}"/>
              </a:ext>
            </a:extLst>
          </p:cNvPr>
          <p:cNvSpPr>
            <a:spLocks noGrp="1"/>
          </p:cNvSpPr>
          <p:nvPr>
            <p:ph type="sldNum" sz="quarter" idx="12"/>
          </p:nvPr>
        </p:nvSpPr>
        <p:spPr/>
        <p:txBody>
          <a:bodyPr/>
          <a:lstStyle/>
          <a:p>
            <a:fld id="{39DCCA8C-3C40-440D-A23D-CFF4DA06079F}" type="slidenum">
              <a:rPr lang="en-US" smtClean="0"/>
              <a:t>24</a:t>
            </a:fld>
            <a:endParaRPr lang="en-US"/>
          </a:p>
        </p:txBody>
      </p:sp>
      <p:pic>
        <p:nvPicPr>
          <p:cNvPr id="4" name="Picture 3" descr="A screenshot of a computer&#10;&#10;Description automatically generated">
            <a:extLst>
              <a:ext uri="{FF2B5EF4-FFF2-40B4-BE49-F238E27FC236}">
                <a16:creationId xmlns:a16="http://schemas.microsoft.com/office/drawing/2014/main" id="{F2D48C90-0024-7F13-4EC8-E098B0320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76225"/>
            <a:ext cx="7620000" cy="6305550"/>
          </a:xfrm>
          <a:prstGeom prst="rect">
            <a:avLst/>
          </a:prstGeom>
        </p:spPr>
      </p:pic>
    </p:spTree>
    <p:extLst>
      <p:ext uri="{BB962C8B-B14F-4D97-AF65-F5344CB8AC3E}">
        <p14:creationId xmlns:p14="http://schemas.microsoft.com/office/powerpoint/2010/main" val="3300142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92AE6-F511-4FA4-90A6-28257A074CD6}"/>
              </a:ext>
            </a:extLst>
          </p:cNvPr>
          <p:cNvPicPr>
            <a:picLocks noChangeAspect="1"/>
          </p:cNvPicPr>
          <p:nvPr/>
        </p:nvPicPr>
        <p:blipFill rotWithShape="1">
          <a:blip r:embed="rId2"/>
          <a:srcRect b="40301"/>
          <a:stretch/>
        </p:blipFill>
        <p:spPr>
          <a:xfrm>
            <a:off x="5298581" y="1"/>
            <a:ext cx="5129274" cy="5076545"/>
          </a:xfrm>
          <a:prstGeom prst="rect">
            <a:avLst/>
          </a:prstGeom>
        </p:spPr>
      </p:pic>
      <p:pic>
        <p:nvPicPr>
          <p:cNvPr id="5" name="Picture 4">
            <a:extLst>
              <a:ext uri="{FF2B5EF4-FFF2-40B4-BE49-F238E27FC236}">
                <a16:creationId xmlns:a16="http://schemas.microsoft.com/office/drawing/2014/main" id="{62E99695-0008-42BD-97A1-CEBA7208A008}"/>
              </a:ext>
            </a:extLst>
          </p:cNvPr>
          <p:cNvPicPr>
            <a:picLocks noChangeAspect="1"/>
          </p:cNvPicPr>
          <p:nvPr/>
        </p:nvPicPr>
        <p:blipFill>
          <a:blip r:embed="rId3"/>
          <a:stretch>
            <a:fillRect/>
          </a:stretch>
        </p:blipFill>
        <p:spPr>
          <a:xfrm>
            <a:off x="727826" y="645873"/>
            <a:ext cx="3931904" cy="1762047"/>
          </a:xfrm>
          <a:prstGeom prst="rect">
            <a:avLst/>
          </a:prstGeom>
        </p:spPr>
      </p:pic>
      <p:pic>
        <p:nvPicPr>
          <p:cNvPr id="6" name="Picture 5">
            <a:extLst>
              <a:ext uri="{FF2B5EF4-FFF2-40B4-BE49-F238E27FC236}">
                <a16:creationId xmlns:a16="http://schemas.microsoft.com/office/drawing/2014/main" id="{A6478A67-AE58-4BB5-B987-CC9E63B39F8A}"/>
              </a:ext>
            </a:extLst>
          </p:cNvPr>
          <p:cNvPicPr>
            <a:picLocks noChangeAspect="1"/>
          </p:cNvPicPr>
          <p:nvPr/>
        </p:nvPicPr>
        <p:blipFill rotWithShape="1">
          <a:blip r:embed="rId2"/>
          <a:srcRect t="59766"/>
          <a:stretch/>
        </p:blipFill>
        <p:spPr>
          <a:xfrm>
            <a:off x="1764146" y="3667330"/>
            <a:ext cx="4783547" cy="3190671"/>
          </a:xfrm>
          <a:prstGeom prst="rect">
            <a:avLst/>
          </a:prstGeom>
        </p:spPr>
      </p:pic>
      <p:sp>
        <p:nvSpPr>
          <p:cNvPr id="2" name="TextBox 1">
            <a:extLst>
              <a:ext uri="{FF2B5EF4-FFF2-40B4-BE49-F238E27FC236}">
                <a16:creationId xmlns:a16="http://schemas.microsoft.com/office/drawing/2014/main" id="{CBA3D916-2646-4252-2C8C-825207E72A3C}"/>
              </a:ext>
            </a:extLst>
          </p:cNvPr>
          <p:cNvSpPr txBox="1"/>
          <p:nvPr/>
        </p:nvSpPr>
        <p:spPr>
          <a:xfrm>
            <a:off x="7254240" y="6326108"/>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3278316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38FBC9-E17A-80D8-F42E-725792C898D1}"/>
              </a:ext>
            </a:extLst>
          </p:cNvPr>
          <p:cNvSpPr>
            <a:spLocks noGrp="1"/>
          </p:cNvSpPr>
          <p:nvPr>
            <p:ph type="sldNum" sz="quarter" idx="12"/>
          </p:nvPr>
        </p:nvSpPr>
        <p:spPr/>
        <p:txBody>
          <a:bodyPr/>
          <a:lstStyle/>
          <a:p>
            <a:fld id="{39DCCA8C-3C40-440D-A23D-CFF4DA06079F}" type="slidenum">
              <a:rPr lang="en-US" smtClean="0"/>
              <a:t>26</a:t>
            </a:fld>
            <a:endParaRPr lang="en-US"/>
          </a:p>
        </p:txBody>
      </p:sp>
      <p:sp>
        <p:nvSpPr>
          <p:cNvPr id="3" name="TextBox 2">
            <a:extLst>
              <a:ext uri="{FF2B5EF4-FFF2-40B4-BE49-F238E27FC236}">
                <a16:creationId xmlns:a16="http://schemas.microsoft.com/office/drawing/2014/main" id="{FEFD1325-23FF-478D-0172-7F23FACA7085}"/>
              </a:ext>
            </a:extLst>
          </p:cNvPr>
          <p:cNvSpPr txBox="1"/>
          <p:nvPr/>
        </p:nvSpPr>
        <p:spPr>
          <a:xfrm>
            <a:off x="6254057" y="2391975"/>
            <a:ext cx="3126933" cy="369332"/>
          </a:xfrm>
          <a:prstGeom prst="rect">
            <a:avLst/>
          </a:prstGeom>
          <a:noFill/>
        </p:spPr>
        <p:txBody>
          <a:bodyPr wrap="square" rtlCol="0">
            <a:spAutoFit/>
          </a:bodyPr>
          <a:lstStyle/>
          <a:p>
            <a:r>
              <a:rPr lang="en-US" dirty="0">
                <a:latin typeface="Century Schoolbook" charset="0"/>
                <a:ea typeface="Century Schoolbook" charset="0"/>
                <a:cs typeface="Century Schoolbook" charset="0"/>
              </a:rPr>
              <a:t>vertical edges</a:t>
            </a:r>
          </a:p>
        </p:txBody>
      </p:sp>
      <p:cxnSp>
        <p:nvCxnSpPr>
          <p:cNvPr id="4" name="Straight Arrow Connector 3">
            <a:extLst>
              <a:ext uri="{FF2B5EF4-FFF2-40B4-BE49-F238E27FC236}">
                <a16:creationId xmlns:a16="http://schemas.microsoft.com/office/drawing/2014/main" id="{96F2C5D8-56D4-F51E-FF18-79FDB4FA18FF}"/>
              </a:ext>
            </a:extLst>
          </p:cNvPr>
          <p:cNvCxnSpPr>
            <a:cxnSpLocks/>
          </p:cNvCxnSpPr>
          <p:nvPr/>
        </p:nvCxnSpPr>
        <p:spPr>
          <a:xfrm flipV="1">
            <a:off x="4840459" y="2072640"/>
            <a:ext cx="1535553" cy="140794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249CA4C-D400-15CF-6CBE-804EBF1D3023}"/>
              </a:ext>
            </a:extLst>
          </p:cNvPr>
          <p:cNvCxnSpPr>
            <a:cxnSpLocks/>
            <a:endCxn id="9" idx="1"/>
          </p:cNvCxnSpPr>
          <p:nvPr/>
        </p:nvCxnSpPr>
        <p:spPr>
          <a:xfrm>
            <a:off x="4840459" y="3849916"/>
            <a:ext cx="1595338" cy="76587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7BB1075-D376-B2C8-D44F-08F09BD75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012" y="353084"/>
            <a:ext cx="3606188" cy="2038891"/>
          </a:xfrm>
          <a:prstGeom prst="rect">
            <a:avLst/>
          </a:prstGeom>
        </p:spPr>
      </p:pic>
      <p:grpSp>
        <p:nvGrpSpPr>
          <p:cNvPr id="7" name="Group 6">
            <a:extLst>
              <a:ext uri="{FF2B5EF4-FFF2-40B4-BE49-F238E27FC236}">
                <a16:creationId xmlns:a16="http://schemas.microsoft.com/office/drawing/2014/main" id="{F9C84A5C-E9F4-2117-0A78-61C74B98F8B2}"/>
              </a:ext>
            </a:extLst>
          </p:cNvPr>
          <p:cNvGrpSpPr/>
          <p:nvPr/>
        </p:nvGrpSpPr>
        <p:grpSpPr>
          <a:xfrm>
            <a:off x="6254057" y="3480584"/>
            <a:ext cx="4531360" cy="3377417"/>
            <a:chOff x="7464223" y="5102075"/>
            <a:chExt cx="2575919" cy="1826445"/>
          </a:xfrm>
        </p:grpSpPr>
        <p:sp>
          <p:nvSpPr>
            <p:cNvPr id="8" name="TextBox 7">
              <a:extLst>
                <a:ext uri="{FF2B5EF4-FFF2-40B4-BE49-F238E27FC236}">
                  <a16:creationId xmlns:a16="http://schemas.microsoft.com/office/drawing/2014/main" id="{D99F4F7C-6878-F8CB-7850-256EB668816C}"/>
                </a:ext>
              </a:extLst>
            </p:cNvPr>
            <p:cNvSpPr txBox="1"/>
            <p:nvPr/>
          </p:nvSpPr>
          <p:spPr>
            <a:xfrm>
              <a:off x="7464223" y="6436077"/>
              <a:ext cx="2575919" cy="492443"/>
            </a:xfrm>
            <a:prstGeom prst="rect">
              <a:avLst/>
            </a:prstGeom>
            <a:noFill/>
          </p:spPr>
          <p:txBody>
            <a:bodyPr wrap="none" rtlCol="0">
              <a:spAutoFit/>
            </a:bodyPr>
            <a:lstStyle/>
            <a:p>
              <a:r>
                <a:rPr lang="en-US" dirty="0">
                  <a:latin typeface="Century Schoolbook" charset="0"/>
                  <a:ea typeface="Century Schoolbook" charset="0"/>
                  <a:cs typeface="Century Schoolbook" charset="0"/>
                </a:rPr>
                <a:t>horizontal edges</a:t>
              </a:r>
            </a:p>
          </p:txBody>
        </p:sp>
        <p:pic>
          <p:nvPicPr>
            <p:cNvPr id="9" name="Picture 8">
              <a:extLst>
                <a:ext uri="{FF2B5EF4-FFF2-40B4-BE49-F238E27FC236}">
                  <a16:creationId xmlns:a16="http://schemas.microsoft.com/office/drawing/2014/main" id="{C9263198-706B-B772-E17E-DE3D08A8B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536" y="5102075"/>
              <a:ext cx="2062652" cy="1227797"/>
            </a:xfrm>
            <a:prstGeom prst="rect">
              <a:avLst/>
            </a:prstGeom>
          </p:spPr>
        </p:pic>
      </p:grpSp>
      <p:pic>
        <p:nvPicPr>
          <p:cNvPr id="10" name="Picture 9">
            <a:extLst>
              <a:ext uri="{FF2B5EF4-FFF2-40B4-BE49-F238E27FC236}">
                <a16:creationId xmlns:a16="http://schemas.microsoft.com/office/drawing/2014/main" id="{4C81099D-F268-BE41-2103-3E1C2604B4BE}"/>
              </a:ext>
            </a:extLst>
          </p:cNvPr>
          <p:cNvPicPr>
            <a:picLocks noChangeAspect="1"/>
          </p:cNvPicPr>
          <p:nvPr/>
        </p:nvPicPr>
        <p:blipFill>
          <a:blip r:embed="rId4"/>
          <a:stretch>
            <a:fillRect/>
          </a:stretch>
        </p:blipFill>
        <p:spPr>
          <a:xfrm>
            <a:off x="1225513" y="2646680"/>
            <a:ext cx="3555161" cy="2097107"/>
          </a:xfrm>
          <a:prstGeom prst="rect">
            <a:avLst/>
          </a:prstGeom>
        </p:spPr>
      </p:pic>
      <p:sp>
        <p:nvSpPr>
          <p:cNvPr id="17" name="TextBox 16">
            <a:extLst>
              <a:ext uri="{FF2B5EF4-FFF2-40B4-BE49-F238E27FC236}">
                <a16:creationId xmlns:a16="http://schemas.microsoft.com/office/drawing/2014/main" id="{49763397-1093-97B6-92F1-4153662D8275}"/>
              </a:ext>
            </a:extLst>
          </p:cNvPr>
          <p:cNvSpPr txBox="1"/>
          <p:nvPr/>
        </p:nvSpPr>
        <p:spPr>
          <a:xfrm>
            <a:off x="7254240" y="6326108"/>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9162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334E-E3A0-12F4-3F19-B7A00C2F6099}"/>
              </a:ext>
            </a:extLst>
          </p:cNvPr>
          <p:cNvSpPr>
            <a:spLocks noGrp="1"/>
          </p:cNvSpPr>
          <p:nvPr>
            <p:ph type="title"/>
          </p:nvPr>
        </p:nvSpPr>
        <p:spPr/>
        <p:txBody>
          <a:bodyPr/>
          <a:lstStyle/>
          <a:p>
            <a:r>
              <a:rPr lang="en-US" dirty="0"/>
              <a:t>Rectified Linear Unit (</a:t>
            </a:r>
            <a:r>
              <a:rPr lang="en-US" dirty="0" err="1"/>
              <a:t>ReLU</a:t>
            </a:r>
            <a:r>
              <a:rPr lang="en-US" dirty="0"/>
              <a:t>)</a:t>
            </a:r>
          </a:p>
        </p:txBody>
      </p:sp>
      <p:sp>
        <p:nvSpPr>
          <p:cNvPr id="3" name="Content Placeholder 2">
            <a:extLst>
              <a:ext uri="{FF2B5EF4-FFF2-40B4-BE49-F238E27FC236}">
                <a16:creationId xmlns:a16="http://schemas.microsoft.com/office/drawing/2014/main" id="{BC4CDF64-D518-B81F-C767-FA5646DA41CE}"/>
              </a:ext>
            </a:extLst>
          </p:cNvPr>
          <p:cNvSpPr>
            <a:spLocks noGrp="1"/>
          </p:cNvSpPr>
          <p:nvPr>
            <p:ph idx="1"/>
          </p:nvPr>
        </p:nvSpPr>
        <p:spPr>
          <a:xfrm>
            <a:off x="838200" y="1608613"/>
            <a:ext cx="10515600" cy="4351338"/>
          </a:xfrm>
        </p:spPr>
        <p:txBody>
          <a:bodyPr>
            <a:normAutofit/>
          </a:bodyPr>
          <a:lstStyle/>
          <a:p>
            <a:r>
              <a:rPr lang="en-US" sz="2400" dirty="0" err="1"/>
              <a:t>ReLU</a:t>
            </a:r>
            <a:r>
              <a:rPr lang="en-US" sz="2400" dirty="0"/>
              <a:t> </a:t>
            </a:r>
            <a:r>
              <a:rPr lang="en-US" sz="2400" dirty="0" err="1"/>
              <a:t>adalah</a:t>
            </a:r>
            <a:r>
              <a:rPr lang="en-US" sz="2400" dirty="0"/>
              <a:t> layer </a:t>
            </a:r>
            <a:r>
              <a:rPr lang="en-US" sz="2400" dirty="0" err="1"/>
              <a:t>tambahan</a:t>
            </a:r>
            <a:r>
              <a:rPr lang="en-US" sz="2400" dirty="0"/>
              <a:t> yang </a:t>
            </a:r>
            <a:r>
              <a:rPr lang="en-US" sz="2400" dirty="0" err="1"/>
              <a:t>memungkinkan</a:t>
            </a:r>
            <a:r>
              <a:rPr lang="en-US" sz="2400" dirty="0"/>
              <a:t> </a:t>
            </a:r>
            <a:r>
              <a:rPr lang="en-US" sz="2400" dirty="0" err="1"/>
              <a:t>pelatihan</a:t>
            </a:r>
            <a:r>
              <a:rPr lang="en-US" sz="2400" dirty="0"/>
              <a:t> yang </a:t>
            </a:r>
            <a:r>
              <a:rPr lang="en-US" sz="2400" dirty="0" err="1"/>
              <a:t>lebih</a:t>
            </a:r>
            <a:r>
              <a:rPr lang="en-US" sz="2400" dirty="0"/>
              <a:t> </a:t>
            </a:r>
            <a:r>
              <a:rPr lang="en-US" sz="2400" dirty="0" err="1"/>
              <a:t>cepat</a:t>
            </a:r>
            <a:r>
              <a:rPr lang="en-US" sz="2400" dirty="0"/>
              <a:t> dan </a:t>
            </a:r>
            <a:r>
              <a:rPr lang="en-US" sz="2400" dirty="0" err="1"/>
              <a:t>efektif</a:t>
            </a:r>
            <a:r>
              <a:rPr lang="en-US" sz="2400" dirty="0"/>
              <a:t> </a:t>
            </a:r>
            <a:r>
              <a:rPr lang="en-US" sz="2400" dirty="0" err="1"/>
              <a:t>dengan</a:t>
            </a:r>
            <a:r>
              <a:rPr lang="en-US" sz="2400" dirty="0"/>
              <a:t> </a:t>
            </a:r>
            <a:r>
              <a:rPr lang="en-US" sz="2400" dirty="0" err="1"/>
              <a:t>memetakan</a:t>
            </a:r>
            <a:r>
              <a:rPr lang="en-US" sz="2400" dirty="0"/>
              <a:t> </a:t>
            </a:r>
            <a:r>
              <a:rPr lang="en-US" sz="2400" dirty="0" err="1"/>
              <a:t>nilai</a:t>
            </a:r>
            <a:r>
              <a:rPr lang="en-US" sz="2400" dirty="0"/>
              <a:t> </a:t>
            </a:r>
            <a:r>
              <a:rPr lang="en-US" sz="2400" dirty="0" err="1"/>
              <a:t>negatif</a:t>
            </a:r>
            <a:r>
              <a:rPr lang="en-US" sz="2400" dirty="0"/>
              <a:t> </a:t>
            </a:r>
            <a:r>
              <a:rPr lang="en-US" sz="2400" dirty="0" err="1"/>
              <a:t>ke</a:t>
            </a:r>
            <a:r>
              <a:rPr lang="en-US" sz="2400" dirty="0"/>
              <a:t> </a:t>
            </a:r>
            <a:r>
              <a:rPr lang="en-US" sz="2400" dirty="0" err="1"/>
              <a:t>nol</a:t>
            </a:r>
            <a:r>
              <a:rPr lang="en-US" sz="2400" dirty="0"/>
              <a:t> dan </a:t>
            </a:r>
            <a:r>
              <a:rPr lang="en-US" sz="2400" dirty="0" err="1"/>
              <a:t>mempertahankan</a:t>
            </a:r>
            <a:r>
              <a:rPr lang="en-US" sz="2400" dirty="0"/>
              <a:t> </a:t>
            </a:r>
            <a:r>
              <a:rPr lang="en-US" sz="2400" dirty="0" err="1"/>
              <a:t>nilai</a:t>
            </a:r>
            <a:r>
              <a:rPr lang="en-US" sz="2400" dirty="0"/>
              <a:t> </a:t>
            </a:r>
            <a:r>
              <a:rPr lang="en-US" sz="2400" dirty="0" err="1"/>
              <a:t>positif</a:t>
            </a:r>
            <a:r>
              <a:rPr lang="en-US" sz="2400" dirty="0"/>
              <a:t>.</a:t>
            </a:r>
          </a:p>
          <a:p>
            <a:endParaRPr lang="en-US" sz="2400" dirty="0"/>
          </a:p>
          <a:p>
            <a:r>
              <a:rPr lang="en-US" sz="2400" dirty="0"/>
              <a:t>Pada </a:t>
            </a:r>
            <a:r>
              <a:rPr lang="en-US" sz="2400" dirty="0" err="1"/>
              <a:t>dasarnya</a:t>
            </a:r>
            <a:r>
              <a:rPr lang="en-US" sz="2400" dirty="0"/>
              <a:t> </a:t>
            </a:r>
            <a:r>
              <a:rPr lang="en-US" sz="2400" dirty="0" err="1"/>
              <a:t>ReLU</a:t>
            </a:r>
            <a:r>
              <a:rPr lang="en-US" sz="2400" dirty="0"/>
              <a:t> </a:t>
            </a:r>
            <a:r>
              <a:rPr lang="en-US" sz="2400" dirty="0" err="1"/>
              <a:t>adalah</a:t>
            </a:r>
            <a:r>
              <a:rPr lang="en-US" sz="2400" dirty="0"/>
              <a:t> </a:t>
            </a:r>
            <a:r>
              <a:rPr lang="en-US" sz="2400" dirty="0" err="1"/>
              <a:t>operasi</a:t>
            </a:r>
            <a:r>
              <a:rPr lang="en-US" sz="2400" dirty="0"/>
              <a:t> per-pixel </a:t>
            </a:r>
            <a:r>
              <a:rPr lang="en-US" sz="2400" dirty="0" err="1"/>
              <a:t>dengan</a:t>
            </a:r>
            <a:r>
              <a:rPr lang="en-US" sz="2400" dirty="0"/>
              <a:t> </a:t>
            </a:r>
            <a:r>
              <a:rPr lang="en-US" sz="2400" dirty="0" err="1"/>
              <a:t>cara</a:t>
            </a:r>
            <a:r>
              <a:rPr lang="en-US" sz="2400" dirty="0"/>
              <a:t> </a:t>
            </a:r>
            <a:r>
              <a:rPr lang="en-US" sz="2400" dirty="0" err="1"/>
              <a:t>mengganti</a:t>
            </a:r>
            <a:r>
              <a:rPr lang="en-US" sz="2400" dirty="0"/>
              <a:t> </a:t>
            </a:r>
            <a:r>
              <a:rPr lang="en-US" sz="2400" dirty="0" err="1"/>
              <a:t>nilai</a:t>
            </a:r>
            <a:r>
              <a:rPr lang="en-US" sz="2400" dirty="0"/>
              <a:t> </a:t>
            </a:r>
            <a:r>
              <a:rPr lang="en-US" sz="2400" dirty="0" err="1"/>
              <a:t>negatif</a:t>
            </a:r>
            <a:r>
              <a:rPr lang="en-US" sz="2400" dirty="0"/>
              <a:t> pixel di </a:t>
            </a:r>
            <a:r>
              <a:rPr lang="en-US" sz="2400" dirty="0" err="1"/>
              <a:t>dalam</a:t>
            </a:r>
            <a:r>
              <a:rPr lang="en-US" sz="2400" dirty="0"/>
              <a:t> </a:t>
            </a:r>
            <a:r>
              <a:rPr lang="en-US" sz="2400" i="1" dirty="0"/>
              <a:t>feature map </a:t>
            </a:r>
            <a:r>
              <a:rPr lang="en-US" sz="2400" dirty="0" err="1"/>
              <a:t>menjadi</a:t>
            </a:r>
            <a:r>
              <a:rPr lang="en-US" sz="2400" dirty="0"/>
              <a:t> nol.</a:t>
            </a:r>
          </a:p>
        </p:txBody>
      </p:sp>
      <p:sp>
        <p:nvSpPr>
          <p:cNvPr id="4" name="Slide Number Placeholder 3">
            <a:extLst>
              <a:ext uri="{FF2B5EF4-FFF2-40B4-BE49-F238E27FC236}">
                <a16:creationId xmlns:a16="http://schemas.microsoft.com/office/drawing/2014/main" id="{FF63010F-96BD-C77E-82A5-D337F8F1A3F6}"/>
              </a:ext>
            </a:extLst>
          </p:cNvPr>
          <p:cNvSpPr>
            <a:spLocks noGrp="1"/>
          </p:cNvSpPr>
          <p:nvPr>
            <p:ph type="sldNum" sz="quarter" idx="12"/>
          </p:nvPr>
        </p:nvSpPr>
        <p:spPr/>
        <p:txBody>
          <a:bodyPr/>
          <a:lstStyle/>
          <a:p>
            <a:fld id="{39DCCA8C-3C40-440D-A23D-CFF4DA06079F}" type="slidenum">
              <a:rPr lang="en-US" smtClean="0"/>
              <a:t>27</a:t>
            </a:fld>
            <a:endParaRPr lang="en-US"/>
          </a:p>
        </p:txBody>
      </p:sp>
      <p:pic>
        <p:nvPicPr>
          <p:cNvPr id="7" name="Picture 6">
            <a:extLst>
              <a:ext uri="{FF2B5EF4-FFF2-40B4-BE49-F238E27FC236}">
                <a16:creationId xmlns:a16="http://schemas.microsoft.com/office/drawing/2014/main" id="{8E7E7BB4-3643-000D-8743-4DEFD3215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572" y="3713018"/>
            <a:ext cx="3779495" cy="3144982"/>
          </a:xfrm>
          <a:prstGeom prst="rect">
            <a:avLst/>
          </a:prstGeom>
        </p:spPr>
      </p:pic>
    </p:spTree>
    <p:extLst>
      <p:ext uri="{BB962C8B-B14F-4D97-AF65-F5344CB8AC3E}">
        <p14:creationId xmlns:p14="http://schemas.microsoft.com/office/powerpoint/2010/main" val="491037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4C5678-F4A3-25E0-7AD4-378FBBE29047}"/>
              </a:ext>
            </a:extLst>
          </p:cNvPr>
          <p:cNvSpPr>
            <a:spLocks noGrp="1"/>
          </p:cNvSpPr>
          <p:nvPr>
            <p:ph type="sldNum" sz="quarter" idx="12"/>
          </p:nvPr>
        </p:nvSpPr>
        <p:spPr/>
        <p:txBody>
          <a:bodyPr/>
          <a:lstStyle/>
          <a:p>
            <a:fld id="{39DCCA8C-3C40-440D-A23D-CFF4DA06079F}" type="slidenum">
              <a:rPr lang="en-US" smtClean="0"/>
              <a:t>28</a:t>
            </a:fld>
            <a:endParaRPr lang="en-US"/>
          </a:p>
        </p:txBody>
      </p:sp>
      <p:pic>
        <p:nvPicPr>
          <p:cNvPr id="3" name="Picture 2">
            <a:extLst>
              <a:ext uri="{FF2B5EF4-FFF2-40B4-BE49-F238E27FC236}">
                <a16:creationId xmlns:a16="http://schemas.microsoft.com/office/drawing/2014/main" id="{48358E7B-0A17-2BB2-5E39-A491CB3412D0}"/>
              </a:ext>
            </a:extLst>
          </p:cNvPr>
          <p:cNvPicPr>
            <a:picLocks noChangeAspect="1"/>
          </p:cNvPicPr>
          <p:nvPr/>
        </p:nvPicPr>
        <p:blipFill>
          <a:blip r:embed="rId2"/>
          <a:stretch>
            <a:fillRect/>
          </a:stretch>
        </p:blipFill>
        <p:spPr>
          <a:xfrm>
            <a:off x="1248078" y="1524941"/>
            <a:ext cx="10105722" cy="3808118"/>
          </a:xfrm>
          <a:prstGeom prst="rect">
            <a:avLst/>
          </a:prstGeom>
        </p:spPr>
      </p:pic>
    </p:spTree>
    <p:extLst>
      <p:ext uri="{BB962C8B-B14F-4D97-AF65-F5344CB8AC3E}">
        <p14:creationId xmlns:p14="http://schemas.microsoft.com/office/powerpoint/2010/main" val="4226884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664290-9BE6-4B11-A5C7-6EF356CD81F5}"/>
              </a:ext>
            </a:extLst>
          </p:cNvPr>
          <p:cNvSpPr>
            <a:spLocks noGrp="1"/>
          </p:cNvSpPr>
          <p:nvPr>
            <p:ph idx="1"/>
          </p:nvPr>
        </p:nvSpPr>
        <p:spPr>
          <a:xfrm>
            <a:off x="838200" y="1595121"/>
            <a:ext cx="10515600" cy="4653280"/>
          </a:xfrm>
        </p:spPr>
        <p:txBody>
          <a:bodyPr>
            <a:normAutofit/>
          </a:bodyPr>
          <a:lstStyle/>
          <a:p>
            <a:r>
              <a:rPr lang="id-ID" sz="2400" dirty="0"/>
              <a:t>Mirip dengan </a:t>
            </a:r>
            <a:r>
              <a:rPr lang="id-ID" sz="2400" i="1" dirty="0"/>
              <a:t>Convolutional Layer</a:t>
            </a:r>
            <a:r>
              <a:rPr lang="id-ID" sz="2400" dirty="0"/>
              <a:t>, </a:t>
            </a:r>
            <a:r>
              <a:rPr lang="id-ID" sz="2400" i="1" dirty="0"/>
              <a:t>Pooling </a:t>
            </a:r>
            <a:r>
              <a:rPr lang="en-US" sz="2400" i="1" dirty="0"/>
              <a:t>L</a:t>
            </a:r>
            <a:r>
              <a:rPr lang="id-ID" sz="2400" i="1" dirty="0"/>
              <a:t>ayer </a:t>
            </a:r>
            <a:r>
              <a:rPr lang="id-ID" sz="2400" dirty="0"/>
              <a:t>bertanggung jawab untuk mengurangi ukuran spasial dari </a:t>
            </a:r>
            <a:r>
              <a:rPr lang="en-US" sz="2400" dirty="0" err="1"/>
              <a:t>matriks</a:t>
            </a:r>
            <a:r>
              <a:rPr lang="en-US" sz="2400" dirty="0"/>
              <a:t> </a:t>
            </a:r>
            <a:r>
              <a:rPr lang="en-US" sz="2400" dirty="0" err="1"/>
              <a:t>fitur</a:t>
            </a:r>
            <a:r>
              <a:rPr lang="en-US" sz="2400" dirty="0"/>
              <a:t> </a:t>
            </a:r>
            <a:r>
              <a:rPr lang="en-US" sz="2400" dirty="0" err="1"/>
              <a:t>hasil</a:t>
            </a:r>
            <a:r>
              <a:rPr lang="en-US" sz="2400" dirty="0"/>
              <a:t> </a:t>
            </a:r>
            <a:r>
              <a:rPr lang="en-US" sz="2400" dirty="0" err="1"/>
              <a:t>konvolusi</a:t>
            </a:r>
            <a:r>
              <a:rPr lang="en-US" sz="2400" dirty="0"/>
              <a:t>. </a:t>
            </a:r>
          </a:p>
          <a:p>
            <a:endParaRPr lang="en-US" sz="2400" dirty="0"/>
          </a:p>
          <a:p>
            <a:r>
              <a:rPr lang="id-ID" sz="2400" dirty="0"/>
              <a:t>Hal ini </a:t>
            </a:r>
            <a:r>
              <a:rPr lang="en-US" sz="2400" dirty="0" err="1"/>
              <a:t>bertujuan</a:t>
            </a:r>
            <a:r>
              <a:rPr lang="en-US" sz="2400" dirty="0"/>
              <a:t> </a:t>
            </a:r>
            <a:r>
              <a:rPr lang="id-ID" sz="2400" dirty="0"/>
              <a:t>untuk mengurangi daya komputasi yang diperlukan untuk memproses data melalui pengurangan dimensi</a:t>
            </a:r>
            <a:endParaRPr lang="en-US" sz="2400" dirty="0"/>
          </a:p>
          <a:p>
            <a:endParaRPr lang="en-US" sz="2400" dirty="0"/>
          </a:p>
          <a:p>
            <a:r>
              <a:rPr lang="id-ID" sz="2400" dirty="0"/>
              <a:t>Ada dua jenis </a:t>
            </a:r>
            <a:r>
              <a:rPr lang="en-US" sz="2400" dirty="0"/>
              <a:t>p</a:t>
            </a:r>
            <a:r>
              <a:rPr lang="id-ID" sz="2400" i="1" dirty="0"/>
              <a:t>ooling</a:t>
            </a:r>
            <a:r>
              <a:rPr lang="id-ID" sz="2400" dirty="0"/>
              <a:t>: </a:t>
            </a:r>
            <a:r>
              <a:rPr lang="id-ID" sz="2400" i="1" dirty="0"/>
              <a:t>Max Pooling </a:t>
            </a:r>
            <a:r>
              <a:rPr lang="id-ID" sz="2400" dirty="0"/>
              <a:t>dan </a:t>
            </a:r>
            <a:r>
              <a:rPr lang="id-ID" sz="2400" i="1" dirty="0"/>
              <a:t>Average Pooling</a:t>
            </a:r>
            <a:r>
              <a:rPr lang="id-ID" sz="2400" dirty="0"/>
              <a:t>. </a:t>
            </a:r>
            <a:endParaRPr lang="en-US" sz="2400" dirty="0"/>
          </a:p>
          <a:p>
            <a:pPr marL="630238" indent="-396875">
              <a:buFont typeface="+mj-lt"/>
              <a:buAutoNum type="arabicParenR"/>
            </a:pPr>
            <a:r>
              <a:rPr lang="id-ID" sz="2400" i="1" dirty="0"/>
              <a:t>Max Pooling </a:t>
            </a:r>
            <a:r>
              <a:rPr lang="id-ID" sz="2400" dirty="0"/>
              <a:t>mengembalikan nilai maksimum dari bagian gambar yang dicakup oleh </a:t>
            </a:r>
            <a:r>
              <a:rPr lang="en-US" sz="2400" dirty="0"/>
              <a:t>k</a:t>
            </a:r>
            <a:r>
              <a:rPr lang="id-ID" sz="2400" dirty="0"/>
              <a:t>ernel. </a:t>
            </a:r>
            <a:endParaRPr lang="en-US" sz="2400" dirty="0"/>
          </a:p>
          <a:p>
            <a:pPr marL="630238" indent="-396875">
              <a:buFont typeface="+mj-lt"/>
              <a:buAutoNum type="arabicParenR"/>
            </a:pPr>
            <a:r>
              <a:rPr lang="id-ID" sz="2400" i="1" dirty="0"/>
              <a:t>Average Pooling </a:t>
            </a:r>
            <a:r>
              <a:rPr lang="id-ID" sz="2400" dirty="0"/>
              <a:t>mengembalikan rata-rata semua nilai dari bagian gambar yang dicakup oleh Kernel.</a:t>
            </a:r>
            <a:endParaRPr lang="en-US" sz="2400" dirty="0"/>
          </a:p>
        </p:txBody>
      </p:sp>
      <p:sp>
        <p:nvSpPr>
          <p:cNvPr id="2" name="Title 1">
            <a:extLst>
              <a:ext uri="{FF2B5EF4-FFF2-40B4-BE49-F238E27FC236}">
                <a16:creationId xmlns:a16="http://schemas.microsoft.com/office/drawing/2014/main" id="{4915A691-D969-C679-5E48-450AAF6971DE}"/>
              </a:ext>
            </a:extLst>
          </p:cNvPr>
          <p:cNvSpPr>
            <a:spLocks noGrp="1"/>
          </p:cNvSpPr>
          <p:nvPr>
            <p:ph type="title"/>
          </p:nvPr>
        </p:nvSpPr>
        <p:spPr>
          <a:xfrm>
            <a:off x="838200" y="365125"/>
            <a:ext cx="10515600" cy="1325563"/>
          </a:xfrm>
        </p:spPr>
        <p:txBody>
          <a:bodyPr/>
          <a:lstStyle/>
          <a:p>
            <a:r>
              <a:rPr lang="en-US" dirty="0"/>
              <a:t>Pooling Layer</a:t>
            </a:r>
          </a:p>
        </p:txBody>
      </p:sp>
    </p:spTree>
    <p:extLst>
      <p:ext uri="{BB962C8B-B14F-4D97-AF65-F5344CB8AC3E}">
        <p14:creationId xmlns:p14="http://schemas.microsoft.com/office/powerpoint/2010/main" val="2868459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EC0C-086E-4E33-1DE8-0CCF4EEA3170}"/>
              </a:ext>
            </a:extLst>
          </p:cNvPr>
          <p:cNvSpPr>
            <a:spLocks noGrp="1"/>
          </p:cNvSpPr>
          <p:nvPr>
            <p:ph type="title"/>
          </p:nvPr>
        </p:nvSpPr>
        <p:spPr/>
        <p:txBody>
          <a:bodyPr/>
          <a:lstStyle/>
          <a:p>
            <a:r>
              <a:rPr lang="en-US" b="1" dirty="0" err="1">
                <a:latin typeface="+mn-lt"/>
              </a:rPr>
              <a:t>Pembelajaran</a:t>
            </a:r>
            <a:r>
              <a:rPr lang="en-US" b="1" dirty="0">
                <a:latin typeface="+mn-lt"/>
              </a:rPr>
              <a:t> </a:t>
            </a:r>
            <a:r>
              <a:rPr lang="en-US" b="1" dirty="0" err="1">
                <a:latin typeface="+mn-lt"/>
              </a:rPr>
              <a:t>Mendalam</a:t>
            </a:r>
            <a:endParaRPr lang="en-US" b="1" dirty="0">
              <a:latin typeface="+mn-lt"/>
            </a:endParaRPr>
          </a:p>
        </p:txBody>
      </p:sp>
      <p:sp>
        <p:nvSpPr>
          <p:cNvPr id="3" name="Content Placeholder 2">
            <a:extLst>
              <a:ext uri="{FF2B5EF4-FFF2-40B4-BE49-F238E27FC236}">
                <a16:creationId xmlns:a16="http://schemas.microsoft.com/office/drawing/2014/main" id="{821C3CA0-92D4-07A9-F6B0-6D1EA7935B94}"/>
              </a:ext>
            </a:extLst>
          </p:cNvPr>
          <p:cNvSpPr>
            <a:spLocks noGrp="1"/>
          </p:cNvSpPr>
          <p:nvPr>
            <p:ph idx="1"/>
          </p:nvPr>
        </p:nvSpPr>
        <p:spPr/>
        <p:txBody>
          <a:bodyPr>
            <a:normAutofit fontScale="92500" lnSpcReduction="10000"/>
          </a:bodyPr>
          <a:lstStyle/>
          <a:p>
            <a:r>
              <a:rPr lang="en-US" sz="2600" dirty="0" err="1"/>
              <a:t>Pembelajaran</a:t>
            </a:r>
            <a:r>
              <a:rPr lang="en-US" sz="2600" dirty="0"/>
              <a:t> </a:t>
            </a:r>
            <a:r>
              <a:rPr lang="en-US" sz="2600" dirty="0" err="1"/>
              <a:t>mendalam</a:t>
            </a:r>
            <a:r>
              <a:rPr lang="en-US" sz="2600" dirty="0"/>
              <a:t>  (</a:t>
            </a:r>
            <a:r>
              <a:rPr lang="en-US" sz="2600" i="1" dirty="0"/>
              <a:t>deep learning</a:t>
            </a:r>
            <a:r>
              <a:rPr lang="en-US" sz="2600" dirty="0"/>
              <a:t>) </a:t>
            </a:r>
            <a:r>
              <a:rPr lang="en-US" sz="2600" dirty="0" err="1"/>
              <a:t>adalah</a:t>
            </a:r>
            <a:r>
              <a:rPr lang="en-US" sz="2600" dirty="0"/>
              <a:t> </a:t>
            </a:r>
            <a:r>
              <a:rPr lang="en-US" sz="2600" dirty="0" err="1"/>
              <a:t>jenis</a:t>
            </a:r>
            <a:r>
              <a:rPr lang="en-US" sz="2600" dirty="0"/>
              <a:t> </a:t>
            </a:r>
            <a:r>
              <a:rPr lang="en-US" sz="2600" dirty="0" err="1"/>
              <a:t>pembelajaran</a:t>
            </a:r>
            <a:r>
              <a:rPr lang="en-US" sz="2600" dirty="0"/>
              <a:t> </a:t>
            </a:r>
            <a:r>
              <a:rPr lang="en-US" sz="2600" dirty="0" err="1"/>
              <a:t>mesin</a:t>
            </a:r>
            <a:r>
              <a:rPr lang="en-US" sz="2600" dirty="0"/>
              <a:t> (</a:t>
            </a:r>
            <a:r>
              <a:rPr lang="en-US" sz="2600" i="1" dirty="0"/>
              <a:t>machine learning</a:t>
            </a:r>
            <a:r>
              <a:rPr lang="en-US" sz="2600" dirty="0"/>
              <a:t>) yang </a:t>
            </a:r>
            <a:r>
              <a:rPr lang="en-US" sz="2600" dirty="0" err="1"/>
              <a:t>dalam</a:t>
            </a:r>
            <a:r>
              <a:rPr lang="en-US" sz="2600" dirty="0"/>
              <a:t> </a:t>
            </a:r>
            <a:r>
              <a:rPr lang="en-US" sz="2600" dirty="0" err="1"/>
              <a:t>hal</a:t>
            </a:r>
            <a:r>
              <a:rPr lang="en-US" sz="2600" dirty="0"/>
              <a:t> </a:t>
            </a:r>
            <a:r>
              <a:rPr lang="en-US" sz="2600" dirty="0" err="1"/>
              <a:t>ini</a:t>
            </a:r>
            <a:r>
              <a:rPr lang="en-US" sz="2600" dirty="0"/>
              <a:t> model </a:t>
            </a:r>
            <a:r>
              <a:rPr lang="en-US" sz="2600" dirty="0" err="1"/>
              <a:t>belajar</a:t>
            </a:r>
            <a:r>
              <a:rPr lang="en-US" sz="2600" dirty="0"/>
              <a:t> </a:t>
            </a:r>
            <a:r>
              <a:rPr lang="en-US" sz="2600" dirty="0" err="1"/>
              <a:t>untuk</a:t>
            </a:r>
            <a:r>
              <a:rPr lang="en-US" sz="2600" dirty="0"/>
              <a:t> </a:t>
            </a:r>
            <a:r>
              <a:rPr lang="en-US" sz="2600" dirty="0" err="1"/>
              <a:t>melakukan</a:t>
            </a:r>
            <a:r>
              <a:rPr lang="en-US" sz="2600" dirty="0"/>
              <a:t> </a:t>
            </a:r>
            <a:r>
              <a:rPr lang="en-US" sz="2600" dirty="0" err="1"/>
              <a:t>tugas</a:t>
            </a:r>
            <a:r>
              <a:rPr lang="en-US" sz="2600" dirty="0"/>
              <a:t> </a:t>
            </a:r>
            <a:r>
              <a:rPr lang="en-US" sz="2600" dirty="0" err="1"/>
              <a:t>klasifikasi</a:t>
            </a:r>
            <a:r>
              <a:rPr lang="en-US" sz="2600" dirty="0"/>
              <a:t> </a:t>
            </a:r>
            <a:r>
              <a:rPr lang="en-US" sz="2600" dirty="0" err="1"/>
              <a:t>langsung</a:t>
            </a:r>
            <a:r>
              <a:rPr lang="en-US" sz="2600" dirty="0"/>
              <a:t> </a:t>
            </a:r>
            <a:r>
              <a:rPr lang="en-US" sz="2600" dirty="0" err="1"/>
              <a:t>dari</a:t>
            </a:r>
            <a:r>
              <a:rPr lang="en-US" sz="2600" dirty="0"/>
              <a:t> </a:t>
            </a:r>
            <a:r>
              <a:rPr lang="en-US" sz="2600" dirty="0" err="1"/>
              <a:t>gambar</a:t>
            </a:r>
            <a:r>
              <a:rPr lang="en-US" sz="2600" dirty="0"/>
              <a:t>, </a:t>
            </a:r>
            <a:r>
              <a:rPr lang="en-US" sz="2600" dirty="0" err="1"/>
              <a:t>teks</a:t>
            </a:r>
            <a:r>
              <a:rPr lang="en-US" sz="2600" dirty="0"/>
              <a:t>, </a:t>
            </a:r>
            <a:r>
              <a:rPr lang="en-US" sz="2600" dirty="0" err="1"/>
              <a:t>atau</a:t>
            </a:r>
            <a:r>
              <a:rPr lang="en-US" sz="2600" dirty="0"/>
              <a:t> </a:t>
            </a:r>
            <a:r>
              <a:rPr lang="en-US" sz="2600" dirty="0" err="1"/>
              <a:t>suara</a:t>
            </a:r>
            <a:r>
              <a:rPr lang="en-US" sz="2600" dirty="0"/>
              <a:t>. </a:t>
            </a:r>
          </a:p>
          <a:p>
            <a:endParaRPr lang="en-US" sz="2600" dirty="0"/>
          </a:p>
          <a:p>
            <a:r>
              <a:rPr lang="en-US" sz="2600" dirty="0" err="1"/>
              <a:t>Pembelajaran</a:t>
            </a:r>
            <a:r>
              <a:rPr lang="en-US" sz="2600" dirty="0"/>
              <a:t> </a:t>
            </a:r>
            <a:r>
              <a:rPr lang="en-US" sz="2600" dirty="0" err="1"/>
              <a:t>mendalam</a:t>
            </a:r>
            <a:r>
              <a:rPr lang="en-US" sz="2600" dirty="0"/>
              <a:t> </a:t>
            </a:r>
            <a:r>
              <a:rPr lang="en-US" sz="2600" dirty="0" err="1"/>
              <a:t>biasanya</a:t>
            </a:r>
            <a:r>
              <a:rPr lang="en-US" sz="2600" dirty="0"/>
              <a:t> </a:t>
            </a:r>
            <a:r>
              <a:rPr lang="en-US" sz="2600" dirty="0" err="1"/>
              <a:t>diimplementasikan</a:t>
            </a:r>
            <a:r>
              <a:rPr lang="en-US" sz="2600" dirty="0"/>
              <a:t> </a:t>
            </a:r>
            <a:r>
              <a:rPr lang="en-US" sz="2600" dirty="0" err="1"/>
              <a:t>menggunakan</a:t>
            </a:r>
            <a:r>
              <a:rPr lang="en-US" sz="2600" dirty="0"/>
              <a:t> </a:t>
            </a:r>
            <a:r>
              <a:rPr lang="en-US" sz="2600" dirty="0" err="1"/>
              <a:t>arsitektur</a:t>
            </a:r>
            <a:r>
              <a:rPr lang="en-US" sz="2600" dirty="0"/>
              <a:t> </a:t>
            </a:r>
            <a:r>
              <a:rPr lang="en-US" sz="2600" dirty="0" err="1"/>
              <a:t>jaringan</a:t>
            </a:r>
            <a:r>
              <a:rPr lang="en-US" sz="2600" dirty="0"/>
              <a:t> </a:t>
            </a:r>
            <a:r>
              <a:rPr lang="en-US" sz="2600" dirty="0" err="1"/>
              <a:t>saraf</a:t>
            </a:r>
            <a:r>
              <a:rPr lang="en-US" sz="2600" dirty="0"/>
              <a:t> yang </a:t>
            </a:r>
            <a:r>
              <a:rPr lang="en-US" sz="2600" dirty="0" err="1"/>
              <a:t>belajar</a:t>
            </a:r>
            <a:r>
              <a:rPr lang="en-US" sz="2600" dirty="0"/>
              <a:t> </a:t>
            </a:r>
            <a:r>
              <a:rPr lang="en-US" sz="2600" dirty="0" err="1"/>
              <a:t>langsung</a:t>
            </a:r>
            <a:r>
              <a:rPr lang="en-US" sz="2600" dirty="0"/>
              <a:t> </a:t>
            </a:r>
            <a:r>
              <a:rPr lang="en-US" sz="2600" dirty="0" err="1"/>
              <a:t>dari</a:t>
            </a:r>
            <a:r>
              <a:rPr lang="en-US" sz="2600" dirty="0"/>
              <a:t> data. </a:t>
            </a:r>
          </a:p>
          <a:p>
            <a:endParaRPr lang="en-US" sz="2600" dirty="0"/>
          </a:p>
          <a:p>
            <a:r>
              <a:rPr lang="en-US" sz="2600" dirty="0" err="1"/>
              <a:t>Istilah</a:t>
            </a:r>
            <a:r>
              <a:rPr lang="en-US" sz="2600" dirty="0"/>
              <a:t> “deep” (</a:t>
            </a:r>
            <a:r>
              <a:rPr lang="en-US" sz="2600" dirty="0" err="1"/>
              <a:t>dalam</a:t>
            </a:r>
            <a:r>
              <a:rPr lang="en-US" sz="2600" dirty="0"/>
              <a:t>) </a:t>
            </a:r>
            <a:r>
              <a:rPr lang="en-US" sz="2600" dirty="0" err="1"/>
              <a:t>mengacu</a:t>
            </a:r>
            <a:r>
              <a:rPr lang="en-US" sz="2600" dirty="0"/>
              <a:t> pada </a:t>
            </a:r>
            <a:r>
              <a:rPr lang="en-US" sz="2600" dirty="0" err="1"/>
              <a:t>banyaknya</a:t>
            </a:r>
            <a:r>
              <a:rPr lang="en-US" sz="2600" dirty="0"/>
              <a:t> </a:t>
            </a:r>
            <a:r>
              <a:rPr lang="en-US" sz="2600" dirty="0" err="1"/>
              <a:t>lapisan</a:t>
            </a:r>
            <a:r>
              <a:rPr lang="en-US" sz="2600" dirty="0"/>
              <a:t> di </a:t>
            </a:r>
            <a:r>
              <a:rPr lang="en-US" sz="2600" dirty="0" err="1"/>
              <a:t>dalam</a:t>
            </a:r>
            <a:r>
              <a:rPr lang="en-US" sz="2600" dirty="0"/>
              <a:t> </a:t>
            </a:r>
            <a:r>
              <a:rPr lang="en-US" sz="2600" dirty="0" err="1"/>
              <a:t>jaringan</a:t>
            </a:r>
            <a:r>
              <a:rPr lang="en-US" sz="2600" dirty="0"/>
              <a:t>—</a:t>
            </a:r>
            <a:r>
              <a:rPr lang="en-US" sz="2600" dirty="0" err="1"/>
              <a:t>semakin</a:t>
            </a:r>
            <a:r>
              <a:rPr lang="en-US" sz="2600" dirty="0"/>
              <a:t> </a:t>
            </a:r>
            <a:r>
              <a:rPr lang="en-US" sz="2600" dirty="0" err="1"/>
              <a:t>banyak</a:t>
            </a:r>
            <a:r>
              <a:rPr lang="en-US" sz="2600" dirty="0"/>
              <a:t> </a:t>
            </a:r>
            <a:r>
              <a:rPr lang="en-US" sz="2600" dirty="0" err="1"/>
              <a:t>lapisan</a:t>
            </a:r>
            <a:r>
              <a:rPr lang="en-US" sz="2600" dirty="0"/>
              <a:t>, </a:t>
            </a:r>
            <a:r>
              <a:rPr lang="en-US" sz="2600" dirty="0" err="1"/>
              <a:t>semakin</a:t>
            </a:r>
            <a:r>
              <a:rPr lang="en-US" sz="2600" dirty="0"/>
              <a:t> </a:t>
            </a:r>
            <a:r>
              <a:rPr lang="en-US" sz="2600" dirty="0" err="1"/>
              <a:t>dalam</a:t>
            </a:r>
            <a:r>
              <a:rPr lang="en-US" sz="2600" dirty="0"/>
              <a:t> </a:t>
            </a:r>
            <a:r>
              <a:rPr lang="en-US" sz="2600" dirty="0" err="1"/>
              <a:t>jaringan</a:t>
            </a:r>
            <a:r>
              <a:rPr lang="en-US" sz="2600" dirty="0"/>
              <a:t>. </a:t>
            </a:r>
            <a:r>
              <a:rPr lang="en-US" sz="2600" dirty="0" err="1"/>
              <a:t>Jaringan</a:t>
            </a:r>
            <a:r>
              <a:rPr lang="en-US" sz="2600" dirty="0"/>
              <a:t> </a:t>
            </a:r>
            <a:r>
              <a:rPr lang="en-US" sz="2600" dirty="0" err="1"/>
              <a:t>saraf</a:t>
            </a:r>
            <a:r>
              <a:rPr lang="en-US" sz="2600" dirty="0"/>
              <a:t> </a:t>
            </a:r>
            <a:r>
              <a:rPr lang="en-US" sz="2600" dirty="0" err="1"/>
              <a:t>tradisional</a:t>
            </a:r>
            <a:r>
              <a:rPr lang="en-US" sz="2600" dirty="0"/>
              <a:t> </a:t>
            </a:r>
            <a:r>
              <a:rPr lang="en-US" sz="2600" dirty="0" err="1"/>
              <a:t>hanya</a:t>
            </a:r>
            <a:r>
              <a:rPr lang="en-US" sz="2600" dirty="0"/>
              <a:t> </a:t>
            </a:r>
            <a:r>
              <a:rPr lang="en-US" sz="2600" dirty="0" err="1"/>
              <a:t>berisi</a:t>
            </a:r>
            <a:r>
              <a:rPr lang="en-US" sz="2600" dirty="0"/>
              <a:t> 2 </a:t>
            </a:r>
            <a:r>
              <a:rPr lang="en-US" sz="2600" dirty="0" err="1"/>
              <a:t>atau</a:t>
            </a:r>
            <a:r>
              <a:rPr lang="en-US" sz="2600" dirty="0"/>
              <a:t> 3 </a:t>
            </a:r>
            <a:r>
              <a:rPr lang="en-US" sz="2600" dirty="0" err="1"/>
              <a:t>lapisan</a:t>
            </a:r>
            <a:r>
              <a:rPr lang="en-US" sz="2600" dirty="0"/>
              <a:t>, </a:t>
            </a:r>
            <a:r>
              <a:rPr lang="en-US" sz="2600" dirty="0" err="1"/>
              <a:t>sedangkan</a:t>
            </a:r>
            <a:r>
              <a:rPr lang="en-US" sz="2600" dirty="0"/>
              <a:t> </a:t>
            </a:r>
            <a:r>
              <a:rPr lang="en-US" sz="2600" dirty="0" err="1"/>
              <a:t>jaringan</a:t>
            </a:r>
            <a:r>
              <a:rPr lang="en-US" sz="2600" dirty="0"/>
              <a:t> </a:t>
            </a:r>
            <a:r>
              <a:rPr lang="en-US" sz="2600" dirty="0" err="1"/>
              <a:t>dalam</a:t>
            </a:r>
            <a:r>
              <a:rPr lang="en-US" sz="2600" dirty="0"/>
              <a:t> </a:t>
            </a:r>
            <a:r>
              <a:rPr lang="en-US" sz="2600" dirty="0" err="1"/>
              <a:t>dapat</a:t>
            </a:r>
            <a:r>
              <a:rPr lang="en-US" sz="2600" dirty="0"/>
              <a:t> </a:t>
            </a:r>
            <a:r>
              <a:rPr lang="en-US" sz="2600" dirty="0" err="1"/>
              <a:t>memiliki</a:t>
            </a:r>
            <a:r>
              <a:rPr lang="en-US" sz="2600" dirty="0"/>
              <a:t> </a:t>
            </a:r>
            <a:r>
              <a:rPr lang="en-US" sz="2600" dirty="0" err="1"/>
              <a:t>ratusan</a:t>
            </a:r>
            <a:r>
              <a:rPr lang="en-US" sz="2600" dirty="0"/>
              <a:t> </a:t>
            </a:r>
            <a:r>
              <a:rPr lang="en-US" sz="2600" dirty="0" err="1"/>
              <a:t>lapisan</a:t>
            </a:r>
            <a:r>
              <a:rPr lang="en-US" sz="2600" dirty="0"/>
              <a:t>.</a:t>
            </a:r>
          </a:p>
          <a:p>
            <a:pPr marL="0" indent="0" algn="r">
              <a:buNone/>
            </a:pPr>
            <a:r>
              <a:rPr lang="en-US" dirty="0">
                <a:solidFill>
                  <a:srgbClr val="FF0000"/>
                </a:solidFill>
              </a:rPr>
              <a:t>(</a:t>
            </a:r>
            <a:r>
              <a:rPr lang="en-US" dirty="0" err="1">
                <a:solidFill>
                  <a:srgbClr val="FF0000"/>
                </a:solidFill>
              </a:rPr>
              <a:t>Sumber</a:t>
            </a:r>
            <a:r>
              <a:rPr lang="en-US" dirty="0">
                <a:solidFill>
                  <a:srgbClr val="FF0000"/>
                </a:solidFill>
              </a:rPr>
              <a:t>: </a:t>
            </a:r>
            <a:r>
              <a:rPr lang="en-US" dirty="0" err="1">
                <a:solidFill>
                  <a:srgbClr val="FF0000"/>
                </a:solidFill>
              </a:rPr>
              <a:t>Mathworks</a:t>
            </a:r>
            <a:r>
              <a:rPr lang="en-US" dirty="0">
                <a:solidFill>
                  <a:srgbClr val="FF0000"/>
                </a:solidFill>
              </a:rPr>
              <a:t>)</a:t>
            </a:r>
          </a:p>
        </p:txBody>
      </p:sp>
      <p:sp>
        <p:nvSpPr>
          <p:cNvPr id="4" name="Slide Number Placeholder 3">
            <a:extLst>
              <a:ext uri="{FF2B5EF4-FFF2-40B4-BE49-F238E27FC236}">
                <a16:creationId xmlns:a16="http://schemas.microsoft.com/office/drawing/2014/main" id="{4D0590D3-93B3-C10B-1BFA-4AB4F45AB060}"/>
              </a:ext>
            </a:extLst>
          </p:cNvPr>
          <p:cNvSpPr>
            <a:spLocks noGrp="1"/>
          </p:cNvSpPr>
          <p:nvPr>
            <p:ph type="sldNum" sz="quarter" idx="12"/>
          </p:nvPr>
        </p:nvSpPr>
        <p:spPr/>
        <p:txBody>
          <a:bodyPr/>
          <a:lstStyle/>
          <a:p>
            <a:fld id="{39DCCA8C-3C40-440D-A23D-CFF4DA06079F}" type="slidenum">
              <a:rPr lang="en-US" smtClean="0"/>
              <a:t>3</a:t>
            </a:fld>
            <a:endParaRPr lang="en-US"/>
          </a:p>
        </p:txBody>
      </p:sp>
    </p:spTree>
    <p:extLst>
      <p:ext uri="{BB962C8B-B14F-4D97-AF65-F5344CB8AC3E}">
        <p14:creationId xmlns:p14="http://schemas.microsoft.com/office/powerpoint/2010/main" val="2851707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D26E512-D63F-4549-9880-348D259BA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686" y="1515990"/>
            <a:ext cx="5965098" cy="4393755"/>
          </a:xfrm>
          <a:prstGeom prst="rect">
            <a:avLst/>
          </a:prstGeom>
        </p:spPr>
      </p:pic>
      <p:sp>
        <p:nvSpPr>
          <p:cNvPr id="6" name="TextBox 5">
            <a:extLst>
              <a:ext uri="{FF2B5EF4-FFF2-40B4-BE49-F238E27FC236}">
                <a16:creationId xmlns:a16="http://schemas.microsoft.com/office/drawing/2014/main" id="{BD8C40BC-84D4-4033-A6ED-524BCF7FDC1F}"/>
              </a:ext>
            </a:extLst>
          </p:cNvPr>
          <p:cNvSpPr txBox="1"/>
          <p:nvPr/>
        </p:nvSpPr>
        <p:spPr>
          <a:xfrm>
            <a:off x="1508759" y="5909745"/>
            <a:ext cx="9525001" cy="646331"/>
          </a:xfrm>
          <a:prstGeom prst="rect">
            <a:avLst/>
          </a:prstGeom>
          <a:noFill/>
        </p:spPr>
        <p:txBody>
          <a:bodyPr wrap="square">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https://towardsdatascience.com/a-comprehensive-guide-to-convolutional-neural-networks-the-eli5-way-3bd2b1164a53</a:t>
            </a:r>
          </a:p>
        </p:txBody>
      </p:sp>
      <p:sp>
        <p:nvSpPr>
          <p:cNvPr id="2" name="TextBox 1">
            <a:extLst>
              <a:ext uri="{FF2B5EF4-FFF2-40B4-BE49-F238E27FC236}">
                <a16:creationId xmlns:a16="http://schemas.microsoft.com/office/drawing/2014/main" id="{8D9AF416-E810-4DAF-E5A1-235A7B77E32A}"/>
              </a:ext>
            </a:extLst>
          </p:cNvPr>
          <p:cNvSpPr txBox="1"/>
          <p:nvPr/>
        </p:nvSpPr>
        <p:spPr>
          <a:xfrm>
            <a:off x="696687" y="354001"/>
            <a:ext cx="9942284" cy="830997"/>
          </a:xfrm>
          <a:prstGeom prst="rect">
            <a:avLst/>
          </a:prstGeom>
          <a:noFill/>
        </p:spPr>
        <p:txBody>
          <a:bodyPr wrap="square" rtlCol="0">
            <a:spAutoFit/>
          </a:bodyPr>
          <a:lstStyle/>
          <a:p>
            <a:r>
              <a:rPr lang="en-US" sz="2400" dirty="0" err="1"/>
              <a:t>Dalam</a:t>
            </a:r>
            <a:r>
              <a:rPr lang="en-US" sz="2400" dirty="0"/>
              <a:t> </a:t>
            </a:r>
            <a:r>
              <a:rPr lang="en-US" sz="2400" dirty="0" err="1"/>
              <a:t>melakukan</a:t>
            </a:r>
            <a:r>
              <a:rPr lang="en-US" sz="2400" dirty="0"/>
              <a:t> </a:t>
            </a:r>
            <a:r>
              <a:rPr lang="en-US" sz="2400" i="1" dirty="0"/>
              <a:t>pooling</a:t>
            </a:r>
            <a:r>
              <a:rPr lang="en-US" sz="2400" dirty="0"/>
              <a:t>, </a:t>
            </a:r>
            <a:r>
              <a:rPr lang="en-US" sz="2400" dirty="0" err="1"/>
              <a:t>digunakan</a:t>
            </a:r>
            <a:r>
              <a:rPr lang="en-US" sz="2400" dirty="0"/>
              <a:t> </a:t>
            </a:r>
            <a:r>
              <a:rPr lang="en-US" sz="2400" dirty="0" err="1"/>
              <a:t>jendela</a:t>
            </a:r>
            <a:r>
              <a:rPr lang="en-US" sz="2400" dirty="0"/>
              <a:t> yang </a:t>
            </a:r>
            <a:r>
              <a:rPr lang="en-US" sz="2400" dirty="0" err="1"/>
              <a:t>berukuran</a:t>
            </a:r>
            <a:r>
              <a:rPr lang="en-US" sz="2400" dirty="0"/>
              <a:t>  2 x 2 </a:t>
            </a:r>
            <a:r>
              <a:rPr lang="en-US" sz="2400" dirty="0" err="1"/>
              <a:t>atau</a:t>
            </a:r>
            <a:r>
              <a:rPr lang="en-US" sz="2400" dirty="0"/>
              <a:t> 3 x 3 </a:t>
            </a:r>
            <a:r>
              <a:rPr lang="en-US" sz="2400" dirty="0" err="1"/>
              <a:t>dengan</a:t>
            </a:r>
            <a:r>
              <a:rPr lang="en-US" sz="2400" dirty="0"/>
              <a:t> </a:t>
            </a:r>
            <a:r>
              <a:rPr lang="en-US" sz="2400" i="1" dirty="0"/>
              <a:t>stride</a:t>
            </a:r>
            <a:r>
              <a:rPr lang="en-US" sz="2400" dirty="0"/>
              <a:t> = 1, 2, </a:t>
            </a:r>
            <a:r>
              <a:rPr lang="en-US" sz="2400" dirty="0" err="1"/>
              <a:t>atau</a:t>
            </a:r>
            <a:r>
              <a:rPr lang="en-US" sz="2400" dirty="0"/>
              <a:t> 3  (</a:t>
            </a:r>
            <a:r>
              <a:rPr lang="en-US" sz="2400" dirty="0" err="1"/>
              <a:t>bisa</a:t>
            </a:r>
            <a:r>
              <a:rPr lang="en-US" sz="2400" dirty="0"/>
              <a:t> </a:t>
            </a:r>
            <a:r>
              <a:rPr lang="en-US" sz="2400" dirty="0" err="1"/>
              <a:t>dikonfigurasi</a:t>
            </a:r>
            <a:r>
              <a:rPr lang="en-US" sz="2400" dirty="0"/>
              <a:t>)</a:t>
            </a:r>
          </a:p>
        </p:txBody>
      </p:sp>
    </p:spTree>
    <p:extLst>
      <p:ext uri="{BB962C8B-B14F-4D97-AF65-F5344CB8AC3E}">
        <p14:creationId xmlns:p14="http://schemas.microsoft.com/office/powerpoint/2010/main" val="3891707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0894D9-4A02-A040-F13B-A94E0D5479FD}"/>
              </a:ext>
            </a:extLst>
          </p:cNvPr>
          <p:cNvSpPr>
            <a:spLocks noGrp="1"/>
          </p:cNvSpPr>
          <p:nvPr>
            <p:ph type="sldNum" sz="quarter" idx="12"/>
          </p:nvPr>
        </p:nvSpPr>
        <p:spPr/>
        <p:txBody>
          <a:bodyPr/>
          <a:lstStyle/>
          <a:p>
            <a:fld id="{39DCCA8C-3C40-440D-A23D-CFF4DA06079F}" type="slidenum">
              <a:rPr lang="en-US" smtClean="0"/>
              <a:t>31</a:t>
            </a:fld>
            <a:endParaRPr lang="en-US"/>
          </a:p>
        </p:txBody>
      </p:sp>
      <p:pic>
        <p:nvPicPr>
          <p:cNvPr id="4" name="Picture 3">
            <a:extLst>
              <a:ext uri="{FF2B5EF4-FFF2-40B4-BE49-F238E27FC236}">
                <a16:creationId xmlns:a16="http://schemas.microsoft.com/office/drawing/2014/main" id="{05A0F022-2407-417E-36A7-D04A9F344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877" y="1491385"/>
            <a:ext cx="10871759" cy="4178934"/>
          </a:xfrm>
          <a:prstGeom prst="rect">
            <a:avLst/>
          </a:prstGeom>
        </p:spPr>
      </p:pic>
      <p:sp>
        <p:nvSpPr>
          <p:cNvPr id="5" name="TextBox 4">
            <a:extLst>
              <a:ext uri="{FF2B5EF4-FFF2-40B4-BE49-F238E27FC236}">
                <a16:creationId xmlns:a16="http://schemas.microsoft.com/office/drawing/2014/main" id="{A00D8DED-4CBC-0A93-A650-C311CF841AA5}"/>
              </a:ext>
            </a:extLst>
          </p:cNvPr>
          <p:cNvSpPr txBox="1"/>
          <p:nvPr/>
        </p:nvSpPr>
        <p:spPr>
          <a:xfrm>
            <a:off x="1168770" y="5551669"/>
            <a:ext cx="10481972" cy="461665"/>
          </a:xfrm>
          <a:prstGeom prst="rect">
            <a:avLst/>
          </a:prstGeom>
          <a:noFill/>
        </p:spPr>
        <p:txBody>
          <a:bodyPr wrap="none" rtlCol="0">
            <a:spAutoFit/>
          </a:bodyPr>
          <a:lstStyle/>
          <a:p>
            <a:r>
              <a:rPr lang="en-US" sz="2400" dirty="0"/>
              <a:t>Hasil </a:t>
            </a:r>
            <a:r>
              <a:rPr lang="en-US" sz="2400" dirty="0" err="1"/>
              <a:t>dari</a:t>
            </a:r>
            <a:r>
              <a:rPr lang="en-US" sz="2400" dirty="0"/>
              <a:t> </a:t>
            </a:r>
            <a:r>
              <a:rPr lang="en-US" sz="2400" i="1" dirty="0"/>
              <a:t>pooling layer </a:t>
            </a:r>
            <a:r>
              <a:rPr lang="en-US" sz="2400" dirty="0" err="1"/>
              <a:t>untuk</a:t>
            </a:r>
            <a:r>
              <a:rPr lang="en-US" sz="2400" dirty="0"/>
              <a:t> </a:t>
            </a:r>
            <a:r>
              <a:rPr lang="en-US" sz="2400" i="1" dirty="0"/>
              <a:t>feature map </a:t>
            </a:r>
            <a:r>
              <a:rPr lang="en-US" sz="2400" dirty="0" err="1"/>
              <a:t>berukuran</a:t>
            </a:r>
            <a:r>
              <a:rPr lang="en-US" sz="2400" dirty="0"/>
              <a:t> 8 x 8 </a:t>
            </a:r>
            <a:r>
              <a:rPr lang="en-US" sz="2400" dirty="0" err="1"/>
              <a:t>dengan</a:t>
            </a:r>
            <a:r>
              <a:rPr lang="en-US" sz="2400" dirty="0"/>
              <a:t> average </a:t>
            </a:r>
            <a:r>
              <a:rPr lang="en-US" sz="2400" i="1" dirty="0"/>
              <a:t>pooling</a:t>
            </a:r>
          </a:p>
        </p:txBody>
      </p:sp>
    </p:spTree>
    <p:extLst>
      <p:ext uri="{BB962C8B-B14F-4D97-AF65-F5344CB8AC3E}">
        <p14:creationId xmlns:p14="http://schemas.microsoft.com/office/powerpoint/2010/main" val="1219223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379813-7FF6-1A09-5987-6384CE63531D}"/>
              </a:ext>
            </a:extLst>
          </p:cNvPr>
          <p:cNvSpPr>
            <a:spLocks noGrp="1"/>
          </p:cNvSpPr>
          <p:nvPr>
            <p:ph type="sldNum" sz="quarter" idx="12"/>
          </p:nvPr>
        </p:nvSpPr>
        <p:spPr/>
        <p:txBody>
          <a:bodyPr/>
          <a:lstStyle/>
          <a:p>
            <a:fld id="{39DCCA8C-3C40-440D-A23D-CFF4DA06079F}" type="slidenum">
              <a:rPr lang="en-US" smtClean="0"/>
              <a:t>32</a:t>
            </a:fld>
            <a:endParaRPr lang="en-US"/>
          </a:p>
        </p:txBody>
      </p:sp>
      <p:pic>
        <p:nvPicPr>
          <p:cNvPr id="4" name="Picture 3" descr="A diagram of a number of squares&#10;&#10;Description automatically generated">
            <a:extLst>
              <a:ext uri="{FF2B5EF4-FFF2-40B4-BE49-F238E27FC236}">
                <a16:creationId xmlns:a16="http://schemas.microsoft.com/office/drawing/2014/main" id="{DE9F34D9-EA3F-ECA5-A946-ADA0DCB3B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204" y="1108957"/>
            <a:ext cx="8739591" cy="4204658"/>
          </a:xfrm>
          <a:prstGeom prst="rect">
            <a:avLst/>
          </a:prstGeom>
        </p:spPr>
      </p:pic>
      <p:sp>
        <p:nvSpPr>
          <p:cNvPr id="5" name="TextBox 4">
            <a:extLst>
              <a:ext uri="{FF2B5EF4-FFF2-40B4-BE49-F238E27FC236}">
                <a16:creationId xmlns:a16="http://schemas.microsoft.com/office/drawing/2014/main" id="{3A52F5B2-4726-73C2-A429-50F087A7764F}"/>
              </a:ext>
            </a:extLst>
          </p:cNvPr>
          <p:cNvSpPr txBox="1"/>
          <p:nvPr/>
        </p:nvSpPr>
        <p:spPr>
          <a:xfrm>
            <a:off x="1566547" y="5749043"/>
            <a:ext cx="7762894" cy="461665"/>
          </a:xfrm>
          <a:prstGeom prst="rect">
            <a:avLst/>
          </a:prstGeom>
          <a:noFill/>
        </p:spPr>
        <p:txBody>
          <a:bodyPr wrap="none" rtlCol="0">
            <a:spAutoFit/>
          </a:bodyPr>
          <a:lstStyle/>
          <a:p>
            <a:r>
              <a:rPr lang="en-US" sz="2400" dirty="0" err="1"/>
              <a:t>Umumnya</a:t>
            </a:r>
            <a:r>
              <a:rPr lang="en-US" sz="2400" dirty="0"/>
              <a:t> yang </a:t>
            </a:r>
            <a:r>
              <a:rPr lang="en-US" sz="2400" dirty="0" err="1"/>
              <a:t>digunakan</a:t>
            </a:r>
            <a:r>
              <a:rPr lang="en-US" sz="2400" dirty="0"/>
              <a:t> di </a:t>
            </a:r>
            <a:r>
              <a:rPr lang="en-US" sz="2400" dirty="0" err="1"/>
              <a:t>dalam</a:t>
            </a:r>
            <a:r>
              <a:rPr lang="en-US" sz="2400" dirty="0"/>
              <a:t> CNN </a:t>
            </a:r>
            <a:r>
              <a:rPr lang="en-US" sz="2400" dirty="0" err="1"/>
              <a:t>adalah</a:t>
            </a:r>
            <a:r>
              <a:rPr lang="en-US" sz="2400" dirty="0"/>
              <a:t> </a:t>
            </a:r>
            <a:r>
              <a:rPr lang="en-US" sz="2400" i="1" dirty="0"/>
              <a:t>max pooling</a:t>
            </a:r>
          </a:p>
        </p:txBody>
      </p:sp>
    </p:spTree>
    <p:extLst>
      <p:ext uri="{BB962C8B-B14F-4D97-AF65-F5344CB8AC3E}">
        <p14:creationId xmlns:p14="http://schemas.microsoft.com/office/powerpoint/2010/main" val="1363320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5200A4-EAB2-B466-CA9A-9314E0972F34}"/>
              </a:ext>
            </a:extLst>
          </p:cNvPr>
          <p:cNvSpPr>
            <a:spLocks noGrp="1"/>
          </p:cNvSpPr>
          <p:nvPr>
            <p:ph type="sldNum" sz="quarter" idx="12"/>
          </p:nvPr>
        </p:nvSpPr>
        <p:spPr/>
        <p:txBody>
          <a:bodyPr/>
          <a:lstStyle/>
          <a:p>
            <a:fld id="{39DCCA8C-3C40-440D-A23D-CFF4DA06079F}" type="slidenum">
              <a:rPr lang="en-US" smtClean="0"/>
              <a:t>33</a:t>
            </a:fld>
            <a:endParaRPr lang="en-US"/>
          </a:p>
        </p:txBody>
      </p:sp>
      <p:pic>
        <p:nvPicPr>
          <p:cNvPr id="4" name="Picture 3">
            <a:extLst>
              <a:ext uri="{FF2B5EF4-FFF2-40B4-BE49-F238E27FC236}">
                <a16:creationId xmlns:a16="http://schemas.microsoft.com/office/drawing/2014/main" id="{66E3C15B-927A-91EF-44E6-32B57C2C6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315" y="452582"/>
            <a:ext cx="7177521" cy="5325258"/>
          </a:xfrm>
          <a:prstGeom prst="rect">
            <a:avLst/>
          </a:prstGeom>
        </p:spPr>
      </p:pic>
      <p:sp>
        <p:nvSpPr>
          <p:cNvPr id="6" name="TextBox 5">
            <a:extLst>
              <a:ext uri="{FF2B5EF4-FFF2-40B4-BE49-F238E27FC236}">
                <a16:creationId xmlns:a16="http://schemas.microsoft.com/office/drawing/2014/main" id="{82FA8DFE-9787-4F22-90ED-021E40FA2258}"/>
              </a:ext>
            </a:extLst>
          </p:cNvPr>
          <p:cNvSpPr txBox="1"/>
          <p:nvPr/>
        </p:nvSpPr>
        <p:spPr>
          <a:xfrm>
            <a:off x="1385454" y="6160039"/>
            <a:ext cx="9642763" cy="369332"/>
          </a:xfrm>
          <a:prstGeom prst="rect">
            <a:avLst/>
          </a:prstGeom>
          <a:noFill/>
        </p:spPr>
        <p:txBody>
          <a:bodyPr wrap="square">
            <a:spAutoFit/>
          </a:bodyPr>
          <a:lstStyle/>
          <a:p>
            <a:r>
              <a:rPr lang="en-US" dirty="0">
                <a:hlinkClick r:id="rId3"/>
              </a:rPr>
              <a:t>https://datascientest.com/en/convolutional-neural-network-everything-you-need-to-know</a:t>
            </a:r>
            <a:r>
              <a:rPr lang="en-US" dirty="0"/>
              <a:t> </a:t>
            </a:r>
          </a:p>
        </p:txBody>
      </p:sp>
    </p:spTree>
    <p:extLst>
      <p:ext uri="{BB962C8B-B14F-4D97-AF65-F5344CB8AC3E}">
        <p14:creationId xmlns:p14="http://schemas.microsoft.com/office/powerpoint/2010/main" val="1046791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16D82E-8C90-9ACD-2DD2-563D7E7B4F5B}"/>
              </a:ext>
            </a:extLst>
          </p:cNvPr>
          <p:cNvSpPr>
            <a:spLocks noGrp="1"/>
          </p:cNvSpPr>
          <p:nvPr>
            <p:ph idx="1"/>
          </p:nvPr>
        </p:nvSpPr>
        <p:spPr>
          <a:xfrm>
            <a:off x="838200" y="768690"/>
            <a:ext cx="10515600" cy="5320620"/>
          </a:xfrm>
        </p:spPr>
        <p:txBody>
          <a:bodyPr/>
          <a:lstStyle/>
          <a:p>
            <a:pPr marL="0" indent="0">
              <a:buNone/>
            </a:pPr>
            <a:r>
              <a:rPr lang="en-US" b="1" dirty="0" err="1"/>
              <a:t>Ilustrasi</a:t>
            </a:r>
            <a:r>
              <a:rPr lang="en-US" b="1" dirty="0"/>
              <a:t> proses </a:t>
            </a:r>
            <a:r>
              <a:rPr lang="en-US" b="1" dirty="0" err="1"/>
              <a:t>konvolusi</a:t>
            </a:r>
            <a:r>
              <a:rPr lang="en-US" b="1" dirty="0"/>
              <a:t> dan pooling (+ RELU)</a:t>
            </a:r>
          </a:p>
        </p:txBody>
      </p:sp>
      <p:sp>
        <p:nvSpPr>
          <p:cNvPr id="4" name="Slide Number Placeholder 3">
            <a:extLst>
              <a:ext uri="{FF2B5EF4-FFF2-40B4-BE49-F238E27FC236}">
                <a16:creationId xmlns:a16="http://schemas.microsoft.com/office/drawing/2014/main" id="{B348F936-B23E-2195-A471-8DFB92401800}"/>
              </a:ext>
            </a:extLst>
          </p:cNvPr>
          <p:cNvSpPr>
            <a:spLocks noGrp="1"/>
          </p:cNvSpPr>
          <p:nvPr>
            <p:ph type="sldNum" sz="quarter" idx="12"/>
          </p:nvPr>
        </p:nvSpPr>
        <p:spPr/>
        <p:txBody>
          <a:bodyPr/>
          <a:lstStyle/>
          <a:p>
            <a:fld id="{39DCCA8C-3C40-440D-A23D-CFF4DA06079F}" type="slidenum">
              <a:rPr lang="en-US" smtClean="0"/>
              <a:t>34</a:t>
            </a:fld>
            <a:endParaRPr lang="en-US"/>
          </a:p>
        </p:txBody>
      </p:sp>
      <p:pic>
        <p:nvPicPr>
          <p:cNvPr id="6" name="Picture 5" descr="A diagram of a number chart&#10;&#10;Description automatically generated with medium confidence">
            <a:extLst>
              <a:ext uri="{FF2B5EF4-FFF2-40B4-BE49-F238E27FC236}">
                <a16:creationId xmlns:a16="http://schemas.microsoft.com/office/drawing/2014/main" id="{0DC929D1-0C74-CC10-F795-F1ACF005C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615" y="1381537"/>
            <a:ext cx="9146084" cy="5157375"/>
          </a:xfrm>
          <a:prstGeom prst="rect">
            <a:avLst/>
          </a:prstGeom>
        </p:spPr>
      </p:pic>
    </p:spTree>
    <p:extLst>
      <p:ext uri="{BB962C8B-B14F-4D97-AF65-F5344CB8AC3E}">
        <p14:creationId xmlns:p14="http://schemas.microsoft.com/office/powerpoint/2010/main" val="981304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BD5C-54F3-9D74-6576-93C88A207A2A}"/>
              </a:ext>
            </a:extLst>
          </p:cNvPr>
          <p:cNvSpPr>
            <a:spLocks noGrp="1"/>
          </p:cNvSpPr>
          <p:nvPr>
            <p:ph type="title"/>
          </p:nvPr>
        </p:nvSpPr>
        <p:spPr/>
        <p:txBody>
          <a:bodyPr/>
          <a:lstStyle/>
          <a:p>
            <a:r>
              <a:rPr lang="en-US" dirty="0"/>
              <a:t>Fully Connected Layer</a:t>
            </a:r>
          </a:p>
        </p:txBody>
      </p:sp>
      <p:sp>
        <p:nvSpPr>
          <p:cNvPr id="3" name="Content Placeholder 2">
            <a:extLst>
              <a:ext uri="{FF2B5EF4-FFF2-40B4-BE49-F238E27FC236}">
                <a16:creationId xmlns:a16="http://schemas.microsoft.com/office/drawing/2014/main" id="{DD591C64-3AAA-2F0F-3F6E-5FDAA256AF98}"/>
              </a:ext>
            </a:extLst>
          </p:cNvPr>
          <p:cNvSpPr>
            <a:spLocks noGrp="1"/>
          </p:cNvSpPr>
          <p:nvPr>
            <p:ph idx="1"/>
          </p:nvPr>
        </p:nvSpPr>
        <p:spPr>
          <a:xfrm>
            <a:off x="838200" y="1690687"/>
            <a:ext cx="4810760" cy="4665663"/>
          </a:xfrm>
        </p:spPr>
        <p:txBody>
          <a:bodyPr>
            <a:normAutofit fontScale="92500" lnSpcReduction="10000"/>
          </a:bodyPr>
          <a:lstStyle/>
          <a:p>
            <a:r>
              <a:rPr lang="en-US" sz="2400" dirty="0" err="1"/>
              <a:t>Setelah</a:t>
            </a:r>
            <a:r>
              <a:rPr lang="en-US" sz="2400" dirty="0"/>
              <a:t> </a:t>
            </a:r>
            <a:r>
              <a:rPr lang="en-US" sz="2400" dirty="0" err="1"/>
              <a:t>deteksi</a:t>
            </a:r>
            <a:r>
              <a:rPr lang="en-US" sz="2400" dirty="0"/>
              <a:t> </a:t>
            </a:r>
            <a:r>
              <a:rPr lang="en-US" sz="2400" dirty="0" err="1"/>
              <a:t>fitur</a:t>
            </a:r>
            <a:r>
              <a:rPr lang="en-US" sz="2400" dirty="0"/>
              <a:t>, </a:t>
            </a:r>
            <a:r>
              <a:rPr lang="en-US" sz="2400" dirty="0" err="1"/>
              <a:t>arsitektur</a:t>
            </a:r>
            <a:r>
              <a:rPr lang="en-US" sz="2400" dirty="0"/>
              <a:t> CNN </a:t>
            </a:r>
            <a:r>
              <a:rPr lang="en-US" sz="2400" dirty="0" err="1"/>
              <a:t>beralih</a:t>
            </a:r>
            <a:r>
              <a:rPr lang="en-US" sz="2400" dirty="0"/>
              <a:t> </a:t>
            </a:r>
            <a:r>
              <a:rPr lang="en-US" sz="2400" dirty="0" err="1"/>
              <a:t>ke</a:t>
            </a:r>
            <a:r>
              <a:rPr lang="en-US" sz="2400" dirty="0"/>
              <a:t> </a:t>
            </a:r>
            <a:r>
              <a:rPr lang="en-US" sz="2400" dirty="0" err="1"/>
              <a:t>klasifikasi</a:t>
            </a:r>
            <a:r>
              <a:rPr lang="en-US" sz="2400" dirty="0"/>
              <a:t>.</a:t>
            </a:r>
          </a:p>
          <a:p>
            <a:endParaRPr lang="en-US" sz="2400" dirty="0"/>
          </a:p>
          <a:p>
            <a:r>
              <a:rPr lang="en-US" sz="2400" dirty="0" err="1"/>
              <a:t>Lapisan</a:t>
            </a:r>
            <a:r>
              <a:rPr lang="en-US" sz="2400" dirty="0"/>
              <a:t> </a:t>
            </a:r>
            <a:r>
              <a:rPr lang="en-US" sz="2400" dirty="0" err="1"/>
              <a:t>terakhir</a:t>
            </a:r>
            <a:r>
              <a:rPr lang="en-US" sz="2400" dirty="0"/>
              <a:t> di </a:t>
            </a:r>
            <a:r>
              <a:rPr lang="en-US" sz="2400" dirty="0" err="1"/>
              <a:t>dalam</a:t>
            </a:r>
            <a:r>
              <a:rPr lang="en-US" sz="2400" dirty="0"/>
              <a:t> CNN </a:t>
            </a:r>
            <a:r>
              <a:rPr lang="en-US" sz="2400" dirty="0" err="1"/>
              <a:t>adalah</a:t>
            </a:r>
            <a:r>
              <a:rPr lang="en-US" sz="2400" dirty="0"/>
              <a:t>  </a:t>
            </a:r>
            <a:r>
              <a:rPr lang="en-US" sz="2400" i="1" dirty="0"/>
              <a:t>fully connected layer </a:t>
            </a:r>
            <a:r>
              <a:rPr lang="en-US" sz="2400" dirty="0"/>
              <a:t>(FC) yang </a:t>
            </a:r>
            <a:r>
              <a:rPr lang="en-US" sz="2400" dirty="0" err="1"/>
              <a:t>menghasilkan</a:t>
            </a:r>
            <a:r>
              <a:rPr lang="en-US" sz="2400" dirty="0"/>
              <a:t> </a:t>
            </a:r>
            <a:r>
              <a:rPr lang="en-US" sz="2400" dirty="0" err="1"/>
              <a:t>vektor</a:t>
            </a:r>
            <a:r>
              <a:rPr lang="en-US" sz="2400" dirty="0"/>
              <a:t> </a:t>
            </a:r>
            <a:r>
              <a:rPr lang="en-US" sz="2400" dirty="0" err="1"/>
              <a:t>dimensi</a:t>
            </a:r>
            <a:r>
              <a:rPr lang="en-US" sz="2400" dirty="0"/>
              <a:t> K, </a:t>
            </a:r>
            <a:r>
              <a:rPr lang="en-US" sz="2400" dirty="0" err="1"/>
              <a:t>dalam</a:t>
            </a:r>
            <a:r>
              <a:rPr lang="en-US" sz="2400" dirty="0"/>
              <a:t> </a:t>
            </a:r>
            <a:r>
              <a:rPr lang="en-US" sz="2400" dirty="0" err="1"/>
              <a:t>hal</a:t>
            </a:r>
            <a:r>
              <a:rPr lang="en-US" sz="2400" dirty="0"/>
              <a:t> </a:t>
            </a:r>
            <a:r>
              <a:rPr lang="en-US" sz="2400" dirty="0" err="1"/>
              <a:t>ini</a:t>
            </a:r>
            <a:r>
              <a:rPr lang="en-US" sz="2400" dirty="0"/>
              <a:t> K </a:t>
            </a:r>
            <a:r>
              <a:rPr lang="en-US" sz="2400" dirty="0" err="1"/>
              <a:t>adalah</a:t>
            </a:r>
            <a:r>
              <a:rPr lang="en-US" sz="2400" dirty="0"/>
              <a:t> </a:t>
            </a:r>
            <a:r>
              <a:rPr lang="en-US" sz="2400" dirty="0" err="1"/>
              <a:t>jumlah</a:t>
            </a:r>
            <a:r>
              <a:rPr lang="en-US" sz="2400" dirty="0"/>
              <a:t> </a:t>
            </a:r>
            <a:r>
              <a:rPr lang="en-US" sz="2400" dirty="0" err="1"/>
              <a:t>kelas</a:t>
            </a:r>
            <a:r>
              <a:rPr lang="en-US" sz="2400" dirty="0"/>
              <a:t> yang </a:t>
            </a:r>
            <a:r>
              <a:rPr lang="en-US" sz="2400" dirty="0" err="1"/>
              <a:t>dapat</a:t>
            </a:r>
            <a:r>
              <a:rPr lang="en-US" sz="2400" dirty="0"/>
              <a:t> </a:t>
            </a:r>
            <a:r>
              <a:rPr lang="en-US" sz="2400" dirty="0" err="1"/>
              <a:t>diprediksi</a:t>
            </a:r>
            <a:r>
              <a:rPr lang="en-US" sz="2400" dirty="0"/>
              <a:t> oleh </a:t>
            </a:r>
            <a:r>
              <a:rPr lang="en-US" sz="2400" dirty="0" err="1"/>
              <a:t>jaringan</a:t>
            </a:r>
            <a:r>
              <a:rPr lang="en-US" sz="2400" dirty="0"/>
              <a:t>. </a:t>
            </a:r>
            <a:r>
              <a:rPr lang="en-US" sz="2400" dirty="0" err="1"/>
              <a:t>Vektor</a:t>
            </a:r>
            <a:r>
              <a:rPr lang="en-US" sz="2400" dirty="0"/>
              <a:t> </a:t>
            </a:r>
            <a:r>
              <a:rPr lang="en-US" sz="2400" dirty="0" err="1"/>
              <a:t>ini</a:t>
            </a:r>
            <a:r>
              <a:rPr lang="en-US" sz="2400" dirty="0"/>
              <a:t> </a:t>
            </a:r>
            <a:r>
              <a:rPr lang="en-US" sz="2400" dirty="0" err="1"/>
              <a:t>berisi</a:t>
            </a:r>
            <a:r>
              <a:rPr lang="en-US" sz="2400" dirty="0"/>
              <a:t> </a:t>
            </a:r>
            <a:r>
              <a:rPr lang="en-US" sz="2400" dirty="0" err="1"/>
              <a:t>probabilitas</a:t>
            </a:r>
            <a:r>
              <a:rPr lang="en-US" sz="2400" dirty="0"/>
              <a:t> </a:t>
            </a:r>
            <a:r>
              <a:rPr lang="en-US" sz="2400" dirty="0" err="1"/>
              <a:t>untuk</a:t>
            </a:r>
            <a:r>
              <a:rPr lang="en-US" sz="2400" dirty="0"/>
              <a:t> </a:t>
            </a:r>
            <a:r>
              <a:rPr lang="en-US" sz="2400" dirty="0" err="1"/>
              <a:t>setiap</a:t>
            </a:r>
            <a:r>
              <a:rPr lang="en-US" sz="2400" dirty="0"/>
              <a:t> </a:t>
            </a:r>
            <a:r>
              <a:rPr lang="en-US" sz="2400" dirty="0" err="1"/>
              <a:t>kelas</a:t>
            </a:r>
            <a:r>
              <a:rPr lang="en-US" sz="2400" dirty="0"/>
              <a:t> </a:t>
            </a:r>
            <a:r>
              <a:rPr lang="en-US" sz="2400" dirty="0" err="1"/>
              <a:t>dari</a:t>
            </a:r>
            <a:r>
              <a:rPr lang="en-US" sz="2400" dirty="0"/>
              <a:t> </a:t>
            </a:r>
            <a:r>
              <a:rPr lang="en-US" sz="2400" dirty="0" err="1"/>
              <a:t>setiap</a:t>
            </a:r>
            <a:r>
              <a:rPr lang="en-US" sz="2400" dirty="0"/>
              <a:t> </a:t>
            </a:r>
            <a:r>
              <a:rPr lang="en-US" sz="2400" dirty="0" err="1"/>
              <a:t>gambar</a:t>
            </a:r>
            <a:r>
              <a:rPr lang="en-US" sz="2400" dirty="0"/>
              <a:t> yang </a:t>
            </a:r>
            <a:r>
              <a:rPr lang="en-US" sz="2400" dirty="0" err="1"/>
              <a:t>diklasifikasikan</a:t>
            </a:r>
            <a:r>
              <a:rPr lang="en-US" sz="2400" dirty="0"/>
              <a:t>.</a:t>
            </a:r>
          </a:p>
          <a:p>
            <a:endParaRPr lang="en-US" sz="2400" dirty="0"/>
          </a:p>
          <a:p>
            <a:r>
              <a:rPr lang="en-US" sz="2400" dirty="0" err="1"/>
              <a:t>Lapisan</a:t>
            </a:r>
            <a:r>
              <a:rPr lang="en-US" sz="2400" dirty="0"/>
              <a:t> </a:t>
            </a:r>
            <a:r>
              <a:rPr lang="en-US" sz="2400" dirty="0" err="1"/>
              <a:t>terakhir</a:t>
            </a:r>
            <a:r>
              <a:rPr lang="en-US" sz="2400" dirty="0"/>
              <a:t> </a:t>
            </a:r>
            <a:r>
              <a:rPr lang="en-US" sz="2400" dirty="0" err="1"/>
              <a:t>dari</a:t>
            </a:r>
            <a:r>
              <a:rPr lang="en-US" sz="2400" dirty="0"/>
              <a:t> </a:t>
            </a:r>
            <a:r>
              <a:rPr lang="en-US" sz="2400" dirty="0" err="1"/>
              <a:t>arsitektur</a:t>
            </a:r>
            <a:r>
              <a:rPr lang="en-US" sz="2400" dirty="0"/>
              <a:t> CNN </a:t>
            </a:r>
            <a:r>
              <a:rPr lang="en-US" sz="2400" dirty="0" err="1"/>
              <a:t>menggunakan</a:t>
            </a:r>
            <a:r>
              <a:rPr lang="en-US" sz="2400" dirty="0"/>
              <a:t> </a:t>
            </a:r>
            <a:r>
              <a:rPr lang="en-US" sz="2400" dirty="0" err="1"/>
              <a:t>fungsi</a:t>
            </a:r>
            <a:r>
              <a:rPr lang="en-US" sz="2400" dirty="0"/>
              <a:t> </a:t>
            </a:r>
            <a:r>
              <a:rPr lang="en-US" sz="2400" i="1" dirty="0" err="1"/>
              <a:t>softmax</a:t>
            </a:r>
            <a:r>
              <a:rPr lang="en-US" sz="2400" dirty="0"/>
              <a:t> </a:t>
            </a:r>
            <a:r>
              <a:rPr lang="en-US" sz="2400" dirty="0" err="1"/>
              <a:t>untuk</a:t>
            </a:r>
            <a:r>
              <a:rPr lang="en-US" sz="2400" dirty="0"/>
              <a:t> </a:t>
            </a:r>
            <a:r>
              <a:rPr lang="en-US" sz="2400" dirty="0" err="1"/>
              <a:t>menyediakan</a:t>
            </a:r>
            <a:r>
              <a:rPr lang="en-US" sz="2400" dirty="0"/>
              <a:t> </a:t>
            </a:r>
            <a:r>
              <a:rPr lang="en-US" sz="2400" dirty="0" err="1"/>
              <a:t>luaran</a:t>
            </a:r>
            <a:r>
              <a:rPr lang="en-US" sz="2400" dirty="0"/>
              <a:t> </a:t>
            </a:r>
            <a:r>
              <a:rPr lang="en-US" sz="2400" dirty="0" err="1"/>
              <a:t>klasifikasi</a:t>
            </a:r>
            <a:r>
              <a:rPr lang="en-US" sz="2400" dirty="0"/>
              <a:t>.</a:t>
            </a:r>
          </a:p>
          <a:p>
            <a:endParaRPr lang="en-US" sz="2400" dirty="0"/>
          </a:p>
        </p:txBody>
      </p:sp>
      <p:sp>
        <p:nvSpPr>
          <p:cNvPr id="4" name="Slide Number Placeholder 3">
            <a:extLst>
              <a:ext uri="{FF2B5EF4-FFF2-40B4-BE49-F238E27FC236}">
                <a16:creationId xmlns:a16="http://schemas.microsoft.com/office/drawing/2014/main" id="{38E5554F-6725-7248-D29A-0C46834DB32E}"/>
              </a:ext>
            </a:extLst>
          </p:cNvPr>
          <p:cNvSpPr>
            <a:spLocks noGrp="1"/>
          </p:cNvSpPr>
          <p:nvPr>
            <p:ph type="sldNum" sz="quarter" idx="12"/>
          </p:nvPr>
        </p:nvSpPr>
        <p:spPr/>
        <p:txBody>
          <a:bodyPr/>
          <a:lstStyle/>
          <a:p>
            <a:fld id="{39DCCA8C-3C40-440D-A23D-CFF4DA06079F}" type="slidenum">
              <a:rPr lang="en-US" smtClean="0"/>
              <a:t>35</a:t>
            </a:fld>
            <a:endParaRPr lang="en-US"/>
          </a:p>
        </p:txBody>
      </p:sp>
      <p:pic>
        <p:nvPicPr>
          <p:cNvPr id="9" name="Picture 8" descr="A diagram of a network&#10;&#10;Description automatically generated">
            <a:extLst>
              <a:ext uri="{FF2B5EF4-FFF2-40B4-BE49-F238E27FC236}">
                <a16:creationId xmlns:a16="http://schemas.microsoft.com/office/drawing/2014/main" id="{453EF106-6CF0-E6C2-3F6B-DF8902B4D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285" y="2314124"/>
            <a:ext cx="6096000" cy="3342640"/>
          </a:xfrm>
          <a:prstGeom prst="rect">
            <a:avLst/>
          </a:prstGeom>
        </p:spPr>
      </p:pic>
    </p:spTree>
    <p:extLst>
      <p:ext uri="{BB962C8B-B14F-4D97-AF65-F5344CB8AC3E}">
        <p14:creationId xmlns:p14="http://schemas.microsoft.com/office/powerpoint/2010/main" val="2832597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90FA16-5B03-26E4-ACE1-F68B50EDA05E}"/>
              </a:ext>
            </a:extLst>
          </p:cNvPr>
          <p:cNvSpPr>
            <a:spLocks noGrp="1"/>
          </p:cNvSpPr>
          <p:nvPr>
            <p:ph type="sldNum" sz="quarter" idx="12"/>
          </p:nvPr>
        </p:nvSpPr>
        <p:spPr/>
        <p:txBody>
          <a:bodyPr/>
          <a:lstStyle/>
          <a:p>
            <a:fld id="{39DCCA8C-3C40-440D-A23D-CFF4DA06079F}" type="slidenum">
              <a:rPr lang="en-US" smtClean="0"/>
              <a:t>36</a:t>
            </a:fld>
            <a:endParaRPr lang="en-US"/>
          </a:p>
        </p:txBody>
      </p:sp>
      <p:sp>
        <p:nvSpPr>
          <p:cNvPr id="4" name="TextBox 3">
            <a:extLst>
              <a:ext uri="{FF2B5EF4-FFF2-40B4-BE49-F238E27FC236}">
                <a16:creationId xmlns:a16="http://schemas.microsoft.com/office/drawing/2014/main" id="{75F2C06F-C3A6-078A-E588-5FDBC2A4D984}"/>
              </a:ext>
            </a:extLst>
          </p:cNvPr>
          <p:cNvSpPr txBox="1"/>
          <p:nvPr/>
        </p:nvSpPr>
        <p:spPr>
          <a:xfrm>
            <a:off x="1065319" y="430963"/>
            <a:ext cx="9332687" cy="830997"/>
          </a:xfrm>
          <a:prstGeom prst="rect">
            <a:avLst/>
          </a:prstGeom>
          <a:noFill/>
        </p:spPr>
        <p:txBody>
          <a:bodyPr wrap="square">
            <a:spAutoFit/>
          </a:bodyPr>
          <a:lstStyle/>
          <a:p>
            <a:r>
              <a:rPr lang="en-US" sz="2400" dirty="0" err="1"/>
              <a:t>Tidak</a:t>
            </a:r>
            <a:r>
              <a:rPr lang="en-US" sz="2400" dirty="0"/>
              <a:t> </a:t>
            </a:r>
            <a:r>
              <a:rPr lang="en-US" sz="2400" dirty="0" err="1"/>
              <a:t>seperti</a:t>
            </a:r>
            <a:r>
              <a:rPr lang="en-US" sz="2400" dirty="0"/>
              <a:t> neural network </a:t>
            </a:r>
            <a:r>
              <a:rPr lang="en-US" sz="2400" dirty="0" err="1"/>
              <a:t>biasa</a:t>
            </a:r>
            <a:r>
              <a:rPr lang="en-US" sz="2400" dirty="0"/>
              <a:t>, </a:t>
            </a:r>
            <a:r>
              <a:rPr lang="en-US" sz="2400" dirty="0" err="1"/>
              <a:t>lapisan</a:t>
            </a:r>
            <a:r>
              <a:rPr lang="en-US" sz="2400" dirty="0"/>
              <a:t> pada </a:t>
            </a:r>
            <a:r>
              <a:rPr lang="en-US" sz="2400" dirty="0" err="1"/>
              <a:t>algoritma</a:t>
            </a:r>
            <a:r>
              <a:rPr lang="en-US" sz="2400" dirty="0"/>
              <a:t> CNN </a:t>
            </a:r>
            <a:r>
              <a:rPr lang="en-US" sz="2400" dirty="0" err="1"/>
              <a:t>memiliki</a:t>
            </a:r>
            <a:r>
              <a:rPr lang="en-US" sz="2400" dirty="0"/>
              <a:t> neuron yang </a:t>
            </a:r>
            <a:r>
              <a:rPr lang="en-US" sz="2400" dirty="0" err="1"/>
              <a:t>diatur</a:t>
            </a:r>
            <a:r>
              <a:rPr lang="en-US" sz="2400" dirty="0"/>
              <a:t> </a:t>
            </a:r>
            <a:r>
              <a:rPr lang="en-US" sz="2400" dirty="0" err="1"/>
              <a:t>dalam</a:t>
            </a:r>
            <a:r>
              <a:rPr lang="en-US" sz="2400" dirty="0"/>
              <a:t> 3 </a:t>
            </a:r>
            <a:r>
              <a:rPr lang="en-US" sz="2400" dirty="0" err="1"/>
              <a:t>dimensi</a:t>
            </a:r>
            <a:r>
              <a:rPr lang="en-US" sz="2400" dirty="0"/>
              <a:t>: width, height, dan depth</a:t>
            </a:r>
          </a:p>
        </p:txBody>
      </p:sp>
      <p:pic>
        <p:nvPicPr>
          <p:cNvPr id="6" name="Picture 5" descr="A diagram of a diagram of a block&#10;&#10;Description automatically generated">
            <a:extLst>
              <a:ext uri="{FF2B5EF4-FFF2-40B4-BE49-F238E27FC236}">
                <a16:creationId xmlns:a16="http://schemas.microsoft.com/office/drawing/2014/main" id="{FB4A3FED-C984-E94E-8DF9-67F84435F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160" y="1311214"/>
            <a:ext cx="8717006" cy="2732604"/>
          </a:xfrm>
          <a:prstGeom prst="rect">
            <a:avLst/>
          </a:prstGeom>
        </p:spPr>
      </p:pic>
      <p:sp>
        <p:nvSpPr>
          <p:cNvPr id="8" name="TextBox 7">
            <a:extLst>
              <a:ext uri="{FF2B5EF4-FFF2-40B4-BE49-F238E27FC236}">
                <a16:creationId xmlns:a16="http://schemas.microsoft.com/office/drawing/2014/main" id="{25CA182B-2F0F-56A1-E755-84712D416CD0}"/>
              </a:ext>
            </a:extLst>
          </p:cNvPr>
          <p:cNvSpPr txBox="1"/>
          <p:nvPr/>
        </p:nvSpPr>
        <p:spPr>
          <a:xfrm>
            <a:off x="1373160" y="4043818"/>
            <a:ext cx="9846383" cy="1938992"/>
          </a:xfrm>
          <a:prstGeom prst="rect">
            <a:avLst/>
          </a:prstGeom>
          <a:noFill/>
        </p:spPr>
        <p:txBody>
          <a:bodyPr wrap="square">
            <a:spAutoFit/>
          </a:bodyPr>
          <a:lstStyle/>
          <a:p>
            <a:r>
              <a:rPr lang="en-US" sz="2400" dirty="0"/>
              <a:t>Di </a:t>
            </a:r>
            <a:r>
              <a:rPr lang="en-US" sz="2400" dirty="0" err="1"/>
              <a:t>sebelah</a:t>
            </a:r>
            <a:r>
              <a:rPr lang="en-US" sz="2400" dirty="0"/>
              <a:t> </a:t>
            </a:r>
            <a:r>
              <a:rPr lang="en-US" sz="2400" dirty="0" err="1"/>
              <a:t>kiri</a:t>
            </a:r>
            <a:r>
              <a:rPr lang="en-US" sz="2400" dirty="0"/>
              <a:t> </a:t>
            </a:r>
            <a:r>
              <a:rPr lang="en-US" sz="2400" dirty="0" err="1"/>
              <a:t>adalah</a:t>
            </a:r>
            <a:r>
              <a:rPr lang="en-US" sz="2400" dirty="0"/>
              <a:t> </a:t>
            </a:r>
            <a:r>
              <a:rPr lang="en-US" sz="2400" dirty="0" err="1"/>
              <a:t>visualisasi</a:t>
            </a:r>
            <a:r>
              <a:rPr lang="en-US" sz="2400" dirty="0"/>
              <a:t> layer yang </a:t>
            </a:r>
            <a:r>
              <a:rPr lang="en-US" sz="2400" dirty="0" err="1"/>
              <a:t>ada</a:t>
            </a:r>
            <a:r>
              <a:rPr lang="en-US" sz="2400" dirty="0"/>
              <a:t> pada neural network </a:t>
            </a:r>
            <a:r>
              <a:rPr lang="en-US" sz="2400" dirty="0" err="1"/>
              <a:t>biasa</a:t>
            </a:r>
            <a:r>
              <a:rPr lang="en-US" sz="2400" dirty="0"/>
              <a:t>. </a:t>
            </a:r>
            <a:r>
              <a:rPr lang="en-US" sz="2400" dirty="0" err="1"/>
              <a:t>Sedangkan</a:t>
            </a:r>
            <a:r>
              <a:rPr lang="en-US" sz="2400" dirty="0"/>
              <a:t> </a:t>
            </a:r>
            <a:r>
              <a:rPr lang="en-US" sz="2400" dirty="0" err="1"/>
              <a:t>sebelah</a:t>
            </a:r>
            <a:r>
              <a:rPr lang="en-US" sz="2400" dirty="0"/>
              <a:t> </a:t>
            </a:r>
            <a:r>
              <a:rPr lang="en-US" sz="2400" dirty="0" err="1"/>
              <a:t>kanan</a:t>
            </a:r>
            <a:r>
              <a:rPr lang="en-US" sz="2400" dirty="0"/>
              <a:t> </a:t>
            </a:r>
            <a:r>
              <a:rPr lang="en-US" sz="2400" dirty="0" err="1"/>
              <a:t>adalah</a:t>
            </a:r>
            <a:r>
              <a:rPr lang="en-US" sz="2400" dirty="0"/>
              <a:t> </a:t>
            </a:r>
            <a:r>
              <a:rPr lang="en-US" sz="2400" dirty="0" err="1"/>
              <a:t>visualisasi</a:t>
            </a:r>
            <a:r>
              <a:rPr lang="en-US" sz="2400" dirty="0"/>
              <a:t> layer yang </a:t>
            </a:r>
            <a:r>
              <a:rPr lang="en-US" sz="2400" dirty="0" err="1"/>
              <a:t>ada</a:t>
            </a:r>
            <a:r>
              <a:rPr lang="en-US" sz="2400" dirty="0"/>
              <a:t> di CNN.</a:t>
            </a:r>
          </a:p>
          <a:p>
            <a:endParaRPr lang="en-US" sz="2400" dirty="0"/>
          </a:p>
          <a:p>
            <a:r>
              <a:rPr lang="en-US" sz="2400" dirty="0" err="1"/>
              <a:t>Dapat</a:t>
            </a:r>
            <a:r>
              <a:rPr lang="en-US" sz="2400" dirty="0"/>
              <a:t> </a:t>
            </a:r>
            <a:r>
              <a:rPr lang="en-US" sz="2400" dirty="0" err="1"/>
              <a:t>dilihat</a:t>
            </a:r>
            <a:r>
              <a:rPr lang="en-US" sz="2400" dirty="0"/>
              <a:t> </a:t>
            </a:r>
            <a:r>
              <a:rPr lang="en-US" sz="2400" dirty="0" err="1"/>
              <a:t>bahwa</a:t>
            </a:r>
            <a:r>
              <a:rPr lang="en-US" sz="2400" dirty="0"/>
              <a:t> CNN </a:t>
            </a:r>
            <a:r>
              <a:rPr lang="en-US" sz="2400" dirty="0" err="1"/>
              <a:t>memiliki</a:t>
            </a:r>
            <a:r>
              <a:rPr lang="en-US" sz="2400" dirty="0"/>
              <a:t> </a:t>
            </a:r>
            <a:r>
              <a:rPr lang="en-US" sz="2400" dirty="0" err="1"/>
              <a:t>dimensi</a:t>
            </a:r>
            <a:r>
              <a:rPr lang="en-US" sz="2400" dirty="0"/>
              <a:t> depth yang </a:t>
            </a:r>
            <a:r>
              <a:rPr lang="en-US" sz="2400" dirty="0" err="1"/>
              <a:t>membuatnya</a:t>
            </a:r>
            <a:r>
              <a:rPr lang="en-US" sz="2400" dirty="0"/>
              <a:t> </a:t>
            </a:r>
            <a:r>
              <a:rPr lang="en-US" sz="2400" dirty="0" err="1"/>
              <a:t>berbentuk</a:t>
            </a:r>
            <a:r>
              <a:rPr lang="en-US" sz="2400" dirty="0"/>
              <a:t> 3D.</a:t>
            </a:r>
          </a:p>
        </p:txBody>
      </p:sp>
      <p:sp>
        <p:nvSpPr>
          <p:cNvPr id="9" name="TextBox 8">
            <a:extLst>
              <a:ext uri="{FF2B5EF4-FFF2-40B4-BE49-F238E27FC236}">
                <a16:creationId xmlns:a16="http://schemas.microsoft.com/office/drawing/2014/main" id="{2BF49C49-471A-D7D7-1192-49993876F7F1}"/>
              </a:ext>
            </a:extLst>
          </p:cNvPr>
          <p:cNvSpPr txBox="1"/>
          <p:nvPr/>
        </p:nvSpPr>
        <p:spPr>
          <a:xfrm>
            <a:off x="3875314" y="6356350"/>
            <a:ext cx="6423169" cy="369332"/>
          </a:xfrm>
          <a:prstGeom prst="rect">
            <a:avLst/>
          </a:prstGeom>
          <a:noFill/>
        </p:spPr>
        <p:txBody>
          <a:bodyPr wrap="none" rtlCol="0">
            <a:spAutoFit/>
          </a:bodyPr>
          <a:lstStyle/>
          <a:p>
            <a:r>
              <a:rPr lang="en-US" dirty="0" err="1"/>
              <a:t>Sumber</a:t>
            </a:r>
            <a:r>
              <a:rPr lang="en-US" dirty="0"/>
              <a:t>: </a:t>
            </a:r>
            <a:r>
              <a:rPr lang="en-US" dirty="0">
                <a:hlinkClick r:id="rId3"/>
              </a:rPr>
              <a:t>https://www.trivusi.web.id/2022/04/algoritma-cnn.html</a:t>
            </a:r>
            <a:r>
              <a:rPr lang="en-US" dirty="0"/>
              <a:t>  </a:t>
            </a:r>
          </a:p>
        </p:txBody>
      </p:sp>
    </p:spTree>
    <p:extLst>
      <p:ext uri="{BB962C8B-B14F-4D97-AF65-F5344CB8AC3E}">
        <p14:creationId xmlns:p14="http://schemas.microsoft.com/office/powerpoint/2010/main" val="208174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336F4F-AE21-EA88-00C9-2117BEEDC816}"/>
              </a:ext>
            </a:extLst>
          </p:cNvPr>
          <p:cNvSpPr>
            <a:spLocks noGrp="1"/>
          </p:cNvSpPr>
          <p:nvPr>
            <p:ph idx="1"/>
          </p:nvPr>
        </p:nvSpPr>
        <p:spPr>
          <a:xfrm>
            <a:off x="838200" y="682171"/>
            <a:ext cx="10515600" cy="5494792"/>
          </a:xfrm>
        </p:spPr>
        <p:txBody>
          <a:bodyPr>
            <a:normAutofit/>
          </a:bodyPr>
          <a:lstStyle/>
          <a:p>
            <a:r>
              <a:rPr lang="en-US" sz="2400" dirty="0" err="1"/>
              <a:t>Lapisan</a:t>
            </a:r>
            <a:r>
              <a:rPr lang="en-US" sz="2400" dirty="0"/>
              <a:t> </a:t>
            </a:r>
            <a:r>
              <a:rPr lang="en-US" sz="2400" i="1" dirty="0"/>
              <a:t>Fully-Connected </a:t>
            </a:r>
            <a:r>
              <a:rPr lang="en-US" sz="2400" dirty="0"/>
              <a:t>yang </a:t>
            </a:r>
            <a:r>
              <a:rPr lang="en-US" sz="2400" dirty="0" err="1"/>
              <a:t>digunakan</a:t>
            </a:r>
            <a:r>
              <a:rPr lang="en-US" sz="2400" dirty="0"/>
              <a:t> </a:t>
            </a:r>
            <a:r>
              <a:rPr lang="en-US" sz="2400" dirty="0" err="1"/>
              <a:t>adalah</a:t>
            </a:r>
            <a:r>
              <a:rPr lang="en-US" sz="2400" dirty="0"/>
              <a:t> </a:t>
            </a:r>
            <a:r>
              <a:rPr lang="en-US" sz="2400" i="1" dirty="0"/>
              <a:t>Multi Layer  Perceptron </a:t>
            </a:r>
            <a:r>
              <a:rPr lang="en-US" sz="2400" dirty="0"/>
              <a:t>(MLP)</a:t>
            </a:r>
          </a:p>
          <a:p>
            <a:endParaRPr lang="en-US" sz="2400" dirty="0"/>
          </a:p>
          <a:p>
            <a:r>
              <a:rPr lang="en-US" sz="2400" dirty="0" err="1"/>
              <a:t>Metode</a:t>
            </a:r>
            <a:r>
              <a:rPr lang="en-US" sz="2400" dirty="0"/>
              <a:t> </a:t>
            </a:r>
            <a:r>
              <a:rPr lang="en-US" sz="2400" dirty="0" err="1"/>
              <a:t>pembelajaran</a:t>
            </a:r>
            <a:r>
              <a:rPr lang="en-US" sz="2400" dirty="0"/>
              <a:t> yang </a:t>
            </a:r>
            <a:r>
              <a:rPr lang="en-US" sz="2400" dirty="0" err="1"/>
              <a:t>digunakan</a:t>
            </a:r>
            <a:r>
              <a:rPr lang="en-US" sz="2400" dirty="0"/>
              <a:t> </a:t>
            </a:r>
            <a:r>
              <a:rPr lang="en-US" sz="2400" dirty="0" err="1"/>
              <a:t>adalah</a:t>
            </a:r>
            <a:r>
              <a:rPr lang="en-US" sz="2400" dirty="0"/>
              <a:t> </a:t>
            </a:r>
            <a:r>
              <a:rPr lang="en-US" sz="2400" i="1" dirty="0"/>
              <a:t>supervised learning </a:t>
            </a:r>
            <a:r>
              <a:rPr lang="en-US" sz="2400" dirty="0" err="1"/>
              <a:t>dengan</a:t>
            </a:r>
            <a:r>
              <a:rPr lang="en-US" sz="2400" dirty="0"/>
              <a:t> </a:t>
            </a:r>
            <a:r>
              <a:rPr lang="en-US" sz="2400" dirty="0" err="1"/>
              <a:t>mekanisme</a:t>
            </a:r>
            <a:r>
              <a:rPr lang="en-US" sz="2400" dirty="0"/>
              <a:t> </a:t>
            </a:r>
            <a:r>
              <a:rPr lang="en-US" sz="2400" i="1" dirty="0"/>
              <a:t>backpropagation</a:t>
            </a:r>
            <a:r>
              <a:rPr lang="en-US" sz="2400" dirty="0"/>
              <a:t>.</a:t>
            </a:r>
          </a:p>
        </p:txBody>
      </p:sp>
      <p:sp>
        <p:nvSpPr>
          <p:cNvPr id="4" name="Slide Number Placeholder 3">
            <a:extLst>
              <a:ext uri="{FF2B5EF4-FFF2-40B4-BE49-F238E27FC236}">
                <a16:creationId xmlns:a16="http://schemas.microsoft.com/office/drawing/2014/main" id="{6D09538E-8697-04CC-A761-A17A60F711E3}"/>
              </a:ext>
            </a:extLst>
          </p:cNvPr>
          <p:cNvSpPr>
            <a:spLocks noGrp="1"/>
          </p:cNvSpPr>
          <p:nvPr>
            <p:ph type="sldNum" sz="quarter" idx="12"/>
          </p:nvPr>
        </p:nvSpPr>
        <p:spPr/>
        <p:txBody>
          <a:bodyPr/>
          <a:lstStyle/>
          <a:p>
            <a:fld id="{39DCCA8C-3C40-440D-A23D-CFF4DA06079F}" type="slidenum">
              <a:rPr lang="en-US" smtClean="0"/>
              <a:t>37</a:t>
            </a:fld>
            <a:endParaRPr lang="en-US"/>
          </a:p>
        </p:txBody>
      </p:sp>
      <p:pic>
        <p:nvPicPr>
          <p:cNvPr id="8" name="Picture 7" descr="A diagram of a network&#10;&#10;Description automatically generated">
            <a:extLst>
              <a:ext uri="{FF2B5EF4-FFF2-40B4-BE49-F238E27FC236}">
                <a16:creationId xmlns:a16="http://schemas.microsoft.com/office/drawing/2014/main" id="{4407887E-3207-7BD2-38EB-5F6A9E148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2682" y="2618694"/>
            <a:ext cx="5138037" cy="3920218"/>
          </a:xfrm>
          <a:prstGeom prst="rect">
            <a:avLst/>
          </a:prstGeom>
        </p:spPr>
      </p:pic>
    </p:spTree>
    <p:extLst>
      <p:ext uri="{BB962C8B-B14F-4D97-AF65-F5344CB8AC3E}">
        <p14:creationId xmlns:p14="http://schemas.microsoft.com/office/powerpoint/2010/main" val="1581787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0C6877-0081-4F89-BF1D-9C487AD353CD}"/>
              </a:ext>
            </a:extLst>
          </p:cNvPr>
          <p:cNvSpPr txBox="1"/>
          <p:nvPr/>
        </p:nvSpPr>
        <p:spPr>
          <a:xfrm>
            <a:off x="701040" y="511294"/>
            <a:ext cx="7985760" cy="584775"/>
          </a:xfrm>
          <a:prstGeom prst="rect">
            <a:avLst/>
          </a:prstGeom>
          <a:noFill/>
        </p:spPr>
        <p:txBody>
          <a:bodyPr wrap="square">
            <a:spAutoFit/>
          </a:bodyPr>
          <a:lstStyle/>
          <a:p>
            <a:pPr marL="0" indent="0">
              <a:buNone/>
            </a:pPr>
            <a:r>
              <a:rPr lang="en-US" sz="3200" b="1" dirty="0"/>
              <a:t>Classification - Fully Connected Layer</a:t>
            </a:r>
          </a:p>
        </p:txBody>
      </p:sp>
      <p:pic>
        <p:nvPicPr>
          <p:cNvPr id="4" name="Picture 3">
            <a:extLst>
              <a:ext uri="{FF2B5EF4-FFF2-40B4-BE49-F238E27FC236}">
                <a16:creationId xmlns:a16="http://schemas.microsoft.com/office/drawing/2014/main" id="{37418C22-4EB5-9125-AC23-142D7745BB3E}"/>
              </a:ext>
            </a:extLst>
          </p:cNvPr>
          <p:cNvPicPr>
            <a:picLocks noChangeAspect="1"/>
          </p:cNvPicPr>
          <p:nvPr/>
        </p:nvPicPr>
        <p:blipFill>
          <a:blip r:embed="rId2"/>
          <a:stretch>
            <a:fillRect/>
          </a:stretch>
        </p:blipFill>
        <p:spPr>
          <a:xfrm>
            <a:off x="1484909" y="1258890"/>
            <a:ext cx="7985760" cy="4921562"/>
          </a:xfrm>
          <a:prstGeom prst="rect">
            <a:avLst/>
          </a:prstGeom>
        </p:spPr>
      </p:pic>
    </p:spTree>
    <p:extLst>
      <p:ext uri="{BB962C8B-B14F-4D97-AF65-F5344CB8AC3E}">
        <p14:creationId xmlns:p14="http://schemas.microsoft.com/office/powerpoint/2010/main" val="4047547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A8C408-D618-D500-3D4F-05A30A53FBDA}"/>
              </a:ext>
            </a:extLst>
          </p:cNvPr>
          <p:cNvSpPr>
            <a:spLocks noGrp="1"/>
          </p:cNvSpPr>
          <p:nvPr>
            <p:ph idx="1"/>
          </p:nvPr>
        </p:nvSpPr>
        <p:spPr>
          <a:xfrm>
            <a:off x="838200" y="581892"/>
            <a:ext cx="10515600" cy="5595072"/>
          </a:xfrm>
        </p:spPr>
        <p:txBody>
          <a:bodyPr>
            <a:normAutofit/>
          </a:bodyPr>
          <a:lstStyle/>
          <a:p>
            <a:r>
              <a:rPr lang="en-US" sz="2400" dirty="0" err="1"/>
              <a:t>Luaran</a:t>
            </a:r>
            <a:r>
              <a:rPr lang="en-US" sz="2400" dirty="0"/>
              <a:t> </a:t>
            </a:r>
            <a:r>
              <a:rPr lang="en-US" sz="2400" dirty="0" err="1"/>
              <a:t>fungsi</a:t>
            </a:r>
            <a:r>
              <a:rPr lang="en-US" sz="2400" dirty="0"/>
              <a:t> </a:t>
            </a:r>
            <a:r>
              <a:rPr lang="en-US" sz="2400" i="1" dirty="0" err="1"/>
              <a:t>softmax</a:t>
            </a:r>
            <a:r>
              <a:rPr lang="en-US" sz="2400" dirty="0"/>
              <a:t> </a:t>
            </a:r>
            <a:r>
              <a:rPr lang="en-US" sz="2400" dirty="0" err="1"/>
              <a:t>adalah</a:t>
            </a:r>
            <a:r>
              <a:rPr lang="en-US" sz="2400" dirty="0"/>
              <a:t> </a:t>
            </a:r>
            <a:r>
              <a:rPr lang="en-US" sz="2400" dirty="0" err="1"/>
              <a:t>nilai</a:t>
            </a:r>
            <a:r>
              <a:rPr lang="en-US" sz="2400" dirty="0"/>
              <a:t> </a:t>
            </a:r>
            <a:r>
              <a:rPr lang="en-US" sz="2400" dirty="0" err="1"/>
              <a:t>peluang</a:t>
            </a:r>
            <a:r>
              <a:rPr lang="en-US" sz="2400" dirty="0"/>
              <a:t> yang </a:t>
            </a:r>
            <a:r>
              <a:rPr lang="en-US" sz="2400" dirty="0" err="1"/>
              <a:t>bernilai</a:t>
            </a:r>
            <a:r>
              <a:rPr lang="en-US" sz="2400" dirty="0"/>
              <a:t> 0 </a:t>
            </a:r>
            <a:r>
              <a:rPr lang="en-US" sz="2400" dirty="0" err="1"/>
              <a:t>sampai</a:t>
            </a:r>
            <a:r>
              <a:rPr lang="en-US" sz="2400" dirty="0"/>
              <a:t> 1</a:t>
            </a:r>
          </a:p>
          <a:p>
            <a:r>
              <a:rPr lang="en-US" sz="2400" dirty="0" err="1"/>
              <a:t>Persamaan</a:t>
            </a:r>
            <a:r>
              <a:rPr lang="en-US" sz="2400" dirty="0"/>
              <a:t> </a:t>
            </a:r>
            <a:r>
              <a:rPr lang="en-US" sz="2400" dirty="0" err="1"/>
              <a:t>fungsi</a:t>
            </a:r>
            <a:r>
              <a:rPr lang="en-US" sz="2400" dirty="0"/>
              <a:t> </a:t>
            </a:r>
            <a:r>
              <a:rPr lang="en-US" sz="2400" i="1" dirty="0" err="1"/>
              <a:t>softmax</a:t>
            </a:r>
            <a:r>
              <a:rPr lang="en-US" sz="2400" dirty="0"/>
              <a:t>::</a:t>
            </a:r>
          </a:p>
        </p:txBody>
      </p:sp>
      <p:sp>
        <p:nvSpPr>
          <p:cNvPr id="4" name="Slide Number Placeholder 3">
            <a:extLst>
              <a:ext uri="{FF2B5EF4-FFF2-40B4-BE49-F238E27FC236}">
                <a16:creationId xmlns:a16="http://schemas.microsoft.com/office/drawing/2014/main" id="{20246E06-09C9-6E83-1326-105017AA47D5}"/>
              </a:ext>
            </a:extLst>
          </p:cNvPr>
          <p:cNvSpPr>
            <a:spLocks noGrp="1"/>
          </p:cNvSpPr>
          <p:nvPr>
            <p:ph type="sldNum" sz="quarter" idx="12"/>
          </p:nvPr>
        </p:nvSpPr>
        <p:spPr/>
        <p:txBody>
          <a:bodyPr/>
          <a:lstStyle/>
          <a:p>
            <a:fld id="{39DCCA8C-3C40-440D-A23D-CFF4DA06079F}" type="slidenum">
              <a:rPr lang="en-US" smtClean="0"/>
              <a:t>39</a:t>
            </a:fld>
            <a:endParaRPr lang="en-US"/>
          </a:p>
        </p:txBody>
      </p:sp>
      <p:pic>
        <p:nvPicPr>
          <p:cNvPr id="12" name="Picture 11">
            <a:extLst>
              <a:ext uri="{FF2B5EF4-FFF2-40B4-BE49-F238E27FC236}">
                <a16:creationId xmlns:a16="http://schemas.microsoft.com/office/drawing/2014/main" id="{23251352-ED9A-E2CD-EE2E-1373AD1ED314}"/>
              </a:ext>
            </a:extLst>
          </p:cNvPr>
          <p:cNvPicPr>
            <a:picLocks noChangeAspect="1"/>
          </p:cNvPicPr>
          <p:nvPr/>
        </p:nvPicPr>
        <p:blipFill>
          <a:blip r:embed="rId2"/>
          <a:stretch>
            <a:fillRect/>
          </a:stretch>
        </p:blipFill>
        <p:spPr>
          <a:xfrm>
            <a:off x="2936297" y="1653745"/>
            <a:ext cx="3464504" cy="1252230"/>
          </a:xfrm>
          <a:prstGeom prst="rect">
            <a:avLst/>
          </a:prstGeom>
        </p:spPr>
      </p:pic>
      <p:pic>
        <p:nvPicPr>
          <p:cNvPr id="16" name="Picture 15">
            <a:extLst>
              <a:ext uri="{FF2B5EF4-FFF2-40B4-BE49-F238E27FC236}">
                <a16:creationId xmlns:a16="http://schemas.microsoft.com/office/drawing/2014/main" id="{0328878E-5BF0-4C14-64D6-3595329111E9}"/>
              </a:ext>
            </a:extLst>
          </p:cNvPr>
          <p:cNvPicPr>
            <a:picLocks noChangeAspect="1"/>
          </p:cNvPicPr>
          <p:nvPr/>
        </p:nvPicPr>
        <p:blipFill>
          <a:blip r:embed="rId3"/>
          <a:stretch>
            <a:fillRect/>
          </a:stretch>
        </p:blipFill>
        <p:spPr>
          <a:xfrm>
            <a:off x="1562532" y="3379428"/>
            <a:ext cx="2067359" cy="2880167"/>
          </a:xfrm>
          <a:prstGeom prst="rect">
            <a:avLst/>
          </a:prstGeom>
        </p:spPr>
      </p:pic>
      <p:sp>
        <p:nvSpPr>
          <p:cNvPr id="18" name="TextBox 17">
            <a:extLst>
              <a:ext uri="{FF2B5EF4-FFF2-40B4-BE49-F238E27FC236}">
                <a16:creationId xmlns:a16="http://schemas.microsoft.com/office/drawing/2014/main" id="{1462D8A5-807F-73C3-20C0-9BD73A018ECB}"/>
              </a:ext>
            </a:extLst>
          </p:cNvPr>
          <p:cNvSpPr txBox="1"/>
          <p:nvPr/>
        </p:nvSpPr>
        <p:spPr>
          <a:xfrm>
            <a:off x="3629891" y="3489571"/>
            <a:ext cx="6096000" cy="400110"/>
          </a:xfrm>
          <a:prstGeom prst="rect">
            <a:avLst/>
          </a:prstGeom>
          <a:noFill/>
        </p:spPr>
        <p:txBody>
          <a:bodyPr wrap="square">
            <a:spAutoFit/>
          </a:bodyPr>
          <a:lstStyle/>
          <a:p>
            <a:r>
              <a:rPr lang="en-US" sz="2000" dirty="0" err="1"/>
              <a:t>Vektor</a:t>
            </a:r>
            <a:r>
              <a:rPr lang="en-US" sz="2000" dirty="0"/>
              <a:t> input pada </a:t>
            </a:r>
            <a:r>
              <a:rPr lang="en-US" sz="2000" dirty="0" err="1"/>
              <a:t>softmax</a:t>
            </a:r>
            <a:endParaRPr lang="en-US" sz="2000" dirty="0"/>
          </a:p>
        </p:txBody>
      </p:sp>
      <p:sp>
        <p:nvSpPr>
          <p:cNvPr id="20" name="TextBox 19">
            <a:extLst>
              <a:ext uri="{FF2B5EF4-FFF2-40B4-BE49-F238E27FC236}">
                <a16:creationId xmlns:a16="http://schemas.microsoft.com/office/drawing/2014/main" id="{8D7E2067-DBAA-B999-9D77-FAAEE4D13AFB}"/>
              </a:ext>
            </a:extLst>
          </p:cNvPr>
          <p:cNvSpPr txBox="1"/>
          <p:nvPr/>
        </p:nvSpPr>
        <p:spPr>
          <a:xfrm>
            <a:off x="3629891" y="4056170"/>
            <a:ext cx="6096000" cy="400110"/>
          </a:xfrm>
          <a:prstGeom prst="rect">
            <a:avLst/>
          </a:prstGeom>
          <a:noFill/>
        </p:spPr>
        <p:txBody>
          <a:bodyPr wrap="square">
            <a:spAutoFit/>
          </a:bodyPr>
          <a:lstStyle/>
          <a:p>
            <a:r>
              <a:rPr lang="en-US" sz="2000" dirty="0" err="1"/>
              <a:t>Elemen</a:t>
            </a:r>
            <a:r>
              <a:rPr lang="en-US" sz="2000" dirty="0"/>
              <a:t> di </a:t>
            </a:r>
            <a:r>
              <a:rPr lang="en-US" sz="2000" dirty="0" err="1"/>
              <a:t>dalam</a:t>
            </a:r>
            <a:r>
              <a:rPr lang="en-US" sz="2000" dirty="0"/>
              <a:t> </a:t>
            </a:r>
            <a:r>
              <a:rPr lang="en-US" sz="2000" dirty="0" err="1"/>
              <a:t>vektor</a:t>
            </a:r>
            <a:r>
              <a:rPr lang="en-US" sz="2000" dirty="0"/>
              <a:t> input</a:t>
            </a:r>
          </a:p>
        </p:txBody>
      </p:sp>
      <p:sp>
        <p:nvSpPr>
          <p:cNvPr id="22" name="TextBox 21">
            <a:extLst>
              <a:ext uri="{FF2B5EF4-FFF2-40B4-BE49-F238E27FC236}">
                <a16:creationId xmlns:a16="http://schemas.microsoft.com/office/drawing/2014/main" id="{46BAF90A-75E8-4780-8E9B-44E446ACC569}"/>
              </a:ext>
            </a:extLst>
          </p:cNvPr>
          <p:cNvSpPr txBox="1"/>
          <p:nvPr/>
        </p:nvSpPr>
        <p:spPr>
          <a:xfrm>
            <a:off x="3629891" y="4635666"/>
            <a:ext cx="6096000" cy="400110"/>
          </a:xfrm>
          <a:prstGeom prst="rect">
            <a:avLst/>
          </a:prstGeom>
          <a:noFill/>
        </p:spPr>
        <p:txBody>
          <a:bodyPr wrap="square">
            <a:spAutoFit/>
          </a:bodyPr>
          <a:lstStyle/>
          <a:p>
            <a:r>
              <a:rPr lang="en-US" sz="2000" dirty="0" err="1"/>
              <a:t>Fungsi</a:t>
            </a:r>
            <a:r>
              <a:rPr lang="en-US" sz="2000" dirty="0"/>
              <a:t> </a:t>
            </a:r>
            <a:r>
              <a:rPr lang="en-US" sz="2000" dirty="0" err="1"/>
              <a:t>eksponensial</a:t>
            </a:r>
            <a:endParaRPr lang="en-US" sz="2000" dirty="0"/>
          </a:p>
        </p:txBody>
      </p:sp>
      <p:sp>
        <p:nvSpPr>
          <p:cNvPr id="24" name="TextBox 23">
            <a:extLst>
              <a:ext uri="{FF2B5EF4-FFF2-40B4-BE49-F238E27FC236}">
                <a16:creationId xmlns:a16="http://schemas.microsoft.com/office/drawing/2014/main" id="{B0254DFA-0B70-1029-255A-4A6BB17F9852}"/>
              </a:ext>
            </a:extLst>
          </p:cNvPr>
          <p:cNvSpPr txBox="1"/>
          <p:nvPr/>
        </p:nvSpPr>
        <p:spPr>
          <a:xfrm>
            <a:off x="3629891" y="5237038"/>
            <a:ext cx="6096000" cy="400110"/>
          </a:xfrm>
          <a:prstGeom prst="rect">
            <a:avLst/>
          </a:prstGeom>
          <a:noFill/>
        </p:spPr>
        <p:txBody>
          <a:bodyPr wrap="square">
            <a:spAutoFit/>
          </a:bodyPr>
          <a:lstStyle/>
          <a:p>
            <a:r>
              <a:rPr lang="en-US" sz="2000" dirty="0" err="1"/>
              <a:t>Nomalissasi</a:t>
            </a:r>
            <a:endParaRPr lang="en-US" sz="2000" dirty="0"/>
          </a:p>
        </p:txBody>
      </p:sp>
      <p:sp>
        <p:nvSpPr>
          <p:cNvPr id="25" name="TextBox 24">
            <a:extLst>
              <a:ext uri="{FF2B5EF4-FFF2-40B4-BE49-F238E27FC236}">
                <a16:creationId xmlns:a16="http://schemas.microsoft.com/office/drawing/2014/main" id="{2E9D30D9-4FF1-A97E-F47F-64254F797B7D}"/>
              </a:ext>
            </a:extLst>
          </p:cNvPr>
          <p:cNvSpPr txBox="1"/>
          <p:nvPr/>
        </p:nvSpPr>
        <p:spPr>
          <a:xfrm>
            <a:off x="3753221" y="5813525"/>
            <a:ext cx="1502078" cy="400110"/>
          </a:xfrm>
          <a:prstGeom prst="rect">
            <a:avLst/>
          </a:prstGeom>
          <a:noFill/>
        </p:spPr>
        <p:txBody>
          <a:bodyPr wrap="none" rtlCol="0">
            <a:spAutoFit/>
          </a:bodyPr>
          <a:lstStyle/>
          <a:p>
            <a:r>
              <a:rPr lang="en-US" sz="2000" dirty="0" err="1"/>
              <a:t>Jumlah</a:t>
            </a:r>
            <a:r>
              <a:rPr lang="en-US" sz="2000" dirty="0"/>
              <a:t> </a:t>
            </a:r>
            <a:r>
              <a:rPr lang="en-US" sz="2000" dirty="0" err="1"/>
              <a:t>kelas</a:t>
            </a:r>
            <a:endParaRPr lang="en-US" sz="2000" dirty="0"/>
          </a:p>
        </p:txBody>
      </p:sp>
    </p:spTree>
    <p:extLst>
      <p:ext uri="{BB962C8B-B14F-4D97-AF65-F5344CB8AC3E}">
        <p14:creationId xmlns:p14="http://schemas.microsoft.com/office/powerpoint/2010/main" val="2912212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268711-8FF1-4E66-78A4-D6236AB0D964}"/>
              </a:ext>
            </a:extLst>
          </p:cNvPr>
          <p:cNvSpPr>
            <a:spLocks noGrp="1"/>
          </p:cNvSpPr>
          <p:nvPr>
            <p:ph type="sldNum" sz="quarter" idx="12"/>
          </p:nvPr>
        </p:nvSpPr>
        <p:spPr/>
        <p:txBody>
          <a:bodyPr/>
          <a:lstStyle/>
          <a:p>
            <a:fld id="{39DCCA8C-3C40-440D-A23D-CFF4DA06079F}" type="slidenum">
              <a:rPr lang="en-US" smtClean="0"/>
              <a:t>4</a:t>
            </a:fld>
            <a:endParaRPr lang="en-US"/>
          </a:p>
        </p:txBody>
      </p:sp>
      <p:sp>
        <p:nvSpPr>
          <p:cNvPr id="5" name="TextBox 4">
            <a:extLst>
              <a:ext uri="{FF2B5EF4-FFF2-40B4-BE49-F238E27FC236}">
                <a16:creationId xmlns:a16="http://schemas.microsoft.com/office/drawing/2014/main" id="{A362634B-C039-3293-5FFB-3E6489415F2B}"/>
              </a:ext>
            </a:extLst>
          </p:cNvPr>
          <p:cNvSpPr txBox="1"/>
          <p:nvPr/>
        </p:nvSpPr>
        <p:spPr>
          <a:xfrm>
            <a:off x="3125762" y="5701645"/>
            <a:ext cx="6163995" cy="461665"/>
          </a:xfrm>
          <a:prstGeom prst="rect">
            <a:avLst/>
          </a:prstGeom>
          <a:noFill/>
        </p:spPr>
        <p:txBody>
          <a:bodyPr wrap="none" rtlCol="0">
            <a:spAutoFit/>
          </a:bodyPr>
          <a:lstStyle/>
          <a:p>
            <a:r>
              <a:rPr lang="en-US" sz="2400" dirty="0" err="1"/>
              <a:t>Jaringan</a:t>
            </a:r>
            <a:r>
              <a:rPr lang="en-US" sz="2400" dirty="0"/>
              <a:t> </a:t>
            </a:r>
            <a:r>
              <a:rPr lang="en-US" sz="2400" dirty="0" err="1"/>
              <a:t>Syaraf</a:t>
            </a:r>
            <a:r>
              <a:rPr lang="en-US" sz="2400" dirty="0"/>
              <a:t> </a:t>
            </a:r>
            <a:r>
              <a:rPr lang="en-US" sz="2400" dirty="0" err="1"/>
              <a:t>Tiruan</a:t>
            </a:r>
            <a:r>
              <a:rPr lang="en-US" sz="2400" dirty="0"/>
              <a:t> (</a:t>
            </a:r>
            <a:r>
              <a:rPr lang="en-US" sz="2400" i="1" dirty="0"/>
              <a:t>Artificial Neural </a:t>
            </a:r>
            <a:r>
              <a:rPr lang="en-US" sz="2400" i="1" dirty="0" err="1"/>
              <a:t>Netwok</a:t>
            </a:r>
            <a:r>
              <a:rPr lang="en-US" sz="2400" dirty="0"/>
              <a:t>)</a:t>
            </a:r>
          </a:p>
        </p:txBody>
      </p:sp>
      <p:pic>
        <p:nvPicPr>
          <p:cNvPr id="3" name="Picture 2" descr="Diagram&#10;&#10;Description automatically generated">
            <a:extLst>
              <a:ext uri="{FF2B5EF4-FFF2-40B4-BE49-F238E27FC236}">
                <a16:creationId xmlns:a16="http://schemas.microsoft.com/office/drawing/2014/main" id="{E8C6E3CF-F66D-F1EF-8DA6-A10E11C26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425" y="1052087"/>
            <a:ext cx="7935992" cy="4649558"/>
          </a:xfrm>
          <a:prstGeom prst="rect">
            <a:avLst/>
          </a:prstGeom>
        </p:spPr>
      </p:pic>
    </p:spTree>
    <p:extLst>
      <p:ext uri="{BB962C8B-B14F-4D97-AF65-F5344CB8AC3E}">
        <p14:creationId xmlns:p14="http://schemas.microsoft.com/office/powerpoint/2010/main" val="550339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4EBB4A-6C1C-FC7D-5383-12467F59E7EC}"/>
              </a:ext>
            </a:extLst>
          </p:cNvPr>
          <p:cNvSpPr>
            <a:spLocks noGrp="1"/>
          </p:cNvSpPr>
          <p:nvPr>
            <p:ph type="sldNum" sz="quarter" idx="12"/>
          </p:nvPr>
        </p:nvSpPr>
        <p:spPr/>
        <p:txBody>
          <a:bodyPr/>
          <a:lstStyle/>
          <a:p>
            <a:fld id="{39DCCA8C-3C40-440D-A23D-CFF4DA06079F}" type="slidenum">
              <a:rPr lang="en-US" smtClean="0"/>
              <a:t>40</a:t>
            </a:fld>
            <a:endParaRPr lang="en-US"/>
          </a:p>
        </p:txBody>
      </p:sp>
      <p:pic>
        <p:nvPicPr>
          <p:cNvPr id="3" name="Picture 2">
            <a:extLst>
              <a:ext uri="{FF2B5EF4-FFF2-40B4-BE49-F238E27FC236}">
                <a16:creationId xmlns:a16="http://schemas.microsoft.com/office/drawing/2014/main" id="{93F57CD4-EBF7-E12C-8617-9B2921CA5F56}"/>
              </a:ext>
            </a:extLst>
          </p:cNvPr>
          <p:cNvPicPr>
            <a:picLocks noChangeAspect="1"/>
          </p:cNvPicPr>
          <p:nvPr/>
        </p:nvPicPr>
        <p:blipFill>
          <a:blip r:embed="rId2"/>
          <a:stretch>
            <a:fillRect/>
          </a:stretch>
        </p:blipFill>
        <p:spPr>
          <a:xfrm>
            <a:off x="1095127" y="401782"/>
            <a:ext cx="10258673" cy="5541818"/>
          </a:xfrm>
          <a:prstGeom prst="rect">
            <a:avLst/>
          </a:prstGeom>
        </p:spPr>
      </p:pic>
      <p:sp>
        <p:nvSpPr>
          <p:cNvPr id="4" name="TextBox 3">
            <a:extLst>
              <a:ext uri="{FF2B5EF4-FFF2-40B4-BE49-F238E27FC236}">
                <a16:creationId xmlns:a16="http://schemas.microsoft.com/office/drawing/2014/main" id="{58191C16-F613-CCB7-00F9-5DF51812B5A7}"/>
              </a:ext>
            </a:extLst>
          </p:cNvPr>
          <p:cNvSpPr txBox="1"/>
          <p:nvPr/>
        </p:nvSpPr>
        <p:spPr>
          <a:xfrm>
            <a:off x="6329680" y="6271552"/>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830093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34A896E-CB51-4F97-89EC-D9CE6F047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520" y="246472"/>
            <a:ext cx="10485120" cy="5612473"/>
          </a:xfrm>
          <a:prstGeom prst="rect">
            <a:avLst/>
          </a:prstGeom>
        </p:spPr>
      </p:pic>
      <p:sp>
        <p:nvSpPr>
          <p:cNvPr id="4" name="TextBox 3">
            <a:extLst>
              <a:ext uri="{FF2B5EF4-FFF2-40B4-BE49-F238E27FC236}">
                <a16:creationId xmlns:a16="http://schemas.microsoft.com/office/drawing/2014/main" id="{CFC47380-7B01-4344-B600-687F2BB2DC82}"/>
              </a:ext>
            </a:extLst>
          </p:cNvPr>
          <p:cNvSpPr txBox="1"/>
          <p:nvPr/>
        </p:nvSpPr>
        <p:spPr>
          <a:xfrm>
            <a:off x="1681479" y="5858945"/>
            <a:ext cx="9525001" cy="646331"/>
          </a:xfrm>
          <a:prstGeom prst="rect">
            <a:avLst/>
          </a:prstGeom>
          <a:noFill/>
        </p:spPr>
        <p:txBody>
          <a:bodyPr wrap="square">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https://towardsdatascience.com/a-comprehensive-guide-to-convolutional-neural-networks-the-eli5-way-3bd2b1164a53</a:t>
            </a:r>
          </a:p>
        </p:txBody>
      </p:sp>
    </p:spTree>
    <p:extLst>
      <p:ext uri="{BB962C8B-B14F-4D97-AF65-F5344CB8AC3E}">
        <p14:creationId xmlns:p14="http://schemas.microsoft.com/office/powerpoint/2010/main" val="1315688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2BA424-7B57-B02C-29CA-57896737DBAB}"/>
              </a:ext>
            </a:extLst>
          </p:cNvPr>
          <p:cNvSpPr>
            <a:spLocks noGrp="1"/>
          </p:cNvSpPr>
          <p:nvPr>
            <p:ph idx="1"/>
          </p:nvPr>
        </p:nvSpPr>
        <p:spPr>
          <a:xfrm>
            <a:off x="838200" y="624114"/>
            <a:ext cx="10515600" cy="5552849"/>
          </a:xfrm>
        </p:spPr>
        <p:txBody>
          <a:bodyPr>
            <a:normAutofit/>
          </a:bodyPr>
          <a:lstStyle/>
          <a:p>
            <a:pPr marL="0" indent="0">
              <a:buNone/>
            </a:pPr>
            <a:r>
              <a:rPr lang="en-US" sz="3600" b="1" dirty="0"/>
              <a:t>Confusion matrix</a:t>
            </a:r>
          </a:p>
        </p:txBody>
      </p:sp>
      <p:sp>
        <p:nvSpPr>
          <p:cNvPr id="4" name="Slide Number Placeholder 3">
            <a:extLst>
              <a:ext uri="{FF2B5EF4-FFF2-40B4-BE49-F238E27FC236}">
                <a16:creationId xmlns:a16="http://schemas.microsoft.com/office/drawing/2014/main" id="{4231D31F-2CCF-1179-6754-EDA1F8BCF7AD}"/>
              </a:ext>
            </a:extLst>
          </p:cNvPr>
          <p:cNvSpPr>
            <a:spLocks noGrp="1"/>
          </p:cNvSpPr>
          <p:nvPr>
            <p:ph type="sldNum" sz="quarter" idx="12"/>
          </p:nvPr>
        </p:nvSpPr>
        <p:spPr/>
        <p:txBody>
          <a:bodyPr/>
          <a:lstStyle/>
          <a:p>
            <a:fld id="{39DCCA8C-3C40-440D-A23D-CFF4DA06079F}" type="slidenum">
              <a:rPr lang="en-US" smtClean="0"/>
              <a:t>42</a:t>
            </a:fld>
            <a:endParaRPr lang="en-US"/>
          </a:p>
        </p:txBody>
      </p:sp>
      <p:pic>
        <p:nvPicPr>
          <p:cNvPr id="6" name="Picture 5" descr="A table with black text&#10;&#10;Description automatically generated">
            <a:extLst>
              <a:ext uri="{FF2B5EF4-FFF2-40B4-BE49-F238E27FC236}">
                <a16:creationId xmlns:a16="http://schemas.microsoft.com/office/drawing/2014/main" id="{6275D13A-0616-074E-7216-2674BA171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555" y="1832197"/>
            <a:ext cx="5474947" cy="2032463"/>
          </a:xfrm>
          <a:prstGeom prst="rect">
            <a:avLst/>
          </a:prstGeom>
        </p:spPr>
      </p:pic>
      <p:sp>
        <p:nvSpPr>
          <p:cNvPr id="8" name="TextBox 7">
            <a:extLst>
              <a:ext uri="{FF2B5EF4-FFF2-40B4-BE49-F238E27FC236}">
                <a16:creationId xmlns:a16="http://schemas.microsoft.com/office/drawing/2014/main" id="{82418CB0-DB55-A3DA-BFF8-C2218D46EC12}"/>
              </a:ext>
            </a:extLst>
          </p:cNvPr>
          <p:cNvSpPr txBox="1"/>
          <p:nvPr/>
        </p:nvSpPr>
        <p:spPr>
          <a:xfrm>
            <a:off x="1509485" y="4127902"/>
            <a:ext cx="10261601" cy="461665"/>
          </a:xfrm>
          <a:prstGeom prst="rect">
            <a:avLst/>
          </a:prstGeom>
          <a:noFill/>
        </p:spPr>
        <p:txBody>
          <a:bodyPr wrap="square">
            <a:spAutoFit/>
          </a:bodyPr>
          <a:lstStyle/>
          <a:p>
            <a:r>
              <a:rPr lang="en-US" sz="2400" dirty="0"/>
              <a:t>true positive (TP), true-negative (TN), false positive (FP), false negative (FN)</a:t>
            </a:r>
          </a:p>
        </p:txBody>
      </p:sp>
      <p:pic>
        <p:nvPicPr>
          <p:cNvPr id="14" name="Picture 13" descr="A black text on a white background&#10;&#10;Description automatically generated">
            <a:extLst>
              <a:ext uri="{FF2B5EF4-FFF2-40B4-BE49-F238E27FC236}">
                <a16:creationId xmlns:a16="http://schemas.microsoft.com/office/drawing/2014/main" id="{50A9865D-29C2-0AA5-32F5-988745450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225" y="5038282"/>
            <a:ext cx="5919549" cy="1117855"/>
          </a:xfrm>
          <a:prstGeom prst="rect">
            <a:avLst/>
          </a:prstGeom>
        </p:spPr>
      </p:pic>
    </p:spTree>
    <p:extLst>
      <p:ext uri="{BB962C8B-B14F-4D97-AF65-F5344CB8AC3E}">
        <p14:creationId xmlns:p14="http://schemas.microsoft.com/office/powerpoint/2010/main" val="431157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F9BD64-B205-4131-832F-50299A807EE3}"/>
              </a:ext>
            </a:extLst>
          </p:cNvPr>
          <p:cNvSpPr>
            <a:spLocks noGrp="1"/>
          </p:cNvSpPr>
          <p:nvPr>
            <p:ph idx="1"/>
          </p:nvPr>
        </p:nvSpPr>
        <p:spPr>
          <a:xfrm>
            <a:off x="838200" y="711200"/>
            <a:ext cx="10515600" cy="5465763"/>
          </a:xfrm>
        </p:spPr>
        <p:txBody>
          <a:bodyPr/>
          <a:lstStyle/>
          <a:p>
            <a:pPr marL="0" indent="0">
              <a:buNone/>
            </a:pPr>
            <a:r>
              <a:rPr lang="en-US" dirty="0" err="1"/>
              <a:t>Beberapa</a:t>
            </a:r>
            <a:r>
              <a:rPr lang="en-US" dirty="0"/>
              <a:t> </a:t>
            </a:r>
            <a:r>
              <a:rPr lang="en-US" dirty="0" err="1"/>
              <a:t>arsitektur</a:t>
            </a:r>
            <a:r>
              <a:rPr lang="en-US" dirty="0"/>
              <a:t> CNN:</a:t>
            </a:r>
          </a:p>
          <a:p>
            <a:pPr>
              <a:buFont typeface="+mj-lt"/>
              <a:buAutoNum type="arabicPeriod"/>
            </a:pPr>
            <a:r>
              <a:rPr lang="nb-NO" dirty="0"/>
              <a:t>  LeNet</a:t>
            </a:r>
          </a:p>
          <a:p>
            <a:pPr>
              <a:buFont typeface="+mj-lt"/>
              <a:buAutoNum type="arabicPeriod"/>
            </a:pPr>
            <a:r>
              <a:rPr lang="nb-NO" dirty="0"/>
              <a:t>  AlexNet</a:t>
            </a:r>
          </a:p>
          <a:p>
            <a:pPr>
              <a:buFont typeface="+mj-lt"/>
              <a:buAutoNum type="arabicPeriod"/>
            </a:pPr>
            <a:r>
              <a:rPr lang="nb-NO" dirty="0"/>
              <a:t>  VGGNet</a:t>
            </a:r>
          </a:p>
          <a:p>
            <a:pPr>
              <a:buFont typeface="+mj-lt"/>
              <a:buAutoNum type="arabicPeriod"/>
            </a:pPr>
            <a:r>
              <a:rPr lang="nb-NO" dirty="0"/>
              <a:t>  GoogLeNet</a:t>
            </a:r>
          </a:p>
          <a:p>
            <a:pPr>
              <a:buFont typeface="+mj-lt"/>
              <a:buAutoNum type="arabicPeriod"/>
            </a:pPr>
            <a:r>
              <a:rPr lang="nb-NO" dirty="0"/>
              <a:t>  ResNet</a:t>
            </a:r>
          </a:p>
          <a:p>
            <a:pPr>
              <a:buFont typeface="+mj-lt"/>
              <a:buAutoNum type="arabicPeriod"/>
            </a:pPr>
            <a:r>
              <a:rPr lang="nb-NO" dirty="0"/>
              <a:t>  ZFNet</a:t>
            </a:r>
          </a:p>
          <a:p>
            <a:pPr>
              <a:buFont typeface="+mj-lt"/>
              <a:buAutoNum type="arabicPeriod"/>
            </a:pPr>
            <a:r>
              <a:rPr lang="nb-NO" dirty="0"/>
              <a:t> MobileNet</a:t>
            </a:r>
          </a:p>
          <a:p>
            <a:pPr>
              <a:buFont typeface="+mj-lt"/>
              <a:buAutoNum type="arabicPeriod"/>
            </a:pPr>
            <a:r>
              <a:rPr lang="nb-NO" dirty="0"/>
              <a:t> XceptionNet</a:t>
            </a:r>
          </a:p>
          <a:p>
            <a:pPr>
              <a:buFont typeface="+mj-lt"/>
              <a:buAutoNum type="arabicPeriod"/>
            </a:pPr>
            <a:r>
              <a:rPr lang="nb-NO" dirty="0"/>
              <a:t>dll</a:t>
            </a:r>
          </a:p>
          <a:p>
            <a:pPr marL="0" indent="0">
              <a:buNone/>
            </a:pPr>
            <a:endParaRPr lang="en-US" dirty="0"/>
          </a:p>
        </p:txBody>
      </p:sp>
    </p:spTree>
    <p:extLst>
      <p:ext uri="{BB962C8B-B14F-4D97-AF65-F5344CB8AC3E}">
        <p14:creationId xmlns:p14="http://schemas.microsoft.com/office/powerpoint/2010/main" val="1543251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C6031-8EE4-AC3A-CC10-34437ADA8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54" y="1833844"/>
            <a:ext cx="11097491" cy="3898197"/>
          </a:xfrm>
          <a:prstGeom prst="rect">
            <a:avLst/>
          </a:prstGeom>
        </p:spPr>
      </p:pic>
      <p:sp>
        <p:nvSpPr>
          <p:cNvPr id="6" name="TextBox 5">
            <a:extLst>
              <a:ext uri="{FF2B5EF4-FFF2-40B4-BE49-F238E27FC236}">
                <a16:creationId xmlns:a16="http://schemas.microsoft.com/office/drawing/2014/main" id="{89724686-E00E-2C51-C130-EF4F11176D6F}"/>
              </a:ext>
            </a:extLst>
          </p:cNvPr>
          <p:cNvSpPr txBox="1"/>
          <p:nvPr/>
        </p:nvSpPr>
        <p:spPr>
          <a:xfrm>
            <a:off x="775855" y="527204"/>
            <a:ext cx="1823641" cy="707886"/>
          </a:xfrm>
          <a:prstGeom prst="rect">
            <a:avLst/>
          </a:prstGeom>
          <a:noFill/>
        </p:spPr>
        <p:txBody>
          <a:bodyPr wrap="none" rtlCol="0">
            <a:spAutoFit/>
          </a:bodyPr>
          <a:lstStyle/>
          <a:p>
            <a:r>
              <a:rPr lang="en-US" sz="4000" dirty="0" err="1"/>
              <a:t>AlexNet</a:t>
            </a:r>
            <a:endParaRPr lang="en-US" sz="4000" dirty="0"/>
          </a:p>
        </p:txBody>
      </p:sp>
      <p:sp>
        <p:nvSpPr>
          <p:cNvPr id="8" name="TextBox 7">
            <a:extLst>
              <a:ext uri="{FF2B5EF4-FFF2-40B4-BE49-F238E27FC236}">
                <a16:creationId xmlns:a16="http://schemas.microsoft.com/office/drawing/2014/main" id="{570786FD-3BF2-C245-95FB-14F83C513C61}"/>
              </a:ext>
            </a:extLst>
          </p:cNvPr>
          <p:cNvSpPr txBox="1"/>
          <p:nvPr/>
        </p:nvSpPr>
        <p:spPr>
          <a:xfrm>
            <a:off x="1149928" y="6330796"/>
            <a:ext cx="6096000" cy="369332"/>
          </a:xfrm>
          <a:prstGeom prst="rect">
            <a:avLst/>
          </a:prstGeom>
          <a:noFill/>
        </p:spPr>
        <p:txBody>
          <a:bodyPr wrap="square">
            <a:spAutoFit/>
          </a:bodyPr>
          <a:lstStyle/>
          <a:p>
            <a:r>
              <a:rPr lang="en-US" dirty="0" err="1"/>
              <a:t>Sumber</a:t>
            </a:r>
            <a:r>
              <a:rPr lang="en-US" dirty="0"/>
              <a:t> </a:t>
            </a:r>
            <a:r>
              <a:rPr lang="en-US" dirty="0" err="1"/>
              <a:t>gambar</a:t>
            </a:r>
            <a:r>
              <a:rPr lang="en-US" dirty="0"/>
              <a:t>: </a:t>
            </a:r>
            <a:r>
              <a:rPr lang="en-US" dirty="0">
                <a:hlinkClick r:id="rId3"/>
              </a:rPr>
              <a:t>https://www.mdpi.com/2072-4292/9/8/848</a:t>
            </a:r>
            <a:r>
              <a:rPr lang="en-US" dirty="0"/>
              <a:t> </a:t>
            </a:r>
          </a:p>
        </p:txBody>
      </p:sp>
    </p:spTree>
    <p:extLst>
      <p:ext uri="{BB962C8B-B14F-4D97-AF65-F5344CB8AC3E}">
        <p14:creationId xmlns:p14="http://schemas.microsoft.com/office/powerpoint/2010/main" val="1276223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9F9AE2-781E-CA61-5DB5-821DBB2CF51D}"/>
              </a:ext>
            </a:extLst>
          </p:cNvPr>
          <p:cNvSpPr>
            <a:spLocks noGrp="1"/>
          </p:cNvSpPr>
          <p:nvPr>
            <p:ph type="sldNum" sz="quarter" idx="12"/>
          </p:nvPr>
        </p:nvSpPr>
        <p:spPr/>
        <p:txBody>
          <a:bodyPr/>
          <a:lstStyle/>
          <a:p>
            <a:fld id="{39DCCA8C-3C40-440D-A23D-CFF4DA06079F}" type="slidenum">
              <a:rPr lang="en-US" smtClean="0"/>
              <a:t>45</a:t>
            </a:fld>
            <a:endParaRPr lang="en-US"/>
          </a:p>
        </p:txBody>
      </p:sp>
      <p:pic>
        <p:nvPicPr>
          <p:cNvPr id="4" name="Picture 3">
            <a:extLst>
              <a:ext uri="{FF2B5EF4-FFF2-40B4-BE49-F238E27FC236}">
                <a16:creationId xmlns:a16="http://schemas.microsoft.com/office/drawing/2014/main" id="{C8D377CA-D728-A565-AD9A-AA40CD494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77169"/>
            <a:ext cx="10203616" cy="5739534"/>
          </a:xfrm>
          <a:prstGeom prst="rect">
            <a:avLst/>
          </a:prstGeom>
        </p:spPr>
      </p:pic>
      <p:sp>
        <p:nvSpPr>
          <p:cNvPr id="5" name="TextBox 4">
            <a:extLst>
              <a:ext uri="{FF2B5EF4-FFF2-40B4-BE49-F238E27FC236}">
                <a16:creationId xmlns:a16="http://schemas.microsoft.com/office/drawing/2014/main" id="{5490B815-6094-1DD5-4207-CDE08FBAFADB}"/>
              </a:ext>
            </a:extLst>
          </p:cNvPr>
          <p:cNvSpPr txBox="1"/>
          <p:nvPr/>
        </p:nvSpPr>
        <p:spPr>
          <a:xfrm>
            <a:off x="1066800" y="527750"/>
            <a:ext cx="3047629" cy="461665"/>
          </a:xfrm>
          <a:prstGeom prst="rect">
            <a:avLst/>
          </a:prstGeom>
          <a:noFill/>
        </p:spPr>
        <p:txBody>
          <a:bodyPr wrap="none" rtlCol="0">
            <a:spAutoFit/>
          </a:bodyPr>
          <a:lstStyle/>
          <a:p>
            <a:r>
              <a:rPr lang="en-US" sz="2400" dirty="0" err="1"/>
              <a:t>Detil</a:t>
            </a:r>
            <a:r>
              <a:rPr lang="en-US" sz="2400" dirty="0"/>
              <a:t> di </a:t>
            </a:r>
            <a:r>
              <a:rPr lang="en-US" sz="2400" dirty="0" err="1"/>
              <a:t>dalam</a:t>
            </a:r>
            <a:r>
              <a:rPr lang="en-US" sz="2400" dirty="0"/>
              <a:t> </a:t>
            </a:r>
            <a:r>
              <a:rPr lang="en-US" sz="2400" dirty="0" err="1"/>
              <a:t>AlexNet</a:t>
            </a:r>
            <a:r>
              <a:rPr lang="en-US" sz="2400" dirty="0"/>
              <a:t>:</a:t>
            </a:r>
          </a:p>
        </p:txBody>
      </p:sp>
      <p:sp>
        <p:nvSpPr>
          <p:cNvPr id="7" name="TextBox 6">
            <a:extLst>
              <a:ext uri="{FF2B5EF4-FFF2-40B4-BE49-F238E27FC236}">
                <a16:creationId xmlns:a16="http://schemas.microsoft.com/office/drawing/2014/main" id="{5B5F1648-D118-7C73-DDD9-304302A8782A}"/>
              </a:ext>
            </a:extLst>
          </p:cNvPr>
          <p:cNvSpPr txBox="1"/>
          <p:nvPr/>
        </p:nvSpPr>
        <p:spPr>
          <a:xfrm>
            <a:off x="398318" y="6339609"/>
            <a:ext cx="11793682" cy="369332"/>
          </a:xfrm>
          <a:prstGeom prst="rect">
            <a:avLst/>
          </a:prstGeom>
          <a:noFill/>
        </p:spPr>
        <p:txBody>
          <a:bodyPr wrap="square">
            <a:spAutoFit/>
          </a:bodyPr>
          <a:lstStyle/>
          <a:p>
            <a:r>
              <a:rPr lang="en-US" dirty="0" err="1"/>
              <a:t>Sumber</a:t>
            </a:r>
            <a:r>
              <a:rPr lang="en-US" dirty="0"/>
              <a:t> </a:t>
            </a:r>
            <a:r>
              <a:rPr lang="en-US" dirty="0" err="1"/>
              <a:t>gambar</a:t>
            </a:r>
            <a:r>
              <a:rPr lang="en-US" dirty="0"/>
              <a:t>: </a:t>
            </a:r>
            <a:r>
              <a:rPr lang="en-US" dirty="0">
                <a:hlinkClick r:id="rId3"/>
              </a:rPr>
              <a:t>https://medium.com/analytics-vidhya/concept-of-alexnet-convolutional-neural-network-6e73b4f9ee30</a:t>
            </a:r>
            <a:r>
              <a:rPr lang="en-US" dirty="0"/>
              <a:t> </a:t>
            </a:r>
          </a:p>
        </p:txBody>
      </p:sp>
    </p:spTree>
    <p:extLst>
      <p:ext uri="{BB962C8B-B14F-4D97-AF65-F5344CB8AC3E}">
        <p14:creationId xmlns:p14="http://schemas.microsoft.com/office/powerpoint/2010/main" val="586918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D928BD-3447-6AA2-452F-60D052F066C3}"/>
              </a:ext>
            </a:extLst>
          </p:cNvPr>
          <p:cNvSpPr>
            <a:spLocks noGrp="1"/>
          </p:cNvSpPr>
          <p:nvPr>
            <p:ph idx="1"/>
          </p:nvPr>
        </p:nvSpPr>
        <p:spPr>
          <a:xfrm>
            <a:off x="838200" y="754743"/>
            <a:ext cx="10515600" cy="5422220"/>
          </a:xfrm>
        </p:spPr>
        <p:txBody>
          <a:bodyPr/>
          <a:lstStyle/>
          <a:p>
            <a:pPr marL="0" indent="0">
              <a:buNone/>
            </a:pPr>
            <a:r>
              <a:rPr lang="en-US" dirty="0" err="1"/>
              <a:t>Perbandingan</a:t>
            </a:r>
            <a:r>
              <a:rPr lang="en-US" dirty="0"/>
              <a:t> </a:t>
            </a:r>
            <a:r>
              <a:rPr lang="en-US" dirty="0" err="1"/>
              <a:t>AlexNet</a:t>
            </a:r>
            <a:r>
              <a:rPr lang="en-US" dirty="0"/>
              <a:t> </a:t>
            </a:r>
            <a:r>
              <a:rPr lang="en-US" dirty="0" err="1"/>
              <a:t>dengan</a:t>
            </a:r>
            <a:r>
              <a:rPr lang="en-US" dirty="0"/>
              <a:t> </a:t>
            </a:r>
            <a:r>
              <a:rPr lang="en-US" dirty="0" err="1"/>
              <a:t>LeNet</a:t>
            </a:r>
            <a:endParaRPr lang="en-US" dirty="0"/>
          </a:p>
        </p:txBody>
      </p:sp>
      <p:sp>
        <p:nvSpPr>
          <p:cNvPr id="4" name="Slide Number Placeholder 3">
            <a:extLst>
              <a:ext uri="{FF2B5EF4-FFF2-40B4-BE49-F238E27FC236}">
                <a16:creationId xmlns:a16="http://schemas.microsoft.com/office/drawing/2014/main" id="{04B8CE7A-4024-67E2-8F68-222254AF04D2}"/>
              </a:ext>
            </a:extLst>
          </p:cNvPr>
          <p:cNvSpPr>
            <a:spLocks noGrp="1"/>
          </p:cNvSpPr>
          <p:nvPr>
            <p:ph type="sldNum" sz="quarter" idx="12"/>
          </p:nvPr>
        </p:nvSpPr>
        <p:spPr/>
        <p:txBody>
          <a:bodyPr/>
          <a:lstStyle/>
          <a:p>
            <a:fld id="{39DCCA8C-3C40-440D-A23D-CFF4DA06079F}" type="slidenum">
              <a:rPr lang="en-US" smtClean="0"/>
              <a:t>46</a:t>
            </a:fld>
            <a:endParaRPr lang="en-US"/>
          </a:p>
        </p:txBody>
      </p:sp>
      <p:pic>
        <p:nvPicPr>
          <p:cNvPr id="6" name="Picture 5" descr="A screenshot of a computer&#10;&#10;Description automatically generated">
            <a:extLst>
              <a:ext uri="{FF2B5EF4-FFF2-40B4-BE49-F238E27FC236}">
                <a16:creationId xmlns:a16="http://schemas.microsoft.com/office/drawing/2014/main" id="{46A52238-F2C1-EEE6-5AFC-CCB502D9B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599" y="1482385"/>
            <a:ext cx="6379029" cy="4784272"/>
          </a:xfrm>
          <a:prstGeom prst="rect">
            <a:avLst/>
          </a:prstGeom>
        </p:spPr>
      </p:pic>
    </p:spTree>
    <p:extLst>
      <p:ext uri="{BB962C8B-B14F-4D97-AF65-F5344CB8AC3E}">
        <p14:creationId xmlns:p14="http://schemas.microsoft.com/office/powerpoint/2010/main" val="4230442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77E219-1807-4310-9EBA-F4A74A9C6D16}"/>
              </a:ext>
            </a:extLst>
          </p:cNvPr>
          <p:cNvPicPr>
            <a:picLocks noChangeAspect="1"/>
          </p:cNvPicPr>
          <p:nvPr/>
        </p:nvPicPr>
        <p:blipFill>
          <a:blip r:embed="rId2"/>
          <a:stretch>
            <a:fillRect/>
          </a:stretch>
        </p:blipFill>
        <p:spPr>
          <a:xfrm>
            <a:off x="1679952" y="484643"/>
            <a:ext cx="8209265" cy="5345351"/>
          </a:xfrm>
          <a:prstGeom prst="rect">
            <a:avLst/>
          </a:prstGeom>
        </p:spPr>
      </p:pic>
      <p:sp>
        <p:nvSpPr>
          <p:cNvPr id="2" name="TextBox 1">
            <a:extLst>
              <a:ext uri="{FF2B5EF4-FFF2-40B4-BE49-F238E27FC236}">
                <a16:creationId xmlns:a16="http://schemas.microsoft.com/office/drawing/2014/main" id="{19B41D45-1674-7D2B-9FE2-97180FEA432D}"/>
              </a:ext>
            </a:extLst>
          </p:cNvPr>
          <p:cNvSpPr txBox="1"/>
          <p:nvPr/>
        </p:nvSpPr>
        <p:spPr>
          <a:xfrm>
            <a:off x="6329680" y="6271552"/>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3890051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13BA1-09E2-4670-BFC0-3336DF1976D0}"/>
              </a:ext>
            </a:extLst>
          </p:cNvPr>
          <p:cNvPicPr>
            <a:picLocks noChangeAspect="1"/>
          </p:cNvPicPr>
          <p:nvPr/>
        </p:nvPicPr>
        <p:blipFill>
          <a:blip r:embed="rId2"/>
          <a:stretch>
            <a:fillRect/>
          </a:stretch>
        </p:blipFill>
        <p:spPr>
          <a:xfrm>
            <a:off x="1978745" y="355928"/>
            <a:ext cx="6921416" cy="6146143"/>
          </a:xfrm>
          <a:prstGeom prst="rect">
            <a:avLst/>
          </a:prstGeom>
        </p:spPr>
      </p:pic>
      <p:sp>
        <p:nvSpPr>
          <p:cNvPr id="2" name="TextBox 1">
            <a:extLst>
              <a:ext uri="{FF2B5EF4-FFF2-40B4-BE49-F238E27FC236}">
                <a16:creationId xmlns:a16="http://schemas.microsoft.com/office/drawing/2014/main" id="{CB4D54FE-414C-CB69-9C2B-DE227903229C}"/>
              </a:ext>
            </a:extLst>
          </p:cNvPr>
          <p:cNvSpPr txBox="1"/>
          <p:nvPr/>
        </p:nvSpPr>
        <p:spPr>
          <a:xfrm>
            <a:off x="7518400" y="6488668"/>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25583992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45C15-9272-854C-E5AF-F4B40B707A19}"/>
              </a:ext>
            </a:extLst>
          </p:cNvPr>
          <p:cNvSpPr>
            <a:spLocks noGrp="1"/>
          </p:cNvSpPr>
          <p:nvPr>
            <p:ph type="title"/>
          </p:nvPr>
        </p:nvSpPr>
        <p:spPr/>
        <p:txBody>
          <a:bodyPr/>
          <a:lstStyle/>
          <a:p>
            <a:r>
              <a:rPr lang="en-US" dirty="0"/>
              <a:t>ImageNet</a:t>
            </a:r>
          </a:p>
        </p:txBody>
      </p:sp>
      <p:sp>
        <p:nvSpPr>
          <p:cNvPr id="3" name="Content Placeholder 2">
            <a:extLst>
              <a:ext uri="{FF2B5EF4-FFF2-40B4-BE49-F238E27FC236}">
                <a16:creationId xmlns:a16="http://schemas.microsoft.com/office/drawing/2014/main" id="{5091C00D-3EDA-4719-5C5F-83DFA30E177D}"/>
              </a:ext>
            </a:extLst>
          </p:cNvPr>
          <p:cNvSpPr>
            <a:spLocks noGrp="1"/>
          </p:cNvSpPr>
          <p:nvPr>
            <p:ph idx="1"/>
          </p:nvPr>
        </p:nvSpPr>
        <p:spPr>
          <a:xfrm>
            <a:off x="838200" y="1825625"/>
            <a:ext cx="4270829" cy="4351338"/>
          </a:xfrm>
        </p:spPr>
        <p:txBody>
          <a:bodyPr>
            <a:normAutofit/>
          </a:bodyPr>
          <a:lstStyle/>
          <a:p>
            <a:r>
              <a:rPr lang="en-US" sz="2400" dirty="0"/>
              <a:t>ImageNet </a:t>
            </a:r>
            <a:r>
              <a:rPr lang="en-US" sz="2400" dirty="0" err="1"/>
              <a:t>adalah</a:t>
            </a:r>
            <a:r>
              <a:rPr lang="en-US" sz="2400" dirty="0"/>
              <a:t> </a:t>
            </a:r>
            <a:r>
              <a:rPr lang="en-US" sz="2400" dirty="0" err="1"/>
              <a:t>sebuah</a:t>
            </a:r>
            <a:r>
              <a:rPr lang="en-US" sz="2400" dirty="0"/>
              <a:t> dataset yang </a:t>
            </a:r>
            <a:r>
              <a:rPr lang="en-US" sz="2400" dirty="0" err="1"/>
              <a:t>terdiri</a:t>
            </a:r>
            <a:r>
              <a:rPr lang="en-US" sz="2400" dirty="0"/>
              <a:t> </a:t>
            </a:r>
            <a:r>
              <a:rPr lang="en-US" sz="2400" dirty="0" err="1"/>
              <a:t>dari</a:t>
            </a:r>
            <a:r>
              <a:rPr lang="en-US" sz="2400" dirty="0"/>
              <a:t> 1.200.000 </a:t>
            </a:r>
            <a:r>
              <a:rPr lang="en-US" sz="2400" dirty="0" err="1"/>
              <a:t>gambar</a:t>
            </a:r>
            <a:r>
              <a:rPr lang="en-US" sz="2400" dirty="0"/>
              <a:t> </a:t>
            </a:r>
            <a:r>
              <a:rPr lang="en-US" sz="2400" dirty="0" err="1"/>
              <a:t>untuk</a:t>
            </a:r>
            <a:r>
              <a:rPr lang="en-US" sz="2400" dirty="0"/>
              <a:t> training dan 100.000 </a:t>
            </a:r>
            <a:r>
              <a:rPr lang="en-US" sz="2400" dirty="0" err="1"/>
              <a:t>untuk</a:t>
            </a:r>
            <a:r>
              <a:rPr lang="en-US" sz="2400" dirty="0"/>
              <a:t> testing. </a:t>
            </a:r>
          </a:p>
          <a:p>
            <a:endParaRPr lang="en-US" sz="2400" dirty="0"/>
          </a:p>
          <a:p>
            <a:r>
              <a:rPr lang="en-US" sz="2400" dirty="0"/>
              <a:t>Dataset </a:t>
            </a:r>
            <a:r>
              <a:rPr lang="en-US" sz="2400" dirty="0" err="1"/>
              <a:t>ini</a:t>
            </a:r>
            <a:r>
              <a:rPr lang="en-US" sz="2400" dirty="0"/>
              <a:t> </a:t>
            </a:r>
            <a:r>
              <a:rPr lang="en-US" sz="2400" dirty="0" err="1"/>
              <a:t>terdiri</a:t>
            </a:r>
            <a:r>
              <a:rPr lang="en-US" sz="2400" dirty="0"/>
              <a:t> </a:t>
            </a:r>
            <a:r>
              <a:rPr lang="en-US" sz="2400" dirty="0" err="1"/>
              <a:t>dari</a:t>
            </a:r>
            <a:r>
              <a:rPr lang="en-US" sz="2400" dirty="0"/>
              <a:t> 1000 classes </a:t>
            </a:r>
            <a:r>
              <a:rPr lang="en-US" sz="2400" dirty="0" err="1"/>
              <a:t>jadi</a:t>
            </a:r>
            <a:r>
              <a:rPr lang="en-US" sz="2400" dirty="0"/>
              <a:t> </a:t>
            </a:r>
            <a:r>
              <a:rPr lang="en-US" sz="2400" dirty="0" err="1"/>
              <a:t>untuk</a:t>
            </a:r>
            <a:r>
              <a:rPr lang="en-US" sz="2400" dirty="0"/>
              <a:t> </a:t>
            </a:r>
            <a:r>
              <a:rPr lang="en-US" sz="2400" dirty="0" err="1"/>
              <a:t>setiap</a:t>
            </a:r>
            <a:r>
              <a:rPr lang="en-US" sz="2400" dirty="0"/>
              <a:t> class </a:t>
            </a:r>
            <a:r>
              <a:rPr lang="en-US" sz="2400" dirty="0" err="1"/>
              <a:t>ada</a:t>
            </a:r>
            <a:r>
              <a:rPr lang="en-US" sz="2400" dirty="0"/>
              <a:t> 1.200 </a:t>
            </a:r>
            <a:r>
              <a:rPr lang="en-US" sz="2400" dirty="0" err="1"/>
              <a:t>gambar</a:t>
            </a:r>
            <a:r>
              <a:rPr lang="en-US" sz="2400" dirty="0"/>
              <a:t>.</a:t>
            </a:r>
          </a:p>
        </p:txBody>
      </p:sp>
      <p:sp>
        <p:nvSpPr>
          <p:cNvPr id="4" name="Slide Number Placeholder 3">
            <a:extLst>
              <a:ext uri="{FF2B5EF4-FFF2-40B4-BE49-F238E27FC236}">
                <a16:creationId xmlns:a16="http://schemas.microsoft.com/office/drawing/2014/main" id="{A25941C6-3273-7A20-5873-5F118B5AD439}"/>
              </a:ext>
            </a:extLst>
          </p:cNvPr>
          <p:cNvSpPr>
            <a:spLocks noGrp="1"/>
          </p:cNvSpPr>
          <p:nvPr>
            <p:ph type="sldNum" sz="quarter" idx="12"/>
          </p:nvPr>
        </p:nvSpPr>
        <p:spPr/>
        <p:txBody>
          <a:bodyPr/>
          <a:lstStyle/>
          <a:p>
            <a:fld id="{39DCCA8C-3C40-440D-A23D-CFF4DA06079F}" type="slidenum">
              <a:rPr lang="en-US" smtClean="0"/>
              <a:t>49</a:t>
            </a:fld>
            <a:endParaRPr lang="en-US"/>
          </a:p>
        </p:txBody>
      </p:sp>
      <p:pic>
        <p:nvPicPr>
          <p:cNvPr id="6" name="Picture 5" descr="A collage of different pictures&#10;&#10;Description automatically generated">
            <a:extLst>
              <a:ext uri="{FF2B5EF4-FFF2-40B4-BE49-F238E27FC236}">
                <a16:creationId xmlns:a16="http://schemas.microsoft.com/office/drawing/2014/main" id="{286172E0-DB61-0C69-42DB-90D90676D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726" y="2002972"/>
            <a:ext cx="6573747" cy="3699021"/>
          </a:xfrm>
          <a:prstGeom prst="rect">
            <a:avLst/>
          </a:prstGeom>
        </p:spPr>
      </p:pic>
    </p:spTree>
    <p:extLst>
      <p:ext uri="{BB962C8B-B14F-4D97-AF65-F5344CB8AC3E}">
        <p14:creationId xmlns:p14="http://schemas.microsoft.com/office/powerpoint/2010/main" val="2174375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08B037-5F00-7DB5-48E2-688EBE3DDD35}"/>
              </a:ext>
            </a:extLst>
          </p:cNvPr>
          <p:cNvSpPr>
            <a:spLocks noGrp="1"/>
          </p:cNvSpPr>
          <p:nvPr>
            <p:ph type="sldNum" sz="quarter" idx="12"/>
          </p:nvPr>
        </p:nvSpPr>
        <p:spPr/>
        <p:txBody>
          <a:bodyPr/>
          <a:lstStyle/>
          <a:p>
            <a:fld id="{39DCCA8C-3C40-440D-A23D-CFF4DA06079F}" type="slidenum">
              <a:rPr lang="en-US" smtClean="0"/>
              <a:t>5</a:t>
            </a:fld>
            <a:endParaRPr lang="en-US"/>
          </a:p>
        </p:txBody>
      </p:sp>
      <p:pic>
        <p:nvPicPr>
          <p:cNvPr id="4" name="Picture 3">
            <a:extLst>
              <a:ext uri="{FF2B5EF4-FFF2-40B4-BE49-F238E27FC236}">
                <a16:creationId xmlns:a16="http://schemas.microsoft.com/office/drawing/2014/main" id="{147C9D01-5701-F03D-64A7-0ABA78EB1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891" y="823311"/>
            <a:ext cx="8255648" cy="5211378"/>
          </a:xfrm>
          <a:prstGeom prst="rect">
            <a:avLst/>
          </a:prstGeom>
        </p:spPr>
      </p:pic>
    </p:spTree>
    <p:extLst>
      <p:ext uri="{BB962C8B-B14F-4D97-AF65-F5344CB8AC3E}">
        <p14:creationId xmlns:p14="http://schemas.microsoft.com/office/powerpoint/2010/main" val="1263891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C39FA-0807-4E20-AC97-454FD1255FE7}"/>
              </a:ext>
            </a:extLst>
          </p:cNvPr>
          <p:cNvPicPr>
            <a:picLocks noChangeAspect="1"/>
          </p:cNvPicPr>
          <p:nvPr/>
        </p:nvPicPr>
        <p:blipFill>
          <a:blip r:embed="rId2"/>
          <a:stretch>
            <a:fillRect/>
          </a:stretch>
        </p:blipFill>
        <p:spPr>
          <a:xfrm>
            <a:off x="1412240" y="519186"/>
            <a:ext cx="9144000" cy="5819627"/>
          </a:xfrm>
          <a:prstGeom prst="rect">
            <a:avLst/>
          </a:prstGeom>
        </p:spPr>
      </p:pic>
      <p:sp>
        <p:nvSpPr>
          <p:cNvPr id="2" name="TextBox 1">
            <a:extLst>
              <a:ext uri="{FF2B5EF4-FFF2-40B4-BE49-F238E27FC236}">
                <a16:creationId xmlns:a16="http://schemas.microsoft.com/office/drawing/2014/main" id="{3A581D0B-1330-3279-E23D-35E449448325}"/>
              </a:ext>
            </a:extLst>
          </p:cNvPr>
          <p:cNvSpPr txBox="1"/>
          <p:nvPr/>
        </p:nvSpPr>
        <p:spPr>
          <a:xfrm>
            <a:off x="6329680" y="6271552"/>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3533831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CF4C-A055-706E-4EF6-DC19911C4F0D}"/>
              </a:ext>
            </a:extLst>
          </p:cNvPr>
          <p:cNvSpPr>
            <a:spLocks noGrp="1"/>
          </p:cNvSpPr>
          <p:nvPr>
            <p:ph type="title"/>
          </p:nvPr>
        </p:nvSpPr>
        <p:spPr/>
        <p:txBody>
          <a:bodyPr/>
          <a:lstStyle/>
          <a:p>
            <a:r>
              <a:rPr lang="en-US" dirty="0" err="1"/>
              <a:t>Contoh</a:t>
            </a:r>
            <a:r>
              <a:rPr lang="en-US" dirty="0"/>
              <a:t> program CNN </a:t>
            </a:r>
            <a:r>
              <a:rPr lang="en-US" dirty="0" err="1"/>
              <a:t>menggunakan</a:t>
            </a:r>
            <a:r>
              <a:rPr lang="en-US" dirty="0"/>
              <a:t> </a:t>
            </a:r>
            <a:r>
              <a:rPr lang="en-US" dirty="0" err="1"/>
              <a:t>Matlab</a:t>
            </a:r>
            <a:endParaRPr lang="en-US" dirty="0"/>
          </a:p>
        </p:txBody>
      </p:sp>
      <p:sp>
        <p:nvSpPr>
          <p:cNvPr id="3" name="Content Placeholder 2">
            <a:extLst>
              <a:ext uri="{FF2B5EF4-FFF2-40B4-BE49-F238E27FC236}">
                <a16:creationId xmlns:a16="http://schemas.microsoft.com/office/drawing/2014/main" id="{5C17CC80-033E-9AE6-6399-980180AC3296}"/>
              </a:ext>
            </a:extLst>
          </p:cNvPr>
          <p:cNvSpPr>
            <a:spLocks noGrp="1"/>
          </p:cNvSpPr>
          <p:nvPr>
            <p:ph idx="1"/>
          </p:nvPr>
        </p:nvSpPr>
        <p:spPr/>
        <p:txBody>
          <a:bodyPr>
            <a:normAutofit/>
          </a:bodyPr>
          <a:lstStyle/>
          <a:p>
            <a:pPr marL="0" indent="0">
              <a:buNone/>
            </a:pPr>
            <a:r>
              <a:rPr lang="en-US" sz="2400" dirty="0"/>
              <a:t>A. Goal: </a:t>
            </a:r>
            <a:r>
              <a:rPr lang="en-US" sz="2400" dirty="0" err="1"/>
              <a:t>Mengklasifikasi</a:t>
            </a:r>
            <a:r>
              <a:rPr lang="en-US" sz="2400" dirty="0"/>
              <a:t> </a:t>
            </a:r>
            <a:r>
              <a:rPr lang="en-US" sz="2400" dirty="0" err="1"/>
              <a:t>angka-angka</a:t>
            </a:r>
            <a:r>
              <a:rPr lang="en-US" sz="2400" dirty="0"/>
              <a:t> (0-9) </a:t>
            </a:r>
            <a:r>
              <a:rPr lang="en-US" sz="2400" dirty="0" err="1"/>
              <a:t>berupa</a:t>
            </a:r>
            <a:r>
              <a:rPr lang="en-US" sz="2400" dirty="0"/>
              <a:t> </a:t>
            </a:r>
            <a:r>
              <a:rPr lang="en-US" sz="2400" dirty="0" err="1"/>
              <a:t>citra</a:t>
            </a:r>
            <a:r>
              <a:rPr lang="en-US" sz="2400" dirty="0"/>
              <a:t> tulisan </a:t>
            </a:r>
            <a:r>
              <a:rPr lang="en-US" sz="2400" dirty="0" err="1"/>
              <a:t>tangan</a:t>
            </a:r>
            <a:endParaRPr lang="en-US" sz="2400" dirty="0"/>
          </a:p>
          <a:p>
            <a:pPr marL="0" indent="0">
              <a:buNone/>
            </a:pPr>
            <a:endParaRPr lang="en-US" sz="2400" dirty="0"/>
          </a:p>
          <a:p>
            <a:pPr marL="0" indent="0">
              <a:buNone/>
            </a:pPr>
            <a:r>
              <a:rPr lang="en-US" sz="2400" dirty="0">
                <a:solidFill>
                  <a:srgbClr val="FF0000"/>
                </a:solidFill>
              </a:rPr>
              <a:t>1. Load and Explore Image Data</a:t>
            </a:r>
          </a:p>
        </p:txBody>
      </p:sp>
      <p:sp>
        <p:nvSpPr>
          <p:cNvPr id="4" name="Slide Number Placeholder 3">
            <a:extLst>
              <a:ext uri="{FF2B5EF4-FFF2-40B4-BE49-F238E27FC236}">
                <a16:creationId xmlns:a16="http://schemas.microsoft.com/office/drawing/2014/main" id="{22DCFE2C-15D0-DDC7-0F3D-82ECB7619399}"/>
              </a:ext>
            </a:extLst>
          </p:cNvPr>
          <p:cNvSpPr>
            <a:spLocks noGrp="1"/>
          </p:cNvSpPr>
          <p:nvPr>
            <p:ph type="sldNum" sz="quarter" idx="12"/>
          </p:nvPr>
        </p:nvSpPr>
        <p:spPr/>
        <p:txBody>
          <a:bodyPr/>
          <a:lstStyle/>
          <a:p>
            <a:fld id="{39DCCA8C-3C40-440D-A23D-CFF4DA06079F}" type="slidenum">
              <a:rPr lang="en-US" smtClean="0"/>
              <a:t>51</a:t>
            </a:fld>
            <a:endParaRPr lang="en-US"/>
          </a:p>
        </p:txBody>
      </p:sp>
      <p:pic>
        <p:nvPicPr>
          <p:cNvPr id="6" name="Picture 5">
            <a:extLst>
              <a:ext uri="{FF2B5EF4-FFF2-40B4-BE49-F238E27FC236}">
                <a16:creationId xmlns:a16="http://schemas.microsoft.com/office/drawing/2014/main" id="{5F5E3504-B58B-A095-A7B1-964275FD5520}"/>
              </a:ext>
            </a:extLst>
          </p:cNvPr>
          <p:cNvPicPr>
            <a:picLocks noChangeAspect="1"/>
          </p:cNvPicPr>
          <p:nvPr/>
        </p:nvPicPr>
        <p:blipFill>
          <a:blip r:embed="rId2"/>
          <a:stretch>
            <a:fillRect/>
          </a:stretch>
        </p:blipFill>
        <p:spPr>
          <a:xfrm>
            <a:off x="763957" y="3398204"/>
            <a:ext cx="11428043" cy="2341880"/>
          </a:xfrm>
          <a:prstGeom prst="rect">
            <a:avLst/>
          </a:prstGeom>
        </p:spPr>
      </p:pic>
      <p:sp>
        <p:nvSpPr>
          <p:cNvPr id="5" name="TextBox 4">
            <a:extLst>
              <a:ext uri="{FF2B5EF4-FFF2-40B4-BE49-F238E27FC236}">
                <a16:creationId xmlns:a16="http://schemas.microsoft.com/office/drawing/2014/main" id="{2B0AA9A1-1890-CB7D-A72E-D5A5AB87BC38}"/>
              </a:ext>
            </a:extLst>
          </p:cNvPr>
          <p:cNvSpPr txBox="1"/>
          <p:nvPr/>
        </p:nvSpPr>
        <p:spPr>
          <a:xfrm>
            <a:off x="6329680" y="6271552"/>
            <a:ext cx="2141997"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Mathworks</a:t>
            </a:r>
            <a:endParaRPr lang="en-US" dirty="0">
              <a:solidFill>
                <a:srgbClr val="FF0000"/>
              </a:solidFill>
            </a:endParaRPr>
          </a:p>
        </p:txBody>
      </p:sp>
    </p:spTree>
    <p:extLst>
      <p:ext uri="{BB962C8B-B14F-4D97-AF65-F5344CB8AC3E}">
        <p14:creationId xmlns:p14="http://schemas.microsoft.com/office/powerpoint/2010/main" val="2509223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72FFF5-B7AD-9AB8-9BBA-DA67F042BB85}"/>
              </a:ext>
            </a:extLst>
          </p:cNvPr>
          <p:cNvSpPr>
            <a:spLocks noGrp="1"/>
          </p:cNvSpPr>
          <p:nvPr>
            <p:ph type="sldNum" sz="quarter" idx="12"/>
          </p:nvPr>
        </p:nvSpPr>
        <p:spPr/>
        <p:txBody>
          <a:bodyPr/>
          <a:lstStyle/>
          <a:p>
            <a:fld id="{39DCCA8C-3C40-440D-A23D-CFF4DA06079F}" type="slidenum">
              <a:rPr lang="en-US" smtClean="0"/>
              <a:t>52</a:t>
            </a:fld>
            <a:endParaRPr lang="en-US"/>
          </a:p>
        </p:txBody>
      </p:sp>
      <p:pic>
        <p:nvPicPr>
          <p:cNvPr id="8" name="Picture 7">
            <a:extLst>
              <a:ext uri="{FF2B5EF4-FFF2-40B4-BE49-F238E27FC236}">
                <a16:creationId xmlns:a16="http://schemas.microsoft.com/office/drawing/2014/main" id="{3496B5DE-A9B7-7A7F-47A5-AA0905C58575}"/>
              </a:ext>
            </a:extLst>
          </p:cNvPr>
          <p:cNvPicPr>
            <a:picLocks noChangeAspect="1"/>
          </p:cNvPicPr>
          <p:nvPr/>
        </p:nvPicPr>
        <p:blipFill>
          <a:blip r:embed="rId2"/>
          <a:stretch>
            <a:fillRect/>
          </a:stretch>
        </p:blipFill>
        <p:spPr>
          <a:xfrm>
            <a:off x="525462" y="387350"/>
            <a:ext cx="5270339" cy="2477770"/>
          </a:xfrm>
          <a:prstGeom prst="rect">
            <a:avLst/>
          </a:prstGeom>
        </p:spPr>
      </p:pic>
      <p:pic>
        <p:nvPicPr>
          <p:cNvPr id="10" name="Picture 9">
            <a:extLst>
              <a:ext uri="{FF2B5EF4-FFF2-40B4-BE49-F238E27FC236}">
                <a16:creationId xmlns:a16="http://schemas.microsoft.com/office/drawing/2014/main" id="{4AEE7339-B190-1DAF-DC64-D1BEBFD7F244}"/>
              </a:ext>
            </a:extLst>
          </p:cNvPr>
          <p:cNvPicPr>
            <a:picLocks noChangeAspect="1"/>
          </p:cNvPicPr>
          <p:nvPr/>
        </p:nvPicPr>
        <p:blipFill>
          <a:blip r:embed="rId3"/>
          <a:stretch>
            <a:fillRect/>
          </a:stretch>
        </p:blipFill>
        <p:spPr>
          <a:xfrm>
            <a:off x="5829300" y="1841501"/>
            <a:ext cx="6362700" cy="5105400"/>
          </a:xfrm>
          <a:prstGeom prst="rect">
            <a:avLst/>
          </a:prstGeom>
        </p:spPr>
      </p:pic>
    </p:spTree>
    <p:extLst>
      <p:ext uri="{BB962C8B-B14F-4D97-AF65-F5344CB8AC3E}">
        <p14:creationId xmlns:p14="http://schemas.microsoft.com/office/powerpoint/2010/main" val="2402191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BBE554-DD42-EF2D-2C35-5BA7BB976AAA}"/>
              </a:ext>
            </a:extLst>
          </p:cNvPr>
          <p:cNvSpPr>
            <a:spLocks noGrp="1"/>
          </p:cNvSpPr>
          <p:nvPr>
            <p:ph type="sldNum" sz="quarter" idx="12"/>
          </p:nvPr>
        </p:nvSpPr>
        <p:spPr/>
        <p:txBody>
          <a:bodyPr/>
          <a:lstStyle/>
          <a:p>
            <a:fld id="{39DCCA8C-3C40-440D-A23D-CFF4DA06079F}" type="slidenum">
              <a:rPr lang="en-US" smtClean="0"/>
              <a:t>53</a:t>
            </a:fld>
            <a:endParaRPr lang="en-US"/>
          </a:p>
        </p:txBody>
      </p:sp>
      <p:pic>
        <p:nvPicPr>
          <p:cNvPr id="4" name="Picture 3">
            <a:extLst>
              <a:ext uri="{FF2B5EF4-FFF2-40B4-BE49-F238E27FC236}">
                <a16:creationId xmlns:a16="http://schemas.microsoft.com/office/drawing/2014/main" id="{636AED10-7E42-45DF-B033-F48070BAD0B3}"/>
              </a:ext>
            </a:extLst>
          </p:cNvPr>
          <p:cNvPicPr>
            <a:picLocks noChangeAspect="1"/>
          </p:cNvPicPr>
          <p:nvPr/>
        </p:nvPicPr>
        <p:blipFill>
          <a:blip r:embed="rId2"/>
          <a:stretch>
            <a:fillRect/>
          </a:stretch>
        </p:blipFill>
        <p:spPr>
          <a:xfrm>
            <a:off x="79139" y="654685"/>
            <a:ext cx="12033722" cy="4862195"/>
          </a:xfrm>
          <a:prstGeom prst="rect">
            <a:avLst/>
          </a:prstGeom>
        </p:spPr>
      </p:pic>
    </p:spTree>
    <p:extLst>
      <p:ext uri="{BB962C8B-B14F-4D97-AF65-F5344CB8AC3E}">
        <p14:creationId xmlns:p14="http://schemas.microsoft.com/office/powerpoint/2010/main" val="724198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E6444B-507F-B2C2-8A95-A3A198F307A0}"/>
              </a:ext>
            </a:extLst>
          </p:cNvPr>
          <p:cNvSpPr>
            <a:spLocks noGrp="1"/>
          </p:cNvSpPr>
          <p:nvPr>
            <p:ph type="sldNum" sz="quarter" idx="12"/>
          </p:nvPr>
        </p:nvSpPr>
        <p:spPr/>
        <p:txBody>
          <a:bodyPr/>
          <a:lstStyle/>
          <a:p>
            <a:fld id="{39DCCA8C-3C40-440D-A23D-CFF4DA06079F}" type="slidenum">
              <a:rPr lang="en-US" smtClean="0"/>
              <a:t>54</a:t>
            </a:fld>
            <a:endParaRPr lang="en-US"/>
          </a:p>
        </p:txBody>
      </p:sp>
      <p:sp>
        <p:nvSpPr>
          <p:cNvPr id="8" name="TextBox 7">
            <a:extLst>
              <a:ext uri="{FF2B5EF4-FFF2-40B4-BE49-F238E27FC236}">
                <a16:creationId xmlns:a16="http://schemas.microsoft.com/office/drawing/2014/main" id="{F2BCD414-4BAE-6345-24D7-A461C97FB9B5}"/>
              </a:ext>
            </a:extLst>
          </p:cNvPr>
          <p:cNvSpPr txBox="1"/>
          <p:nvPr/>
        </p:nvSpPr>
        <p:spPr>
          <a:xfrm>
            <a:off x="213360" y="3323384"/>
            <a:ext cx="6096000" cy="461665"/>
          </a:xfrm>
          <a:prstGeom prst="rect">
            <a:avLst/>
          </a:prstGeom>
          <a:noFill/>
        </p:spPr>
        <p:txBody>
          <a:bodyPr wrap="square">
            <a:spAutoFit/>
          </a:bodyPr>
          <a:lstStyle/>
          <a:p>
            <a:r>
              <a:rPr lang="en-US" sz="2400" dirty="0">
                <a:solidFill>
                  <a:srgbClr val="FF0000"/>
                </a:solidFill>
              </a:rPr>
              <a:t>2.  Specify Training and Validation Sets</a:t>
            </a:r>
          </a:p>
        </p:txBody>
      </p:sp>
      <p:pic>
        <p:nvPicPr>
          <p:cNvPr id="10" name="Picture 9">
            <a:extLst>
              <a:ext uri="{FF2B5EF4-FFF2-40B4-BE49-F238E27FC236}">
                <a16:creationId xmlns:a16="http://schemas.microsoft.com/office/drawing/2014/main" id="{6E8FE36C-EF84-6ECE-029E-F9A90709566F}"/>
              </a:ext>
            </a:extLst>
          </p:cNvPr>
          <p:cNvPicPr>
            <a:picLocks noChangeAspect="1"/>
          </p:cNvPicPr>
          <p:nvPr/>
        </p:nvPicPr>
        <p:blipFill>
          <a:blip r:embed="rId2"/>
          <a:stretch>
            <a:fillRect/>
          </a:stretch>
        </p:blipFill>
        <p:spPr>
          <a:xfrm>
            <a:off x="204641" y="3924098"/>
            <a:ext cx="11996078" cy="1383178"/>
          </a:xfrm>
          <a:prstGeom prst="rect">
            <a:avLst/>
          </a:prstGeom>
        </p:spPr>
      </p:pic>
      <p:pic>
        <p:nvPicPr>
          <p:cNvPr id="15" name="Picture 14">
            <a:extLst>
              <a:ext uri="{FF2B5EF4-FFF2-40B4-BE49-F238E27FC236}">
                <a16:creationId xmlns:a16="http://schemas.microsoft.com/office/drawing/2014/main" id="{2F010104-623C-F1FA-F069-F74EFAF0F2A9}"/>
              </a:ext>
            </a:extLst>
          </p:cNvPr>
          <p:cNvPicPr>
            <a:picLocks noChangeAspect="1"/>
          </p:cNvPicPr>
          <p:nvPr/>
        </p:nvPicPr>
        <p:blipFill>
          <a:blip r:embed="rId3"/>
          <a:stretch>
            <a:fillRect/>
          </a:stretch>
        </p:blipFill>
        <p:spPr>
          <a:xfrm>
            <a:off x="213360" y="624438"/>
            <a:ext cx="11978640" cy="2072217"/>
          </a:xfrm>
          <a:prstGeom prst="rect">
            <a:avLst/>
          </a:prstGeom>
        </p:spPr>
      </p:pic>
    </p:spTree>
    <p:extLst>
      <p:ext uri="{BB962C8B-B14F-4D97-AF65-F5344CB8AC3E}">
        <p14:creationId xmlns:p14="http://schemas.microsoft.com/office/powerpoint/2010/main" val="1681144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ABC484-7A5C-B7EB-EBD2-8B567C28CB44}"/>
              </a:ext>
            </a:extLst>
          </p:cNvPr>
          <p:cNvSpPr>
            <a:spLocks noGrp="1"/>
          </p:cNvSpPr>
          <p:nvPr>
            <p:ph type="sldNum" sz="quarter" idx="12"/>
          </p:nvPr>
        </p:nvSpPr>
        <p:spPr/>
        <p:txBody>
          <a:bodyPr/>
          <a:lstStyle/>
          <a:p>
            <a:fld id="{39DCCA8C-3C40-440D-A23D-CFF4DA06079F}" type="slidenum">
              <a:rPr lang="en-US" smtClean="0"/>
              <a:t>55</a:t>
            </a:fld>
            <a:endParaRPr lang="en-US"/>
          </a:p>
        </p:txBody>
      </p:sp>
      <p:pic>
        <p:nvPicPr>
          <p:cNvPr id="3" name="Picture 2">
            <a:extLst>
              <a:ext uri="{FF2B5EF4-FFF2-40B4-BE49-F238E27FC236}">
                <a16:creationId xmlns:a16="http://schemas.microsoft.com/office/drawing/2014/main" id="{81DD8467-EC95-0FE6-3D50-BCD2631F5CD7}"/>
              </a:ext>
            </a:extLst>
          </p:cNvPr>
          <p:cNvPicPr>
            <a:picLocks noChangeAspect="1"/>
          </p:cNvPicPr>
          <p:nvPr/>
        </p:nvPicPr>
        <p:blipFill>
          <a:blip r:embed="rId2"/>
          <a:stretch>
            <a:fillRect/>
          </a:stretch>
        </p:blipFill>
        <p:spPr>
          <a:xfrm>
            <a:off x="838200" y="593153"/>
            <a:ext cx="7249160" cy="6163144"/>
          </a:xfrm>
          <a:prstGeom prst="rect">
            <a:avLst/>
          </a:prstGeom>
        </p:spPr>
      </p:pic>
      <p:sp>
        <p:nvSpPr>
          <p:cNvPr id="4" name="TextBox 3">
            <a:extLst>
              <a:ext uri="{FF2B5EF4-FFF2-40B4-BE49-F238E27FC236}">
                <a16:creationId xmlns:a16="http://schemas.microsoft.com/office/drawing/2014/main" id="{64672DF6-9E41-F91D-2516-B820C03DC4D4}"/>
              </a:ext>
            </a:extLst>
          </p:cNvPr>
          <p:cNvSpPr txBox="1"/>
          <p:nvPr/>
        </p:nvSpPr>
        <p:spPr>
          <a:xfrm>
            <a:off x="751840" y="131488"/>
            <a:ext cx="6096000" cy="461665"/>
          </a:xfrm>
          <a:prstGeom prst="rect">
            <a:avLst/>
          </a:prstGeom>
          <a:noFill/>
        </p:spPr>
        <p:txBody>
          <a:bodyPr wrap="square">
            <a:spAutoFit/>
          </a:bodyPr>
          <a:lstStyle/>
          <a:p>
            <a:r>
              <a:rPr lang="en-US" sz="2400" dirty="0">
                <a:solidFill>
                  <a:srgbClr val="FF0000"/>
                </a:solidFill>
              </a:rPr>
              <a:t>3. Define Network Architecture</a:t>
            </a:r>
          </a:p>
        </p:txBody>
      </p:sp>
    </p:spTree>
    <p:extLst>
      <p:ext uri="{BB962C8B-B14F-4D97-AF65-F5344CB8AC3E}">
        <p14:creationId xmlns:p14="http://schemas.microsoft.com/office/powerpoint/2010/main" val="172843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98DDB7-ABA4-E496-0C85-9D87E56E7DEC}"/>
              </a:ext>
            </a:extLst>
          </p:cNvPr>
          <p:cNvSpPr>
            <a:spLocks noGrp="1"/>
          </p:cNvSpPr>
          <p:nvPr>
            <p:ph type="sldNum" sz="quarter" idx="12"/>
          </p:nvPr>
        </p:nvSpPr>
        <p:spPr/>
        <p:txBody>
          <a:bodyPr/>
          <a:lstStyle/>
          <a:p>
            <a:fld id="{39DCCA8C-3C40-440D-A23D-CFF4DA06079F}" type="slidenum">
              <a:rPr lang="en-US" smtClean="0"/>
              <a:t>56</a:t>
            </a:fld>
            <a:endParaRPr lang="en-US"/>
          </a:p>
        </p:txBody>
      </p:sp>
      <p:sp>
        <p:nvSpPr>
          <p:cNvPr id="10" name="TextBox 9">
            <a:extLst>
              <a:ext uri="{FF2B5EF4-FFF2-40B4-BE49-F238E27FC236}">
                <a16:creationId xmlns:a16="http://schemas.microsoft.com/office/drawing/2014/main" id="{DCE883B9-3BFE-4AF3-5B29-D800FB953A0E}"/>
              </a:ext>
            </a:extLst>
          </p:cNvPr>
          <p:cNvSpPr txBox="1"/>
          <p:nvPr/>
        </p:nvSpPr>
        <p:spPr>
          <a:xfrm>
            <a:off x="444500" y="302359"/>
            <a:ext cx="11303000" cy="6555641"/>
          </a:xfrm>
          <a:prstGeom prst="rect">
            <a:avLst/>
          </a:prstGeom>
          <a:noFill/>
        </p:spPr>
        <p:txBody>
          <a:bodyPr wrap="square">
            <a:spAutoFit/>
          </a:bodyPr>
          <a:lstStyle/>
          <a:p>
            <a:r>
              <a:rPr lang="en-US" sz="2000" b="1" dirty="0"/>
              <a:t>Image Input Layer </a:t>
            </a:r>
            <a:r>
              <a:rPr lang="en-US" sz="2000" dirty="0"/>
              <a:t>An </a:t>
            </a:r>
            <a:r>
              <a:rPr lang="en-US" sz="2000" dirty="0" err="1">
                <a:solidFill>
                  <a:srgbClr val="0070C0"/>
                </a:solidFill>
              </a:rPr>
              <a:t>imageInputLayer</a:t>
            </a:r>
            <a:r>
              <a:rPr lang="en-US" sz="2000" dirty="0"/>
              <a:t> is where you specify the image size, which, in this case, is 28-by-28-by-1. These numbers correspond to the height, width, and the channel size. The digit data consists of grayscale images, so the channel size (color channel) is 1. For a color image, the channel size is 3, corresponding to the RGB values. You do not need to shuffle the data because </a:t>
            </a:r>
            <a:r>
              <a:rPr lang="en-US" sz="2000" dirty="0" err="1">
                <a:latin typeface="Courier New" panose="02070309020205020404" pitchFamily="49" charset="0"/>
                <a:cs typeface="Courier New" panose="02070309020205020404" pitchFamily="49" charset="0"/>
              </a:rPr>
              <a:t>trainNetwork</a:t>
            </a:r>
            <a:r>
              <a:rPr lang="en-US" sz="2000" dirty="0"/>
              <a:t>, by default, shuffles the data at the beginning of training. </a:t>
            </a:r>
            <a:r>
              <a:rPr lang="en-US" sz="2000" dirty="0" err="1"/>
              <a:t>trainNetwork</a:t>
            </a:r>
            <a:r>
              <a:rPr lang="en-US" sz="2000" dirty="0"/>
              <a:t> can also automatically shuffle the data at the beginning of every epoch during training.</a:t>
            </a:r>
          </a:p>
          <a:p>
            <a:endParaRPr lang="en-US" sz="2000" dirty="0"/>
          </a:p>
          <a:p>
            <a:r>
              <a:rPr lang="en-US" sz="2000" b="1" dirty="0"/>
              <a:t>Convolutional Layer </a:t>
            </a:r>
            <a:r>
              <a:rPr lang="en-US" sz="2000" dirty="0"/>
              <a:t>In the convolutional layer, the first argument is </a:t>
            </a:r>
            <a:r>
              <a:rPr lang="en-US" sz="2000" dirty="0" err="1">
                <a:latin typeface="Courier New" panose="02070309020205020404" pitchFamily="49" charset="0"/>
                <a:cs typeface="Courier New" panose="02070309020205020404" pitchFamily="49" charset="0"/>
              </a:rPr>
              <a:t>filterSize</a:t>
            </a:r>
            <a:r>
              <a:rPr lang="en-US" sz="2000" dirty="0"/>
              <a:t>, which is the height and width of the filters the training function uses while scanning along the images. In this example, the number 3 indicates that the filter size is 3-by-3. You can specify different sizes for the height and width of the filter. The second argument is the number of filters, </a:t>
            </a:r>
            <a:r>
              <a:rPr lang="en-US" sz="2000" dirty="0" err="1">
                <a:latin typeface="Courier New" panose="02070309020205020404" pitchFamily="49" charset="0"/>
                <a:cs typeface="Courier New" panose="02070309020205020404" pitchFamily="49" charset="0"/>
              </a:rPr>
              <a:t>numFilters</a:t>
            </a:r>
            <a:r>
              <a:rPr lang="en-US" sz="2000" dirty="0"/>
              <a:t>, which is the number of neurons that connect to the same region of the input. This parameter determines the number of feature maps. Use the 'Padding' name-value pair to add padding to the input feature map. For a convolutional layer with a default stride of 1, 'same' padding ensures that the spatial output size is the same as the input size. You can also define the stride and learning rates for this layer using name-value pair arguments of </a:t>
            </a:r>
            <a:r>
              <a:rPr lang="en-US" sz="2000" dirty="0">
                <a:solidFill>
                  <a:srgbClr val="0070C0"/>
                </a:solidFill>
              </a:rPr>
              <a:t>convolution2dLayer</a:t>
            </a:r>
            <a:r>
              <a:rPr lang="en-US" sz="2000" dirty="0"/>
              <a:t>.</a:t>
            </a:r>
          </a:p>
          <a:p>
            <a:endParaRPr lang="en-US" sz="2000" dirty="0"/>
          </a:p>
          <a:p>
            <a:r>
              <a:rPr lang="en-US" sz="2000" b="1" dirty="0"/>
              <a:t>Batch Normalization Layer </a:t>
            </a:r>
            <a:r>
              <a:rPr lang="en-US" sz="2000" dirty="0"/>
              <a:t>Batch normalization layers normalize the activations and gradients propagating through a network, making network training an easier optimization problem. Use batch normalization layers between convolutional layers and nonlinearities, such as </a:t>
            </a:r>
            <a:r>
              <a:rPr lang="en-US" sz="2000" dirty="0" err="1"/>
              <a:t>ReLU</a:t>
            </a:r>
            <a:r>
              <a:rPr lang="en-US" sz="2000" dirty="0"/>
              <a:t> layers, to speed up network training and reduce the sensitivity to network initialization. Use </a:t>
            </a:r>
            <a:r>
              <a:rPr lang="en-US" sz="2000" dirty="0" err="1">
                <a:solidFill>
                  <a:srgbClr val="0070C0"/>
                </a:solidFill>
                <a:cs typeface="Courier New" panose="02070309020205020404" pitchFamily="49" charset="0"/>
              </a:rPr>
              <a:t>batchNormalizationLayer</a:t>
            </a:r>
            <a:r>
              <a:rPr lang="en-US" sz="2000" dirty="0"/>
              <a:t> to create a batch normalization layer.</a:t>
            </a:r>
          </a:p>
        </p:txBody>
      </p:sp>
    </p:spTree>
    <p:extLst>
      <p:ext uri="{BB962C8B-B14F-4D97-AF65-F5344CB8AC3E}">
        <p14:creationId xmlns:p14="http://schemas.microsoft.com/office/powerpoint/2010/main" val="42325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13EB14-1756-15B6-42E8-B5000ABF4C33}"/>
              </a:ext>
            </a:extLst>
          </p:cNvPr>
          <p:cNvSpPr>
            <a:spLocks noGrp="1"/>
          </p:cNvSpPr>
          <p:nvPr>
            <p:ph type="sldNum" sz="quarter" idx="12"/>
          </p:nvPr>
        </p:nvSpPr>
        <p:spPr/>
        <p:txBody>
          <a:bodyPr/>
          <a:lstStyle/>
          <a:p>
            <a:fld id="{39DCCA8C-3C40-440D-A23D-CFF4DA06079F}" type="slidenum">
              <a:rPr lang="en-US" smtClean="0"/>
              <a:t>57</a:t>
            </a:fld>
            <a:endParaRPr lang="en-US"/>
          </a:p>
        </p:txBody>
      </p:sp>
      <p:sp>
        <p:nvSpPr>
          <p:cNvPr id="4" name="TextBox 3">
            <a:extLst>
              <a:ext uri="{FF2B5EF4-FFF2-40B4-BE49-F238E27FC236}">
                <a16:creationId xmlns:a16="http://schemas.microsoft.com/office/drawing/2014/main" id="{663D3DBF-AA44-A981-B555-1FAF0BDC2581}"/>
              </a:ext>
            </a:extLst>
          </p:cNvPr>
          <p:cNvSpPr txBox="1"/>
          <p:nvPr/>
        </p:nvSpPr>
        <p:spPr>
          <a:xfrm>
            <a:off x="726440" y="598824"/>
            <a:ext cx="10627360" cy="5940088"/>
          </a:xfrm>
          <a:prstGeom prst="rect">
            <a:avLst/>
          </a:prstGeom>
          <a:noFill/>
        </p:spPr>
        <p:txBody>
          <a:bodyPr wrap="square">
            <a:spAutoFit/>
          </a:bodyPr>
          <a:lstStyle/>
          <a:p>
            <a:r>
              <a:rPr lang="en-US" sz="2000" b="1" dirty="0" err="1"/>
              <a:t>ReLU</a:t>
            </a:r>
            <a:r>
              <a:rPr lang="en-US" sz="2000" b="1" dirty="0"/>
              <a:t> Layer </a:t>
            </a:r>
            <a:r>
              <a:rPr lang="en-US" sz="2000" dirty="0"/>
              <a:t>The batch normalization layer is followed by a nonlinear activation function. The most common activation function is the rectified linear unit (</a:t>
            </a:r>
            <a:r>
              <a:rPr lang="en-US" sz="2000" dirty="0" err="1"/>
              <a:t>ReLU</a:t>
            </a:r>
            <a:r>
              <a:rPr lang="en-US" sz="2000" dirty="0"/>
              <a:t>). Use </a:t>
            </a:r>
            <a:r>
              <a:rPr lang="en-US" sz="2000" dirty="0" err="1">
                <a:solidFill>
                  <a:srgbClr val="0070C0"/>
                </a:solidFill>
              </a:rPr>
              <a:t>reluLayer</a:t>
            </a:r>
            <a:r>
              <a:rPr lang="en-US" sz="2000" dirty="0"/>
              <a:t> to create a </a:t>
            </a:r>
            <a:r>
              <a:rPr lang="en-US" sz="2000" dirty="0" err="1"/>
              <a:t>ReLU</a:t>
            </a:r>
            <a:r>
              <a:rPr lang="en-US" sz="2000" dirty="0"/>
              <a:t> layer.</a:t>
            </a:r>
          </a:p>
          <a:p>
            <a:endParaRPr lang="en-US" sz="2000" dirty="0"/>
          </a:p>
          <a:p>
            <a:r>
              <a:rPr lang="en-US" sz="2000" b="1" dirty="0"/>
              <a:t>Max Pooling Layer </a:t>
            </a:r>
            <a:r>
              <a:rPr lang="en-US" sz="2000" dirty="0"/>
              <a:t>Convolutional layers (with activation functions) are sometimes followed by a down-sampling operation that reduces the spatial size of the feature map and removes redundant spatial information. Down-sampling makes it possible to increase the number of filters in deeper convolutional layers without increasing the required amount of computation per layer. One way of down-sampling is using a max pooling, which you create using </a:t>
            </a:r>
            <a:r>
              <a:rPr lang="en-US" sz="2000" dirty="0">
                <a:solidFill>
                  <a:srgbClr val="0070C0"/>
                </a:solidFill>
              </a:rPr>
              <a:t>maxPooling2dLayer</a:t>
            </a:r>
            <a:r>
              <a:rPr lang="en-US" sz="2000" dirty="0"/>
              <a:t>. The max pooling layer returns the maximum values of rectangular regions of inputs, specified by the first argument, </a:t>
            </a:r>
            <a:r>
              <a:rPr lang="en-US" sz="2000" dirty="0" err="1"/>
              <a:t>poolSize</a:t>
            </a:r>
            <a:r>
              <a:rPr lang="en-US" sz="2000" dirty="0"/>
              <a:t>. In this example, the size of the rectangular region is [2,2]. The 'Stride' name-value pair argument specifies the step size that the training function takes as it scans along the input.</a:t>
            </a:r>
          </a:p>
          <a:p>
            <a:endParaRPr lang="en-US" sz="2000" dirty="0"/>
          </a:p>
          <a:p>
            <a:r>
              <a:rPr lang="en-US" sz="2000" b="1" dirty="0"/>
              <a:t>Fully Connected Layer </a:t>
            </a:r>
            <a:r>
              <a:rPr lang="en-US" sz="2000" dirty="0"/>
              <a:t>The convolutional and down-sampling layers are followed by one or more fully connected layers. As its name suggests, a fully connected layer is a layer in which the neurons connect to all the neurons in the preceding layer. This layer combines all the features learned by the previous layers across the image to identify the larger patterns. The last fully connected layer combines the features to classify the images. Therefore, the </a:t>
            </a:r>
            <a:r>
              <a:rPr lang="en-US" sz="2000" dirty="0" err="1"/>
              <a:t>OutputSize</a:t>
            </a:r>
            <a:r>
              <a:rPr lang="en-US" sz="2000" dirty="0"/>
              <a:t> parameter in the last fully connected layer is equal to the number of classes in the target data. In this example, the output size is 10, corresponding to the 10 classes. Use </a:t>
            </a:r>
            <a:r>
              <a:rPr lang="en-US" sz="2000" dirty="0" err="1">
                <a:solidFill>
                  <a:srgbClr val="0070C0"/>
                </a:solidFill>
              </a:rPr>
              <a:t>fullyConnectedLayer</a:t>
            </a:r>
            <a:r>
              <a:rPr lang="en-US" sz="2000" dirty="0"/>
              <a:t> to create a fully connected layer.</a:t>
            </a:r>
          </a:p>
        </p:txBody>
      </p:sp>
    </p:spTree>
    <p:extLst>
      <p:ext uri="{BB962C8B-B14F-4D97-AF65-F5344CB8AC3E}">
        <p14:creationId xmlns:p14="http://schemas.microsoft.com/office/powerpoint/2010/main" val="344159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3329A-84A3-ECBB-92A8-92CE30D87000}"/>
              </a:ext>
            </a:extLst>
          </p:cNvPr>
          <p:cNvSpPr>
            <a:spLocks noGrp="1"/>
          </p:cNvSpPr>
          <p:nvPr>
            <p:ph type="sldNum" sz="quarter" idx="12"/>
          </p:nvPr>
        </p:nvSpPr>
        <p:spPr/>
        <p:txBody>
          <a:bodyPr/>
          <a:lstStyle/>
          <a:p>
            <a:fld id="{39DCCA8C-3C40-440D-A23D-CFF4DA06079F}" type="slidenum">
              <a:rPr lang="en-US" smtClean="0"/>
              <a:t>58</a:t>
            </a:fld>
            <a:endParaRPr lang="en-US"/>
          </a:p>
        </p:txBody>
      </p:sp>
      <p:sp>
        <p:nvSpPr>
          <p:cNvPr id="5" name="TextBox 4">
            <a:extLst>
              <a:ext uri="{FF2B5EF4-FFF2-40B4-BE49-F238E27FC236}">
                <a16:creationId xmlns:a16="http://schemas.microsoft.com/office/drawing/2014/main" id="{FA907956-C361-6225-04FE-5C2DF766233C}"/>
              </a:ext>
            </a:extLst>
          </p:cNvPr>
          <p:cNvSpPr txBox="1"/>
          <p:nvPr/>
        </p:nvSpPr>
        <p:spPr>
          <a:xfrm>
            <a:off x="711200" y="643156"/>
            <a:ext cx="10642600" cy="2554545"/>
          </a:xfrm>
          <a:prstGeom prst="rect">
            <a:avLst/>
          </a:prstGeom>
          <a:noFill/>
        </p:spPr>
        <p:txBody>
          <a:bodyPr wrap="square">
            <a:spAutoFit/>
          </a:bodyPr>
          <a:lstStyle/>
          <a:p>
            <a:r>
              <a:rPr lang="en-US" sz="2000" b="1" dirty="0" err="1"/>
              <a:t>Softmax</a:t>
            </a:r>
            <a:r>
              <a:rPr lang="en-US" sz="2000" b="1" dirty="0"/>
              <a:t> Layer </a:t>
            </a:r>
            <a:r>
              <a:rPr lang="en-US" sz="2000" dirty="0"/>
              <a:t>The </a:t>
            </a:r>
            <a:r>
              <a:rPr lang="en-US" sz="2000" dirty="0" err="1"/>
              <a:t>softmax</a:t>
            </a:r>
            <a:r>
              <a:rPr lang="en-US" sz="2000" dirty="0"/>
              <a:t> activation function normalizes the output of the fully connected layer. The output of the </a:t>
            </a:r>
            <a:r>
              <a:rPr lang="en-US" sz="2000" dirty="0" err="1"/>
              <a:t>softmax</a:t>
            </a:r>
            <a:r>
              <a:rPr lang="en-US" sz="2000" dirty="0"/>
              <a:t> layer consists of positive numbers that sum to one, which can then be used as classification probabilities by the classification layer. Create a </a:t>
            </a:r>
            <a:r>
              <a:rPr lang="en-US" sz="2000" dirty="0" err="1"/>
              <a:t>softmax</a:t>
            </a:r>
            <a:r>
              <a:rPr lang="en-US" sz="2000" dirty="0"/>
              <a:t> layer using the </a:t>
            </a:r>
            <a:r>
              <a:rPr lang="en-US" sz="2000" dirty="0" err="1">
                <a:solidFill>
                  <a:srgbClr val="0070C0"/>
                </a:solidFill>
              </a:rPr>
              <a:t>softmaxLayer</a:t>
            </a:r>
            <a:r>
              <a:rPr lang="en-US" sz="2000" dirty="0"/>
              <a:t> function after the last fully connected layer.</a:t>
            </a:r>
          </a:p>
          <a:p>
            <a:endParaRPr lang="en-US" sz="2000" dirty="0"/>
          </a:p>
          <a:p>
            <a:r>
              <a:rPr lang="en-US" sz="2000" b="1" dirty="0"/>
              <a:t>Classification Layer </a:t>
            </a:r>
            <a:r>
              <a:rPr lang="en-US" sz="2000" dirty="0"/>
              <a:t>The final layer is the classification layer. This layer uses the probabilities returned by the </a:t>
            </a:r>
            <a:r>
              <a:rPr lang="en-US" sz="2000" dirty="0" err="1"/>
              <a:t>softmax</a:t>
            </a:r>
            <a:r>
              <a:rPr lang="en-US" sz="2000" dirty="0"/>
              <a:t> activation function for each input to assign the input to one of the mutually exclusive classes and compute the loss. To create a classification layer, use </a:t>
            </a:r>
            <a:r>
              <a:rPr lang="en-US" sz="2000" dirty="0" err="1">
                <a:solidFill>
                  <a:srgbClr val="0070C0"/>
                </a:solidFill>
              </a:rPr>
              <a:t>classificationLayer</a:t>
            </a:r>
            <a:r>
              <a:rPr lang="en-US" sz="2000" dirty="0"/>
              <a:t>.</a:t>
            </a:r>
          </a:p>
        </p:txBody>
      </p:sp>
    </p:spTree>
    <p:extLst>
      <p:ext uri="{BB962C8B-B14F-4D97-AF65-F5344CB8AC3E}">
        <p14:creationId xmlns:p14="http://schemas.microsoft.com/office/powerpoint/2010/main" val="2095655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2325F4-9A71-4CEA-94DF-10338FA207EC}"/>
              </a:ext>
            </a:extLst>
          </p:cNvPr>
          <p:cNvSpPr>
            <a:spLocks noGrp="1"/>
          </p:cNvSpPr>
          <p:nvPr>
            <p:ph type="sldNum" sz="quarter" idx="12"/>
          </p:nvPr>
        </p:nvSpPr>
        <p:spPr/>
        <p:txBody>
          <a:bodyPr/>
          <a:lstStyle/>
          <a:p>
            <a:fld id="{39DCCA8C-3C40-440D-A23D-CFF4DA06079F}" type="slidenum">
              <a:rPr lang="en-US" smtClean="0"/>
              <a:t>59</a:t>
            </a:fld>
            <a:endParaRPr lang="en-US"/>
          </a:p>
        </p:txBody>
      </p:sp>
      <p:sp>
        <p:nvSpPr>
          <p:cNvPr id="10" name="TextBox 9">
            <a:extLst>
              <a:ext uri="{FF2B5EF4-FFF2-40B4-BE49-F238E27FC236}">
                <a16:creationId xmlns:a16="http://schemas.microsoft.com/office/drawing/2014/main" id="{4616367E-C39B-323D-6F77-08F43FA42325}"/>
              </a:ext>
            </a:extLst>
          </p:cNvPr>
          <p:cNvSpPr txBox="1"/>
          <p:nvPr/>
        </p:nvSpPr>
        <p:spPr>
          <a:xfrm>
            <a:off x="457200" y="419854"/>
            <a:ext cx="6096000" cy="461665"/>
          </a:xfrm>
          <a:prstGeom prst="rect">
            <a:avLst/>
          </a:prstGeom>
          <a:noFill/>
        </p:spPr>
        <p:txBody>
          <a:bodyPr wrap="square">
            <a:spAutoFit/>
          </a:bodyPr>
          <a:lstStyle/>
          <a:p>
            <a:r>
              <a:rPr lang="en-US" sz="2400" dirty="0">
                <a:solidFill>
                  <a:srgbClr val="FF0000"/>
                </a:solidFill>
              </a:rPr>
              <a:t>4.  Specify Training Options</a:t>
            </a:r>
          </a:p>
        </p:txBody>
      </p:sp>
      <p:sp>
        <p:nvSpPr>
          <p:cNvPr id="14" name="TextBox 13">
            <a:extLst>
              <a:ext uri="{FF2B5EF4-FFF2-40B4-BE49-F238E27FC236}">
                <a16:creationId xmlns:a16="http://schemas.microsoft.com/office/drawing/2014/main" id="{A045E3FA-896B-48E4-DF9A-ECB27C8C48B0}"/>
              </a:ext>
            </a:extLst>
          </p:cNvPr>
          <p:cNvSpPr txBox="1"/>
          <p:nvPr/>
        </p:nvSpPr>
        <p:spPr>
          <a:xfrm>
            <a:off x="650240" y="1131560"/>
            <a:ext cx="11115040" cy="2246769"/>
          </a:xfrm>
          <a:prstGeom prst="rect">
            <a:avLst/>
          </a:prstGeom>
          <a:noFill/>
        </p:spPr>
        <p:txBody>
          <a:bodyPr wrap="square">
            <a:spAutoFit/>
          </a:bodyPr>
          <a:lstStyle/>
          <a:p>
            <a:r>
              <a:rPr lang="en-US" sz="2000" dirty="0"/>
              <a:t>After defining the network structure, specify the training options. Train the network using stochastic gradient descent with momentum (SGDM) with an initial learning rate of 0.01. Set the maximum number of epochs to 4. An epoch is a full training cycle on the entire training data set. Monitor the network accuracy during training by specifying validation data and validation frequency. Shuffle the data every epoch. The software trains the network on the training data and calculates the accuracy on the validation data at regular intervals during training. The validation data is not used to update the network weights. Turn on the training progress plot, and turn off the command window output.</a:t>
            </a:r>
          </a:p>
        </p:txBody>
      </p:sp>
      <p:pic>
        <p:nvPicPr>
          <p:cNvPr id="16" name="Picture 15">
            <a:extLst>
              <a:ext uri="{FF2B5EF4-FFF2-40B4-BE49-F238E27FC236}">
                <a16:creationId xmlns:a16="http://schemas.microsoft.com/office/drawing/2014/main" id="{78A27C80-331A-5E78-F474-43C461E2C152}"/>
              </a:ext>
            </a:extLst>
          </p:cNvPr>
          <p:cNvPicPr>
            <a:picLocks noChangeAspect="1"/>
          </p:cNvPicPr>
          <p:nvPr/>
        </p:nvPicPr>
        <p:blipFill>
          <a:blip r:embed="rId2"/>
          <a:stretch>
            <a:fillRect/>
          </a:stretch>
        </p:blipFill>
        <p:spPr>
          <a:xfrm>
            <a:off x="705340" y="3479672"/>
            <a:ext cx="5847860" cy="2689162"/>
          </a:xfrm>
          <a:prstGeom prst="rect">
            <a:avLst/>
          </a:prstGeom>
        </p:spPr>
      </p:pic>
    </p:spTree>
    <p:extLst>
      <p:ext uri="{BB962C8B-B14F-4D97-AF65-F5344CB8AC3E}">
        <p14:creationId xmlns:p14="http://schemas.microsoft.com/office/powerpoint/2010/main" val="4002008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0DC623-41AE-76E6-4B52-8FF97C21E733}"/>
              </a:ext>
            </a:extLst>
          </p:cNvPr>
          <p:cNvSpPr>
            <a:spLocks noGrp="1"/>
          </p:cNvSpPr>
          <p:nvPr>
            <p:ph type="sldNum" sz="quarter" idx="12"/>
          </p:nvPr>
        </p:nvSpPr>
        <p:spPr/>
        <p:txBody>
          <a:bodyPr/>
          <a:lstStyle/>
          <a:p>
            <a:fld id="{39DCCA8C-3C40-440D-A23D-CFF4DA06079F}" type="slidenum">
              <a:rPr lang="en-US" smtClean="0"/>
              <a:t>6</a:t>
            </a:fld>
            <a:endParaRPr lang="en-US"/>
          </a:p>
        </p:txBody>
      </p:sp>
      <p:pic>
        <p:nvPicPr>
          <p:cNvPr id="4" name="Picture 3">
            <a:extLst>
              <a:ext uri="{FF2B5EF4-FFF2-40B4-BE49-F238E27FC236}">
                <a16:creationId xmlns:a16="http://schemas.microsoft.com/office/drawing/2014/main" id="{C7883218-933A-386B-6B7C-DE8D52BD4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479" y="1658611"/>
            <a:ext cx="8711014" cy="4248663"/>
          </a:xfrm>
          <a:prstGeom prst="rect">
            <a:avLst/>
          </a:prstGeom>
        </p:spPr>
      </p:pic>
      <p:sp>
        <p:nvSpPr>
          <p:cNvPr id="5" name="TextBox 4">
            <a:extLst>
              <a:ext uri="{FF2B5EF4-FFF2-40B4-BE49-F238E27FC236}">
                <a16:creationId xmlns:a16="http://schemas.microsoft.com/office/drawing/2014/main" id="{852428E9-2B07-EF3F-1E10-28E5861AEC9A}"/>
              </a:ext>
            </a:extLst>
          </p:cNvPr>
          <p:cNvSpPr txBox="1"/>
          <p:nvPr/>
        </p:nvSpPr>
        <p:spPr>
          <a:xfrm>
            <a:off x="748145" y="501650"/>
            <a:ext cx="10007227" cy="707886"/>
          </a:xfrm>
          <a:prstGeom prst="rect">
            <a:avLst/>
          </a:prstGeom>
          <a:noFill/>
        </p:spPr>
        <p:txBody>
          <a:bodyPr wrap="none" rtlCol="0">
            <a:spAutoFit/>
          </a:bodyPr>
          <a:lstStyle/>
          <a:p>
            <a:r>
              <a:rPr lang="en-US" sz="4000" dirty="0" err="1"/>
              <a:t>Perbedaan</a:t>
            </a:r>
            <a:r>
              <a:rPr lang="en-US" sz="4000" dirty="0"/>
              <a:t> </a:t>
            </a:r>
            <a:r>
              <a:rPr lang="en-US" sz="4000" i="1" dirty="0"/>
              <a:t>machine learning </a:t>
            </a:r>
            <a:r>
              <a:rPr lang="en-US" sz="4000" dirty="0"/>
              <a:t>dan </a:t>
            </a:r>
            <a:r>
              <a:rPr lang="en-US" sz="4000" i="1" dirty="0"/>
              <a:t>deep learning</a:t>
            </a:r>
          </a:p>
        </p:txBody>
      </p:sp>
    </p:spTree>
    <p:extLst>
      <p:ext uri="{BB962C8B-B14F-4D97-AF65-F5344CB8AC3E}">
        <p14:creationId xmlns:p14="http://schemas.microsoft.com/office/powerpoint/2010/main" val="6122718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4A38EE-6C65-F9DA-E2B8-86CA5362C883}"/>
              </a:ext>
            </a:extLst>
          </p:cNvPr>
          <p:cNvSpPr>
            <a:spLocks noGrp="1"/>
          </p:cNvSpPr>
          <p:nvPr>
            <p:ph type="sldNum" sz="quarter" idx="12"/>
          </p:nvPr>
        </p:nvSpPr>
        <p:spPr/>
        <p:txBody>
          <a:bodyPr/>
          <a:lstStyle/>
          <a:p>
            <a:fld id="{39DCCA8C-3C40-440D-A23D-CFF4DA06079F}" type="slidenum">
              <a:rPr lang="en-US" smtClean="0"/>
              <a:t>60</a:t>
            </a:fld>
            <a:endParaRPr lang="en-US"/>
          </a:p>
        </p:txBody>
      </p:sp>
      <p:sp>
        <p:nvSpPr>
          <p:cNvPr id="6" name="TextBox 5">
            <a:extLst>
              <a:ext uri="{FF2B5EF4-FFF2-40B4-BE49-F238E27FC236}">
                <a16:creationId xmlns:a16="http://schemas.microsoft.com/office/drawing/2014/main" id="{65D4E1A0-F5BF-5852-CC2E-E7D035AF2D49}"/>
              </a:ext>
            </a:extLst>
          </p:cNvPr>
          <p:cNvSpPr txBox="1"/>
          <p:nvPr/>
        </p:nvSpPr>
        <p:spPr>
          <a:xfrm>
            <a:off x="538480" y="440174"/>
            <a:ext cx="6096000" cy="461665"/>
          </a:xfrm>
          <a:prstGeom prst="rect">
            <a:avLst/>
          </a:prstGeom>
          <a:noFill/>
        </p:spPr>
        <p:txBody>
          <a:bodyPr wrap="square">
            <a:spAutoFit/>
          </a:bodyPr>
          <a:lstStyle/>
          <a:p>
            <a:r>
              <a:rPr lang="en-US" sz="2400" dirty="0">
                <a:solidFill>
                  <a:srgbClr val="FF0000"/>
                </a:solidFill>
              </a:rPr>
              <a:t>5.  Train Network Using Training Data</a:t>
            </a:r>
          </a:p>
        </p:txBody>
      </p:sp>
      <p:sp>
        <p:nvSpPr>
          <p:cNvPr id="8" name="TextBox 7">
            <a:extLst>
              <a:ext uri="{FF2B5EF4-FFF2-40B4-BE49-F238E27FC236}">
                <a16:creationId xmlns:a16="http://schemas.microsoft.com/office/drawing/2014/main" id="{26FCEFF7-9151-9375-1537-D550213E5108}"/>
              </a:ext>
            </a:extLst>
          </p:cNvPr>
          <p:cNvSpPr txBox="1"/>
          <p:nvPr/>
        </p:nvSpPr>
        <p:spPr>
          <a:xfrm>
            <a:off x="944880" y="1258283"/>
            <a:ext cx="10149840" cy="3477875"/>
          </a:xfrm>
          <a:prstGeom prst="rect">
            <a:avLst/>
          </a:prstGeom>
          <a:noFill/>
        </p:spPr>
        <p:txBody>
          <a:bodyPr wrap="square">
            <a:spAutoFit/>
          </a:bodyPr>
          <a:lstStyle/>
          <a:p>
            <a:r>
              <a:rPr lang="en-US" sz="2000" dirty="0"/>
              <a:t>Train the network using the architecture defined by layers, the training data, and the training options. By default, </a:t>
            </a:r>
            <a:r>
              <a:rPr lang="en-US" sz="2000" dirty="0" err="1"/>
              <a:t>trainNetwork</a:t>
            </a:r>
            <a:r>
              <a:rPr lang="en-US" sz="2000" dirty="0"/>
              <a:t> uses a GPU if one is available, otherwise, it uses a CPU. Training on a GPU requires Parallel Computing Toolbox™ and a supported GPU device. For information on supported devices, see GPU Computing Requirements (Parallel Computing Toolbox). You can also specify the execution environment by using the '</a:t>
            </a:r>
            <a:r>
              <a:rPr lang="en-US" sz="2000" dirty="0" err="1"/>
              <a:t>ExecutionEnvironment</a:t>
            </a:r>
            <a:r>
              <a:rPr lang="en-US" sz="2000" dirty="0"/>
              <a:t>' name-value pair argument of </a:t>
            </a:r>
            <a:r>
              <a:rPr lang="en-US" sz="2000" dirty="0" err="1"/>
              <a:t>trainingOptions</a:t>
            </a:r>
            <a:r>
              <a:rPr lang="en-US" sz="2000" dirty="0"/>
              <a:t>.</a:t>
            </a:r>
          </a:p>
          <a:p>
            <a:endParaRPr lang="en-US" sz="2000" dirty="0"/>
          </a:p>
          <a:p>
            <a:r>
              <a:rPr lang="en-US" sz="2000" dirty="0"/>
              <a:t>The training progress plot shows the mini-batch loss and accuracy and the validation loss and accuracy. For more information on the training progress plot, see Monitor Deep Learning Training Progress. The loss is the cross-entropy loss. The accuracy is the percentage of images that the network classifies correctly.</a:t>
            </a:r>
          </a:p>
        </p:txBody>
      </p:sp>
      <p:pic>
        <p:nvPicPr>
          <p:cNvPr id="10" name="Picture 9">
            <a:extLst>
              <a:ext uri="{FF2B5EF4-FFF2-40B4-BE49-F238E27FC236}">
                <a16:creationId xmlns:a16="http://schemas.microsoft.com/office/drawing/2014/main" id="{E4B1BBF1-67B9-5C1B-602F-83BE37B7B39E}"/>
              </a:ext>
            </a:extLst>
          </p:cNvPr>
          <p:cNvPicPr>
            <a:picLocks noChangeAspect="1"/>
          </p:cNvPicPr>
          <p:nvPr/>
        </p:nvPicPr>
        <p:blipFill>
          <a:blip r:embed="rId2"/>
          <a:stretch>
            <a:fillRect/>
          </a:stretch>
        </p:blipFill>
        <p:spPr>
          <a:xfrm>
            <a:off x="962025" y="5092602"/>
            <a:ext cx="5754466" cy="790038"/>
          </a:xfrm>
          <a:prstGeom prst="rect">
            <a:avLst/>
          </a:prstGeom>
        </p:spPr>
      </p:pic>
    </p:spTree>
    <p:extLst>
      <p:ext uri="{BB962C8B-B14F-4D97-AF65-F5344CB8AC3E}">
        <p14:creationId xmlns:p14="http://schemas.microsoft.com/office/powerpoint/2010/main" val="3710574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C21B5D-FE0B-70AD-4609-B65F3AC2AD78}"/>
              </a:ext>
            </a:extLst>
          </p:cNvPr>
          <p:cNvSpPr>
            <a:spLocks noGrp="1"/>
          </p:cNvSpPr>
          <p:nvPr>
            <p:ph type="sldNum" sz="quarter" idx="12"/>
          </p:nvPr>
        </p:nvSpPr>
        <p:spPr/>
        <p:txBody>
          <a:bodyPr/>
          <a:lstStyle/>
          <a:p>
            <a:fld id="{39DCCA8C-3C40-440D-A23D-CFF4DA06079F}" type="slidenum">
              <a:rPr lang="en-US" smtClean="0"/>
              <a:t>61</a:t>
            </a:fld>
            <a:endParaRPr lang="en-US"/>
          </a:p>
        </p:txBody>
      </p:sp>
      <p:pic>
        <p:nvPicPr>
          <p:cNvPr id="4" name="Picture 3" descr="Graphical user interface, table&#10;&#10;Description automatically generated">
            <a:extLst>
              <a:ext uri="{FF2B5EF4-FFF2-40B4-BE49-F238E27FC236}">
                <a16:creationId xmlns:a16="http://schemas.microsoft.com/office/drawing/2014/main" id="{CF82B391-8CC9-1B9A-E72E-6716D8BCB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98" y="0"/>
            <a:ext cx="11458603" cy="6858000"/>
          </a:xfrm>
          <a:prstGeom prst="rect">
            <a:avLst/>
          </a:prstGeom>
        </p:spPr>
      </p:pic>
    </p:spTree>
    <p:extLst>
      <p:ext uri="{BB962C8B-B14F-4D97-AF65-F5344CB8AC3E}">
        <p14:creationId xmlns:p14="http://schemas.microsoft.com/office/powerpoint/2010/main" val="3989424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ECCEB1-0236-E757-9FDD-6A00A05900DE}"/>
              </a:ext>
            </a:extLst>
          </p:cNvPr>
          <p:cNvSpPr>
            <a:spLocks noGrp="1"/>
          </p:cNvSpPr>
          <p:nvPr>
            <p:ph type="sldNum" sz="quarter" idx="12"/>
          </p:nvPr>
        </p:nvSpPr>
        <p:spPr/>
        <p:txBody>
          <a:bodyPr/>
          <a:lstStyle/>
          <a:p>
            <a:fld id="{39DCCA8C-3C40-440D-A23D-CFF4DA06079F}" type="slidenum">
              <a:rPr lang="en-US" smtClean="0"/>
              <a:t>62</a:t>
            </a:fld>
            <a:endParaRPr lang="en-US"/>
          </a:p>
        </p:txBody>
      </p:sp>
      <p:sp>
        <p:nvSpPr>
          <p:cNvPr id="4" name="TextBox 3">
            <a:extLst>
              <a:ext uri="{FF2B5EF4-FFF2-40B4-BE49-F238E27FC236}">
                <a16:creationId xmlns:a16="http://schemas.microsoft.com/office/drawing/2014/main" id="{5C087B2D-36DC-6F09-9B96-7F08C78934FE}"/>
              </a:ext>
            </a:extLst>
          </p:cNvPr>
          <p:cNvSpPr txBox="1"/>
          <p:nvPr/>
        </p:nvSpPr>
        <p:spPr>
          <a:xfrm>
            <a:off x="589280" y="521454"/>
            <a:ext cx="8473440" cy="461665"/>
          </a:xfrm>
          <a:prstGeom prst="rect">
            <a:avLst/>
          </a:prstGeom>
          <a:noFill/>
        </p:spPr>
        <p:txBody>
          <a:bodyPr wrap="square">
            <a:spAutoFit/>
          </a:bodyPr>
          <a:lstStyle/>
          <a:p>
            <a:r>
              <a:rPr lang="en-US" sz="2400" dirty="0">
                <a:solidFill>
                  <a:srgbClr val="FF0000"/>
                </a:solidFill>
              </a:rPr>
              <a:t>6. Classify Validation Images and Compute Accuracy</a:t>
            </a:r>
          </a:p>
        </p:txBody>
      </p:sp>
      <p:sp>
        <p:nvSpPr>
          <p:cNvPr id="6" name="TextBox 5">
            <a:extLst>
              <a:ext uri="{FF2B5EF4-FFF2-40B4-BE49-F238E27FC236}">
                <a16:creationId xmlns:a16="http://schemas.microsoft.com/office/drawing/2014/main" id="{468F9932-2321-121E-6F15-E53CB672A5DF}"/>
              </a:ext>
            </a:extLst>
          </p:cNvPr>
          <p:cNvSpPr txBox="1"/>
          <p:nvPr/>
        </p:nvSpPr>
        <p:spPr>
          <a:xfrm>
            <a:off x="589280" y="1257776"/>
            <a:ext cx="10434320" cy="1015663"/>
          </a:xfrm>
          <a:prstGeom prst="rect">
            <a:avLst/>
          </a:prstGeom>
          <a:noFill/>
        </p:spPr>
        <p:txBody>
          <a:bodyPr wrap="square">
            <a:spAutoFit/>
          </a:bodyPr>
          <a:lstStyle/>
          <a:p>
            <a:r>
              <a:rPr lang="en-US" sz="2000" dirty="0"/>
              <a:t>Predict the labels of the validation data using the trained network, and calculate the final validation accuracy. Accuracy is the fraction of labels that the network predicts correctly. In this case, more than 99% of the predicted labels match the true labels of the validation set.</a:t>
            </a:r>
          </a:p>
        </p:txBody>
      </p:sp>
      <p:pic>
        <p:nvPicPr>
          <p:cNvPr id="8" name="Picture 7">
            <a:extLst>
              <a:ext uri="{FF2B5EF4-FFF2-40B4-BE49-F238E27FC236}">
                <a16:creationId xmlns:a16="http://schemas.microsoft.com/office/drawing/2014/main" id="{BBBC2F5E-97DF-BF48-0BC9-425FC7887AB4}"/>
              </a:ext>
            </a:extLst>
          </p:cNvPr>
          <p:cNvPicPr>
            <a:picLocks noChangeAspect="1"/>
          </p:cNvPicPr>
          <p:nvPr/>
        </p:nvPicPr>
        <p:blipFill>
          <a:blip r:embed="rId2"/>
          <a:stretch>
            <a:fillRect/>
          </a:stretch>
        </p:blipFill>
        <p:spPr>
          <a:xfrm>
            <a:off x="589280" y="2541408"/>
            <a:ext cx="7008053" cy="2328863"/>
          </a:xfrm>
          <a:prstGeom prst="rect">
            <a:avLst/>
          </a:prstGeom>
        </p:spPr>
      </p:pic>
    </p:spTree>
    <p:extLst>
      <p:ext uri="{BB962C8B-B14F-4D97-AF65-F5344CB8AC3E}">
        <p14:creationId xmlns:p14="http://schemas.microsoft.com/office/powerpoint/2010/main" val="270621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EFA78A-CF38-B6A5-3827-FECB8F145E0E}"/>
              </a:ext>
            </a:extLst>
          </p:cNvPr>
          <p:cNvSpPr>
            <a:spLocks noGrp="1"/>
          </p:cNvSpPr>
          <p:nvPr>
            <p:ph type="sldNum" sz="quarter" idx="12"/>
          </p:nvPr>
        </p:nvSpPr>
        <p:spPr/>
        <p:txBody>
          <a:bodyPr/>
          <a:lstStyle/>
          <a:p>
            <a:fld id="{39DCCA8C-3C40-440D-A23D-CFF4DA06079F}" type="slidenum">
              <a:rPr lang="en-US" smtClean="0"/>
              <a:t>63</a:t>
            </a:fld>
            <a:endParaRPr lang="en-US"/>
          </a:p>
        </p:txBody>
      </p:sp>
      <p:pic>
        <p:nvPicPr>
          <p:cNvPr id="4" name="Picture 3">
            <a:extLst>
              <a:ext uri="{FF2B5EF4-FFF2-40B4-BE49-F238E27FC236}">
                <a16:creationId xmlns:a16="http://schemas.microsoft.com/office/drawing/2014/main" id="{0ECC9ED7-467E-794F-81CA-D4D2C1C041A0}"/>
              </a:ext>
            </a:extLst>
          </p:cNvPr>
          <p:cNvPicPr>
            <a:picLocks noChangeAspect="1"/>
          </p:cNvPicPr>
          <p:nvPr/>
        </p:nvPicPr>
        <p:blipFill>
          <a:blip r:embed="rId2"/>
          <a:stretch>
            <a:fillRect/>
          </a:stretch>
        </p:blipFill>
        <p:spPr>
          <a:xfrm>
            <a:off x="238760" y="1826806"/>
            <a:ext cx="12044680" cy="4712106"/>
          </a:xfrm>
          <a:prstGeom prst="rect">
            <a:avLst/>
          </a:prstGeom>
        </p:spPr>
      </p:pic>
      <p:sp>
        <p:nvSpPr>
          <p:cNvPr id="6" name="TextBox 5">
            <a:extLst>
              <a:ext uri="{FF2B5EF4-FFF2-40B4-BE49-F238E27FC236}">
                <a16:creationId xmlns:a16="http://schemas.microsoft.com/office/drawing/2014/main" id="{701282E9-CCF5-10C1-F388-E6B64C288412}"/>
              </a:ext>
            </a:extLst>
          </p:cNvPr>
          <p:cNvSpPr txBox="1"/>
          <p:nvPr/>
        </p:nvSpPr>
        <p:spPr>
          <a:xfrm>
            <a:off x="238760" y="268274"/>
            <a:ext cx="11567160" cy="1323439"/>
          </a:xfrm>
          <a:prstGeom prst="rect">
            <a:avLst/>
          </a:prstGeom>
          <a:noFill/>
        </p:spPr>
        <p:txBody>
          <a:bodyPr wrap="square">
            <a:spAutoFit/>
          </a:bodyPr>
          <a:lstStyle/>
          <a:p>
            <a:r>
              <a:rPr lang="en-US" sz="2000" dirty="0"/>
              <a:t>B. Use an existing network, such as </a:t>
            </a:r>
            <a:r>
              <a:rPr lang="en-US" sz="2000" dirty="0" err="1"/>
              <a:t>GoogLeNet</a:t>
            </a:r>
            <a:r>
              <a:rPr lang="en-US" sz="2000" dirty="0"/>
              <a:t>, a CNN trained on more than a million images. </a:t>
            </a:r>
            <a:r>
              <a:rPr lang="en-US" sz="2000" dirty="0" err="1"/>
              <a:t>GoogLeNet</a:t>
            </a:r>
            <a:r>
              <a:rPr lang="en-US" sz="2000" dirty="0"/>
              <a:t> is most commonly used for image classification. It can classify images into 1000 different categories, including keyboards, computer mice, pencils, and other office equipment, as well as various breeds of dogs, cats, horses, and other animals.</a:t>
            </a:r>
          </a:p>
        </p:txBody>
      </p:sp>
    </p:spTree>
    <p:extLst>
      <p:ext uri="{BB962C8B-B14F-4D97-AF65-F5344CB8AC3E}">
        <p14:creationId xmlns:p14="http://schemas.microsoft.com/office/powerpoint/2010/main" val="2468372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FC21B-4A6D-35B7-FE57-51E4005686F3}"/>
              </a:ext>
            </a:extLst>
          </p:cNvPr>
          <p:cNvSpPr>
            <a:spLocks noGrp="1"/>
          </p:cNvSpPr>
          <p:nvPr>
            <p:ph type="sldNum" sz="quarter" idx="12"/>
          </p:nvPr>
        </p:nvSpPr>
        <p:spPr/>
        <p:txBody>
          <a:bodyPr/>
          <a:lstStyle/>
          <a:p>
            <a:fld id="{39DCCA8C-3C40-440D-A23D-CFF4DA06079F}" type="slidenum">
              <a:rPr lang="en-US" smtClean="0"/>
              <a:t>64</a:t>
            </a:fld>
            <a:endParaRPr lang="en-US"/>
          </a:p>
        </p:txBody>
      </p:sp>
      <p:pic>
        <p:nvPicPr>
          <p:cNvPr id="4" name="Picture 3">
            <a:extLst>
              <a:ext uri="{FF2B5EF4-FFF2-40B4-BE49-F238E27FC236}">
                <a16:creationId xmlns:a16="http://schemas.microsoft.com/office/drawing/2014/main" id="{BEB45BCB-A743-0016-8A07-9E5B1E364AF0}"/>
              </a:ext>
            </a:extLst>
          </p:cNvPr>
          <p:cNvPicPr>
            <a:picLocks noChangeAspect="1"/>
          </p:cNvPicPr>
          <p:nvPr/>
        </p:nvPicPr>
        <p:blipFill>
          <a:blip r:embed="rId2"/>
          <a:stretch>
            <a:fillRect/>
          </a:stretch>
        </p:blipFill>
        <p:spPr>
          <a:xfrm>
            <a:off x="1236662" y="668020"/>
            <a:ext cx="9210675" cy="4648200"/>
          </a:xfrm>
          <a:prstGeom prst="rect">
            <a:avLst/>
          </a:prstGeom>
        </p:spPr>
      </p:pic>
    </p:spTree>
    <p:extLst>
      <p:ext uri="{BB962C8B-B14F-4D97-AF65-F5344CB8AC3E}">
        <p14:creationId xmlns:p14="http://schemas.microsoft.com/office/powerpoint/2010/main" val="1273640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709778-85D7-A069-2EA9-183FF398095B}"/>
              </a:ext>
            </a:extLst>
          </p:cNvPr>
          <p:cNvSpPr>
            <a:spLocks noGrp="1"/>
          </p:cNvSpPr>
          <p:nvPr>
            <p:ph type="sldNum" sz="quarter" idx="12"/>
          </p:nvPr>
        </p:nvSpPr>
        <p:spPr/>
        <p:txBody>
          <a:bodyPr/>
          <a:lstStyle/>
          <a:p>
            <a:fld id="{39DCCA8C-3C40-440D-A23D-CFF4DA06079F}" type="slidenum">
              <a:rPr lang="en-US" smtClean="0"/>
              <a:t>65</a:t>
            </a:fld>
            <a:endParaRPr lang="en-US"/>
          </a:p>
        </p:txBody>
      </p:sp>
      <p:pic>
        <p:nvPicPr>
          <p:cNvPr id="4" name="Picture 3" descr="A picture containing cup, coffee, indoor, coffee cup&#10;&#10;Description automatically generated">
            <a:extLst>
              <a:ext uri="{FF2B5EF4-FFF2-40B4-BE49-F238E27FC236}">
                <a16:creationId xmlns:a16="http://schemas.microsoft.com/office/drawing/2014/main" id="{67AE9296-B677-0EDD-3B64-2DE9BE3D1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654" y="678021"/>
            <a:ext cx="6966303" cy="5501958"/>
          </a:xfrm>
          <a:prstGeom prst="rect">
            <a:avLst/>
          </a:prstGeom>
        </p:spPr>
      </p:pic>
    </p:spTree>
    <p:extLst>
      <p:ext uri="{BB962C8B-B14F-4D97-AF65-F5344CB8AC3E}">
        <p14:creationId xmlns:p14="http://schemas.microsoft.com/office/powerpoint/2010/main" val="276745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44090" y="617220"/>
            <a:ext cx="4203700" cy="513080"/>
          </a:xfrm>
          <a:prstGeom prst="rect">
            <a:avLst/>
          </a:prstGeom>
        </p:spPr>
        <p:txBody>
          <a:bodyPr vert="horz" wrap="square" lIns="0" tIns="12700" rIns="0" bIns="0" rtlCol="0" anchor="ctr">
            <a:spAutoFit/>
          </a:bodyPr>
          <a:lstStyle/>
          <a:p>
            <a:pPr marL="12700">
              <a:lnSpc>
                <a:spcPct val="100000"/>
              </a:lnSpc>
              <a:spcBef>
                <a:spcPts val="100"/>
              </a:spcBef>
            </a:pPr>
            <a:r>
              <a:rPr sz="3200" b="1" spc="-25" dirty="0">
                <a:solidFill>
                  <a:srgbClr val="C0504D"/>
                </a:solidFill>
                <a:latin typeface="Calibri"/>
                <a:cs typeface="Calibri"/>
              </a:rPr>
              <a:t>Traditional</a:t>
            </a:r>
            <a:r>
              <a:rPr sz="3200" b="1" spc="-35" dirty="0">
                <a:solidFill>
                  <a:srgbClr val="C0504D"/>
                </a:solidFill>
                <a:latin typeface="Calibri"/>
                <a:cs typeface="Calibri"/>
              </a:rPr>
              <a:t> </a:t>
            </a:r>
            <a:r>
              <a:rPr sz="3200" b="1" spc="-15" dirty="0">
                <a:solidFill>
                  <a:srgbClr val="C0504D"/>
                </a:solidFill>
                <a:latin typeface="Calibri"/>
                <a:cs typeface="Calibri"/>
              </a:rPr>
              <a:t>Programming</a:t>
            </a:r>
            <a:endParaRPr sz="3200" dirty="0">
              <a:latin typeface="Calibri"/>
              <a:cs typeface="Calibri"/>
            </a:endParaRPr>
          </a:p>
        </p:txBody>
      </p:sp>
      <p:sp>
        <p:nvSpPr>
          <p:cNvPr id="3" name="object 3"/>
          <p:cNvSpPr txBox="1"/>
          <p:nvPr/>
        </p:nvSpPr>
        <p:spPr>
          <a:xfrm>
            <a:off x="2244090" y="3538220"/>
            <a:ext cx="3031490" cy="513080"/>
          </a:xfrm>
          <a:prstGeom prst="rect">
            <a:avLst/>
          </a:prstGeom>
        </p:spPr>
        <p:txBody>
          <a:bodyPr vert="horz" wrap="square" lIns="0" tIns="12700" rIns="0" bIns="0" rtlCol="0">
            <a:spAutoFit/>
          </a:bodyPr>
          <a:lstStyle/>
          <a:p>
            <a:pPr marL="12700">
              <a:spcBef>
                <a:spcPts val="100"/>
              </a:spcBef>
            </a:pPr>
            <a:r>
              <a:rPr sz="3200" b="1" spc="-5" dirty="0">
                <a:solidFill>
                  <a:srgbClr val="C0504D"/>
                </a:solidFill>
                <a:latin typeface="Calibri"/>
                <a:cs typeface="Calibri"/>
              </a:rPr>
              <a:t>Machine</a:t>
            </a:r>
            <a:r>
              <a:rPr sz="3200" b="1" spc="-60" dirty="0">
                <a:solidFill>
                  <a:srgbClr val="C0504D"/>
                </a:solidFill>
                <a:latin typeface="Calibri"/>
                <a:cs typeface="Calibri"/>
              </a:rPr>
              <a:t> </a:t>
            </a:r>
            <a:r>
              <a:rPr sz="3200" b="1" spc="-5" dirty="0">
                <a:solidFill>
                  <a:srgbClr val="C0504D"/>
                </a:solidFill>
                <a:latin typeface="Calibri"/>
                <a:cs typeface="Calibri"/>
              </a:rPr>
              <a:t>Learning</a:t>
            </a:r>
            <a:endParaRPr sz="3200" dirty="0">
              <a:latin typeface="Calibri"/>
              <a:cs typeface="Calibri"/>
            </a:endParaRPr>
          </a:p>
        </p:txBody>
      </p:sp>
      <p:grpSp>
        <p:nvGrpSpPr>
          <p:cNvPr id="18" name="Group 17">
            <a:extLst>
              <a:ext uri="{FF2B5EF4-FFF2-40B4-BE49-F238E27FC236}">
                <a16:creationId xmlns:a16="http://schemas.microsoft.com/office/drawing/2014/main" id="{41233B59-DC83-4766-9A3D-24CBFB582F55}"/>
              </a:ext>
            </a:extLst>
          </p:cNvPr>
          <p:cNvGrpSpPr/>
          <p:nvPr/>
        </p:nvGrpSpPr>
        <p:grpSpPr>
          <a:xfrm>
            <a:off x="1250950" y="1471945"/>
            <a:ext cx="8328978" cy="1574396"/>
            <a:chOff x="-228600" y="1517650"/>
            <a:chExt cx="8328978" cy="1093724"/>
          </a:xfrm>
        </p:grpSpPr>
        <p:sp>
          <p:nvSpPr>
            <p:cNvPr id="4" name="object 4"/>
            <p:cNvSpPr txBox="1"/>
            <p:nvPr/>
          </p:nvSpPr>
          <p:spPr>
            <a:xfrm>
              <a:off x="3352800" y="1600200"/>
              <a:ext cx="2667000" cy="1011174"/>
            </a:xfrm>
            <a:prstGeom prst="rect">
              <a:avLst/>
            </a:prstGeom>
            <a:solidFill>
              <a:srgbClr val="4F81BD"/>
            </a:solidFill>
            <a:ln w="25400">
              <a:solidFill>
                <a:srgbClr val="000000"/>
              </a:solidFill>
            </a:ln>
          </p:spPr>
          <p:txBody>
            <a:bodyPr vert="horz" wrap="square" lIns="0" tIns="3175" rIns="0" bIns="0" rtlCol="0">
              <a:spAutoFit/>
            </a:bodyPr>
            <a:lstStyle/>
            <a:p>
              <a:pPr>
                <a:spcBef>
                  <a:spcPts val="25"/>
                </a:spcBef>
              </a:pPr>
              <a:endParaRPr sz="3350" dirty="0">
                <a:latin typeface="Times New Roman"/>
                <a:cs typeface="Times New Roman"/>
              </a:endParaRPr>
            </a:p>
            <a:p>
              <a:pPr marL="502284"/>
              <a:r>
                <a:rPr sz="3200" spc="-5" dirty="0">
                  <a:latin typeface="Calibri"/>
                  <a:cs typeface="Calibri"/>
                </a:rPr>
                <a:t>Computer</a:t>
              </a:r>
              <a:endParaRPr sz="3200" dirty="0">
                <a:latin typeface="Calibri"/>
                <a:cs typeface="Calibri"/>
              </a:endParaRPr>
            </a:p>
          </p:txBody>
        </p:sp>
        <p:sp>
          <p:nvSpPr>
            <p:cNvPr id="5" name="object 5"/>
            <p:cNvSpPr/>
            <p:nvPr/>
          </p:nvSpPr>
          <p:spPr>
            <a:xfrm>
              <a:off x="2438400" y="1799559"/>
              <a:ext cx="914400" cy="127000"/>
            </a:xfrm>
            <a:custGeom>
              <a:avLst/>
              <a:gdLst/>
              <a:ahLst/>
              <a:cxnLst/>
              <a:rect l="l" t="t" r="r" b="b"/>
              <a:pathLst>
                <a:path w="914400" h="127000">
                  <a:moveTo>
                    <a:pt x="0" y="50798"/>
                  </a:moveTo>
                  <a:lnTo>
                    <a:pt x="0" y="76198"/>
                  </a:lnTo>
                  <a:lnTo>
                    <a:pt x="787400" y="76200"/>
                  </a:lnTo>
                  <a:lnTo>
                    <a:pt x="787400" y="127000"/>
                  </a:lnTo>
                  <a:lnTo>
                    <a:pt x="914400" y="63500"/>
                  </a:lnTo>
                  <a:lnTo>
                    <a:pt x="889000" y="50800"/>
                  </a:lnTo>
                  <a:lnTo>
                    <a:pt x="0" y="50798"/>
                  </a:lnTo>
                  <a:close/>
                </a:path>
                <a:path w="914400" h="127000">
                  <a:moveTo>
                    <a:pt x="787400" y="0"/>
                  </a:moveTo>
                  <a:lnTo>
                    <a:pt x="787400" y="50800"/>
                  </a:lnTo>
                  <a:lnTo>
                    <a:pt x="889000" y="50800"/>
                  </a:lnTo>
                  <a:lnTo>
                    <a:pt x="787400" y="0"/>
                  </a:lnTo>
                  <a:close/>
                </a:path>
              </a:pathLst>
            </a:custGeom>
            <a:solidFill>
              <a:srgbClr val="000000"/>
            </a:solidFill>
          </p:spPr>
          <p:txBody>
            <a:bodyPr wrap="square" lIns="0" tIns="0" rIns="0" bIns="0" rtlCol="0"/>
            <a:lstStyle/>
            <a:p>
              <a:endParaRPr/>
            </a:p>
          </p:txBody>
        </p:sp>
        <p:sp>
          <p:nvSpPr>
            <p:cNvPr id="6" name="object 6"/>
            <p:cNvSpPr/>
            <p:nvPr/>
          </p:nvSpPr>
          <p:spPr>
            <a:xfrm>
              <a:off x="2438400" y="2181860"/>
              <a:ext cx="914400" cy="127000"/>
            </a:xfrm>
            <a:custGeom>
              <a:avLst/>
              <a:gdLst/>
              <a:ahLst/>
              <a:cxnLst/>
              <a:rect l="l" t="t" r="r" b="b"/>
              <a:pathLst>
                <a:path w="914400" h="127000">
                  <a:moveTo>
                    <a:pt x="0" y="50798"/>
                  </a:moveTo>
                  <a:lnTo>
                    <a:pt x="0" y="76198"/>
                  </a:lnTo>
                  <a:lnTo>
                    <a:pt x="787400" y="76200"/>
                  </a:lnTo>
                  <a:lnTo>
                    <a:pt x="787400" y="127000"/>
                  </a:lnTo>
                  <a:lnTo>
                    <a:pt x="914400" y="63500"/>
                  </a:lnTo>
                  <a:lnTo>
                    <a:pt x="889000" y="50800"/>
                  </a:lnTo>
                  <a:lnTo>
                    <a:pt x="0" y="50798"/>
                  </a:lnTo>
                  <a:close/>
                </a:path>
                <a:path w="914400" h="127000">
                  <a:moveTo>
                    <a:pt x="787400" y="0"/>
                  </a:moveTo>
                  <a:lnTo>
                    <a:pt x="787400" y="50800"/>
                  </a:lnTo>
                  <a:lnTo>
                    <a:pt x="889000" y="50800"/>
                  </a:lnTo>
                  <a:lnTo>
                    <a:pt x="787400" y="0"/>
                  </a:lnTo>
                  <a:close/>
                </a:path>
              </a:pathLst>
            </a:custGeom>
            <a:solidFill>
              <a:srgbClr val="000000"/>
            </a:solidFill>
          </p:spPr>
          <p:txBody>
            <a:bodyPr wrap="square" lIns="0" tIns="0" rIns="0" bIns="0" rtlCol="0"/>
            <a:lstStyle/>
            <a:p>
              <a:endParaRPr/>
            </a:p>
          </p:txBody>
        </p:sp>
        <p:sp>
          <p:nvSpPr>
            <p:cNvPr id="7" name="object 7"/>
            <p:cNvSpPr/>
            <p:nvPr/>
          </p:nvSpPr>
          <p:spPr>
            <a:xfrm>
              <a:off x="6055678" y="2060064"/>
              <a:ext cx="762000" cy="127000"/>
            </a:xfrm>
            <a:custGeom>
              <a:avLst/>
              <a:gdLst/>
              <a:ahLst/>
              <a:cxnLst/>
              <a:rect l="l" t="t" r="r" b="b"/>
              <a:pathLst>
                <a:path w="762000" h="127000">
                  <a:moveTo>
                    <a:pt x="0" y="50798"/>
                  </a:moveTo>
                  <a:lnTo>
                    <a:pt x="0" y="76198"/>
                  </a:lnTo>
                  <a:lnTo>
                    <a:pt x="635000" y="76200"/>
                  </a:lnTo>
                  <a:lnTo>
                    <a:pt x="635000" y="127000"/>
                  </a:lnTo>
                  <a:lnTo>
                    <a:pt x="762000" y="63500"/>
                  </a:lnTo>
                  <a:lnTo>
                    <a:pt x="736600" y="50800"/>
                  </a:lnTo>
                  <a:lnTo>
                    <a:pt x="0" y="50798"/>
                  </a:lnTo>
                  <a:close/>
                </a:path>
                <a:path w="762000" h="127000">
                  <a:moveTo>
                    <a:pt x="635000" y="0"/>
                  </a:moveTo>
                  <a:lnTo>
                    <a:pt x="635000" y="50800"/>
                  </a:lnTo>
                  <a:lnTo>
                    <a:pt x="736600" y="50800"/>
                  </a:lnTo>
                  <a:lnTo>
                    <a:pt x="635000" y="0"/>
                  </a:lnTo>
                  <a:close/>
                </a:path>
              </a:pathLst>
            </a:custGeom>
            <a:solidFill>
              <a:srgbClr val="000000"/>
            </a:solidFill>
          </p:spPr>
          <p:txBody>
            <a:bodyPr wrap="square" lIns="0" tIns="0" rIns="0" bIns="0" rtlCol="0"/>
            <a:lstStyle/>
            <a:p>
              <a:endParaRPr/>
            </a:p>
          </p:txBody>
        </p:sp>
        <p:sp>
          <p:nvSpPr>
            <p:cNvPr id="8" name="object 8"/>
            <p:cNvSpPr txBox="1"/>
            <p:nvPr/>
          </p:nvSpPr>
          <p:spPr>
            <a:xfrm>
              <a:off x="-228600" y="1517650"/>
              <a:ext cx="2457450" cy="903974"/>
            </a:xfrm>
            <a:prstGeom prst="rect">
              <a:avLst/>
            </a:prstGeom>
          </p:spPr>
          <p:txBody>
            <a:bodyPr vert="horz" wrap="square" lIns="0" tIns="12065" rIns="0" bIns="0" rtlCol="0">
              <a:spAutoFit/>
            </a:bodyPr>
            <a:lstStyle/>
            <a:p>
              <a:pPr marL="12700" marR="5080" indent="669925" algn="r">
                <a:lnSpc>
                  <a:spcPct val="137400"/>
                </a:lnSpc>
                <a:spcBef>
                  <a:spcPts val="95"/>
                </a:spcBef>
              </a:pPr>
              <a:r>
                <a:rPr lang="en-US" sz="3200" spc="5" dirty="0">
                  <a:latin typeface="Calibri"/>
                  <a:cs typeface="Calibri"/>
                </a:rPr>
                <a:t>Input d</a:t>
              </a:r>
              <a:r>
                <a:rPr sz="3200" spc="-30" dirty="0">
                  <a:latin typeface="Calibri"/>
                  <a:cs typeface="Calibri"/>
                </a:rPr>
                <a:t>a</a:t>
              </a:r>
              <a:r>
                <a:rPr sz="3200" spc="-35" dirty="0">
                  <a:latin typeface="Calibri"/>
                  <a:cs typeface="Calibri"/>
                </a:rPr>
                <a:t>t</a:t>
              </a:r>
              <a:r>
                <a:rPr sz="3200" dirty="0">
                  <a:latin typeface="Calibri"/>
                  <a:cs typeface="Calibri"/>
                </a:rPr>
                <a:t>a  </a:t>
              </a:r>
              <a:r>
                <a:rPr sz="3200" spc="-20" dirty="0">
                  <a:latin typeface="Calibri"/>
                  <a:cs typeface="Calibri"/>
                </a:rPr>
                <a:t>Program</a:t>
              </a:r>
              <a:endParaRPr sz="3200" dirty="0">
                <a:latin typeface="Calibri"/>
                <a:cs typeface="Calibri"/>
              </a:endParaRPr>
            </a:p>
          </p:txBody>
        </p:sp>
        <p:sp>
          <p:nvSpPr>
            <p:cNvPr id="9" name="object 9"/>
            <p:cNvSpPr txBox="1"/>
            <p:nvPr/>
          </p:nvSpPr>
          <p:spPr>
            <a:xfrm>
              <a:off x="6888798" y="1930523"/>
              <a:ext cx="1211580" cy="513080"/>
            </a:xfrm>
            <a:prstGeom prst="rect">
              <a:avLst/>
            </a:prstGeom>
          </p:spPr>
          <p:txBody>
            <a:bodyPr vert="horz" wrap="square" lIns="0" tIns="12700" rIns="0" bIns="0" rtlCol="0">
              <a:spAutoFit/>
            </a:bodyPr>
            <a:lstStyle/>
            <a:p>
              <a:pPr marL="12700">
                <a:spcBef>
                  <a:spcPts val="100"/>
                </a:spcBef>
              </a:pPr>
              <a:r>
                <a:rPr sz="3200" spc="5" dirty="0">
                  <a:latin typeface="Calibri"/>
                  <a:cs typeface="Calibri"/>
                </a:rPr>
                <a:t>Ou</a:t>
              </a:r>
              <a:r>
                <a:rPr sz="3200" dirty="0">
                  <a:latin typeface="Calibri"/>
                  <a:cs typeface="Calibri"/>
                </a:rPr>
                <a:t>t</a:t>
              </a:r>
              <a:r>
                <a:rPr sz="3200" spc="5" dirty="0">
                  <a:latin typeface="Calibri"/>
                  <a:cs typeface="Calibri"/>
                </a:rPr>
                <a:t>put</a:t>
              </a:r>
              <a:endParaRPr sz="3200" dirty="0">
                <a:latin typeface="Calibri"/>
                <a:cs typeface="Calibri"/>
              </a:endParaRPr>
            </a:p>
          </p:txBody>
        </p:sp>
      </p:grpSp>
      <p:grpSp>
        <p:nvGrpSpPr>
          <p:cNvPr id="19" name="Group 18">
            <a:extLst>
              <a:ext uri="{FF2B5EF4-FFF2-40B4-BE49-F238E27FC236}">
                <a16:creationId xmlns:a16="http://schemas.microsoft.com/office/drawing/2014/main" id="{DDB173A4-C312-4280-A4F2-7B357277614D}"/>
              </a:ext>
            </a:extLst>
          </p:cNvPr>
          <p:cNvGrpSpPr/>
          <p:nvPr/>
        </p:nvGrpSpPr>
        <p:grpSpPr>
          <a:xfrm>
            <a:off x="1396162" y="4250857"/>
            <a:ext cx="8466456" cy="1819405"/>
            <a:chOff x="-100331" y="4260850"/>
            <a:chExt cx="8466456" cy="1211990"/>
          </a:xfrm>
        </p:grpSpPr>
        <p:sp>
          <p:nvSpPr>
            <p:cNvPr id="10" name="object 10"/>
            <p:cNvSpPr txBox="1"/>
            <p:nvPr/>
          </p:nvSpPr>
          <p:spPr>
            <a:xfrm>
              <a:off x="3429000" y="4419600"/>
              <a:ext cx="2667000" cy="1011174"/>
            </a:xfrm>
            <a:prstGeom prst="rect">
              <a:avLst/>
            </a:prstGeom>
            <a:solidFill>
              <a:srgbClr val="4F81BD"/>
            </a:solidFill>
            <a:ln w="25400">
              <a:solidFill>
                <a:srgbClr val="000000"/>
              </a:solidFill>
            </a:ln>
          </p:spPr>
          <p:txBody>
            <a:bodyPr vert="horz" wrap="square" lIns="0" tIns="3175" rIns="0" bIns="0" rtlCol="0">
              <a:spAutoFit/>
            </a:bodyPr>
            <a:lstStyle/>
            <a:p>
              <a:pPr>
                <a:spcBef>
                  <a:spcPts val="25"/>
                </a:spcBef>
              </a:pPr>
              <a:endParaRPr sz="3350" dirty="0">
                <a:latin typeface="Times New Roman"/>
                <a:cs typeface="Times New Roman"/>
              </a:endParaRPr>
            </a:p>
            <a:p>
              <a:pPr marL="502284"/>
              <a:r>
                <a:rPr sz="3200" spc="-5" dirty="0">
                  <a:latin typeface="Calibri"/>
                  <a:cs typeface="Calibri"/>
                </a:rPr>
                <a:t>Computer</a:t>
              </a:r>
              <a:endParaRPr sz="3200" dirty="0">
                <a:latin typeface="Calibri"/>
                <a:cs typeface="Calibri"/>
              </a:endParaRPr>
            </a:p>
          </p:txBody>
        </p:sp>
        <p:sp>
          <p:nvSpPr>
            <p:cNvPr id="11" name="object 11"/>
            <p:cNvSpPr/>
            <p:nvPr/>
          </p:nvSpPr>
          <p:spPr>
            <a:xfrm>
              <a:off x="2514600" y="4543712"/>
              <a:ext cx="914400" cy="127000"/>
            </a:xfrm>
            <a:custGeom>
              <a:avLst/>
              <a:gdLst/>
              <a:ahLst/>
              <a:cxnLst/>
              <a:rect l="l" t="t" r="r" b="b"/>
              <a:pathLst>
                <a:path w="914400" h="127000">
                  <a:moveTo>
                    <a:pt x="0" y="50798"/>
                  </a:moveTo>
                  <a:lnTo>
                    <a:pt x="0" y="76198"/>
                  </a:lnTo>
                  <a:lnTo>
                    <a:pt x="787400" y="76200"/>
                  </a:lnTo>
                  <a:lnTo>
                    <a:pt x="787400" y="127000"/>
                  </a:lnTo>
                  <a:lnTo>
                    <a:pt x="914400" y="63500"/>
                  </a:lnTo>
                  <a:lnTo>
                    <a:pt x="889000" y="50800"/>
                  </a:lnTo>
                  <a:lnTo>
                    <a:pt x="0" y="50798"/>
                  </a:lnTo>
                  <a:close/>
                </a:path>
                <a:path w="914400" h="127000">
                  <a:moveTo>
                    <a:pt x="787400" y="0"/>
                  </a:moveTo>
                  <a:lnTo>
                    <a:pt x="787400" y="50800"/>
                  </a:lnTo>
                  <a:lnTo>
                    <a:pt x="889000" y="50800"/>
                  </a:lnTo>
                  <a:lnTo>
                    <a:pt x="787400" y="0"/>
                  </a:lnTo>
                  <a:close/>
                </a:path>
              </a:pathLst>
            </a:custGeom>
            <a:solidFill>
              <a:srgbClr val="000000"/>
            </a:solidFill>
          </p:spPr>
          <p:txBody>
            <a:bodyPr wrap="square" lIns="0" tIns="0" rIns="0" bIns="0" rtlCol="0"/>
            <a:lstStyle/>
            <a:p>
              <a:endParaRPr/>
            </a:p>
          </p:txBody>
        </p:sp>
        <p:sp>
          <p:nvSpPr>
            <p:cNvPr id="12" name="object 12"/>
            <p:cNvSpPr/>
            <p:nvPr/>
          </p:nvSpPr>
          <p:spPr>
            <a:xfrm>
              <a:off x="2510790" y="5055406"/>
              <a:ext cx="914400" cy="127000"/>
            </a:xfrm>
            <a:custGeom>
              <a:avLst/>
              <a:gdLst/>
              <a:ahLst/>
              <a:cxnLst/>
              <a:rect l="l" t="t" r="r" b="b"/>
              <a:pathLst>
                <a:path w="914400" h="127000">
                  <a:moveTo>
                    <a:pt x="0" y="50798"/>
                  </a:moveTo>
                  <a:lnTo>
                    <a:pt x="0" y="76198"/>
                  </a:lnTo>
                  <a:lnTo>
                    <a:pt x="787400" y="76200"/>
                  </a:lnTo>
                  <a:lnTo>
                    <a:pt x="787400" y="126999"/>
                  </a:lnTo>
                  <a:lnTo>
                    <a:pt x="914400" y="63500"/>
                  </a:lnTo>
                  <a:lnTo>
                    <a:pt x="889000" y="50800"/>
                  </a:lnTo>
                  <a:lnTo>
                    <a:pt x="0" y="50798"/>
                  </a:lnTo>
                  <a:close/>
                </a:path>
                <a:path w="914400" h="127000">
                  <a:moveTo>
                    <a:pt x="787400" y="0"/>
                  </a:moveTo>
                  <a:lnTo>
                    <a:pt x="787400" y="50800"/>
                  </a:lnTo>
                  <a:lnTo>
                    <a:pt x="889000" y="50800"/>
                  </a:lnTo>
                  <a:lnTo>
                    <a:pt x="787400" y="0"/>
                  </a:lnTo>
                  <a:close/>
                </a:path>
              </a:pathLst>
            </a:custGeom>
            <a:solidFill>
              <a:srgbClr val="000000"/>
            </a:solidFill>
          </p:spPr>
          <p:txBody>
            <a:bodyPr wrap="square" lIns="0" tIns="0" rIns="0" bIns="0" rtlCol="0"/>
            <a:lstStyle/>
            <a:p>
              <a:endParaRPr/>
            </a:p>
          </p:txBody>
        </p:sp>
        <p:sp>
          <p:nvSpPr>
            <p:cNvPr id="13" name="object 13"/>
            <p:cNvSpPr/>
            <p:nvPr/>
          </p:nvSpPr>
          <p:spPr>
            <a:xfrm>
              <a:off x="6096000" y="5041901"/>
              <a:ext cx="762000" cy="127000"/>
            </a:xfrm>
            <a:custGeom>
              <a:avLst/>
              <a:gdLst/>
              <a:ahLst/>
              <a:cxnLst/>
              <a:rect l="l" t="t" r="r" b="b"/>
              <a:pathLst>
                <a:path w="762000" h="127000">
                  <a:moveTo>
                    <a:pt x="0" y="50798"/>
                  </a:moveTo>
                  <a:lnTo>
                    <a:pt x="0" y="76198"/>
                  </a:lnTo>
                  <a:lnTo>
                    <a:pt x="635000" y="76200"/>
                  </a:lnTo>
                  <a:lnTo>
                    <a:pt x="635000" y="127000"/>
                  </a:lnTo>
                  <a:lnTo>
                    <a:pt x="762000" y="63500"/>
                  </a:lnTo>
                  <a:lnTo>
                    <a:pt x="736600" y="50800"/>
                  </a:lnTo>
                  <a:lnTo>
                    <a:pt x="0" y="50798"/>
                  </a:lnTo>
                  <a:close/>
                </a:path>
                <a:path w="762000" h="127000">
                  <a:moveTo>
                    <a:pt x="635000" y="0"/>
                  </a:moveTo>
                  <a:lnTo>
                    <a:pt x="635000" y="50800"/>
                  </a:lnTo>
                  <a:lnTo>
                    <a:pt x="736600" y="50800"/>
                  </a:lnTo>
                  <a:lnTo>
                    <a:pt x="635000" y="0"/>
                  </a:lnTo>
                  <a:close/>
                </a:path>
              </a:pathLst>
            </a:custGeom>
            <a:solidFill>
              <a:srgbClr val="000000"/>
            </a:solidFill>
          </p:spPr>
          <p:txBody>
            <a:bodyPr wrap="square" lIns="0" tIns="0" rIns="0" bIns="0" rtlCol="0"/>
            <a:lstStyle/>
            <a:p>
              <a:endParaRPr/>
            </a:p>
          </p:txBody>
        </p:sp>
        <p:sp>
          <p:nvSpPr>
            <p:cNvPr id="14" name="object 14"/>
            <p:cNvSpPr txBox="1"/>
            <p:nvPr/>
          </p:nvSpPr>
          <p:spPr>
            <a:xfrm>
              <a:off x="-100331" y="4260850"/>
              <a:ext cx="2457450" cy="959043"/>
            </a:xfrm>
            <a:prstGeom prst="rect">
              <a:avLst/>
            </a:prstGeom>
          </p:spPr>
          <p:txBody>
            <a:bodyPr vert="horz" wrap="square" lIns="0" tIns="12700" rIns="0" bIns="0" rtlCol="0">
              <a:spAutoFit/>
            </a:bodyPr>
            <a:lstStyle/>
            <a:p>
              <a:pPr marL="12700" marR="5080" indent="365125" algn="r">
                <a:lnSpc>
                  <a:spcPct val="153000"/>
                </a:lnSpc>
                <a:spcBef>
                  <a:spcPts val="100"/>
                </a:spcBef>
              </a:pPr>
              <a:r>
                <a:rPr lang="en-US" sz="3200" spc="-15" dirty="0">
                  <a:latin typeface="Calibri"/>
                  <a:cs typeface="Calibri"/>
                </a:rPr>
                <a:t>Input d</a:t>
              </a:r>
              <a:r>
                <a:rPr sz="3200" spc="-15" dirty="0">
                  <a:latin typeface="Calibri"/>
                  <a:cs typeface="Calibri"/>
                </a:rPr>
                <a:t>ata  </a:t>
              </a:r>
              <a:r>
                <a:rPr sz="3200" spc="5" dirty="0">
                  <a:latin typeface="Calibri"/>
                  <a:cs typeface="Calibri"/>
                </a:rPr>
                <a:t>Ou</a:t>
              </a:r>
              <a:r>
                <a:rPr sz="3200" dirty="0">
                  <a:latin typeface="Calibri"/>
                  <a:cs typeface="Calibri"/>
                </a:rPr>
                <a:t>t</a:t>
              </a:r>
              <a:r>
                <a:rPr sz="3200" spc="5" dirty="0">
                  <a:latin typeface="Calibri"/>
                  <a:cs typeface="Calibri"/>
                </a:rPr>
                <a:t>put</a:t>
              </a:r>
              <a:endParaRPr sz="3200" dirty="0">
                <a:latin typeface="Calibri"/>
                <a:cs typeface="Calibri"/>
              </a:endParaRPr>
            </a:p>
          </p:txBody>
        </p:sp>
        <p:sp>
          <p:nvSpPr>
            <p:cNvPr id="15" name="object 15"/>
            <p:cNvSpPr txBox="1"/>
            <p:nvPr/>
          </p:nvSpPr>
          <p:spPr>
            <a:xfrm>
              <a:off x="6936740" y="4808220"/>
              <a:ext cx="1429385" cy="664620"/>
            </a:xfrm>
            <a:prstGeom prst="rect">
              <a:avLst/>
            </a:prstGeom>
          </p:spPr>
          <p:txBody>
            <a:bodyPr vert="horz" wrap="square" lIns="0" tIns="12700" rIns="0" bIns="0" rtlCol="0">
              <a:spAutoFit/>
            </a:bodyPr>
            <a:lstStyle/>
            <a:p>
              <a:pPr marL="12700">
                <a:spcBef>
                  <a:spcPts val="100"/>
                </a:spcBef>
              </a:pPr>
              <a:r>
                <a:rPr lang="en-US" sz="3200" spc="-5" dirty="0">
                  <a:latin typeface="Calibri"/>
                  <a:cs typeface="Calibri"/>
                </a:rPr>
                <a:t>Model </a:t>
              </a:r>
              <a:r>
                <a:rPr sz="3200" spc="-5" dirty="0">
                  <a:latin typeface="Calibri"/>
                  <a:cs typeface="Calibri"/>
                </a:rPr>
                <a:t>P</a:t>
              </a:r>
              <a:r>
                <a:rPr sz="3200" spc="-55" dirty="0">
                  <a:latin typeface="Calibri"/>
                  <a:cs typeface="Calibri"/>
                </a:rPr>
                <a:t>r</a:t>
              </a:r>
              <a:r>
                <a:rPr sz="3200" dirty="0">
                  <a:latin typeface="Calibri"/>
                  <a:cs typeface="Calibri"/>
                </a:rPr>
                <a:t>o</a:t>
              </a:r>
              <a:r>
                <a:rPr sz="3200" spc="5" dirty="0">
                  <a:latin typeface="Calibri"/>
                  <a:cs typeface="Calibri"/>
                </a:rPr>
                <a:t>g</a:t>
              </a:r>
              <a:r>
                <a:rPr sz="3200" spc="-70" dirty="0">
                  <a:latin typeface="Calibri"/>
                  <a:cs typeface="Calibri"/>
                </a:rPr>
                <a:t>r</a:t>
              </a:r>
              <a:r>
                <a:rPr sz="3200" spc="5" dirty="0">
                  <a:latin typeface="Calibri"/>
                  <a:cs typeface="Calibri"/>
                </a:rPr>
                <a:t>a</a:t>
              </a:r>
              <a:r>
                <a:rPr sz="3200" dirty="0">
                  <a:latin typeface="Calibri"/>
                  <a:cs typeface="Calibri"/>
                </a:rPr>
                <a:t>m</a:t>
              </a:r>
            </a:p>
          </p:txBody>
        </p:sp>
      </p:grpSp>
      <p:sp>
        <p:nvSpPr>
          <p:cNvPr id="17" name="object 17"/>
          <p:cNvSpPr txBox="1"/>
          <p:nvPr/>
        </p:nvSpPr>
        <p:spPr>
          <a:xfrm>
            <a:off x="10027602" y="6422072"/>
            <a:ext cx="102870" cy="197490"/>
          </a:xfrm>
          <a:prstGeom prst="rect">
            <a:avLst/>
          </a:prstGeom>
        </p:spPr>
        <p:txBody>
          <a:bodyPr vert="horz" wrap="square" lIns="0" tIns="12700" rIns="0" bIns="0" rtlCol="0">
            <a:spAutoFit/>
          </a:bodyPr>
          <a:lstStyle/>
          <a:p>
            <a:pPr marL="12700">
              <a:spcBef>
                <a:spcPts val="100"/>
              </a:spcBef>
            </a:pPr>
            <a:r>
              <a:rPr sz="1200" dirty="0">
                <a:solidFill>
                  <a:srgbClr val="898989"/>
                </a:solidFill>
                <a:latin typeface="Calibri"/>
                <a:cs typeface="Calibri"/>
              </a:rPr>
              <a:t>4</a:t>
            </a:r>
            <a:endParaRPr sz="1200">
              <a:latin typeface="Calibri"/>
              <a:cs typeface="Calibri"/>
            </a:endParaRPr>
          </a:p>
        </p:txBody>
      </p:sp>
      <p:sp>
        <p:nvSpPr>
          <p:cNvPr id="21" name="Slide Number Placeholder 20">
            <a:extLst>
              <a:ext uri="{FF2B5EF4-FFF2-40B4-BE49-F238E27FC236}">
                <a16:creationId xmlns:a16="http://schemas.microsoft.com/office/drawing/2014/main" id="{F8BBD133-27B3-471F-B1BD-6336BA6B82E7}"/>
              </a:ext>
            </a:extLst>
          </p:cNvPr>
          <p:cNvSpPr>
            <a:spLocks noGrp="1"/>
          </p:cNvSpPr>
          <p:nvPr>
            <p:ph type="sldNum" sz="quarter" idx="12"/>
          </p:nvPr>
        </p:nvSpPr>
        <p:spPr/>
        <p:txBody>
          <a:bodyPr/>
          <a:lstStyle/>
          <a:p>
            <a:fld id="{4C0B062A-D872-4DF9-9FA6-F3795AAE5E1B}" type="slidenum">
              <a:rPr lang="en-US" smtClean="0"/>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E1D2-6E6F-C862-2CB3-4D25C1A47400}"/>
              </a:ext>
            </a:extLst>
          </p:cNvPr>
          <p:cNvSpPr>
            <a:spLocks noGrp="1"/>
          </p:cNvSpPr>
          <p:nvPr>
            <p:ph type="title"/>
          </p:nvPr>
        </p:nvSpPr>
        <p:spPr>
          <a:xfrm>
            <a:off x="838200" y="365125"/>
            <a:ext cx="10515600" cy="774509"/>
          </a:xfrm>
        </p:spPr>
        <p:txBody>
          <a:bodyPr/>
          <a:lstStyle/>
          <a:p>
            <a:r>
              <a:rPr lang="en-US" dirty="0">
                <a:latin typeface="+mn-lt"/>
              </a:rPr>
              <a:t>Computer Vision</a:t>
            </a:r>
          </a:p>
        </p:txBody>
      </p:sp>
      <p:sp>
        <p:nvSpPr>
          <p:cNvPr id="3" name="Content Placeholder 2">
            <a:extLst>
              <a:ext uri="{FF2B5EF4-FFF2-40B4-BE49-F238E27FC236}">
                <a16:creationId xmlns:a16="http://schemas.microsoft.com/office/drawing/2014/main" id="{C646358B-FE81-2290-1A39-56A14B94183B}"/>
              </a:ext>
            </a:extLst>
          </p:cNvPr>
          <p:cNvSpPr>
            <a:spLocks noGrp="1"/>
          </p:cNvSpPr>
          <p:nvPr>
            <p:ph idx="1"/>
          </p:nvPr>
        </p:nvSpPr>
        <p:spPr>
          <a:xfrm>
            <a:off x="838200" y="1260421"/>
            <a:ext cx="10515600" cy="4522617"/>
          </a:xfrm>
        </p:spPr>
        <p:txBody>
          <a:bodyPr/>
          <a:lstStyle/>
          <a:p>
            <a:r>
              <a:rPr lang="en-US" dirty="0"/>
              <a:t>Salah </a:t>
            </a:r>
            <a:r>
              <a:rPr lang="en-US" dirty="0" err="1"/>
              <a:t>satu</a:t>
            </a:r>
            <a:r>
              <a:rPr lang="en-US" dirty="0"/>
              <a:t> </a:t>
            </a:r>
            <a:r>
              <a:rPr lang="en-US" dirty="0" err="1"/>
              <a:t>kegunaan</a:t>
            </a:r>
            <a:r>
              <a:rPr lang="en-US" dirty="0"/>
              <a:t> </a:t>
            </a:r>
            <a:r>
              <a:rPr lang="en-US" dirty="0" err="1"/>
              <a:t>pembelajaran</a:t>
            </a:r>
            <a:r>
              <a:rPr lang="en-US" dirty="0"/>
              <a:t> </a:t>
            </a:r>
            <a:r>
              <a:rPr lang="en-US" dirty="0" err="1"/>
              <a:t>mendalam</a:t>
            </a:r>
            <a:r>
              <a:rPr lang="en-US" dirty="0"/>
              <a:t> </a:t>
            </a:r>
            <a:r>
              <a:rPr lang="en-US" dirty="0" err="1"/>
              <a:t>adalah</a:t>
            </a:r>
            <a:r>
              <a:rPr lang="en-US" dirty="0"/>
              <a:t> di </a:t>
            </a:r>
            <a:r>
              <a:rPr lang="en-US" dirty="0" err="1"/>
              <a:t>dalam</a:t>
            </a:r>
            <a:r>
              <a:rPr lang="en-US" dirty="0"/>
              <a:t> </a:t>
            </a:r>
            <a:r>
              <a:rPr lang="en-US" i="1" dirty="0"/>
              <a:t>computer vision</a:t>
            </a:r>
          </a:p>
        </p:txBody>
      </p:sp>
      <p:sp>
        <p:nvSpPr>
          <p:cNvPr id="4" name="Slide Number Placeholder 3">
            <a:extLst>
              <a:ext uri="{FF2B5EF4-FFF2-40B4-BE49-F238E27FC236}">
                <a16:creationId xmlns:a16="http://schemas.microsoft.com/office/drawing/2014/main" id="{3836D1FB-6067-DCCC-DFC2-7972BC24F901}"/>
              </a:ext>
            </a:extLst>
          </p:cNvPr>
          <p:cNvSpPr>
            <a:spLocks noGrp="1"/>
          </p:cNvSpPr>
          <p:nvPr>
            <p:ph type="sldNum" sz="quarter" idx="12"/>
          </p:nvPr>
        </p:nvSpPr>
        <p:spPr/>
        <p:txBody>
          <a:bodyPr/>
          <a:lstStyle/>
          <a:p>
            <a:fld id="{39DCCA8C-3C40-440D-A23D-CFF4DA06079F}" type="slidenum">
              <a:rPr lang="en-US" smtClean="0"/>
              <a:t>8</a:t>
            </a:fld>
            <a:endParaRPr lang="en-US"/>
          </a:p>
        </p:txBody>
      </p:sp>
      <p:sp>
        <p:nvSpPr>
          <p:cNvPr id="21" name="TextBox 20">
            <a:extLst>
              <a:ext uri="{FF2B5EF4-FFF2-40B4-BE49-F238E27FC236}">
                <a16:creationId xmlns:a16="http://schemas.microsoft.com/office/drawing/2014/main" id="{D7CCC5B8-E1F9-2A06-BBCD-F9CC1DFFA48A}"/>
              </a:ext>
            </a:extLst>
          </p:cNvPr>
          <p:cNvSpPr txBox="1"/>
          <p:nvPr/>
        </p:nvSpPr>
        <p:spPr>
          <a:xfrm>
            <a:off x="1264595" y="2144928"/>
            <a:ext cx="2731838" cy="415498"/>
          </a:xfrm>
          <a:prstGeom prst="rect">
            <a:avLst/>
          </a:prstGeom>
          <a:noFill/>
        </p:spPr>
        <p:txBody>
          <a:bodyPr wrap="none" rtlCol="0">
            <a:spAutoFit/>
          </a:bodyPr>
          <a:lstStyle/>
          <a:p>
            <a:r>
              <a:rPr lang="en-US" sz="2100" dirty="0">
                <a:solidFill>
                  <a:srgbClr val="FF0000"/>
                </a:solidFill>
                <a:latin typeface="Century Schoolbook" charset="0"/>
                <a:ea typeface="Century Schoolbook" charset="0"/>
                <a:cs typeface="Century Schoolbook" charset="0"/>
              </a:rPr>
              <a:t>Image Classification</a:t>
            </a:r>
          </a:p>
        </p:txBody>
      </p:sp>
      <p:cxnSp>
        <p:nvCxnSpPr>
          <p:cNvPr id="22" name="Straight Arrow Connector 21">
            <a:extLst>
              <a:ext uri="{FF2B5EF4-FFF2-40B4-BE49-F238E27FC236}">
                <a16:creationId xmlns:a16="http://schemas.microsoft.com/office/drawing/2014/main" id="{14480D7E-C167-A041-A839-3298A5AB68ED}"/>
              </a:ext>
            </a:extLst>
          </p:cNvPr>
          <p:cNvCxnSpPr/>
          <p:nvPr/>
        </p:nvCxnSpPr>
        <p:spPr>
          <a:xfrm flipV="1">
            <a:off x="3499632" y="3194814"/>
            <a:ext cx="880962"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2EDE31E-0080-4BDA-DF49-EFB66297C22E}"/>
              </a:ext>
            </a:extLst>
          </p:cNvPr>
          <p:cNvSpPr txBox="1"/>
          <p:nvPr/>
        </p:nvSpPr>
        <p:spPr>
          <a:xfrm>
            <a:off x="4499607" y="2998606"/>
            <a:ext cx="1380506" cy="415498"/>
          </a:xfrm>
          <a:prstGeom prst="rect">
            <a:avLst/>
          </a:prstGeom>
          <a:noFill/>
        </p:spPr>
        <p:txBody>
          <a:bodyPr wrap="none" rtlCol="0">
            <a:spAutoFit/>
          </a:bodyPr>
          <a:lstStyle/>
          <a:p>
            <a:r>
              <a:rPr lang="en-US" sz="2100" dirty="0">
                <a:solidFill>
                  <a:srgbClr val="FF0000"/>
                </a:solidFill>
                <a:latin typeface="Century Schoolbook" charset="0"/>
                <a:ea typeface="Century Schoolbook" charset="0"/>
                <a:cs typeface="Century Schoolbook" charset="0"/>
              </a:rPr>
              <a:t>Cat? (0/1)</a:t>
            </a:r>
          </a:p>
        </p:txBody>
      </p:sp>
      <p:sp>
        <p:nvSpPr>
          <p:cNvPr id="24" name="TextBox 23">
            <a:extLst>
              <a:ext uri="{FF2B5EF4-FFF2-40B4-BE49-F238E27FC236}">
                <a16:creationId xmlns:a16="http://schemas.microsoft.com/office/drawing/2014/main" id="{578B515F-6372-3EF1-4A7F-20791AB5B0F8}"/>
              </a:ext>
            </a:extLst>
          </p:cNvPr>
          <p:cNvSpPr txBox="1"/>
          <p:nvPr/>
        </p:nvSpPr>
        <p:spPr>
          <a:xfrm>
            <a:off x="6806168" y="2160339"/>
            <a:ext cx="2930610" cy="415498"/>
          </a:xfrm>
          <a:prstGeom prst="rect">
            <a:avLst/>
          </a:prstGeom>
          <a:noFill/>
        </p:spPr>
        <p:txBody>
          <a:bodyPr wrap="none" rtlCol="0">
            <a:spAutoFit/>
          </a:bodyPr>
          <a:lstStyle/>
          <a:p>
            <a:r>
              <a:rPr lang="en-US" sz="2100" dirty="0">
                <a:solidFill>
                  <a:srgbClr val="FF0000"/>
                </a:solidFill>
                <a:latin typeface="Century Schoolbook" charset="0"/>
                <a:ea typeface="Century Schoolbook" charset="0"/>
                <a:cs typeface="Century Schoolbook" charset="0"/>
              </a:rPr>
              <a:t>Neural Style Transfer</a:t>
            </a:r>
          </a:p>
        </p:txBody>
      </p:sp>
      <p:grpSp>
        <p:nvGrpSpPr>
          <p:cNvPr id="25" name="Group 24">
            <a:extLst>
              <a:ext uri="{FF2B5EF4-FFF2-40B4-BE49-F238E27FC236}">
                <a16:creationId xmlns:a16="http://schemas.microsoft.com/office/drawing/2014/main" id="{3060231E-9325-AA90-8E8B-E3F12EC2D88D}"/>
              </a:ext>
            </a:extLst>
          </p:cNvPr>
          <p:cNvGrpSpPr/>
          <p:nvPr/>
        </p:nvGrpSpPr>
        <p:grpSpPr>
          <a:xfrm>
            <a:off x="1456350" y="4316836"/>
            <a:ext cx="2705100" cy="1956139"/>
            <a:chOff x="517103" y="4034110"/>
            <a:chExt cx="3606800" cy="2608185"/>
          </a:xfrm>
        </p:grpSpPr>
        <p:sp>
          <p:nvSpPr>
            <p:cNvPr id="26" name="TextBox 25">
              <a:extLst>
                <a:ext uri="{FF2B5EF4-FFF2-40B4-BE49-F238E27FC236}">
                  <a16:creationId xmlns:a16="http://schemas.microsoft.com/office/drawing/2014/main" id="{9A40B32C-3BE2-59CE-3834-AF5642D4C21C}"/>
                </a:ext>
              </a:extLst>
            </p:cNvPr>
            <p:cNvSpPr txBox="1"/>
            <p:nvPr/>
          </p:nvSpPr>
          <p:spPr>
            <a:xfrm>
              <a:off x="761474" y="4034110"/>
              <a:ext cx="2926443" cy="553997"/>
            </a:xfrm>
            <a:prstGeom prst="rect">
              <a:avLst/>
            </a:prstGeom>
            <a:noFill/>
          </p:spPr>
          <p:txBody>
            <a:bodyPr wrap="none" rtlCol="0">
              <a:spAutoFit/>
            </a:bodyPr>
            <a:lstStyle/>
            <a:p>
              <a:r>
                <a:rPr lang="en-US" sz="2100" dirty="0">
                  <a:solidFill>
                    <a:srgbClr val="FF0000"/>
                  </a:solidFill>
                  <a:latin typeface="Century Schoolbook" charset="0"/>
                  <a:ea typeface="Century Schoolbook" charset="0"/>
                  <a:cs typeface="Century Schoolbook" charset="0"/>
                </a:rPr>
                <a:t>Object detection</a:t>
              </a:r>
            </a:p>
          </p:txBody>
        </p:sp>
        <p:pic>
          <p:nvPicPr>
            <p:cNvPr id="27" name="Picture 26">
              <a:extLst>
                <a:ext uri="{FF2B5EF4-FFF2-40B4-BE49-F238E27FC236}">
                  <a16:creationId xmlns:a16="http://schemas.microsoft.com/office/drawing/2014/main" id="{A01F9B54-4D45-E8B2-947E-3CCDE99EE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03" y="4613470"/>
              <a:ext cx="3606800" cy="2028825"/>
            </a:xfrm>
            <a:prstGeom prst="rect">
              <a:avLst/>
            </a:prstGeom>
          </p:spPr>
        </p:pic>
      </p:grpSp>
      <p:pic>
        <p:nvPicPr>
          <p:cNvPr id="28" name="Picture 27">
            <a:extLst>
              <a:ext uri="{FF2B5EF4-FFF2-40B4-BE49-F238E27FC236}">
                <a16:creationId xmlns:a16="http://schemas.microsoft.com/office/drawing/2014/main" id="{7C513E9B-49E9-44BA-ACF3-C52D1D2F4660}"/>
              </a:ext>
            </a:extLst>
          </p:cNvPr>
          <p:cNvPicPr>
            <a:picLocks noChangeAspect="1"/>
          </p:cNvPicPr>
          <p:nvPr/>
        </p:nvPicPr>
        <p:blipFill>
          <a:blip r:embed="rId3"/>
          <a:stretch>
            <a:fillRect/>
          </a:stretch>
        </p:blipFill>
        <p:spPr>
          <a:xfrm>
            <a:off x="1935727" y="2565021"/>
            <a:ext cx="1348618" cy="1349793"/>
          </a:xfrm>
          <a:prstGeom prst="rect">
            <a:avLst/>
          </a:prstGeom>
        </p:spPr>
      </p:pic>
      <p:pic>
        <p:nvPicPr>
          <p:cNvPr id="29" name="Picture 28">
            <a:extLst>
              <a:ext uri="{FF2B5EF4-FFF2-40B4-BE49-F238E27FC236}">
                <a16:creationId xmlns:a16="http://schemas.microsoft.com/office/drawing/2014/main" id="{C6793781-D998-BDE1-ECF8-9B6A6A21B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177" y="2711071"/>
            <a:ext cx="1731665" cy="1298749"/>
          </a:xfrm>
          <a:prstGeom prst="rect">
            <a:avLst/>
          </a:prstGeom>
        </p:spPr>
      </p:pic>
      <p:pic>
        <p:nvPicPr>
          <p:cNvPr id="30" name="Picture 29">
            <a:extLst>
              <a:ext uri="{FF2B5EF4-FFF2-40B4-BE49-F238E27FC236}">
                <a16:creationId xmlns:a16="http://schemas.microsoft.com/office/drawing/2014/main" id="{1514E8C4-1B82-5756-7E8E-C15DEC253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3176" y="2711071"/>
            <a:ext cx="1728944" cy="1296709"/>
          </a:xfrm>
          <a:prstGeom prst="rect">
            <a:avLst/>
          </a:prstGeom>
        </p:spPr>
      </p:pic>
      <p:grpSp>
        <p:nvGrpSpPr>
          <p:cNvPr id="31" name="Group 30">
            <a:extLst>
              <a:ext uri="{FF2B5EF4-FFF2-40B4-BE49-F238E27FC236}">
                <a16:creationId xmlns:a16="http://schemas.microsoft.com/office/drawing/2014/main" id="{46B4C56A-2DC1-5F63-17A6-34015EF2AC77}"/>
              </a:ext>
            </a:extLst>
          </p:cNvPr>
          <p:cNvGrpSpPr/>
          <p:nvPr/>
        </p:nvGrpSpPr>
        <p:grpSpPr>
          <a:xfrm>
            <a:off x="7179184" y="4189252"/>
            <a:ext cx="2136008" cy="1787207"/>
            <a:chOff x="8285312" y="3962192"/>
            <a:chExt cx="2848010" cy="2382942"/>
          </a:xfrm>
        </p:grpSpPr>
        <p:sp>
          <p:nvSpPr>
            <p:cNvPr id="32" name="Left Brace 31">
              <a:extLst>
                <a:ext uri="{FF2B5EF4-FFF2-40B4-BE49-F238E27FC236}">
                  <a16:creationId xmlns:a16="http://schemas.microsoft.com/office/drawing/2014/main" id="{E927B192-E4E7-7D79-BEB4-C15629045CD4}"/>
                </a:ext>
              </a:extLst>
            </p:cNvPr>
            <p:cNvSpPr/>
            <p:nvPr/>
          </p:nvSpPr>
          <p:spPr>
            <a:xfrm rot="16200000">
              <a:off x="9539205" y="2708299"/>
              <a:ext cx="340223" cy="2848010"/>
            </a:xfrm>
            <a:prstGeom prst="leftBrace">
              <a:avLst>
                <a:gd name="adj1" fmla="val 30015"/>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pic>
          <p:nvPicPr>
            <p:cNvPr id="33" name="Picture 32">
              <a:extLst>
                <a:ext uri="{FF2B5EF4-FFF2-40B4-BE49-F238E27FC236}">
                  <a16:creationId xmlns:a16="http://schemas.microsoft.com/office/drawing/2014/main" id="{25F4E0D0-3C00-9E52-384B-546D3AFF5C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4873" y="4613470"/>
              <a:ext cx="2308886" cy="1731664"/>
            </a:xfrm>
            <a:prstGeom prst="rect">
              <a:avLst/>
            </a:prstGeom>
          </p:spPr>
        </p:pic>
      </p:grpSp>
      <p:sp>
        <p:nvSpPr>
          <p:cNvPr id="34" name="TextBox 33">
            <a:extLst>
              <a:ext uri="{FF2B5EF4-FFF2-40B4-BE49-F238E27FC236}">
                <a16:creationId xmlns:a16="http://schemas.microsoft.com/office/drawing/2014/main" id="{989E5CB6-51C8-11FB-8E9C-71072F205C9A}"/>
              </a:ext>
            </a:extLst>
          </p:cNvPr>
          <p:cNvSpPr txBox="1"/>
          <p:nvPr/>
        </p:nvSpPr>
        <p:spPr>
          <a:xfrm>
            <a:off x="2327987" y="3899402"/>
            <a:ext cx="612668" cy="300082"/>
          </a:xfrm>
          <a:prstGeom prst="rect">
            <a:avLst/>
          </a:prstGeom>
          <a:noFill/>
        </p:spPr>
        <p:txBody>
          <a:bodyPr wrap="none" rtlCol="0">
            <a:spAutoFit/>
          </a:bodyPr>
          <a:lstStyle/>
          <a:p>
            <a:r>
              <a:rPr lang="en-US" sz="1350" dirty="0"/>
              <a:t>64x64</a:t>
            </a:r>
          </a:p>
        </p:txBody>
      </p:sp>
      <p:sp>
        <p:nvSpPr>
          <p:cNvPr id="35" name="Rectangle 34">
            <a:extLst>
              <a:ext uri="{FF2B5EF4-FFF2-40B4-BE49-F238E27FC236}">
                <a16:creationId xmlns:a16="http://schemas.microsoft.com/office/drawing/2014/main" id="{E313BE50-22B1-9CDA-C332-93901869367F}"/>
              </a:ext>
            </a:extLst>
          </p:cNvPr>
          <p:cNvSpPr/>
          <p:nvPr/>
        </p:nvSpPr>
        <p:spPr>
          <a:xfrm>
            <a:off x="1710635" y="5279527"/>
            <a:ext cx="735496" cy="31805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516E105-7EBB-3802-B90C-F8223092BB1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723012" y="5053787"/>
            <a:ext cx="1859148" cy="1650527"/>
          </a:xfrm>
          <a:prstGeom prst="rect">
            <a:avLst/>
          </a:prstGeom>
        </p:spPr>
      </p:pic>
      <p:sp>
        <p:nvSpPr>
          <p:cNvPr id="37" name="TextBox 36">
            <a:extLst>
              <a:ext uri="{FF2B5EF4-FFF2-40B4-BE49-F238E27FC236}">
                <a16:creationId xmlns:a16="http://schemas.microsoft.com/office/drawing/2014/main" id="{8CE579FD-C20E-0BE4-3C34-F5D274C2008D}"/>
              </a:ext>
            </a:extLst>
          </p:cNvPr>
          <p:cNvSpPr txBox="1"/>
          <p:nvPr/>
        </p:nvSpPr>
        <p:spPr>
          <a:xfrm>
            <a:off x="6949440" y="6352143"/>
            <a:ext cx="3644203"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68027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38356-4AAD-14F7-5366-882302245FDC}"/>
              </a:ext>
            </a:extLst>
          </p:cNvPr>
          <p:cNvSpPr>
            <a:spLocks noGrp="1"/>
          </p:cNvSpPr>
          <p:nvPr>
            <p:ph type="title"/>
          </p:nvPr>
        </p:nvSpPr>
        <p:spPr/>
        <p:txBody>
          <a:bodyPr>
            <a:normAutofit/>
          </a:bodyPr>
          <a:lstStyle/>
          <a:p>
            <a:r>
              <a:rPr lang="id-ID" dirty="0">
                <a:latin typeface="+mn-lt"/>
              </a:rPr>
              <a:t>Apa yang Membuat Pembelajaran Mendalam </a:t>
            </a:r>
            <a:r>
              <a:rPr lang="en-US" dirty="0" err="1">
                <a:latin typeface="+mn-lt"/>
              </a:rPr>
              <a:t>Cocok</a:t>
            </a:r>
            <a:r>
              <a:rPr lang="en-US" dirty="0">
                <a:latin typeface="+mn-lt"/>
              </a:rPr>
              <a:t> </a:t>
            </a:r>
            <a:r>
              <a:rPr lang="en-US" dirty="0" err="1">
                <a:latin typeface="+mn-lt"/>
              </a:rPr>
              <a:t>untuk</a:t>
            </a:r>
            <a:r>
              <a:rPr lang="en-US" dirty="0">
                <a:latin typeface="+mn-lt"/>
              </a:rPr>
              <a:t> Computer Vision?</a:t>
            </a:r>
          </a:p>
        </p:txBody>
      </p:sp>
      <p:sp>
        <p:nvSpPr>
          <p:cNvPr id="3" name="Content Placeholder 2">
            <a:extLst>
              <a:ext uri="{FF2B5EF4-FFF2-40B4-BE49-F238E27FC236}">
                <a16:creationId xmlns:a16="http://schemas.microsoft.com/office/drawing/2014/main" id="{3780B6ED-B931-6D70-2F31-7D52B6715760}"/>
              </a:ext>
            </a:extLst>
          </p:cNvPr>
          <p:cNvSpPr>
            <a:spLocks noGrp="1"/>
          </p:cNvSpPr>
          <p:nvPr>
            <p:ph idx="1"/>
          </p:nvPr>
        </p:nvSpPr>
        <p:spPr/>
        <p:txBody>
          <a:bodyPr/>
          <a:lstStyle/>
          <a:p>
            <a:pPr marL="0" indent="0">
              <a:buNone/>
            </a:pPr>
            <a:r>
              <a:rPr lang="en-US" dirty="0">
                <a:solidFill>
                  <a:srgbClr val="FF0000"/>
                </a:solidFill>
              </a:rPr>
              <a:t>1.  </a:t>
            </a:r>
            <a:r>
              <a:rPr lang="en-US" dirty="0" err="1">
                <a:solidFill>
                  <a:srgbClr val="FF0000"/>
                </a:solidFill>
              </a:rPr>
              <a:t>Kemudahan</a:t>
            </a:r>
            <a:r>
              <a:rPr lang="en-US" dirty="0">
                <a:solidFill>
                  <a:srgbClr val="FF0000"/>
                </a:solidFill>
              </a:rPr>
              <a:t> </a:t>
            </a:r>
            <a:r>
              <a:rPr lang="en-US" dirty="0" err="1">
                <a:solidFill>
                  <a:srgbClr val="FF0000"/>
                </a:solidFill>
              </a:rPr>
              <a:t>akses</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kumpulan</a:t>
            </a:r>
            <a:r>
              <a:rPr lang="en-US" dirty="0">
                <a:solidFill>
                  <a:srgbClr val="FF0000"/>
                </a:solidFill>
              </a:rPr>
              <a:t> </a:t>
            </a:r>
            <a:r>
              <a:rPr lang="en-US" dirty="0" err="1">
                <a:solidFill>
                  <a:srgbClr val="FF0000"/>
                </a:solidFill>
              </a:rPr>
              <a:t>besar</a:t>
            </a:r>
            <a:r>
              <a:rPr lang="en-US" dirty="0">
                <a:solidFill>
                  <a:srgbClr val="FF0000"/>
                </a:solidFill>
              </a:rPr>
              <a:t> data yang </a:t>
            </a:r>
            <a:r>
              <a:rPr lang="en-US" dirty="0" err="1">
                <a:solidFill>
                  <a:srgbClr val="FF0000"/>
                </a:solidFill>
              </a:rPr>
              <a:t>berlabel</a:t>
            </a:r>
            <a:endParaRPr lang="en-US" dirty="0">
              <a:solidFill>
                <a:srgbClr val="FF0000"/>
              </a:solidFill>
            </a:endParaRPr>
          </a:p>
          <a:p>
            <a:pPr marL="0" indent="0">
              <a:buNone/>
            </a:pPr>
            <a:endParaRPr lang="en-US" sz="2400" dirty="0"/>
          </a:p>
          <a:p>
            <a:pPr marL="0" indent="0">
              <a:buNone/>
            </a:pPr>
            <a:r>
              <a:rPr lang="en-US" sz="2400" dirty="0"/>
              <a:t>Kumpulan data </a:t>
            </a:r>
            <a:r>
              <a:rPr lang="en-US" sz="2400" dirty="0" err="1"/>
              <a:t>seperti</a:t>
            </a:r>
            <a:r>
              <a:rPr lang="en-US" sz="2400" dirty="0"/>
              <a:t> ImageNet, COCO, PASCAL </a:t>
            </a:r>
            <a:r>
              <a:rPr lang="en-US" sz="2400" dirty="0" err="1"/>
              <a:t>VoC</a:t>
            </a:r>
            <a:r>
              <a:rPr lang="en-US" sz="2400" dirty="0"/>
              <a:t> </a:t>
            </a:r>
            <a:r>
              <a:rPr lang="en-US" sz="2400" dirty="0" err="1"/>
              <a:t>tersedia</a:t>
            </a:r>
            <a:r>
              <a:rPr lang="en-US" sz="2400" dirty="0"/>
              <a:t> </a:t>
            </a:r>
            <a:r>
              <a:rPr lang="en-US" sz="2400" dirty="0" err="1"/>
              <a:t>secara</a:t>
            </a:r>
            <a:r>
              <a:rPr lang="en-US" sz="2400" dirty="0"/>
              <a:t> </a:t>
            </a:r>
            <a:r>
              <a:rPr lang="en-US" sz="2400" i="1" dirty="0"/>
              <a:t>free</a:t>
            </a:r>
            <a:r>
              <a:rPr lang="en-US" sz="2400" dirty="0"/>
              <a:t>, dan </a:t>
            </a:r>
            <a:r>
              <a:rPr lang="en-US" sz="2400" dirty="0" err="1"/>
              <a:t>berguna</a:t>
            </a:r>
            <a:r>
              <a:rPr lang="en-US" sz="2400" dirty="0"/>
              <a:t> </a:t>
            </a:r>
            <a:r>
              <a:rPr lang="en-US" sz="2400" dirty="0" err="1"/>
              <a:t>untuk</a:t>
            </a:r>
            <a:r>
              <a:rPr lang="en-US" sz="2400" dirty="0"/>
              <a:t> </a:t>
            </a:r>
            <a:r>
              <a:rPr lang="en-US" sz="2400" dirty="0" err="1"/>
              <a:t>melatih</a:t>
            </a:r>
            <a:r>
              <a:rPr lang="en-US" sz="2400" dirty="0"/>
              <a:t> </a:t>
            </a:r>
            <a:r>
              <a:rPr lang="en-US" sz="2400" dirty="0" err="1"/>
              <a:t>berbagai</a:t>
            </a:r>
            <a:r>
              <a:rPr lang="en-US" sz="2400" dirty="0"/>
              <a:t> </a:t>
            </a:r>
            <a:r>
              <a:rPr lang="en-US" sz="2400" dirty="0" err="1"/>
              <a:t>jenis</a:t>
            </a:r>
            <a:r>
              <a:rPr lang="en-US" sz="2400" dirty="0"/>
              <a:t> </a:t>
            </a:r>
            <a:r>
              <a:rPr lang="en-US" sz="2400" dirty="0" err="1"/>
              <a:t>objek</a:t>
            </a:r>
            <a:r>
              <a:rPr lang="en-US" sz="2400" dirty="0"/>
              <a:t>.</a:t>
            </a:r>
          </a:p>
        </p:txBody>
      </p:sp>
      <p:sp>
        <p:nvSpPr>
          <p:cNvPr id="4" name="Slide Number Placeholder 3">
            <a:extLst>
              <a:ext uri="{FF2B5EF4-FFF2-40B4-BE49-F238E27FC236}">
                <a16:creationId xmlns:a16="http://schemas.microsoft.com/office/drawing/2014/main" id="{30DDD326-EAAB-7428-1638-3CC3EAE0C59B}"/>
              </a:ext>
            </a:extLst>
          </p:cNvPr>
          <p:cNvSpPr>
            <a:spLocks noGrp="1"/>
          </p:cNvSpPr>
          <p:nvPr>
            <p:ph type="sldNum" sz="quarter" idx="12"/>
          </p:nvPr>
        </p:nvSpPr>
        <p:spPr/>
        <p:txBody>
          <a:bodyPr/>
          <a:lstStyle/>
          <a:p>
            <a:fld id="{39DCCA8C-3C40-440D-A23D-CFF4DA06079F}" type="slidenum">
              <a:rPr lang="en-US" smtClean="0"/>
              <a:t>9</a:t>
            </a:fld>
            <a:endParaRPr lang="en-US"/>
          </a:p>
        </p:txBody>
      </p:sp>
      <p:pic>
        <p:nvPicPr>
          <p:cNvPr id="8" name="Graphic 7">
            <a:extLst>
              <a:ext uri="{FF2B5EF4-FFF2-40B4-BE49-F238E27FC236}">
                <a16:creationId xmlns:a16="http://schemas.microsoft.com/office/drawing/2014/main" id="{7556AB2F-2EFE-B9DE-CE6C-0090844D1B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6265" y="3638232"/>
            <a:ext cx="7219950" cy="3381375"/>
          </a:xfrm>
          <a:prstGeom prst="rect">
            <a:avLst/>
          </a:prstGeom>
        </p:spPr>
      </p:pic>
    </p:spTree>
    <p:extLst>
      <p:ext uri="{BB962C8B-B14F-4D97-AF65-F5344CB8AC3E}">
        <p14:creationId xmlns:p14="http://schemas.microsoft.com/office/powerpoint/2010/main" val="4078044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9322</TotalTime>
  <Words>2726</Words>
  <Application>Microsoft Office PowerPoint</Application>
  <PresentationFormat>Widescreen</PresentationFormat>
  <Paragraphs>261</Paragraphs>
  <Slides>65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Calibri</vt:lpstr>
      <vt:lpstr>Calibri Light</vt:lpstr>
      <vt:lpstr>Cambria Math</vt:lpstr>
      <vt:lpstr>Century Schoolbook</vt:lpstr>
      <vt:lpstr>Courier New</vt:lpstr>
      <vt:lpstr>Times New Roman</vt:lpstr>
      <vt:lpstr>Office Theme</vt:lpstr>
      <vt:lpstr>21 – Convolutional Neural Network</vt:lpstr>
      <vt:lpstr>Referensi</vt:lpstr>
      <vt:lpstr>Pembelajaran Mendalam</vt:lpstr>
      <vt:lpstr>PowerPoint Presentation</vt:lpstr>
      <vt:lpstr>PowerPoint Presentation</vt:lpstr>
      <vt:lpstr>PowerPoint Presentation</vt:lpstr>
      <vt:lpstr>Traditional Programming</vt:lpstr>
      <vt:lpstr>Computer Vision</vt:lpstr>
      <vt:lpstr>Apa yang Membuat Pembelajaran Mendalam Cocok untuk Computer Vision?</vt:lpstr>
      <vt:lpstr>PowerPoint Presentation</vt:lpstr>
      <vt:lpstr>PowerPoint Presentation</vt:lpstr>
      <vt:lpstr>Arsitektur Deep Learning</vt:lpstr>
      <vt:lpstr>Deep Neural Network</vt:lpstr>
      <vt:lpstr>Bagaimana DNN Belajar?</vt:lpstr>
      <vt:lpstr>Convolutional Neural Network</vt:lpstr>
      <vt:lpstr>PowerPoint Presentation</vt:lpstr>
      <vt:lpstr>PowerPoint Presentation</vt:lpstr>
      <vt:lpstr>PowerPoint Presentation</vt:lpstr>
      <vt:lpstr>Convolutional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Rectified Linear Unit (ReLU)</vt:lpstr>
      <vt:lpstr>PowerPoint Presentation</vt:lpstr>
      <vt:lpstr>Pooling Layer</vt:lpstr>
      <vt:lpstr>PowerPoint Presentation</vt:lpstr>
      <vt:lpstr>PowerPoint Presentation</vt:lpstr>
      <vt:lpstr>PowerPoint Presentation</vt:lpstr>
      <vt:lpstr>PowerPoint Presentation</vt:lpstr>
      <vt:lpstr>PowerPoint Presentation</vt:lpstr>
      <vt:lpstr>Fully Connected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ImageNet</vt:lpstr>
      <vt:lpstr>PowerPoint Presentation</vt:lpstr>
      <vt:lpstr>Contoh program CNN menggunakan Matlab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Dr.Ir. Rinaldi Munir, MT</dc:creator>
  <cp:lastModifiedBy>Dr. Ir. Rinaldi, M.T.</cp:lastModifiedBy>
  <cp:revision>612</cp:revision>
  <dcterms:created xsi:type="dcterms:W3CDTF">2019-08-23T02:29:55Z</dcterms:created>
  <dcterms:modified xsi:type="dcterms:W3CDTF">2025-11-04T08:10:28Z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b525e5-f3da-4501-8f1e-526b6769fc56_Enabled">
    <vt:lpwstr>true</vt:lpwstr>
  </property>
  <property fmtid="{D5CDD505-2E9C-101B-9397-08002B2CF9AE}" pid="3" name="MSIP_Label_38b525e5-f3da-4501-8f1e-526b6769fc56_SetDate">
    <vt:lpwstr>2024-11-18T13:49:56Z</vt:lpwstr>
  </property>
  <property fmtid="{D5CDD505-2E9C-101B-9397-08002B2CF9AE}" pid="4" name="MSIP_Label_38b525e5-f3da-4501-8f1e-526b6769fc56_Method">
    <vt:lpwstr>Standard</vt:lpwstr>
  </property>
  <property fmtid="{D5CDD505-2E9C-101B-9397-08002B2CF9AE}" pid="5" name="MSIP_Label_38b525e5-f3da-4501-8f1e-526b6769fc56_Name">
    <vt:lpwstr>defa4170-0d19-0005-0004-bc88714345d2</vt:lpwstr>
  </property>
  <property fmtid="{D5CDD505-2E9C-101B-9397-08002B2CF9AE}" pid="6" name="MSIP_Label_38b525e5-f3da-4501-8f1e-526b6769fc56_SiteId">
    <vt:lpwstr>db6e1183-4c65-405c-82ce-7cd53fa6e9dc</vt:lpwstr>
  </property>
  <property fmtid="{D5CDD505-2E9C-101B-9397-08002B2CF9AE}" pid="7" name="MSIP_Label_38b525e5-f3da-4501-8f1e-526b6769fc56_ActionId">
    <vt:lpwstr>0c395ee6-7099-44fb-907c-7ed115a64366</vt:lpwstr>
  </property>
  <property fmtid="{D5CDD505-2E9C-101B-9397-08002B2CF9AE}" pid="8" name="MSIP_Label_38b525e5-f3da-4501-8f1e-526b6769fc56_ContentBits">
    <vt:lpwstr>0</vt:lpwstr>
  </property>
</Properties>
</file>