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5"/>
  </p:notesMasterIdLst>
  <p:sldIdLst>
    <p:sldId id="590" r:id="rId2"/>
    <p:sldId id="258" r:id="rId3"/>
    <p:sldId id="262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676" r:id="rId14"/>
    <p:sldId id="677" r:id="rId15"/>
    <p:sldId id="290" r:id="rId16"/>
    <p:sldId id="269" r:id="rId17"/>
    <p:sldId id="270" r:id="rId18"/>
    <p:sldId id="291" r:id="rId19"/>
    <p:sldId id="292" r:id="rId20"/>
    <p:sldId id="296" r:id="rId21"/>
    <p:sldId id="271" r:id="rId22"/>
    <p:sldId id="272" r:id="rId23"/>
    <p:sldId id="295" r:id="rId24"/>
    <p:sldId id="273" r:id="rId25"/>
    <p:sldId id="274" r:id="rId26"/>
    <p:sldId id="667" r:id="rId27"/>
    <p:sldId id="275" r:id="rId28"/>
    <p:sldId id="276" r:id="rId29"/>
    <p:sldId id="277" r:id="rId30"/>
    <p:sldId id="278" r:id="rId31"/>
    <p:sldId id="279" r:id="rId32"/>
    <p:sldId id="280" r:id="rId33"/>
    <p:sldId id="281" r:id="rId34"/>
    <p:sldId id="283" r:id="rId35"/>
    <p:sldId id="294" r:id="rId36"/>
    <p:sldId id="293" r:id="rId37"/>
    <p:sldId id="652" r:id="rId38"/>
    <p:sldId id="668" r:id="rId39"/>
    <p:sldId id="669" r:id="rId40"/>
    <p:sldId id="670" r:id="rId41"/>
    <p:sldId id="671" r:id="rId42"/>
    <p:sldId id="672" r:id="rId43"/>
    <p:sldId id="673" r:id="rId44"/>
    <p:sldId id="674" r:id="rId45"/>
    <p:sldId id="675" r:id="rId46"/>
    <p:sldId id="657" r:id="rId47"/>
    <p:sldId id="658" r:id="rId48"/>
    <p:sldId id="659" r:id="rId49"/>
    <p:sldId id="666" r:id="rId50"/>
    <p:sldId id="660" r:id="rId51"/>
    <p:sldId id="661" r:id="rId52"/>
    <p:sldId id="653" r:id="rId53"/>
    <p:sldId id="655" r:id="rId54"/>
    <p:sldId id="282" r:id="rId55"/>
    <p:sldId id="284" r:id="rId56"/>
    <p:sldId id="285" r:id="rId57"/>
    <p:sldId id="286" r:id="rId58"/>
    <p:sldId id="287" r:id="rId59"/>
    <p:sldId id="288" r:id="rId60"/>
    <p:sldId id="289" r:id="rId61"/>
    <p:sldId id="656" r:id="rId62"/>
    <p:sldId id="663" r:id="rId63"/>
    <p:sldId id="664" r:id="rId6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286" autoAdjust="0"/>
    <p:restoredTop sz="94660"/>
  </p:normalViewPr>
  <p:slideViewPr>
    <p:cSldViewPr snapToGrid="0">
      <p:cViewPr varScale="1">
        <p:scale>
          <a:sx n="66" d="100"/>
          <a:sy n="66" d="100"/>
        </p:scale>
        <p:origin x="68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E2B58B-7EC3-4868-812D-518EA0AEA264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8D23AC-D084-41D8-BEAE-8EC5A6EE27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8067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42405044-D2D1-421A-ABAF-344AFC91E4F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A41BB42-7179-4350-BEFD-6C6636939F1E}" type="slidenum">
              <a:rPr lang="en-US" altLang="en-US"/>
              <a:pPr/>
              <a:t>37</a:t>
            </a:fld>
            <a:endParaRPr lang="en-US" altLang="en-US"/>
          </a:p>
        </p:txBody>
      </p:sp>
      <p:sp>
        <p:nvSpPr>
          <p:cNvPr id="1051650" name="Rectangle 2">
            <a:extLst>
              <a:ext uri="{FF2B5EF4-FFF2-40B4-BE49-F238E27FC236}">
                <a16:creationId xmlns:a16="http://schemas.microsoft.com/office/drawing/2014/main" id="{86669313-F56B-4CDC-8E59-43FE67514FD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51651" name="Rectangle 3">
            <a:extLst>
              <a:ext uri="{FF2B5EF4-FFF2-40B4-BE49-F238E27FC236}">
                <a16:creationId xmlns:a16="http://schemas.microsoft.com/office/drawing/2014/main" id="{EFF2F5B9-4274-4D1B-AED0-D9A97176A3E3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ln/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44FA4813-9FD7-46DE-A569-5C7F4E47AD4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A45FF2E-8FA0-4C7B-9261-732C0DB4AA3A}" type="slidenum">
              <a:rPr lang="en-US" altLang="en-US"/>
              <a:pPr/>
              <a:t>53</a:t>
            </a:fld>
            <a:endParaRPr lang="en-US" altLang="en-US"/>
          </a:p>
        </p:txBody>
      </p:sp>
      <p:sp>
        <p:nvSpPr>
          <p:cNvPr id="1063938" name="Rectangle 2">
            <a:extLst>
              <a:ext uri="{FF2B5EF4-FFF2-40B4-BE49-F238E27FC236}">
                <a16:creationId xmlns:a16="http://schemas.microsoft.com/office/drawing/2014/main" id="{CE945CFD-CFAF-4DE3-B336-BB45AA65121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63939" name="Rectangle 3">
            <a:extLst>
              <a:ext uri="{FF2B5EF4-FFF2-40B4-BE49-F238E27FC236}">
                <a16:creationId xmlns:a16="http://schemas.microsoft.com/office/drawing/2014/main" id="{D0C0FF41-8522-405D-B629-29C11473B171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ln/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8DD05028-36C6-4D85-9E2A-F4FF8A49710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39AA46C-F89F-4FC5-A72B-401A9E56A039}" type="slidenum">
              <a:rPr lang="en-US" altLang="en-US"/>
              <a:pPr/>
              <a:t>61</a:t>
            </a:fld>
            <a:endParaRPr lang="en-US" altLang="en-US"/>
          </a:p>
        </p:txBody>
      </p:sp>
      <p:sp>
        <p:nvSpPr>
          <p:cNvPr id="1068034" name="Rectangle 2">
            <a:extLst>
              <a:ext uri="{FF2B5EF4-FFF2-40B4-BE49-F238E27FC236}">
                <a16:creationId xmlns:a16="http://schemas.microsoft.com/office/drawing/2014/main" id="{9F0552EB-D6E8-4F44-95E5-705764E8BB0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68035" name="Rectangle 3">
            <a:extLst>
              <a:ext uri="{FF2B5EF4-FFF2-40B4-BE49-F238E27FC236}">
                <a16:creationId xmlns:a16="http://schemas.microsoft.com/office/drawing/2014/main" id="{E1613DAA-E0A4-4388-AA51-C9E471C9E8A1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ln/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ADC059-2105-4F6B-84C7-0A7B0427FC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DC438E2-B335-42F3-BD2C-895D9A59E6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828A7E-62E5-4747-A520-8C0EE05A88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C2F6F-EAE7-43BE-B01B-7A2F253ED4FC}" type="datetime1">
              <a:rPr lang="en-US" smtClean="0"/>
              <a:t>10/26/2025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527FE2-B8F1-469C-9648-168AFFC6C1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7F35E7-8366-4C5F-9FDB-C3C7E7BA3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1355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5B4EE4-8F7E-4D71-9872-FF3BB9AF20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5353A06-0B1B-46D8-ACC4-C109D67956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39E175-0C4B-40C3-A26D-F9A554E19C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D3D81-0729-40B3-A894-E036224D547D}" type="datetime1">
              <a:rPr lang="en-US" smtClean="0"/>
              <a:t>10/26/2025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EFC7F0-8778-4B27-8E57-050A695547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B9183D-03AD-4C87-8E1A-D3479BE760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5496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012558F-BD8A-45D8-8128-60A9B36F349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00B0C81-2508-4076-A839-6273033BAE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FEC42A-0230-41D3-9A56-0257C9F9D2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85336-82E6-4D18-9067-0F1BAE15CB89}" type="datetime1">
              <a:rPr lang="en-US" smtClean="0"/>
              <a:t>10/26/2025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5A0B00-CB1B-4CF6-94A8-2EF993C83B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126217-7946-4951-9881-5B580DCB49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155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F49887-F102-466D-9AA0-468F0884C8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451762-629F-43D2-9ABF-2445F3EA6B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614A53-71BC-4EF6-B307-DC95FFE679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CB178-75D2-4C0C-810D-46970ED73253}" type="datetime1">
              <a:rPr lang="en-US" smtClean="0"/>
              <a:t>10/26/2025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F48AF1-38F5-4073-97DE-272C4D052C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D985B2-D8FC-4E45-A83A-0988DE11B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422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4B245F-C537-4437-9AA3-3A3DB2B060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33525A-1131-44B0-ABEF-DA1CE7416A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EC604-0D2D-4387-9C04-9CA83DE5C3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B507F-4FDD-4099-ACE4-EAE9D1556078}" type="datetime1">
              <a:rPr lang="en-US" smtClean="0"/>
              <a:t>10/26/2025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2F55FD-6FCC-4FE1-8795-3423B104AB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DC2416-33CA-46A1-A8E8-D60DF80FE3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3420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626E3F-BED3-438F-8143-BEC502F3A7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7AF60B-80C8-4017-98D4-7117D17891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F8DC42-602E-4B2D-A641-CD5800E9F3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6153AB-F4EA-4D88-858C-DA0BC8B32B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BD9C0-D1BD-4B9E-A7C8-FF76A5C60A49}" type="datetime1">
              <a:rPr lang="en-US" smtClean="0"/>
              <a:t>10/26/2025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093D04-06E7-4160-B223-8EAA71F875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73412C-3FB2-4326-8C10-87601A58C2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6860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675A27-6B3F-4A4B-A9D1-6D8A2D689E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F96122-4C88-49CA-B156-A94178F4C6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C2698F-E2C3-4692-8C24-FDE94BAC63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01D1985-E57E-40CB-A933-FF7FA7DF929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91F164A-0DEC-4A65-9CDB-3287C030C9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38FC294-E4C9-4315-AA0F-AF9443AC4B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B2C15-2AF3-4F15-9919-F741282A38BC}" type="datetime1">
              <a:rPr lang="en-US" smtClean="0"/>
              <a:t>10/26/2025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837B49C-37B7-41DD-AE3C-EE808F8C36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D0C5A53-313E-4BA2-A5B9-FB3DAE941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2206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016884-CEA4-41C9-8143-97210B917B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632D60-074E-439C-97FC-B8A809AD0E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E8D57-0ED6-4289-A1CD-6D73B656868B}" type="datetime1">
              <a:rPr lang="en-US" smtClean="0"/>
              <a:t>10/26/2025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C2EF49-D476-4582-97D0-9B74B022F8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3EDEF6-154D-49F6-B437-B9113E3EA0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1608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B5F446F-ECAE-45DF-824F-596FF616C8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E015C-FB49-46F2-BB44-D6C2496EB98D}" type="datetime1">
              <a:rPr lang="en-US" smtClean="0"/>
              <a:t>10/26/2025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D00FF58-2027-4FCC-94FD-5289A10D4C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8EBA24-4655-4C2F-BEAE-33396F0EFA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9695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647D34-E0DC-4920-B358-266841661E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49B089-DD37-41B7-AB9B-F220F64266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D446FF-59E1-4F03-A958-5E9D2A31BC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00F0CC-2A9C-4362-B778-5CF4E4502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2B3C-EA51-447D-A343-2831C6FE2C2A}" type="datetime1">
              <a:rPr lang="en-US" smtClean="0"/>
              <a:t>10/26/2025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E6AFCE-F92C-4FA3-B2AC-783B9470DB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582D81-9974-4CBC-97F8-993AD468EB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351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AB9EFD-BB25-470A-8D0A-C00D5792E9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BFD8744-D68C-4196-B45C-CB1A8AB4E1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66A247-3A45-4A55-BAF6-6A2A182736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06B144-1C45-456E-A959-8F31A315B1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82704-7711-4928-93E9-EE8F506F0739}" type="datetime1">
              <a:rPr lang="en-US" smtClean="0"/>
              <a:t>10/26/2025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814CB5-52F9-450C-8C2D-9A5094395C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F19EE2-BDF3-4DD3-A9C9-3EC027F00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960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3931E28-7385-4224-BA91-5774004222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1EBCAC-176C-414B-A0AB-D0CFD8AD6E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9C2992-D35F-4F2F-8BBE-363FAE4CEE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DAD02D-D87B-4B91-A1FB-E956699DD323}" type="datetime1">
              <a:rPr lang="en-US" smtClean="0"/>
              <a:t>10/26/2025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90D0AF-AB80-407E-9FE7-B9B6D5A8BF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24CAA2-32F5-4331-9389-43BF3937D9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DCCA8C-3C40-440D-A23D-CFF4DA0607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965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wmf"/><Relationship Id="rId4" Type="http://schemas.openxmlformats.org/officeDocument/2006/relationships/oleObject" Target="../embeddings/oleObject3.bin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Doi_(identifier)" TargetMode="External"/><Relationship Id="rId2" Type="http://schemas.openxmlformats.org/officeDocument/2006/relationships/hyperlink" Target="https://doi.org/10.1145%2F361237.361242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api.semanticscholar.org/CorpusID:1105637" TargetMode="External"/><Relationship Id="rId4" Type="http://schemas.openxmlformats.org/officeDocument/2006/relationships/hyperlink" Target="https://en.wikipedia.org/wiki/S2CID_(identifier)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wmf"/><Relationship Id="rId4" Type="http://schemas.openxmlformats.org/officeDocument/2006/relationships/oleObject" Target="../embeddings/oleObject6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ection.io/engineering-education/line-detection-using-hough-transform-in-matlab/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ection.io/engineering-education/line-detection-using-hough-transform-in-matlab/" TargetMode="Externa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hyperlink" Target="https://www.section.io/engineering-education/line-detection-using-hough-transform-in-matlab/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ection.io/engineering-education/line-detection-using-hough-transform-in-matlab/" TargetMode="Externa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emf"/><Relationship Id="rId4" Type="http://schemas.openxmlformats.org/officeDocument/2006/relationships/image" Target="../media/image42.emf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6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oleObject" Target="../embeddings/oleObject8.bin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2" Type="http://schemas.openxmlformats.org/officeDocument/2006/relationships/oleObject" Target="../embeddings/oleObject9.bin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7" Type="http://schemas.openxmlformats.org/officeDocument/2006/relationships/image" Target="../media/image51.wmf"/><Relationship Id="rId2" Type="http://schemas.openxmlformats.org/officeDocument/2006/relationships/oleObject" Target="../embeddings/oleObject10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50.wmf"/><Relationship Id="rId4" Type="http://schemas.openxmlformats.org/officeDocument/2006/relationships/oleObject" Target="../embeddings/oleObject11.bin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wmf"/><Relationship Id="rId7" Type="http://schemas.openxmlformats.org/officeDocument/2006/relationships/image" Target="../media/image57.wmf"/><Relationship Id="rId2" Type="http://schemas.openxmlformats.org/officeDocument/2006/relationships/oleObject" Target="../embeddings/oleObject13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5.bin"/><Relationship Id="rId5" Type="http://schemas.openxmlformats.org/officeDocument/2006/relationships/image" Target="../media/image56.wmf"/><Relationship Id="rId4" Type="http://schemas.openxmlformats.org/officeDocument/2006/relationships/oleObject" Target="../embeddings/oleObject14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A48C48-39F5-46DF-82D1-A8DEEC74D6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051877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20 - </a:t>
            </a:r>
            <a:r>
              <a:rPr lang="en-US" b="1" dirty="0" err="1"/>
              <a:t>Pendeteksian</a:t>
            </a:r>
            <a:r>
              <a:rPr lang="en-US" b="1" dirty="0"/>
              <a:t> </a:t>
            </a:r>
            <a:r>
              <a:rPr lang="en-US" b="1" dirty="0" err="1"/>
              <a:t>Tepi</a:t>
            </a:r>
            <a:r>
              <a:rPr lang="en-US" b="1" dirty="0"/>
              <a:t>  </a:t>
            </a:r>
            <a:r>
              <a:rPr lang="en-US" sz="4400" b="1" dirty="0">
                <a:solidFill>
                  <a:srgbClr val="FF0000"/>
                </a:solidFill>
              </a:rPr>
              <a:t>(Bagian 3)</a:t>
            </a:r>
            <a:br>
              <a:rPr lang="en-US" b="1" dirty="0"/>
            </a:br>
            <a:endParaRPr lang="en-US" sz="32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98532B5-440C-4CF9-BA6E-65D0274F15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16444" y="1925638"/>
            <a:ext cx="9144000" cy="1655762"/>
          </a:xfrm>
        </p:spPr>
        <p:txBody>
          <a:bodyPr>
            <a:normAutofit fontScale="92500" lnSpcReduction="10000"/>
          </a:bodyPr>
          <a:lstStyle/>
          <a:p>
            <a:r>
              <a:rPr lang="en-US" sz="3600" dirty="0"/>
              <a:t>IF4073 </a:t>
            </a:r>
            <a:r>
              <a:rPr lang="en-US" sz="3600" dirty="0" err="1"/>
              <a:t>Pemrosesan</a:t>
            </a:r>
            <a:r>
              <a:rPr lang="en-US" sz="3600" dirty="0"/>
              <a:t> Citra Digital</a:t>
            </a:r>
          </a:p>
          <a:p>
            <a:endParaRPr lang="en-US" sz="3600" dirty="0"/>
          </a:p>
          <a:p>
            <a:r>
              <a:rPr lang="en-US" sz="3600" dirty="0"/>
              <a:t>Oleh: Dr. Ir. Rinaldi, M.T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8EF0E72-0D77-457B-A795-B4D2AF854200}"/>
              </a:ext>
            </a:extLst>
          </p:cNvPr>
          <p:cNvSpPr txBox="1"/>
          <p:nvPr/>
        </p:nvSpPr>
        <p:spPr>
          <a:xfrm>
            <a:off x="4260159" y="5515431"/>
            <a:ext cx="385656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Program </a:t>
            </a:r>
            <a:r>
              <a:rPr lang="en-US" dirty="0" err="1"/>
              <a:t>Studi</a:t>
            </a:r>
            <a:r>
              <a:rPr lang="en-US" dirty="0"/>
              <a:t> Teknik </a:t>
            </a:r>
            <a:r>
              <a:rPr lang="en-US" dirty="0" err="1"/>
              <a:t>Informatika</a:t>
            </a:r>
            <a:endParaRPr lang="en-US" dirty="0"/>
          </a:p>
          <a:p>
            <a:pPr algn="ctr"/>
            <a:r>
              <a:rPr lang="en-US" dirty="0" err="1"/>
              <a:t>Sekolah</a:t>
            </a:r>
            <a:r>
              <a:rPr lang="en-US" dirty="0"/>
              <a:t> Teknik </a:t>
            </a:r>
            <a:r>
              <a:rPr lang="en-US" dirty="0" err="1"/>
              <a:t>Elektro</a:t>
            </a:r>
            <a:r>
              <a:rPr lang="en-US" dirty="0"/>
              <a:t> dan </a:t>
            </a:r>
            <a:r>
              <a:rPr lang="en-US" dirty="0" err="1"/>
              <a:t>Informatika</a:t>
            </a:r>
            <a:r>
              <a:rPr lang="en-US" dirty="0"/>
              <a:t> </a:t>
            </a:r>
          </a:p>
          <a:p>
            <a:pPr algn="ctr"/>
            <a:r>
              <a:rPr lang="en-US" dirty="0" err="1"/>
              <a:t>Institut</a:t>
            </a:r>
            <a:r>
              <a:rPr lang="en-US" dirty="0"/>
              <a:t> </a:t>
            </a:r>
            <a:r>
              <a:rPr lang="en-US" dirty="0" err="1"/>
              <a:t>Teknologi</a:t>
            </a:r>
            <a:r>
              <a:rPr lang="en-US" dirty="0"/>
              <a:t> Bandung</a:t>
            </a:r>
          </a:p>
          <a:p>
            <a:pPr algn="ctr"/>
            <a:r>
              <a:rPr lang="en-US"/>
              <a:t>2025</a:t>
            </a:r>
            <a:endParaRPr lang="en-US" dirty="0"/>
          </a:p>
        </p:txBody>
      </p:sp>
      <p:pic>
        <p:nvPicPr>
          <p:cNvPr id="5" name="Picture 2" descr="Download Logo ITB - Direktorat Sistem dan Teknologi Informasi Institut  Teknologi Bandung">
            <a:extLst>
              <a:ext uri="{FF2B5EF4-FFF2-40B4-BE49-F238E27FC236}">
                <a16:creationId xmlns:a16="http://schemas.microsoft.com/office/drawing/2014/main" id="{74E57404-E843-43D5-ADB7-79145FED5B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4859" y="3769270"/>
            <a:ext cx="1487170" cy="1487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DBED04-38AE-998D-A164-24CD035AB8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4684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EE635C-825D-4EA0-83B3-F59E6399E0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55374"/>
            <a:ext cx="10515600" cy="5421589"/>
          </a:xfrm>
        </p:spPr>
        <p:txBody>
          <a:bodyPr/>
          <a:lstStyle/>
          <a:p>
            <a:r>
              <a:rPr lang="en-US" dirty="0"/>
              <a:t>Kode </a:t>
            </a:r>
            <a:r>
              <a:rPr lang="en-US" dirty="0" err="1"/>
              <a:t>rantai</a:t>
            </a:r>
            <a:r>
              <a:rPr lang="en-US" dirty="0"/>
              <a:t> yang </a:t>
            </a:r>
            <a:r>
              <a:rPr lang="en-US" dirty="0" err="1"/>
              <a:t>dihasilkan</a:t>
            </a:r>
            <a:r>
              <a:rPr lang="en-US" dirty="0"/>
              <a:t> </a:t>
            </a:r>
            <a:r>
              <a:rPr lang="en-US" dirty="0" err="1"/>
              <a:t>tergantung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titik</a:t>
            </a:r>
            <a:r>
              <a:rPr lang="en-US" dirty="0"/>
              <a:t> mana </a:t>
            </a:r>
            <a:r>
              <a:rPr lang="en-US" dirty="0" err="1"/>
              <a:t>dimulai</a:t>
            </a:r>
            <a:endParaRPr lang="en-US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8C49BF49-4E94-4FDB-9A83-139C3007B0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93312" y="192933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0D3D92D5-DC8B-4D97-847C-A2E643751EF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5432858"/>
              </p:ext>
            </p:extLst>
          </p:nvPr>
        </p:nvGraphicFramePr>
        <p:xfrm>
          <a:off x="6096000" y="1462866"/>
          <a:ext cx="4535670" cy="44854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3479292" imgH="3438144" progId="Visio.Drawing.5">
                  <p:embed/>
                </p:oleObj>
              </mc:Choice>
              <mc:Fallback>
                <p:oleObj r:id="rId2" imgW="3479292" imgH="3438144" progId="Visio.Drawing.5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1462866"/>
                        <a:ext cx="4535670" cy="448549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700E0307-B6B3-4139-928E-1311A6E5064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2721167"/>
              </p:ext>
            </p:extLst>
          </p:nvPr>
        </p:nvGraphicFramePr>
        <p:xfrm>
          <a:off x="1560330" y="1929334"/>
          <a:ext cx="3319196" cy="31808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1979640" imgH="1896840" progId="">
                  <p:embed/>
                </p:oleObj>
              </mc:Choice>
              <mc:Fallback>
                <p:oleObj r:id="rId4" imgW="1979640" imgH="1896840" progId="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60330" y="1929334"/>
                        <a:ext cx="3319196" cy="318089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4D23E49D-ED18-48F7-83AC-AB9BDFA768B9}"/>
              </a:ext>
            </a:extLst>
          </p:cNvPr>
          <p:cNvSpPr/>
          <p:nvPr/>
        </p:nvSpPr>
        <p:spPr>
          <a:xfrm>
            <a:off x="5995237" y="6176963"/>
            <a:ext cx="47371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Kode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rantai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22222332244466666666667700221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89856FC-A0DB-41A1-BC09-98420372D4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8736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94C926-0153-48F4-AEB7-429758FDF6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latin typeface="+mn-lt"/>
              </a:rPr>
              <a:t>Transformasi</a:t>
            </a:r>
            <a:r>
              <a:rPr lang="en-US" b="1" dirty="0">
                <a:latin typeface="+mn-lt"/>
              </a:rPr>
              <a:t> Hough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F97E2D-B8D4-41C3-8DEF-ADF0086F47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 fontScale="85000" lnSpcReduction="20000"/>
          </a:bodyPr>
          <a:lstStyle/>
          <a:p>
            <a:r>
              <a:rPr lang="en-US" dirty="0" err="1"/>
              <a:t>Kurva</a:t>
            </a:r>
            <a:r>
              <a:rPr lang="en-US" dirty="0"/>
              <a:t> yang </a:t>
            </a:r>
            <a:r>
              <a:rPr lang="en-US" dirty="0" err="1"/>
              <a:t>merepresentasikan</a:t>
            </a:r>
            <a:r>
              <a:rPr lang="en-US" dirty="0"/>
              <a:t> </a:t>
            </a:r>
            <a:r>
              <a:rPr lang="en-US" dirty="0" err="1"/>
              <a:t>kontur</a:t>
            </a:r>
            <a:r>
              <a:rPr lang="en-US" dirty="0"/>
              <a:t> </a:t>
            </a:r>
            <a:r>
              <a:rPr lang="en-US" dirty="0" err="1"/>
              <a:t>dicari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teknik</a:t>
            </a:r>
            <a:r>
              <a:rPr lang="en-US" dirty="0"/>
              <a:t> </a:t>
            </a:r>
            <a:r>
              <a:rPr lang="en-US" dirty="0" err="1"/>
              <a:t>pencocokan</a:t>
            </a:r>
            <a:r>
              <a:rPr lang="en-US" dirty="0"/>
              <a:t> </a:t>
            </a:r>
            <a:r>
              <a:rPr lang="en-US" dirty="0" err="1"/>
              <a:t>kurva</a:t>
            </a:r>
            <a:r>
              <a:rPr lang="en-US" dirty="0"/>
              <a:t> (</a:t>
            </a:r>
            <a:r>
              <a:rPr lang="en-US" i="1" dirty="0"/>
              <a:t>curve fitting</a:t>
            </a:r>
            <a:r>
              <a:rPr lang="en-US" dirty="0"/>
              <a:t>).</a:t>
            </a:r>
          </a:p>
          <a:p>
            <a:endParaRPr lang="en-US" dirty="0"/>
          </a:p>
          <a:p>
            <a:r>
              <a:rPr lang="en-US" dirty="0"/>
              <a:t>Ada </a:t>
            </a:r>
            <a:r>
              <a:rPr lang="en-US" dirty="0" err="1"/>
              <a:t>dua</a:t>
            </a:r>
            <a:r>
              <a:rPr lang="en-US" dirty="0"/>
              <a:t> </a:t>
            </a:r>
            <a:r>
              <a:rPr lang="en-US" dirty="0" err="1"/>
              <a:t>macam</a:t>
            </a:r>
            <a:r>
              <a:rPr lang="en-US" dirty="0"/>
              <a:t> </a:t>
            </a:r>
            <a:r>
              <a:rPr lang="en-US" dirty="0" err="1"/>
              <a:t>teknik</a:t>
            </a:r>
            <a:r>
              <a:rPr lang="en-US" dirty="0"/>
              <a:t> </a:t>
            </a:r>
            <a:r>
              <a:rPr lang="en-US" dirty="0" err="1"/>
              <a:t>pencocakan</a:t>
            </a:r>
            <a:r>
              <a:rPr lang="en-US" dirty="0"/>
              <a:t> </a:t>
            </a:r>
            <a:r>
              <a:rPr lang="en-US" dirty="0" err="1"/>
              <a:t>kurva</a:t>
            </a:r>
            <a:r>
              <a:rPr lang="en-US" dirty="0"/>
              <a:t>: </a:t>
            </a:r>
            <a:r>
              <a:rPr lang="en-US" b="1" dirty="0" err="1"/>
              <a:t>interpolasi</a:t>
            </a:r>
            <a:r>
              <a:rPr lang="en-US" dirty="0"/>
              <a:t> dan </a:t>
            </a:r>
            <a:r>
              <a:rPr lang="en-US" b="1" dirty="0" err="1"/>
              <a:t>penghampiran</a:t>
            </a:r>
            <a:r>
              <a:rPr lang="en-US" dirty="0"/>
              <a:t> (</a:t>
            </a:r>
            <a:r>
              <a:rPr lang="en-US" i="1" dirty="0"/>
              <a:t>approximation</a:t>
            </a:r>
            <a:r>
              <a:rPr lang="en-US" dirty="0"/>
              <a:t>). </a:t>
            </a:r>
          </a:p>
          <a:p>
            <a:endParaRPr lang="en-US" dirty="0"/>
          </a:p>
          <a:p>
            <a:r>
              <a:rPr lang="en-US" dirty="0" err="1"/>
              <a:t>Interpolasi</a:t>
            </a:r>
            <a:r>
              <a:rPr lang="en-US" dirty="0"/>
              <a:t> </a:t>
            </a:r>
            <a:r>
              <a:rPr lang="en-US" dirty="0" err="1"/>
              <a:t>kurva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mencari</a:t>
            </a:r>
            <a:r>
              <a:rPr lang="en-US" dirty="0"/>
              <a:t> </a:t>
            </a:r>
            <a:r>
              <a:rPr lang="en-US" dirty="0" err="1"/>
              <a:t>kurva</a:t>
            </a:r>
            <a:r>
              <a:rPr lang="en-US" dirty="0"/>
              <a:t> yang </a:t>
            </a:r>
            <a:r>
              <a:rPr lang="en-US" dirty="0" err="1"/>
              <a:t>melalui</a:t>
            </a:r>
            <a:r>
              <a:rPr lang="en-US" dirty="0"/>
              <a:t> </a:t>
            </a:r>
            <a:r>
              <a:rPr lang="en-US" b="1" dirty="0" err="1"/>
              <a:t>semua</a:t>
            </a:r>
            <a:r>
              <a:rPr lang="en-US" dirty="0"/>
              <a:t> pixel </a:t>
            </a:r>
            <a:r>
              <a:rPr lang="en-US" dirty="0" err="1"/>
              <a:t>tepi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 err="1"/>
              <a:t>Penghampiran</a:t>
            </a:r>
            <a:r>
              <a:rPr lang="en-US" dirty="0"/>
              <a:t> </a:t>
            </a:r>
            <a:r>
              <a:rPr lang="en-US" dirty="0" err="1"/>
              <a:t>kurva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 </a:t>
            </a:r>
            <a:r>
              <a:rPr lang="en-US" dirty="0" err="1"/>
              <a:t>mencari</a:t>
            </a:r>
            <a:r>
              <a:rPr lang="en-US" dirty="0"/>
              <a:t> </a:t>
            </a:r>
            <a:r>
              <a:rPr lang="en-US" dirty="0" err="1"/>
              <a:t>kurva</a:t>
            </a:r>
            <a:r>
              <a:rPr lang="en-US" dirty="0"/>
              <a:t> yang paling </a:t>
            </a:r>
            <a:r>
              <a:rPr lang="en-US" dirty="0" err="1"/>
              <a:t>dekat</a:t>
            </a:r>
            <a:r>
              <a:rPr lang="en-US" dirty="0"/>
              <a:t> </a:t>
            </a:r>
            <a:r>
              <a:rPr lang="en-US" dirty="0" err="1"/>
              <a:t>melalui</a:t>
            </a:r>
            <a:r>
              <a:rPr lang="en-US" dirty="0"/>
              <a:t> pixel-pixel </a:t>
            </a:r>
            <a:r>
              <a:rPr lang="en-US" dirty="0" err="1"/>
              <a:t>tepi</a:t>
            </a:r>
            <a:r>
              <a:rPr lang="en-US" dirty="0"/>
              <a:t>, </a:t>
            </a:r>
            <a:r>
              <a:rPr lang="en-US" dirty="0" err="1"/>
              <a:t>tetapi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perlu</a:t>
            </a:r>
            <a:r>
              <a:rPr lang="en-US" dirty="0"/>
              <a:t> </a:t>
            </a:r>
            <a:r>
              <a:rPr lang="en-US" dirty="0" err="1"/>
              <a:t>melalui</a:t>
            </a:r>
            <a:r>
              <a:rPr lang="en-US" dirty="0"/>
              <a:t> </a:t>
            </a:r>
            <a:r>
              <a:rPr lang="en-US" dirty="0" err="1"/>
              <a:t>semua</a:t>
            </a:r>
            <a:r>
              <a:rPr lang="en-US" dirty="0"/>
              <a:t> </a:t>
            </a:r>
            <a:r>
              <a:rPr lang="en-US" i="1" dirty="0"/>
              <a:t>pixel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. </a:t>
            </a:r>
          </a:p>
          <a:p>
            <a:endParaRPr lang="en-US" dirty="0"/>
          </a:p>
          <a:p>
            <a:r>
              <a:rPr lang="en-US" dirty="0" err="1"/>
              <a:t>Transformasi</a:t>
            </a:r>
            <a:r>
              <a:rPr lang="en-US" dirty="0"/>
              <a:t> Hough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teknik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menghampiri</a:t>
            </a:r>
            <a:r>
              <a:rPr lang="en-US" dirty="0"/>
              <a:t> </a:t>
            </a:r>
            <a:r>
              <a:rPr lang="en-US" dirty="0" err="1"/>
              <a:t>kurva</a:t>
            </a:r>
            <a:r>
              <a:rPr lang="en-US" dirty="0"/>
              <a:t> </a:t>
            </a:r>
            <a:r>
              <a:rPr lang="en-US" dirty="0" err="1"/>
              <a:t>teratur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bentuk</a:t>
            </a:r>
            <a:r>
              <a:rPr lang="en-US" dirty="0"/>
              <a:t> </a:t>
            </a:r>
            <a:r>
              <a:rPr lang="en-US" dirty="0" err="1"/>
              <a:t>parameterik</a:t>
            </a:r>
            <a:r>
              <a:rPr lang="en-US" dirty="0"/>
              <a:t> (</a:t>
            </a:r>
            <a:r>
              <a:rPr lang="en-US" dirty="0" err="1"/>
              <a:t>kurva</a:t>
            </a:r>
            <a:r>
              <a:rPr lang="en-US" dirty="0"/>
              <a:t> </a:t>
            </a:r>
            <a:r>
              <a:rPr lang="en-US" dirty="0" err="1"/>
              <a:t>berupa</a:t>
            </a:r>
            <a:r>
              <a:rPr lang="en-US" dirty="0"/>
              <a:t> garis, </a:t>
            </a:r>
            <a:r>
              <a:rPr lang="en-US" dirty="0" err="1"/>
              <a:t>lingkaran</a:t>
            </a:r>
            <a:r>
              <a:rPr lang="en-US" dirty="0"/>
              <a:t>, </a:t>
            </a:r>
            <a:r>
              <a:rPr lang="en-US" dirty="0" err="1"/>
              <a:t>elips</a:t>
            </a:r>
            <a:r>
              <a:rPr lang="en-US" dirty="0"/>
              <a:t>, </a:t>
            </a:r>
            <a:r>
              <a:rPr lang="en-US" dirty="0" err="1"/>
              <a:t>dll</a:t>
            </a:r>
            <a:r>
              <a:rPr lang="en-US" dirty="0"/>
              <a:t>).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5FFBCB-359B-4D35-8B70-C9B04C53CA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9121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77924E-EC78-4EC7-AAC4-ADB99A6EDF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34278"/>
            <a:ext cx="10515600" cy="5242685"/>
          </a:xfrm>
        </p:spPr>
        <p:txBody>
          <a:bodyPr>
            <a:normAutofit lnSpcReduction="10000"/>
          </a:bodyPr>
          <a:lstStyle/>
          <a:p>
            <a:r>
              <a:rPr lang="en-US" sz="2400" dirty="0" err="1"/>
              <a:t>Transformasi</a:t>
            </a:r>
            <a:r>
              <a:rPr lang="en-US" sz="2400" dirty="0"/>
              <a:t> Hough </a:t>
            </a:r>
            <a:r>
              <a:rPr lang="en-US" sz="2400" dirty="0" err="1"/>
              <a:t>menspesifikasikan</a:t>
            </a:r>
            <a:r>
              <a:rPr lang="en-US" sz="2400" dirty="0"/>
              <a:t> </a:t>
            </a:r>
            <a:r>
              <a:rPr lang="en-US" sz="2400" dirty="0" err="1"/>
              <a:t>kurva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bentuk</a:t>
            </a:r>
            <a:r>
              <a:rPr lang="en-US" sz="2400" dirty="0"/>
              <a:t> </a:t>
            </a:r>
            <a:r>
              <a:rPr lang="en-US" sz="2400" dirty="0" err="1"/>
              <a:t>parametrik</a:t>
            </a:r>
            <a:r>
              <a:rPr lang="en-US" sz="2400" dirty="0"/>
              <a:t>. </a:t>
            </a:r>
            <a:r>
              <a:rPr lang="en-US" sz="2400" dirty="0" err="1"/>
              <a:t>Kurva</a:t>
            </a:r>
            <a:r>
              <a:rPr lang="en-US" sz="2400" dirty="0"/>
              <a:t> </a:t>
            </a:r>
            <a:r>
              <a:rPr lang="en-US" sz="2400" dirty="0" err="1"/>
              <a:t>dinyatakan</a:t>
            </a:r>
            <a:r>
              <a:rPr lang="en-US" sz="2400" dirty="0"/>
              <a:t> </a:t>
            </a:r>
            <a:r>
              <a:rPr lang="en-US" sz="2400" dirty="0" err="1"/>
              <a:t>sebagai</a:t>
            </a:r>
            <a:r>
              <a:rPr lang="en-US" sz="2400" dirty="0"/>
              <a:t> </a:t>
            </a:r>
            <a:r>
              <a:rPr lang="en-US" sz="2400" dirty="0" err="1"/>
              <a:t>bentuk</a:t>
            </a:r>
            <a:r>
              <a:rPr lang="en-US" sz="2400" dirty="0"/>
              <a:t> </a:t>
            </a:r>
            <a:r>
              <a:rPr lang="en-US" sz="2400" dirty="0" err="1"/>
              <a:t>parametrik</a:t>
            </a: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                                        (</a:t>
            </a:r>
            <a:r>
              <a:rPr lang="en-US" sz="2400" i="1" dirty="0"/>
              <a:t>x</a:t>
            </a:r>
            <a:r>
              <a:rPr lang="en-US" sz="2400" dirty="0"/>
              <a:t>(</a:t>
            </a:r>
            <a:r>
              <a:rPr lang="en-US" sz="2400" i="1" dirty="0"/>
              <a:t>u</a:t>
            </a:r>
            <a:r>
              <a:rPr lang="en-US" sz="2400" dirty="0"/>
              <a:t>), </a:t>
            </a:r>
            <a:r>
              <a:rPr lang="en-US" sz="2400" i="1" dirty="0"/>
              <a:t>y</a:t>
            </a:r>
            <a:r>
              <a:rPr lang="en-US" sz="2400" dirty="0"/>
              <a:t>(</a:t>
            </a:r>
            <a:r>
              <a:rPr lang="en-US" sz="2400" i="1" dirty="0"/>
              <a:t>u</a:t>
            </a:r>
            <a:r>
              <a:rPr lang="en-US" sz="2400" dirty="0"/>
              <a:t>))  </a:t>
            </a:r>
          </a:p>
          <a:p>
            <a:pPr marL="0" indent="0">
              <a:buNone/>
            </a:pPr>
            <a:endParaRPr lang="en-US" sz="2400" dirty="0"/>
          </a:p>
          <a:p>
            <a:pPr indent="0">
              <a:buNone/>
            </a:pPr>
            <a:r>
              <a:rPr lang="en-US" sz="2400" dirty="0" err="1"/>
              <a:t>dari</a:t>
            </a:r>
            <a:r>
              <a:rPr lang="en-US" sz="2400" dirty="0"/>
              <a:t> parameter </a:t>
            </a:r>
            <a:r>
              <a:rPr lang="en-US" sz="2400" i="1" dirty="0"/>
              <a:t>u</a:t>
            </a:r>
            <a:r>
              <a:rPr lang="en-US" sz="2400" dirty="0"/>
              <a:t>. </a:t>
            </a:r>
          </a:p>
          <a:p>
            <a:pPr indent="0">
              <a:buNone/>
            </a:pPr>
            <a:endParaRPr lang="en-US" sz="2400" dirty="0"/>
          </a:p>
          <a:p>
            <a:pPr marL="288925" indent="-288925"/>
            <a:r>
              <a:rPr lang="en-US" sz="2400" dirty="0" err="1"/>
              <a:t>Transformasi</a:t>
            </a:r>
            <a:r>
              <a:rPr lang="en-US" sz="2400" dirty="0"/>
              <a:t> Hough </a:t>
            </a:r>
            <a:r>
              <a:rPr lang="en-US" sz="2400" dirty="0" err="1"/>
              <a:t>menggunakan</a:t>
            </a:r>
            <a:r>
              <a:rPr lang="en-US" sz="2400" dirty="0"/>
              <a:t> </a:t>
            </a:r>
            <a:r>
              <a:rPr lang="en-US" sz="2400" dirty="0" err="1"/>
              <a:t>mekanisme</a:t>
            </a:r>
            <a:r>
              <a:rPr lang="en-US" sz="2400" dirty="0"/>
              <a:t> </a:t>
            </a:r>
            <a:r>
              <a:rPr lang="en-US" sz="2400" i="1" dirty="0"/>
              <a:t>voting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mengestimasi</a:t>
            </a:r>
            <a:r>
              <a:rPr lang="en-US" sz="2400" dirty="0"/>
              <a:t> </a:t>
            </a:r>
            <a:r>
              <a:rPr lang="en-US" sz="2400" dirty="0" err="1"/>
              <a:t>nilai</a:t>
            </a:r>
            <a:r>
              <a:rPr lang="en-US" sz="2400" dirty="0"/>
              <a:t> parameter. </a:t>
            </a:r>
          </a:p>
          <a:p>
            <a:pPr marL="288925" indent="-288925"/>
            <a:endParaRPr lang="en-US" sz="2400" dirty="0"/>
          </a:p>
          <a:p>
            <a:pPr marL="288925" indent="-288925"/>
            <a:r>
              <a:rPr lang="en-US" sz="2400" dirty="0" err="1"/>
              <a:t>Setiap</a:t>
            </a:r>
            <a:r>
              <a:rPr lang="en-US" sz="2400" dirty="0"/>
              <a:t> </a:t>
            </a:r>
            <a:r>
              <a:rPr lang="en-US" sz="2400" dirty="0" err="1"/>
              <a:t>titik</a:t>
            </a:r>
            <a:r>
              <a:rPr lang="en-US" sz="2400" dirty="0"/>
              <a:t> di </a:t>
            </a:r>
            <a:r>
              <a:rPr lang="en-US" sz="2400" dirty="0" err="1"/>
              <a:t>kurva</a:t>
            </a:r>
            <a:r>
              <a:rPr lang="en-US" sz="2400" dirty="0"/>
              <a:t> </a:t>
            </a:r>
            <a:r>
              <a:rPr lang="en-US" sz="2400" dirty="0" err="1"/>
              <a:t>menyumbang</a:t>
            </a:r>
            <a:r>
              <a:rPr lang="en-US" sz="2400" dirty="0"/>
              <a:t> </a:t>
            </a:r>
            <a:r>
              <a:rPr lang="en-US" sz="2400" dirty="0" err="1"/>
              <a:t>suara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beberapa</a:t>
            </a:r>
            <a:r>
              <a:rPr lang="en-US" sz="2400" dirty="0"/>
              <a:t> </a:t>
            </a:r>
            <a:r>
              <a:rPr lang="en-US" sz="2400" dirty="0" err="1"/>
              <a:t>kombinasi</a:t>
            </a:r>
            <a:r>
              <a:rPr lang="en-US" sz="2400" dirty="0"/>
              <a:t> parameter. Parameter yang </a:t>
            </a:r>
            <a:r>
              <a:rPr lang="en-US" sz="2400" dirty="0" err="1"/>
              <a:t>memperoleh</a:t>
            </a:r>
            <a:r>
              <a:rPr lang="en-US" sz="2400" dirty="0"/>
              <a:t> </a:t>
            </a:r>
            <a:r>
              <a:rPr lang="en-US" sz="2400" dirty="0" err="1"/>
              <a:t>suara</a:t>
            </a:r>
            <a:r>
              <a:rPr lang="en-US" sz="2400" dirty="0"/>
              <a:t> </a:t>
            </a:r>
            <a:r>
              <a:rPr lang="en-US" sz="2400" dirty="0" err="1"/>
              <a:t>terbanyak</a:t>
            </a:r>
            <a:r>
              <a:rPr lang="en-US" sz="2400" dirty="0"/>
              <a:t> </a:t>
            </a:r>
            <a:r>
              <a:rPr lang="en-US" sz="2400" dirty="0" err="1"/>
              <a:t>terpilih</a:t>
            </a:r>
            <a:r>
              <a:rPr lang="en-US" sz="2400" dirty="0"/>
              <a:t> </a:t>
            </a:r>
            <a:r>
              <a:rPr lang="en-US" sz="2400" dirty="0" err="1"/>
              <a:t>sebagai</a:t>
            </a:r>
            <a:r>
              <a:rPr lang="en-US" sz="2400" dirty="0"/>
              <a:t> </a:t>
            </a:r>
            <a:r>
              <a:rPr lang="en-US" sz="2400" dirty="0" err="1"/>
              <a:t>pemenang</a:t>
            </a:r>
            <a:r>
              <a:rPr lang="en-US" sz="2400" dirty="0"/>
              <a:t>. Parameter </a:t>
            </a:r>
            <a:r>
              <a:rPr lang="en-US" sz="2400" dirty="0" err="1"/>
              <a:t>pemenang</a:t>
            </a:r>
            <a:r>
              <a:rPr lang="en-US" sz="2400" dirty="0"/>
              <a:t> </a:t>
            </a:r>
            <a:r>
              <a:rPr lang="en-US" sz="2400" dirty="0" err="1"/>
              <a:t>inilah</a:t>
            </a:r>
            <a:r>
              <a:rPr lang="en-US" sz="2400" dirty="0"/>
              <a:t> yang </a:t>
            </a:r>
            <a:r>
              <a:rPr lang="en-US" sz="2400" dirty="0" err="1"/>
              <a:t>menyatakan</a:t>
            </a:r>
            <a:r>
              <a:rPr lang="en-US" sz="2400" dirty="0"/>
              <a:t> parameter </a:t>
            </a:r>
            <a:r>
              <a:rPr lang="en-US" sz="2400" dirty="0" err="1"/>
              <a:t>persamaan</a:t>
            </a:r>
            <a:r>
              <a:rPr lang="en-US" sz="2400" dirty="0"/>
              <a:t> </a:t>
            </a:r>
            <a:r>
              <a:rPr lang="en-US" sz="2400" dirty="0" err="1"/>
              <a:t>kurva</a:t>
            </a:r>
            <a:r>
              <a:rPr lang="en-US" sz="2400" dirty="0"/>
              <a:t>.</a:t>
            </a:r>
          </a:p>
          <a:p>
            <a:pPr marL="0" indent="0">
              <a:buNone/>
            </a:pPr>
            <a:endParaRPr lang="en-US" sz="2400" dirty="0"/>
          </a:p>
          <a:p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A22213D-DCE8-4E2A-A301-90AC28220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5951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18BBEC-5F64-134D-E1FC-B720AAEA95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92727"/>
            <a:ext cx="10515600" cy="5484236"/>
          </a:xfrm>
        </p:spPr>
        <p:txBody>
          <a:bodyPr>
            <a:normAutofit/>
          </a:bodyPr>
          <a:lstStyle/>
          <a:p>
            <a:r>
              <a:rPr lang="en-US" sz="2400" dirty="0" err="1"/>
              <a:t>Transformasi</a:t>
            </a:r>
            <a:r>
              <a:rPr lang="en-US" sz="2400" dirty="0"/>
              <a:t> Hough </a:t>
            </a:r>
            <a:r>
              <a:rPr lang="en-US" sz="2400" dirty="0" err="1"/>
              <a:t>dipatenkan</a:t>
            </a:r>
            <a:r>
              <a:rPr lang="en-US" sz="2400" dirty="0"/>
              <a:t> oleh Paul Hough pada </a:t>
            </a:r>
            <a:r>
              <a:rPr lang="en-US" sz="2400" dirty="0" err="1"/>
              <a:t>tahun</a:t>
            </a:r>
            <a:r>
              <a:rPr lang="en-US" sz="2400" dirty="0"/>
              <a:t> 1962. </a:t>
            </a:r>
            <a:r>
              <a:rPr lang="en-US" sz="2400" dirty="0" err="1"/>
              <a:t>Awalnya</a:t>
            </a:r>
            <a:r>
              <a:rPr lang="en-US" sz="2400" dirty="0"/>
              <a:t> </a:t>
            </a:r>
            <a:r>
              <a:rPr lang="en-US" sz="2400" dirty="0" err="1"/>
              <a:t>transformasi</a:t>
            </a:r>
            <a:r>
              <a:rPr lang="en-US" sz="2400" dirty="0"/>
              <a:t> </a:t>
            </a:r>
            <a:r>
              <a:rPr lang="en-US" sz="2400" dirty="0" err="1"/>
              <a:t>ini</a:t>
            </a:r>
            <a:r>
              <a:rPr lang="en-US" sz="2400" dirty="0"/>
              <a:t> </a:t>
            </a:r>
            <a:r>
              <a:rPr lang="en-US" sz="2400" dirty="0" err="1"/>
              <a:t>digunakan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mendeteksi</a:t>
            </a:r>
            <a:r>
              <a:rPr lang="en-US" sz="2400" dirty="0"/>
              <a:t> garis </a:t>
            </a:r>
            <a:r>
              <a:rPr lang="en-US" sz="2400" dirty="0" err="1"/>
              <a:t>lurus</a:t>
            </a:r>
            <a:r>
              <a:rPr lang="en-US" sz="2400" dirty="0"/>
              <a:t> di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citra</a:t>
            </a:r>
            <a:r>
              <a:rPr lang="en-US" sz="2400" dirty="0"/>
              <a:t>.</a:t>
            </a:r>
          </a:p>
          <a:p>
            <a:endParaRPr lang="en-US" sz="2400" dirty="0"/>
          </a:p>
          <a:p>
            <a:r>
              <a:rPr lang="en-US" sz="2400" dirty="0" err="1"/>
              <a:t>Generalisasi</a:t>
            </a:r>
            <a:r>
              <a:rPr lang="en-US" sz="2400" dirty="0"/>
              <a:t> </a:t>
            </a:r>
            <a:r>
              <a:rPr lang="en-US" sz="2400" dirty="0" err="1"/>
              <a:t>transformasi</a:t>
            </a:r>
            <a:r>
              <a:rPr lang="en-US" sz="2400" dirty="0"/>
              <a:t> Hough </a:t>
            </a:r>
            <a:r>
              <a:rPr lang="en-US" sz="2400" dirty="0" err="1"/>
              <a:t>ditemukan</a:t>
            </a:r>
            <a:r>
              <a:rPr lang="en-US" sz="2400" dirty="0"/>
              <a:t> oleh Richard </a:t>
            </a:r>
            <a:r>
              <a:rPr lang="en-US" sz="2400" dirty="0" err="1"/>
              <a:t>Duda</a:t>
            </a:r>
            <a:r>
              <a:rPr lang="en-US" sz="2400" dirty="0"/>
              <a:t> dan Peter Hart pada </a:t>
            </a:r>
            <a:r>
              <a:rPr lang="en-US" sz="2400" dirty="0" err="1"/>
              <a:t>tahun</a:t>
            </a:r>
            <a:r>
              <a:rPr lang="en-US" sz="2400" dirty="0"/>
              <a:t> 1972, yang </a:t>
            </a:r>
            <a:r>
              <a:rPr lang="en-US" sz="2400" dirty="0" err="1"/>
              <a:t>dikenal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nama</a:t>
            </a:r>
            <a:r>
              <a:rPr lang="en-US" sz="2400" dirty="0"/>
              <a:t> "</a:t>
            </a:r>
            <a:r>
              <a:rPr lang="en-US" sz="2400" i="1" dirty="0"/>
              <a:t>generalized Hough transform</a:t>
            </a:r>
            <a:r>
              <a:rPr lang="en-US" sz="2400" dirty="0"/>
              <a:t>“  </a:t>
            </a:r>
            <a:r>
              <a:rPr lang="en-US" sz="2400" dirty="0" err="1"/>
              <a:t>sehingga</a:t>
            </a:r>
            <a:r>
              <a:rPr lang="en-US" sz="2400" dirty="0"/>
              <a:t>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digunakan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deteksi</a:t>
            </a:r>
            <a:r>
              <a:rPr lang="en-US" sz="2400" dirty="0"/>
              <a:t> </a:t>
            </a:r>
            <a:r>
              <a:rPr lang="en-US" sz="2400" dirty="0" err="1"/>
              <a:t>lingkaran</a:t>
            </a:r>
            <a:r>
              <a:rPr lang="en-US" sz="2400" dirty="0"/>
              <a:t> dan </a:t>
            </a:r>
            <a:r>
              <a:rPr lang="en-US" sz="2400" dirty="0" err="1"/>
              <a:t>bentuk-bentuk</a:t>
            </a:r>
            <a:r>
              <a:rPr lang="en-US" sz="2400" dirty="0"/>
              <a:t> </a:t>
            </a:r>
            <a:r>
              <a:rPr lang="en-US" sz="2400" dirty="0" err="1"/>
              <a:t>lainnya</a:t>
            </a:r>
            <a:r>
              <a:rPr lang="en-US" sz="2400" dirty="0"/>
              <a:t>. </a:t>
            </a:r>
          </a:p>
          <a:p>
            <a:endParaRPr lang="en-US" sz="2400" dirty="0"/>
          </a:p>
          <a:p>
            <a:r>
              <a:rPr lang="en-US" sz="2400" dirty="0" err="1"/>
              <a:t>Makalah</a:t>
            </a:r>
            <a:r>
              <a:rPr lang="en-US" sz="2400" dirty="0"/>
              <a:t> Richard </a:t>
            </a:r>
            <a:r>
              <a:rPr lang="en-US" sz="2400" dirty="0" err="1"/>
              <a:t>Duda</a:t>
            </a:r>
            <a:r>
              <a:rPr lang="en-US" sz="2400" dirty="0"/>
              <a:t> dan Peter Hart di </a:t>
            </a:r>
            <a:r>
              <a:rPr lang="en-US" sz="2400" dirty="0" err="1"/>
              <a:t>jurnal</a:t>
            </a:r>
            <a:r>
              <a:rPr lang="en-US" sz="2400" dirty="0"/>
              <a:t> </a:t>
            </a:r>
            <a:r>
              <a:rPr lang="en-US" sz="2400" i="1" dirty="0"/>
              <a:t>Communications of the </a:t>
            </a:r>
            <a:r>
              <a:rPr lang="en-US" sz="2400" i="1" dirty="0" err="1"/>
              <a:t>ACMVolume</a:t>
            </a:r>
            <a:r>
              <a:rPr lang="en-US" sz="2400" i="1" dirty="0"/>
              <a:t> 15 Issue 1 Jan. 1972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5C2BE0-70DB-3313-7146-7DD49E739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13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98FDCAC-4183-F57A-A818-5D7CDBE776A0}"/>
              </a:ext>
            </a:extLst>
          </p:cNvPr>
          <p:cNvSpPr txBox="1"/>
          <p:nvPr/>
        </p:nvSpPr>
        <p:spPr>
          <a:xfrm>
            <a:off x="1077191" y="4731329"/>
            <a:ext cx="1003761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i="1" dirty="0" err="1"/>
              <a:t>Duda</a:t>
            </a:r>
            <a:r>
              <a:rPr lang="en-US" sz="2000" i="1" dirty="0"/>
              <a:t>, R.O.; Hart, P. E. (January 1972). </a:t>
            </a:r>
            <a:r>
              <a:rPr lang="en-US" sz="2000" i="1" dirty="0">
                <a:hlinkClick r:id="rId2"/>
              </a:rPr>
              <a:t>"Use of the Hough Transformation to Detect Lines and Curves in Pictures"</a:t>
            </a:r>
            <a:r>
              <a:rPr lang="en-US" sz="2000" i="1" dirty="0"/>
              <a:t>. Comm. ACM. </a:t>
            </a:r>
            <a:r>
              <a:rPr lang="en-US" sz="2000" b="1" i="1" dirty="0"/>
              <a:t>15</a:t>
            </a:r>
            <a:r>
              <a:rPr lang="en-US" sz="2000" i="1" dirty="0"/>
              <a:t>: 11–15. </a:t>
            </a:r>
            <a:r>
              <a:rPr lang="en-US" sz="2000" i="1" dirty="0">
                <a:hlinkClick r:id="rId3" tooltip="Doi (identifier)"/>
              </a:rPr>
              <a:t>doi</a:t>
            </a:r>
            <a:r>
              <a:rPr lang="en-US" sz="2000" i="1" dirty="0"/>
              <a:t>:</a:t>
            </a:r>
            <a:r>
              <a:rPr lang="en-US" sz="2000" i="1" dirty="0">
                <a:hlinkClick r:id="rId2"/>
              </a:rPr>
              <a:t>10.1145/361237.361242</a:t>
            </a:r>
            <a:r>
              <a:rPr lang="en-US" sz="2000" i="1" dirty="0"/>
              <a:t>. </a:t>
            </a:r>
            <a:r>
              <a:rPr lang="en-US" sz="2000" i="1" dirty="0">
                <a:hlinkClick r:id="rId4" tooltip="S2CID (identifier)"/>
              </a:rPr>
              <a:t>S2CID</a:t>
            </a:r>
            <a:r>
              <a:rPr lang="en-US" sz="2000" i="1" dirty="0"/>
              <a:t> </a:t>
            </a:r>
            <a:r>
              <a:rPr lang="en-US" sz="2000" i="1" dirty="0">
                <a:hlinkClick r:id="rId5"/>
              </a:rPr>
              <a:t>1105637</a:t>
            </a:r>
            <a:r>
              <a:rPr lang="en-US" sz="2000" i="1" dirty="0"/>
              <a:t>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0646660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C998CD2-7108-E8DF-CB2F-43F43BAD0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14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8BD4868-43BD-0525-C74B-C283CB6F23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6221" y="521061"/>
            <a:ext cx="10099558" cy="5815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9469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04D8857-1DA1-4CAA-8131-F3F8C35169E1}"/>
              </a:ext>
            </a:extLst>
          </p:cNvPr>
          <p:cNvSpPr/>
          <p:nvPr/>
        </p:nvSpPr>
        <p:spPr>
          <a:xfrm>
            <a:off x="423389" y="368333"/>
            <a:ext cx="1134522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indent="-514350">
              <a:buAutoNum type="alphaUcPeriod"/>
            </a:pPr>
            <a:r>
              <a:rPr lang="en-US" sz="4000" b="1" dirty="0" err="1"/>
              <a:t>Tranformasi</a:t>
            </a:r>
            <a:r>
              <a:rPr lang="en-US" sz="4000" b="1" dirty="0"/>
              <a:t> Hough </a:t>
            </a:r>
            <a:r>
              <a:rPr lang="en-US" sz="4000" b="1" dirty="0" err="1"/>
              <a:t>untuk</a:t>
            </a:r>
            <a:r>
              <a:rPr lang="en-US" sz="4000" b="1" dirty="0"/>
              <a:t> </a:t>
            </a:r>
            <a:r>
              <a:rPr lang="en-US" sz="4000" b="1" dirty="0" err="1"/>
              <a:t>Mendeteksi</a:t>
            </a:r>
            <a:r>
              <a:rPr lang="en-US" sz="4000" b="1" dirty="0"/>
              <a:t> Garis </a:t>
            </a:r>
            <a:r>
              <a:rPr lang="en-US" sz="4000" b="1" dirty="0" err="1"/>
              <a:t>Lurus</a:t>
            </a:r>
            <a:r>
              <a:rPr lang="en-US" sz="4000" b="1" dirty="0"/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C8F652E-2FC4-4274-92FC-7147B113D43F}"/>
              </a:ext>
            </a:extLst>
          </p:cNvPr>
          <p:cNvSpPr txBox="1"/>
          <p:nvPr/>
        </p:nvSpPr>
        <p:spPr>
          <a:xfrm>
            <a:off x="907785" y="4932988"/>
            <a:ext cx="447872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Contoh</a:t>
            </a:r>
            <a:r>
              <a:rPr lang="en-US" sz="2400" dirty="0"/>
              <a:t> </a:t>
            </a:r>
            <a:r>
              <a:rPr lang="en-US" sz="2400" dirty="0" err="1"/>
              <a:t>citra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struktur</a:t>
            </a:r>
            <a:r>
              <a:rPr lang="en-US" sz="2400" dirty="0"/>
              <a:t> linier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0A715F6-67D4-4E1F-8347-FC8BAA8466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692" y="1524902"/>
            <a:ext cx="4257675" cy="32670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0AB8E82-0A02-45A2-9767-DCE98183B7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6878" y="1467752"/>
            <a:ext cx="4352925" cy="332422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02DF1AF-0124-4AD4-BE8F-CE78486387C2}"/>
              </a:ext>
            </a:extLst>
          </p:cNvPr>
          <p:cNvSpPr txBox="1"/>
          <p:nvPr/>
        </p:nvSpPr>
        <p:spPr>
          <a:xfrm>
            <a:off x="7276271" y="4981458"/>
            <a:ext cx="29275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Citra </a:t>
            </a:r>
            <a:r>
              <a:rPr lang="en-US" sz="2400" dirty="0" err="1"/>
              <a:t>hasil</a:t>
            </a:r>
            <a:r>
              <a:rPr lang="en-US" sz="2400" dirty="0"/>
              <a:t> </a:t>
            </a:r>
            <a:r>
              <a:rPr lang="en-US" sz="2400" dirty="0" err="1"/>
              <a:t>deteksi</a:t>
            </a:r>
            <a:r>
              <a:rPr lang="en-US" sz="2400" dirty="0"/>
              <a:t> </a:t>
            </a:r>
            <a:r>
              <a:rPr lang="en-US" sz="2400" dirty="0" err="1"/>
              <a:t>tepi</a:t>
            </a:r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B6E4636-4212-440F-B1FF-AD725389FC91}"/>
              </a:ext>
            </a:extLst>
          </p:cNvPr>
          <p:cNvSpPr/>
          <p:nvPr/>
        </p:nvSpPr>
        <p:spPr>
          <a:xfrm>
            <a:off x="5299441" y="6192416"/>
            <a:ext cx="68811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  <a:latin typeface="Tahoma" panose="020B0604030504040204" pitchFamily="34" charset="0"/>
              </a:rPr>
              <a:t>Sumber</a:t>
            </a:r>
            <a:r>
              <a:rPr lang="en-US" dirty="0">
                <a:solidFill>
                  <a:srgbClr val="FF0000"/>
                </a:solidFill>
                <a:latin typeface="Tahoma" panose="020B0604030504040204" pitchFamily="34" charset="0"/>
              </a:rPr>
              <a:t>: INF 4300 – Hough transform, </a:t>
            </a:r>
            <a:r>
              <a:rPr lang="en-US" sz="1600" dirty="0">
                <a:solidFill>
                  <a:srgbClr val="FF0000"/>
                </a:solidFill>
                <a:latin typeface="Tahoma" panose="020B0604030504040204" pitchFamily="34" charset="0"/>
              </a:rPr>
              <a:t>Anne Solberg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91B0570-E0F1-450B-A63E-874FEED86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2572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028199-FC73-444E-9D25-CB0DA5B7E0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64704"/>
            <a:ext cx="10633364" cy="5555974"/>
          </a:xfrm>
        </p:spPr>
        <p:txBody>
          <a:bodyPr>
            <a:normAutofit/>
          </a:bodyPr>
          <a:lstStyle/>
          <a:p>
            <a:r>
              <a:rPr lang="en-US" sz="2400" dirty="0" err="1"/>
              <a:t>Persamaan</a:t>
            </a:r>
            <a:r>
              <a:rPr lang="en-US" sz="2400" dirty="0"/>
              <a:t> </a:t>
            </a:r>
            <a:r>
              <a:rPr lang="en-US" sz="2400" dirty="0" err="1"/>
              <a:t>garis</a:t>
            </a:r>
            <a:r>
              <a:rPr lang="en-US" sz="2400" dirty="0"/>
              <a:t> </a:t>
            </a:r>
            <a:r>
              <a:rPr lang="en-US" sz="2400" dirty="0" err="1"/>
              <a:t>lurus</a:t>
            </a:r>
            <a:r>
              <a:rPr lang="en-US" sz="2400" dirty="0"/>
              <a:t>: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endParaRPr lang="en-US" sz="2400" b="1" dirty="0"/>
          </a:p>
          <a:p>
            <a:pPr marL="0" indent="0">
              <a:buNone/>
            </a:pPr>
            <a:r>
              <a:rPr lang="en-US" sz="2400" b="1" dirty="0"/>
              <a:t>	</a:t>
            </a:r>
            <a:r>
              <a:rPr lang="en-US" sz="2400" i="1" dirty="0"/>
              <a:t>y</a:t>
            </a:r>
            <a:r>
              <a:rPr lang="en-US" sz="2400" b="1" dirty="0"/>
              <a:t> </a:t>
            </a:r>
            <a:r>
              <a:rPr lang="en-US" sz="2400" dirty="0"/>
              <a:t>= </a:t>
            </a:r>
            <a:r>
              <a:rPr lang="en-US" sz="2400" i="1" dirty="0"/>
              <a:t>mx</a:t>
            </a:r>
            <a:r>
              <a:rPr lang="en-US" sz="2400" dirty="0"/>
              <a:t> + </a:t>
            </a:r>
            <a:r>
              <a:rPr lang="en-US" sz="2400" i="1" dirty="0"/>
              <a:t>c</a:t>
            </a:r>
            <a:r>
              <a:rPr lang="en-US" sz="2400" dirty="0"/>
              <a:t>				(1)</a:t>
            </a:r>
          </a:p>
          <a:p>
            <a:pPr marL="0" indent="0">
              <a:buNone/>
            </a:pPr>
            <a:r>
              <a:rPr lang="en-US" sz="2400" dirty="0"/>
              <a:t> </a:t>
            </a:r>
          </a:p>
          <a:p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bentuk</a:t>
            </a:r>
            <a:r>
              <a:rPr lang="en-US" sz="2400" dirty="0"/>
              <a:t> </a:t>
            </a:r>
            <a:r>
              <a:rPr lang="en-US" sz="2400" dirty="0" err="1"/>
              <a:t>parametrik</a:t>
            </a:r>
            <a:r>
              <a:rPr lang="en-US" sz="2400" dirty="0"/>
              <a:t>, </a:t>
            </a:r>
            <a:r>
              <a:rPr lang="en-US" sz="2400" dirty="0" err="1"/>
              <a:t>setiap</a:t>
            </a:r>
            <a:r>
              <a:rPr lang="en-US" sz="2400" dirty="0"/>
              <a:t> garis </a:t>
            </a:r>
            <a:r>
              <a:rPr lang="en-US" sz="2400" dirty="0" err="1"/>
              <a:t>dinyatakan</a:t>
            </a:r>
            <a:r>
              <a:rPr lang="en-US" sz="2400" dirty="0"/>
              <a:t> di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ruang</a:t>
            </a:r>
            <a:r>
              <a:rPr lang="en-US" sz="2400" dirty="0"/>
              <a:t> parameter (</a:t>
            </a:r>
            <a:r>
              <a:rPr lang="en-US" sz="2400" i="1" dirty="0" err="1"/>
              <a:t>m</a:t>
            </a:r>
            <a:r>
              <a:rPr lang="en-US" sz="2400" dirty="0" err="1"/>
              <a:t>,</a:t>
            </a:r>
            <a:r>
              <a:rPr lang="en-US" sz="2400" i="1" dirty="0" err="1"/>
              <a:t>c</a:t>
            </a:r>
            <a:r>
              <a:rPr lang="en-US" sz="2400" dirty="0"/>
              <a:t>) </a:t>
            </a:r>
            <a:r>
              <a:rPr lang="en-US" sz="2400" dirty="0" err="1"/>
              <a:t>Persamaan</a:t>
            </a:r>
            <a:r>
              <a:rPr lang="en-US" sz="2400" dirty="0"/>
              <a:t> garis </a:t>
            </a:r>
            <a:r>
              <a:rPr lang="en-US" sz="2400" dirty="0" err="1"/>
              <a:t>lurus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ruang</a:t>
            </a:r>
            <a:r>
              <a:rPr lang="en-US" sz="2400" dirty="0"/>
              <a:t> (</a:t>
            </a:r>
            <a:r>
              <a:rPr lang="en-US" sz="2400" i="1" dirty="0" err="1"/>
              <a:t>m</a:t>
            </a:r>
            <a:r>
              <a:rPr lang="en-US" sz="2400" dirty="0" err="1"/>
              <a:t>,</a:t>
            </a:r>
            <a:r>
              <a:rPr lang="en-US" sz="2400" i="1" dirty="0" err="1"/>
              <a:t>c</a:t>
            </a:r>
            <a:r>
              <a:rPr lang="en-US" sz="2400" dirty="0"/>
              <a:t>) </a:t>
            </a:r>
            <a:r>
              <a:rPr lang="en-US" sz="2400" dirty="0" err="1"/>
              <a:t>ditulis</a:t>
            </a:r>
            <a:r>
              <a:rPr lang="en-US" sz="2400" dirty="0"/>
              <a:t> </a:t>
            </a:r>
            <a:r>
              <a:rPr lang="en-US" sz="2400" dirty="0" err="1"/>
              <a:t>menjadi</a:t>
            </a:r>
            <a:endParaRPr lang="en-US" sz="2400" dirty="0"/>
          </a:p>
          <a:p>
            <a:pPr marL="0" indent="0">
              <a:buNone/>
            </a:pPr>
            <a:r>
              <a:rPr lang="en-US" sz="2400" dirty="0"/>
              <a:t>			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i="1" dirty="0"/>
              <a:t>c</a:t>
            </a:r>
            <a:r>
              <a:rPr lang="en-US" sz="2400" dirty="0"/>
              <a:t> = </a:t>
            </a:r>
            <a:r>
              <a:rPr lang="en-US" sz="2400" i="1" dirty="0"/>
              <a:t>y</a:t>
            </a:r>
            <a:r>
              <a:rPr lang="en-US" sz="2400" dirty="0"/>
              <a:t> – </a:t>
            </a:r>
            <a:r>
              <a:rPr lang="en-US" sz="2400" i="1" dirty="0"/>
              <a:t>mx</a:t>
            </a:r>
            <a:r>
              <a:rPr lang="en-US" sz="2400" dirty="0"/>
              <a:t>				(2)</a:t>
            </a:r>
          </a:p>
          <a:p>
            <a:pPr marL="0" indent="0">
              <a:buNone/>
            </a:pPr>
            <a:r>
              <a:rPr lang="en-US" sz="2400" dirty="0"/>
              <a:t> </a:t>
            </a:r>
          </a:p>
          <a:p>
            <a:r>
              <a:rPr lang="en-US" sz="2400" dirty="0" err="1"/>
              <a:t>Sembarang</a:t>
            </a:r>
            <a:r>
              <a:rPr lang="en-US" sz="2400" dirty="0"/>
              <a:t> </a:t>
            </a:r>
            <a:r>
              <a:rPr lang="en-US" sz="2400" dirty="0" err="1"/>
              <a:t>titik</a:t>
            </a:r>
            <a:r>
              <a:rPr lang="en-US" sz="2400" dirty="0"/>
              <a:t> (</a:t>
            </a:r>
            <a:r>
              <a:rPr lang="en-US" sz="2400" i="1" dirty="0" err="1"/>
              <a:t>x</a:t>
            </a:r>
            <a:r>
              <a:rPr lang="en-US" sz="2400" dirty="0" err="1"/>
              <a:t>,</a:t>
            </a:r>
            <a:r>
              <a:rPr lang="en-US" sz="2400" i="1" dirty="0" err="1"/>
              <a:t>y</a:t>
            </a:r>
            <a:r>
              <a:rPr lang="en-US" sz="2400" dirty="0"/>
              <a:t>) pada </a:t>
            </a:r>
            <a:r>
              <a:rPr lang="en-US" sz="2400" dirty="0" err="1"/>
              <a:t>bidang</a:t>
            </a:r>
            <a:r>
              <a:rPr lang="en-US" sz="2400" dirty="0"/>
              <a:t> planar </a:t>
            </a:r>
            <a:r>
              <a:rPr lang="en-US" sz="2400" i="1" dirty="0"/>
              <a:t>X</a:t>
            </a:r>
            <a:r>
              <a:rPr lang="en-US" sz="2400" dirty="0"/>
              <a:t>-</a:t>
            </a:r>
            <a:r>
              <a:rPr lang="en-US" sz="2400" i="1" dirty="0"/>
              <a:t>Y</a:t>
            </a:r>
            <a:r>
              <a:rPr lang="en-US" sz="2400" dirty="0"/>
              <a:t> </a:t>
            </a:r>
            <a:r>
              <a:rPr lang="en-US" sz="2400" dirty="0" err="1"/>
              <a:t>berkoresponden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sebuah</a:t>
            </a:r>
            <a:r>
              <a:rPr lang="en-US" sz="2400" dirty="0"/>
              <a:t> garis </a:t>
            </a:r>
            <a:r>
              <a:rPr lang="en-US" sz="2400" dirty="0" err="1"/>
              <a:t>lurus</a:t>
            </a:r>
            <a:r>
              <a:rPr lang="en-US" sz="2400" dirty="0"/>
              <a:t> pada </a:t>
            </a:r>
            <a:r>
              <a:rPr lang="en-US" sz="2400" dirty="0" err="1"/>
              <a:t>ruang</a:t>
            </a:r>
            <a:r>
              <a:rPr lang="en-US" sz="2400" dirty="0"/>
              <a:t> parameter (</a:t>
            </a:r>
            <a:r>
              <a:rPr lang="en-US" sz="2400" i="1" dirty="0" err="1"/>
              <a:t>m</a:t>
            </a:r>
            <a:r>
              <a:rPr lang="en-US" sz="2400" dirty="0" err="1"/>
              <a:t>,</a:t>
            </a:r>
            <a:r>
              <a:rPr lang="en-US" sz="2400" i="1" dirty="0" err="1"/>
              <a:t>c</a:t>
            </a:r>
            <a:r>
              <a:rPr lang="en-US" sz="2400" dirty="0"/>
              <a:t>).</a:t>
            </a:r>
          </a:p>
          <a:p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EB457F8-76BE-435D-ACBC-C571F281A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16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DBEA2F0-6EF3-FAAE-7688-D870E98328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8999" y="136525"/>
            <a:ext cx="4734791" cy="2185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0792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A389F4E8-1DC5-4359-BAAE-12E1DA56737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7353488"/>
              </p:ext>
            </p:extLst>
          </p:nvPr>
        </p:nvGraphicFramePr>
        <p:xfrm>
          <a:off x="927650" y="1421390"/>
          <a:ext cx="10405367" cy="36458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5720400" imgH="2017080" progId="">
                  <p:embed/>
                </p:oleObj>
              </mc:Choice>
              <mc:Fallback>
                <p:oleObj r:id="rId2" imgW="5720400" imgH="2017080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7650" y="1421390"/>
                        <a:ext cx="10405367" cy="364588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58664F86-6EC1-479A-A3A0-B871705485F5}"/>
              </a:ext>
            </a:extLst>
          </p:cNvPr>
          <p:cNvSpPr/>
          <p:nvPr/>
        </p:nvSpPr>
        <p:spPr>
          <a:xfrm>
            <a:off x="1071769" y="332908"/>
            <a:ext cx="1004846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>
                <a:ea typeface="Times New Roman" panose="02020603050405020304" pitchFamily="18" charset="0"/>
              </a:rPr>
              <a:t>Setiap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i="1" dirty="0">
                <a:ea typeface="Times New Roman" panose="02020603050405020304" pitchFamily="18" charset="0"/>
              </a:rPr>
              <a:t>pixel</a:t>
            </a:r>
            <a:r>
              <a:rPr lang="en-US" sz="2400" dirty="0">
                <a:ea typeface="Times New Roman" panose="02020603050405020304" pitchFamily="18" charset="0"/>
              </a:rPr>
              <a:t> pada garis </a:t>
            </a:r>
            <a:r>
              <a:rPr lang="en-US" sz="2400" dirty="0" err="1">
                <a:ea typeface="Times New Roman" panose="02020603050405020304" pitchFamily="18" charset="0"/>
              </a:rPr>
              <a:t>lurus</a:t>
            </a:r>
            <a:r>
              <a:rPr lang="en-US" sz="2400" dirty="0">
                <a:ea typeface="Times New Roman" panose="02020603050405020304" pitchFamily="18" charset="0"/>
              </a:rPr>
              <a:t> di </a:t>
            </a:r>
            <a:r>
              <a:rPr lang="en-US" sz="2400" dirty="0" err="1">
                <a:ea typeface="Times New Roman" panose="02020603050405020304" pitchFamily="18" charset="0"/>
              </a:rPr>
              <a:t>bidang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citra</a:t>
            </a:r>
            <a:r>
              <a:rPr lang="en-US" sz="2400" dirty="0">
                <a:ea typeface="Times New Roman" panose="02020603050405020304" pitchFamily="18" charset="0"/>
              </a:rPr>
              <a:t> (</a:t>
            </a:r>
            <a:r>
              <a:rPr lang="en-US" sz="2400" dirty="0" err="1">
                <a:ea typeface="Times New Roman" panose="02020603050405020304" pitchFamily="18" charset="0"/>
              </a:rPr>
              <a:t>bidang</a:t>
            </a:r>
            <a:r>
              <a:rPr lang="en-US" sz="2400" dirty="0">
                <a:ea typeface="Times New Roman" panose="02020603050405020304" pitchFamily="18" charset="0"/>
              </a:rPr>
              <a:t> x-y) </a:t>
            </a:r>
            <a:r>
              <a:rPr lang="en-US" sz="2400" dirty="0" err="1">
                <a:ea typeface="Times New Roman" panose="02020603050405020304" pitchFamily="18" charset="0"/>
              </a:rPr>
              <a:t>berkoresponden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dengan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sebuah</a:t>
            </a:r>
            <a:r>
              <a:rPr lang="en-US" sz="2400" dirty="0">
                <a:ea typeface="Times New Roman" panose="02020603050405020304" pitchFamily="18" charset="0"/>
              </a:rPr>
              <a:t> garis </a:t>
            </a:r>
            <a:r>
              <a:rPr lang="en-US" sz="2400" dirty="0" err="1">
                <a:ea typeface="Times New Roman" panose="02020603050405020304" pitchFamily="18" charset="0"/>
              </a:rPr>
              <a:t>lurus</a:t>
            </a:r>
            <a:r>
              <a:rPr lang="en-US" sz="2400" dirty="0">
                <a:ea typeface="Times New Roman" panose="02020603050405020304" pitchFamily="18" charset="0"/>
              </a:rPr>
              <a:t> di </a:t>
            </a:r>
            <a:r>
              <a:rPr lang="en-US" sz="2400" dirty="0" err="1">
                <a:ea typeface="Times New Roman" panose="02020603050405020304" pitchFamily="18" charset="0"/>
              </a:rPr>
              <a:t>dalam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bidang</a:t>
            </a:r>
            <a:r>
              <a:rPr lang="en-US" sz="2400" dirty="0">
                <a:ea typeface="Times New Roman" panose="02020603050405020304" pitchFamily="18" charset="0"/>
              </a:rPr>
              <a:t>  m-c. </a:t>
            </a:r>
            <a:r>
              <a:rPr lang="en-US" sz="2400" dirty="0" err="1">
                <a:ea typeface="Times New Roman" panose="02020603050405020304" pitchFamily="18" charset="0"/>
              </a:rPr>
              <a:t>Semua</a:t>
            </a:r>
            <a:r>
              <a:rPr lang="en-US" sz="2400" dirty="0">
                <a:ea typeface="Times New Roman" panose="02020603050405020304" pitchFamily="18" charset="0"/>
              </a:rPr>
              <a:t> garis </a:t>
            </a:r>
            <a:r>
              <a:rPr lang="en-US" sz="2400" dirty="0" err="1">
                <a:ea typeface="Times New Roman" panose="02020603050405020304" pitchFamily="18" charset="0"/>
              </a:rPr>
              <a:t>lurus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itu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berpotongan</a:t>
            </a:r>
            <a:r>
              <a:rPr lang="en-US" sz="2400" dirty="0">
                <a:ea typeface="Times New Roman" panose="02020603050405020304" pitchFamily="18" charset="0"/>
              </a:rPr>
              <a:t> pada </a:t>
            </a:r>
            <a:r>
              <a:rPr lang="en-US" sz="2400" b="1" dirty="0" err="1">
                <a:ea typeface="Times New Roman" panose="02020603050405020304" pitchFamily="18" charset="0"/>
              </a:rPr>
              <a:t>satu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titik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tertentu</a:t>
            </a:r>
            <a:r>
              <a:rPr lang="en-US" sz="2400" dirty="0">
                <a:ea typeface="Times New Roman" panose="02020603050405020304" pitchFamily="18" charset="0"/>
              </a:rPr>
              <a:t> di </a:t>
            </a:r>
            <a:r>
              <a:rPr lang="en-US" sz="2400" dirty="0" err="1">
                <a:ea typeface="Times New Roman" panose="02020603050405020304" pitchFamily="18" charset="0"/>
              </a:rPr>
              <a:t>ruang</a:t>
            </a:r>
            <a:r>
              <a:rPr lang="en-US" sz="2400" dirty="0">
                <a:ea typeface="Times New Roman" panose="02020603050405020304" pitchFamily="18" charset="0"/>
              </a:rPr>
              <a:t> parameter (</a:t>
            </a:r>
            <a:r>
              <a:rPr lang="en-US" sz="2400" i="1" dirty="0" err="1">
                <a:ea typeface="Times New Roman" panose="02020603050405020304" pitchFamily="18" charset="0"/>
              </a:rPr>
              <a:t>m</a:t>
            </a:r>
            <a:r>
              <a:rPr lang="en-US" sz="2400" dirty="0" err="1">
                <a:ea typeface="Times New Roman" panose="02020603050405020304" pitchFamily="18" charset="0"/>
              </a:rPr>
              <a:t>,</a:t>
            </a:r>
            <a:r>
              <a:rPr lang="en-US" sz="2400" i="1" dirty="0" err="1">
                <a:ea typeface="Times New Roman" panose="02020603050405020304" pitchFamily="18" charset="0"/>
              </a:rPr>
              <a:t>c</a:t>
            </a:r>
            <a:r>
              <a:rPr lang="en-US" sz="2400" dirty="0">
                <a:ea typeface="Times New Roman" panose="02020603050405020304" pitchFamily="18" charset="0"/>
              </a:rPr>
              <a:t>)</a:t>
            </a:r>
            <a:endParaRPr lang="en-US" sz="24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BE66E5B-A1E2-4BD8-B882-7E6D38F4959E}"/>
              </a:ext>
            </a:extLst>
          </p:cNvPr>
          <p:cNvSpPr/>
          <p:nvPr/>
        </p:nvSpPr>
        <p:spPr>
          <a:xfrm>
            <a:off x="1071769" y="4955432"/>
            <a:ext cx="1033669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>
                <a:ea typeface="Times New Roman" panose="02020603050405020304" pitchFamily="18" charset="0"/>
              </a:rPr>
              <a:t>Sifat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ini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dimanfaatkan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untuk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mendeteksi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garis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lurus</a:t>
            </a:r>
            <a:r>
              <a:rPr lang="en-US" sz="2400" dirty="0">
                <a:ea typeface="Times New Roman" panose="02020603050405020304" pitchFamily="18" charset="0"/>
              </a:rPr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>
                <a:ea typeface="Times New Roman" panose="02020603050405020304" pitchFamily="18" charset="0"/>
              </a:rPr>
              <a:t>Jika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setiap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i="1" dirty="0">
                <a:ea typeface="Times New Roman" panose="02020603050405020304" pitchFamily="18" charset="0"/>
              </a:rPr>
              <a:t>pixel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tepi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melakukan</a:t>
            </a:r>
            <a:r>
              <a:rPr lang="en-US" sz="2400" dirty="0">
                <a:ea typeface="Times New Roman" panose="02020603050405020304" pitchFamily="18" charset="0"/>
              </a:rPr>
              <a:t> “</a:t>
            </a:r>
            <a:r>
              <a:rPr lang="en-US" sz="2400" dirty="0" err="1">
                <a:ea typeface="Times New Roman" panose="02020603050405020304" pitchFamily="18" charset="0"/>
              </a:rPr>
              <a:t>pemungutan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suara</a:t>
            </a:r>
            <a:r>
              <a:rPr lang="en-US" sz="2400" dirty="0">
                <a:ea typeface="Times New Roman" panose="02020603050405020304" pitchFamily="18" charset="0"/>
              </a:rPr>
              <a:t>” pada </a:t>
            </a:r>
            <a:r>
              <a:rPr lang="en-US" sz="2400" dirty="0" err="1">
                <a:ea typeface="Times New Roman" panose="02020603050405020304" pitchFamily="18" charset="0"/>
              </a:rPr>
              <a:t>ruang</a:t>
            </a:r>
            <a:r>
              <a:rPr lang="en-US" sz="2400" dirty="0">
                <a:ea typeface="Times New Roman" panose="02020603050405020304" pitchFamily="18" charset="0"/>
              </a:rPr>
              <a:t> parameter, </a:t>
            </a:r>
            <a:r>
              <a:rPr lang="en-US" sz="2400" dirty="0" err="1">
                <a:ea typeface="Times New Roman" panose="02020603050405020304" pitchFamily="18" charset="0"/>
              </a:rPr>
              <a:t>maka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keberadaan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garis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lurus</a:t>
            </a:r>
            <a:r>
              <a:rPr lang="en-US" sz="2400" dirty="0">
                <a:ea typeface="Times New Roman" panose="02020603050405020304" pitchFamily="18" charset="0"/>
              </a:rPr>
              <a:t> pada </a:t>
            </a:r>
            <a:r>
              <a:rPr lang="en-US" sz="2400" dirty="0" err="1">
                <a:ea typeface="Times New Roman" panose="02020603050405020304" pitchFamily="18" charset="0"/>
              </a:rPr>
              <a:t>citra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ditandai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dengan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penumpukan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suara</a:t>
            </a:r>
            <a:r>
              <a:rPr lang="en-US" sz="2400" dirty="0">
                <a:ea typeface="Times New Roman" panose="02020603050405020304" pitchFamily="18" charset="0"/>
              </a:rPr>
              <a:t> pada </a:t>
            </a:r>
            <a:r>
              <a:rPr lang="en-US" sz="2400" dirty="0" err="1">
                <a:ea typeface="Times New Roman" panose="02020603050405020304" pitchFamily="18" charset="0"/>
              </a:rPr>
              <a:t>tempat-tempat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tertentu</a:t>
            </a:r>
            <a:r>
              <a:rPr lang="en-US" sz="2400" dirty="0">
                <a:ea typeface="Times New Roman" panose="02020603050405020304" pitchFamily="18" charset="0"/>
              </a:rPr>
              <a:t> di </a:t>
            </a:r>
            <a:r>
              <a:rPr lang="en-US" sz="2400" dirty="0" err="1">
                <a:ea typeface="Times New Roman" panose="02020603050405020304" pitchFamily="18" charset="0"/>
              </a:rPr>
              <a:t>ruang</a:t>
            </a:r>
            <a:r>
              <a:rPr lang="en-US" sz="2400" dirty="0">
                <a:ea typeface="Times New Roman" panose="02020603050405020304" pitchFamily="18" charset="0"/>
              </a:rPr>
              <a:t> parameter.</a:t>
            </a:r>
            <a:endParaRPr lang="en-US" sz="24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F75595-DFB2-4346-A331-6C5C22079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17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BDA1DA8-B3F0-4C1B-7ACA-6A5051860690}"/>
              </a:ext>
            </a:extLst>
          </p:cNvPr>
          <p:cNvSpPr txBox="1"/>
          <p:nvPr/>
        </p:nvSpPr>
        <p:spPr>
          <a:xfrm>
            <a:off x="7841675" y="1923589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E9C29B7-B38C-CBB8-5FFC-FB7500E215DD}"/>
              </a:ext>
            </a:extLst>
          </p:cNvPr>
          <p:cNvSpPr txBox="1"/>
          <p:nvPr/>
        </p:nvSpPr>
        <p:spPr>
          <a:xfrm>
            <a:off x="9940636" y="1893209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7C0B2CA-9E90-741D-E60D-578B627FDE1C}"/>
              </a:ext>
            </a:extLst>
          </p:cNvPr>
          <p:cNvSpPr txBox="1"/>
          <p:nvPr/>
        </p:nvSpPr>
        <p:spPr>
          <a:xfrm>
            <a:off x="10229498" y="3952151"/>
            <a:ext cx="2888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8979228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990A8C-D256-45E9-811E-0A8D515FC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18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FC5575-2940-2B21-3B54-FAAE94A18E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0650" y="1473993"/>
            <a:ext cx="9380426" cy="4164807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2F7A668-855A-BA39-A8D2-7C684EA8FFA5}"/>
              </a:ext>
            </a:extLst>
          </p:cNvPr>
          <p:cNvCxnSpPr/>
          <p:nvPr/>
        </p:nvCxnSpPr>
        <p:spPr>
          <a:xfrm>
            <a:off x="6941127" y="4059382"/>
            <a:ext cx="914400" cy="0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977365F-106F-A084-0840-C2F144B932EE}"/>
              </a:ext>
            </a:extLst>
          </p:cNvPr>
          <p:cNvCxnSpPr/>
          <p:nvPr/>
        </p:nvCxnSpPr>
        <p:spPr>
          <a:xfrm>
            <a:off x="7758545" y="4059382"/>
            <a:ext cx="0" cy="831273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21524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7097F18-73D9-4C9F-988A-EDBC64E9F28F}"/>
              </a:ext>
            </a:extLst>
          </p:cNvPr>
          <p:cNvSpPr/>
          <p:nvPr/>
        </p:nvSpPr>
        <p:spPr>
          <a:xfrm>
            <a:off x="4980786" y="6282785"/>
            <a:ext cx="68811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  <a:latin typeface="Tahoma" panose="020B0604030504040204" pitchFamily="34" charset="0"/>
              </a:rPr>
              <a:t>Sumber</a:t>
            </a:r>
            <a:r>
              <a:rPr lang="en-US" dirty="0">
                <a:solidFill>
                  <a:srgbClr val="FF0000"/>
                </a:solidFill>
                <a:latin typeface="Tahoma" panose="020B0604030504040204" pitchFamily="34" charset="0"/>
              </a:rPr>
              <a:t>: INF 4300 – Hough transform, </a:t>
            </a:r>
            <a:r>
              <a:rPr lang="en-US" sz="1600" dirty="0">
                <a:solidFill>
                  <a:srgbClr val="FF0000"/>
                </a:solidFill>
                <a:latin typeface="Tahoma" panose="020B0604030504040204" pitchFamily="34" charset="0"/>
              </a:rPr>
              <a:t>Anne Solberg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963049-B6D2-49C4-8807-03A9903C7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19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CA18ADE-9F50-39AA-F184-CA936D0ED149}"/>
              </a:ext>
            </a:extLst>
          </p:cNvPr>
          <p:cNvSpPr/>
          <p:nvPr/>
        </p:nvSpPr>
        <p:spPr>
          <a:xfrm>
            <a:off x="219033" y="5699460"/>
            <a:ext cx="4401458" cy="934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rgbClr val="FF0000"/>
                </a:solidFill>
              </a:rPr>
              <a:t>Sebuah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titik</a:t>
            </a:r>
            <a:r>
              <a:rPr lang="en-US" sz="2000" dirty="0">
                <a:solidFill>
                  <a:srgbClr val="FF0000"/>
                </a:solidFill>
              </a:rPr>
              <a:t> di (</a:t>
            </a:r>
            <a:r>
              <a:rPr lang="en-US" sz="2000" dirty="0" err="1">
                <a:solidFill>
                  <a:srgbClr val="FF0000"/>
                </a:solidFill>
              </a:rPr>
              <a:t>x,y</a:t>
            </a:r>
            <a:r>
              <a:rPr lang="en-US" sz="2000" dirty="0">
                <a:solidFill>
                  <a:srgbClr val="FF0000"/>
                </a:solidFill>
              </a:rPr>
              <a:t>) </a:t>
            </a:r>
            <a:r>
              <a:rPr lang="en-US" sz="2000" dirty="0" err="1">
                <a:solidFill>
                  <a:srgbClr val="FF0000"/>
                </a:solidFill>
              </a:rPr>
              <a:t>memberikan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sebuah</a:t>
            </a:r>
            <a:r>
              <a:rPr lang="en-US" sz="2000" dirty="0">
                <a:solidFill>
                  <a:srgbClr val="FF0000"/>
                </a:solidFill>
              </a:rPr>
              <a:t> garis pada </a:t>
            </a:r>
            <a:r>
              <a:rPr lang="en-US" sz="2000" dirty="0" err="1">
                <a:solidFill>
                  <a:srgbClr val="FF0000"/>
                </a:solidFill>
              </a:rPr>
              <a:t>ruang</a:t>
            </a:r>
            <a:r>
              <a:rPr lang="en-US" sz="2000" dirty="0">
                <a:solidFill>
                  <a:srgbClr val="FF0000"/>
                </a:solidFill>
              </a:rPr>
              <a:t> parameter (</a:t>
            </a:r>
            <a:r>
              <a:rPr lang="en-US" sz="2000" dirty="0" err="1">
                <a:solidFill>
                  <a:srgbClr val="FF0000"/>
                </a:solidFill>
              </a:rPr>
              <a:t>m,c</a:t>
            </a:r>
            <a:r>
              <a:rPr lang="en-US" sz="2000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B8FAA44-1422-D54C-0D02-8E477AD45ECB}"/>
              </a:ext>
            </a:extLst>
          </p:cNvPr>
          <p:cNvSpPr/>
          <p:nvPr/>
        </p:nvSpPr>
        <p:spPr>
          <a:xfrm>
            <a:off x="7421419" y="5508603"/>
            <a:ext cx="1669143" cy="4665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rgbClr val="FF0000"/>
                </a:solidFill>
              </a:rPr>
              <a:t>ruang</a:t>
            </a:r>
            <a:r>
              <a:rPr lang="en-US" sz="2000" dirty="0">
                <a:solidFill>
                  <a:srgbClr val="FF0000"/>
                </a:solidFill>
              </a:rPr>
              <a:t> (</a:t>
            </a:r>
            <a:r>
              <a:rPr lang="en-US" sz="2000" dirty="0" err="1">
                <a:solidFill>
                  <a:srgbClr val="FF0000"/>
                </a:solidFill>
              </a:rPr>
              <a:t>m,c</a:t>
            </a:r>
            <a:r>
              <a:rPr lang="en-US" sz="2000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D6889D2-1533-FF56-C318-E4D5DE18B922}"/>
              </a:ext>
            </a:extLst>
          </p:cNvPr>
          <p:cNvSpPr txBox="1"/>
          <p:nvPr/>
        </p:nvSpPr>
        <p:spPr>
          <a:xfrm>
            <a:off x="6096000" y="1533793"/>
            <a:ext cx="397489" cy="374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C7150EB-1D6D-9030-3FD1-A5C731B3EF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3895" y="472967"/>
            <a:ext cx="9791700" cy="516255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BA6E31E-B847-6C48-50C3-EA5153BBC98F}"/>
              </a:ext>
            </a:extLst>
          </p:cNvPr>
          <p:cNvSpPr/>
          <p:nvPr/>
        </p:nvSpPr>
        <p:spPr>
          <a:xfrm>
            <a:off x="2419762" y="4441803"/>
            <a:ext cx="1669143" cy="4665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rgbClr val="FF0000"/>
                </a:solidFill>
              </a:rPr>
              <a:t>ruang</a:t>
            </a:r>
            <a:r>
              <a:rPr lang="en-US" sz="2000" dirty="0">
                <a:solidFill>
                  <a:srgbClr val="FF0000"/>
                </a:solidFill>
              </a:rPr>
              <a:t> (</a:t>
            </a:r>
            <a:r>
              <a:rPr lang="en-US" sz="2000" dirty="0" err="1">
                <a:solidFill>
                  <a:srgbClr val="FF0000"/>
                </a:solidFill>
              </a:rPr>
              <a:t>x,y</a:t>
            </a:r>
            <a:r>
              <a:rPr lang="en-US" sz="2000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C92AF59-EF8E-5370-72D0-C68C0D179E42}"/>
              </a:ext>
            </a:extLst>
          </p:cNvPr>
          <p:cNvSpPr txBox="1"/>
          <p:nvPr/>
        </p:nvSpPr>
        <p:spPr>
          <a:xfrm>
            <a:off x="7293120" y="798811"/>
            <a:ext cx="45688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rgbClr val="FF0000"/>
                </a:solidFill>
              </a:rPr>
              <a:t>Sebuah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titik</a:t>
            </a:r>
            <a:r>
              <a:rPr lang="en-US" sz="2000" dirty="0">
                <a:solidFill>
                  <a:srgbClr val="FF0000"/>
                </a:solidFill>
              </a:rPr>
              <a:t> di (</a:t>
            </a:r>
            <a:r>
              <a:rPr lang="en-US" sz="2000" dirty="0" err="1">
                <a:solidFill>
                  <a:srgbClr val="FF0000"/>
                </a:solidFill>
              </a:rPr>
              <a:t>x,y</a:t>
            </a:r>
            <a:r>
              <a:rPr lang="en-US" sz="2000" dirty="0">
                <a:solidFill>
                  <a:srgbClr val="FF0000"/>
                </a:solidFill>
              </a:rPr>
              <a:t>) </a:t>
            </a:r>
            <a:r>
              <a:rPr lang="en-US" sz="2000" dirty="0" err="1">
                <a:solidFill>
                  <a:srgbClr val="FF0000"/>
                </a:solidFill>
              </a:rPr>
              <a:t>memberikan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sebuah</a:t>
            </a:r>
            <a:r>
              <a:rPr lang="en-US" sz="2000" dirty="0">
                <a:solidFill>
                  <a:srgbClr val="FF0000"/>
                </a:solidFill>
              </a:rPr>
              <a:t> garis pada </a:t>
            </a:r>
            <a:r>
              <a:rPr lang="en-US" sz="2000" dirty="0" err="1">
                <a:solidFill>
                  <a:srgbClr val="FF0000"/>
                </a:solidFill>
              </a:rPr>
              <a:t>ruang</a:t>
            </a:r>
            <a:r>
              <a:rPr lang="en-US" sz="2000" dirty="0">
                <a:solidFill>
                  <a:srgbClr val="FF0000"/>
                </a:solidFill>
              </a:rPr>
              <a:t> parameter (</a:t>
            </a:r>
            <a:r>
              <a:rPr lang="en-US" sz="2000" dirty="0" err="1">
                <a:solidFill>
                  <a:srgbClr val="FF0000"/>
                </a:solidFill>
              </a:rPr>
              <a:t>m,c</a:t>
            </a:r>
            <a:r>
              <a:rPr lang="en-US" sz="2000" dirty="0">
                <a:solidFill>
                  <a:srgbClr val="FF0000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3556265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D1C7D7-BF39-4DED-A9C7-20C8723670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+mn-lt"/>
              </a:rPr>
              <a:t>Citra </a:t>
            </a:r>
            <a:r>
              <a:rPr lang="en-US" b="1" dirty="0" err="1">
                <a:latin typeface="+mn-lt"/>
              </a:rPr>
              <a:t>Tepi</a:t>
            </a:r>
            <a:endParaRPr lang="en-US" b="1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6F2584-34F0-49DA-9B6E-9E68EFEA89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7591" y="1517512"/>
            <a:ext cx="10515600" cy="4351338"/>
          </a:xfrm>
        </p:spPr>
        <p:txBody>
          <a:bodyPr>
            <a:normAutofit/>
          </a:bodyPr>
          <a:lstStyle/>
          <a:p>
            <a:r>
              <a:rPr lang="en-US" sz="2400" dirty="0" err="1"/>
              <a:t>Pendeteksi</a:t>
            </a:r>
            <a:r>
              <a:rPr lang="en-US" sz="2400" dirty="0"/>
              <a:t> </a:t>
            </a:r>
            <a:r>
              <a:rPr lang="en-US" sz="2400" dirty="0" err="1"/>
              <a:t>tepi</a:t>
            </a:r>
            <a:r>
              <a:rPr lang="en-US" sz="2400" dirty="0"/>
              <a:t> </a:t>
            </a:r>
            <a:r>
              <a:rPr lang="en-US" sz="2400" dirty="0" err="1"/>
              <a:t>menghasilkan</a:t>
            </a:r>
            <a:r>
              <a:rPr lang="en-US" sz="2400" dirty="0"/>
              <a:t> </a:t>
            </a:r>
            <a:r>
              <a:rPr lang="en-US" sz="2400" dirty="0" err="1"/>
              <a:t>citra</a:t>
            </a:r>
            <a:r>
              <a:rPr lang="en-US" sz="2400" dirty="0"/>
              <a:t> </a:t>
            </a:r>
            <a:r>
              <a:rPr lang="en-US" sz="2400" dirty="0" err="1"/>
              <a:t>tepi</a:t>
            </a:r>
            <a:r>
              <a:rPr lang="en-US" sz="2400" dirty="0"/>
              <a:t> (</a:t>
            </a:r>
            <a:r>
              <a:rPr lang="en-US" sz="2400" i="1" dirty="0"/>
              <a:t>edges image</a:t>
            </a:r>
            <a:r>
              <a:rPr lang="en-US" sz="2400" dirty="0"/>
              <a:t>) yang </a:t>
            </a:r>
            <a:r>
              <a:rPr lang="en-US" sz="2400" dirty="0" err="1"/>
              <a:t>berupa</a:t>
            </a:r>
            <a:r>
              <a:rPr lang="en-US" sz="2400" dirty="0"/>
              <a:t> </a:t>
            </a:r>
            <a:r>
              <a:rPr lang="en-US" sz="2400" dirty="0" err="1"/>
              <a:t>citra</a:t>
            </a:r>
            <a:r>
              <a:rPr lang="en-US" sz="2400" dirty="0"/>
              <a:t> biner</a:t>
            </a:r>
          </a:p>
          <a:p>
            <a:r>
              <a:rPr lang="en-US" sz="2400" i="1" dirty="0"/>
              <a:t>Pixel-pixel</a:t>
            </a:r>
            <a:r>
              <a:rPr lang="en-US" sz="2400" dirty="0"/>
              <a:t> </a:t>
            </a:r>
            <a:r>
              <a:rPr lang="en-US" sz="2400" dirty="0" err="1"/>
              <a:t>tepi</a:t>
            </a:r>
            <a:r>
              <a:rPr lang="en-US" sz="2400" dirty="0"/>
              <a:t> </a:t>
            </a:r>
            <a:r>
              <a:rPr lang="en-US" sz="2400" dirty="0" err="1"/>
              <a:t>berwarna</a:t>
            </a:r>
            <a:r>
              <a:rPr lang="en-US" sz="2400" dirty="0"/>
              <a:t> </a:t>
            </a:r>
            <a:r>
              <a:rPr lang="en-US" sz="2400" dirty="0" err="1"/>
              <a:t>putih</a:t>
            </a:r>
            <a:r>
              <a:rPr lang="en-US" sz="2400" dirty="0"/>
              <a:t>, </a:t>
            </a:r>
            <a:r>
              <a:rPr lang="en-US" sz="2400" dirty="0" err="1"/>
              <a:t>sedangkan</a:t>
            </a:r>
            <a:r>
              <a:rPr lang="en-US" sz="2400" dirty="0"/>
              <a:t> </a:t>
            </a:r>
            <a:r>
              <a:rPr lang="en-US" sz="2400" i="1" dirty="0"/>
              <a:t>pixel</a:t>
            </a:r>
            <a:r>
              <a:rPr lang="en-US" sz="2400" dirty="0"/>
              <a:t> </a:t>
            </a:r>
            <a:r>
              <a:rPr lang="en-US" sz="2400" dirty="0" err="1"/>
              <a:t>bukan-tepi</a:t>
            </a:r>
            <a:r>
              <a:rPr lang="en-US" sz="2400" dirty="0"/>
              <a:t> </a:t>
            </a:r>
            <a:r>
              <a:rPr lang="en-US" sz="2400" dirty="0" err="1"/>
              <a:t>berwarna</a:t>
            </a:r>
            <a:r>
              <a:rPr lang="en-US" sz="2400" dirty="0"/>
              <a:t> </a:t>
            </a:r>
            <a:r>
              <a:rPr lang="en-US" sz="2400" dirty="0" err="1"/>
              <a:t>hitam</a:t>
            </a:r>
            <a:r>
              <a:rPr lang="en-US" sz="2400" dirty="0"/>
              <a:t>. 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6CDA3B7D-998B-4F6F-98D8-E9737C99F1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5451" y="2506662"/>
            <a:ext cx="3097833" cy="4168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869C6859-B273-4EE9-AC6F-F9A0C47628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8716" y="2506662"/>
            <a:ext cx="3097833" cy="4168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7D6F5ABC-83B8-4060-806F-3B78D2787B31}"/>
              </a:ext>
            </a:extLst>
          </p:cNvPr>
          <p:cNvSpPr/>
          <p:nvPr/>
        </p:nvSpPr>
        <p:spPr>
          <a:xfrm>
            <a:off x="5738191" y="4396950"/>
            <a:ext cx="785191" cy="38762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F34680-09F3-47E9-8387-6AF0EEAF4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7965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E2470E8-2B2C-47ED-ABCA-6D167E0DC7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9399" y="224773"/>
            <a:ext cx="4317931" cy="611028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73BD278-0F60-4876-BBE9-D96AB47B95A1}"/>
              </a:ext>
            </a:extLst>
          </p:cNvPr>
          <p:cNvSpPr/>
          <p:nvPr/>
        </p:nvSpPr>
        <p:spPr>
          <a:xfrm>
            <a:off x="7517463" y="6150387"/>
            <a:ext cx="40502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 err="1">
                <a:solidFill>
                  <a:srgbClr val="FF0000"/>
                </a:solidFill>
              </a:rPr>
              <a:t>Sumber</a:t>
            </a:r>
            <a:r>
              <a:rPr lang="en-US" altLang="en-US" dirty="0">
                <a:solidFill>
                  <a:srgbClr val="FF0000"/>
                </a:solidFill>
              </a:rPr>
              <a:t>: </a:t>
            </a:r>
            <a:r>
              <a:rPr lang="en-US" altLang="en-US" i="1" dirty="0">
                <a:solidFill>
                  <a:srgbClr val="FF0000"/>
                </a:solidFill>
              </a:rPr>
              <a:t>Computer Vision</a:t>
            </a:r>
            <a:r>
              <a:rPr lang="en-US" altLang="en-US" dirty="0">
                <a:solidFill>
                  <a:srgbClr val="FF0000"/>
                </a:solidFill>
              </a:rPr>
              <a:t>, S. Narasimhan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1A5094-7B69-482F-9F80-C0FF3808C8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4904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0C4AE8-6DE2-491E-8DED-53F2451A72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9800" y="549275"/>
            <a:ext cx="10515600" cy="580707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err="1"/>
              <a:t>Algoritma</a:t>
            </a:r>
            <a:r>
              <a:rPr lang="en-US" dirty="0"/>
              <a:t> </a:t>
            </a:r>
            <a:r>
              <a:rPr lang="en-US" dirty="0" err="1"/>
              <a:t>Transformasi</a:t>
            </a:r>
            <a:r>
              <a:rPr lang="en-US" dirty="0"/>
              <a:t> Hough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mendeteksi</a:t>
            </a:r>
            <a:r>
              <a:rPr lang="en-US" dirty="0"/>
              <a:t> garis </a:t>
            </a:r>
            <a:r>
              <a:rPr lang="en-US" dirty="0" err="1"/>
              <a:t>lurus</a:t>
            </a:r>
            <a:r>
              <a:rPr lang="en-US" dirty="0"/>
              <a:t>:</a:t>
            </a:r>
          </a:p>
          <a:p>
            <a:pPr marL="0" indent="0">
              <a:buNone/>
            </a:pPr>
            <a:endParaRPr lang="en-US" dirty="0"/>
          </a:p>
          <a:p>
            <a:pPr marL="514350" lvl="0" indent="-514350">
              <a:buFont typeface="+mj-lt"/>
              <a:buAutoNum type="arabicPeriod"/>
            </a:pPr>
            <a:r>
              <a:rPr lang="en-US" dirty="0"/>
              <a:t>Ruang parameter (</a:t>
            </a:r>
            <a:r>
              <a:rPr lang="en-US" dirty="0" err="1"/>
              <a:t>m,c</a:t>
            </a:r>
            <a:r>
              <a:rPr lang="en-US" dirty="0"/>
              <a:t>) </a:t>
            </a:r>
            <a:r>
              <a:rPr lang="en-US" dirty="0" err="1"/>
              <a:t>didiskritkan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matriks</a:t>
            </a:r>
            <a:r>
              <a:rPr lang="en-US" dirty="0"/>
              <a:t> </a:t>
            </a:r>
            <a:r>
              <a:rPr lang="en-US" i="1" dirty="0"/>
              <a:t>P</a:t>
            </a:r>
            <a:r>
              <a:rPr lang="en-US" dirty="0"/>
              <a:t>(</a:t>
            </a:r>
            <a:r>
              <a:rPr lang="en-US" i="1" dirty="0"/>
              <a:t>m</a:t>
            </a:r>
            <a:r>
              <a:rPr lang="en-US" dirty="0"/>
              <a:t>, </a:t>
            </a:r>
            <a:r>
              <a:rPr lang="en-US" i="1" dirty="0"/>
              <a:t>c</a:t>
            </a:r>
            <a:r>
              <a:rPr lang="en-US" dirty="0"/>
              <a:t>), yang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hal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i="1" dirty="0" err="1"/>
              <a:t>m</a:t>
            </a:r>
            <a:r>
              <a:rPr lang="en-US" baseline="-25000" dirty="0" err="1"/>
              <a:t>min</a:t>
            </a:r>
            <a:r>
              <a:rPr lang="en-US" dirty="0"/>
              <a:t> </a:t>
            </a:r>
            <a:r>
              <a:rPr lang="en-US" dirty="0">
                <a:sym typeface="Symbol" panose="05050102010706020507" pitchFamily="18" charset="2"/>
              </a:rPr>
              <a:t></a:t>
            </a:r>
            <a:r>
              <a:rPr lang="en-US" dirty="0"/>
              <a:t> </a:t>
            </a:r>
            <a:r>
              <a:rPr lang="en-US" i="1" dirty="0"/>
              <a:t>m</a:t>
            </a:r>
            <a:r>
              <a:rPr lang="en-US" dirty="0"/>
              <a:t> </a:t>
            </a:r>
            <a:r>
              <a:rPr lang="en-US" dirty="0">
                <a:sym typeface="Symbol" panose="05050102010706020507" pitchFamily="18" charset="2"/>
              </a:rPr>
              <a:t></a:t>
            </a:r>
            <a:r>
              <a:rPr lang="en-US" dirty="0"/>
              <a:t> </a:t>
            </a:r>
            <a:r>
              <a:rPr lang="en-US" i="1" dirty="0" err="1"/>
              <a:t>m</a:t>
            </a:r>
            <a:r>
              <a:rPr lang="en-US" i="1" baseline="-25000" dirty="0" err="1"/>
              <a:t>max</a:t>
            </a:r>
            <a:r>
              <a:rPr lang="en-US" dirty="0"/>
              <a:t> dan </a:t>
            </a:r>
            <a:r>
              <a:rPr lang="en-US" i="1" dirty="0" err="1"/>
              <a:t>c</a:t>
            </a:r>
            <a:r>
              <a:rPr lang="en-US" baseline="-25000" dirty="0" err="1"/>
              <a:t>min</a:t>
            </a:r>
            <a:r>
              <a:rPr lang="en-US" dirty="0"/>
              <a:t> </a:t>
            </a:r>
            <a:r>
              <a:rPr lang="en-US" dirty="0">
                <a:sym typeface="Symbol" panose="05050102010706020507" pitchFamily="18" charset="2"/>
              </a:rPr>
              <a:t></a:t>
            </a:r>
            <a:r>
              <a:rPr lang="en-US" dirty="0"/>
              <a:t> </a:t>
            </a:r>
            <a:r>
              <a:rPr lang="en-US" i="1" dirty="0"/>
              <a:t>c</a:t>
            </a:r>
            <a:r>
              <a:rPr lang="en-US" dirty="0"/>
              <a:t> </a:t>
            </a:r>
            <a:r>
              <a:rPr lang="en-US" dirty="0">
                <a:sym typeface="Symbol" panose="05050102010706020507" pitchFamily="18" charset="2"/>
              </a:rPr>
              <a:t></a:t>
            </a:r>
            <a:r>
              <a:rPr lang="en-US" dirty="0"/>
              <a:t> </a:t>
            </a:r>
            <a:r>
              <a:rPr lang="en-US" i="1" dirty="0" err="1"/>
              <a:t>c</a:t>
            </a:r>
            <a:r>
              <a:rPr lang="en-US" i="1" baseline="-25000" dirty="0" err="1"/>
              <a:t>max</a:t>
            </a:r>
            <a:r>
              <a:rPr lang="en-US" dirty="0"/>
              <a:t>.</a:t>
            </a:r>
          </a:p>
          <a:p>
            <a:pPr marL="514350" lvl="0" indent="-514350">
              <a:buFont typeface="+mj-lt"/>
              <a:buAutoNum type="arabicPeriod"/>
            </a:pPr>
            <a:endParaRPr lang="en-US" dirty="0"/>
          </a:p>
          <a:p>
            <a:pPr marL="514350" lvl="0" indent="-514350">
              <a:buFont typeface="+mj-lt"/>
              <a:buAutoNum type="arabicPeriod"/>
            </a:pPr>
            <a:r>
              <a:rPr lang="en-US" dirty="0" err="1"/>
              <a:t>Tiap</a:t>
            </a:r>
            <a:r>
              <a:rPr lang="en-US" dirty="0"/>
              <a:t> </a:t>
            </a:r>
            <a:r>
              <a:rPr lang="en-US" dirty="0" err="1"/>
              <a:t>elemen</a:t>
            </a:r>
            <a:r>
              <a:rPr lang="en-US" dirty="0"/>
              <a:t> pada </a:t>
            </a:r>
            <a:r>
              <a:rPr lang="en-US" dirty="0" err="1"/>
              <a:t>ruang</a:t>
            </a:r>
            <a:r>
              <a:rPr lang="en-US" dirty="0"/>
              <a:t> parameter </a:t>
            </a:r>
            <a:r>
              <a:rPr lang="en-US" dirty="0" err="1"/>
              <a:t>diasumsikan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akumulator</a:t>
            </a:r>
            <a:r>
              <a:rPr lang="en-US" dirty="0"/>
              <a:t>. </a:t>
            </a:r>
            <a:r>
              <a:rPr lang="en-US" dirty="0" err="1"/>
              <a:t>Inisialisasi</a:t>
            </a:r>
            <a:r>
              <a:rPr lang="en-US" dirty="0"/>
              <a:t> </a:t>
            </a:r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/>
              <a:t>elemen</a:t>
            </a:r>
            <a:r>
              <a:rPr lang="en-US" dirty="0"/>
              <a:t> </a:t>
            </a:r>
            <a:r>
              <a:rPr lang="en-US" i="1" dirty="0"/>
              <a:t>P</a:t>
            </a:r>
            <a:r>
              <a:rPr lang="en-US" dirty="0"/>
              <a:t>(</a:t>
            </a:r>
            <a:r>
              <a:rPr lang="en-US" i="1" dirty="0"/>
              <a:t>m</a:t>
            </a:r>
            <a:r>
              <a:rPr lang="en-US" dirty="0"/>
              <a:t>, </a:t>
            </a:r>
            <a:r>
              <a:rPr lang="en-US" i="1" dirty="0"/>
              <a:t>c</a:t>
            </a:r>
            <a:r>
              <a:rPr lang="en-US" dirty="0"/>
              <a:t>) </a:t>
            </a:r>
            <a:r>
              <a:rPr lang="en-US" dirty="0" err="1"/>
              <a:t>dengan</a:t>
            </a:r>
            <a:r>
              <a:rPr lang="en-US" dirty="0"/>
              <a:t> 0.</a:t>
            </a:r>
          </a:p>
          <a:p>
            <a:pPr marL="514350" lvl="0" indent="-514350">
              <a:buFont typeface="+mj-lt"/>
              <a:buAutoNum type="arabicPeriod"/>
            </a:pPr>
            <a:endParaRPr lang="en-US" dirty="0"/>
          </a:p>
          <a:p>
            <a:pPr marL="514350" lvl="0" indent="-514350">
              <a:buFont typeface="+mj-lt"/>
              <a:buAutoNum type="arabicPeriod"/>
            </a:pP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i="1" dirty="0"/>
              <a:t>pixel</a:t>
            </a:r>
            <a:r>
              <a:rPr lang="en-US" dirty="0"/>
              <a:t> </a:t>
            </a:r>
            <a:r>
              <a:rPr lang="en-US" dirty="0" err="1"/>
              <a:t>tepi</a:t>
            </a:r>
            <a:r>
              <a:rPr lang="en-US" dirty="0"/>
              <a:t> (</a:t>
            </a:r>
            <a:r>
              <a:rPr lang="en-US" i="1" dirty="0"/>
              <a:t>x</a:t>
            </a:r>
            <a:r>
              <a:rPr lang="en-US" i="1" baseline="-25000" dirty="0"/>
              <a:t>i</a:t>
            </a:r>
            <a:r>
              <a:rPr lang="en-US" dirty="0"/>
              <a:t>, </a:t>
            </a:r>
            <a:r>
              <a:rPr lang="en-US" i="1" dirty="0" err="1"/>
              <a:t>y</a:t>
            </a:r>
            <a:r>
              <a:rPr lang="en-US" i="1" baseline="-25000" dirty="0" err="1"/>
              <a:t>i</a:t>
            </a:r>
            <a:r>
              <a:rPr lang="en-US" dirty="0"/>
              <a:t>) </a:t>
            </a:r>
            <a:r>
              <a:rPr lang="en-US" dirty="0" err="1"/>
              <a:t>hitung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</a:t>
            </a:r>
            <a:r>
              <a:rPr lang="en-US" i="1" dirty="0"/>
              <a:t>c</a:t>
            </a:r>
            <a:r>
              <a:rPr lang="en-US" dirty="0"/>
              <a:t> = </a:t>
            </a:r>
            <a:r>
              <a:rPr lang="en-US" i="1" dirty="0" err="1"/>
              <a:t>y</a:t>
            </a:r>
            <a:r>
              <a:rPr lang="en-US" i="1" baseline="-25000" dirty="0" err="1"/>
              <a:t>i</a:t>
            </a:r>
            <a:r>
              <a:rPr lang="en-US" dirty="0"/>
              <a:t> – </a:t>
            </a:r>
            <a:r>
              <a:rPr lang="en-US" i="1" dirty="0"/>
              <a:t>mx</a:t>
            </a:r>
            <a:r>
              <a:rPr lang="en-US" i="1" baseline="-25000" dirty="0"/>
              <a:t>i</a:t>
            </a:r>
            <a:r>
              <a:rPr lang="en-US" dirty="0"/>
              <a:t>.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parameter </a:t>
            </a:r>
            <a:r>
              <a:rPr lang="en-US" i="1" dirty="0"/>
              <a:t>m</a:t>
            </a:r>
            <a:r>
              <a:rPr lang="en-US" dirty="0"/>
              <a:t> yang </a:t>
            </a:r>
            <a:r>
              <a:rPr lang="en-US" dirty="0" err="1"/>
              <a:t>berkoresponden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</a:t>
            </a:r>
            <a:r>
              <a:rPr lang="en-US" i="1" dirty="0"/>
              <a:t>c</a:t>
            </a:r>
            <a:r>
              <a:rPr lang="en-US" dirty="0"/>
              <a:t>, </a:t>
            </a:r>
            <a:r>
              <a:rPr lang="en-US" dirty="0" err="1"/>
              <a:t>maka</a:t>
            </a:r>
            <a:r>
              <a:rPr lang="en-US" dirty="0"/>
              <a:t> </a:t>
            </a:r>
            <a:r>
              <a:rPr lang="en-US" dirty="0" err="1"/>
              <a:t>elemen</a:t>
            </a:r>
            <a:r>
              <a:rPr lang="en-US" dirty="0"/>
              <a:t> </a:t>
            </a:r>
            <a:r>
              <a:rPr lang="en-US" dirty="0" err="1"/>
              <a:t>matriks</a:t>
            </a:r>
            <a:r>
              <a:rPr lang="en-US" dirty="0"/>
              <a:t> </a:t>
            </a:r>
            <a:r>
              <a:rPr lang="en-US" i="1" dirty="0"/>
              <a:t>P</a:t>
            </a:r>
            <a:r>
              <a:rPr lang="en-US" dirty="0"/>
              <a:t>(</a:t>
            </a:r>
            <a:r>
              <a:rPr lang="en-US" i="1" dirty="0"/>
              <a:t>m</a:t>
            </a:r>
            <a:r>
              <a:rPr lang="en-US" dirty="0"/>
              <a:t>, </a:t>
            </a:r>
            <a:r>
              <a:rPr lang="en-US" i="1" dirty="0"/>
              <a:t>c</a:t>
            </a:r>
            <a:r>
              <a:rPr lang="en-US" dirty="0"/>
              <a:t>) yang </a:t>
            </a:r>
            <a:r>
              <a:rPr lang="en-US" dirty="0" err="1"/>
              <a:t>bersesuaian</a:t>
            </a:r>
            <a:r>
              <a:rPr lang="en-US" dirty="0"/>
              <a:t> </a:t>
            </a:r>
            <a:r>
              <a:rPr lang="en-US" dirty="0" err="1"/>
              <a:t>dinaikkan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: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pPr marL="0" indent="0">
              <a:buNone/>
            </a:pPr>
            <a:r>
              <a:rPr lang="en-US" i="1" dirty="0"/>
              <a:t>	P</a:t>
            </a:r>
            <a:r>
              <a:rPr lang="en-US" dirty="0"/>
              <a:t>(</a:t>
            </a:r>
            <a:r>
              <a:rPr lang="en-US" i="1" dirty="0"/>
              <a:t>m</a:t>
            </a:r>
            <a:r>
              <a:rPr lang="en-US" dirty="0"/>
              <a:t>, </a:t>
            </a:r>
            <a:r>
              <a:rPr lang="en-US" i="1" dirty="0"/>
              <a:t>c</a:t>
            </a:r>
            <a:r>
              <a:rPr lang="en-US" dirty="0"/>
              <a:t>) = </a:t>
            </a:r>
            <a:r>
              <a:rPr lang="en-US" i="1" dirty="0"/>
              <a:t>P</a:t>
            </a:r>
            <a:r>
              <a:rPr lang="en-US" dirty="0"/>
              <a:t>(</a:t>
            </a:r>
            <a:r>
              <a:rPr lang="en-US" i="1" dirty="0"/>
              <a:t>m</a:t>
            </a:r>
            <a:r>
              <a:rPr lang="en-US" dirty="0"/>
              <a:t>, </a:t>
            </a:r>
            <a:r>
              <a:rPr lang="en-US" i="1" dirty="0"/>
              <a:t>c</a:t>
            </a:r>
            <a:r>
              <a:rPr lang="en-US" dirty="0"/>
              <a:t>) + 1						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pPr marL="0" indent="0">
              <a:buNone/>
            </a:pPr>
            <a:r>
              <a:rPr lang="en-US" dirty="0"/>
              <a:t>    </a:t>
            </a:r>
            <a:r>
              <a:rPr lang="en-US" dirty="0" err="1"/>
              <a:t>Dengan</a:t>
            </a:r>
            <a:r>
              <a:rPr lang="en-US" dirty="0"/>
              <a:t> kata  lain, </a:t>
            </a:r>
            <a:r>
              <a:rPr lang="en-US" dirty="0" err="1"/>
              <a:t>tambahkan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suara</a:t>
            </a:r>
            <a:r>
              <a:rPr lang="en-US" dirty="0"/>
              <a:t> pada </a:t>
            </a:r>
            <a:r>
              <a:rPr lang="en-US" dirty="0" err="1"/>
              <a:t>ruang</a:t>
            </a:r>
            <a:r>
              <a:rPr lang="en-US" dirty="0"/>
              <a:t> parameter </a:t>
            </a:r>
            <a:r>
              <a:rPr lang="en-US" i="1" dirty="0"/>
              <a:t>m</a:t>
            </a:r>
            <a:r>
              <a:rPr lang="en-US" dirty="0"/>
              <a:t>-</a:t>
            </a:r>
            <a:r>
              <a:rPr lang="en-US" i="1" dirty="0"/>
              <a:t>c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6D15711-1312-497F-9F33-E9D5FE97CF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7842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CD14DE-B5D7-4FB1-9C62-DF7A96ED0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05070"/>
            <a:ext cx="10515600" cy="5371893"/>
          </a:xfrm>
        </p:spPr>
        <p:txBody>
          <a:bodyPr/>
          <a:lstStyle/>
          <a:p>
            <a:pPr marL="514350" lvl="0" indent="-514350">
              <a:buFont typeface="+mj-lt"/>
              <a:buAutoNum type="arabicPeriod" startAt="4"/>
            </a:pPr>
            <a:r>
              <a:rPr lang="en-US" dirty="0" err="1"/>
              <a:t>Ulangi</a:t>
            </a:r>
            <a:r>
              <a:rPr lang="en-US" dirty="0"/>
              <a:t> </a:t>
            </a:r>
            <a:r>
              <a:rPr lang="en-US" dirty="0" err="1"/>
              <a:t>langkah</a:t>
            </a:r>
            <a:r>
              <a:rPr lang="en-US" dirty="0"/>
              <a:t> 3 </a:t>
            </a:r>
            <a:r>
              <a:rPr lang="en-US" dirty="0" err="1"/>
              <a:t>sampai</a:t>
            </a:r>
            <a:r>
              <a:rPr lang="en-US" dirty="0"/>
              <a:t> </a:t>
            </a:r>
            <a:r>
              <a:rPr lang="en-US" dirty="0" err="1"/>
              <a:t>seluruh</a:t>
            </a:r>
            <a:r>
              <a:rPr lang="en-US" dirty="0"/>
              <a:t> </a:t>
            </a:r>
            <a:r>
              <a:rPr lang="en-US" i="1" dirty="0"/>
              <a:t>pixel</a:t>
            </a:r>
            <a:r>
              <a:rPr lang="en-US" dirty="0"/>
              <a:t> di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citra</a:t>
            </a:r>
            <a:r>
              <a:rPr lang="en-US" dirty="0"/>
              <a:t> </a:t>
            </a:r>
            <a:r>
              <a:rPr lang="en-US" dirty="0" err="1"/>
              <a:t>tepi</a:t>
            </a:r>
            <a:r>
              <a:rPr lang="en-US" dirty="0"/>
              <a:t> </a:t>
            </a:r>
            <a:r>
              <a:rPr lang="en-US" dirty="0" err="1"/>
              <a:t>ditelusuri</a:t>
            </a:r>
            <a:r>
              <a:rPr lang="en-US" dirty="0"/>
              <a:t>.</a:t>
            </a:r>
          </a:p>
          <a:p>
            <a:pPr marL="514350" lvl="0" indent="-514350">
              <a:buFont typeface="+mj-lt"/>
              <a:buAutoNum type="arabicPeriod" startAt="5"/>
            </a:pPr>
            <a:endParaRPr lang="en-US" dirty="0"/>
          </a:p>
          <a:p>
            <a:pPr marL="514350" lvl="0" indent="-514350">
              <a:buFont typeface="+mj-lt"/>
              <a:buAutoNum type="arabicPeriod" startAt="5"/>
            </a:pPr>
            <a:r>
              <a:rPr lang="en-US" dirty="0"/>
              <a:t>Pada </a:t>
            </a:r>
            <a:r>
              <a:rPr lang="en-US" dirty="0" err="1"/>
              <a:t>akhir</a:t>
            </a:r>
            <a:r>
              <a:rPr lang="en-US" dirty="0"/>
              <a:t> </a:t>
            </a:r>
            <a:r>
              <a:rPr lang="en-US" dirty="0" err="1"/>
              <a:t>prosedur</a:t>
            </a:r>
            <a:r>
              <a:rPr lang="en-US" dirty="0"/>
              <a:t>, </a:t>
            </a:r>
            <a:r>
              <a:rPr lang="en-US" dirty="0" err="1"/>
              <a:t>tiap</a:t>
            </a:r>
            <a:r>
              <a:rPr lang="en-US" dirty="0"/>
              <a:t> </a:t>
            </a:r>
            <a:r>
              <a:rPr lang="en-US" dirty="0" err="1"/>
              <a:t>elemen</a:t>
            </a:r>
            <a:r>
              <a:rPr lang="en-US" dirty="0"/>
              <a:t> </a:t>
            </a:r>
            <a:r>
              <a:rPr lang="en-US" dirty="0" err="1"/>
              <a:t>matriks</a:t>
            </a:r>
            <a:r>
              <a:rPr lang="en-US" dirty="0"/>
              <a:t> </a:t>
            </a:r>
            <a:r>
              <a:rPr lang="en-US" i="1" dirty="0"/>
              <a:t>P</a:t>
            </a:r>
            <a:r>
              <a:rPr lang="en-US" dirty="0"/>
              <a:t>(</a:t>
            </a:r>
            <a:r>
              <a:rPr lang="en-US" i="1" dirty="0"/>
              <a:t>m</a:t>
            </a:r>
            <a:r>
              <a:rPr lang="en-US" dirty="0"/>
              <a:t>, </a:t>
            </a:r>
            <a:r>
              <a:rPr lang="en-US" i="1" dirty="0"/>
              <a:t>c</a:t>
            </a:r>
            <a:r>
              <a:rPr lang="en-US" dirty="0"/>
              <a:t>) </a:t>
            </a:r>
            <a:r>
              <a:rPr lang="en-US" dirty="0" err="1"/>
              <a:t>menyatakan</a:t>
            </a:r>
            <a:r>
              <a:rPr lang="en-US" dirty="0"/>
              <a:t> </a:t>
            </a:r>
            <a:r>
              <a:rPr lang="en-US" dirty="0" err="1"/>
              <a:t>jumlah</a:t>
            </a:r>
            <a:r>
              <a:rPr lang="en-US" dirty="0"/>
              <a:t> </a:t>
            </a:r>
            <a:r>
              <a:rPr lang="en-US" i="1" dirty="0"/>
              <a:t>pixel</a:t>
            </a:r>
            <a:r>
              <a:rPr lang="en-US" dirty="0"/>
              <a:t> </a:t>
            </a:r>
            <a:r>
              <a:rPr lang="en-US" dirty="0" err="1"/>
              <a:t>tepi</a:t>
            </a:r>
            <a:r>
              <a:rPr lang="en-US" dirty="0"/>
              <a:t> yang </a:t>
            </a:r>
            <a:r>
              <a:rPr lang="en-US" dirty="0" err="1"/>
              <a:t>memenuhi</a:t>
            </a:r>
            <a:r>
              <a:rPr lang="en-US" dirty="0"/>
              <a:t> </a:t>
            </a:r>
            <a:r>
              <a:rPr lang="en-US" dirty="0" err="1"/>
              <a:t>persamaan</a:t>
            </a:r>
            <a:r>
              <a:rPr lang="en-US" dirty="0"/>
              <a:t> (1). </a:t>
            </a:r>
            <a:r>
              <a:rPr lang="en-US" dirty="0" err="1"/>
              <a:t>Tentukan</a:t>
            </a:r>
            <a:r>
              <a:rPr lang="en-US" dirty="0"/>
              <a:t> </a:t>
            </a:r>
            <a:r>
              <a:rPr lang="en-US" dirty="0" err="1"/>
              <a:t>elemen</a:t>
            </a:r>
            <a:r>
              <a:rPr lang="en-US" dirty="0"/>
              <a:t> </a:t>
            </a:r>
            <a:r>
              <a:rPr lang="en-US" dirty="0" err="1"/>
              <a:t>matriks</a:t>
            </a:r>
            <a:r>
              <a:rPr lang="en-US" dirty="0"/>
              <a:t> yang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penumpukan</a:t>
            </a:r>
            <a:r>
              <a:rPr lang="en-US" dirty="0"/>
              <a:t> </a:t>
            </a:r>
            <a:r>
              <a:rPr lang="en-US" dirty="0" err="1"/>
              <a:t>suara</a:t>
            </a:r>
            <a:r>
              <a:rPr lang="en-US" dirty="0"/>
              <a:t> </a:t>
            </a:r>
            <a:r>
              <a:rPr lang="en-US" dirty="0" err="1"/>
              <a:t>cukup</a:t>
            </a:r>
            <a:r>
              <a:rPr lang="en-US" dirty="0"/>
              <a:t> </a:t>
            </a:r>
            <a:r>
              <a:rPr lang="en-US" dirty="0" err="1"/>
              <a:t>besar</a:t>
            </a:r>
            <a:r>
              <a:rPr lang="en-US" dirty="0"/>
              <a:t> (yang </a:t>
            </a:r>
            <a:r>
              <a:rPr lang="en-US" dirty="0" err="1"/>
              <a:t>nilainya</a:t>
            </a:r>
            <a:r>
              <a:rPr lang="en-US" dirty="0"/>
              <a:t> di </a:t>
            </a:r>
            <a:r>
              <a:rPr lang="en-US" dirty="0" err="1"/>
              <a:t>atas</a:t>
            </a:r>
            <a:r>
              <a:rPr lang="en-US" dirty="0"/>
              <a:t>  </a:t>
            </a:r>
            <a:r>
              <a:rPr lang="en-US" dirty="0" err="1"/>
              <a:t>nilai</a:t>
            </a:r>
            <a:r>
              <a:rPr lang="en-US" dirty="0"/>
              <a:t> </a:t>
            </a:r>
            <a:r>
              <a:rPr lang="en-US" dirty="0" err="1"/>
              <a:t>ambang</a:t>
            </a:r>
            <a:r>
              <a:rPr lang="en-US" dirty="0"/>
              <a:t> </a:t>
            </a:r>
            <a:r>
              <a:rPr lang="en-US" dirty="0" err="1"/>
              <a:t>tertentu</a:t>
            </a:r>
            <a:r>
              <a:rPr lang="en-US" dirty="0"/>
              <a:t>). </a:t>
            </a:r>
            <a:r>
              <a:rPr lang="en-US" dirty="0" err="1"/>
              <a:t>Misalkan</a:t>
            </a:r>
            <a:r>
              <a:rPr lang="en-US" dirty="0"/>
              <a:t> </a:t>
            </a:r>
            <a:r>
              <a:rPr lang="en-US" dirty="0" err="1"/>
              <a:t>tempat-tempat</a:t>
            </a:r>
            <a:r>
              <a:rPr lang="en-US" dirty="0"/>
              <a:t> </a:t>
            </a:r>
            <a:r>
              <a:rPr lang="en-US" dirty="0" err="1"/>
              <a:t>itu</a:t>
            </a:r>
            <a:r>
              <a:rPr lang="en-US" dirty="0"/>
              <a:t> </a:t>
            </a:r>
            <a:r>
              <a:rPr lang="en-US" dirty="0" err="1"/>
              <a:t>adalah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{(</a:t>
            </a:r>
            <a:r>
              <a:rPr lang="en-US" i="1" dirty="0"/>
              <a:t>m</a:t>
            </a:r>
            <a:r>
              <a:rPr lang="en-US" baseline="-25000" dirty="0"/>
              <a:t>1</a:t>
            </a:r>
            <a:r>
              <a:rPr lang="en-US" dirty="0"/>
              <a:t>, </a:t>
            </a:r>
            <a:r>
              <a:rPr lang="en-US" i="1" dirty="0"/>
              <a:t>c</a:t>
            </a:r>
            <a:r>
              <a:rPr lang="en-US" baseline="-25000" dirty="0"/>
              <a:t>1</a:t>
            </a:r>
            <a:r>
              <a:rPr lang="en-US" dirty="0"/>
              <a:t>), (</a:t>
            </a:r>
            <a:r>
              <a:rPr lang="en-US" i="1" dirty="0"/>
              <a:t>m</a:t>
            </a:r>
            <a:r>
              <a:rPr lang="en-US" baseline="-25000" dirty="0"/>
              <a:t>2</a:t>
            </a:r>
            <a:r>
              <a:rPr lang="en-US" dirty="0"/>
              <a:t>, </a:t>
            </a:r>
            <a:r>
              <a:rPr lang="en-US" i="1" dirty="0"/>
              <a:t>c</a:t>
            </a:r>
            <a:r>
              <a:rPr lang="en-US" baseline="-25000" dirty="0"/>
              <a:t>2</a:t>
            </a:r>
            <a:r>
              <a:rPr lang="en-US" dirty="0"/>
              <a:t>), …, {(</a:t>
            </a:r>
            <a:r>
              <a:rPr lang="en-US" i="1" dirty="0" err="1"/>
              <a:t>m</a:t>
            </a:r>
            <a:r>
              <a:rPr lang="en-US" i="1" baseline="-25000" dirty="0" err="1"/>
              <a:t>k</a:t>
            </a:r>
            <a:r>
              <a:rPr lang="en-US" dirty="0"/>
              <a:t>, </a:t>
            </a:r>
            <a:r>
              <a:rPr lang="en-US" i="1" dirty="0"/>
              <a:t>c</a:t>
            </a:r>
            <a:r>
              <a:rPr lang="en-US" i="1" baseline="-25000" dirty="0"/>
              <a:t>k</a:t>
            </a:r>
            <a:r>
              <a:rPr lang="en-US" dirty="0"/>
              <a:t>),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pPr marL="0" indent="0">
              <a:buNone/>
            </a:pPr>
            <a:r>
              <a:rPr lang="en-US" dirty="0"/>
              <a:t>     Hal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berarti</a:t>
            </a:r>
            <a:r>
              <a:rPr lang="en-US" dirty="0"/>
              <a:t> </a:t>
            </a:r>
            <a:r>
              <a:rPr lang="en-US" dirty="0" err="1"/>
              <a:t>terdapat</a:t>
            </a:r>
            <a:r>
              <a:rPr lang="en-US" dirty="0"/>
              <a:t> </a:t>
            </a:r>
            <a:r>
              <a:rPr lang="en-US" i="1" dirty="0"/>
              <a:t>k</a:t>
            </a:r>
            <a:r>
              <a:rPr lang="en-US" dirty="0"/>
              <a:t> </a:t>
            </a:r>
            <a:r>
              <a:rPr lang="en-US" dirty="0" err="1"/>
              <a:t>garis</a:t>
            </a:r>
            <a:r>
              <a:rPr lang="en-US" dirty="0"/>
              <a:t> </a:t>
            </a:r>
            <a:r>
              <a:rPr lang="en-US" dirty="0" err="1"/>
              <a:t>lurus</a:t>
            </a:r>
            <a:r>
              <a:rPr lang="en-US" dirty="0"/>
              <a:t> yang </a:t>
            </a:r>
            <a:r>
              <a:rPr lang="en-US" dirty="0" err="1"/>
              <a:t>terdeteksi</a:t>
            </a:r>
            <a:r>
              <a:rPr lang="en-US" dirty="0"/>
              <a:t> pada </a:t>
            </a:r>
            <a:r>
              <a:rPr lang="en-US" dirty="0" err="1"/>
              <a:t>citra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5F69A2E-15D8-4C0C-9A09-55BC9422D8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40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A75B273-987F-4741-B1D7-36E81E0FEB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9215" y="1440677"/>
            <a:ext cx="4233124" cy="416462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1AF981E-804F-43EA-9CDD-54535F67B9B2}"/>
              </a:ext>
            </a:extLst>
          </p:cNvPr>
          <p:cNvSpPr txBox="1"/>
          <p:nvPr/>
        </p:nvSpPr>
        <p:spPr>
          <a:xfrm>
            <a:off x="3549215" y="5685182"/>
            <a:ext cx="369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C7523B-CEFE-4C2A-9914-0622FEE6360C}"/>
              </a:ext>
            </a:extLst>
          </p:cNvPr>
          <p:cNvSpPr txBox="1"/>
          <p:nvPr/>
        </p:nvSpPr>
        <p:spPr>
          <a:xfrm>
            <a:off x="7856172" y="1360799"/>
            <a:ext cx="282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2B71926-32B9-431C-92E7-8C273F638D2A}"/>
              </a:ext>
            </a:extLst>
          </p:cNvPr>
          <p:cNvSpPr txBox="1"/>
          <p:nvPr/>
        </p:nvSpPr>
        <p:spPr>
          <a:xfrm>
            <a:off x="4742231" y="5497460"/>
            <a:ext cx="35315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Akumulator</a:t>
            </a:r>
            <a:r>
              <a:rPr lang="en-US" sz="2400" dirty="0"/>
              <a:t> Hough, P(m, c</a:t>
            </a:r>
            <a:r>
              <a:rPr lang="en-US" dirty="0"/>
              <a:t>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5859F9E-B0D6-4814-9678-9B08F4AA3BB0}"/>
              </a:ext>
            </a:extLst>
          </p:cNvPr>
          <p:cNvSpPr txBox="1"/>
          <p:nvPr/>
        </p:nvSpPr>
        <p:spPr>
          <a:xfrm>
            <a:off x="2912165" y="1360799"/>
            <a:ext cx="6543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/>
              <a:t>m</a:t>
            </a:r>
            <a:r>
              <a:rPr lang="en-US" sz="2000" baseline="-25000" dirty="0" err="1"/>
              <a:t>min</a:t>
            </a:r>
            <a:endParaRPr lang="en-US" sz="2000" baseline="-25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24CE769-7686-43E2-B6B7-20861DA2D990}"/>
              </a:ext>
            </a:extLst>
          </p:cNvPr>
          <p:cNvSpPr txBox="1"/>
          <p:nvPr/>
        </p:nvSpPr>
        <p:spPr>
          <a:xfrm>
            <a:off x="2912165" y="4470303"/>
            <a:ext cx="6799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/>
              <a:t>m</a:t>
            </a:r>
            <a:r>
              <a:rPr lang="en-US" sz="2000" baseline="-25000" dirty="0" err="1"/>
              <a:t>max</a:t>
            </a:r>
            <a:endParaRPr lang="en-US" sz="2000" baseline="-25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DE8562E-B09D-45AD-A9FF-524A291F7A48}"/>
              </a:ext>
            </a:extLst>
          </p:cNvPr>
          <p:cNvSpPr txBox="1"/>
          <p:nvPr/>
        </p:nvSpPr>
        <p:spPr>
          <a:xfrm>
            <a:off x="3592159" y="852586"/>
            <a:ext cx="5581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/>
              <a:t>c</a:t>
            </a:r>
            <a:r>
              <a:rPr lang="en-US" sz="2000" baseline="-25000" dirty="0" err="1"/>
              <a:t>min</a:t>
            </a:r>
            <a:endParaRPr lang="en-US" sz="2000" baseline="-25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8104071-FF4E-4501-A0F1-B6C67191BC21}"/>
              </a:ext>
            </a:extLst>
          </p:cNvPr>
          <p:cNvSpPr txBox="1"/>
          <p:nvPr/>
        </p:nvSpPr>
        <p:spPr>
          <a:xfrm>
            <a:off x="6589643" y="898875"/>
            <a:ext cx="5838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/>
              <a:t>c</a:t>
            </a:r>
            <a:r>
              <a:rPr lang="en-US" sz="2000" baseline="-25000" dirty="0" err="1"/>
              <a:t>max</a:t>
            </a:r>
            <a:endParaRPr lang="en-US" sz="2000" baseline="-25000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367DFFFC-D8F2-4802-9F89-736E20090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7643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CA9F7B-A1B2-41CB-BD2C-CBD6272E7C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05678"/>
            <a:ext cx="10515600" cy="5471285"/>
          </a:xfrm>
        </p:spPr>
        <p:txBody>
          <a:bodyPr>
            <a:normAutofit/>
          </a:bodyPr>
          <a:lstStyle/>
          <a:p>
            <a:r>
              <a:rPr lang="en-US" sz="2400" dirty="0"/>
              <a:t>Model </a:t>
            </a:r>
            <a:r>
              <a:rPr lang="en-US" sz="2400" dirty="0" err="1"/>
              <a:t>parametrik</a:t>
            </a:r>
            <a:r>
              <a:rPr lang="en-US" sz="2400" dirty="0"/>
              <a:t> pada </a:t>
            </a:r>
            <a:r>
              <a:rPr lang="en-US" sz="2400" dirty="0" err="1"/>
              <a:t>persamaan</a:t>
            </a:r>
            <a:r>
              <a:rPr lang="en-US" sz="2400" dirty="0"/>
              <a:t> (2) </a:t>
            </a: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digunakan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mendeteksi</a:t>
            </a:r>
            <a:r>
              <a:rPr lang="en-US" sz="2400" dirty="0"/>
              <a:t> garis  </a:t>
            </a:r>
            <a:r>
              <a:rPr lang="en-US" sz="2400" dirty="0" err="1"/>
              <a:t>vertikal</a:t>
            </a:r>
            <a:r>
              <a:rPr lang="en-US" sz="2400" dirty="0"/>
              <a:t> </a:t>
            </a:r>
            <a:r>
              <a:rPr lang="en-US" sz="2400" dirty="0" err="1"/>
              <a:t>karena</a:t>
            </a:r>
            <a:r>
              <a:rPr lang="en-US" sz="2400" dirty="0"/>
              <a:t> </a:t>
            </a:r>
            <a:r>
              <a:rPr lang="en-US" sz="2400" dirty="0" err="1"/>
              <a:t>gradiennya</a:t>
            </a:r>
            <a:r>
              <a:rPr lang="en-US" sz="2400" dirty="0"/>
              <a:t> (</a:t>
            </a:r>
            <a:r>
              <a:rPr lang="en-US" sz="2400" i="1" dirty="0"/>
              <a:t>m</a:t>
            </a:r>
            <a:r>
              <a:rPr lang="en-US" sz="2400" dirty="0"/>
              <a:t>) </a:t>
            </a:r>
            <a:r>
              <a:rPr lang="en-US" sz="2400" dirty="0" err="1"/>
              <a:t>nilai</a:t>
            </a:r>
            <a:r>
              <a:rPr lang="en-US" sz="2400" dirty="0"/>
              <a:t> </a:t>
            </a:r>
            <a:r>
              <a:rPr lang="en-US" sz="2400" dirty="0" err="1"/>
              <a:t>tak-berhingga</a:t>
            </a:r>
            <a:r>
              <a:rPr lang="en-US" sz="2400" dirty="0"/>
              <a:t>. </a:t>
            </a:r>
          </a:p>
          <a:p>
            <a:r>
              <a:rPr lang="en-US" sz="2400" dirty="0" err="1"/>
              <a:t>Selain</a:t>
            </a:r>
            <a:r>
              <a:rPr lang="en-US" sz="2400" dirty="0"/>
              <a:t> </a:t>
            </a:r>
            <a:r>
              <a:rPr lang="en-US" sz="2400" dirty="0" err="1"/>
              <a:t>itu</a:t>
            </a:r>
            <a:r>
              <a:rPr lang="en-US" sz="2400" dirty="0"/>
              <a:t>, </a:t>
            </a:r>
            <a:r>
              <a:rPr lang="en-US" sz="2400" dirty="0" err="1"/>
              <a:t>kebutuhan</a:t>
            </a:r>
            <a:r>
              <a:rPr lang="en-US" sz="2400" dirty="0"/>
              <a:t> </a:t>
            </a:r>
            <a:r>
              <a:rPr lang="en-US" sz="2400" dirty="0" err="1"/>
              <a:t>memori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akumulatornya</a:t>
            </a:r>
            <a:r>
              <a:rPr lang="en-US" sz="2400" dirty="0"/>
              <a:t> </a:t>
            </a:r>
            <a:r>
              <a:rPr lang="en-US" sz="2400" dirty="0" err="1"/>
              <a:t>besar</a:t>
            </a:r>
            <a:r>
              <a:rPr lang="en-US" sz="2400" dirty="0"/>
              <a:t>, </a:t>
            </a:r>
            <a:r>
              <a:rPr lang="en-US" sz="2400" dirty="0" err="1"/>
              <a:t>karena</a:t>
            </a:r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Oleh </a:t>
            </a:r>
            <a:r>
              <a:rPr lang="en-US" sz="2400" dirty="0" err="1"/>
              <a:t>karena</a:t>
            </a:r>
            <a:r>
              <a:rPr lang="en-US" sz="2400" dirty="0"/>
              <a:t> </a:t>
            </a:r>
            <a:r>
              <a:rPr lang="en-US" sz="2400" dirty="0" err="1"/>
              <a:t>itu</a:t>
            </a:r>
            <a:r>
              <a:rPr lang="en-US" sz="2400" dirty="0"/>
              <a:t>, </a:t>
            </a:r>
            <a:r>
              <a:rPr lang="en-US" sz="2400" dirty="0" err="1"/>
              <a:t>garis</a:t>
            </a:r>
            <a:r>
              <a:rPr lang="en-US" sz="2400" dirty="0"/>
              <a:t> </a:t>
            </a:r>
            <a:r>
              <a:rPr lang="en-US" sz="2400" dirty="0" err="1"/>
              <a:t>dinyatakan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representasi</a:t>
            </a:r>
            <a:r>
              <a:rPr lang="en-US" sz="2400" dirty="0"/>
              <a:t> polar:</a:t>
            </a:r>
          </a:p>
          <a:p>
            <a:pPr marL="0" indent="0">
              <a:buNone/>
            </a:pPr>
            <a:r>
              <a:rPr lang="en-US" sz="2400" dirty="0"/>
              <a:t>		</a:t>
            </a:r>
            <a:r>
              <a:rPr lang="en-US" sz="2400" i="1" dirty="0"/>
              <a:t>r</a:t>
            </a:r>
            <a:r>
              <a:rPr lang="en-US" sz="2400" dirty="0"/>
              <a:t> = </a:t>
            </a:r>
            <a:r>
              <a:rPr lang="en-US" sz="2400" i="1" dirty="0"/>
              <a:t>x</a:t>
            </a:r>
            <a:r>
              <a:rPr lang="en-US" sz="2400" dirty="0"/>
              <a:t> cos </a:t>
            </a:r>
            <a:r>
              <a:rPr lang="en-US" sz="2400" i="1" dirty="0">
                <a:sym typeface="Symbol" panose="05050102010706020507" pitchFamily="18" charset="2"/>
              </a:rPr>
              <a:t></a:t>
            </a:r>
            <a:r>
              <a:rPr lang="en-US" sz="2400" dirty="0"/>
              <a:t> + </a:t>
            </a:r>
            <a:r>
              <a:rPr lang="en-US" sz="2400" i="1" dirty="0"/>
              <a:t>y</a:t>
            </a:r>
            <a:r>
              <a:rPr lang="en-US" sz="2400" dirty="0"/>
              <a:t> sin </a:t>
            </a:r>
            <a:r>
              <a:rPr lang="en-US" sz="2400" i="1" dirty="0">
                <a:sym typeface="Symbol" panose="05050102010706020507" pitchFamily="18" charset="2"/>
              </a:rPr>
              <a:t></a:t>
            </a:r>
            <a:r>
              <a:rPr lang="en-US" sz="2400" dirty="0"/>
              <a:t>						(3)</a:t>
            </a:r>
          </a:p>
          <a:p>
            <a:pPr marL="0" indent="0">
              <a:buNone/>
            </a:pPr>
            <a:r>
              <a:rPr lang="en-US" sz="2400" dirty="0"/>
              <a:t>    yang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hal</a:t>
            </a:r>
            <a:r>
              <a:rPr lang="en-US" sz="2400" dirty="0"/>
              <a:t> </a:t>
            </a:r>
            <a:r>
              <a:rPr lang="en-US" sz="2400" dirty="0" err="1"/>
              <a:t>ini</a:t>
            </a:r>
            <a:r>
              <a:rPr lang="en-US" sz="2400" dirty="0"/>
              <a:t> </a:t>
            </a:r>
            <a:r>
              <a:rPr lang="en-US" sz="2400" i="1" dirty="0"/>
              <a:t>r</a:t>
            </a:r>
            <a:r>
              <a:rPr lang="en-US" sz="2400" dirty="0"/>
              <a:t>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jarak</a:t>
            </a:r>
            <a:r>
              <a:rPr lang="en-US" sz="2400" dirty="0"/>
              <a:t> </a:t>
            </a:r>
            <a:r>
              <a:rPr lang="en-US" sz="2400" dirty="0" err="1"/>
              <a:t>garis</a:t>
            </a:r>
            <a:r>
              <a:rPr lang="en-US" sz="2400" dirty="0"/>
              <a:t> </a:t>
            </a:r>
            <a:r>
              <a:rPr lang="en-US" sz="2400" dirty="0" err="1"/>
              <a:t>ke</a:t>
            </a:r>
            <a:r>
              <a:rPr lang="en-US" sz="2400" dirty="0"/>
              <a:t> </a:t>
            </a:r>
            <a:r>
              <a:rPr lang="en-US" sz="2400" dirty="0" err="1"/>
              <a:t>titik</a:t>
            </a:r>
            <a:r>
              <a:rPr lang="en-US" sz="2400" dirty="0"/>
              <a:t> </a:t>
            </a:r>
            <a:r>
              <a:rPr lang="en-US" sz="2400" dirty="0" err="1"/>
              <a:t>asal</a:t>
            </a:r>
            <a:endParaRPr lang="en-US" sz="2400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D891E415-88C5-47AC-87B0-91D6D17379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71192" y="394583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B3A56DBC-119F-485F-B36F-738F0F92C44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3962892"/>
              </p:ext>
            </p:extLst>
          </p:nvPr>
        </p:nvGraphicFramePr>
        <p:xfrm>
          <a:off x="2192892" y="3863404"/>
          <a:ext cx="7215335" cy="27282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5479920" imgH="1930680" progId="Visio.Drawing.5">
                  <p:embed/>
                </p:oleObj>
              </mc:Choice>
              <mc:Fallback>
                <p:oleObj r:id="rId2" imgW="5479920" imgH="1930680" progId="Visio.Drawing.5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2892" y="3863404"/>
                        <a:ext cx="7215335" cy="272823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7297BA88-C01F-4E2F-9545-491B1BB561B4}"/>
              </a:ext>
            </a:extLst>
          </p:cNvPr>
          <p:cNvSpPr txBox="1"/>
          <p:nvPr/>
        </p:nvSpPr>
        <p:spPr>
          <a:xfrm>
            <a:off x="6830847" y="6266317"/>
            <a:ext cx="23950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Ruang </a:t>
            </a:r>
            <a:r>
              <a:rPr lang="en-US" dirty="0" err="1"/>
              <a:t>parametrik</a:t>
            </a:r>
            <a:r>
              <a:rPr lang="en-US" dirty="0"/>
              <a:t> (r, </a:t>
            </a:r>
            <a:r>
              <a:rPr lang="en-US" dirty="0">
                <a:sym typeface="Symbol" panose="05050102010706020507" pitchFamily="18" charset="2"/>
              </a:rPr>
              <a:t>)</a:t>
            </a:r>
            <a:r>
              <a:rPr lang="en-US" dirty="0"/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29754C4-E98F-4127-9229-60C7DF463572}"/>
              </a:ext>
            </a:extLst>
          </p:cNvPr>
          <p:cNvSpPr txBox="1"/>
          <p:nvPr/>
        </p:nvSpPr>
        <p:spPr>
          <a:xfrm>
            <a:off x="2951272" y="6304739"/>
            <a:ext cx="18111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Persamaan</a:t>
            </a:r>
            <a:r>
              <a:rPr lang="en-US" dirty="0"/>
              <a:t> polar </a:t>
            </a:r>
          </a:p>
        </p:txBody>
      </p:sp>
      <p:graphicFrame>
        <p:nvGraphicFramePr>
          <p:cNvPr id="8" name="Object 24">
            <a:extLst>
              <a:ext uri="{FF2B5EF4-FFF2-40B4-BE49-F238E27FC236}">
                <a16:creationId xmlns:a16="http://schemas.microsoft.com/office/drawing/2014/main" id="{97528438-2758-4967-AC9C-3DF269B6363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8033578"/>
              </p:ext>
            </p:extLst>
          </p:nvPr>
        </p:nvGraphicFramePr>
        <p:xfrm>
          <a:off x="9292397" y="1505121"/>
          <a:ext cx="1730375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787320" imgH="164880" progId="Equation.3">
                  <p:embed/>
                </p:oleObj>
              </mc:Choice>
              <mc:Fallback>
                <p:oleObj name="Equation" r:id="rId4" imgW="787320" imgH="164880" progId="Equation.3">
                  <p:embed/>
                  <p:pic>
                    <p:nvPicPr>
                      <p:cNvPr id="1017880" name="Object 24">
                        <a:extLst>
                          <a:ext uri="{FF2B5EF4-FFF2-40B4-BE49-F238E27FC236}">
                            <a16:creationId xmlns:a16="http://schemas.microsoft.com/office/drawing/2014/main" id="{0CEAE3C1-3C06-4C8B-AF75-D1E1EB9C40E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92397" y="1505121"/>
                        <a:ext cx="1730375" cy="361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EBAAEB6-5BF1-4B9F-A1EE-8E6B72E569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5866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2751C3-DF2F-4336-B049-D6784E8C2B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25214"/>
            <a:ext cx="10515600" cy="5146949"/>
          </a:xfrm>
        </p:spPr>
        <p:txBody>
          <a:bodyPr/>
          <a:lstStyle/>
          <a:p>
            <a:r>
              <a:rPr lang="en-US" sz="2400" dirty="0" err="1"/>
              <a:t>Setiap</a:t>
            </a:r>
            <a:r>
              <a:rPr lang="en-US" sz="2400" dirty="0"/>
              <a:t> </a:t>
            </a:r>
            <a:r>
              <a:rPr lang="en-US" sz="2400" dirty="0" err="1"/>
              <a:t>titik</a:t>
            </a:r>
            <a:r>
              <a:rPr lang="en-US" sz="2400" dirty="0"/>
              <a:t> (</a:t>
            </a:r>
            <a:r>
              <a:rPr lang="en-US" sz="2400" i="1" dirty="0"/>
              <a:t>x</a:t>
            </a:r>
            <a:r>
              <a:rPr lang="en-US" sz="2400" baseline="-25000" dirty="0"/>
              <a:t>1</a:t>
            </a:r>
            <a:r>
              <a:rPr lang="en-US" sz="2400" dirty="0"/>
              <a:t>,</a:t>
            </a:r>
            <a:r>
              <a:rPr lang="en-US" sz="2400" i="1" dirty="0"/>
              <a:t>y</a:t>
            </a:r>
            <a:r>
              <a:rPr lang="en-US" sz="2400" baseline="-25000" dirty="0"/>
              <a:t>1</a:t>
            </a:r>
            <a:r>
              <a:rPr lang="en-US" sz="2400" dirty="0"/>
              <a:t>) pada garis </a:t>
            </a:r>
            <a:r>
              <a:rPr lang="en-US" sz="2400" dirty="0" err="1"/>
              <a:t>lurus</a:t>
            </a:r>
            <a:r>
              <a:rPr lang="en-US" sz="2400" dirty="0"/>
              <a:t> di </a:t>
            </a:r>
            <a:r>
              <a:rPr lang="en-US" sz="2400" dirty="0" err="1"/>
              <a:t>ruang</a:t>
            </a:r>
            <a:r>
              <a:rPr lang="en-US" sz="2400" dirty="0"/>
              <a:t> (</a:t>
            </a:r>
            <a:r>
              <a:rPr lang="en-US" sz="2400" i="1" dirty="0" err="1"/>
              <a:t>x,y</a:t>
            </a:r>
            <a:r>
              <a:rPr lang="en-US" sz="2400" i="1" dirty="0"/>
              <a:t>)</a:t>
            </a:r>
            <a:r>
              <a:rPr lang="en-US" sz="2400" dirty="0"/>
              <a:t> </a:t>
            </a:r>
            <a:r>
              <a:rPr lang="en-US" sz="2400" dirty="0" err="1"/>
              <a:t>berkoresponden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kurva</a:t>
            </a:r>
            <a:r>
              <a:rPr lang="en-US" sz="2400" dirty="0"/>
              <a:t> </a:t>
            </a:r>
            <a:r>
              <a:rPr lang="en-US" sz="2400" dirty="0" err="1"/>
              <a:t>sinusoida</a:t>
            </a:r>
            <a:r>
              <a:rPr lang="en-US" sz="2400" dirty="0"/>
              <a:t> </a:t>
            </a:r>
            <a:r>
              <a:rPr lang="en-US" sz="2400" i="1" dirty="0"/>
              <a:t>r</a:t>
            </a:r>
            <a:r>
              <a:rPr lang="en-US" sz="2400" dirty="0"/>
              <a:t> = </a:t>
            </a:r>
            <a:r>
              <a:rPr lang="en-US" sz="2400" i="1" dirty="0"/>
              <a:t>x</a:t>
            </a:r>
            <a:r>
              <a:rPr lang="en-US" sz="2400" baseline="-25000" dirty="0"/>
              <a:t>1</a:t>
            </a:r>
            <a:r>
              <a:rPr lang="en-US" sz="2400" dirty="0"/>
              <a:t> cos </a:t>
            </a:r>
            <a:r>
              <a:rPr lang="en-US" sz="2400" i="1" dirty="0">
                <a:sym typeface="Symbol" panose="05050102010706020507" pitchFamily="18" charset="2"/>
              </a:rPr>
              <a:t></a:t>
            </a:r>
            <a:r>
              <a:rPr lang="en-US" sz="2400" dirty="0"/>
              <a:t> + </a:t>
            </a:r>
            <a:r>
              <a:rPr lang="en-US" sz="2400" i="1" dirty="0"/>
              <a:t>y</a:t>
            </a:r>
            <a:r>
              <a:rPr lang="en-US" sz="2400" baseline="-25000" dirty="0"/>
              <a:t>1</a:t>
            </a:r>
            <a:r>
              <a:rPr lang="en-US" sz="2400" dirty="0"/>
              <a:t> sin </a:t>
            </a:r>
            <a:r>
              <a:rPr lang="en-US" sz="2400" i="1" dirty="0">
                <a:sym typeface="Symbol" panose="05050102010706020507" pitchFamily="18" charset="2"/>
              </a:rPr>
              <a:t></a:t>
            </a:r>
            <a:r>
              <a:rPr lang="en-US" sz="2400" dirty="0"/>
              <a:t>  pada </a:t>
            </a:r>
            <a:r>
              <a:rPr lang="en-US" sz="2400" dirty="0" err="1"/>
              <a:t>ruang</a:t>
            </a:r>
            <a:r>
              <a:rPr lang="en-US" sz="2400" dirty="0"/>
              <a:t> (</a:t>
            </a:r>
            <a:r>
              <a:rPr lang="en-US" sz="2400" i="1" dirty="0"/>
              <a:t>r</a:t>
            </a:r>
            <a:r>
              <a:rPr lang="en-US" sz="2400" dirty="0"/>
              <a:t>,</a:t>
            </a:r>
            <a:r>
              <a:rPr lang="en-US" sz="2400" i="1" dirty="0">
                <a:sym typeface="Symbol" panose="05050102010706020507" pitchFamily="18" charset="2"/>
              </a:rPr>
              <a:t></a:t>
            </a:r>
            <a:r>
              <a:rPr lang="en-US" sz="2400" dirty="0"/>
              <a:t>). </a:t>
            </a:r>
          </a:p>
          <a:p>
            <a:endParaRPr lang="en-US" i="1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70936785-E175-4BED-BE72-02C7E9844B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2E2D94F-5542-461C-A295-13FA6AA00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25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B1C3B6A-28AB-BE64-8616-668B1BBA68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3343" y="1934874"/>
            <a:ext cx="8960057" cy="431064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6FD00F0-8019-75C0-237A-357F6891D282}"/>
              </a:ext>
            </a:extLst>
          </p:cNvPr>
          <p:cNvSpPr txBox="1"/>
          <p:nvPr/>
        </p:nvSpPr>
        <p:spPr>
          <a:xfrm>
            <a:off x="7287491" y="2286000"/>
            <a:ext cx="3177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ym typeface="Symbol" panose="05050102010706020507" pitchFamily="18" charset="2"/>
              </a:rPr>
              <a:t></a:t>
            </a:r>
            <a:endParaRPr lang="en-US" sz="20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07414C5-3BE3-1C50-8460-2AD5567852FD}"/>
              </a:ext>
            </a:extLst>
          </p:cNvPr>
          <p:cNvSpPr txBox="1"/>
          <p:nvPr/>
        </p:nvSpPr>
        <p:spPr>
          <a:xfrm>
            <a:off x="509154" y="6411974"/>
            <a:ext cx="1117369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 err="1"/>
              <a:t>Sumber</a:t>
            </a:r>
            <a:r>
              <a:rPr lang="en-US" sz="1600" dirty="0"/>
              <a:t> </a:t>
            </a:r>
            <a:r>
              <a:rPr lang="en-US" sz="1600" dirty="0" err="1"/>
              <a:t>gambar</a:t>
            </a:r>
            <a:r>
              <a:rPr lang="en-US" sz="1600" dirty="0"/>
              <a:t>: </a:t>
            </a:r>
            <a:r>
              <a:rPr lang="en-US" sz="1600" dirty="0">
                <a:hlinkClick r:id="rId3"/>
              </a:rPr>
              <a:t>https://www.section.io/engineering-education/line-detection-using-hough-transform-in-matlab/</a:t>
            </a:r>
            <a:r>
              <a:rPr lang="en-US" sz="1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981665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FF0E76-2677-0B04-AF81-D3FEE17409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89709"/>
            <a:ext cx="10515600" cy="5387254"/>
          </a:xfrm>
        </p:spPr>
        <p:txBody>
          <a:bodyPr/>
          <a:lstStyle/>
          <a:p>
            <a:r>
              <a:rPr lang="en-US" sz="2400" i="1" dirty="0"/>
              <a:t>Pixel</a:t>
            </a:r>
            <a:r>
              <a:rPr lang="en-US" sz="2400" dirty="0"/>
              <a:t>-</a:t>
            </a:r>
            <a:r>
              <a:rPr lang="en-US" sz="2400" i="1" dirty="0"/>
              <a:t>pixel</a:t>
            </a:r>
            <a:r>
              <a:rPr lang="en-US" sz="2400" dirty="0"/>
              <a:t> yang </a:t>
            </a:r>
            <a:r>
              <a:rPr lang="en-US" sz="2400" dirty="0" err="1"/>
              <a:t>terletak</a:t>
            </a:r>
            <a:r>
              <a:rPr lang="en-US" sz="2400" dirty="0"/>
              <a:t> </a:t>
            </a:r>
            <a:r>
              <a:rPr lang="en-US" sz="2400" dirty="0" err="1"/>
              <a:t>segaris</a:t>
            </a:r>
            <a:r>
              <a:rPr lang="en-US" sz="2400" dirty="0"/>
              <a:t> pada </a:t>
            </a:r>
            <a:r>
              <a:rPr lang="en-US" sz="2400" dirty="0" err="1"/>
              <a:t>citra</a:t>
            </a:r>
            <a:r>
              <a:rPr lang="en-US" sz="2400" dirty="0"/>
              <a:t> </a:t>
            </a:r>
            <a:r>
              <a:rPr lang="en-US" sz="2400" dirty="0" err="1"/>
              <a:t>tepi</a:t>
            </a:r>
            <a:r>
              <a:rPr lang="en-US" sz="2400" dirty="0"/>
              <a:t> </a:t>
            </a:r>
            <a:r>
              <a:rPr lang="en-US" sz="2400" dirty="0" err="1"/>
              <a:t>berkoresponden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titik</a:t>
            </a:r>
            <a:r>
              <a:rPr lang="en-US" sz="2400" dirty="0"/>
              <a:t> </a:t>
            </a:r>
            <a:r>
              <a:rPr lang="en-US" sz="2400" dirty="0" err="1"/>
              <a:t>potong</a:t>
            </a:r>
            <a:r>
              <a:rPr lang="en-US" sz="2400" dirty="0"/>
              <a:t> </a:t>
            </a:r>
            <a:r>
              <a:rPr lang="en-US" sz="2400" dirty="0" err="1"/>
              <a:t>seluruh</a:t>
            </a:r>
            <a:r>
              <a:rPr lang="en-US" sz="2400" dirty="0"/>
              <a:t> </a:t>
            </a:r>
            <a:r>
              <a:rPr lang="en-US" sz="2400" dirty="0" err="1"/>
              <a:t>kurva</a:t>
            </a:r>
            <a:r>
              <a:rPr lang="en-US" sz="2400" dirty="0"/>
              <a:t> </a:t>
            </a:r>
            <a:r>
              <a:rPr lang="en-US" sz="2400" dirty="0" err="1"/>
              <a:t>sinusoidanya</a:t>
            </a:r>
            <a:r>
              <a:rPr lang="en-US" sz="2400" dirty="0"/>
              <a:t> pada </a:t>
            </a:r>
            <a:r>
              <a:rPr lang="en-US" sz="2400" dirty="0" err="1"/>
              <a:t>ruang</a:t>
            </a:r>
            <a:r>
              <a:rPr lang="en-US" sz="2400" dirty="0"/>
              <a:t> parameter (</a:t>
            </a:r>
            <a:r>
              <a:rPr lang="en-US" sz="2400" i="1" dirty="0"/>
              <a:t>r</a:t>
            </a:r>
            <a:r>
              <a:rPr lang="en-US" sz="2400" dirty="0"/>
              <a:t>,</a:t>
            </a:r>
            <a:r>
              <a:rPr lang="en-US" sz="2400" i="1" dirty="0">
                <a:sym typeface="Symbol" panose="05050102010706020507" pitchFamily="18" charset="2"/>
              </a:rPr>
              <a:t></a:t>
            </a:r>
            <a:r>
              <a:rPr lang="en-US" sz="2400" dirty="0"/>
              <a:t>) 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 err="1"/>
              <a:t>Prosedur</a:t>
            </a:r>
            <a:r>
              <a:rPr lang="en-US" sz="2400" dirty="0"/>
              <a:t> yang </a:t>
            </a:r>
            <a:r>
              <a:rPr lang="en-US" sz="2400" dirty="0" err="1"/>
              <a:t>sama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mendeteksi</a:t>
            </a:r>
            <a:r>
              <a:rPr lang="en-US" sz="2400" dirty="0"/>
              <a:t> garis </a:t>
            </a:r>
            <a:r>
              <a:rPr lang="en-US" sz="2400" dirty="0" err="1"/>
              <a:t>lurus</a:t>
            </a:r>
            <a:r>
              <a:rPr lang="en-US" sz="2400" dirty="0"/>
              <a:t>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digunakan</a:t>
            </a:r>
            <a:r>
              <a:rPr lang="en-US" sz="2400" dirty="0"/>
              <a:t> </a:t>
            </a:r>
            <a:r>
              <a:rPr lang="en-US" sz="2400" dirty="0" err="1"/>
              <a:t>kembali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mengganti</a:t>
            </a:r>
            <a:r>
              <a:rPr lang="en-US" sz="2400" dirty="0"/>
              <a:t> </a:t>
            </a:r>
            <a:r>
              <a:rPr lang="en-US" sz="2400" dirty="0" err="1"/>
              <a:t>ruang</a:t>
            </a:r>
            <a:r>
              <a:rPr lang="en-US" sz="2400" dirty="0"/>
              <a:t> parameter (</a:t>
            </a:r>
            <a:r>
              <a:rPr lang="en-US" sz="2400" i="1" dirty="0"/>
              <a:t>m, c</a:t>
            </a:r>
            <a:r>
              <a:rPr lang="en-US" sz="2400" dirty="0"/>
              <a:t>) </a:t>
            </a:r>
            <a:r>
              <a:rPr lang="en-US" sz="2400" dirty="0" err="1"/>
              <a:t>menjadi</a:t>
            </a:r>
            <a:r>
              <a:rPr lang="en-US" sz="2400" dirty="0"/>
              <a:t> </a:t>
            </a:r>
            <a:r>
              <a:rPr lang="en-US" sz="2400" dirty="0" err="1"/>
              <a:t>ruang</a:t>
            </a:r>
            <a:r>
              <a:rPr lang="en-US" sz="2400" dirty="0"/>
              <a:t> parameter (</a:t>
            </a:r>
            <a:r>
              <a:rPr lang="en-US" sz="2400" i="1" dirty="0"/>
              <a:t>r</a:t>
            </a:r>
            <a:r>
              <a:rPr lang="en-US" sz="2400" dirty="0"/>
              <a:t>,</a:t>
            </a:r>
            <a:r>
              <a:rPr lang="en-US" sz="2400" i="1" dirty="0">
                <a:sym typeface="Symbol" panose="05050102010706020507" pitchFamily="18" charset="2"/>
              </a:rPr>
              <a:t></a:t>
            </a:r>
            <a:r>
              <a:rPr lang="en-US" sz="2400" dirty="0"/>
              <a:t>), yang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hal</a:t>
            </a:r>
            <a:r>
              <a:rPr lang="en-US" sz="2400" dirty="0"/>
              <a:t> </a:t>
            </a:r>
            <a:r>
              <a:rPr lang="en-US" sz="2400" dirty="0" err="1"/>
              <a:t>ini</a:t>
            </a:r>
            <a:r>
              <a:rPr lang="en-US" sz="2400" dirty="0"/>
              <a:t>,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99811D-6151-F242-D4DD-9CA0E3684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26</a:t>
            </a:fld>
            <a:endParaRPr lang="en-US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8678B887-4204-3360-E307-49462D7C554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10910"/>
              </p:ext>
            </p:extLst>
          </p:nvPr>
        </p:nvGraphicFramePr>
        <p:xfrm>
          <a:off x="3079185" y="5651446"/>
          <a:ext cx="3761595" cy="5255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1727200" imgH="241300" progId="Equation.3">
                  <p:embed/>
                </p:oleObj>
              </mc:Choice>
              <mc:Fallback>
                <p:oleObj r:id="rId2" imgW="1727200" imgH="241300" progId="Equation.3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8824F900-FDF2-4283-9BD9-7DD9B6FA0E2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9185" y="5651446"/>
                        <a:ext cx="3761595" cy="52551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C8CBB915-361E-9B61-B79F-682B9F86BE61}"/>
              </a:ext>
            </a:extLst>
          </p:cNvPr>
          <p:cNvSpPr/>
          <p:nvPr/>
        </p:nvSpPr>
        <p:spPr>
          <a:xfrm>
            <a:off x="4407673" y="6289967"/>
            <a:ext cx="2031325" cy="4431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95000"/>
              </a:lnSpc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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/2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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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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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/2	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A0C420C-C4AC-C310-9CDB-D0F7B23604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0072" y="1690255"/>
            <a:ext cx="5206185" cy="309191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FFAAEB6-CD92-C715-E7C6-82967AEB0D70}"/>
              </a:ext>
            </a:extLst>
          </p:cNvPr>
          <p:cNvSpPr txBox="1"/>
          <p:nvPr/>
        </p:nvSpPr>
        <p:spPr>
          <a:xfrm>
            <a:off x="7301346" y="4003964"/>
            <a:ext cx="2648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F71FB5B-BBDB-4649-C60E-193862930011}"/>
              </a:ext>
            </a:extLst>
          </p:cNvPr>
          <p:cNvSpPr txBox="1"/>
          <p:nvPr/>
        </p:nvSpPr>
        <p:spPr>
          <a:xfrm>
            <a:off x="6097580" y="1777940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ym typeface="Symbol" panose="05050102010706020507" pitchFamily="18" charset="2"/>
              </a:rPr>
              <a:t>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67660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D9A0547-C119-49F7-9D73-CF304814056C}"/>
              </a:ext>
            </a:extLst>
          </p:cNvPr>
          <p:cNvSpPr/>
          <p:nvPr/>
        </p:nvSpPr>
        <p:spPr>
          <a:xfrm>
            <a:off x="1328530" y="2191150"/>
            <a:ext cx="9167191" cy="4123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7000"/>
              </a:lnSpc>
            </a:pPr>
            <a:r>
              <a:rPr lang="en-US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void Hough(</a:t>
            </a:r>
            <a:r>
              <a:rPr lang="en-US" dirty="0" err="1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citra</a:t>
            </a:r>
            <a:r>
              <a:rPr lang="en-US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Edge, int M, int N, </a:t>
            </a:r>
            <a:r>
              <a:rPr lang="en-US" dirty="0" err="1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matriks</a:t>
            </a:r>
            <a:r>
              <a:rPr lang="en-US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P, int p, int q,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97000"/>
              </a:lnSpc>
            </a:pPr>
            <a:r>
              <a:rPr lang="en-US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float *COS, float *SIN)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97000"/>
              </a:lnSpc>
            </a:pPr>
            <a:r>
              <a:rPr lang="en-US" i="1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/* </a:t>
            </a:r>
            <a:r>
              <a:rPr lang="en-US" i="1" dirty="0" err="1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prosedur</a:t>
            </a:r>
            <a:r>
              <a:rPr lang="en-US" i="1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i="1" dirty="0" err="1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melakukan</a:t>
            </a:r>
            <a:r>
              <a:rPr lang="en-US" i="1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Transformasi</a:t>
            </a:r>
            <a:r>
              <a:rPr lang="en-US" i="1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Hough. 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97000"/>
              </a:lnSpc>
            </a:pPr>
            <a:r>
              <a:rPr lang="en-US" i="1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i="1" dirty="0" err="1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Masukan</a:t>
            </a:r>
            <a:r>
              <a:rPr lang="en-US" i="1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i="1" dirty="0" err="1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citra</a:t>
            </a:r>
            <a:r>
              <a:rPr lang="en-US" i="1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tepi</a:t>
            </a:r>
            <a:r>
              <a:rPr lang="en-US" i="1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Edge yang </a:t>
            </a:r>
            <a:r>
              <a:rPr lang="en-US" i="1" dirty="0" err="1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berukuran</a:t>
            </a:r>
            <a:r>
              <a:rPr lang="en-US" i="1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M x N.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97000"/>
              </a:lnSpc>
            </a:pPr>
            <a:r>
              <a:rPr lang="en-US" i="1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i="1" dirty="0" err="1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Keluaran</a:t>
            </a:r>
            <a:r>
              <a:rPr lang="en-US" i="1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i="1" dirty="0" err="1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matriks</a:t>
            </a:r>
            <a:r>
              <a:rPr lang="en-US" i="1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parameter P yang </a:t>
            </a:r>
            <a:r>
              <a:rPr lang="en-US" i="1" dirty="0" err="1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berukuran</a:t>
            </a:r>
            <a:r>
              <a:rPr lang="en-US" i="1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 x q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97000"/>
              </a:lnSpc>
            </a:pPr>
            <a:r>
              <a:rPr lang="en-US" i="1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*/ 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97000"/>
              </a:lnSpc>
            </a:pPr>
            <a:r>
              <a:rPr lang="en-US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97000"/>
              </a:lnSpc>
            </a:pPr>
            <a:r>
              <a:rPr lang="en-US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int k, l, </a:t>
            </a:r>
            <a:r>
              <a:rPr lang="en-US" dirty="0" err="1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j, kk, </a:t>
            </a:r>
            <a:r>
              <a:rPr lang="en-US" dirty="0" err="1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ll</a:t>
            </a:r>
            <a:r>
              <a:rPr lang="en-US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97000"/>
              </a:lnSpc>
            </a:pPr>
            <a:r>
              <a:rPr lang="en-US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float r, b;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97000"/>
              </a:lnSpc>
            </a:pPr>
            <a:r>
              <a:rPr lang="en-US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float SQRTD =sqrt((float)M*(float)M + (float)N*(float)N);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97000"/>
              </a:lnSpc>
            </a:pPr>
            <a:r>
              <a:rPr lang="en-US" i="1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97000"/>
              </a:lnSpc>
            </a:pPr>
            <a:r>
              <a:rPr lang="en-US" i="1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/* </a:t>
            </a:r>
            <a:r>
              <a:rPr lang="en-US" i="1" dirty="0" err="1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inisialisasi</a:t>
            </a:r>
            <a:r>
              <a:rPr lang="en-US" i="1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P[0..p-1, 0..q-1] </a:t>
            </a:r>
            <a:r>
              <a:rPr lang="en-US" i="1" dirty="0" err="1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US" i="1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0 */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97000"/>
              </a:lnSpc>
            </a:pPr>
            <a:r>
              <a:rPr lang="en-US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for(kk=0;kk&lt;=p-1;kk++)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97000"/>
              </a:lnSpc>
            </a:pPr>
            <a:r>
              <a:rPr lang="en-US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for(</a:t>
            </a:r>
            <a:r>
              <a:rPr lang="en-US" dirty="0" err="1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ll</a:t>
            </a:r>
            <a:r>
              <a:rPr lang="en-US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=0;ll&lt;=q-1;ll++)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97000"/>
              </a:lnSpc>
            </a:pPr>
            <a:r>
              <a:rPr lang="en-US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	P[kk][</a:t>
            </a:r>
            <a:r>
              <a:rPr lang="en-US" dirty="0" err="1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ll</a:t>
            </a:r>
            <a:r>
              <a:rPr lang="en-US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]=0;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9F3623D-A866-47D0-99A9-276D0A6B3C70}"/>
              </a:ext>
            </a:extLst>
          </p:cNvPr>
          <p:cNvSpPr txBox="1"/>
          <p:nvPr/>
        </p:nvSpPr>
        <p:spPr>
          <a:xfrm>
            <a:off x="1212574" y="431529"/>
            <a:ext cx="61591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Kode program Bahasa C </a:t>
            </a:r>
            <a:r>
              <a:rPr lang="en-US" sz="2400" dirty="0" err="1"/>
              <a:t>untuk</a:t>
            </a:r>
            <a:r>
              <a:rPr lang="en-US" sz="2400" dirty="0"/>
              <a:t> Hough Transform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EA4A647-9DA5-4D9C-AE21-55541245EC39}"/>
              </a:ext>
            </a:extLst>
          </p:cNvPr>
          <p:cNvSpPr/>
          <p:nvPr/>
        </p:nvSpPr>
        <p:spPr>
          <a:xfrm>
            <a:off x="1212573" y="893194"/>
            <a:ext cx="995900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Input: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citra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tepi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citra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hasil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pendeteksian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tepi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),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disimpan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di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dalam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matriks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Edge[0..M-1,0..N-1]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Ruang parameter 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r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–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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dinyatakan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sebagai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matriks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yang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berukuran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p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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q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 Nilai </a:t>
            </a:r>
            <a:r>
              <a:rPr lang="en-US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cosinus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dan 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sinus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disimpan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di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dalam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lookup table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COS[0..p-1]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dan </a:t>
            </a:r>
            <a:r>
              <a:rPr lang="en-US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SIN[0..p-1]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C3F18B7-6E6C-4822-9093-0D5058EB4F78}"/>
              </a:ext>
            </a:extLst>
          </p:cNvPr>
          <p:cNvSpPr/>
          <p:nvPr/>
        </p:nvSpPr>
        <p:spPr>
          <a:xfrm>
            <a:off x="1212573" y="2191150"/>
            <a:ext cx="9372601" cy="437861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FE0CDB-5A5D-4C7D-9DC6-3FAEEEADAE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183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A8942A9-6356-4452-9D9A-C8D558D1B12E}"/>
              </a:ext>
            </a:extLst>
          </p:cNvPr>
          <p:cNvSpPr/>
          <p:nvPr/>
        </p:nvSpPr>
        <p:spPr>
          <a:xfrm>
            <a:off x="1161221" y="426799"/>
            <a:ext cx="10507317" cy="60044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7000"/>
              </a:lnSpc>
            </a:pPr>
            <a:r>
              <a:rPr lang="en-US" i="1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/*</a:t>
            </a:r>
            <a:r>
              <a:rPr lang="en-US" i="1" dirty="0" err="1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telusuri</a:t>
            </a:r>
            <a:r>
              <a:rPr lang="en-US" i="1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citra</a:t>
            </a:r>
            <a:r>
              <a:rPr lang="en-US" i="1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tepi</a:t>
            </a:r>
            <a:r>
              <a:rPr lang="en-US" i="1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i="1" dirty="0" err="1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Jika</a:t>
            </a:r>
            <a:r>
              <a:rPr lang="en-US" i="1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pixel </a:t>
            </a:r>
            <a:r>
              <a:rPr lang="en-US" i="1" dirty="0" err="1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merupakan</a:t>
            </a:r>
            <a:r>
              <a:rPr lang="en-US" i="1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tepi</a:t>
            </a:r>
            <a:r>
              <a:rPr lang="en-US" i="1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i="1" dirty="0" err="1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lakukan</a:t>
            </a:r>
            <a:r>
              <a:rPr lang="en-US" i="1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pemungutan</a:t>
            </a:r>
            <a:r>
              <a:rPr lang="en-US" i="1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97000"/>
              </a:lnSpc>
            </a:pPr>
            <a:r>
              <a:rPr lang="en-US" i="1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i="1" dirty="0" err="1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suara</a:t>
            </a:r>
            <a:r>
              <a:rPr lang="en-US" i="1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pada </a:t>
            </a:r>
            <a:r>
              <a:rPr lang="en-US" i="1" dirty="0" err="1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elemen</a:t>
            </a:r>
            <a:r>
              <a:rPr lang="en-US" i="1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matriks</a:t>
            </a:r>
            <a:r>
              <a:rPr lang="en-US" i="1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 yang </a:t>
            </a:r>
            <a:r>
              <a:rPr lang="en-US" i="1" dirty="0" err="1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bersesuaian</a:t>
            </a:r>
            <a:r>
              <a:rPr lang="en-US" i="1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97000"/>
              </a:lnSpc>
            </a:pPr>
            <a:r>
              <a:rPr lang="en-US" i="1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i="1" dirty="0" err="1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tetha</a:t>
            </a:r>
            <a:r>
              <a:rPr lang="en-US" i="1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US" i="1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–pi/2 </a:t>
            </a:r>
            <a:r>
              <a:rPr lang="en-US" i="1" dirty="0" err="1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sampai</a:t>
            </a:r>
            <a:r>
              <a:rPr lang="en-US" i="1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pi/2. 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97000"/>
              </a:lnSpc>
            </a:pPr>
            <a:r>
              <a:rPr lang="en-US" i="1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r </a:t>
            </a:r>
            <a:r>
              <a:rPr lang="en-US" i="1" dirty="0" err="1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US" i="1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–sqrt(M*M+N*N) </a:t>
            </a:r>
            <a:r>
              <a:rPr lang="en-US" i="1" dirty="0" err="1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sampai</a:t>
            </a:r>
            <a:r>
              <a:rPr lang="en-US" i="1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sqrt(M*M+N*N). 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97000"/>
              </a:lnSpc>
            </a:pPr>
            <a:r>
              <a:rPr lang="en-US" i="1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*/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97000"/>
              </a:lnSpc>
            </a:pPr>
            <a:r>
              <a:rPr lang="en-US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97000"/>
              </a:lnSpc>
            </a:pPr>
            <a:r>
              <a:rPr lang="en-US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for (k=0;k&lt;=M-1;k++)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97000"/>
              </a:lnSpc>
            </a:pPr>
            <a:r>
              <a:rPr lang="en-US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for (l=0;l&lt;=N-1;l++)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97000"/>
              </a:lnSpc>
            </a:pPr>
            <a:r>
              <a:rPr lang="en-US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{     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97000"/>
              </a:lnSpc>
            </a:pPr>
            <a:r>
              <a:rPr lang="en-US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if (Edge[k][l]==1)  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97000"/>
              </a:lnSpc>
            </a:pPr>
            <a:r>
              <a:rPr lang="en-US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{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97000"/>
              </a:lnSpc>
            </a:pPr>
            <a:r>
              <a:rPr lang="en-US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for (</a:t>
            </a:r>
            <a:r>
              <a:rPr lang="en-US" dirty="0" err="1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=0;i&lt;=p-1;i++)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97000"/>
              </a:lnSpc>
            </a:pPr>
            <a:r>
              <a:rPr lang="en-US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{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97000"/>
              </a:lnSpc>
            </a:pPr>
            <a:r>
              <a:rPr lang="en-US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r = k*COS[</a:t>
            </a:r>
            <a:r>
              <a:rPr lang="en-US" dirty="0" err="1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] + l*SIN[</a:t>
            </a:r>
            <a:r>
              <a:rPr lang="en-US" dirty="0" err="1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];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97000"/>
              </a:lnSpc>
            </a:pPr>
            <a:r>
              <a:rPr lang="en-US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b = SQRTD;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97000"/>
              </a:lnSpc>
            </a:pPr>
            <a:r>
              <a:rPr lang="en-US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r+=b; r/=(SQRTD*2.0); r*=(m-1); r+=0.5;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97000"/>
              </a:lnSpc>
            </a:pPr>
            <a:r>
              <a:rPr lang="en-US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j=floor(r);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97000"/>
              </a:lnSpc>
            </a:pPr>
            <a:r>
              <a:rPr lang="en-US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P[</a:t>
            </a:r>
            <a:r>
              <a:rPr lang="en-US" dirty="0" err="1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][j]++;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97000"/>
              </a:lnSpc>
            </a:pPr>
            <a:r>
              <a:rPr lang="en-US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}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97000"/>
              </a:lnSpc>
            </a:pPr>
            <a:r>
              <a:rPr lang="en-US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}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97000"/>
              </a:lnSpc>
            </a:pPr>
            <a:r>
              <a:rPr lang="en-US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}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97000"/>
              </a:lnSpc>
            </a:pPr>
            <a:r>
              <a:rPr lang="en-US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53312B9-3B01-4F8C-ACAA-E0484012A27E}"/>
              </a:ext>
            </a:extLst>
          </p:cNvPr>
          <p:cNvSpPr/>
          <p:nvPr/>
        </p:nvSpPr>
        <p:spPr>
          <a:xfrm>
            <a:off x="934277" y="253020"/>
            <a:ext cx="10426149" cy="61781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979880-DD59-4442-A6C8-6C9A88CB63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87173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DBDFCEB-5E06-4B39-BB5B-AE9C65DFF0B7}"/>
              </a:ext>
            </a:extLst>
          </p:cNvPr>
          <p:cNvSpPr/>
          <p:nvPr/>
        </p:nvSpPr>
        <p:spPr>
          <a:xfrm>
            <a:off x="1369943" y="1873168"/>
            <a:ext cx="945211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indent="-45720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void </a:t>
            </a:r>
            <a:r>
              <a:rPr lang="en-US" dirty="0" err="1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LookUpTable</a:t>
            </a:r>
            <a:r>
              <a:rPr lang="en-US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(float *COS, *SIN, int m)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marR="0" indent="-457200">
              <a:spcBef>
                <a:spcPts val="0"/>
              </a:spcBef>
              <a:spcAft>
                <a:spcPts val="0"/>
              </a:spcAft>
            </a:pPr>
            <a:r>
              <a:rPr lang="en-US" i="1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/* </a:t>
            </a:r>
            <a:r>
              <a:rPr lang="en-US" i="1" dirty="0" err="1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Membuat</a:t>
            </a:r>
            <a:r>
              <a:rPr lang="en-US" i="1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tabel</a:t>
            </a:r>
            <a:r>
              <a:rPr lang="en-US" i="1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cosinus</a:t>
            </a:r>
            <a:r>
              <a:rPr lang="en-US" i="1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dan sinus </a:t>
            </a:r>
            <a:r>
              <a:rPr lang="en-US" i="1" dirty="0" err="1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US" i="1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fungsi</a:t>
            </a:r>
            <a:r>
              <a:rPr lang="en-US" i="1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COS dan SIN.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marR="0" indent="-457200">
              <a:spcBef>
                <a:spcPts val="0"/>
              </a:spcBef>
              <a:spcAft>
                <a:spcPts val="0"/>
              </a:spcAft>
            </a:pPr>
            <a:r>
              <a:rPr lang="en-US" i="1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i="1" dirty="0" err="1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Masukan</a:t>
            </a:r>
            <a:r>
              <a:rPr lang="en-US" i="1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m </a:t>
            </a:r>
            <a:r>
              <a:rPr lang="en-US" i="1" dirty="0" err="1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adalah</a:t>
            </a:r>
            <a:r>
              <a:rPr lang="en-US" i="1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jumlah</a:t>
            </a:r>
            <a:r>
              <a:rPr lang="en-US" i="1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baris</a:t>
            </a:r>
            <a:r>
              <a:rPr lang="en-US" i="1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tabel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marR="0" indent="-457200">
              <a:spcBef>
                <a:spcPts val="0"/>
              </a:spcBef>
              <a:spcAft>
                <a:spcPts val="0"/>
              </a:spcAft>
            </a:pPr>
            <a:r>
              <a:rPr lang="en-US" i="1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i="1" dirty="0" err="1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Keluaran</a:t>
            </a:r>
            <a:r>
              <a:rPr lang="en-US" i="1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i="1" dirty="0" err="1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tabel</a:t>
            </a:r>
            <a:r>
              <a:rPr lang="en-US" i="1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COS dan </a:t>
            </a:r>
            <a:r>
              <a:rPr lang="en-US" i="1" dirty="0" err="1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tabel</a:t>
            </a:r>
            <a:r>
              <a:rPr lang="en-US" i="1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SIN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marR="0" indent="-457200">
              <a:spcBef>
                <a:spcPts val="0"/>
              </a:spcBef>
              <a:spcAft>
                <a:spcPts val="0"/>
              </a:spcAft>
            </a:pPr>
            <a:r>
              <a:rPr lang="en-US" i="1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*/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marR="0" indent="-45720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marR="0" indent="-45720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int </a:t>
            </a:r>
            <a:r>
              <a:rPr lang="en-US" dirty="0" err="1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marR="0" indent="-45720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float </a:t>
            </a:r>
            <a:r>
              <a:rPr lang="en-US" dirty="0" err="1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R_TO_D = 0.017453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-457200"/>
            <a:r>
              <a:rPr lang="en-US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for(</a:t>
            </a:r>
            <a:r>
              <a:rPr lang="en-US" dirty="0" err="1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=0;i&lt;=m-1;i++)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{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dirty="0" err="1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(float)</a:t>
            </a:r>
            <a:r>
              <a:rPr lang="en-US" dirty="0" err="1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* 180.0/(m-1)-90.0; 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dirty="0" err="1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dirty="0" err="1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* R_TO_D;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COS[</a:t>
            </a:r>
            <a:r>
              <a:rPr lang="en-US" dirty="0" err="1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] = (double) cos((double)</a:t>
            </a:r>
            <a:r>
              <a:rPr lang="en-US" dirty="0" err="1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SIN[</a:t>
            </a:r>
            <a:r>
              <a:rPr lang="en-US" dirty="0" err="1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] = (double) sin((double)</a:t>
            </a:r>
            <a:r>
              <a:rPr lang="en-US" dirty="0" err="1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}  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A848649-F5B7-4D6E-B952-C5410CF02796}"/>
              </a:ext>
            </a:extLst>
          </p:cNvPr>
          <p:cNvSpPr/>
          <p:nvPr/>
        </p:nvSpPr>
        <p:spPr>
          <a:xfrm>
            <a:off x="1167847" y="1773777"/>
            <a:ext cx="9654209" cy="469659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EC85236-4BCD-4B7F-A1C5-69560A849EAF}"/>
              </a:ext>
            </a:extLst>
          </p:cNvPr>
          <p:cNvSpPr/>
          <p:nvPr/>
        </p:nvSpPr>
        <p:spPr>
          <a:xfrm>
            <a:off x="1237421" y="549970"/>
            <a:ext cx="872987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ea typeface="Times New Roman" panose="02020603050405020304" pitchFamily="18" charset="0"/>
              </a:rPr>
              <a:t>Nilai </a:t>
            </a:r>
            <a:r>
              <a:rPr lang="en-US" sz="2400" i="1" dirty="0" err="1">
                <a:ea typeface="Times New Roman" panose="02020603050405020304" pitchFamily="18" charset="0"/>
              </a:rPr>
              <a:t>cosinus</a:t>
            </a:r>
            <a:r>
              <a:rPr lang="en-US" sz="2400" dirty="0">
                <a:ea typeface="Times New Roman" panose="02020603050405020304" pitchFamily="18" charset="0"/>
              </a:rPr>
              <a:t> dan </a:t>
            </a:r>
            <a:r>
              <a:rPr lang="en-US" sz="2400" i="1" dirty="0">
                <a:ea typeface="Times New Roman" panose="02020603050405020304" pitchFamily="18" charset="0"/>
              </a:rPr>
              <a:t>sinus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disimpan</a:t>
            </a:r>
            <a:r>
              <a:rPr lang="en-US" sz="2400" dirty="0">
                <a:ea typeface="Times New Roman" panose="02020603050405020304" pitchFamily="18" charset="0"/>
              </a:rPr>
              <a:t> di </a:t>
            </a:r>
            <a:r>
              <a:rPr lang="en-US" sz="2400" dirty="0" err="1">
                <a:ea typeface="Times New Roman" panose="02020603050405020304" pitchFamily="18" charset="0"/>
              </a:rPr>
              <a:t>dalam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i="1" dirty="0">
                <a:ea typeface="Times New Roman" panose="02020603050405020304" pitchFamily="18" charset="0"/>
              </a:rPr>
              <a:t>lookup table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COS[0..p-1]</a:t>
            </a:r>
            <a:r>
              <a:rPr lang="en-US" sz="2400" dirty="0">
                <a:ea typeface="Times New Roman" panose="02020603050405020304" pitchFamily="18" charset="0"/>
              </a:rPr>
              <a:t> dan </a:t>
            </a:r>
            <a:r>
              <a:rPr lang="en-US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SIN[0..p-1]</a:t>
            </a:r>
            <a:r>
              <a:rPr lang="en-US" sz="2400" dirty="0">
                <a:ea typeface="Times New Roman" panose="02020603050405020304" pitchFamily="18" charset="0"/>
              </a:rPr>
              <a:t> yang </a:t>
            </a:r>
            <a:r>
              <a:rPr lang="en-US" sz="2400" dirty="0" err="1">
                <a:ea typeface="Times New Roman" panose="02020603050405020304" pitchFamily="18" charset="0"/>
              </a:rPr>
              <a:t>dibentuk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dengan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kode</a:t>
            </a:r>
            <a:r>
              <a:rPr lang="en-US" sz="2400" dirty="0">
                <a:ea typeface="Times New Roman" panose="02020603050405020304" pitchFamily="18" charset="0"/>
              </a:rPr>
              <a:t> program </a:t>
            </a:r>
            <a:r>
              <a:rPr lang="en-US" sz="2400" dirty="0" err="1">
                <a:ea typeface="Times New Roman" panose="02020603050405020304" pitchFamily="18" charset="0"/>
              </a:rPr>
              <a:t>berikut</a:t>
            </a:r>
            <a:r>
              <a:rPr lang="en-US" sz="2400" dirty="0">
                <a:ea typeface="Times New Roman" panose="02020603050405020304" pitchFamily="18" charset="0"/>
              </a:rPr>
              <a:t>:</a:t>
            </a:r>
            <a:endParaRPr lang="en-US" sz="24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A4F277-7FDD-47E2-AB4D-509FBEE285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6565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7B8EBE-1436-4144-8D7D-30F89E0C34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62000"/>
            <a:ext cx="10515600" cy="5414963"/>
          </a:xfrm>
        </p:spPr>
        <p:txBody>
          <a:bodyPr/>
          <a:lstStyle/>
          <a:p>
            <a:r>
              <a:rPr lang="en-US" sz="2400" dirty="0" err="1"/>
              <a:t>Tetapi</a:t>
            </a:r>
            <a:r>
              <a:rPr lang="en-US" sz="2400" dirty="0"/>
              <a:t>, </a:t>
            </a:r>
            <a:r>
              <a:rPr lang="en-US" sz="2400" dirty="0" err="1"/>
              <a:t>tepi</a:t>
            </a:r>
            <a:r>
              <a:rPr lang="en-US" sz="2400" dirty="0"/>
              <a:t> </a:t>
            </a:r>
            <a:r>
              <a:rPr lang="en-US" sz="2400" dirty="0" err="1"/>
              <a:t>belum</a:t>
            </a:r>
            <a:r>
              <a:rPr lang="en-US" sz="2400" dirty="0"/>
              <a:t> </a:t>
            </a:r>
            <a:r>
              <a:rPr lang="en-US" sz="2400" dirty="0" err="1"/>
              <a:t>memberikan</a:t>
            </a:r>
            <a:r>
              <a:rPr lang="en-US" sz="2400" dirty="0"/>
              <a:t> </a:t>
            </a:r>
            <a:r>
              <a:rPr lang="en-US" sz="2400" dirty="0" err="1"/>
              <a:t>informasi</a:t>
            </a:r>
            <a:r>
              <a:rPr lang="en-US" sz="2400" dirty="0"/>
              <a:t> yang </a:t>
            </a:r>
            <a:r>
              <a:rPr lang="en-US" sz="2400" dirty="0" err="1"/>
              <a:t>berguna</a:t>
            </a:r>
            <a:r>
              <a:rPr lang="en-US" sz="2400" dirty="0"/>
              <a:t> </a:t>
            </a:r>
            <a:r>
              <a:rPr lang="en-US" sz="2400" dirty="0" err="1"/>
              <a:t>karena</a:t>
            </a:r>
            <a:r>
              <a:rPr lang="en-US" sz="2400" dirty="0"/>
              <a:t> </a:t>
            </a:r>
            <a:r>
              <a:rPr lang="en-US" sz="2400" dirty="0" err="1"/>
              <a:t>belum</a:t>
            </a:r>
            <a:r>
              <a:rPr lang="en-US" sz="2400" dirty="0"/>
              <a:t> </a:t>
            </a:r>
            <a:r>
              <a:rPr lang="en-US" sz="2400" dirty="0" err="1"/>
              <a:t>ada</a:t>
            </a:r>
            <a:r>
              <a:rPr lang="en-US" sz="2400" dirty="0"/>
              <a:t> </a:t>
            </a:r>
            <a:r>
              <a:rPr lang="en-US" sz="2400" dirty="0" err="1"/>
              <a:t>keterkaitan</a:t>
            </a:r>
            <a:r>
              <a:rPr lang="en-US" sz="2400" dirty="0"/>
              <a:t> </a:t>
            </a:r>
            <a:r>
              <a:rPr lang="en-US" sz="2400" dirty="0" err="1"/>
              <a:t>antara</a:t>
            </a:r>
            <a:r>
              <a:rPr lang="en-US" sz="2400" dirty="0"/>
              <a:t> </a:t>
            </a:r>
            <a:r>
              <a:rPr lang="en-US" sz="2400" dirty="0" err="1"/>
              <a:t>suatu</a:t>
            </a:r>
            <a:r>
              <a:rPr lang="en-US" sz="2400" dirty="0"/>
              <a:t> </a:t>
            </a:r>
            <a:r>
              <a:rPr lang="en-US" sz="2400" dirty="0" err="1"/>
              <a:t>tepi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tepi</a:t>
            </a:r>
            <a:r>
              <a:rPr lang="en-US" sz="2400" dirty="0"/>
              <a:t> </a:t>
            </a:r>
            <a:r>
              <a:rPr lang="en-US" sz="2400" dirty="0" err="1"/>
              <a:t>lainnya</a:t>
            </a:r>
            <a:r>
              <a:rPr lang="en-US" sz="2400" dirty="0"/>
              <a:t>. </a:t>
            </a:r>
          </a:p>
          <a:p>
            <a:endParaRPr lang="en-US" sz="2400" dirty="0"/>
          </a:p>
          <a:p>
            <a:r>
              <a:rPr lang="en-US" sz="2400" dirty="0"/>
              <a:t>Oleh </a:t>
            </a:r>
            <a:r>
              <a:rPr lang="en-US" sz="2400" dirty="0" err="1"/>
              <a:t>karena</a:t>
            </a:r>
            <a:r>
              <a:rPr lang="en-US" sz="2400" dirty="0"/>
              <a:t> </a:t>
            </a:r>
            <a:r>
              <a:rPr lang="en-US" sz="2400" dirty="0" err="1"/>
              <a:t>itu</a:t>
            </a:r>
            <a:r>
              <a:rPr lang="en-US" sz="2400" dirty="0"/>
              <a:t>, pixel-pixel </a:t>
            </a:r>
            <a:r>
              <a:rPr lang="en-US" sz="2400" dirty="0" err="1"/>
              <a:t>tepi</a:t>
            </a:r>
            <a:r>
              <a:rPr lang="en-US" sz="2400" dirty="0"/>
              <a:t> </a:t>
            </a:r>
            <a:r>
              <a:rPr lang="en-US" sz="2400" dirty="0" err="1"/>
              <a:t>harus</a:t>
            </a:r>
            <a:r>
              <a:rPr lang="en-US" sz="2400" dirty="0"/>
              <a:t> </a:t>
            </a:r>
            <a:r>
              <a:rPr lang="en-US" sz="2400" dirty="0" err="1"/>
              <a:t>ditautkan</a:t>
            </a:r>
            <a:r>
              <a:rPr lang="en-US" sz="2400" dirty="0"/>
              <a:t> </a:t>
            </a:r>
            <a:r>
              <a:rPr lang="en-US" sz="2400" dirty="0" err="1"/>
              <a:t>satu</a:t>
            </a:r>
            <a:r>
              <a:rPr lang="en-US" sz="2400" dirty="0"/>
              <a:t> </a:t>
            </a:r>
            <a:r>
              <a:rPr lang="en-US" sz="2400" dirty="0" err="1"/>
              <a:t>sama</a:t>
            </a:r>
            <a:r>
              <a:rPr lang="en-US" sz="2400" dirty="0"/>
              <a:t> lain agar </a:t>
            </a:r>
            <a:r>
              <a:rPr lang="en-US" sz="2400" dirty="0" err="1"/>
              <a:t>menghasilkan</a:t>
            </a:r>
            <a:r>
              <a:rPr lang="en-US" sz="2400" dirty="0"/>
              <a:t> </a:t>
            </a:r>
            <a:r>
              <a:rPr lang="en-US" sz="2400" dirty="0" err="1"/>
              <a:t>informasi</a:t>
            </a:r>
            <a:r>
              <a:rPr lang="en-US" sz="2400" dirty="0"/>
              <a:t> yang </a:t>
            </a:r>
            <a:r>
              <a:rPr lang="en-US" sz="2400" dirty="0" err="1"/>
              <a:t>lebih</a:t>
            </a:r>
            <a:r>
              <a:rPr lang="en-US" sz="2400" dirty="0"/>
              <a:t> </a:t>
            </a:r>
            <a:r>
              <a:rPr lang="en-US" sz="2400" dirty="0" err="1"/>
              <a:t>berguna</a:t>
            </a:r>
            <a:r>
              <a:rPr lang="en-US" sz="2400" dirty="0"/>
              <a:t> yang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digunakan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mendeteksi</a:t>
            </a:r>
            <a:r>
              <a:rPr lang="en-US" sz="2400" dirty="0"/>
              <a:t> </a:t>
            </a:r>
            <a:r>
              <a:rPr lang="en-US" sz="2400" dirty="0" err="1"/>
              <a:t>bentuk-bentuk</a:t>
            </a:r>
            <a:r>
              <a:rPr lang="en-US" sz="2400" dirty="0"/>
              <a:t> </a:t>
            </a:r>
            <a:r>
              <a:rPr lang="en-US" sz="2400" dirty="0" err="1"/>
              <a:t>sederhana</a:t>
            </a:r>
            <a:r>
              <a:rPr lang="en-US" sz="2400" dirty="0"/>
              <a:t>.</a:t>
            </a:r>
          </a:p>
          <a:p>
            <a:endParaRPr lang="en-US" sz="2400" dirty="0"/>
          </a:p>
          <a:p>
            <a:r>
              <a:rPr lang="en-US" sz="2400" dirty="0" err="1"/>
              <a:t>Bentuk-bentuk</a:t>
            </a:r>
            <a:r>
              <a:rPr lang="en-US" sz="2400" dirty="0"/>
              <a:t> </a:t>
            </a:r>
            <a:r>
              <a:rPr lang="en-US" sz="2400" dirty="0" err="1"/>
              <a:t>sederhana</a:t>
            </a:r>
            <a:r>
              <a:rPr lang="en-US" sz="2400" dirty="0"/>
              <a:t> </a:t>
            </a:r>
            <a:r>
              <a:rPr lang="en-US" sz="2400" dirty="0" err="1"/>
              <a:t>misalnya</a:t>
            </a:r>
            <a:r>
              <a:rPr lang="en-US" sz="2400" dirty="0"/>
              <a:t> </a:t>
            </a:r>
            <a:r>
              <a:rPr lang="en-US" sz="2400" dirty="0" err="1"/>
              <a:t>garis</a:t>
            </a:r>
            <a:r>
              <a:rPr lang="en-US" sz="2400" dirty="0"/>
              <a:t> </a:t>
            </a:r>
            <a:r>
              <a:rPr lang="en-US" sz="2400" dirty="0" err="1"/>
              <a:t>lurus</a:t>
            </a:r>
            <a:r>
              <a:rPr lang="en-US" sz="2400" dirty="0"/>
              <a:t>, </a:t>
            </a:r>
            <a:r>
              <a:rPr lang="en-US" sz="2400" dirty="0" err="1"/>
              <a:t>lingkaran</a:t>
            </a:r>
            <a:r>
              <a:rPr lang="en-US" sz="2400" dirty="0"/>
              <a:t>, </a:t>
            </a:r>
            <a:r>
              <a:rPr lang="en-US" sz="2400" dirty="0" err="1"/>
              <a:t>elips</a:t>
            </a:r>
            <a:r>
              <a:rPr lang="en-US" sz="2400" dirty="0"/>
              <a:t>, dan </a:t>
            </a:r>
            <a:r>
              <a:rPr lang="en-US" sz="2400" dirty="0" err="1"/>
              <a:t>sebagainya</a:t>
            </a:r>
            <a:r>
              <a:rPr lang="en-US" sz="2400" dirty="0"/>
              <a:t>. </a:t>
            </a:r>
            <a:r>
              <a:rPr lang="en-US" sz="2400" dirty="0" err="1"/>
              <a:t>Bentuk-bentuk</a:t>
            </a:r>
            <a:r>
              <a:rPr lang="en-US" sz="2400" dirty="0"/>
              <a:t> </a:t>
            </a:r>
            <a:r>
              <a:rPr lang="en-US" sz="2400" dirty="0" err="1"/>
              <a:t>ini</a:t>
            </a:r>
            <a:r>
              <a:rPr lang="en-US" sz="2400" dirty="0"/>
              <a:t> </a:t>
            </a:r>
            <a:r>
              <a:rPr lang="en-US" sz="2400" dirty="0" err="1"/>
              <a:t>berguna</a:t>
            </a:r>
            <a:r>
              <a:rPr lang="en-US" sz="2400" dirty="0"/>
              <a:t> di </a:t>
            </a:r>
            <a:r>
              <a:rPr lang="en-US" sz="2400" dirty="0" err="1"/>
              <a:t>dalam</a:t>
            </a:r>
            <a:r>
              <a:rPr lang="en-US" sz="2400" dirty="0"/>
              <a:t> proses </a:t>
            </a:r>
            <a:r>
              <a:rPr lang="en-US" sz="2400" dirty="0" err="1"/>
              <a:t>analisis</a:t>
            </a:r>
            <a:r>
              <a:rPr lang="en-US" sz="2400" dirty="0"/>
              <a:t> </a:t>
            </a:r>
            <a:r>
              <a:rPr lang="en-US" sz="2400" dirty="0" err="1"/>
              <a:t>citra</a:t>
            </a:r>
            <a:r>
              <a:rPr lang="en-US" sz="2400" dirty="0"/>
              <a:t>.</a:t>
            </a:r>
          </a:p>
          <a:p>
            <a:endParaRPr lang="en-US" sz="2400" dirty="0"/>
          </a:p>
          <a:p>
            <a:r>
              <a:rPr lang="en-US" sz="2400" dirty="0"/>
              <a:t>Oleh </a:t>
            </a:r>
            <a:r>
              <a:rPr lang="en-US" sz="2400" dirty="0" err="1"/>
              <a:t>karena</a:t>
            </a:r>
            <a:r>
              <a:rPr lang="en-US" sz="2400" dirty="0"/>
              <a:t> </a:t>
            </a:r>
            <a:r>
              <a:rPr lang="en-US" sz="2400" dirty="0" err="1"/>
              <a:t>itu</a:t>
            </a:r>
            <a:r>
              <a:rPr lang="en-US" sz="2400" dirty="0"/>
              <a:t>, </a:t>
            </a:r>
            <a:r>
              <a:rPr lang="en-US" sz="2400" dirty="0" err="1"/>
              <a:t>algoritma</a:t>
            </a:r>
            <a:r>
              <a:rPr lang="en-US" sz="2400" dirty="0"/>
              <a:t> </a:t>
            </a:r>
            <a:r>
              <a:rPr lang="en-US" sz="2400" dirty="0" err="1"/>
              <a:t>deteksi</a:t>
            </a:r>
            <a:r>
              <a:rPr lang="en-US" sz="2400" dirty="0"/>
              <a:t> </a:t>
            </a:r>
            <a:r>
              <a:rPr lang="en-US" sz="2400" dirty="0" err="1"/>
              <a:t>tepi</a:t>
            </a:r>
            <a:r>
              <a:rPr lang="en-US" sz="2400" dirty="0"/>
              <a:t> </a:t>
            </a:r>
            <a:r>
              <a:rPr lang="en-US" sz="2400" dirty="0" err="1"/>
              <a:t>biasanya</a:t>
            </a:r>
            <a:r>
              <a:rPr lang="en-US" sz="2400" dirty="0"/>
              <a:t> </a:t>
            </a:r>
            <a:r>
              <a:rPr lang="en-US" sz="2400" dirty="0" err="1"/>
              <a:t>dilanjutkan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prosedur</a:t>
            </a:r>
            <a:r>
              <a:rPr lang="en-US" sz="2400" dirty="0"/>
              <a:t> </a:t>
            </a:r>
            <a:r>
              <a:rPr lang="en-US" sz="2400" dirty="0" err="1"/>
              <a:t>penautan</a:t>
            </a:r>
            <a:r>
              <a:rPr lang="en-US" sz="2400" dirty="0"/>
              <a:t> (</a:t>
            </a:r>
            <a:r>
              <a:rPr lang="en-US" sz="2400" i="1" dirty="0"/>
              <a:t>linking procedure</a:t>
            </a:r>
            <a:r>
              <a:rPr lang="en-US" sz="2400" dirty="0"/>
              <a:t>)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menyusun</a:t>
            </a:r>
            <a:r>
              <a:rPr lang="en-US" sz="2400" dirty="0"/>
              <a:t> </a:t>
            </a:r>
            <a:r>
              <a:rPr lang="en-US" sz="2400" i="1" dirty="0"/>
              <a:t>pixel-pixel</a:t>
            </a:r>
            <a:r>
              <a:rPr lang="en-US" sz="2400" dirty="0"/>
              <a:t> </a:t>
            </a:r>
            <a:r>
              <a:rPr lang="en-US" sz="2400" dirty="0" err="1"/>
              <a:t>tepi</a:t>
            </a:r>
            <a:r>
              <a:rPr lang="en-US" sz="2400" dirty="0"/>
              <a:t> </a:t>
            </a:r>
            <a:r>
              <a:rPr lang="en-US" sz="2400" dirty="0" err="1"/>
              <a:t>menjadi</a:t>
            </a:r>
            <a:r>
              <a:rPr lang="en-US" sz="2400" dirty="0"/>
              <a:t> </a:t>
            </a:r>
            <a:r>
              <a:rPr lang="en-US" sz="2400" dirty="0" err="1"/>
              <a:t>representasi</a:t>
            </a:r>
            <a:r>
              <a:rPr lang="en-US" sz="2400" dirty="0"/>
              <a:t> yang </a:t>
            </a:r>
            <a:r>
              <a:rPr lang="en-US" sz="2400" dirty="0" err="1"/>
              <a:t>lebih</a:t>
            </a:r>
            <a:r>
              <a:rPr lang="en-US" sz="2400" dirty="0"/>
              <a:t> </a:t>
            </a:r>
            <a:r>
              <a:rPr lang="en-US" sz="2400" dirty="0" err="1"/>
              <a:t>berarti</a:t>
            </a:r>
            <a:r>
              <a:rPr lang="en-US" sz="2400" dirty="0"/>
              <a:t>.</a:t>
            </a:r>
          </a:p>
          <a:p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99C14BC-291B-4301-A370-A8CCB5A37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77204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F16250-B035-4A13-B764-C9A268BC92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53422"/>
            <a:ext cx="10515600" cy="5202928"/>
          </a:xfrm>
        </p:spPr>
        <p:txBody>
          <a:bodyPr>
            <a:normAutofit/>
          </a:bodyPr>
          <a:lstStyle/>
          <a:p>
            <a:r>
              <a:rPr lang="en-US" sz="2400" dirty="0"/>
              <a:t>Setelah </a:t>
            </a:r>
            <a:r>
              <a:rPr lang="en-US" sz="2400" dirty="0" err="1"/>
              <a:t>Transformasi</a:t>
            </a:r>
            <a:r>
              <a:rPr lang="en-US" sz="2400" dirty="0"/>
              <a:t> Hough </a:t>
            </a:r>
            <a:r>
              <a:rPr lang="en-US" sz="2400" dirty="0" err="1"/>
              <a:t>selesai</a:t>
            </a:r>
            <a:r>
              <a:rPr lang="en-US" sz="2400" dirty="0"/>
              <a:t> </a:t>
            </a:r>
            <a:r>
              <a:rPr lang="en-US" sz="2400" dirty="0" err="1"/>
              <a:t>dilakukan</a:t>
            </a:r>
            <a:r>
              <a:rPr lang="en-US" sz="2400" dirty="0"/>
              <a:t>, </a:t>
            </a:r>
            <a:r>
              <a:rPr lang="en-US" sz="2400" dirty="0" err="1"/>
              <a:t>langkah</a:t>
            </a:r>
            <a:r>
              <a:rPr lang="en-US" sz="2400" dirty="0"/>
              <a:t> </a:t>
            </a:r>
            <a:r>
              <a:rPr lang="en-US" sz="2400" dirty="0" err="1"/>
              <a:t>berikutnya</a:t>
            </a:r>
            <a:r>
              <a:rPr lang="en-US" sz="2400" dirty="0"/>
              <a:t>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melakukan</a:t>
            </a:r>
            <a:r>
              <a:rPr lang="en-US" sz="2400" dirty="0"/>
              <a:t> </a:t>
            </a:r>
            <a:r>
              <a:rPr lang="en-US" sz="2400" dirty="0" err="1"/>
              <a:t>operasi</a:t>
            </a:r>
            <a:r>
              <a:rPr lang="en-US" sz="2400" dirty="0"/>
              <a:t> </a:t>
            </a:r>
            <a:r>
              <a:rPr lang="en-US" sz="2400" dirty="0" err="1"/>
              <a:t>pengambangan</a:t>
            </a:r>
            <a:r>
              <a:rPr lang="en-US" sz="2400" dirty="0"/>
              <a:t> (</a:t>
            </a:r>
            <a:r>
              <a:rPr lang="en-US" sz="2400" i="1" dirty="0"/>
              <a:t>thresholding</a:t>
            </a:r>
            <a:r>
              <a:rPr lang="en-US" sz="2400" dirty="0"/>
              <a:t>)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menentukan</a:t>
            </a:r>
            <a:r>
              <a:rPr lang="en-US" sz="2400" dirty="0"/>
              <a:t> </a:t>
            </a:r>
            <a:r>
              <a:rPr lang="en-US" sz="2400" dirty="0" err="1"/>
              <a:t>tempat-tempat</a:t>
            </a:r>
            <a:r>
              <a:rPr lang="en-US" sz="2400" dirty="0"/>
              <a:t> pada </a:t>
            </a:r>
            <a:r>
              <a:rPr lang="en-US" sz="2400" dirty="0" err="1"/>
              <a:t>ruang</a:t>
            </a:r>
            <a:r>
              <a:rPr lang="en-US" sz="2400" dirty="0"/>
              <a:t> </a:t>
            </a:r>
            <a:r>
              <a:rPr lang="en-US" sz="2400" dirty="0" err="1"/>
              <a:t>paramater</a:t>
            </a:r>
            <a:r>
              <a:rPr lang="en-US" sz="2400" dirty="0"/>
              <a:t> (</a:t>
            </a:r>
            <a:r>
              <a:rPr lang="en-US" sz="2400" i="1" dirty="0"/>
              <a:t>r,</a:t>
            </a:r>
            <a:r>
              <a:rPr lang="en-US" sz="2400" i="1" dirty="0">
                <a:sym typeface="Symbol" panose="05050102010706020507" pitchFamily="18" charset="2"/>
              </a:rPr>
              <a:t></a:t>
            </a:r>
            <a:r>
              <a:rPr lang="en-US" sz="2400" dirty="0"/>
              <a:t> )yang </a:t>
            </a:r>
            <a:r>
              <a:rPr lang="en-US" sz="2400" dirty="0" err="1"/>
              <a:t>mempunyai</a:t>
            </a:r>
            <a:r>
              <a:rPr lang="en-US" sz="2400" dirty="0"/>
              <a:t> </a:t>
            </a:r>
            <a:r>
              <a:rPr lang="en-US" sz="2400" dirty="0" err="1"/>
              <a:t>penumpukan</a:t>
            </a:r>
            <a:r>
              <a:rPr lang="en-US" sz="2400" dirty="0"/>
              <a:t> </a:t>
            </a:r>
            <a:r>
              <a:rPr lang="en-US" sz="2400" dirty="0" err="1"/>
              <a:t>suara</a:t>
            </a:r>
            <a:r>
              <a:rPr lang="en-US" sz="2400" dirty="0"/>
              <a:t> </a:t>
            </a:r>
            <a:r>
              <a:rPr lang="en-US" sz="2400" dirty="0" err="1"/>
              <a:t>lebih</a:t>
            </a:r>
            <a:r>
              <a:rPr lang="en-US" sz="2400" dirty="0"/>
              <a:t> </a:t>
            </a:r>
            <a:r>
              <a:rPr lang="en-US" sz="2400" dirty="0" err="1"/>
              <a:t>besar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nilai</a:t>
            </a:r>
            <a:r>
              <a:rPr lang="en-US" sz="2400" dirty="0"/>
              <a:t> </a:t>
            </a:r>
            <a:r>
              <a:rPr lang="en-US" sz="2400" dirty="0" err="1"/>
              <a:t>ambang</a:t>
            </a:r>
            <a:r>
              <a:rPr lang="en-US" sz="2400" dirty="0"/>
              <a:t> </a:t>
            </a:r>
            <a:r>
              <a:rPr lang="en-US" sz="2400" i="1" dirty="0"/>
              <a:t>T</a:t>
            </a:r>
            <a:r>
              <a:rPr lang="en-US" sz="2400" dirty="0"/>
              <a:t>.</a:t>
            </a:r>
          </a:p>
          <a:p>
            <a:endParaRPr lang="en-US" sz="2400" dirty="0"/>
          </a:p>
          <a:p>
            <a:r>
              <a:rPr lang="en-US" sz="2400" dirty="0" err="1"/>
              <a:t>Elemen</a:t>
            </a:r>
            <a:r>
              <a:rPr lang="en-US" sz="2400" dirty="0"/>
              <a:t> </a:t>
            </a:r>
            <a:r>
              <a:rPr lang="en-US" sz="2400" dirty="0" err="1"/>
              <a:t>matriks</a:t>
            </a:r>
            <a:r>
              <a:rPr lang="en-US" sz="2400" dirty="0"/>
              <a:t> P yang </a:t>
            </a:r>
            <a:r>
              <a:rPr lang="en-US" sz="2400" dirty="0" err="1"/>
              <a:t>nilainya</a:t>
            </a:r>
            <a:r>
              <a:rPr lang="en-US" sz="2400" dirty="0"/>
              <a:t> di </a:t>
            </a:r>
            <a:r>
              <a:rPr lang="en-US" sz="2400" dirty="0" err="1"/>
              <a:t>atas</a:t>
            </a:r>
            <a:r>
              <a:rPr lang="en-US" sz="2400" dirty="0"/>
              <a:t> </a:t>
            </a:r>
            <a:r>
              <a:rPr lang="en-US" sz="2400" dirty="0" err="1"/>
              <a:t>nilai</a:t>
            </a:r>
            <a:r>
              <a:rPr lang="en-US" sz="2400" dirty="0"/>
              <a:t> </a:t>
            </a:r>
            <a:r>
              <a:rPr lang="en-US" sz="2400" dirty="0" err="1"/>
              <a:t>ambang</a:t>
            </a:r>
            <a:r>
              <a:rPr lang="en-US" sz="2400" dirty="0"/>
              <a:t> </a:t>
            </a:r>
            <a:r>
              <a:rPr lang="en-US" sz="2400" dirty="0" err="1"/>
              <a:t>tersebut</a:t>
            </a:r>
            <a:r>
              <a:rPr lang="en-US" sz="2400" dirty="0"/>
              <a:t> </a:t>
            </a:r>
            <a:r>
              <a:rPr lang="en-US" sz="2400" dirty="0" err="1"/>
              <a:t>menyatakan</a:t>
            </a:r>
            <a:r>
              <a:rPr lang="en-US" sz="2400" dirty="0"/>
              <a:t> parameter </a:t>
            </a:r>
            <a:r>
              <a:rPr lang="en-US" sz="2400" dirty="0" err="1"/>
              <a:t>garis</a:t>
            </a:r>
            <a:r>
              <a:rPr lang="en-US" sz="2400" dirty="0"/>
              <a:t> </a:t>
            </a:r>
            <a:r>
              <a:rPr lang="en-US" sz="2400" dirty="0" err="1"/>
              <a:t>lurus</a:t>
            </a:r>
            <a:r>
              <a:rPr lang="en-US" sz="2400" dirty="0"/>
              <a:t>. </a:t>
            </a:r>
          </a:p>
          <a:p>
            <a:endParaRPr lang="en-US" sz="2400" dirty="0"/>
          </a:p>
          <a:p>
            <a:r>
              <a:rPr lang="en-US" sz="2400" dirty="0" err="1"/>
              <a:t>Misalkan</a:t>
            </a:r>
            <a:r>
              <a:rPr lang="en-US" sz="2400" dirty="0"/>
              <a:t> </a:t>
            </a:r>
            <a:r>
              <a:rPr lang="en-US" sz="2400" dirty="0" err="1"/>
              <a:t>tempat-tempat</a:t>
            </a:r>
            <a:r>
              <a:rPr lang="en-US" sz="2400" dirty="0"/>
              <a:t> </a:t>
            </a:r>
            <a:r>
              <a:rPr lang="en-US" sz="2400" dirty="0" err="1"/>
              <a:t>itu</a:t>
            </a:r>
            <a:r>
              <a:rPr lang="en-US" sz="2400" dirty="0"/>
              <a:t> </a:t>
            </a:r>
            <a:r>
              <a:rPr lang="en-US" sz="2400" dirty="0" err="1"/>
              <a:t>adalah</a:t>
            </a:r>
            <a:r>
              <a:rPr lang="en-US" sz="2400" dirty="0"/>
              <a:t> {(</a:t>
            </a:r>
            <a:r>
              <a:rPr lang="en-US" sz="2400" i="1" dirty="0"/>
              <a:t>r</a:t>
            </a:r>
            <a:r>
              <a:rPr lang="en-US" sz="2400" baseline="-25000" dirty="0"/>
              <a:t>1</a:t>
            </a:r>
            <a:r>
              <a:rPr lang="en-US" sz="2400" dirty="0"/>
              <a:t>, </a:t>
            </a:r>
            <a:r>
              <a:rPr lang="en-US" sz="2400" i="1" dirty="0">
                <a:sym typeface="Symbol" panose="05050102010706020507" pitchFamily="18" charset="2"/>
              </a:rPr>
              <a:t></a:t>
            </a:r>
            <a:r>
              <a:rPr lang="en-US" sz="2400" baseline="-25000" dirty="0"/>
              <a:t>1</a:t>
            </a:r>
            <a:r>
              <a:rPr lang="en-US" sz="2400" dirty="0"/>
              <a:t>), (</a:t>
            </a:r>
            <a:r>
              <a:rPr lang="en-US" sz="2400" i="1" dirty="0"/>
              <a:t>r</a:t>
            </a:r>
            <a:r>
              <a:rPr lang="en-US" sz="2400" baseline="-25000" dirty="0"/>
              <a:t>2</a:t>
            </a:r>
            <a:r>
              <a:rPr lang="en-US" sz="2400" dirty="0"/>
              <a:t>, </a:t>
            </a:r>
            <a:r>
              <a:rPr lang="en-US" sz="2400" i="1" dirty="0">
                <a:sym typeface="Symbol" panose="05050102010706020507" pitchFamily="18" charset="2"/>
              </a:rPr>
              <a:t></a:t>
            </a:r>
            <a:r>
              <a:rPr lang="en-US" sz="2400" baseline="-25000" dirty="0"/>
              <a:t>2</a:t>
            </a:r>
            <a:r>
              <a:rPr lang="en-US" sz="2400" dirty="0"/>
              <a:t>), …, {(</a:t>
            </a:r>
            <a:r>
              <a:rPr lang="en-US" sz="2400" i="1" dirty="0" err="1"/>
              <a:t>r</a:t>
            </a:r>
            <a:r>
              <a:rPr lang="en-US" sz="2400" i="1" baseline="-25000" dirty="0" err="1"/>
              <a:t>k</a:t>
            </a:r>
            <a:r>
              <a:rPr lang="en-US" sz="2400" dirty="0"/>
              <a:t>, </a:t>
            </a:r>
            <a:r>
              <a:rPr lang="en-US" sz="2400" i="1" dirty="0">
                <a:sym typeface="Symbol" panose="05050102010706020507" pitchFamily="18" charset="2"/>
              </a:rPr>
              <a:t></a:t>
            </a:r>
            <a:r>
              <a:rPr lang="en-US" sz="2400" i="1" baseline="-25000" dirty="0"/>
              <a:t>k</a:t>
            </a:r>
            <a:r>
              <a:rPr lang="en-US" sz="2400" dirty="0"/>
              <a:t>), </a:t>
            </a:r>
            <a:r>
              <a:rPr lang="en-US" sz="2400" dirty="0" err="1"/>
              <a:t>hal</a:t>
            </a:r>
            <a:r>
              <a:rPr lang="en-US" sz="2400" dirty="0"/>
              <a:t> </a:t>
            </a:r>
            <a:r>
              <a:rPr lang="en-US" sz="2400" dirty="0" err="1"/>
              <a:t>ini</a:t>
            </a:r>
            <a:r>
              <a:rPr lang="en-US" sz="2400" dirty="0"/>
              <a:t> </a:t>
            </a:r>
            <a:r>
              <a:rPr lang="en-US" sz="2400" dirty="0" err="1"/>
              <a:t>berarti</a:t>
            </a:r>
            <a:r>
              <a:rPr lang="en-US" sz="2400" dirty="0"/>
              <a:t> </a:t>
            </a:r>
            <a:r>
              <a:rPr lang="en-US" sz="2400" dirty="0" err="1"/>
              <a:t>terdapat</a:t>
            </a:r>
            <a:r>
              <a:rPr lang="en-US" sz="2400" dirty="0"/>
              <a:t> </a:t>
            </a:r>
            <a:r>
              <a:rPr lang="en-US" sz="2400" i="1" dirty="0"/>
              <a:t>k</a:t>
            </a:r>
            <a:r>
              <a:rPr lang="en-US" sz="2400" dirty="0"/>
              <a:t> garis </a:t>
            </a:r>
            <a:r>
              <a:rPr lang="en-US" sz="2400" dirty="0" err="1"/>
              <a:t>lurus</a:t>
            </a:r>
            <a:r>
              <a:rPr lang="en-US" sz="2400" dirty="0"/>
              <a:t> yang </a:t>
            </a:r>
            <a:r>
              <a:rPr lang="en-US" sz="2400" dirty="0" err="1"/>
              <a:t>terdeteksi</a:t>
            </a:r>
            <a:r>
              <a:rPr lang="en-US" sz="2400" dirty="0"/>
              <a:t> pada </a:t>
            </a:r>
            <a:r>
              <a:rPr lang="en-US" sz="2400" dirty="0" err="1"/>
              <a:t>citra</a:t>
            </a:r>
            <a:r>
              <a:rPr lang="en-US" sz="2400" dirty="0"/>
              <a:t>.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8DE2A68-0582-4379-BB1C-7C5EC5E9C6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6024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C0A03FA-E75C-4791-9FED-2BABF7633845}"/>
              </a:ext>
            </a:extLst>
          </p:cNvPr>
          <p:cNvSpPr/>
          <p:nvPr/>
        </p:nvSpPr>
        <p:spPr>
          <a:xfrm>
            <a:off x="1202634" y="1369503"/>
            <a:ext cx="9183757" cy="43242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indent="-45720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void threshold(</a:t>
            </a:r>
            <a:r>
              <a:rPr lang="en-US" dirty="0" err="1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imatriks</a:t>
            </a:r>
            <a:r>
              <a:rPr lang="en-US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P, int p, in q, int T)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marR="0" indent="-457200">
              <a:spcBef>
                <a:spcPts val="0"/>
              </a:spcBef>
              <a:spcAft>
                <a:spcPts val="0"/>
              </a:spcAft>
            </a:pPr>
            <a:r>
              <a:rPr lang="en-US" i="1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/* </a:t>
            </a:r>
            <a:r>
              <a:rPr lang="en-US" i="1" dirty="0" err="1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Melakukan</a:t>
            </a:r>
            <a:r>
              <a:rPr lang="en-US" i="1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pengambangan</a:t>
            </a:r>
            <a:r>
              <a:rPr lang="en-US" i="1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pada </a:t>
            </a:r>
            <a:r>
              <a:rPr lang="en-US" i="1" dirty="0" err="1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matriks</a:t>
            </a:r>
            <a:r>
              <a:rPr lang="en-US" i="1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parameter P.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marR="0" indent="-457200">
              <a:spcBef>
                <a:spcPts val="0"/>
              </a:spcBef>
              <a:spcAft>
                <a:spcPts val="0"/>
              </a:spcAft>
            </a:pPr>
            <a:r>
              <a:rPr lang="en-US" i="1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i="1" dirty="0" err="1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Setiap</a:t>
            </a:r>
            <a:r>
              <a:rPr lang="en-US" i="1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elemen</a:t>
            </a:r>
            <a:r>
              <a:rPr lang="en-US" i="1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matriks</a:t>
            </a:r>
            <a:r>
              <a:rPr lang="en-US" i="1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 yang </a:t>
            </a:r>
            <a:r>
              <a:rPr lang="en-US" i="1" dirty="0" err="1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nilainya</a:t>
            </a:r>
            <a:r>
              <a:rPr lang="en-US" i="1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i="1" dirty="0" err="1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atas</a:t>
            </a:r>
            <a:r>
              <a:rPr lang="en-US" i="1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 </a:t>
            </a:r>
            <a:r>
              <a:rPr lang="en-US" i="1" dirty="0" err="1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menyatakan</a:t>
            </a:r>
            <a:r>
              <a:rPr lang="en-US" i="1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parameter </a:t>
            </a:r>
            <a:r>
              <a:rPr lang="en-US" i="1" dirty="0" err="1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garis</a:t>
            </a:r>
            <a:r>
              <a:rPr lang="en-US" i="1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lurus</a:t>
            </a:r>
            <a:r>
              <a:rPr lang="en-US" i="1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marR="0" indent="-457200">
              <a:spcBef>
                <a:spcPts val="0"/>
              </a:spcBef>
              <a:spcAft>
                <a:spcPts val="0"/>
              </a:spcAft>
            </a:pPr>
            <a:r>
              <a:rPr lang="en-US" i="1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i="1" dirty="0" err="1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Masukan</a:t>
            </a:r>
            <a:r>
              <a:rPr lang="en-US" i="1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i="1" dirty="0" err="1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matriks</a:t>
            </a:r>
            <a:r>
              <a:rPr lang="en-US" i="1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parameter P yang </a:t>
            </a:r>
            <a:r>
              <a:rPr lang="en-US" i="1" dirty="0" err="1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berukuran</a:t>
            </a:r>
            <a:r>
              <a:rPr lang="en-US" i="1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 x q.          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marR="0" indent="-457200">
              <a:spcBef>
                <a:spcPts val="0"/>
              </a:spcBef>
              <a:spcAft>
                <a:spcPts val="0"/>
              </a:spcAft>
            </a:pPr>
            <a:r>
              <a:rPr lang="en-US" i="1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i="1" dirty="0" err="1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Keluaran</a:t>
            </a:r>
            <a:r>
              <a:rPr lang="en-US" i="1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i="1" dirty="0" err="1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matriks</a:t>
            </a:r>
            <a:r>
              <a:rPr lang="en-US" i="1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parameter P yang </a:t>
            </a:r>
            <a:r>
              <a:rPr lang="en-US" i="1" dirty="0" err="1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sudah</a:t>
            </a:r>
            <a:r>
              <a:rPr lang="en-US" i="1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di-threshold.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marR="0" indent="-457200">
              <a:spcBef>
                <a:spcPts val="0"/>
              </a:spcBef>
              <a:spcAft>
                <a:spcPts val="0"/>
              </a:spcAft>
            </a:pPr>
            <a:r>
              <a:rPr lang="en-US" i="1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*/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marR="0" indent="-45720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{ int </a:t>
            </a:r>
            <a:r>
              <a:rPr lang="en-US" dirty="0" err="1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j;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Bef>
                <a:spcPts val="600"/>
              </a:spcBef>
            </a:pPr>
            <a:r>
              <a:rPr lang="en-US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for(</a:t>
            </a:r>
            <a:r>
              <a:rPr lang="en-US" dirty="0" err="1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=0;i&lt;</a:t>
            </a:r>
            <a:r>
              <a:rPr lang="en-US" dirty="0" err="1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p;i</a:t>
            </a:r>
            <a:r>
              <a:rPr lang="en-US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++)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for(j=0;j&lt;</a:t>
            </a:r>
            <a:r>
              <a:rPr lang="en-US" dirty="0" err="1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q;j</a:t>
            </a:r>
            <a:r>
              <a:rPr lang="en-US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++)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if (P[</a:t>
            </a:r>
            <a:r>
              <a:rPr lang="en-US" dirty="0" err="1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][j]&gt;T)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P[</a:t>
            </a:r>
            <a:r>
              <a:rPr lang="en-US" dirty="0" err="1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][j]=1;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else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marR="0" indent="-45720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P[</a:t>
            </a:r>
            <a:r>
              <a:rPr lang="en-US" dirty="0" err="1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][j=0;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marR="0" indent="-45720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D467E34-9585-481C-9D98-1244562A9F08}"/>
              </a:ext>
            </a:extLst>
          </p:cNvPr>
          <p:cNvSpPr/>
          <p:nvPr/>
        </p:nvSpPr>
        <p:spPr>
          <a:xfrm>
            <a:off x="967407" y="1274166"/>
            <a:ext cx="9654209" cy="469659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C887DA-3728-4DA1-998D-5E5B8ED133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23570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81CD13-85AD-4502-B93F-EB242A1B44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95130"/>
            <a:ext cx="10515600" cy="5381833"/>
          </a:xfrm>
        </p:spPr>
        <p:txBody>
          <a:bodyPr/>
          <a:lstStyle/>
          <a:p>
            <a:pPr marL="0" indent="0">
              <a:buNone/>
            </a:pPr>
            <a:r>
              <a:rPr lang="en-US" sz="3200" b="1" dirty="0" err="1"/>
              <a:t>Transformasi</a:t>
            </a:r>
            <a:r>
              <a:rPr lang="en-US" sz="3200" b="1" dirty="0"/>
              <a:t> Hough </a:t>
            </a:r>
            <a:r>
              <a:rPr lang="en-US" sz="3200" b="1" dirty="0" err="1"/>
              <a:t>Balikan</a:t>
            </a:r>
            <a:r>
              <a:rPr lang="en-US" sz="3200" b="1" dirty="0"/>
              <a:t>  </a:t>
            </a:r>
          </a:p>
          <a:p>
            <a:pPr marL="0" indent="0">
              <a:buNone/>
            </a:pPr>
            <a:endParaRPr lang="en-US" b="1" dirty="0"/>
          </a:p>
          <a:p>
            <a:r>
              <a:rPr lang="en-US" sz="2400" i="1" dirty="0"/>
              <a:t>Pixel</a:t>
            </a:r>
            <a:r>
              <a:rPr lang="en-US" sz="2400" dirty="0"/>
              <a:t>-</a:t>
            </a:r>
            <a:r>
              <a:rPr lang="en-US" sz="2400" i="1" dirty="0"/>
              <a:t>pixel</a:t>
            </a:r>
            <a:r>
              <a:rPr lang="en-US" sz="2400" dirty="0"/>
              <a:t> </a:t>
            </a:r>
            <a:r>
              <a:rPr lang="en-US" sz="2400" dirty="0" err="1"/>
              <a:t>tepi</a:t>
            </a:r>
            <a:r>
              <a:rPr lang="en-US" sz="2400" dirty="0"/>
              <a:t> yang </a:t>
            </a:r>
            <a:r>
              <a:rPr lang="en-US" sz="2400" dirty="0" err="1"/>
              <a:t>termasuk</a:t>
            </a:r>
            <a:r>
              <a:rPr lang="en-US" sz="2400" dirty="0"/>
              <a:t> di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garis</a:t>
            </a:r>
            <a:r>
              <a:rPr lang="en-US" sz="2400" dirty="0"/>
              <a:t> </a:t>
            </a:r>
            <a:r>
              <a:rPr lang="en-US" sz="2400" dirty="0" err="1"/>
              <a:t>lurus</a:t>
            </a:r>
            <a:r>
              <a:rPr lang="en-US" sz="2400" dirty="0"/>
              <a:t> </a:t>
            </a:r>
            <a:r>
              <a:rPr lang="en-US" sz="2400" dirty="0" err="1"/>
              <a:t>hasil</a:t>
            </a:r>
            <a:r>
              <a:rPr lang="en-US" sz="2400" dirty="0"/>
              <a:t> </a:t>
            </a:r>
            <a:r>
              <a:rPr lang="en-US" sz="2400" dirty="0" err="1"/>
              <a:t>deteksi</a:t>
            </a:r>
            <a:r>
              <a:rPr lang="en-US" sz="2400" dirty="0"/>
              <a:t> </a:t>
            </a:r>
            <a:r>
              <a:rPr lang="en-US" sz="2400" dirty="0" err="1"/>
              <a:t>Transformasi</a:t>
            </a:r>
            <a:r>
              <a:rPr lang="en-US" sz="2400" dirty="0"/>
              <a:t> Hough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dihasilkan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algoritma</a:t>
            </a:r>
            <a:r>
              <a:rPr lang="en-US" sz="2400" dirty="0"/>
              <a:t> </a:t>
            </a:r>
            <a:r>
              <a:rPr lang="en-US" sz="2400" b="1" dirty="0" err="1"/>
              <a:t>Transformasi</a:t>
            </a:r>
            <a:r>
              <a:rPr lang="en-US" sz="2400" b="1" dirty="0"/>
              <a:t> Hough </a:t>
            </a:r>
            <a:r>
              <a:rPr lang="en-US" sz="2400" b="1" dirty="0" err="1"/>
              <a:t>Balikan</a:t>
            </a:r>
            <a:r>
              <a:rPr lang="en-US" sz="2400" b="1" dirty="0"/>
              <a:t> </a:t>
            </a:r>
            <a:r>
              <a:rPr lang="en-US" sz="2400" dirty="0"/>
              <a:t>(</a:t>
            </a:r>
            <a:r>
              <a:rPr lang="en-US" sz="2400" i="1" dirty="0"/>
              <a:t>inverse Hough Transform</a:t>
            </a:r>
            <a:r>
              <a:rPr lang="en-US" sz="2400" dirty="0"/>
              <a:t>). </a:t>
            </a:r>
          </a:p>
          <a:p>
            <a:endParaRPr lang="en-US" sz="2400" dirty="0"/>
          </a:p>
          <a:p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setiap</a:t>
            </a:r>
            <a:r>
              <a:rPr lang="en-US" sz="2400" dirty="0"/>
              <a:t> </a:t>
            </a:r>
            <a:r>
              <a:rPr lang="en-US" sz="2400" dirty="0" err="1"/>
              <a:t>elemen</a:t>
            </a:r>
            <a:r>
              <a:rPr lang="en-US" sz="2400" dirty="0"/>
              <a:t> </a:t>
            </a:r>
            <a:r>
              <a:rPr lang="en-US" sz="2400" dirty="0" err="1"/>
              <a:t>matriks</a:t>
            </a:r>
            <a:r>
              <a:rPr lang="en-US" sz="2400" dirty="0"/>
              <a:t> P yang </a:t>
            </a:r>
            <a:r>
              <a:rPr lang="en-US" sz="2400" dirty="0" err="1"/>
              <a:t>bernilai</a:t>
            </a:r>
            <a:r>
              <a:rPr lang="en-US" sz="2400" dirty="0"/>
              <a:t> 1, garis </a:t>
            </a:r>
            <a:r>
              <a:rPr lang="en-US" sz="2400" dirty="0" err="1"/>
              <a:t>lurus</a:t>
            </a:r>
            <a:r>
              <a:rPr lang="en-US" sz="2400" dirty="0"/>
              <a:t> yang </a:t>
            </a:r>
            <a:r>
              <a:rPr lang="en-US" sz="2400" dirty="0" err="1"/>
              <a:t>bersesuaian</a:t>
            </a:r>
            <a:r>
              <a:rPr lang="en-US" sz="2400" dirty="0"/>
              <a:t> (yang </a:t>
            </a:r>
            <a:r>
              <a:rPr lang="en-US" sz="2400" dirty="0" err="1"/>
              <a:t>intensitasnya</a:t>
            </a:r>
            <a:r>
              <a:rPr lang="en-US" sz="2400" dirty="0"/>
              <a:t> 1) </a:t>
            </a:r>
            <a:r>
              <a:rPr lang="en-US" sz="2400" dirty="0" err="1"/>
              <a:t>digambarkan</a:t>
            </a:r>
            <a:r>
              <a:rPr lang="en-US" sz="2400" dirty="0"/>
              <a:t> pada </a:t>
            </a:r>
            <a:r>
              <a:rPr lang="en-US" sz="2400" dirty="0" err="1"/>
              <a:t>matriks</a:t>
            </a:r>
            <a:r>
              <a:rPr lang="en-US" sz="2400" dirty="0"/>
              <a:t> </a:t>
            </a:r>
            <a:r>
              <a:rPr lang="en-US" sz="2400" dirty="0" err="1"/>
              <a:t>luaran</a:t>
            </a:r>
            <a:r>
              <a:rPr lang="en-US" sz="2400" dirty="0"/>
              <a:t>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Out</a:t>
            </a:r>
            <a:r>
              <a:rPr lang="en-US" sz="2400" dirty="0"/>
              <a:t>. </a:t>
            </a:r>
            <a:r>
              <a:rPr lang="en-US" sz="2400" dirty="0" err="1"/>
              <a:t>Operasi</a:t>
            </a:r>
            <a:r>
              <a:rPr lang="en-US" sz="2400" dirty="0"/>
              <a:t>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and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citra</a:t>
            </a:r>
            <a:r>
              <a:rPr lang="en-US" sz="2400" dirty="0"/>
              <a:t> </a:t>
            </a:r>
            <a:r>
              <a:rPr lang="en-US" sz="2400" dirty="0" err="1"/>
              <a:t>tepi</a:t>
            </a:r>
            <a:r>
              <a:rPr lang="en-US" sz="2400" dirty="0"/>
              <a:t> </a:t>
            </a:r>
            <a:r>
              <a:rPr lang="en-US" sz="2400" dirty="0" err="1"/>
              <a:t>dilakukan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 </a:t>
            </a:r>
            <a:r>
              <a:rPr lang="en-US" sz="2400" dirty="0" err="1"/>
              <a:t>mengklarifikasi</a:t>
            </a:r>
            <a:r>
              <a:rPr lang="en-US" sz="2400" dirty="0"/>
              <a:t> </a:t>
            </a:r>
            <a:r>
              <a:rPr lang="en-US" sz="2400" dirty="0" err="1"/>
              <a:t>keberadaan</a:t>
            </a:r>
            <a:r>
              <a:rPr lang="en-US" sz="2400" dirty="0"/>
              <a:t> </a:t>
            </a:r>
            <a:r>
              <a:rPr lang="en-US" sz="2400" i="1" dirty="0"/>
              <a:t>pixel</a:t>
            </a:r>
            <a:r>
              <a:rPr lang="en-US" sz="2400" dirty="0"/>
              <a:t> </a:t>
            </a:r>
            <a:r>
              <a:rPr lang="en-US" sz="2400" dirty="0" err="1"/>
              <a:t>tepi</a:t>
            </a:r>
            <a:r>
              <a:rPr lang="en-US" sz="2400" dirty="0"/>
              <a:t>.</a:t>
            </a:r>
          </a:p>
          <a:p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FD4EDA7-3AEA-4096-B725-01B455881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48662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EDB81D0-647A-49FB-878C-11C1D604BA7E}"/>
              </a:ext>
            </a:extLst>
          </p:cNvPr>
          <p:cNvSpPr/>
          <p:nvPr/>
        </p:nvSpPr>
        <p:spPr>
          <a:xfrm>
            <a:off x="1003851" y="362857"/>
            <a:ext cx="10575235" cy="627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void </a:t>
            </a:r>
            <a:r>
              <a:rPr lang="en-US" dirty="0" err="1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InverseHough</a:t>
            </a:r>
            <a:r>
              <a:rPr lang="en-US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dirty="0" err="1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citra</a:t>
            </a:r>
            <a:r>
              <a:rPr lang="en-US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Edge, </a:t>
            </a:r>
            <a:r>
              <a:rPr lang="en-US" dirty="0" err="1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citra</a:t>
            </a:r>
            <a:r>
              <a:rPr lang="en-US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Out, int M, int N, </a:t>
            </a:r>
            <a:r>
              <a:rPr lang="en-US" dirty="0" err="1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imatriks</a:t>
            </a:r>
            <a:r>
              <a:rPr lang="en-US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P, 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int p, int q, float *COS, float *SIN)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i="1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/* </a:t>
            </a:r>
            <a:r>
              <a:rPr lang="en-US" i="1" dirty="0" err="1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prosedur</a:t>
            </a:r>
            <a:r>
              <a:rPr lang="en-US" i="1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i="1" dirty="0" err="1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melakukan</a:t>
            </a:r>
            <a:r>
              <a:rPr lang="en-US" i="1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Transformasi</a:t>
            </a:r>
            <a:r>
              <a:rPr lang="en-US" i="1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Hough </a:t>
            </a:r>
            <a:r>
              <a:rPr lang="en-US" i="1" dirty="0" err="1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Balikan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i="1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i="1" dirty="0" err="1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Masukan</a:t>
            </a:r>
            <a:r>
              <a:rPr lang="en-US" i="1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1. </a:t>
            </a:r>
            <a:r>
              <a:rPr lang="en-US" i="1" dirty="0" err="1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citra</a:t>
            </a:r>
            <a:r>
              <a:rPr lang="en-US" i="1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tepi</a:t>
            </a:r>
            <a:r>
              <a:rPr lang="en-US" i="1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Edge yang </a:t>
            </a:r>
            <a:r>
              <a:rPr lang="en-US" i="1" dirty="0" err="1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berukuran</a:t>
            </a:r>
            <a:r>
              <a:rPr lang="en-US" i="1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M x N.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i="1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2. </a:t>
            </a:r>
            <a:r>
              <a:rPr lang="en-US" i="1" dirty="0" err="1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matriks</a:t>
            </a:r>
            <a:r>
              <a:rPr lang="en-US" i="1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parameter P yang </a:t>
            </a:r>
            <a:r>
              <a:rPr lang="en-US" i="1" dirty="0" err="1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berukuran</a:t>
            </a:r>
            <a:r>
              <a:rPr lang="en-US" i="1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 x q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i="1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i="1" dirty="0" err="1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Keluaran</a:t>
            </a:r>
            <a:r>
              <a:rPr lang="en-US" i="1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i="1" dirty="0" err="1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citra</a:t>
            </a:r>
            <a:r>
              <a:rPr lang="en-US" i="1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Out yang </a:t>
            </a:r>
            <a:r>
              <a:rPr lang="en-US" i="1" dirty="0" err="1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berisi</a:t>
            </a:r>
            <a:r>
              <a:rPr lang="en-US" i="1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pixel-pixel </a:t>
            </a:r>
            <a:r>
              <a:rPr lang="en-US" i="1" dirty="0" err="1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pembentuk</a:t>
            </a:r>
            <a:r>
              <a:rPr lang="en-US" i="1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garis</a:t>
            </a:r>
            <a:r>
              <a:rPr lang="en-US" i="1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lurus</a:t>
            </a:r>
            <a:r>
              <a:rPr lang="en-US" i="1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i="1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*/ 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marR="0" indent="-45720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int k, l, </a:t>
            </a:r>
            <a:r>
              <a:rPr lang="en-US" dirty="0" err="1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j;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marR="0" indent="-45720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float r, y;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marR="0" indent="-45720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float SQRTD =sqrt((float)M*(float)M + (float)N*(float)N);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28600" marR="0" indent="-457200">
              <a:spcBef>
                <a:spcPts val="0"/>
              </a:spcBef>
              <a:spcAft>
                <a:spcPts val="0"/>
              </a:spcAft>
            </a:pPr>
            <a:r>
              <a:rPr lang="en-US" i="1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marL="228600" marR="0" indent="-457200">
              <a:spcBef>
                <a:spcPts val="0"/>
              </a:spcBef>
              <a:spcAft>
                <a:spcPts val="0"/>
              </a:spcAft>
            </a:pPr>
            <a:r>
              <a:rPr lang="en-US" i="1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/* </a:t>
            </a:r>
            <a:r>
              <a:rPr lang="en-US" i="1" dirty="0" err="1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inisialisasi</a:t>
            </a:r>
            <a:r>
              <a:rPr lang="en-US" i="1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citra</a:t>
            </a:r>
            <a:r>
              <a:rPr lang="en-US" i="1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keluaran</a:t>
            </a:r>
            <a:r>
              <a:rPr lang="en-US" i="1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US" i="1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0 */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for(kk=0;kk&lt;=p-1;kk++)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for(</a:t>
            </a:r>
            <a:r>
              <a:rPr lang="en-US" dirty="0" err="1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ll</a:t>
            </a:r>
            <a:r>
              <a:rPr lang="en-US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=0;ll&lt;=q-1;ll++)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Out[p][q]=0;</a:t>
            </a:r>
          </a:p>
          <a:p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i="1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/* </a:t>
            </a:r>
            <a:r>
              <a:rPr lang="en-US" i="1" dirty="0" err="1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Matriks</a:t>
            </a:r>
            <a:r>
              <a:rPr lang="en-US" i="1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parameter P </a:t>
            </a:r>
            <a:r>
              <a:rPr lang="en-US" i="1" dirty="0" err="1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telah</a:t>
            </a:r>
            <a:r>
              <a:rPr lang="en-US" i="1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dilakukan</a:t>
            </a:r>
            <a:r>
              <a:rPr lang="en-US" i="1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operasi</a:t>
            </a:r>
            <a:r>
              <a:rPr lang="en-US" i="1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thresholding.   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i="1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i="1" dirty="0" err="1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US" i="1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setiap</a:t>
            </a:r>
            <a:r>
              <a:rPr lang="en-US" i="1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elemen</a:t>
            </a:r>
            <a:r>
              <a:rPr lang="en-US" i="1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 yang </a:t>
            </a:r>
            <a:r>
              <a:rPr lang="en-US" i="1" dirty="0" err="1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bernilai</a:t>
            </a:r>
            <a:r>
              <a:rPr lang="en-US" i="1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1, </a:t>
            </a:r>
            <a:r>
              <a:rPr lang="en-US" i="1" dirty="0" err="1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garis</a:t>
            </a:r>
            <a:r>
              <a:rPr lang="en-US" i="1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lurus</a:t>
            </a:r>
            <a:r>
              <a:rPr lang="en-US" i="1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i="1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i="1" dirty="0" err="1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bersesuaian</a:t>
            </a:r>
            <a:r>
              <a:rPr lang="en-US" i="1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digambarkan</a:t>
            </a:r>
            <a:r>
              <a:rPr lang="en-US" i="1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</a:t>
            </a:r>
            <a:r>
              <a:rPr lang="en-US" i="1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US" i="1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matriks</a:t>
            </a:r>
            <a:r>
              <a:rPr lang="en-US" i="1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Out. 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i="1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and </a:t>
            </a:r>
            <a:r>
              <a:rPr lang="en-US" i="1" dirty="0" err="1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US" i="1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citra</a:t>
            </a:r>
            <a:r>
              <a:rPr lang="en-US" i="1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tepi</a:t>
            </a:r>
            <a:r>
              <a:rPr lang="en-US" i="1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dikerjakan</a:t>
            </a:r>
            <a:r>
              <a:rPr lang="en-US" i="1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  */      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8558698-F214-4161-AB40-588A74F3B8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33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7E8873F-C34D-B877-85FF-CD13CAEC3C65}"/>
              </a:ext>
            </a:extLst>
          </p:cNvPr>
          <p:cNvSpPr/>
          <p:nvPr/>
        </p:nvSpPr>
        <p:spPr>
          <a:xfrm>
            <a:off x="884280" y="282881"/>
            <a:ext cx="10303869" cy="627864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10357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2048B76-6D76-4125-94B6-50A8D2CB2B76}"/>
              </a:ext>
            </a:extLst>
          </p:cNvPr>
          <p:cNvSpPr/>
          <p:nvPr/>
        </p:nvSpPr>
        <p:spPr>
          <a:xfrm>
            <a:off x="944216" y="665782"/>
            <a:ext cx="9770166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 (k=0;k&lt;=p-1;k++)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for (l=0;l&lt;=q-1;l++)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{     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y=(float)0.0;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if (P[k][l]==1)  </a:t>
            </a:r>
            <a:r>
              <a:rPr lang="en-US" i="1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/* </a:t>
            </a:r>
            <a:r>
              <a:rPr lang="en-US" i="1" dirty="0" err="1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lang="en-US" i="1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P[k][l]== 255 */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{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for (</a:t>
            </a:r>
            <a:r>
              <a:rPr lang="en-US" dirty="0" err="1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=0;i&lt;=M-1;i++)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{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r = (float)l * 2.0 * SQRTD/(m-1) – SQRTD;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if (SIN[k]==(float)0.0) 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y++;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else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y=(r – (float)</a:t>
            </a:r>
            <a:r>
              <a:rPr lang="en-US" dirty="0" err="1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* COS[k])/SIN[k];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y+=0.5; j=floor(y);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if (j &gt;=0 &amp;&amp; j &lt; N)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if (Edge[</a:t>
            </a:r>
            <a:r>
              <a:rPr lang="en-US" dirty="0" err="1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][j]==1) Out[</a:t>
            </a:r>
            <a:r>
              <a:rPr lang="en-US" dirty="0" err="1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][j]++;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}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}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}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C2E24DA-6D80-4AC8-9A28-458A8E567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34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EEAEDDE-C6D2-4058-67D8-DD4BB535B302}"/>
              </a:ext>
            </a:extLst>
          </p:cNvPr>
          <p:cNvSpPr/>
          <p:nvPr/>
        </p:nvSpPr>
        <p:spPr>
          <a:xfrm>
            <a:off x="773444" y="387475"/>
            <a:ext cx="10337901" cy="6334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94945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702049C-1AE0-4AFC-9344-550557FA2F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9529" y="914259"/>
            <a:ext cx="9732942" cy="549901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16B5592-635B-470C-BBE4-996A51C8B89E}"/>
              </a:ext>
            </a:extLst>
          </p:cNvPr>
          <p:cNvSpPr/>
          <p:nvPr/>
        </p:nvSpPr>
        <p:spPr>
          <a:xfrm>
            <a:off x="4972878" y="6413275"/>
            <a:ext cx="68811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  <a:latin typeface="Tahoma" panose="020B0604030504040204" pitchFamily="34" charset="0"/>
              </a:rPr>
              <a:t>Sumber</a:t>
            </a:r>
            <a:r>
              <a:rPr lang="en-US" dirty="0">
                <a:solidFill>
                  <a:srgbClr val="FF0000"/>
                </a:solidFill>
                <a:latin typeface="Tahoma" panose="020B0604030504040204" pitchFamily="34" charset="0"/>
              </a:rPr>
              <a:t>: INF 4300 – Hough transform, </a:t>
            </a:r>
            <a:r>
              <a:rPr lang="en-US" sz="1600" dirty="0">
                <a:solidFill>
                  <a:srgbClr val="FF0000"/>
                </a:solidFill>
                <a:latin typeface="Tahoma" panose="020B0604030504040204" pitchFamily="34" charset="0"/>
              </a:rPr>
              <a:t>Anne Solberg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82F11FC-108E-4B21-9476-757307496DC7}"/>
              </a:ext>
            </a:extLst>
          </p:cNvPr>
          <p:cNvSpPr txBox="1"/>
          <p:nvPr/>
        </p:nvSpPr>
        <p:spPr>
          <a:xfrm>
            <a:off x="445767" y="175594"/>
            <a:ext cx="113004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Transformasi</a:t>
            </a:r>
            <a:r>
              <a:rPr lang="en-US" sz="2400" dirty="0"/>
              <a:t> Hough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mendeteksi</a:t>
            </a:r>
            <a:r>
              <a:rPr lang="en-US" sz="2400" dirty="0"/>
              <a:t> </a:t>
            </a:r>
            <a:r>
              <a:rPr lang="en-US" sz="2400" dirty="0" err="1"/>
              <a:t>garis</a:t>
            </a:r>
            <a:r>
              <a:rPr lang="en-US" sz="2400" dirty="0"/>
              <a:t> </a:t>
            </a:r>
            <a:r>
              <a:rPr lang="en-US" sz="2400" dirty="0" err="1"/>
              <a:t>meskipun</a:t>
            </a:r>
            <a:r>
              <a:rPr lang="en-US" sz="2400" dirty="0"/>
              <a:t> </a:t>
            </a:r>
            <a:r>
              <a:rPr lang="en-US" sz="2400" dirty="0" err="1"/>
              <a:t>citra</a:t>
            </a:r>
            <a:r>
              <a:rPr lang="en-US" sz="2400" dirty="0"/>
              <a:t> </a:t>
            </a:r>
            <a:r>
              <a:rPr lang="en-US" sz="2400" dirty="0" err="1"/>
              <a:t>mengandung</a:t>
            </a:r>
            <a:r>
              <a:rPr lang="en-US" sz="2400" dirty="0"/>
              <a:t> </a:t>
            </a:r>
            <a:r>
              <a:rPr lang="en-US" sz="2400" dirty="0" err="1"/>
              <a:t>derau</a:t>
            </a:r>
            <a:r>
              <a:rPr lang="en-US" sz="2400" dirty="0"/>
              <a:t> </a:t>
            </a:r>
            <a:r>
              <a:rPr lang="en-US" sz="2400" dirty="0" err="1"/>
              <a:t>sekalipun</a:t>
            </a:r>
            <a:endParaRPr lang="en-US" sz="24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35D6ED-FE92-4CEF-9E86-DC8C612D1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61884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57F8C97-454A-4AF3-B184-236FE044A3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537" y="747712"/>
            <a:ext cx="11210925" cy="536257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A590729-6371-4F08-A285-2E7208C9F18A}"/>
              </a:ext>
            </a:extLst>
          </p:cNvPr>
          <p:cNvSpPr/>
          <p:nvPr/>
        </p:nvSpPr>
        <p:spPr>
          <a:xfrm>
            <a:off x="5299441" y="6192416"/>
            <a:ext cx="68811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  <a:latin typeface="Tahoma" panose="020B0604030504040204" pitchFamily="34" charset="0"/>
              </a:rPr>
              <a:t>Sumber</a:t>
            </a:r>
            <a:r>
              <a:rPr lang="en-US" dirty="0">
                <a:solidFill>
                  <a:srgbClr val="FF0000"/>
                </a:solidFill>
                <a:latin typeface="Tahoma" panose="020B0604030504040204" pitchFamily="34" charset="0"/>
              </a:rPr>
              <a:t>: INF 4300 – Hough transform, </a:t>
            </a:r>
            <a:r>
              <a:rPr lang="en-US" sz="1600" dirty="0">
                <a:solidFill>
                  <a:srgbClr val="FF0000"/>
                </a:solidFill>
                <a:latin typeface="Tahoma" panose="020B0604030504040204" pitchFamily="34" charset="0"/>
              </a:rPr>
              <a:t>Anne Solberg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CDA8EE-FCA6-46B3-B492-E9E3DBF3AE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57347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626" name="AutoShape 2">
            <a:extLst>
              <a:ext uri="{FF2B5EF4-FFF2-40B4-BE49-F238E27FC236}">
                <a16:creationId xmlns:a16="http://schemas.microsoft.com/office/drawing/2014/main" id="{260A7C24-01AA-4AB4-9B0D-B7BBDAA184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6888" y="1395413"/>
            <a:ext cx="8648700" cy="112395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0627" name="Rectangle 3">
            <a:extLst>
              <a:ext uri="{FF2B5EF4-FFF2-40B4-BE49-F238E27FC236}">
                <a16:creationId xmlns:a16="http://schemas.microsoft.com/office/drawing/2014/main" id="{00531B2C-A0EE-4BA1-B0D8-525DB592EF9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9800" y="76200"/>
            <a:ext cx="7772400" cy="1143000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0" tIns="0" rIns="0" bIns="0" rtlCol="0" anchor="ctr">
            <a:normAutofit/>
          </a:bodyPr>
          <a:lstStyle/>
          <a:p>
            <a:pPr defTabSz="449263">
              <a:lnSpc>
                <a:spcPct val="93000"/>
              </a:lnSpc>
              <a:buClr>
                <a:srgbClr val="000000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en-US" sz="3600">
                <a:solidFill>
                  <a:srgbClr val="000000"/>
                </a:solidFill>
              </a:rPr>
              <a:t>Real World Example</a:t>
            </a:r>
          </a:p>
        </p:txBody>
      </p:sp>
      <p:pic>
        <p:nvPicPr>
          <p:cNvPr id="1050628" name="Picture 4">
            <a:extLst>
              <a:ext uri="{FF2B5EF4-FFF2-40B4-BE49-F238E27FC236}">
                <a16:creationId xmlns:a16="http://schemas.microsoft.com/office/drawing/2014/main" id="{06FE6658-6986-41F7-9A7D-2BBC509676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8063" y="1295400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</a:extLst>
        </p:spPr>
      </p:pic>
      <p:pic>
        <p:nvPicPr>
          <p:cNvPr id="1050629" name="Picture 5">
            <a:extLst>
              <a:ext uri="{FF2B5EF4-FFF2-40B4-BE49-F238E27FC236}">
                <a16:creationId xmlns:a16="http://schemas.microsoft.com/office/drawing/2014/main" id="{769A0FC9-9978-4546-B2BC-C8D0C531A6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250" y="1295400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</a:extLst>
        </p:spPr>
      </p:pic>
      <p:pic>
        <p:nvPicPr>
          <p:cNvPr id="1050630" name="Picture 6">
            <a:extLst>
              <a:ext uri="{FF2B5EF4-FFF2-40B4-BE49-F238E27FC236}">
                <a16:creationId xmlns:a16="http://schemas.microsoft.com/office/drawing/2014/main" id="{AC45ABBA-54FA-40E7-A785-84A50EA29C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0925" y="1306513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</a:extLst>
        </p:spPr>
      </p:pic>
      <p:sp>
        <p:nvSpPr>
          <p:cNvPr id="1050631" name="Text Box 7">
            <a:extLst>
              <a:ext uri="{FF2B5EF4-FFF2-40B4-BE49-F238E27FC236}">
                <a16:creationId xmlns:a16="http://schemas.microsoft.com/office/drawing/2014/main" id="{46E8A063-DE3A-44B0-BEFE-6FE490A467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3363" y="3824288"/>
            <a:ext cx="1333500" cy="343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Times" panose="02020603050405020304" pitchFamily="18" charset="0"/>
              <a:buNone/>
            </a:pPr>
            <a:r>
              <a:rPr lang="en-GB" altLang="en-US" sz="2400">
                <a:ea typeface="SimSun" panose="02010600030101010101" pitchFamily="2" charset="-122"/>
                <a:cs typeface="Arial" panose="020B0604020202020204" pitchFamily="34" charset="0"/>
              </a:rPr>
              <a:t>Original</a:t>
            </a:r>
          </a:p>
        </p:txBody>
      </p:sp>
      <p:sp>
        <p:nvSpPr>
          <p:cNvPr id="1050632" name="Text Box 8">
            <a:extLst>
              <a:ext uri="{FF2B5EF4-FFF2-40B4-BE49-F238E27FC236}">
                <a16:creationId xmlns:a16="http://schemas.microsoft.com/office/drawing/2014/main" id="{0AD9582B-8E5A-43DC-BF87-D304B91236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3325" y="3835401"/>
            <a:ext cx="2071688" cy="686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Times" panose="02020603050405020304" pitchFamily="18" charset="0"/>
              <a:buNone/>
            </a:pPr>
            <a:r>
              <a:rPr lang="en-GB" altLang="en-US" sz="2400">
                <a:ea typeface="SimSun" panose="02010600030101010101" pitchFamily="2" charset="-122"/>
                <a:cs typeface="Arial" panose="020B0604020202020204" pitchFamily="34" charset="0"/>
              </a:rPr>
              <a:t>Edge Detection</a:t>
            </a:r>
          </a:p>
        </p:txBody>
      </p:sp>
      <p:sp>
        <p:nvSpPr>
          <p:cNvPr id="1050633" name="Text Box 9">
            <a:extLst>
              <a:ext uri="{FF2B5EF4-FFF2-40B4-BE49-F238E27FC236}">
                <a16:creationId xmlns:a16="http://schemas.microsoft.com/office/drawing/2014/main" id="{8D9B6E2B-6F98-47A6-ADA3-37D1A90EDC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66050" y="3824288"/>
            <a:ext cx="1703388" cy="343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Times" panose="02020603050405020304" pitchFamily="18" charset="0"/>
              <a:buNone/>
            </a:pPr>
            <a:r>
              <a:rPr lang="en-GB" altLang="en-US" sz="2400">
                <a:ea typeface="SimSun" panose="02010600030101010101" pitchFamily="2" charset="-122"/>
                <a:cs typeface="Arial" panose="020B0604020202020204" pitchFamily="34" charset="0"/>
              </a:rPr>
              <a:t>Found Lines</a:t>
            </a:r>
          </a:p>
        </p:txBody>
      </p:sp>
      <p:pic>
        <p:nvPicPr>
          <p:cNvPr id="1050634" name="Picture 10">
            <a:extLst>
              <a:ext uri="{FF2B5EF4-FFF2-40B4-BE49-F238E27FC236}">
                <a16:creationId xmlns:a16="http://schemas.microsoft.com/office/drawing/2014/main" id="{8F1109CC-750A-4A95-A849-CCBDB22963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4575" y="4794251"/>
            <a:ext cx="1143000" cy="172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</a:extLst>
        </p:spPr>
      </p:pic>
      <p:sp>
        <p:nvSpPr>
          <p:cNvPr id="1050635" name="Text Box 11">
            <a:extLst>
              <a:ext uri="{FF2B5EF4-FFF2-40B4-BE49-F238E27FC236}">
                <a16:creationId xmlns:a16="http://schemas.microsoft.com/office/drawing/2014/main" id="{D9CC7F0D-634A-4D29-8346-A12107353B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3325" y="5416550"/>
            <a:ext cx="2465388" cy="343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Times" panose="02020603050405020304" pitchFamily="18" charset="0"/>
              <a:buNone/>
            </a:pPr>
            <a:r>
              <a:rPr lang="en-GB" altLang="en-US" sz="2400">
                <a:ea typeface="SimSun" panose="02010600030101010101" pitchFamily="2" charset="-122"/>
                <a:cs typeface="Arial" panose="020B0604020202020204" pitchFamily="34" charset="0"/>
              </a:rPr>
              <a:t>Parameter Space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9B6DAC6-D351-417F-B78F-9A844F112321}"/>
              </a:ext>
            </a:extLst>
          </p:cNvPr>
          <p:cNvSpPr/>
          <p:nvPr/>
        </p:nvSpPr>
        <p:spPr>
          <a:xfrm>
            <a:off x="7517463" y="6150387"/>
            <a:ext cx="40502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 err="1">
                <a:solidFill>
                  <a:srgbClr val="FF0000"/>
                </a:solidFill>
              </a:rPr>
              <a:t>Sumber</a:t>
            </a:r>
            <a:r>
              <a:rPr lang="en-US" altLang="en-US" dirty="0">
                <a:solidFill>
                  <a:srgbClr val="FF0000"/>
                </a:solidFill>
              </a:rPr>
              <a:t>: </a:t>
            </a:r>
            <a:r>
              <a:rPr lang="en-US" altLang="en-US" i="1" dirty="0">
                <a:solidFill>
                  <a:srgbClr val="FF0000"/>
                </a:solidFill>
              </a:rPr>
              <a:t>Computer Vision</a:t>
            </a:r>
            <a:r>
              <a:rPr lang="en-US" altLang="en-US" dirty="0">
                <a:solidFill>
                  <a:srgbClr val="FF0000"/>
                </a:solidFill>
              </a:rPr>
              <a:t>, S. Narasimhan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A71E0E4-48DF-44A7-892C-7E469EAA3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37</a:t>
            </a:fld>
            <a:endParaRPr lang="en-US"/>
          </a:p>
        </p:txBody>
      </p:sp>
    </p:spTree>
  </p:cSld>
  <p:clrMapOvr>
    <a:masterClrMapping/>
  </p:clrMapOvr>
  <p:transition spd="med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8428E3-2592-D383-D2D6-52948BFD83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Fungsi</a:t>
            </a:r>
            <a:r>
              <a:rPr lang="en-US" dirty="0"/>
              <a:t> Hough di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Matlab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7BFC6A-25D0-1BC4-82BE-9E1C1E0A6D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err="1"/>
              <a:t>Matlab</a:t>
            </a:r>
            <a:r>
              <a:rPr lang="en-US" sz="2400" dirty="0"/>
              <a:t> </a:t>
            </a:r>
            <a:r>
              <a:rPr lang="en-US" sz="2400" dirty="0" err="1"/>
              <a:t>menyediakan</a:t>
            </a:r>
            <a:r>
              <a:rPr lang="en-US" sz="2400" dirty="0"/>
              <a:t> </a:t>
            </a:r>
            <a:r>
              <a:rPr lang="en-US" sz="2400" dirty="0" err="1"/>
              <a:t>fungsi</a:t>
            </a:r>
            <a:r>
              <a:rPr lang="en-US" sz="2400" dirty="0"/>
              <a:t>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hough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menghitung</a:t>
            </a:r>
            <a:r>
              <a:rPr lang="en-US" sz="2400" dirty="0"/>
              <a:t> </a:t>
            </a:r>
            <a:r>
              <a:rPr lang="en-US" sz="2400" dirty="0" err="1"/>
              <a:t>matriks</a:t>
            </a:r>
            <a:r>
              <a:rPr lang="en-US" sz="2400" dirty="0"/>
              <a:t> </a:t>
            </a:r>
            <a:r>
              <a:rPr lang="en-US" sz="2400" dirty="0" err="1"/>
              <a:t>hough</a:t>
            </a:r>
            <a:r>
              <a:rPr lang="en-US" sz="2400" dirty="0"/>
              <a:t>. </a:t>
            </a:r>
          </a:p>
          <a:p>
            <a:endParaRPr lang="en-US" sz="2400" dirty="0"/>
          </a:p>
          <a:p>
            <a:r>
              <a:rPr lang="en-US" sz="2400" dirty="0" err="1"/>
              <a:t>Fungsi</a:t>
            </a:r>
            <a:r>
              <a:rPr lang="en-US" sz="2400" dirty="0"/>
              <a:t> </a:t>
            </a:r>
            <a:r>
              <a:rPr lang="en-US" sz="2400" dirty="0" err="1"/>
              <a:t>ini</a:t>
            </a:r>
            <a:r>
              <a:rPr lang="en-US" sz="2400" dirty="0"/>
              <a:t> </a:t>
            </a:r>
            <a:r>
              <a:rPr lang="en-US" sz="2400" dirty="0" err="1"/>
              <a:t>menerima</a:t>
            </a:r>
            <a:r>
              <a:rPr lang="en-US" sz="2400" dirty="0"/>
              <a:t> input </a:t>
            </a:r>
            <a:r>
              <a:rPr lang="en-US" sz="2400" dirty="0" err="1"/>
              <a:t>citra</a:t>
            </a:r>
            <a:r>
              <a:rPr lang="en-US" sz="2400" dirty="0"/>
              <a:t> </a:t>
            </a:r>
            <a:r>
              <a:rPr lang="en-US" sz="2400" dirty="0" err="1"/>
              <a:t>tepi</a:t>
            </a:r>
            <a:r>
              <a:rPr lang="en-US" sz="2400" dirty="0"/>
              <a:t> yang </a:t>
            </a:r>
            <a:r>
              <a:rPr lang="en-US" sz="2400" dirty="0" err="1"/>
              <a:t>berupa</a:t>
            </a:r>
            <a:r>
              <a:rPr lang="en-US" sz="2400" dirty="0"/>
              <a:t> </a:t>
            </a:r>
            <a:r>
              <a:rPr lang="en-US" sz="2400" dirty="0" err="1"/>
              <a:t>citra</a:t>
            </a:r>
            <a:r>
              <a:rPr lang="en-US" sz="2400" dirty="0"/>
              <a:t> biner. </a:t>
            </a:r>
            <a:r>
              <a:rPr lang="en-US" sz="2400" dirty="0" err="1"/>
              <a:t>Fungsi</a:t>
            </a:r>
            <a:r>
              <a:rPr lang="en-US" sz="2400" dirty="0"/>
              <a:t>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hough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sz="2400" dirty="0"/>
              <a:t> </a:t>
            </a:r>
            <a:r>
              <a:rPr lang="en-US" sz="2400" dirty="0" err="1"/>
              <a:t>menghasilkan</a:t>
            </a:r>
            <a:r>
              <a:rPr lang="en-US" sz="2400" dirty="0"/>
              <a:t> </a:t>
            </a:r>
            <a:r>
              <a:rPr lang="en-US" sz="2400" dirty="0" err="1"/>
              <a:t>tiga</a:t>
            </a:r>
            <a:r>
              <a:rPr lang="en-US" sz="2400" dirty="0"/>
              <a:t> </a:t>
            </a:r>
            <a:r>
              <a:rPr lang="en-US" sz="2400" dirty="0" err="1"/>
              <a:t>luaran</a:t>
            </a:r>
            <a:r>
              <a:rPr lang="en-US" sz="2400" dirty="0"/>
              <a:t> </a:t>
            </a:r>
            <a:r>
              <a:rPr lang="en-US" sz="2400" dirty="0" err="1"/>
              <a:t>yaitu</a:t>
            </a:r>
            <a:r>
              <a:rPr lang="en-US" sz="2400" dirty="0"/>
              <a:t> </a:t>
            </a:r>
            <a:r>
              <a:rPr lang="en-US" sz="2400" dirty="0" err="1"/>
              <a:t>matriks</a:t>
            </a:r>
            <a:r>
              <a:rPr lang="en-US" sz="2400" dirty="0"/>
              <a:t> transform (H), theta(T), dan rho(R).</a:t>
            </a:r>
          </a:p>
          <a:p>
            <a:endParaRPr lang="en-US" sz="2400" dirty="0"/>
          </a:p>
          <a:p>
            <a:r>
              <a:rPr lang="en-US" sz="2400" b="1" dirty="0" err="1"/>
              <a:t>Contoh</a:t>
            </a:r>
            <a:r>
              <a:rPr lang="en-US" sz="2400" b="1" dirty="0"/>
              <a:t> 1</a:t>
            </a:r>
            <a:r>
              <a:rPr lang="en-US" sz="2400" dirty="0"/>
              <a:t>: </a:t>
            </a:r>
            <a:r>
              <a:rPr lang="en-US" sz="2400" dirty="0" err="1"/>
              <a:t>Misalkan</a:t>
            </a:r>
            <a:r>
              <a:rPr lang="en-US" sz="2400" dirty="0"/>
              <a:t> </a:t>
            </a:r>
            <a:r>
              <a:rPr lang="en-US" sz="2400" dirty="0" err="1"/>
              <a:t>terdapat</a:t>
            </a:r>
            <a:r>
              <a:rPr lang="en-US" sz="2400" dirty="0"/>
              <a:t> </a:t>
            </a:r>
            <a:r>
              <a:rPr lang="en-US" sz="2400" dirty="0" err="1"/>
              <a:t>citra</a:t>
            </a:r>
            <a:r>
              <a:rPr lang="en-US" sz="2400" dirty="0"/>
              <a:t> yang </a:t>
            </a:r>
            <a:r>
              <a:rPr lang="en-US" sz="2400" dirty="0" err="1"/>
              <a:t>hanya</a:t>
            </a:r>
            <a:r>
              <a:rPr lang="en-US" sz="2400" dirty="0"/>
              <a:t> </a:t>
            </a:r>
            <a:r>
              <a:rPr lang="en-US" sz="2400" dirty="0" err="1"/>
              <a:t>berisi</a:t>
            </a:r>
            <a:r>
              <a:rPr lang="en-US" sz="2400" dirty="0"/>
              <a:t> dua </a:t>
            </a:r>
            <a:r>
              <a:rPr lang="en-US" sz="2400" dirty="0" err="1"/>
              <a:t>titik</a:t>
            </a:r>
            <a:r>
              <a:rPr lang="en-US" sz="2400" dirty="0"/>
              <a:t> </a:t>
            </a:r>
            <a:r>
              <a:rPr lang="en-US" sz="2400" dirty="0" err="1"/>
              <a:t>saja</a:t>
            </a:r>
            <a:r>
              <a:rPr lang="en-US" sz="2400" dirty="0"/>
              <a:t> </a:t>
            </a:r>
            <a:r>
              <a:rPr lang="en-US" sz="2400" dirty="0" err="1"/>
              <a:t>sebagai</a:t>
            </a:r>
            <a:r>
              <a:rPr lang="en-US" sz="2400" dirty="0"/>
              <a:t> </a:t>
            </a:r>
            <a:r>
              <a:rPr lang="en-US" sz="2400" dirty="0" err="1"/>
              <a:t>berikut</a:t>
            </a:r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D0F983-A95B-CF42-3238-C2A33D6F5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38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6C7485D-A24B-D85E-0A39-342243DED2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6692" y="4530725"/>
            <a:ext cx="3362325" cy="178117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74C747E-7E59-C9EF-EAA2-5781791E667D}"/>
              </a:ext>
            </a:extLst>
          </p:cNvPr>
          <p:cNvSpPr txBox="1"/>
          <p:nvPr/>
        </p:nvSpPr>
        <p:spPr>
          <a:xfrm>
            <a:off x="509154" y="6411974"/>
            <a:ext cx="1117369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 err="1"/>
              <a:t>Sumber</a:t>
            </a:r>
            <a:r>
              <a:rPr lang="en-US" sz="1600" dirty="0"/>
              <a:t> </a:t>
            </a:r>
            <a:r>
              <a:rPr lang="en-US" sz="1600" dirty="0" err="1"/>
              <a:t>gambar</a:t>
            </a:r>
            <a:r>
              <a:rPr lang="en-US" sz="1600" dirty="0"/>
              <a:t>: </a:t>
            </a:r>
            <a:r>
              <a:rPr lang="en-US" sz="1600" dirty="0">
                <a:hlinkClick r:id="rId3"/>
              </a:rPr>
              <a:t>https://www.section.io/engineering-education/line-detection-using-hough-transform-in-matlab/</a:t>
            </a:r>
            <a:r>
              <a:rPr lang="en-US" sz="1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9553624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793CA71-E309-8814-9F4A-96F24EA54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39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76C71DF-E830-44B1-052D-917882C78C4D}"/>
              </a:ext>
            </a:extLst>
          </p:cNvPr>
          <p:cNvSpPr txBox="1"/>
          <p:nvPr/>
        </p:nvSpPr>
        <p:spPr>
          <a:xfrm>
            <a:off x="789709" y="1291257"/>
            <a:ext cx="609600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close </a:t>
            </a:r>
            <a:r>
              <a:rPr lang="en-US" sz="1800" b="0" i="0" u="none" strike="noStrike" baseline="0" dirty="0">
                <a:solidFill>
                  <a:srgbClr val="A020F0"/>
                </a:solidFill>
                <a:latin typeface="Courier New" panose="02070309020205020404" pitchFamily="49" charset="0"/>
              </a:rPr>
              <a:t>all</a:t>
            </a: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clear</a:t>
            </a:r>
          </a:p>
          <a:p>
            <a:r>
              <a:rPr lang="en-US" sz="1800" b="0" i="0" u="none" strike="noStrike" baseline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clc</a:t>
            </a:r>
            <a:endParaRPr lang="en-US" sz="1800" b="0" i="0" u="none" strike="noStrike" baseline="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US" sz="1800" b="0" i="0" u="none" strike="noStrike" baseline="0" dirty="0">
                <a:solidFill>
                  <a:srgbClr val="228B22"/>
                </a:solidFill>
                <a:latin typeface="Courier New" panose="02070309020205020404" pitchFamily="49" charset="0"/>
              </a:rPr>
              <a:t>% 1. Image with two dots</a:t>
            </a: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a = zeros(50);</a:t>
            </a:r>
          </a:p>
          <a:p>
            <a:r>
              <a:rPr lang="pt-BR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a(20,20) = 1; a(40,10) = 1;</a:t>
            </a: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figure;</a:t>
            </a: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subplot(2,2,1)</a:t>
            </a:r>
          </a:p>
          <a:p>
            <a:r>
              <a:rPr lang="en-US" sz="1800" b="0" i="0" u="none" strike="noStrike" baseline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imshow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(a)</a:t>
            </a: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title(</a:t>
            </a:r>
            <a:r>
              <a:rPr lang="en-US" sz="1800" b="0" i="0" u="none" strike="noStrike" baseline="0" dirty="0">
                <a:solidFill>
                  <a:srgbClr val="A020F0"/>
                </a:solidFill>
                <a:latin typeface="Courier New" panose="02070309020205020404" pitchFamily="49" charset="0"/>
              </a:rPr>
              <a:t>'Image with 2 dots'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3B6ADD3-3637-FBD5-D822-CF179629CC0F}"/>
              </a:ext>
            </a:extLst>
          </p:cNvPr>
          <p:cNvSpPr txBox="1"/>
          <p:nvPr/>
        </p:nvSpPr>
        <p:spPr>
          <a:xfrm>
            <a:off x="509154" y="5550002"/>
            <a:ext cx="1117369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 err="1"/>
              <a:t>Sumber</a:t>
            </a:r>
            <a:r>
              <a:rPr lang="en-US" sz="1600" dirty="0"/>
              <a:t>: </a:t>
            </a:r>
            <a:r>
              <a:rPr lang="en-US" sz="1600" dirty="0">
                <a:hlinkClick r:id="rId2"/>
              </a:rPr>
              <a:t>https://www.section.io/engineering-education/line-detection-using-hough-transform-in-matlab/</a:t>
            </a:r>
            <a:r>
              <a:rPr lang="en-US" sz="1600" dirty="0"/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5E16257-90D3-08F8-C916-35B7F75F85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0754" y="1291257"/>
            <a:ext cx="5992091" cy="449406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64970B7-A133-3412-799D-9A8D6DC884A7}"/>
              </a:ext>
            </a:extLst>
          </p:cNvPr>
          <p:cNvSpPr txBox="1"/>
          <p:nvPr/>
        </p:nvSpPr>
        <p:spPr>
          <a:xfrm>
            <a:off x="6677891" y="535566"/>
            <a:ext cx="9188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Output:</a:t>
            </a:r>
          </a:p>
        </p:txBody>
      </p:sp>
    </p:spTree>
    <p:extLst>
      <p:ext uri="{BB962C8B-B14F-4D97-AF65-F5344CB8AC3E}">
        <p14:creationId xmlns:p14="http://schemas.microsoft.com/office/powerpoint/2010/main" val="36927746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13CAF1-6F16-4FD7-9D77-B28B7F7FA1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5680"/>
            <a:ext cx="10515600" cy="4937195"/>
          </a:xfrm>
        </p:spPr>
        <p:txBody>
          <a:bodyPr/>
          <a:lstStyle/>
          <a:p>
            <a:r>
              <a:rPr lang="en-US" dirty="0" err="1"/>
              <a:t>Rangkaian</a:t>
            </a:r>
            <a:r>
              <a:rPr lang="en-US" dirty="0"/>
              <a:t> </a:t>
            </a:r>
            <a:r>
              <a:rPr lang="en-US" i="1" dirty="0"/>
              <a:t>pixel</a:t>
            </a:r>
            <a:r>
              <a:rPr lang="en-US" dirty="0"/>
              <a:t>-</a:t>
            </a:r>
            <a:r>
              <a:rPr lang="en-US" i="1" dirty="0"/>
              <a:t>pixel</a:t>
            </a:r>
            <a:r>
              <a:rPr lang="en-US" dirty="0"/>
              <a:t> </a:t>
            </a:r>
            <a:r>
              <a:rPr lang="en-US" dirty="0" err="1"/>
              <a:t>tepi</a:t>
            </a:r>
            <a:r>
              <a:rPr lang="en-US" dirty="0"/>
              <a:t> </a:t>
            </a:r>
            <a:r>
              <a:rPr lang="en-US" dirty="0" err="1"/>
              <a:t>membentuk</a:t>
            </a:r>
            <a:r>
              <a:rPr lang="en-US" dirty="0"/>
              <a:t> batas </a:t>
            </a:r>
            <a:r>
              <a:rPr lang="en-US" dirty="0" err="1"/>
              <a:t>daerah</a:t>
            </a:r>
            <a:r>
              <a:rPr lang="en-US" dirty="0"/>
              <a:t> (</a:t>
            </a:r>
            <a:r>
              <a:rPr lang="en-US" i="1" dirty="0"/>
              <a:t>region</a:t>
            </a:r>
            <a:r>
              <a:rPr lang="en-US" dirty="0"/>
              <a:t> </a:t>
            </a:r>
            <a:r>
              <a:rPr lang="en-US" i="1" dirty="0"/>
              <a:t>boundary</a:t>
            </a:r>
            <a:r>
              <a:rPr lang="en-US" dirty="0"/>
              <a:t>) yang </a:t>
            </a:r>
            <a:r>
              <a:rPr lang="en-US" dirty="0" err="1"/>
              <a:t>dinamakan</a:t>
            </a:r>
            <a:r>
              <a:rPr lang="en-US" dirty="0"/>
              <a:t> </a:t>
            </a:r>
            <a:r>
              <a:rPr lang="en-US" b="1" dirty="0" err="1"/>
              <a:t>kontur</a:t>
            </a:r>
            <a:r>
              <a:rPr lang="en-US" dirty="0"/>
              <a:t> </a:t>
            </a:r>
          </a:p>
          <a:p>
            <a:endParaRPr lang="en-US" dirty="0"/>
          </a:p>
          <a:p>
            <a:r>
              <a:rPr lang="en-US" dirty="0" err="1"/>
              <a:t>Kontur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terbuka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tertutup</a:t>
            </a:r>
            <a:r>
              <a:rPr lang="en-US" dirty="0"/>
              <a:t>. 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A677077B-293D-4BAD-909A-62ECDEFE383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1897863"/>
              </p:ext>
            </p:extLst>
          </p:nvPr>
        </p:nvGraphicFramePr>
        <p:xfrm>
          <a:off x="1497357" y="3883929"/>
          <a:ext cx="8484843" cy="19372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4893840" imgH="1045080" progId="">
                  <p:embed/>
                </p:oleObj>
              </mc:Choice>
              <mc:Fallback>
                <p:oleObj r:id="rId2" imgW="4893840" imgH="1045080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97357" y="3883929"/>
                        <a:ext cx="8484843" cy="193720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55D57CDC-3229-43CF-B744-5BAC655D3D49}"/>
              </a:ext>
            </a:extLst>
          </p:cNvPr>
          <p:cNvSpPr/>
          <p:nvPr/>
        </p:nvSpPr>
        <p:spPr>
          <a:xfrm>
            <a:off x="1900322" y="5889354"/>
            <a:ext cx="65902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(a)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Kontur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tertutup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				 (b)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Kontur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terbuka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C2890F3-68CC-4E38-9045-ECD2725C7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4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7D17A5F-0A34-6E0D-8BB4-AB86643FC2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dirty="0" err="1">
                <a:latin typeface="+mn-lt"/>
              </a:rPr>
              <a:t>Kontur</a:t>
            </a:r>
            <a:endParaRPr lang="en-US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6686208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165453-3C4D-06BE-2814-D3BE62B2AC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76856"/>
            <a:ext cx="10515600" cy="5800107"/>
          </a:xfrm>
        </p:spPr>
        <p:txBody>
          <a:bodyPr>
            <a:normAutofit/>
          </a:bodyPr>
          <a:lstStyle/>
          <a:p>
            <a:r>
              <a:rPr lang="en-US" sz="2400" dirty="0" err="1"/>
              <a:t>Lakukan</a:t>
            </a:r>
            <a:r>
              <a:rPr lang="en-US" sz="2400" dirty="0"/>
              <a:t> </a:t>
            </a:r>
            <a:r>
              <a:rPr lang="en-US" sz="2400" dirty="0" err="1"/>
              <a:t>tranformasi</a:t>
            </a:r>
            <a:r>
              <a:rPr lang="en-US" sz="2400" dirty="0"/>
              <a:t> Hough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942EB7-43B6-20BF-1AF1-F6ED3FAEB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40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5612E2D-4133-75F7-78A9-94F0E68411B1}"/>
              </a:ext>
            </a:extLst>
          </p:cNvPr>
          <p:cNvSpPr txBox="1"/>
          <p:nvPr/>
        </p:nvSpPr>
        <p:spPr>
          <a:xfrm>
            <a:off x="979003" y="1044269"/>
            <a:ext cx="1100050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[H, T, R] = hough(a);</a:t>
            </a: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subplot(2, 2, 2)</a:t>
            </a:r>
          </a:p>
          <a:p>
            <a:r>
              <a:rPr lang="pt-BR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houghMatViz(H, T, R)      </a:t>
            </a:r>
            <a:r>
              <a:rPr lang="pt-BR" sz="1800" b="0" i="0" u="none" strike="noStrike" baseline="0" dirty="0">
                <a:solidFill>
                  <a:srgbClr val="228B22"/>
                </a:solidFill>
                <a:latin typeface="Courier New" panose="02070309020205020404" pitchFamily="49" charset="0"/>
              </a:rPr>
              <a:t>% Visualisasikan output dengan fungsi houghMatViz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4D950B2-954B-0F39-1D84-924F60CD32C7}"/>
              </a:ext>
            </a:extLst>
          </p:cNvPr>
          <p:cNvSpPr txBox="1"/>
          <p:nvPr/>
        </p:nvSpPr>
        <p:spPr>
          <a:xfrm>
            <a:off x="1425285" y="2483644"/>
            <a:ext cx="10404763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i="0" u="none" strike="noStrike" baseline="0" dirty="0">
                <a:solidFill>
                  <a:srgbClr val="0000FF"/>
                </a:solidFill>
                <a:latin typeface="Courier New" panose="02070309020205020404" pitchFamily="49" charset="0"/>
              </a:rPr>
              <a:t>function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houghMatViz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(H,T,R)</a:t>
            </a:r>
          </a:p>
          <a:p>
            <a:r>
              <a:rPr lang="en-US" sz="1800" b="0" i="0" u="none" strike="noStrike" baseline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Hgray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 = mat2gray(H); </a:t>
            </a:r>
            <a:r>
              <a:rPr lang="en-US" sz="1800" b="0" i="0" u="none" strike="noStrike" baseline="0" dirty="0">
                <a:solidFill>
                  <a:srgbClr val="228B22"/>
                </a:solidFill>
                <a:latin typeface="Courier New" panose="02070309020205020404" pitchFamily="49" charset="0"/>
              </a:rPr>
              <a:t>% Converting </a:t>
            </a:r>
            <a:r>
              <a:rPr lang="en-US" sz="1800" b="0" i="0" u="none" strike="noStrike" baseline="0" dirty="0" err="1">
                <a:solidFill>
                  <a:srgbClr val="228B22"/>
                </a:solidFill>
                <a:latin typeface="Courier New" panose="02070309020205020404" pitchFamily="49" charset="0"/>
              </a:rPr>
              <a:t>hough</a:t>
            </a:r>
            <a:r>
              <a:rPr lang="en-US" sz="1800" b="0" i="0" u="none" strike="noStrike" baseline="0" dirty="0">
                <a:solidFill>
                  <a:srgbClr val="228B22"/>
                </a:solidFill>
                <a:latin typeface="Courier New" panose="02070309020205020404" pitchFamily="49" charset="0"/>
              </a:rPr>
              <a:t> matrix(H) into grayscale image.</a:t>
            </a:r>
          </a:p>
          <a:p>
            <a:r>
              <a:rPr lang="en-US" sz="1800" b="0" i="0" u="none" strike="noStrike" baseline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Hgray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 =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imadjust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Hgray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); </a:t>
            </a:r>
            <a:r>
              <a:rPr lang="en-US" sz="1800" b="0" i="0" u="none" strike="noStrike" baseline="0" dirty="0">
                <a:solidFill>
                  <a:srgbClr val="228B22"/>
                </a:solidFill>
                <a:latin typeface="Courier New" panose="02070309020205020404" pitchFamily="49" charset="0"/>
              </a:rPr>
              <a:t>% Enhancing the brightness</a:t>
            </a:r>
          </a:p>
          <a:p>
            <a:r>
              <a:rPr lang="en-US" sz="1800" b="0" i="0" u="none" strike="noStrike" baseline="0" dirty="0">
                <a:solidFill>
                  <a:srgbClr val="228B22"/>
                </a:solidFill>
                <a:latin typeface="Courier New" panose="02070309020205020404" pitchFamily="49" charset="0"/>
              </a:rPr>
              <a:t> </a:t>
            </a:r>
          </a:p>
          <a:p>
            <a:r>
              <a:rPr lang="en-US" sz="1800" b="0" i="0" u="none" strike="noStrike" baseline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imshow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Hgray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,</a:t>
            </a:r>
            <a:r>
              <a:rPr lang="en-US" sz="1800" b="0" i="0" u="none" strike="noStrike" baseline="0" dirty="0">
                <a:solidFill>
                  <a:srgbClr val="A020F0"/>
                </a:solidFill>
                <a:latin typeface="Courier New" panose="02070309020205020404" pitchFamily="49" charset="0"/>
              </a:rPr>
              <a:t>'</a:t>
            </a:r>
            <a:r>
              <a:rPr lang="en-US" sz="1800" b="0" i="0" u="none" strike="noStrike" baseline="0" dirty="0" err="1">
                <a:solidFill>
                  <a:srgbClr val="A020F0"/>
                </a:solidFill>
                <a:latin typeface="Courier New" panose="02070309020205020404" pitchFamily="49" charset="0"/>
              </a:rPr>
              <a:t>XData</a:t>
            </a:r>
            <a:r>
              <a:rPr lang="en-US" sz="1800" b="0" i="0" u="none" strike="noStrike" baseline="0" dirty="0">
                <a:solidFill>
                  <a:srgbClr val="A020F0"/>
                </a:solidFill>
                <a:latin typeface="Courier New" panose="02070309020205020404" pitchFamily="49" charset="0"/>
              </a:rPr>
              <a:t>'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,T,</a:t>
            </a:r>
            <a:r>
              <a:rPr lang="en-US" sz="1800" b="0" i="0" u="none" strike="noStrike" baseline="0" dirty="0">
                <a:solidFill>
                  <a:srgbClr val="A020F0"/>
                </a:solidFill>
                <a:latin typeface="Courier New" panose="02070309020205020404" pitchFamily="49" charset="0"/>
              </a:rPr>
              <a:t>'</a:t>
            </a:r>
            <a:r>
              <a:rPr lang="en-US" sz="1800" b="0" i="0" u="none" strike="noStrike" baseline="0" dirty="0" err="1">
                <a:solidFill>
                  <a:srgbClr val="A020F0"/>
                </a:solidFill>
                <a:latin typeface="Courier New" panose="02070309020205020404" pitchFamily="49" charset="0"/>
              </a:rPr>
              <a:t>YData</a:t>
            </a:r>
            <a:r>
              <a:rPr lang="en-US" sz="1800" b="0" i="0" u="none" strike="noStrike" baseline="0" dirty="0">
                <a:solidFill>
                  <a:srgbClr val="A020F0"/>
                </a:solidFill>
                <a:latin typeface="Courier New" panose="02070309020205020404" pitchFamily="49" charset="0"/>
              </a:rPr>
              <a:t>'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,R);</a:t>
            </a: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hold </a:t>
            </a:r>
            <a:r>
              <a:rPr lang="en-US" sz="1800" b="0" i="0" u="none" strike="noStrike" baseline="0" dirty="0">
                <a:solidFill>
                  <a:srgbClr val="A020F0"/>
                </a:solidFill>
                <a:latin typeface="Courier New" panose="02070309020205020404" pitchFamily="49" charset="0"/>
              </a:rPr>
              <a:t>on</a:t>
            </a:r>
          </a:p>
          <a:p>
            <a:r>
              <a:rPr lang="en-US" sz="1800" b="0" i="0" u="none" strike="noStrike" baseline="0" dirty="0">
                <a:solidFill>
                  <a:srgbClr val="A020F0"/>
                </a:solidFill>
                <a:latin typeface="Courier New" panose="02070309020205020404" pitchFamily="49" charset="0"/>
              </a:rPr>
              <a:t> </a:t>
            </a: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axis </a:t>
            </a:r>
            <a:r>
              <a:rPr lang="en-US" sz="1800" b="0" i="0" u="none" strike="noStrike" baseline="0" dirty="0">
                <a:solidFill>
                  <a:srgbClr val="A020F0"/>
                </a:solidFill>
                <a:latin typeface="Courier New" panose="02070309020205020404" pitchFamily="49" charset="0"/>
              </a:rPr>
              <a:t>on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1800" b="0" i="0" u="none" strike="noStrike" baseline="0" dirty="0">
                <a:solidFill>
                  <a:srgbClr val="228B22"/>
                </a:solidFill>
                <a:latin typeface="Courier New" panose="02070309020205020404" pitchFamily="49" charset="0"/>
              </a:rPr>
              <a:t>% turning on the axis.</a:t>
            </a: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axis </a:t>
            </a:r>
            <a:r>
              <a:rPr lang="en-US" sz="1800" b="0" i="0" u="none" strike="noStrike" baseline="0" dirty="0">
                <a:solidFill>
                  <a:srgbClr val="A020F0"/>
                </a:solidFill>
                <a:latin typeface="Courier New" panose="02070309020205020404" pitchFamily="49" charset="0"/>
              </a:rPr>
              <a:t>normal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colormap(hot);title(</a:t>
            </a:r>
            <a:r>
              <a:rPr lang="en-US" sz="1800" b="0" i="0" u="none" strike="noStrike" baseline="0" dirty="0">
                <a:solidFill>
                  <a:srgbClr val="A020F0"/>
                </a:solidFill>
                <a:latin typeface="Courier New" panose="02070309020205020404" pitchFamily="49" charset="0"/>
              </a:rPr>
              <a:t>'Hough Transform'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); </a:t>
            </a:r>
            <a:r>
              <a:rPr lang="en-US" sz="1800" b="0" i="0" u="none" strike="noStrike" baseline="0" dirty="0">
                <a:solidFill>
                  <a:srgbClr val="228B22"/>
                </a:solidFill>
                <a:latin typeface="Courier New" panose="02070309020205020404" pitchFamily="49" charset="0"/>
              </a:rPr>
              <a:t>% Giving colormap to the image.</a:t>
            </a:r>
          </a:p>
          <a:p>
            <a:r>
              <a:rPr lang="en-US" sz="1800" b="0" i="0" u="none" strike="noStrike" baseline="0" dirty="0">
                <a:solidFill>
                  <a:srgbClr val="228B22"/>
                </a:solidFill>
                <a:latin typeface="Courier New" panose="02070309020205020404" pitchFamily="49" charset="0"/>
              </a:rPr>
              <a:t> </a:t>
            </a:r>
          </a:p>
          <a:p>
            <a:r>
              <a:rPr lang="en-US" sz="1800" b="0" i="0" u="none" strike="noStrike" baseline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xlabel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en-US" sz="1800" b="0" i="0" u="none" strike="noStrike" baseline="0" dirty="0">
                <a:solidFill>
                  <a:srgbClr val="A020F0"/>
                </a:solidFill>
                <a:latin typeface="Courier New" panose="02070309020205020404" pitchFamily="49" charset="0"/>
              </a:rPr>
              <a:t>'\theta'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)  </a:t>
            </a:r>
            <a:r>
              <a:rPr lang="en-US" sz="1800" b="0" i="0" u="none" strike="noStrike" baseline="0" dirty="0">
                <a:solidFill>
                  <a:srgbClr val="228B22"/>
                </a:solidFill>
                <a:latin typeface="Courier New" panose="02070309020205020404" pitchFamily="49" charset="0"/>
              </a:rPr>
              <a:t>% add x-y labels</a:t>
            </a:r>
          </a:p>
          <a:p>
            <a:r>
              <a:rPr lang="en-US" sz="1800" b="0" i="0" u="none" strike="noStrike" baseline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ylabel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en-US" sz="1800" b="0" i="0" u="none" strike="noStrike" baseline="0" dirty="0">
                <a:solidFill>
                  <a:srgbClr val="A020F0"/>
                </a:solidFill>
                <a:latin typeface="Courier New" panose="02070309020205020404" pitchFamily="49" charset="0"/>
              </a:rPr>
              <a:t>'\rho'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);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0C0D0D3-D532-4D94-7D8E-48893F5DD982}"/>
              </a:ext>
            </a:extLst>
          </p:cNvPr>
          <p:cNvSpPr/>
          <p:nvPr/>
        </p:nvSpPr>
        <p:spPr>
          <a:xfrm>
            <a:off x="1310306" y="2334297"/>
            <a:ext cx="10337901" cy="39323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A697C35-824C-933B-E4B1-365E72283CCF}"/>
              </a:ext>
            </a:extLst>
          </p:cNvPr>
          <p:cNvSpPr txBox="1"/>
          <p:nvPr/>
        </p:nvSpPr>
        <p:spPr>
          <a:xfrm>
            <a:off x="838200" y="6369635"/>
            <a:ext cx="1117369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 err="1"/>
              <a:t>Sumber</a:t>
            </a:r>
            <a:r>
              <a:rPr lang="en-US" sz="1600" dirty="0"/>
              <a:t>: </a:t>
            </a:r>
            <a:r>
              <a:rPr lang="en-US" sz="1600" dirty="0">
                <a:hlinkClick r:id="rId2"/>
              </a:rPr>
              <a:t>https://www.section.io/engineering-education/line-detection-using-hough-transform-in-matlab/</a:t>
            </a:r>
            <a:r>
              <a:rPr lang="en-US" sz="1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4747430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7ACB907-6A82-59B1-D6CB-B96BC38C90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41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83E69F5-DDEF-8653-566F-3BE57FCA81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2709" y="1246909"/>
            <a:ext cx="7299421" cy="547456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A7A1D77-1C1F-2F79-F5CD-A18DD8BB0CBA}"/>
              </a:ext>
            </a:extLst>
          </p:cNvPr>
          <p:cNvSpPr txBox="1"/>
          <p:nvPr/>
        </p:nvSpPr>
        <p:spPr>
          <a:xfrm>
            <a:off x="1507273" y="535916"/>
            <a:ext cx="93828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Output: dua </a:t>
            </a:r>
            <a:r>
              <a:rPr lang="en-US" sz="2400" dirty="0" err="1">
                <a:solidFill>
                  <a:srgbClr val="FF0000"/>
                </a:solidFill>
              </a:rPr>
              <a:t>sinusoida</a:t>
            </a:r>
            <a:r>
              <a:rPr lang="en-US" sz="2400" dirty="0">
                <a:solidFill>
                  <a:srgbClr val="FF0000"/>
                </a:solidFill>
              </a:rPr>
              <a:t> yang </a:t>
            </a:r>
            <a:r>
              <a:rPr lang="en-US" sz="2400" dirty="0" err="1">
                <a:solidFill>
                  <a:srgbClr val="FF0000"/>
                </a:solidFill>
              </a:rPr>
              <a:t>berkoreresponden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dengan</a:t>
            </a:r>
            <a:r>
              <a:rPr lang="en-US" sz="2400" dirty="0">
                <a:solidFill>
                  <a:srgbClr val="FF0000"/>
                </a:solidFill>
              </a:rPr>
              <a:t> dua </a:t>
            </a:r>
            <a:r>
              <a:rPr lang="en-US" sz="2400" dirty="0" err="1">
                <a:solidFill>
                  <a:srgbClr val="FF0000"/>
                </a:solidFill>
              </a:rPr>
              <a:t>titik</a:t>
            </a:r>
            <a:r>
              <a:rPr lang="en-US" sz="2400" dirty="0">
                <a:solidFill>
                  <a:srgbClr val="FF0000"/>
                </a:solidFill>
              </a:rPr>
              <a:t> pada </a:t>
            </a:r>
            <a:r>
              <a:rPr lang="en-US" sz="2400" dirty="0" err="1">
                <a:solidFill>
                  <a:srgbClr val="FF0000"/>
                </a:solidFill>
              </a:rPr>
              <a:t>citra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85890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24D65B-7C95-A072-D2E9-D285B21F40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01782"/>
            <a:ext cx="10515600" cy="5775182"/>
          </a:xfrm>
        </p:spPr>
        <p:txBody>
          <a:bodyPr>
            <a:normAutofit/>
          </a:bodyPr>
          <a:lstStyle/>
          <a:p>
            <a:r>
              <a:rPr lang="en-US" sz="2400" dirty="0" err="1"/>
              <a:t>Gunakan</a:t>
            </a:r>
            <a:r>
              <a:rPr lang="en-US" sz="2400" dirty="0"/>
              <a:t> </a:t>
            </a:r>
            <a:r>
              <a:rPr lang="en-US" sz="2400" dirty="0" err="1"/>
              <a:t>fungsi</a:t>
            </a:r>
            <a:r>
              <a:rPr lang="en-US" sz="2400" dirty="0"/>
              <a:t>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houghpeaks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()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menemukan</a:t>
            </a:r>
            <a:r>
              <a:rPr lang="en-US" sz="2400" dirty="0"/>
              <a:t> </a:t>
            </a:r>
            <a:r>
              <a:rPr lang="en-US" sz="2400" dirty="0" err="1"/>
              <a:t>satu</a:t>
            </a:r>
            <a:r>
              <a:rPr lang="en-US" sz="2400" dirty="0"/>
              <a:t>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lebih</a:t>
            </a:r>
            <a:r>
              <a:rPr lang="en-US" sz="2400" dirty="0"/>
              <a:t> </a:t>
            </a:r>
            <a:r>
              <a:rPr lang="en-US" sz="2400" dirty="0" err="1"/>
              <a:t>hasil</a:t>
            </a:r>
            <a:r>
              <a:rPr lang="en-US" sz="2400" dirty="0"/>
              <a:t> </a:t>
            </a:r>
            <a:r>
              <a:rPr lang="en-US" sz="2400" dirty="0" err="1"/>
              <a:t>pemungutan</a:t>
            </a:r>
            <a:r>
              <a:rPr lang="en-US" sz="2400" dirty="0"/>
              <a:t> </a:t>
            </a:r>
            <a:r>
              <a:rPr lang="en-US" sz="2400" dirty="0" err="1"/>
              <a:t>suara</a:t>
            </a:r>
            <a:r>
              <a:rPr lang="en-US" sz="2400" dirty="0"/>
              <a:t> </a:t>
            </a:r>
            <a:r>
              <a:rPr lang="en-US" sz="2400" dirty="0" err="1"/>
              <a:t>terbanyak</a:t>
            </a:r>
            <a:r>
              <a:rPr lang="en-US" sz="2400" dirty="0"/>
              <a:t> (default = 1).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E94353-C0D7-1C50-CDE3-233241309F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42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F1ED905-5FEF-D8FF-EC9B-0E9A87202765}"/>
              </a:ext>
            </a:extLst>
          </p:cNvPr>
          <p:cNvSpPr txBox="1"/>
          <p:nvPr/>
        </p:nvSpPr>
        <p:spPr>
          <a:xfrm>
            <a:off x="1724890" y="1320300"/>
            <a:ext cx="793865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i="0" u="none" strike="noStrike" baseline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hPeaks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 =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houghpeaks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(H);</a:t>
            </a: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x = T(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hPeaks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(:,2));  </a:t>
            </a:r>
            <a:r>
              <a:rPr lang="en-US" sz="1800" b="0" i="0" u="none" strike="noStrike" baseline="0" dirty="0">
                <a:solidFill>
                  <a:srgbClr val="228B22"/>
                </a:solidFill>
                <a:latin typeface="Courier New" panose="02070309020205020404" pitchFamily="49" charset="0"/>
              </a:rPr>
              <a:t>%indexing the theta(T) array</a:t>
            </a: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y = R(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hPeaks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(:,1));  </a:t>
            </a:r>
            <a:r>
              <a:rPr lang="en-US" sz="1800" b="0" i="0" u="none" strike="noStrike" baseline="0" dirty="0">
                <a:solidFill>
                  <a:srgbClr val="228B22"/>
                </a:solidFill>
                <a:latin typeface="Courier New" panose="02070309020205020404" pitchFamily="49" charset="0"/>
              </a:rPr>
              <a:t>%Indexing the rho(R) array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1FAE29A-2E72-13D2-B038-879D56DE87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5328" y="2769945"/>
            <a:ext cx="5747712" cy="431078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727D658-F346-7B80-C1BE-DDB596DB9BD4}"/>
              </a:ext>
            </a:extLst>
          </p:cNvPr>
          <p:cNvSpPr txBox="1"/>
          <p:nvPr/>
        </p:nvSpPr>
        <p:spPr>
          <a:xfrm>
            <a:off x="1864880" y="2827708"/>
            <a:ext cx="11608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Output: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C49E108-B0AE-E2E5-E1D2-286FE9B0D4D2}"/>
              </a:ext>
            </a:extLst>
          </p:cNvPr>
          <p:cNvSpPr txBox="1"/>
          <p:nvPr/>
        </p:nvSpPr>
        <p:spPr>
          <a:xfrm>
            <a:off x="1163780" y="5242243"/>
            <a:ext cx="1087582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 err="1"/>
              <a:t>Bujursangkar</a:t>
            </a:r>
            <a:r>
              <a:rPr lang="en-US" sz="2400" dirty="0"/>
              <a:t> </a:t>
            </a:r>
            <a:r>
              <a:rPr lang="en-US" sz="2400" dirty="0" err="1"/>
              <a:t>kecil</a:t>
            </a:r>
            <a:r>
              <a:rPr lang="en-US" sz="2400" dirty="0"/>
              <a:t> </a:t>
            </a:r>
            <a:r>
              <a:rPr lang="en-US" sz="2400" dirty="0" err="1"/>
              <a:t>berwarna</a:t>
            </a:r>
            <a:r>
              <a:rPr lang="en-US" sz="2400" dirty="0"/>
              <a:t> </a:t>
            </a:r>
            <a:r>
              <a:rPr lang="en-US" sz="2400" dirty="0" err="1"/>
              <a:t>hijau</a:t>
            </a:r>
            <a:r>
              <a:rPr lang="en-US" sz="2400" dirty="0"/>
              <a:t>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lokasi</a:t>
            </a:r>
            <a:r>
              <a:rPr lang="en-US" sz="2400" dirty="0"/>
              <a:t> </a:t>
            </a:r>
            <a:r>
              <a:rPr lang="en-US" sz="2400" dirty="0" err="1"/>
              <a:t>penumpukan</a:t>
            </a:r>
            <a:r>
              <a:rPr lang="en-US" sz="2400" dirty="0"/>
              <a:t> </a:t>
            </a:r>
            <a:r>
              <a:rPr lang="en-US" sz="2400" dirty="0" err="1"/>
              <a:t>suara</a:t>
            </a:r>
            <a:r>
              <a:rPr lang="en-US" sz="2400" dirty="0"/>
              <a:t> </a:t>
            </a:r>
            <a:r>
              <a:rPr lang="en-US" sz="2400" dirty="0" err="1"/>
              <a:t>terbanyak</a:t>
            </a:r>
            <a:r>
              <a:rPr lang="en-US" sz="2400" dirty="0"/>
              <a:t> (</a:t>
            </a:r>
            <a:r>
              <a:rPr lang="en-US" sz="2400" i="1" dirty="0"/>
              <a:t>peak location</a:t>
            </a:r>
            <a:r>
              <a:rPr lang="en-US" sz="2400" dirty="0"/>
              <a:t>). Lokasi </a:t>
            </a:r>
            <a:r>
              <a:rPr lang="en-US" sz="2400" dirty="0" err="1"/>
              <a:t>suara</a:t>
            </a:r>
            <a:r>
              <a:rPr lang="en-US" sz="2400" dirty="0"/>
              <a:t> </a:t>
            </a:r>
            <a:r>
              <a:rPr lang="en-US" sz="2400" dirty="0" err="1"/>
              <a:t>terbanyak</a:t>
            </a:r>
            <a:r>
              <a:rPr lang="en-US" sz="2400" dirty="0"/>
              <a:t> </a:t>
            </a:r>
            <a:r>
              <a:rPr lang="en-US" sz="2400" dirty="0" err="1"/>
              <a:t>menyatakan</a:t>
            </a:r>
            <a:r>
              <a:rPr lang="en-US" sz="2400" dirty="0"/>
              <a:t> parameter </a:t>
            </a:r>
            <a:r>
              <a:rPr lang="en-US" sz="2400" dirty="0" err="1"/>
              <a:t>peersamaan</a:t>
            </a:r>
            <a:r>
              <a:rPr lang="en-US" sz="2400" dirty="0"/>
              <a:t> garis yang </a:t>
            </a:r>
            <a:r>
              <a:rPr lang="en-US" sz="2400" dirty="0" err="1"/>
              <a:t>melalui</a:t>
            </a:r>
            <a:r>
              <a:rPr lang="en-US" sz="2400" dirty="0"/>
              <a:t> dua </a:t>
            </a:r>
            <a:r>
              <a:rPr lang="en-US" sz="2400" dirty="0" err="1"/>
              <a:t>titik</a:t>
            </a:r>
            <a:r>
              <a:rPr lang="en-US" sz="2400" dirty="0"/>
              <a:t> di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citra</a:t>
            </a:r>
            <a:r>
              <a:rPr lang="en-US" sz="2400" dirty="0"/>
              <a:t> </a:t>
            </a:r>
            <a:r>
              <a:rPr lang="en-US" sz="2400" dirty="0" err="1"/>
              <a:t>tersebut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6600411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02C4DD-F4D8-8E53-3578-10693D2673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92727"/>
            <a:ext cx="10515600" cy="5484236"/>
          </a:xfrm>
        </p:spPr>
        <p:txBody>
          <a:bodyPr>
            <a:normAutofit/>
          </a:bodyPr>
          <a:lstStyle/>
          <a:p>
            <a:r>
              <a:rPr lang="en-US" sz="2400" b="1" dirty="0" err="1"/>
              <a:t>Contoh</a:t>
            </a:r>
            <a:r>
              <a:rPr lang="en-US" sz="2400" b="1" dirty="0"/>
              <a:t> 2:</a:t>
            </a:r>
            <a:r>
              <a:rPr lang="en-US" sz="2400" dirty="0"/>
              <a:t> </a:t>
            </a:r>
            <a:r>
              <a:rPr lang="en-US" sz="2400" dirty="0" err="1"/>
              <a:t>Misalkan</a:t>
            </a:r>
            <a:r>
              <a:rPr lang="en-US" sz="2400" dirty="0"/>
              <a:t> </a:t>
            </a:r>
            <a:r>
              <a:rPr lang="en-US" sz="2400" dirty="0" err="1"/>
              <a:t>terdapat</a:t>
            </a:r>
            <a:r>
              <a:rPr lang="en-US" sz="2400" dirty="0"/>
              <a:t> </a:t>
            </a:r>
            <a:r>
              <a:rPr lang="en-US" sz="2400" dirty="0" err="1"/>
              <a:t>citra</a:t>
            </a:r>
            <a:r>
              <a:rPr lang="en-US" sz="2400" dirty="0"/>
              <a:t> yang </a:t>
            </a:r>
            <a:r>
              <a:rPr lang="en-US" sz="2400" dirty="0" err="1"/>
              <a:t>berisi</a:t>
            </a:r>
            <a:r>
              <a:rPr lang="en-US" sz="2400" dirty="0"/>
              <a:t> </a:t>
            </a:r>
            <a:r>
              <a:rPr lang="en-US" sz="2400" dirty="0" err="1"/>
              <a:t>menampilkan</a:t>
            </a:r>
            <a:r>
              <a:rPr lang="en-US" sz="2400" dirty="0"/>
              <a:t> </a:t>
            </a:r>
            <a:r>
              <a:rPr lang="en-US" sz="2400" dirty="0" err="1"/>
              <a:t>sebuah</a:t>
            </a:r>
            <a:r>
              <a:rPr lang="en-US" sz="2400" dirty="0"/>
              <a:t> garis </a:t>
            </a:r>
            <a:r>
              <a:rPr lang="en-US" sz="2400" dirty="0" err="1"/>
              <a:t>lurus</a:t>
            </a:r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B1A913-8BDC-D565-F4D6-D91F85FF32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43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9133ACD-E01A-E0F6-20E4-113A00D75E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1540" y="1448232"/>
            <a:ext cx="5669060" cy="312376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6037B1E-4E3A-0AD2-DC82-1246E3BABF71}"/>
              </a:ext>
            </a:extLst>
          </p:cNvPr>
          <p:cNvSpPr txBox="1"/>
          <p:nvPr/>
        </p:nvSpPr>
        <p:spPr>
          <a:xfrm>
            <a:off x="1413164" y="5020161"/>
            <a:ext cx="899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Program </a:t>
            </a:r>
            <a:r>
              <a:rPr lang="en-US" sz="2400" dirty="0" err="1"/>
              <a:t>Matlab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mendeteksi</a:t>
            </a:r>
            <a:r>
              <a:rPr lang="en-US" sz="2400" dirty="0"/>
              <a:t> garis </a:t>
            </a:r>
            <a:r>
              <a:rPr lang="en-US" sz="2400" dirty="0" err="1"/>
              <a:t>lurus</a:t>
            </a:r>
            <a:r>
              <a:rPr lang="en-US" sz="2400" dirty="0"/>
              <a:t> di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citra</a:t>
            </a:r>
            <a:r>
              <a:rPr lang="en-US" sz="2400" dirty="0"/>
              <a:t> di </a:t>
            </a:r>
            <a:r>
              <a:rPr lang="en-US" sz="2400" dirty="0" err="1"/>
              <a:t>atas</a:t>
            </a:r>
            <a:r>
              <a:rPr lang="en-US" sz="2400" dirty="0"/>
              <a:t> </a:t>
            </a:r>
            <a:r>
              <a:rPr lang="en-US" sz="2400" dirty="0" err="1"/>
              <a:t>adalah</a:t>
            </a:r>
            <a:r>
              <a:rPr lang="en-US" sz="2400" dirty="0"/>
              <a:t> pada </a:t>
            </a:r>
            <a:r>
              <a:rPr lang="en-US" sz="2400" dirty="0" err="1"/>
              <a:t>halaman</a:t>
            </a:r>
            <a:r>
              <a:rPr lang="en-US" sz="2400" dirty="0"/>
              <a:t> </a:t>
            </a:r>
            <a:r>
              <a:rPr lang="en-US" sz="2400" dirty="0" err="1"/>
              <a:t>berikut</a:t>
            </a:r>
            <a:r>
              <a:rPr lang="en-US" sz="2400" dirty="0"/>
              <a:t> </a:t>
            </a:r>
            <a:r>
              <a:rPr lang="en-US" sz="2400" dirty="0" err="1"/>
              <a:t>ini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7062157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040577-EC1C-783A-EB5C-F5530EDBF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44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C9CBCE0-1493-ED36-24CC-97C7C3115AE0}"/>
              </a:ext>
            </a:extLst>
          </p:cNvPr>
          <p:cNvSpPr txBox="1"/>
          <p:nvPr/>
        </p:nvSpPr>
        <p:spPr>
          <a:xfrm>
            <a:off x="789709" y="266596"/>
            <a:ext cx="10612582" cy="6555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close </a:t>
            </a:r>
            <a:r>
              <a:rPr lang="en-US" sz="1500" b="0" i="0" u="none" strike="noStrike" baseline="0" dirty="0">
                <a:solidFill>
                  <a:srgbClr val="A020F0"/>
                </a:solidFill>
                <a:latin typeface="Courier New" panose="02070309020205020404" pitchFamily="49" charset="0"/>
              </a:rPr>
              <a:t>all</a:t>
            </a:r>
          </a:p>
          <a:p>
            <a:r>
              <a:rPr lang="en-US" sz="15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clear</a:t>
            </a:r>
          </a:p>
          <a:p>
            <a:r>
              <a:rPr lang="en-US" sz="1500" b="0" i="0" u="none" strike="noStrike" baseline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clc</a:t>
            </a:r>
            <a:endParaRPr lang="en-US" sz="1500" b="0" i="0" u="none" strike="noStrike" baseline="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US" sz="1500" b="0" i="0" u="none" strike="noStrike" baseline="0" dirty="0">
                <a:solidFill>
                  <a:srgbClr val="228B22"/>
                </a:solidFill>
                <a:latin typeface="Courier New" panose="02070309020205020404" pitchFamily="49" charset="0"/>
              </a:rPr>
              <a:t>% 2. Image with a line</a:t>
            </a:r>
          </a:p>
          <a:p>
            <a:r>
              <a:rPr lang="en-US" sz="15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b = eye(150);</a:t>
            </a:r>
          </a:p>
          <a:p>
            <a:r>
              <a:rPr lang="en-US" sz="15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subplot(2,2,1)</a:t>
            </a:r>
          </a:p>
          <a:p>
            <a:r>
              <a:rPr lang="en-US" sz="1500" b="0" i="0" u="none" strike="noStrike" baseline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imshow</a:t>
            </a:r>
            <a:r>
              <a:rPr lang="en-US" sz="15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(b)</a:t>
            </a:r>
          </a:p>
          <a:p>
            <a:r>
              <a:rPr lang="en-US" sz="15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title(</a:t>
            </a:r>
            <a:r>
              <a:rPr lang="en-US" sz="1500" b="0" i="0" u="none" strike="noStrike" baseline="0" dirty="0">
                <a:solidFill>
                  <a:srgbClr val="A020F0"/>
                </a:solidFill>
                <a:latin typeface="Courier New" panose="02070309020205020404" pitchFamily="49" charset="0"/>
              </a:rPr>
              <a:t>'Image with a line'</a:t>
            </a:r>
            <a:r>
              <a:rPr lang="en-US" sz="15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)</a:t>
            </a:r>
          </a:p>
          <a:p>
            <a:r>
              <a:rPr lang="en-US" sz="15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</a:p>
          <a:p>
            <a:r>
              <a:rPr lang="pt-BR" sz="15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[H, T, R] = hough(b);</a:t>
            </a:r>
          </a:p>
          <a:p>
            <a:r>
              <a:rPr lang="en-US" sz="15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subplot(2, 2, 2)</a:t>
            </a:r>
          </a:p>
          <a:p>
            <a:r>
              <a:rPr lang="pt-BR" sz="15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houghMatViz(H, T, R)      </a:t>
            </a:r>
            <a:r>
              <a:rPr lang="pt-BR" sz="1500" b="0" i="0" u="none" strike="noStrike" baseline="0" dirty="0">
                <a:solidFill>
                  <a:srgbClr val="228B22"/>
                </a:solidFill>
                <a:latin typeface="Courier New" panose="02070309020205020404" pitchFamily="49" charset="0"/>
              </a:rPr>
              <a:t>% Visualisasikn output</a:t>
            </a:r>
          </a:p>
          <a:p>
            <a:r>
              <a:rPr lang="en-US" sz="1500" b="0" i="0" u="none" strike="noStrike" baseline="0" dirty="0">
                <a:solidFill>
                  <a:srgbClr val="228B22"/>
                </a:solidFill>
                <a:latin typeface="Courier New" panose="02070309020205020404" pitchFamily="49" charset="0"/>
              </a:rPr>
              <a:t> </a:t>
            </a:r>
          </a:p>
          <a:p>
            <a:r>
              <a:rPr lang="en-US" sz="1500" b="0" i="0" u="none" strike="noStrike" baseline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hPeaks</a:t>
            </a:r>
            <a:r>
              <a:rPr lang="en-US" sz="15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 = </a:t>
            </a:r>
            <a:r>
              <a:rPr lang="en-US" sz="1500" b="0" i="0" u="none" strike="noStrike" baseline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houghpeaks</a:t>
            </a:r>
            <a:r>
              <a:rPr lang="en-US" sz="15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(H);</a:t>
            </a:r>
          </a:p>
          <a:p>
            <a:r>
              <a:rPr lang="en-US" sz="15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</a:p>
          <a:p>
            <a:r>
              <a:rPr lang="en-US" sz="15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x = T(</a:t>
            </a:r>
            <a:r>
              <a:rPr lang="en-US" sz="1500" b="0" i="0" u="none" strike="noStrike" baseline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hPeaks</a:t>
            </a:r>
            <a:r>
              <a:rPr lang="en-US" sz="15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(:,2));  </a:t>
            </a:r>
            <a:r>
              <a:rPr lang="en-US" sz="1500" b="0" i="0" u="none" strike="noStrike" baseline="0" dirty="0">
                <a:solidFill>
                  <a:srgbClr val="228B22"/>
                </a:solidFill>
                <a:latin typeface="Courier New" panose="02070309020205020404" pitchFamily="49" charset="0"/>
              </a:rPr>
              <a:t>%indexing the theta(T) array</a:t>
            </a:r>
          </a:p>
          <a:p>
            <a:r>
              <a:rPr lang="en-US" sz="15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y = R(</a:t>
            </a:r>
            <a:r>
              <a:rPr lang="en-US" sz="1500" b="0" i="0" u="none" strike="noStrike" baseline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hPeaks</a:t>
            </a:r>
            <a:r>
              <a:rPr lang="en-US" sz="15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(:,1));  </a:t>
            </a:r>
            <a:r>
              <a:rPr lang="en-US" sz="1500" b="0" i="0" u="none" strike="noStrike" baseline="0" dirty="0">
                <a:solidFill>
                  <a:srgbClr val="228B22"/>
                </a:solidFill>
                <a:latin typeface="Courier New" panose="02070309020205020404" pitchFamily="49" charset="0"/>
              </a:rPr>
              <a:t>%Indexing the rho(R) array</a:t>
            </a:r>
          </a:p>
          <a:p>
            <a:endParaRPr lang="en-US" sz="1500" b="0" i="0" u="none" strike="noStrike" baseline="0" dirty="0">
              <a:solidFill>
                <a:srgbClr val="228B22"/>
              </a:solidFill>
              <a:latin typeface="Courier New" panose="02070309020205020404" pitchFamily="49" charset="0"/>
            </a:endParaRPr>
          </a:p>
          <a:p>
            <a:r>
              <a:rPr lang="en-US" sz="1500" b="0" i="0" u="none" strike="noStrike" baseline="0" dirty="0">
                <a:solidFill>
                  <a:srgbClr val="228B22"/>
                </a:solidFill>
                <a:latin typeface="Courier New" panose="02070309020205020404" pitchFamily="49" charset="0"/>
              </a:rPr>
              <a:t>%</a:t>
            </a:r>
            <a:r>
              <a:rPr lang="en-US" sz="1500" b="0" i="0" u="none" strike="noStrike" baseline="0" dirty="0" err="1">
                <a:solidFill>
                  <a:srgbClr val="228B22"/>
                </a:solidFill>
                <a:latin typeface="Courier New" panose="02070309020205020404" pitchFamily="49" charset="0"/>
              </a:rPr>
              <a:t>Temukan</a:t>
            </a:r>
            <a:r>
              <a:rPr lang="en-US" sz="1500" b="0" i="0" u="none" strike="noStrike" baseline="0" dirty="0">
                <a:solidFill>
                  <a:srgbClr val="228B22"/>
                </a:solidFill>
                <a:latin typeface="Courier New" panose="02070309020205020404" pitchFamily="49" charset="0"/>
              </a:rPr>
              <a:t> garis-garis </a:t>
            </a:r>
            <a:r>
              <a:rPr lang="en-US" sz="1500" b="0" i="0" u="none" strike="noStrike" baseline="0" dirty="0" err="1">
                <a:solidFill>
                  <a:srgbClr val="228B22"/>
                </a:solidFill>
                <a:latin typeface="Courier New" panose="02070309020205020404" pitchFamily="49" charset="0"/>
              </a:rPr>
              <a:t>dengan</a:t>
            </a:r>
            <a:r>
              <a:rPr lang="en-US" sz="1500" b="0" i="0" u="none" strike="noStrike" baseline="0" dirty="0">
                <a:solidFill>
                  <a:srgbClr val="228B22"/>
                </a:solidFill>
                <a:latin typeface="Courier New" panose="02070309020205020404" pitchFamily="49" charset="0"/>
              </a:rPr>
              <a:t> </a:t>
            </a:r>
            <a:r>
              <a:rPr lang="en-US" sz="1500" b="0" i="0" u="none" strike="noStrike" baseline="0" dirty="0" err="1">
                <a:solidFill>
                  <a:srgbClr val="228B22"/>
                </a:solidFill>
                <a:latin typeface="Courier New" panose="02070309020205020404" pitchFamily="49" charset="0"/>
              </a:rPr>
              <a:t>fungsi</a:t>
            </a:r>
            <a:r>
              <a:rPr lang="en-US" sz="1500" b="0" i="0" u="none" strike="noStrike" baseline="0" dirty="0">
                <a:solidFill>
                  <a:srgbClr val="228B22"/>
                </a:solidFill>
                <a:latin typeface="Courier New" panose="02070309020205020404" pitchFamily="49" charset="0"/>
              </a:rPr>
              <a:t> </a:t>
            </a:r>
            <a:r>
              <a:rPr lang="en-US" sz="1500" b="0" i="0" u="none" strike="noStrike" baseline="0" dirty="0" err="1">
                <a:solidFill>
                  <a:srgbClr val="228B22"/>
                </a:solidFill>
                <a:latin typeface="Courier New" panose="02070309020205020404" pitchFamily="49" charset="0"/>
              </a:rPr>
              <a:t>houghlines</a:t>
            </a:r>
            <a:endParaRPr lang="en-US" sz="1500" b="0" i="0" u="none" strike="noStrike" baseline="0" dirty="0">
              <a:solidFill>
                <a:srgbClr val="228B22"/>
              </a:solidFill>
              <a:latin typeface="Courier New" panose="02070309020205020404" pitchFamily="49" charset="0"/>
            </a:endParaRPr>
          </a:p>
          <a:p>
            <a:r>
              <a:rPr lang="en-US" sz="1500" b="0" i="0" u="none" strike="noStrike" baseline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hlines</a:t>
            </a:r>
            <a:r>
              <a:rPr lang="en-US" sz="15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 = </a:t>
            </a:r>
            <a:r>
              <a:rPr lang="en-US" sz="1500" b="0" i="0" u="none" strike="noStrike" baseline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houghlines</a:t>
            </a:r>
            <a:r>
              <a:rPr lang="en-US" sz="15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(b, T, R, </a:t>
            </a:r>
            <a:r>
              <a:rPr lang="en-US" sz="1500" b="0" i="0" u="none" strike="noStrike" baseline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hPeaks</a:t>
            </a:r>
            <a:r>
              <a:rPr lang="en-US" sz="15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);</a:t>
            </a:r>
          </a:p>
          <a:p>
            <a:r>
              <a:rPr lang="en-US" sz="15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</a:p>
          <a:p>
            <a:r>
              <a:rPr lang="en-US" sz="1500" b="0" i="0" u="none" strike="noStrike" baseline="0" dirty="0">
                <a:solidFill>
                  <a:srgbClr val="228B22"/>
                </a:solidFill>
                <a:latin typeface="Courier New" panose="02070309020205020404" pitchFamily="49" charset="0"/>
              </a:rPr>
              <a:t>% </a:t>
            </a:r>
            <a:r>
              <a:rPr lang="en-US" sz="1500" b="0" i="0" u="none" strike="noStrike" baseline="0" dirty="0" err="1">
                <a:solidFill>
                  <a:srgbClr val="228B22"/>
                </a:solidFill>
                <a:latin typeface="Courier New" panose="02070309020205020404" pitchFamily="49" charset="0"/>
              </a:rPr>
              <a:t>Tampilkan</a:t>
            </a:r>
            <a:r>
              <a:rPr lang="en-US" sz="1500" b="0" i="0" u="none" strike="noStrike" baseline="0" dirty="0">
                <a:solidFill>
                  <a:srgbClr val="228B22"/>
                </a:solidFill>
                <a:latin typeface="Courier New" panose="02070309020205020404" pitchFamily="49" charset="0"/>
              </a:rPr>
              <a:t> </a:t>
            </a:r>
            <a:r>
              <a:rPr lang="en-US" sz="1500" b="0" i="0" u="none" strike="noStrike" baseline="0" dirty="0" err="1">
                <a:solidFill>
                  <a:srgbClr val="228B22"/>
                </a:solidFill>
                <a:latin typeface="Courier New" panose="02070309020205020404" pitchFamily="49" charset="0"/>
              </a:rPr>
              <a:t>citra</a:t>
            </a:r>
            <a:r>
              <a:rPr lang="en-US" sz="1500" b="0" i="0" u="none" strike="noStrike" baseline="0" dirty="0">
                <a:solidFill>
                  <a:srgbClr val="228B22"/>
                </a:solidFill>
                <a:latin typeface="Courier New" panose="02070309020205020404" pitchFamily="49" charset="0"/>
              </a:rPr>
              <a:t> </a:t>
            </a:r>
            <a:r>
              <a:rPr lang="en-US" sz="1500" b="0" i="0" u="none" strike="noStrike" baseline="0" dirty="0" err="1">
                <a:solidFill>
                  <a:srgbClr val="228B22"/>
                </a:solidFill>
                <a:latin typeface="Courier New" panose="02070309020205020404" pitchFamily="49" charset="0"/>
              </a:rPr>
              <a:t>semula</a:t>
            </a:r>
            <a:r>
              <a:rPr lang="en-US" sz="1500" b="0" i="0" u="none" strike="noStrike" baseline="0" dirty="0">
                <a:solidFill>
                  <a:srgbClr val="228B22"/>
                </a:solidFill>
                <a:latin typeface="Courier New" panose="02070309020205020404" pitchFamily="49" charset="0"/>
              </a:rPr>
              <a:t> </a:t>
            </a:r>
            <a:r>
              <a:rPr lang="en-US" sz="1500" b="0" i="0" u="none" strike="noStrike" baseline="0" dirty="0" err="1">
                <a:solidFill>
                  <a:srgbClr val="228B22"/>
                </a:solidFill>
                <a:latin typeface="Courier New" panose="02070309020205020404" pitchFamily="49" charset="0"/>
              </a:rPr>
              <a:t>dengan</a:t>
            </a:r>
            <a:r>
              <a:rPr lang="en-US" sz="1500" b="0" i="0" u="none" strike="noStrike" baseline="0" dirty="0">
                <a:solidFill>
                  <a:srgbClr val="228B22"/>
                </a:solidFill>
                <a:latin typeface="Courier New" panose="02070309020205020404" pitchFamily="49" charset="0"/>
              </a:rPr>
              <a:t> garis-garis </a:t>
            </a:r>
            <a:r>
              <a:rPr lang="en-US" sz="1500" b="0" i="0" u="none" strike="noStrike" baseline="0" dirty="0" err="1">
                <a:solidFill>
                  <a:srgbClr val="228B22"/>
                </a:solidFill>
                <a:latin typeface="Courier New" panose="02070309020205020404" pitchFamily="49" charset="0"/>
              </a:rPr>
              <a:t>hasil</a:t>
            </a:r>
            <a:r>
              <a:rPr lang="en-US" sz="1500" b="0" i="0" u="none" strike="noStrike" baseline="0" dirty="0">
                <a:solidFill>
                  <a:srgbClr val="228B22"/>
                </a:solidFill>
                <a:latin typeface="Courier New" panose="02070309020205020404" pitchFamily="49" charset="0"/>
              </a:rPr>
              <a:t> </a:t>
            </a:r>
            <a:r>
              <a:rPr lang="en-US" sz="1500" b="0" i="0" u="none" strike="noStrike" baseline="0" dirty="0" err="1">
                <a:solidFill>
                  <a:srgbClr val="228B22"/>
                </a:solidFill>
                <a:latin typeface="Courier New" panose="02070309020205020404" pitchFamily="49" charset="0"/>
              </a:rPr>
              <a:t>deteksi</a:t>
            </a:r>
            <a:r>
              <a:rPr lang="en-US" sz="1500" b="0" i="0" u="none" strike="noStrike" baseline="0" dirty="0">
                <a:solidFill>
                  <a:srgbClr val="228B22"/>
                </a:solidFill>
                <a:latin typeface="Courier New" panose="02070309020205020404" pitchFamily="49" charset="0"/>
              </a:rPr>
              <a:t> Hough</a:t>
            </a:r>
          </a:p>
          <a:p>
            <a:r>
              <a:rPr lang="en-US" sz="1500" b="0" i="0" u="none" strike="noStrike" baseline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xy</a:t>
            </a:r>
            <a:r>
              <a:rPr lang="en-US" sz="15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 = [hlines.point1; hlines.point2];</a:t>
            </a:r>
          </a:p>
          <a:p>
            <a:r>
              <a:rPr lang="en-US" sz="15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subplot(2, 2, 3)</a:t>
            </a:r>
          </a:p>
          <a:p>
            <a:r>
              <a:rPr lang="en-US" sz="1500" b="0" i="0" u="none" strike="noStrike" baseline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imshow</a:t>
            </a:r>
            <a:r>
              <a:rPr lang="en-US" sz="15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(b)</a:t>
            </a:r>
          </a:p>
          <a:p>
            <a:r>
              <a:rPr lang="en-US" sz="15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hold </a:t>
            </a:r>
            <a:r>
              <a:rPr lang="en-US" sz="1500" b="0" i="0" u="none" strike="noStrike" baseline="0" dirty="0">
                <a:solidFill>
                  <a:srgbClr val="A020F0"/>
                </a:solidFill>
                <a:latin typeface="Courier New" panose="02070309020205020404" pitchFamily="49" charset="0"/>
              </a:rPr>
              <a:t>on</a:t>
            </a:r>
          </a:p>
          <a:p>
            <a:r>
              <a:rPr lang="en-US" sz="15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plot(</a:t>
            </a:r>
            <a:r>
              <a:rPr lang="en-US" sz="1500" b="0" i="0" u="none" strike="noStrike" baseline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xy</a:t>
            </a:r>
            <a:r>
              <a:rPr lang="en-US" sz="15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(:,1), </a:t>
            </a:r>
            <a:r>
              <a:rPr lang="en-US" sz="1500" b="0" i="0" u="none" strike="noStrike" baseline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xy</a:t>
            </a:r>
            <a:r>
              <a:rPr lang="en-US" sz="15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(:,2), </a:t>
            </a:r>
            <a:r>
              <a:rPr lang="en-US" sz="1500" b="0" i="0" u="none" strike="noStrike" baseline="0" dirty="0">
                <a:solidFill>
                  <a:srgbClr val="A020F0"/>
                </a:solidFill>
                <a:latin typeface="Courier New" panose="02070309020205020404" pitchFamily="49" charset="0"/>
              </a:rPr>
              <a:t>'g--'</a:t>
            </a:r>
            <a:r>
              <a:rPr lang="en-US" sz="15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, </a:t>
            </a:r>
            <a:r>
              <a:rPr lang="en-US" sz="1500" b="0" i="0" u="none" strike="noStrike" baseline="0" dirty="0">
                <a:solidFill>
                  <a:srgbClr val="A020F0"/>
                </a:solidFill>
                <a:latin typeface="Courier New" panose="02070309020205020404" pitchFamily="49" charset="0"/>
              </a:rPr>
              <a:t>'Linewidth'</a:t>
            </a:r>
            <a:r>
              <a:rPr lang="en-US" sz="15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, 5)</a:t>
            </a:r>
          </a:p>
          <a:p>
            <a:r>
              <a:rPr lang="en-US" sz="15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title(</a:t>
            </a:r>
            <a:r>
              <a:rPr lang="en-US" sz="1500" b="0" i="0" u="none" strike="noStrike" baseline="0" dirty="0">
                <a:solidFill>
                  <a:srgbClr val="A020F0"/>
                </a:solidFill>
                <a:latin typeface="Courier New" panose="02070309020205020404" pitchFamily="49" charset="0"/>
              </a:rPr>
              <a:t>'Detected line'</a:t>
            </a:r>
            <a:r>
              <a:rPr lang="en-US" sz="15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6ADEA4A-0062-E92D-E737-3868ED55BD1B}"/>
              </a:ext>
            </a:extLst>
          </p:cNvPr>
          <p:cNvSpPr/>
          <p:nvPr/>
        </p:nvSpPr>
        <p:spPr>
          <a:xfrm>
            <a:off x="631436" y="266595"/>
            <a:ext cx="10337901" cy="655564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38794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B000B59-BB91-35E5-B13C-BF24228D83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45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34A33BE-5212-E079-60FC-A3D3F34182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0818" y="210416"/>
            <a:ext cx="8582891" cy="6437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54767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C540DB9-4A85-4506-AD0F-D041A56399BB}"/>
              </a:ext>
            </a:extLst>
          </p:cNvPr>
          <p:cNvSpPr/>
          <p:nvPr/>
        </p:nvSpPr>
        <p:spPr>
          <a:xfrm>
            <a:off x="1030357" y="1436709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rgbClr val="228B22"/>
                </a:solidFill>
                <a:latin typeface="Courier New" panose="02070309020205020404" pitchFamily="49" charset="0"/>
              </a:rPr>
              <a:t>% Baca </a:t>
            </a:r>
            <a:r>
              <a:rPr lang="en-US" dirty="0" err="1">
                <a:solidFill>
                  <a:srgbClr val="228B22"/>
                </a:solidFill>
                <a:latin typeface="Courier New" panose="02070309020205020404" pitchFamily="49" charset="0"/>
              </a:rPr>
              <a:t>citra</a:t>
            </a:r>
            <a:endParaRPr lang="en-US" dirty="0">
              <a:solidFill>
                <a:srgbClr val="228B22"/>
              </a:solidFill>
              <a:latin typeface="Courier New" panose="02070309020205020404" pitchFamily="49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I = </a:t>
            </a:r>
            <a:r>
              <a:rPr lang="en-US" dirty="0" err="1">
                <a:solidFill>
                  <a:srgbClr val="000000"/>
                </a:solidFill>
                <a:latin typeface="Courier New" panose="02070309020205020404" pitchFamily="49" charset="0"/>
              </a:rPr>
              <a:t>imread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en-US" dirty="0">
                <a:solidFill>
                  <a:srgbClr val="A020F0"/>
                </a:solidFill>
                <a:latin typeface="Courier New" panose="02070309020205020404" pitchFamily="49" charset="0"/>
              </a:rPr>
              <a:t>'hotel.bmp'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);</a:t>
            </a:r>
          </a:p>
          <a:p>
            <a:r>
              <a:rPr lang="en-US" dirty="0" err="1">
                <a:solidFill>
                  <a:srgbClr val="000000"/>
                </a:solidFill>
                <a:latin typeface="Courier New" panose="02070309020205020404" pitchFamily="49" charset="0"/>
              </a:rPr>
              <a:t>imshow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(I);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9A1B2D4-0AAA-401E-90B1-C9F4AB206E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30" y="2472687"/>
            <a:ext cx="6237577" cy="438531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8AD49A9-61E2-44F2-B1E6-FB4D77AADFCD}"/>
              </a:ext>
            </a:extLst>
          </p:cNvPr>
          <p:cNvSpPr/>
          <p:nvPr/>
        </p:nvSpPr>
        <p:spPr>
          <a:xfrm>
            <a:off x="5960164" y="1436709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rgbClr val="228B22"/>
                </a:solidFill>
                <a:latin typeface="Courier New" panose="02070309020205020404" pitchFamily="49" charset="0"/>
              </a:rPr>
              <a:t>% </a:t>
            </a:r>
            <a:r>
              <a:rPr lang="en-US" dirty="0" err="1">
                <a:solidFill>
                  <a:srgbClr val="228B22"/>
                </a:solidFill>
                <a:latin typeface="Courier New" panose="02070309020205020404" pitchFamily="49" charset="0"/>
              </a:rPr>
              <a:t>Deteksi</a:t>
            </a:r>
            <a:r>
              <a:rPr lang="en-US" dirty="0">
                <a:solidFill>
                  <a:srgbClr val="228B22"/>
                </a:solidFill>
                <a:latin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228B22"/>
                </a:solidFill>
                <a:latin typeface="Courier New" panose="02070309020205020404" pitchFamily="49" charset="0"/>
              </a:rPr>
              <a:t>tepi</a:t>
            </a:r>
            <a:r>
              <a:rPr lang="en-US" dirty="0">
                <a:solidFill>
                  <a:srgbClr val="228B22"/>
                </a:solidFill>
                <a:latin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228B22"/>
                </a:solidFill>
                <a:latin typeface="Courier New" panose="02070309020205020404" pitchFamily="49" charset="0"/>
              </a:rPr>
              <a:t>dengan</a:t>
            </a:r>
            <a:r>
              <a:rPr lang="en-US" dirty="0">
                <a:solidFill>
                  <a:srgbClr val="228B22"/>
                </a:solidFill>
                <a:latin typeface="Courier New" panose="02070309020205020404" pitchFamily="49" charset="0"/>
              </a:rPr>
              <a:t> operator canny</a:t>
            </a:r>
          </a:p>
          <a:p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BW = edge(</a:t>
            </a:r>
            <a:r>
              <a:rPr lang="en-US" dirty="0" err="1">
                <a:solidFill>
                  <a:srgbClr val="000000"/>
                </a:solidFill>
                <a:latin typeface="Courier New" panose="02070309020205020404" pitchFamily="49" charset="0"/>
              </a:rPr>
              <a:t>I,</a:t>
            </a:r>
            <a:r>
              <a:rPr lang="en-US" dirty="0" err="1">
                <a:solidFill>
                  <a:srgbClr val="A020F0"/>
                </a:solidFill>
                <a:latin typeface="Courier New" panose="02070309020205020404" pitchFamily="49" charset="0"/>
              </a:rPr>
              <a:t>'canny</a:t>
            </a:r>
            <a:r>
              <a:rPr lang="en-US" dirty="0">
                <a:solidFill>
                  <a:srgbClr val="A020F0"/>
                </a:solidFill>
                <a:latin typeface="Courier New" panose="02070309020205020404" pitchFamily="49" charset="0"/>
              </a:rPr>
              <a:t>'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);</a:t>
            </a:r>
          </a:p>
          <a:p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figure, </a:t>
            </a:r>
            <a:r>
              <a:rPr lang="en-US" dirty="0" err="1">
                <a:solidFill>
                  <a:srgbClr val="000000"/>
                </a:solidFill>
                <a:latin typeface="Courier New" panose="02070309020205020404" pitchFamily="49" charset="0"/>
              </a:rPr>
              <a:t>imshow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(BW);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8082201-3AB3-48EB-AF4E-7320247F54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7563" y="2517413"/>
            <a:ext cx="6110341" cy="429586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A99D7BB-66D7-4BFD-A7AB-4254584DD624}"/>
              </a:ext>
            </a:extLst>
          </p:cNvPr>
          <p:cNvSpPr txBox="1"/>
          <p:nvPr/>
        </p:nvSpPr>
        <p:spPr>
          <a:xfrm>
            <a:off x="1030357" y="377686"/>
            <a:ext cx="20147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Program 3: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6C0E150-E2F8-44B1-A6F2-892FBFCEB618}"/>
              </a:ext>
            </a:extLst>
          </p:cNvPr>
          <p:cNvSpPr txBox="1"/>
          <p:nvPr/>
        </p:nvSpPr>
        <p:spPr>
          <a:xfrm>
            <a:off x="7861852" y="6281639"/>
            <a:ext cx="29414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Sumber</a:t>
            </a:r>
            <a:r>
              <a:rPr lang="en-US" dirty="0">
                <a:solidFill>
                  <a:srgbClr val="FF0000"/>
                </a:solidFill>
              </a:rPr>
              <a:t> program: </a:t>
            </a:r>
            <a:r>
              <a:rPr lang="en-US" dirty="0" err="1">
                <a:solidFill>
                  <a:srgbClr val="FF0000"/>
                </a:solidFill>
              </a:rPr>
              <a:t>Mathworks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69538A63-7E7C-4DD0-9132-560613FE91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74075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1AEEF78-2A57-4D69-8685-C235B9C617EF}"/>
              </a:ext>
            </a:extLst>
          </p:cNvPr>
          <p:cNvSpPr/>
          <p:nvPr/>
        </p:nvSpPr>
        <p:spPr>
          <a:xfrm>
            <a:off x="791816" y="1034478"/>
            <a:ext cx="6096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rgbClr val="228B22"/>
                </a:solidFill>
                <a:latin typeface="Courier New" panose="02070309020205020404" pitchFamily="49" charset="0"/>
              </a:rPr>
              <a:t>% </a:t>
            </a:r>
            <a:r>
              <a:rPr lang="en-US" dirty="0" err="1">
                <a:solidFill>
                  <a:srgbClr val="228B22"/>
                </a:solidFill>
                <a:latin typeface="Courier New" panose="02070309020205020404" pitchFamily="49" charset="0"/>
              </a:rPr>
              <a:t>Tampilkan</a:t>
            </a:r>
            <a:r>
              <a:rPr lang="en-US" dirty="0">
                <a:solidFill>
                  <a:srgbClr val="228B22"/>
                </a:solidFill>
                <a:latin typeface="Courier New" panose="02070309020205020404" pitchFamily="49" charset="0"/>
              </a:rPr>
              <a:t> H</a:t>
            </a:r>
          </a:p>
          <a:p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figure</a:t>
            </a:r>
          </a:p>
          <a:p>
            <a:r>
              <a:rPr lang="en-US" dirty="0" err="1">
                <a:solidFill>
                  <a:srgbClr val="000000"/>
                </a:solidFill>
                <a:latin typeface="Courier New" panose="02070309020205020404" pitchFamily="49" charset="0"/>
              </a:rPr>
              <a:t>imshow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en-US" dirty="0" err="1">
                <a:solidFill>
                  <a:srgbClr val="000000"/>
                </a:solidFill>
                <a:latin typeface="Courier New" panose="02070309020205020404" pitchFamily="49" charset="0"/>
              </a:rPr>
              <a:t>imadjust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(mat2gray(H)),[],</a:t>
            </a:r>
            <a:r>
              <a:rPr lang="en-US" dirty="0">
                <a:solidFill>
                  <a:srgbClr val="0000FF"/>
                </a:solidFill>
                <a:latin typeface="Courier New" panose="02070309020205020404" pitchFamily="49" charset="0"/>
              </a:rPr>
              <a:t>...</a:t>
            </a:r>
          </a:p>
          <a:p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      </a:t>
            </a:r>
            <a:r>
              <a:rPr lang="en-US" dirty="0">
                <a:solidFill>
                  <a:srgbClr val="A020F0"/>
                </a:solidFill>
                <a:latin typeface="Courier New" panose="02070309020205020404" pitchFamily="49" charset="0"/>
              </a:rPr>
              <a:t>'</a:t>
            </a:r>
            <a:r>
              <a:rPr lang="en-US" dirty="0" err="1">
                <a:solidFill>
                  <a:srgbClr val="A020F0"/>
                </a:solidFill>
                <a:latin typeface="Courier New" panose="02070309020205020404" pitchFamily="49" charset="0"/>
              </a:rPr>
              <a:t>XData</a:t>
            </a:r>
            <a:r>
              <a:rPr lang="en-US" dirty="0">
                <a:solidFill>
                  <a:srgbClr val="A020F0"/>
                </a:solidFill>
                <a:latin typeface="Courier New" panose="02070309020205020404" pitchFamily="49" charset="0"/>
              </a:rPr>
              <a:t>'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,theta,</a:t>
            </a:r>
            <a:r>
              <a:rPr lang="en-US" dirty="0">
                <a:solidFill>
                  <a:srgbClr val="0000FF"/>
                </a:solidFill>
                <a:latin typeface="Courier New" panose="02070309020205020404" pitchFamily="49" charset="0"/>
              </a:rPr>
              <a:t>...</a:t>
            </a:r>
          </a:p>
          <a:p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      </a:t>
            </a:r>
            <a:r>
              <a:rPr lang="en-US" dirty="0">
                <a:solidFill>
                  <a:srgbClr val="A020F0"/>
                </a:solidFill>
                <a:latin typeface="Courier New" panose="02070309020205020404" pitchFamily="49" charset="0"/>
              </a:rPr>
              <a:t>'</a:t>
            </a:r>
            <a:r>
              <a:rPr lang="en-US" dirty="0" err="1">
                <a:solidFill>
                  <a:srgbClr val="A020F0"/>
                </a:solidFill>
                <a:latin typeface="Courier New" panose="02070309020205020404" pitchFamily="49" charset="0"/>
              </a:rPr>
              <a:t>YData</a:t>
            </a:r>
            <a:r>
              <a:rPr lang="en-US" dirty="0">
                <a:solidFill>
                  <a:srgbClr val="A020F0"/>
                </a:solidFill>
                <a:latin typeface="Courier New" panose="02070309020205020404" pitchFamily="49" charset="0"/>
              </a:rPr>
              <a:t>'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,rho,</a:t>
            </a:r>
            <a:r>
              <a:rPr lang="en-US" dirty="0">
                <a:solidFill>
                  <a:srgbClr val="0000FF"/>
                </a:solidFill>
                <a:latin typeface="Courier New" panose="02070309020205020404" pitchFamily="49" charset="0"/>
              </a:rPr>
              <a:t>...</a:t>
            </a:r>
          </a:p>
          <a:p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      </a:t>
            </a:r>
            <a:r>
              <a:rPr lang="en-US" dirty="0">
                <a:solidFill>
                  <a:srgbClr val="A020F0"/>
                </a:solidFill>
                <a:latin typeface="Courier New" panose="02070309020205020404" pitchFamily="49" charset="0"/>
              </a:rPr>
              <a:t>'</a:t>
            </a:r>
            <a:r>
              <a:rPr lang="en-US" dirty="0" err="1">
                <a:solidFill>
                  <a:srgbClr val="A020F0"/>
                </a:solidFill>
                <a:latin typeface="Courier New" panose="02070309020205020404" pitchFamily="49" charset="0"/>
              </a:rPr>
              <a:t>InitialMagnification</a:t>
            </a:r>
            <a:r>
              <a:rPr lang="en-US" dirty="0">
                <a:solidFill>
                  <a:srgbClr val="A020F0"/>
                </a:solidFill>
                <a:latin typeface="Courier New" panose="02070309020205020404" pitchFamily="49" charset="0"/>
              </a:rPr>
              <a:t>'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,</a:t>
            </a:r>
            <a:r>
              <a:rPr lang="en-US" dirty="0">
                <a:solidFill>
                  <a:srgbClr val="A020F0"/>
                </a:solidFill>
                <a:latin typeface="Courier New" panose="02070309020205020404" pitchFamily="49" charset="0"/>
              </a:rPr>
              <a:t>'fit'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);</a:t>
            </a:r>
          </a:p>
          <a:p>
            <a:r>
              <a:rPr lang="en-US" dirty="0" err="1">
                <a:solidFill>
                  <a:srgbClr val="000000"/>
                </a:solidFill>
                <a:latin typeface="Courier New" panose="02070309020205020404" pitchFamily="49" charset="0"/>
              </a:rPr>
              <a:t>xlabel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en-US" dirty="0">
                <a:solidFill>
                  <a:srgbClr val="A020F0"/>
                </a:solidFill>
                <a:latin typeface="Courier New" panose="02070309020205020404" pitchFamily="49" charset="0"/>
              </a:rPr>
              <a:t>'\theta (degrees)'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)</a:t>
            </a:r>
          </a:p>
          <a:p>
            <a:r>
              <a:rPr lang="en-US" dirty="0" err="1">
                <a:solidFill>
                  <a:srgbClr val="000000"/>
                </a:solidFill>
                <a:latin typeface="Courier New" panose="02070309020205020404" pitchFamily="49" charset="0"/>
              </a:rPr>
              <a:t>ylabel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en-US" dirty="0">
                <a:solidFill>
                  <a:srgbClr val="A020F0"/>
                </a:solidFill>
                <a:latin typeface="Courier New" panose="02070309020205020404" pitchFamily="49" charset="0"/>
              </a:rPr>
              <a:t>'\rho'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)</a:t>
            </a:r>
          </a:p>
          <a:p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axis </a:t>
            </a:r>
            <a:r>
              <a:rPr lang="en-US" dirty="0">
                <a:solidFill>
                  <a:srgbClr val="A020F0"/>
                </a:solidFill>
                <a:latin typeface="Courier New" panose="02070309020205020404" pitchFamily="49" charset="0"/>
              </a:rPr>
              <a:t>on</a:t>
            </a:r>
          </a:p>
          <a:p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axis </a:t>
            </a:r>
            <a:r>
              <a:rPr lang="en-US" dirty="0">
                <a:solidFill>
                  <a:srgbClr val="A020F0"/>
                </a:solidFill>
                <a:latin typeface="Courier New" panose="02070309020205020404" pitchFamily="49" charset="0"/>
              </a:rPr>
              <a:t>normal</a:t>
            </a:r>
          </a:p>
          <a:p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hold </a:t>
            </a:r>
            <a:r>
              <a:rPr lang="en-US" dirty="0">
                <a:solidFill>
                  <a:srgbClr val="A020F0"/>
                </a:solidFill>
                <a:latin typeface="Courier New" panose="02070309020205020404" pitchFamily="49" charset="0"/>
              </a:rPr>
              <a:t>on</a:t>
            </a:r>
          </a:p>
          <a:p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colormap(hot)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49D0326-B637-4AB2-B6A2-3B9E2A7F63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1441" y="111489"/>
            <a:ext cx="6060559" cy="455032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36747D6-E694-48FC-836B-31DD222200AA}"/>
              </a:ext>
            </a:extLst>
          </p:cNvPr>
          <p:cNvSpPr/>
          <p:nvPr/>
        </p:nvSpPr>
        <p:spPr>
          <a:xfrm>
            <a:off x="722242" y="268786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</a:t>
            </a:r>
            <a:r>
              <a:rPr lang="en-US" dirty="0" err="1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Hitung</a:t>
            </a:r>
            <a:r>
              <a:rPr lang="en-US" dirty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transformasi</a:t>
            </a:r>
            <a:r>
              <a:rPr lang="en-US" dirty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Hough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H,theta,rho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] =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hough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(BW);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FE5D8E9-56EC-4AD8-8C46-75A014FF29D8}"/>
              </a:ext>
            </a:extLst>
          </p:cNvPr>
          <p:cNvSpPr/>
          <p:nvPr/>
        </p:nvSpPr>
        <p:spPr>
          <a:xfrm>
            <a:off x="622851" y="4591199"/>
            <a:ext cx="763656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dirty="0" err="1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Temukan</a:t>
            </a:r>
            <a:r>
              <a:rPr lang="en-US" dirty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hasil</a:t>
            </a:r>
            <a:r>
              <a:rPr lang="en-US" dirty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pemungutan</a:t>
            </a:r>
            <a:r>
              <a:rPr lang="en-US" dirty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suara</a:t>
            </a:r>
            <a:r>
              <a:rPr lang="en-US" dirty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yang </a:t>
            </a:r>
            <a:r>
              <a:rPr lang="en-US" dirty="0" err="1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memperoleh</a:t>
            </a:r>
            <a:r>
              <a:rPr lang="en-US" dirty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suara</a:t>
            </a:r>
            <a:r>
              <a:rPr lang="en-US" dirty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% </a:t>
            </a:r>
            <a:r>
              <a:rPr lang="en-US" dirty="0" err="1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terbanyak</a:t>
            </a:r>
            <a:r>
              <a:rPr lang="en-US" dirty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dengan</a:t>
            </a:r>
            <a:r>
              <a:rPr lang="en-US" dirty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menggunakan</a:t>
            </a:r>
            <a:r>
              <a:rPr lang="en-US" dirty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fungsi</a:t>
            </a:r>
            <a:r>
              <a:rPr lang="en-US" dirty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houghpeaks</a:t>
            </a:r>
            <a:endParaRPr lang="en-US" dirty="0">
              <a:solidFill>
                <a:schemeClr val="accent6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 =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houghpeaks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(H,5,'threshold',ceil(0.3*max(H(:))));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CFC77FC-AB16-4E26-98B3-3FA844E7BC31}"/>
              </a:ext>
            </a:extLst>
          </p:cNvPr>
          <p:cNvSpPr/>
          <p:nvPr/>
        </p:nvSpPr>
        <p:spPr>
          <a:xfrm>
            <a:off x="722242" y="5518473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dirty="0" err="1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Identifikasi</a:t>
            </a:r>
            <a:r>
              <a:rPr lang="en-US" dirty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puncak-puncak</a:t>
            </a:r>
            <a:r>
              <a:rPr lang="en-US" dirty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suara</a:t>
            </a:r>
            <a:endParaRPr lang="en-US" dirty="0">
              <a:solidFill>
                <a:schemeClr val="accent6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x = theta(P(:,2));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y = rho(P(:,1));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plot(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x,y,'s','color','black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');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210894-4DD1-4BF8-BAD0-96B88C478D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31129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FC21FBF-B1A6-4AE8-ADF3-5A501EEAD23C}"/>
              </a:ext>
            </a:extLst>
          </p:cNvPr>
          <p:cNvSpPr/>
          <p:nvPr/>
        </p:nvSpPr>
        <p:spPr>
          <a:xfrm>
            <a:off x="813352" y="1001839"/>
            <a:ext cx="10565295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228B22"/>
                </a:solidFill>
                <a:latin typeface="Courier New" panose="02070309020205020404" pitchFamily="49" charset="0"/>
              </a:rPr>
              <a:t>%</a:t>
            </a:r>
            <a:r>
              <a:rPr lang="en-US" dirty="0" err="1">
                <a:solidFill>
                  <a:srgbClr val="228B22"/>
                </a:solidFill>
                <a:latin typeface="Courier New" panose="02070309020205020404" pitchFamily="49" charset="0"/>
              </a:rPr>
              <a:t>Temukan</a:t>
            </a:r>
            <a:r>
              <a:rPr lang="en-US" dirty="0">
                <a:solidFill>
                  <a:srgbClr val="228B22"/>
                </a:solidFill>
                <a:latin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228B22"/>
                </a:solidFill>
                <a:latin typeface="Courier New" panose="02070309020205020404" pitchFamily="49" charset="0"/>
              </a:rPr>
              <a:t>hasil</a:t>
            </a:r>
            <a:r>
              <a:rPr lang="en-US" dirty="0">
                <a:solidFill>
                  <a:srgbClr val="228B22"/>
                </a:solidFill>
                <a:latin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228B22"/>
                </a:solidFill>
                <a:latin typeface="Courier New" panose="02070309020205020404" pitchFamily="49" charset="0"/>
              </a:rPr>
              <a:t>pemungutan</a:t>
            </a:r>
            <a:r>
              <a:rPr lang="en-US" dirty="0">
                <a:solidFill>
                  <a:srgbClr val="228B22"/>
                </a:solidFill>
                <a:latin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228B22"/>
                </a:solidFill>
                <a:latin typeface="Courier New" panose="02070309020205020404" pitchFamily="49" charset="0"/>
              </a:rPr>
              <a:t>suara</a:t>
            </a:r>
            <a:r>
              <a:rPr lang="en-US" dirty="0">
                <a:solidFill>
                  <a:srgbClr val="228B22"/>
                </a:solidFill>
                <a:latin typeface="Courier New" panose="02070309020205020404" pitchFamily="49" charset="0"/>
              </a:rPr>
              <a:t> yang </a:t>
            </a:r>
            <a:r>
              <a:rPr lang="en-US" dirty="0" err="1">
                <a:solidFill>
                  <a:srgbClr val="228B22"/>
                </a:solidFill>
                <a:latin typeface="Courier New" panose="02070309020205020404" pitchFamily="49" charset="0"/>
              </a:rPr>
              <a:t>memperoleh</a:t>
            </a:r>
            <a:r>
              <a:rPr lang="en-US" dirty="0">
                <a:solidFill>
                  <a:srgbClr val="228B22"/>
                </a:solidFill>
                <a:latin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228B22"/>
                </a:solidFill>
                <a:latin typeface="Courier New" panose="02070309020205020404" pitchFamily="49" charset="0"/>
              </a:rPr>
              <a:t>suara</a:t>
            </a:r>
            <a:r>
              <a:rPr lang="en-US" dirty="0">
                <a:solidFill>
                  <a:srgbClr val="228B22"/>
                </a:solidFill>
                <a:latin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228B22"/>
                </a:solidFill>
                <a:latin typeface="Courier New" panose="02070309020205020404" pitchFamily="49" charset="0"/>
              </a:rPr>
              <a:t>terbanyak</a:t>
            </a:r>
            <a:r>
              <a:rPr lang="en-US" dirty="0">
                <a:solidFill>
                  <a:srgbClr val="228B22"/>
                </a:solidFill>
                <a:latin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228B22"/>
                </a:solidFill>
                <a:latin typeface="Courier New" panose="02070309020205020404" pitchFamily="49" charset="0"/>
              </a:rPr>
              <a:t>dengan</a:t>
            </a:r>
            <a:endParaRPr lang="en-US" dirty="0">
              <a:solidFill>
                <a:srgbClr val="228B22"/>
              </a:solidFill>
              <a:latin typeface="Courier New" panose="02070309020205020404" pitchFamily="49" charset="0"/>
            </a:endParaRPr>
          </a:p>
          <a:p>
            <a:r>
              <a:rPr lang="en-US" dirty="0">
                <a:solidFill>
                  <a:srgbClr val="228B22"/>
                </a:solidFill>
                <a:latin typeface="Courier New" panose="02070309020205020404" pitchFamily="49" charset="0"/>
              </a:rPr>
              <a:t>% </a:t>
            </a:r>
            <a:r>
              <a:rPr lang="en-US" dirty="0" err="1">
                <a:solidFill>
                  <a:srgbClr val="228B22"/>
                </a:solidFill>
                <a:latin typeface="Courier New" panose="02070309020205020404" pitchFamily="49" charset="0"/>
              </a:rPr>
              <a:t>menggunakan</a:t>
            </a:r>
            <a:r>
              <a:rPr lang="en-US" dirty="0">
                <a:solidFill>
                  <a:srgbClr val="228B22"/>
                </a:solidFill>
                <a:latin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228B22"/>
                </a:solidFill>
                <a:latin typeface="Courier New" panose="02070309020205020404" pitchFamily="49" charset="0"/>
              </a:rPr>
              <a:t>fungsi</a:t>
            </a:r>
            <a:r>
              <a:rPr lang="en-US" dirty="0">
                <a:solidFill>
                  <a:srgbClr val="228B22"/>
                </a:solidFill>
                <a:latin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228B22"/>
                </a:solidFill>
                <a:latin typeface="Courier New" panose="02070309020205020404" pitchFamily="49" charset="0"/>
              </a:rPr>
              <a:t>houghpeaks</a:t>
            </a:r>
            <a:endParaRPr lang="en-US" dirty="0">
              <a:solidFill>
                <a:srgbClr val="228B22"/>
              </a:solidFill>
              <a:latin typeface="Courier New" panose="02070309020205020404" pitchFamily="49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P = </a:t>
            </a:r>
            <a:r>
              <a:rPr lang="en-US" dirty="0" err="1">
                <a:solidFill>
                  <a:srgbClr val="000000"/>
                </a:solidFill>
                <a:latin typeface="Courier New" panose="02070309020205020404" pitchFamily="49" charset="0"/>
              </a:rPr>
              <a:t>houghpeaks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(H,5,</a:t>
            </a:r>
            <a:r>
              <a:rPr lang="en-US" dirty="0">
                <a:solidFill>
                  <a:srgbClr val="A020F0"/>
                </a:solidFill>
                <a:latin typeface="Courier New" panose="02070309020205020404" pitchFamily="49" charset="0"/>
              </a:rPr>
              <a:t>'threshold'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,ceil(0.3*max(H(:))));</a:t>
            </a:r>
          </a:p>
          <a:p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</a:p>
          <a:p>
            <a:r>
              <a:rPr lang="en-US" dirty="0">
                <a:solidFill>
                  <a:srgbClr val="228B22"/>
                </a:solidFill>
                <a:latin typeface="Courier New" panose="02070309020205020404" pitchFamily="49" charset="0"/>
              </a:rPr>
              <a:t>%</a:t>
            </a:r>
            <a:r>
              <a:rPr lang="en-US" dirty="0" err="1">
                <a:solidFill>
                  <a:srgbClr val="228B22"/>
                </a:solidFill>
                <a:latin typeface="Courier New" panose="02070309020205020404" pitchFamily="49" charset="0"/>
              </a:rPr>
              <a:t>Identifikasi</a:t>
            </a:r>
            <a:r>
              <a:rPr lang="en-US" dirty="0">
                <a:solidFill>
                  <a:srgbClr val="228B22"/>
                </a:solidFill>
                <a:latin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228B22"/>
                </a:solidFill>
                <a:latin typeface="Courier New" panose="02070309020205020404" pitchFamily="49" charset="0"/>
              </a:rPr>
              <a:t>puncak-puncak</a:t>
            </a:r>
            <a:r>
              <a:rPr lang="en-US" dirty="0">
                <a:solidFill>
                  <a:srgbClr val="228B22"/>
                </a:solidFill>
                <a:latin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228B22"/>
                </a:solidFill>
                <a:latin typeface="Courier New" panose="02070309020205020404" pitchFamily="49" charset="0"/>
              </a:rPr>
              <a:t>suara</a:t>
            </a:r>
            <a:endParaRPr lang="en-US" dirty="0">
              <a:solidFill>
                <a:srgbClr val="228B22"/>
              </a:solidFill>
              <a:latin typeface="Courier New" panose="02070309020205020404" pitchFamily="49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x = theta(P(:,2));</a:t>
            </a:r>
          </a:p>
          <a:p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y = rho(P(:,1));</a:t>
            </a:r>
          </a:p>
          <a:p>
            <a:r>
              <a:rPr lang="es-ES" dirty="0" err="1">
                <a:solidFill>
                  <a:srgbClr val="000000"/>
                </a:solidFill>
                <a:latin typeface="Courier New" panose="02070309020205020404" pitchFamily="49" charset="0"/>
              </a:rPr>
              <a:t>plot</a:t>
            </a:r>
            <a:r>
              <a:rPr lang="es-ES" dirty="0">
                <a:solidFill>
                  <a:srgbClr val="000000"/>
                </a:solidFill>
                <a:latin typeface="Courier New" panose="02070309020205020404" pitchFamily="49" charset="0"/>
              </a:rPr>
              <a:t>(x,y,</a:t>
            </a:r>
            <a:r>
              <a:rPr lang="es-ES" dirty="0">
                <a:solidFill>
                  <a:srgbClr val="A020F0"/>
                </a:solidFill>
                <a:latin typeface="Courier New" panose="02070309020205020404" pitchFamily="49" charset="0"/>
              </a:rPr>
              <a:t>'s'</a:t>
            </a:r>
            <a:r>
              <a:rPr lang="es-ES" dirty="0">
                <a:solidFill>
                  <a:srgbClr val="000000"/>
                </a:solidFill>
                <a:latin typeface="Courier New" panose="02070309020205020404" pitchFamily="49" charset="0"/>
              </a:rPr>
              <a:t>,</a:t>
            </a:r>
            <a:r>
              <a:rPr lang="es-ES" dirty="0">
                <a:solidFill>
                  <a:srgbClr val="A020F0"/>
                </a:solidFill>
                <a:latin typeface="Courier New" panose="02070309020205020404" pitchFamily="49" charset="0"/>
              </a:rPr>
              <a:t>'color'</a:t>
            </a:r>
            <a:r>
              <a:rPr lang="es-ES" dirty="0">
                <a:solidFill>
                  <a:srgbClr val="000000"/>
                </a:solidFill>
                <a:latin typeface="Courier New" panose="02070309020205020404" pitchFamily="49" charset="0"/>
              </a:rPr>
              <a:t>,</a:t>
            </a:r>
            <a:r>
              <a:rPr lang="es-ES" dirty="0">
                <a:solidFill>
                  <a:srgbClr val="A020F0"/>
                </a:solidFill>
                <a:latin typeface="Courier New" panose="02070309020205020404" pitchFamily="49" charset="0"/>
              </a:rPr>
              <a:t>'</a:t>
            </a:r>
            <a:r>
              <a:rPr lang="es-ES" dirty="0" err="1">
                <a:solidFill>
                  <a:srgbClr val="A020F0"/>
                </a:solidFill>
                <a:latin typeface="Courier New" panose="02070309020205020404" pitchFamily="49" charset="0"/>
              </a:rPr>
              <a:t>black</a:t>
            </a:r>
            <a:r>
              <a:rPr lang="es-ES" dirty="0">
                <a:solidFill>
                  <a:srgbClr val="A020F0"/>
                </a:solidFill>
                <a:latin typeface="Courier New" panose="02070309020205020404" pitchFamily="49" charset="0"/>
              </a:rPr>
              <a:t>'</a:t>
            </a:r>
            <a:r>
              <a:rPr lang="es-ES" dirty="0">
                <a:solidFill>
                  <a:srgbClr val="000000"/>
                </a:solidFill>
                <a:latin typeface="Courier New" panose="02070309020205020404" pitchFamily="49" charset="0"/>
              </a:rPr>
              <a:t>);</a:t>
            </a:r>
          </a:p>
          <a:p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</a:p>
          <a:p>
            <a:r>
              <a:rPr lang="en-US" dirty="0">
                <a:solidFill>
                  <a:srgbClr val="228B22"/>
                </a:solidFill>
                <a:latin typeface="Courier New" panose="02070309020205020404" pitchFamily="49" charset="0"/>
              </a:rPr>
              <a:t>%</a:t>
            </a:r>
            <a:r>
              <a:rPr lang="en-US" dirty="0" err="1">
                <a:solidFill>
                  <a:srgbClr val="228B22"/>
                </a:solidFill>
                <a:latin typeface="Courier New" panose="02070309020205020404" pitchFamily="49" charset="0"/>
              </a:rPr>
              <a:t>Temukan</a:t>
            </a:r>
            <a:r>
              <a:rPr lang="en-US" dirty="0">
                <a:solidFill>
                  <a:srgbClr val="228B22"/>
                </a:solidFill>
                <a:latin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228B22"/>
                </a:solidFill>
                <a:latin typeface="Courier New" panose="02070309020205020404" pitchFamily="49" charset="0"/>
              </a:rPr>
              <a:t>garis-garis</a:t>
            </a:r>
            <a:r>
              <a:rPr lang="en-US" dirty="0">
                <a:solidFill>
                  <a:srgbClr val="228B22"/>
                </a:solidFill>
                <a:latin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228B22"/>
                </a:solidFill>
                <a:latin typeface="Courier New" panose="02070309020205020404" pitchFamily="49" charset="0"/>
              </a:rPr>
              <a:t>dengan</a:t>
            </a:r>
            <a:r>
              <a:rPr lang="en-US" dirty="0">
                <a:solidFill>
                  <a:srgbClr val="228B22"/>
                </a:solidFill>
                <a:latin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228B22"/>
                </a:solidFill>
                <a:latin typeface="Courier New" panose="02070309020205020404" pitchFamily="49" charset="0"/>
              </a:rPr>
              <a:t>fungsi</a:t>
            </a:r>
            <a:r>
              <a:rPr lang="en-US" dirty="0">
                <a:solidFill>
                  <a:srgbClr val="228B22"/>
                </a:solidFill>
                <a:latin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228B22"/>
                </a:solidFill>
                <a:latin typeface="Courier New" panose="02070309020205020404" pitchFamily="49" charset="0"/>
              </a:rPr>
              <a:t>houghlines</a:t>
            </a:r>
            <a:endParaRPr lang="en-US" dirty="0">
              <a:solidFill>
                <a:srgbClr val="228B22"/>
              </a:solidFill>
              <a:latin typeface="Courier New" panose="02070309020205020404" pitchFamily="49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lines = </a:t>
            </a:r>
            <a:r>
              <a:rPr lang="en-US" dirty="0" err="1">
                <a:solidFill>
                  <a:srgbClr val="000000"/>
                </a:solidFill>
                <a:latin typeface="Courier New" panose="02070309020205020404" pitchFamily="49" charset="0"/>
              </a:rPr>
              <a:t>houghlines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(BW,theta,rho,P,</a:t>
            </a:r>
            <a:r>
              <a:rPr lang="en-US" dirty="0">
                <a:solidFill>
                  <a:srgbClr val="A020F0"/>
                </a:solidFill>
                <a:latin typeface="Courier New" panose="02070309020205020404" pitchFamily="49" charset="0"/>
              </a:rPr>
              <a:t>'FillGap'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,5,</a:t>
            </a:r>
            <a:r>
              <a:rPr lang="en-US" dirty="0">
                <a:solidFill>
                  <a:srgbClr val="A020F0"/>
                </a:solidFill>
                <a:latin typeface="Courier New" panose="02070309020205020404" pitchFamily="49" charset="0"/>
              </a:rPr>
              <a:t>'MinLength'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,7);</a:t>
            </a:r>
          </a:p>
          <a:p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</a:p>
          <a:p>
            <a:endParaRPr lang="en-US" dirty="0">
              <a:solidFill>
                <a:srgbClr val="000000"/>
              </a:solidFill>
              <a:latin typeface="Courier New" panose="02070309020205020404" pitchFamily="49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C98497E-8368-4958-B22A-E6B82646A1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90245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D97723B-F1C2-4948-8449-249864D722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49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6EFFC85-9B5D-4A1F-88B3-5F61887E3127}"/>
              </a:ext>
            </a:extLst>
          </p:cNvPr>
          <p:cNvSpPr txBox="1"/>
          <p:nvPr/>
        </p:nvSpPr>
        <p:spPr>
          <a:xfrm>
            <a:off x="1158240" y="724039"/>
            <a:ext cx="10017760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228B22"/>
                </a:solidFill>
                <a:latin typeface="Courier New" panose="02070309020205020404" pitchFamily="49" charset="0"/>
              </a:rPr>
              <a:t>% </a:t>
            </a:r>
            <a:r>
              <a:rPr lang="en-US" dirty="0" err="1">
                <a:solidFill>
                  <a:srgbClr val="228B22"/>
                </a:solidFill>
                <a:latin typeface="Courier New" panose="02070309020205020404" pitchFamily="49" charset="0"/>
              </a:rPr>
              <a:t>Tampilkan</a:t>
            </a:r>
            <a:r>
              <a:rPr lang="en-US" dirty="0">
                <a:solidFill>
                  <a:srgbClr val="228B22"/>
                </a:solidFill>
                <a:latin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228B22"/>
                </a:solidFill>
                <a:latin typeface="Courier New" panose="02070309020205020404" pitchFamily="49" charset="0"/>
              </a:rPr>
              <a:t>citra</a:t>
            </a:r>
            <a:r>
              <a:rPr lang="en-US" dirty="0">
                <a:solidFill>
                  <a:srgbClr val="228B22"/>
                </a:solidFill>
                <a:latin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228B22"/>
                </a:solidFill>
                <a:latin typeface="Courier New" panose="02070309020205020404" pitchFamily="49" charset="0"/>
              </a:rPr>
              <a:t>semula</a:t>
            </a:r>
            <a:r>
              <a:rPr lang="en-US" dirty="0">
                <a:solidFill>
                  <a:srgbClr val="228B22"/>
                </a:solidFill>
                <a:latin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228B22"/>
                </a:solidFill>
                <a:latin typeface="Courier New" panose="02070309020205020404" pitchFamily="49" charset="0"/>
              </a:rPr>
              <a:t>dengan</a:t>
            </a:r>
            <a:r>
              <a:rPr lang="en-US" dirty="0">
                <a:solidFill>
                  <a:srgbClr val="228B22"/>
                </a:solidFill>
                <a:latin typeface="Courier New" panose="02070309020205020404" pitchFamily="49" charset="0"/>
              </a:rPr>
              <a:t> garis-garis </a:t>
            </a:r>
            <a:r>
              <a:rPr lang="en-US" dirty="0" err="1">
                <a:solidFill>
                  <a:srgbClr val="228B22"/>
                </a:solidFill>
                <a:latin typeface="Courier New" panose="02070309020205020404" pitchFamily="49" charset="0"/>
              </a:rPr>
              <a:t>hasil</a:t>
            </a:r>
            <a:r>
              <a:rPr lang="en-US" dirty="0">
                <a:solidFill>
                  <a:srgbClr val="228B22"/>
                </a:solidFill>
                <a:latin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228B22"/>
                </a:solidFill>
                <a:latin typeface="Courier New" panose="02070309020205020404" pitchFamily="49" charset="0"/>
              </a:rPr>
              <a:t>deteksi</a:t>
            </a:r>
            <a:r>
              <a:rPr lang="en-US" dirty="0">
                <a:solidFill>
                  <a:srgbClr val="228B22"/>
                </a:solidFill>
                <a:latin typeface="Courier New" panose="02070309020205020404" pitchFamily="49" charset="0"/>
              </a:rPr>
              <a:t> Hough</a:t>
            </a:r>
          </a:p>
          <a:p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figure, </a:t>
            </a:r>
            <a:r>
              <a:rPr lang="en-US" dirty="0" err="1">
                <a:solidFill>
                  <a:srgbClr val="000000"/>
                </a:solidFill>
                <a:latin typeface="Courier New" panose="02070309020205020404" pitchFamily="49" charset="0"/>
              </a:rPr>
              <a:t>imshow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(I), hold </a:t>
            </a:r>
            <a:r>
              <a:rPr lang="en-US" dirty="0">
                <a:solidFill>
                  <a:srgbClr val="A020F0"/>
                </a:solidFill>
                <a:latin typeface="Courier New" panose="02070309020205020404" pitchFamily="49" charset="0"/>
              </a:rPr>
              <a:t>on</a:t>
            </a:r>
          </a:p>
          <a:p>
            <a:r>
              <a:rPr lang="en-US" dirty="0" err="1">
                <a:solidFill>
                  <a:srgbClr val="000000"/>
                </a:solidFill>
                <a:latin typeface="Courier New" panose="02070309020205020404" pitchFamily="49" charset="0"/>
              </a:rPr>
              <a:t>max_len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= 0;</a:t>
            </a:r>
          </a:p>
          <a:p>
            <a:r>
              <a:rPr lang="en-US" dirty="0">
                <a:solidFill>
                  <a:srgbClr val="0000FF"/>
                </a:solidFill>
                <a:latin typeface="Courier New" panose="02070309020205020404" pitchFamily="49" charset="0"/>
              </a:rPr>
              <a:t>for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k = 1:length(lines)</a:t>
            </a:r>
          </a:p>
          <a:p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  </a:t>
            </a:r>
            <a:r>
              <a:rPr lang="en-US" dirty="0" err="1">
                <a:solidFill>
                  <a:srgbClr val="000000"/>
                </a:solidFill>
                <a:latin typeface="Courier New" panose="02070309020205020404" pitchFamily="49" charset="0"/>
              </a:rPr>
              <a:t>xy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= [lines(k).point1; lines(k).point2];</a:t>
            </a:r>
          </a:p>
          <a:p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  plot(</a:t>
            </a:r>
            <a:r>
              <a:rPr lang="en-US" dirty="0" err="1">
                <a:solidFill>
                  <a:srgbClr val="000000"/>
                </a:solidFill>
                <a:latin typeface="Courier New" panose="02070309020205020404" pitchFamily="49" charset="0"/>
              </a:rPr>
              <a:t>xy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(:,1),</a:t>
            </a:r>
            <a:r>
              <a:rPr lang="en-US" dirty="0" err="1">
                <a:solidFill>
                  <a:srgbClr val="000000"/>
                </a:solidFill>
                <a:latin typeface="Courier New" panose="02070309020205020404" pitchFamily="49" charset="0"/>
              </a:rPr>
              <a:t>xy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(:,2),</a:t>
            </a:r>
            <a:r>
              <a:rPr lang="en-US" dirty="0">
                <a:solidFill>
                  <a:srgbClr val="A020F0"/>
                </a:solidFill>
                <a:latin typeface="Courier New" panose="02070309020205020404" pitchFamily="49" charset="0"/>
              </a:rPr>
              <a:t>'LineWidth'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,2,</a:t>
            </a:r>
            <a:r>
              <a:rPr lang="en-US" dirty="0">
                <a:solidFill>
                  <a:srgbClr val="A020F0"/>
                </a:solidFill>
                <a:latin typeface="Courier New" panose="02070309020205020404" pitchFamily="49" charset="0"/>
              </a:rPr>
              <a:t>'Color'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,</a:t>
            </a:r>
            <a:r>
              <a:rPr lang="en-US" dirty="0">
                <a:solidFill>
                  <a:srgbClr val="A020F0"/>
                </a:solidFill>
                <a:latin typeface="Courier New" panose="02070309020205020404" pitchFamily="49" charset="0"/>
              </a:rPr>
              <a:t>'green'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);</a:t>
            </a:r>
          </a:p>
          <a:p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</a:p>
          <a:p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  </a:t>
            </a:r>
            <a:r>
              <a:rPr lang="en-US" dirty="0">
                <a:solidFill>
                  <a:srgbClr val="228B22"/>
                </a:solidFill>
                <a:latin typeface="Courier New" panose="02070309020205020404" pitchFamily="49" charset="0"/>
              </a:rPr>
              <a:t>% Plot beginnings and ends of lines</a:t>
            </a:r>
          </a:p>
          <a:p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  plot(</a:t>
            </a:r>
            <a:r>
              <a:rPr lang="en-US" dirty="0" err="1">
                <a:solidFill>
                  <a:srgbClr val="000000"/>
                </a:solidFill>
                <a:latin typeface="Courier New" panose="02070309020205020404" pitchFamily="49" charset="0"/>
              </a:rPr>
              <a:t>xy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(1,1),</a:t>
            </a:r>
            <a:r>
              <a:rPr lang="en-US" dirty="0" err="1">
                <a:solidFill>
                  <a:srgbClr val="000000"/>
                </a:solidFill>
                <a:latin typeface="Courier New" panose="02070309020205020404" pitchFamily="49" charset="0"/>
              </a:rPr>
              <a:t>xy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(1,2),</a:t>
            </a:r>
            <a:r>
              <a:rPr lang="en-US" dirty="0">
                <a:solidFill>
                  <a:srgbClr val="A020F0"/>
                </a:solidFill>
                <a:latin typeface="Courier New" panose="02070309020205020404" pitchFamily="49" charset="0"/>
              </a:rPr>
              <a:t>'x'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,</a:t>
            </a:r>
            <a:r>
              <a:rPr lang="en-US" dirty="0">
                <a:solidFill>
                  <a:srgbClr val="A020F0"/>
                </a:solidFill>
                <a:latin typeface="Courier New" panose="02070309020205020404" pitchFamily="49" charset="0"/>
              </a:rPr>
              <a:t>'LineWidth'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,2,</a:t>
            </a:r>
            <a:r>
              <a:rPr lang="en-US" dirty="0">
                <a:solidFill>
                  <a:srgbClr val="A020F0"/>
                </a:solidFill>
                <a:latin typeface="Courier New" panose="02070309020205020404" pitchFamily="49" charset="0"/>
              </a:rPr>
              <a:t>'Color'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,</a:t>
            </a:r>
            <a:r>
              <a:rPr lang="en-US" dirty="0">
                <a:solidFill>
                  <a:srgbClr val="A020F0"/>
                </a:solidFill>
                <a:latin typeface="Courier New" panose="02070309020205020404" pitchFamily="49" charset="0"/>
              </a:rPr>
              <a:t>'yellow'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);</a:t>
            </a:r>
          </a:p>
          <a:p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  plot(</a:t>
            </a:r>
            <a:r>
              <a:rPr lang="en-US" dirty="0" err="1">
                <a:solidFill>
                  <a:srgbClr val="000000"/>
                </a:solidFill>
                <a:latin typeface="Courier New" panose="02070309020205020404" pitchFamily="49" charset="0"/>
              </a:rPr>
              <a:t>xy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(2,1),</a:t>
            </a:r>
            <a:r>
              <a:rPr lang="en-US" dirty="0" err="1">
                <a:solidFill>
                  <a:srgbClr val="000000"/>
                </a:solidFill>
                <a:latin typeface="Courier New" panose="02070309020205020404" pitchFamily="49" charset="0"/>
              </a:rPr>
              <a:t>xy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(2,2),</a:t>
            </a:r>
            <a:r>
              <a:rPr lang="en-US" dirty="0">
                <a:solidFill>
                  <a:srgbClr val="A020F0"/>
                </a:solidFill>
                <a:latin typeface="Courier New" panose="02070309020205020404" pitchFamily="49" charset="0"/>
              </a:rPr>
              <a:t>'x'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,</a:t>
            </a:r>
            <a:r>
              <a:rPr lang="en-US" dirty="0">
                <a:solidFill>
                  <a:srgbClr val="A020F0"/>
                </a:solidFill>
                <a:latin typeface="Courier New" panose="02070309020205020404" pitchFamily="49" charset="0"/>
              </a:rPr>
              <a:t>'LineWidth'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,2,</a:t>
            </a:r>
            <a:r>
              <a:rPr lang="en-US" dirty="0">
                <a:solidFill>
                  <a:srgbClr val="A020F0"/>
                </a:solidFill>
                <a:latin typeface="Courier New" panose="02070309020205020404" pitchFamily="49" charset="0"/>
              </a:rPr>
              <a:t>'Color'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,</a:t>
            </a:r>
            <a:r>
              <a:rPr lang="en-US" dirty="0">
                <a:solidFill>
                  <a:srgbClr val="A020F0"/>
                </a:solidFill>
                <a:latin typeface="Courier New" panose="02070309020205020404" pitchFamily="49" charset="0"/>
              </a:rPr>
              <a:t>'red'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);</a:t>
            </a:r>
          </a:p>
          <a:p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</a:p>
          <a:p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  </a:t>
            </a:r>
            <a:r>
              <a:rPr lang="en-US" dirty="0">
                <a:solidFill>
                  <a:srgbClr val="228B22"/>
                </a:solidFill>
                <a:latin typeface="Courier New" panose="02070309020205020404" pitchFamily="49" charset="0"/>
              </a:rPr>
              <a:t>% Determine the endpoints of the longest line segment</a:t>
            </a:r>
          </a:p>
          <a:p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  </a:t>
            </a:r>
            <a:r>
              <a:rPr lang="en-US" dirty="0" err="1">
                <a:solidFill>
                  <a:srgbClr val="000000"/>
                </a:solidFill>
                <a:latin typeface="Courier New" panose="02070309020205020404" pitchFamily="49" charset="0"/>
              </a:rPr>
              <a:t>len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= norm(lines(k).point1 - lines(k).point2);</a:t>
            </a:r>
          </a:p>
          <a:p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  </a:t>
            </a:r>
            <a:r>
              <a:rPr lang="en-US" dirty="0">
                <a:solidFill>
                  <a:srgbClr val="0000FF"/>
                </a:solidFill>
                <a:latin typeface="Courier New" panose="02070309020205020404" pitchFamily="49" charset="0"/>
              </a:rPr>
              <a:t>if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( </a:t>
            </a:r>
            <a:r>
              <a:rPr lang="en-US" dirty="0" err="1">
                <a:solidFill>
                  <a:srgbClr val="000000"/>
                </a:solidFill>
                <a:latin typeface="Courier New" panose="02070309020205020404" pitchFamily="49" charset="0"/>
              </a:rPr>
              <a:t>len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&gt; </a:t>
            </a:r>
            <a:r>
              <a:rPr lang="en-US" dirty="0" err="1">
                <a:solidFill>
                  <a:srgbClr val="000000"/>
                </a:solidFill>
                <a:latin typeface="Courier New" panose="02070309020205020404" pitchFamily="49" charset="0"/>
              </a:rPr>
              <a:t>max_len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)</a:t>
            </a:r>
          </a:p>
          <a:p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     </a:t>
            </a:r>
            <a:r>
              <a:rPr lang="en-US" dirty="0" err="1">
                <a:solidFill>
                  <a:srgbClr val="000000"/>
                </a:solidFill>
                <a:latin typeface="Courier New" panose="02070309020205020404" pitchFamily="49" charset="0"/>
              </a:rPr>
              <a:t>max_len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= </a:t>
            </a:r>
            <a:r>
              <a:rPr lang="en-US" dirty="0" err="1">
                <a:solidFill>
                  <a:srgbClr val="000000"/>
                </a:solidFill>
                <a:latin typeface="Courier New" panose="02070309020205020404" pitchFamily="49" charset="0"/>
              </a:rPr>
              <a:t>len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;</a:t>
            </a:r>
          </a:p>
          <a:p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     </a:t>
            </a:r>
            <a:r>
              <a:rPr lang="en-US" dirty="0" err="1">
                <a:solidFill>
                  <a:srgbClr val="000000"/>
                </a:solidFill>
                <a:latin typeface="Courier New" panose="02070309020205020404" pitchFamily="49" charset="0"/>
              </a:rPr>
              <a:t>xy_long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= </a:t>
            </a:r>
            <a:r>
              <a:rPr lang="en-US" dirty="0" err="1">
                <a:solidFill>
                  <a:srgbClr val="000000"/>
                </a:solidFill>
                <a:latin typeface="Courier New" panose="02070309020205020404" pitchFamily="49" charset="0"/>
              </a:rPr>
              <a:t>xy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;</a:t>
            </a:r>
          </a:p>
          <a:p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  </a:t>
            </a:r>
            <a:r>
              <a:rPr lang="en-US" dirty="0">
                <a:solidFill>
                  <a:srgbClr val="0000FF"/>
                </a:solidFill>
                <a:latin typeface="Courier New" panose="02070309020205020404" pitchFamily="49" charset="0"/>
              </a:rPr>
              <a:t>end</a:t>
            </a:r>
          </a:p>
          <a:p>
            <a:r>
              <a:rPr lang="en-US" dirty="0">
                <a:solidFill>
                  <a:srgbClr val="0000FF"/>
                </a:solidFill>
                <a:latin typeface="Courier New" panose="02070309020205020404" pitchFamily="49" charset="0"/>
              </a:rPr>
              <a:t>end</a:t>
            </a:r>
          </a:p>
          <a:p>
            <a:r>
              <a:rPr lang="en-US" dirty="0">
                <a:solidFill>
                  <a:srgbClr val="228B22"/>
                </a:solidFill>
                <a:latin typeface="Courier New" panose="02070309020205020404" pitchFamily="49" charset="0"/>
              </a:rPr>
              <a:t>% highlight the longest line segment</a:t>
            </a:r>
          </a:p>
          <a:p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plot(</a:t>
            </a:r>
            <a:r>
              <a:rPr lang="en-US" dirty="0" err="1">
                <a:solidFill>
                  <a:srgbClr val="000000"/>
                </a:solidFill>
                <a:latin typeface="Courier New" panose="02070309020205020404" pitchFamily="49" charset="0"/>
              </a:rPr>
              <a:t>xy_long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(:,1),</a:t>
            </a:r>
            <a:r>
              <a:rPr lang="en-US" dirty="0" err="1">
                <a:solidFill>
                  <a:srgbClr val="000000"/>
                </a:solidFill>
                <a:latin typeface="Courier New" panose="02070309020205020404" pitchFamily="49" charset="0"/>
              </a:rPr>
              <a:t>xy_long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(:,2),</a:t>
            </a:r>
            <a:r>
              <a:rPr lang="en-US" dirty="0">
                <a:solidFill>
                  <a:srgbClr val="A020F0"/>
                </a:solidFill>
                <a:latin typeface="Courier New" panose="02070309020205020404" pitchFamily="49" charset="0"/>
              </a:rPr>
              <a:t>'LineWidth'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,2,</a:t>
            </a:r>
            <a:r>
              <a:rPr lang="en-US" dirty="0">
                <a:solidFill>
                  <a:srgbClr val="A020F0"/>
                </a:solidFill>
                <a:latin typeface="Courier New" panose="02070309020205020404" pitchFamily="49" charset="0"/>
              </a:rPr>
              <a:t>'Color'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,</a:t>
            </a:r>
            <a:r>
              <a:rPr lang="en-US" dirty="0">
                <a:solidFill>
                  <a:srgbClr val="A020F0"/>
                </a:solidFill>
                <a:latin typeface="Courier New" panose="02070309020205020404" pitchFamily="49" charset="0"/>
              </a:rPr>
              <a:t>'red'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);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69341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2BD152-28BE-4752-B0B1-BB81478FAD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30670"/>
            <a:ext cx="10515600" cy="4944511"/>
          </a:xfrm>
        </p:spPr>
        <p:txBody>
          <a:bodyPr>
            <a:normAutofit lnSpcReduction="10000"/>
          </a:bodyPr>
          <a:lstStyle/>
          <a:p>
            <a:r>
              <a:rPr lang="en-US" dirty="0" err="1"/>
              <a:t>Kontur</a:t>
            </a:r>
            <a:r>
              <a:rPr lang="en-US" dirty="0"/>
              <a:t> </a:t>
            </a:r>
            <a:r>
              <a:rPr lang="en-US" dirty="0" err="1"/>
              <a:t>tertutup</a:t>
            </a:r>
            <a:r>
              <a:rPr lang="en-US" dirty="0"/>
              <a:t> </a:t>
            </a:r>
            <a:r>
              <a:rPr lang="en-US" dirty="0" err="1"/>
              <a:t>berkoresponden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batas</a:t>
            </a:r>
            <a:r>
              <a:rPr lang="en-US" dirty="0"/>
              <a:t> yang </a:t>
            </a:r>
            <a:r>
              <a:rPr lang="en-US" dirty="0" err="1"/>
              <a:t>mengelililingi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daerah</a:t>
            </a:r>
            <a:r>
              <a:rPr lang="en-US" dirty="0"/>
              <a:t> (</a:t>
            </a:r>
            <a:r>
              <a:rPr lang="en-US" i="1" dirty="0"/>
              <a:t>region</a:t>
            </a:r>
            <a:r>
              <a:rPr lang="en-US" dirty="0"/>
              <a:t>). </a:t>
            </a:r>
          </a:p>
          <a:p>
            <a:endParaRPr lang="en-US" i="1" dirty="0"/>
          </a:p>
          <a:p>
            <a:r>
              <a:rPr lang="en-US" i="1" dirty="0"/>
              <a:t>Pixel-pixel</a:t>
            </a:r>
            <a:r>
              <a:rPr lang="en-US" dirty="0"/>
              <a:t> di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daerah</a:t>
            </a:r>
            <a:r>
              <a:rPr lang="en-US" dirty="0"/>
              <a:t> </a:t>
            </a:r>
            <a:r>
              <a:rPr lang="en-US" dirty="0" err="1"/>
              <a:t>tertutup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ditemukan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algoritma</a:t>
            </a:r>
            <a:r>
              <a:rPr lang="en-US" dirty="0"/>
              <a:t> </a:t>
            </a:r>
            <a:r>
              <a:rPr lang="en-US" dirty="0" err="1"/>
              <a:t>pengisian</a:t>
            </a:r>
            <a:r>
              <a:rPr lang="en-US" dirty="0"/>
              <a:t> (</a:t>
            </a:r>
            <a:r>
              <a:rPr lang="en-US" i="1" dirty="0"/>
              <a:t>filling algorithm</a:t>
            </a:r>
            <a:r>
              <a:rPr lang="en-US" dirty="0"/>
              <a:t>).</a:t>
            </a:r>
          </a:p>
          <a:p>
            <a:endParaRPr lang="en-US" dirty="0"/>
          </a:p>
          <a:p>
            <a:r>
              <a:rPr lang="en-US" dirty="0"/>
              <a:t>Batas </a:t>
            </a:r>
            <a:r>
              <a:rPr lang="en-US" dirty="0" err="1"/>
              <a:t>daerah</a:t>
            </a:r>
            <a:r>
              <a:rPr lang="en-US" dirty="0"/>
              <a:t> </a:t>
            </a:r>
            <a:r>
              <a:rPr lang="en-US" dirty="0" err="1"/>
              <a:t>berguna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mendeskripsikan</a:t>
            </a:r>
            <a:r>
              <a:rPr lang="en-US" dirty="0"/>
              <a:t> </a:t>
            </a:r>
            <a:r>
              <a:rPr lang="en-US" dirty="0" err="1"/>
              <a:t>bentuk</a:t>
            </a:r>
            <a:r>
              <a:rPr lang="en-US" dirty="0"/>
              <a:t> </a:t>
            </a:r>
            <a:r>
              <a:rPr lang="en-US" dirty="0" err="1"/>
              <a:t>objek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tahap</a:t>
            </a:r>
            <a:r>
              <a:rPr lang="en-US" dirty="0"/>
              <a:t> </a:t>
            </a:r>
            <a:r>
              <a:rPr lang="en-US" dirty="0" err="1"/>
              <a:t>analisis</a:t>
            </a:r>
            <a:r>
              <a:rPr lang="en-US" dirty="0"/>
              <a:t> </a:t>
            </a:r>
            <a:r>
              <a:rPr lang="en-US" dirty="0" err="1"/>
              <a:t>citra</a:t>
            </a:r>
            <a:r>
              <a:rPr lang="en-US" dirty="0"/>
              <a:t> (</a:t>
            </a:r>
            <a:r>
              <a:rPr lang="en-US" dirty="0" err="1"/>
              <a:t>misalnya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mengenali</a:t>
            </a:r>
            <a:r>
              <a:rPr lang="en-US" dirty="0"/>
              <a:t> </a:t>
            </a:r>
            <a:r>
              <a:rPr lang="en-US" dirty="0" err="1"/>
              <a:t>objek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). 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r>
              <a:rPr lang="en-US" dirty="0" err="1"/>
              <a:t>Kontur</a:t>
            </a:r>
            <a:r>
              <a:rPr lang="en-US" dirty="0"/>
              <a:t> </a:t>
            </a:r>
            <a:r>
              <a:rPr lang="en-US" dirty="0" err="1"/>
              <a:t>terbuka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berupa</a:t>
            </a:r>
            <a:r>
              <a:rPr lang="en-US" dirty="0"/>
              <a:t> </a:t>
            </a:r>
            <a:r>
              <a:rPr lang="en-US" dirty="0" err="1"/>
              <a:t>fragmen</a:t>
            </a:r>
            <a:r>
              <a:rPr lang="en-US" dirty="0"/>
              <a:t> </a:t>
            </a:r>
            <a:r>
              <a:rPr lang="en-US" dirty="0" err="1"/>
              <a:t>garis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bagian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batas</a:t>
            </a:r>
            <a:r>
              <a:rPr lang="en-US" dirty="0"/>
              <a:t> </a:t>
            </a:r>
            <a:r>
              <a:rPr lang="en-US" dirty="0" err="1"/>
              <a:t>daerah</a:t>
            </a:r>
            <a:r>
              <a:rPr lang="en-US" dirty="0"/>
              <a:t> yang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membentuk</a:t>
            </a:r>
            <a:r>
              <a:rPr lang="en-US" dirty="0"/>
              <a:t> </a:t>
            </a:r>
            <a:r>
              <a:rPr lang="en-US" dirty="0" err="1"/>
              <a:t>sirkuit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82EE0B2-D07D-46F3-9214-9A9CBFA392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35286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948565A-2B19-447A-9737-88ABF2DA56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4493" y="535634"/>
            <a:ext cx="8230924" cy="5786731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7412067-5F04-42FF-B5E7-A6956C77B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68240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2502ABB-C8F7-44CB-BC38-4C05F410C7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6361" y="0"/>
            <a:ext cx="4181438" cy="366603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7D64D07-B529-40BC-A2EE-95BBE443C96B}"/>
              </a:ext>
            </a:extLst>
          </p:cNvPr>
          <p:cNvSpPr txBox="1"/>
          <p:nvPr/>
        </p:nvSpPr>
        <p:spPr>
          <a:xfrm>
            <a:off x="193943" y="277767"/>
            <a:ext cx="1321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Contoh</a:t>
            </a:r>
            <a:r>
              <a:rPr lang="en-US" dirty="0"/>
              <a:t> lain: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430C55F-0AB7-4CDC-92BC-F453B5BCDA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9018" y="13095"/>
            <a:ext cx="3896139" cy="341590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E966790-14F3-4DDC-B175-EEDAC338A0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59018" y="3121191"/>
            <a:ext cx="4866751" cy="3654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280CECD-146C-473E-84A0-C88F83C384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6361" y="3122248"/>
            <a:ext cx="4260952" cy="3735752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633E46-0C64-4A19-AC13-7497B68BE0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5317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CA67697-6CDC-490B-A889-4F0B6520432C}"/>
              </a:ext>
            </a:extLst>
          </p:cNvPr>
          <p:cNvSpPr/>
          <p:nvPr/>
        </p:nvSpPr>
        <p:spPr>
          <a:xfrm>
            <a:off x="940453" y="540890"/>
            <a:ext cx="400507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indent="-514350">
              <a:buAutoNum type="alphaUcPeriod" startAt="2"/>
            </a:pPr>
            <a:r>
              <a:rPr lang="en-US" sz="2800" b="1" dirty="0" err="1"/>
              <a:t>Mendeteksi</a:t>
            </a:r>
            <a:r>
              <a:rPr lang="en-US" sz="2800" b="1" dirty="0"/>
              <a:t> </a:t>
            </a:r>
            <a:r>
              <a:rPr lang="en-US" sz="2800" b="1" dirty="0" err="1"/>
              <a:t>lingkaran</a:t>
            </a:r>
            <a:r>
              <a:rPr lang="en-US" sz="2800" b="1" dirty="0"/>
              <a:t> </a:t>
            </a: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0714B687-2A08-400F-A62D-FC9E8B1E1B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4078" y="2006048"/>
            <a:ext cx="5762625" cy="415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3E02C67-3EB5-4794-B07F-6776C87DFF9E}"/>
              </a:ext>
            </a:extLst>
          </p:cNvPr>
          <p:cNvSpPr txBox="1"/>
          <p:nvPr/>
        </p:nvSpPr>
        <p:spPr>
          <a:xfrm flipH="1">
            <a:off x="3434963" y="1304246"/>
            <a:ext cx="74285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Contoh</a:t>
            </a:r>
            <a:r>
              <a:rPr lang="en-US" sz="2400" dirty="0"/>
              <a:t> </a:t>
            </a:r>
            <a:r>
              <a:rPr lang="en-US" sz="2400" dirty="0" err="1"/>
              <a:t>lingkaran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dunia </a:t>
            </a:r>
            <a:r>
              <a:rPr lang="en-US" sz="2400" dirty="0" err="1"/>
              <a:t>nyata</a:t>
            </a:r>
            <a:r>
              <a:rPr lang="en-US" sz="2400" dirty="0"/>
              <a:t>: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73E5D61-C9ED-4076-8AE6-9A3BB2C58C5F}"/>
              </a:ext>
            </a:extLst>
          </p:cNvPr>
          <p:cNvSpPr/>
          <p:nvPr/>
        </p:nvSpPr>
        <p:spPr>
          <a:xfrm>
            <a:off x="7656611" y="6399085"/>
            <a:ext cx="40502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 err="1">
                <a:solidFill>
                  <a:srgbClr val="FF0000"/>
                </a:solidFill>
              </a:rPr>
              <a:t>Sumber</a:t>
            </a:r>
            <a:r>
              <a:rPr lang="en-US" altLang="en-US" dirty="0">
                <a:solidFill>
                  <a:srgbClr val="FF0000"/>
                </a:solidFill>
              </a:rPr>
              <a:t>: </a:t>
            </a:r>
            <a:r>
              <a:rPr lang="en-US" altLang="en-US" i="1" dirty="0">
                <a:solidFill>
                  <a:srgbClr val="FF0000"/>
                </a:solidFill>
              </a:rPr>
              <a:t>Computer Vision</a:t>
            </a:r>
            <a:r>
              <a:rPr lang="en-US" altLang="en-US" dirty="0">
                <a:solidFill>
                  <a:srgbClr val="FF0000"/>
                </a:solidFill>
              </a:rPr>
              <a:t>, S. Narasimhan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269B08-2270-4658-99BB-3558CE4F76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16897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2914" name="AutoShape 2">
            <a:extLst>
              <a:ext uri="{FF2B5EF4-FFF2-40B4-BE49-F238E27FC236}">
                <a16:creationId xmlns:a16="http://schemas.microsoft.com/office/drawing/2014/main" id="{BBFEDE4C-4969-424B-8B34-C486374B74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7363" y="1001713"/>
            <a:ext cx="8648700" cy="112395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62915" name="Rectangle 3">
            <a:extLst>
              <a:ext uri="{FF2B5EF4-FFF2-40B4-BE49-F238E27FC236}">
                <a16:creationId xmlns:a16="http://schemas.microsoft.com/office/drawing/2014/main" id="{BB8B0511-9754-425D-BF57-EEDFBF82708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9800" y="-146050"/>
            <a:ext cx="7772400" cy="1143000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0" tIns="0" rIns="0" bIns="0" rtlCol="0" anchor="ctr">
            <a:normAutofit/>
          </a:bodyPr>
          <a:lstStyle/>
          <a:p>
            <a:pPr defTabSz="449263">
              <a:lnSpc>
                <a:spcPct val="93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en-US" sz="3600"/>
              <a:t>Finding Coins</a:t>
            </a:r>
          </a:p>
        </p:txBody>
      </p:sp>
      <p:pic>
        <p:nvPicPr>
          <p:cNvPr id="1062916" name="Picture 4">
            <a:extLst>
              <a:ext uri="{FF2B5EF4-FFF2-40B4-BE49-F238E27FC236}">
                <a16:creationId xmlns:a16="http://schemas.microsoft.com/office/drawing/2014/main" id="{0AE55997-15C5-41A6-91F1-AC963AA45D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501" y="1389063"/>
            <a:ext cx="4048125" cy="539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</a:extLst>
        </p:spPr>
      </p:pic>
      <p:pic>
        <p:nvPicPr>
          <p:cNvPr id="1062917" name="Picture 5">
            <a:extLst>
              <a:ext uri="{FF2B5EF4-FFF2-40B4-BE49-F238E27FC236}">
                <a16:creationId xmlns:a16="http://schemas.microsoft.com/office/drawing/2014/main" id="{62355091-EF52-46CE-95D0-E53C8FB208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7239" y="1389063"/>
            <a:ext cx="4048125" cy="539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</a:extLst>
        </p:spPr>
      </p:pic>
      <p:sp>
        <p:nvSpPr>
          <p:cNvPr id="1062918" name="Text Box 6">
            <a:extLst>
              <a:ext uri="{FF2B5EF4-FFF2-40B4-BE49-F238E27FC236}">
                <a16:creationId xmlns:a16="http://schemas.microsoft.com/office/drawing/2014/main" id="{26B30275-0492-4804-B42C-E5DB545574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71850" y="989013"/>
            <a:ext cx="1441450" cy="343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Times" panose="02020603050405020304" pitchFamily="18" charset="0"/>
              <a:buNone/>
            </a:pPr>
            <a:r>
              <a:rPr lang="en-GB" altLang="en-US" sz="2400">
                <a:ea typeface="SimSun" panose="02010600030101010101" pitchFamily="2" charset="-122"/>
                <a:cs typeface="Arial" panose="020B0604020202020204" pitchFamily="34" charset="0"/>
              </a:rPr>
              <a:t>Original</a:t>
            </a:r>
          </a:p>
        </p:txBody>
      </p:sp>
      <p:sp>
        <p:nvSpPr>
          <p:cNvPr id="1062919" name="Text Box 7">
            <a:extLst>
              <a:ext uri="{FF2B5EF4-FFF2-40B4-BE49-F238E27FC236}">
                <a16:creationId xmlns:a16="http://schemas.microsoft.com/office/drawing/2014/main" id="{2C014627-8481-4E7B-9CBC-001A1ABA7B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26250" y="1000125"/>
            <a:ext cx="2698750" cy="343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Times" panose="02020603050405020304" pitchFamily="18" charset="0"/>
              <a:buNone/>
            </a:pPr>
            <a:r>
              <a:rPr lang="en-GB" altLang="en-US" sz="2400">
                <a:ea typeface="SimSun" panose="02010600030101010101" pitchFamily="2" charset="-122"/>
                <a:cs typeface="Arial" panose="020B0604020202020204" pitchFamily="34" charset="0"/>
              </a:rPr>
              <a:t>Edges (note noise)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C500121-9EA5-40B8-9BE9-C7C6D5CC980B}"/>
              </a:ext>
            </a:extLst>
          </p:cNvPr>
          <p:cNvSpPr/>
          <p:nvPr/>
        </p:nvSpPr>
        <p:spPr>
          <a:xfrm>
            <a:off x="7957062" y="77787"/>
            <a:ext cx="40502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 err="1">
                <a:solidFill>
                  <a:srgbClr val="FF0000"/>
                </a:solidFill>
              </a:rPr>
              <a:t>Sumber</a:t>
            </a:r>
            <a:r>
              <a:rPr lang="en-US" altLang="en-US" dirty="0">
                <a:solidFill>
                  <a:srgbClr val="FF0000"/>
                </a:solidFill>
              </a:rPr>
              <a:t>: </a:t>
            </a:r>
            <a:r>
              <a:rPr lang="en-US" altLang="en-US" i="1" dirty="0">
                <a:solidFill>
                  <a:srgbClr val="FF0000"/>
                </a:solidFill>
              </a:rPr>
              <a:t>Computer Vision</a:t>
            </a:r>
            <a:r>
              <a:rPr lang="en-US" altLang="en-US" dirty="0">
                <a:solidFill>
                  <a:srgbClr val="FF0000"/>
                </a:solidFill>
              </a:rPr>
              <a:t>, S. Narasimhan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7CEE78C-38F7-49B6-909C-B766CCBAA9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53</a:t>
            </a:fld>
            <a:endParaRPr lang="en-US"/>
          </a:p>
        </p:txBody>
      </p:sp>
    </p:spTree>
  </p:cSld>
  <p:clrMapOvr>
    <a:masterClrMapping/>
  </p:clrMapOvr>
  <p:transition spd="med"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A86818-1ACA-46A6-959B-74010F759E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95131"/>
            <a:ext cx="10515600" cy="5486400"/>
          </a:xfrm>
        </p:spPr>
        <p:txBody>
          <a:bodyPr>
            <a:normAutofit lnSpcReduction="10000"/>
          </a:bodyPr>
          <a:lstStyle/>
          <a:p>
            <a:pPr marL="514350" indent="-514350">
              <a:buAutoNum type="alphaUcPeriod" startAt="2"/>
            </a:pPr>
            <a:r>
              <a:rPr lang="en-US" b="1" dirty="0" err="1"/>
              <a:t>Tranformasi</a:t>
            </a:r>
            <a:r>
              <a:rPr lang="en-US" b="1" dirty="0"/>
              <a:t> Hough </a:t>
            </a:r>
            <a:r>
              <a:rPr lang="en-US" b="1" dirty="0" err="1"/>
              <a:t>untuk</a:t>
            </a:r>
            <a:r>
              <a:rPr lang="en-US" b="1" dirty="0"/>
              <a:t> </a:t>
            </a:r>
            <a:r>
              <a:rPr lang="en-US" b="1" dirty="0" err="1"/>
              <a:t>Mendeteksi</a:t>
            </a:r>
            <a:r>
              <a:rPr lang="en-US" b="1" dirty="0"/>
              <a:t> </a:t>
            </a:r>
            <a:r>
              <a:rPr lang="en-US" b="1" dirty="0" err="1"/>
              <a:t>Lingkaran</a:t>
            </a:r>
            <a:r>
              <a:rPr lang="en-US" b="1" dirty="0"/>
              <a:t>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b="1" dirty="0"/>
              <a:t> </a:t>
            </a:r>
            <a:r>
              <a:rPr lang="en-US" dirty="0" err="1"/>
              <a:t>Transformasi</a:t>
            </a:r>
            <a:r>
              <a:rPr lang="en-US" dirty="0"/>
              <a:t> Hough </a:t>
            </a:r>
            <a:r>
              <a:rPr lang="en-US" dirty="0" err="1"/>
              <a:t>dapat</a:t>
            </a:r>
            <a:r>
              <a:rPr lang="en-US" dirty="0"/>
              <a:t> juga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mendeteksi</a:t>
            </a:r>
            <a:r>
              <a:rPr lang="en-US" dirty="0"/>
              <a:t> </a:t>
            </a:r>
            <a:r>
              <a:rPr lang="en-US" dirty="0" err="1"/>
              <a:t>bentuk</a:t>
            </a:r>
            <a:r>
              <a:rPr lang="en-US" dirty="0"/>
              <a:t> </a:t>
            </a:r>
            <a:r>
              <a:rPr lang="en-US" dirty="0" err="1"/>
              <a:t>lingkaran</a:t>
            </a:r>
            <a:r>
              <a:rPr lang="en-US" dirty="0"/>
              <a:t> di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citra</a:t>
            </a:r>
            <a:r>
              <a:rPr lang="en-US" dirty="0"/>
              <a:t> </a:t>
            </a:r>
            <a:r>
              <a:rPr lang="en-US" dirty="0" err="1"/>
              <a:t>tepi</a:t>
            </a:r>
            <a:r>
              <a:rPr lang="en-US" dirty="0"/>
              <a:t>. </a:t>
            </a:r>
          </a:p>
          <a:p>
            <a:endParaRPr lang="en-US" dirty="0"/>
          </a:p>
          <a:p>
            <a:r>
              <a:rPr lang="en-US" dirty="0" err="1"/>
              <a:t>Persamaan</a:t>
            </a:r>
            <a:r>
              <a:rPr lang="en-US" dirty="0"/>
              <a:t> </a:t>
            </a:r>
            <a:r>
              <a:rPr lang="en-US" dirty="0" err="1"/>
              <a:t>lingkaran</a:t>
            </a:r>
            <a:r>
              <a:rPr lang="en-US" dirty="0"/>
              <a:t> yang </a:t>
            </a:r>
            <a:r>
              <a:rPr lang="en-US" dirty="0" err="1"/>
              <a:t>berpusat</a:t>
            </a:r>
            <a:r>
              <a:rPr lang="en-US" dirty="0"/>
              <a:t> di </a:t>
            </a:r>
            <a:r>
              <a:rPr lang="en-US" dirty="0" err="1"/>
              <a:t>titik</a:t>
            </a:r>
            <a:r>
              <a:rPr lang="en-US" dirty="0"/>
              <a:t> (</a:t>
            </a:r>
            <a:r>
              <a:rPr lang="en-US" i="1" dirty="0"/>
              <a:t>a</a:t>
            </a:r>
            <a:r>
              <a:rPr lang="en-US" dirty="0"/>
              <a:t>, </a:t>
            </a:r>
            <a:r>
              <a:rPr lang="en-US" i="1" dirty="0"/>
              <a:t>b</a:t>
            </a:r>
            <a:r>
              <a:rPr lang="en-US" dirty="0"/>
              <a:t>)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jari-jari</a:t>
            </a:r>
            <a:r>
              <a:rPr lang="en-US" dirty="0"/>
              <a:t> </a:t>
            </a:r>
            <a:r>
              <a:rPr lang="en-US" i="1" dirty="0"/>
              <a:t>r</a:t>
            </a:r>
            <a:r>
              <a:rPr lang="en-US" dirty="0"/>
              <a:t> </a:t>
            </a:r>
            <a:r>
              <a:rPr lang="en-US" dirty="0" err="1"/>
              <a:t>adalah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 Jadi, </a:t>
            </a:r>
            <a:r>
              <a:rPr lang="en-US" dirty="0" err="1"/>
              <a:t>ruang</a:t>
            </a:r>
            <a:r>
              <a:rPr lang="en-US" dirty="0"/>
              <a:t> parameter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lingkaran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(</a:t>
            </a:r>
            <a:r>
              <a:rPr lang="en-US" i="1" dirty="0" err="1"/>
              <a:t>r</a:t>
            </a:r>
            <a:r>
              <a:rPr lang="en-US" dirty="0" err="1"/>
              <a:t>,</a:t>
            </a:r>
            <a:r>
              <a:rPr lang="en-US" i="1" dirty="0" err="1"/>
              <a:t>a</a:t>
            </a:r>
            <a:r>
              <a:rPr lang="en-US" dirty="0" err="1"/>
              <a:t>,</a:t>
            </a:r>
            <a:r>
              <a:rPr lang="en-US" i="1" dirty="0" err="1"/>
              <a:t>b</a:t>
            </a:r>
            <a:r>
              <a:rPr lang="en-US" i="1" dirty="0"/>
              <a:t>)</a:t>
            </a:r>
            <a:r>
              <a:rPr lang="en-US" dirty="0"/>
              <a:t>, </a:t>
            </a:r>
            <a:r>
              <a:rPr lang="en-US" dirty="0" err="1"/>
              <a:t>sehingga</a:t>
            </a:r>
            <a:r>
              <a:rPr lang="en-US" dirty="0"/>
              <a:t> </a:t>
            </a:r>
            <a:r>
              <a:rPr lang="en-US" dirty="0" err="1"/>
              <a:t>matriks</a:t>
            </a:r>
            <a:r>
              <a:rPr lang="en-US" dirty="0"/>
              <a:t> </a:t>
            </a:r>
            <a:r>
              <a:rPr lang="en-US" dirty="0" err="1"/>
              <a:t>trimatra</a:t>
            </a:r>
            <a:r>
              <a:rPr lang="en-US" dirty="0"/>
              <a:t> </a:t>
            </a:r>
            <a:r>
              <a:rPr lang="en-US" i="1" dirty="0"/>
              <a:t>P</a:t>
            </a:r>
            <a:r>
              <a:rPr lang="en-US" dirty="0"/>
              <a:t>(</a:t>
            </a:r>
            <a:r>
              <a:rPr lang="en-US" i="1" dirty="0"/>
              <a:t>r</a:t>
            </a:r>
            <a:r>
              <a:rPr lang="en-US" dirty="0"/>
              <a:t>, </a:t>
            </a:r>
            <a:r>
              <a:rPr lang="en-US" i="1" dirty="0"/>
              <a:t>a</a:t>
            </a:r>
            <a:r>
              <a:rPr lang="en-US" dirty="0"/>
              <a:t>, </a:t>
            </a:r>
            <a:r>
              <a:rPr lang="en-US" i="1" dirty="0"/>
              <a:t>b</a:t>
            </a:r>
            <a:r>
              <a:rPr lang="en-US" dirty="0"/>
              <a:t>) </a:t>
            </a:r>
            <a:r>
              <a:rPr lang="en-US" dirty="0" err="1"/>
              <a:t>dibutuhkan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menyimpan</a:t>
            </a:r>
            <a:r>
              <a:rPr lang="en-US" dirty="0"/>
              <a:t> </a:t>
            </a:r>
            <a:r>
              <a:rPr lang="en-US" dirty="0" err="1"/>
              <a:t>perhitungan</a:t>
            </a:r>
            <a:r>
              <a:rPr lang="en-US" dirty="0"/>
              <a:t> </a:t>
            </a:r>
            <a:r>
              <a:rPr lang="en-US" dirty="0" err="1"/>
              <a:t>suara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  <a:p>
            <a:endParaRPr lang="en-US" b="1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EA695E8A-AA8E-44F9-81CB-AB74ABCE47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A586B02C-EE0A-4AF8-8D2B-8AC6AAC00B2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6620685"/>
              </p:ext>
            </p:extLst>
          </p:nvPr>
        </p:nvGraphicFramePr>
        <p:xfrm>
          <a:off x="2633869" y="4015409"/>
          <a:ext cx="3884545" cy="6659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1333500" imgH="228600" progId="Equation.3">
                  <p:embed/>
                </p:oleObj>
              </mc:Choice>
              <mc:Fallback>
                <p:oleObj r:id="rId2" imgW="1333500" imgH="2286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3869" y="4015409"/>
                        <a:ext cx="3884545" cy="66592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18F55C4-8C79-4210-9E58-F30718A42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26642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7AAF11-021F-4F79-9BC4-A1729DC58A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35496"/>
            <a:ext cx="10515600" cy="5441467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/>
              <a:t>Persamaan</a:t>
            </a:r>
            <a:r>
              <a:rPr lang="en-US" dirty="0"/>
              <a:t> polar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/>
              <a:t>titik</a:t>
            </a:r>
            <a:r>
              <a:rPr lang="en-US" dirty="0"/>
              <a:t> (</a:t>
            </a:r>
            <a:r>
              <a:rPr lang="en-US" i="1" dirty="0"/>
              <a:t>x</a:t>
            </a:r>
            <a:r>
              <a:rPr lang="en-US" dirty="0"/>
              <a:t>, </a:t>
            </a:r>
            <a:r>
              <a:rPr lang="en-US" i="1" dirty="0"/>
              <a:t>y</a:t>
            </a:r>
            <a:r>
              <a:rPr lang="en-US" dirty="0"/>
              <a:t>) di </a:t>
            </a:r>
            <a:r>
              <a:rPr lang="en-US" dirty="0" err="1"/>
              <a:t>lingkaran</a:t>
            </a:r>
            <a:r>
              <a:rPr lang="en-US" dirty="0"/>
              <a:t>: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i="1" dirty="0"/>
              <a:t>            x</a:t>
            </a:r>
            <a:r>
              <a:rPr lang="en-US" dirty="0"/>
              <a:t> = </a:t>
            </a:r>
            <a:r>
              <a:rPr lang="en-US" i="1" dirty="0"/>
              <a:t>a</a:t>
            </a:r>
            <a:r>
              <a:rPr lang="en-US" dirty="0"/>
              <a:t> + </a:t>
            </a:r>
            <a:r>
              <a:rPr lang="en-US" i="1" dirty="0"/>
              <a:t>r</a:t>
            </a:r>
            <a:r>
              <a:rPr lang="en-US" dirty="0"/>
              <a:t> cos </a:t>
            </a:r>
            <a:r>
              <a:rPr lang="en-US" i="1" dirty="0">
                <a:sym typeface="Symbol" panose="05050102010706020507" pitchFamily="18" charset="2"/>
              </a:rPr>
              <a:t></a:t>
            </a:r>
            <a:r>
              <a:rPr lang="en-US" dirty="0"/>
              <a:t>								(4)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i="1" dirty="0"/>
              <a:t>y</a:t>
            </a:r>
            <a:r>
              <a:rPr lang="en-US" dirty="0"/>
              <a:t> = </a:t>
            </a:r>
            <a:r>
              <a:rPr lang="en-US" i="1" dirty="0"/>
              <a:t>b</a:t>
            </a:r>
            <a:r>
              <a:rPr lang="en-US" dirty="0"/>
              <a:t> + </a:t>
            </a:r>
            <a:r>
              <a:rPr lang="en-US" i="1" dirty="0"/>
              <a:t>r</a:t>
            </a:r>
            <a:r>
              <a:rPr lang="en-US" dirty="0"/>
              <a:t> sin </a:t>
            </a:r>
            <a:r>
              <a:rPr lang="en-US" i="1" dirty="0">
                <a:sym typeface="Symbol" panose="05050102010706020507" pitchFamily="18" charset="2"/>
              </a:rPr>
              <a:t></a:t>
            </a:r>
            <a:r>
              <a:rPr lang="en-US" dirty="0"/>
              <a:t> 							(5) 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pPr marL="0" indent="0">
              <a:buNone/>
            </a:pPr>
            <a:r>
              <a:rPr lang="en-US" dirty="0"/>
              <a:t>    </a:t>
            </a:r>
            <a:r>
              <a:rPr lang="en-US" dirty="0" err="1"/>
              <a:t>Persamaan</a:t>
            </a:r>
            <a:r>
              <a:rPr lang="en-US" dirty="0"/>
              <a:t> (4)  dan (5)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ditulis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persamaan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i="1" dirty="0"/>
              <a:t>a</a:t>
            </a:r>
            <a:r>
              <a:rPr lang="en-US" dirty="0"/>
              <a:t> = </a:t>
            </a:r>
            <a:r>
              <a:rPr lang="en-US" i="1" dirty="0"/>
              <a:t>x</a:t>
            </a:r>
            <a:r>
              <a:rPr lang="en-US" dirty="0"/>
              <a:t>  – </a:t>
            </a:r>
            <a:r>
              <a:rPr lang="en-US" i="1" dirty="0"/>
              <a:t>r </a:t>
            </a:r>
            <a:r>
              <a:rPr lang="en-US" dirty="0"/>
              <a:t>cos </a:t>
            </a:r>
            <a:r>
              <a:rPr lang="en-US" i="1" dirty="0">
                <a:sym typeface="Symbol" panose="05050102010706020507" pitchFamily="18" charset="2"/>
              </a:rPr>
              <a:t></a:t>
            </a:r>
            <a:r>
              <a:rPr lang="en-US" dirty="0"/>
              <a:t>							(6)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i="1" dirty="0"/>
              <a:t>b</a:t>
            </a:r>
            <a:r>
              <a:rPr lang="en-US" dirty="0"/>
              <a:t> = </a:t>
            </a:r>
            <a:r>
              <a:rPr lang="en-US" i="1" dirty="0"/>
              <a:t>y</a:t>
            </a:r>
            <a:r>
              <a:rPr lang="en-US" dirty="0"/>
              <a:t>  –  </a:t>
            </a:r>
            <a:r>
              <a:rPr lang="en-US" i="1" dirty="0"/>
              <a:t>r</a:t>
            </a:r>
            <a:r>
              <a:rPr lang="en-US" dirty="0"/>
              <a:t> sin </a:t>
            </a:r>
            <a:r>
              <a:rPr lang="en-US" i="1" dirty="0">
                <a:sym typeface="Symbol" panose="05050102010706020507" pitchFamily="18" charset="2"/>
              </a:rPr>
              <a:t></a:t>
            </a:r>
            <a:r>
              <a:rPr lang="en-US" dirty="0"/>
              <a:t> 							(7)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pPr marL="0" indent="0">
              <a:buNone/>
            </a:pPr>
            <a:r>
              <a:rPr lang="en-US" dirty="0"/>
              <a:t>   Pada </a:t>
            </a:r>
            <a:r>
              <a:rPr lang="en-US" dirty="0" err="1"/>
              <a:t>operasi</a:t>
            </a:r>
            <a:r>
              <a:rPr lang="en-US" dirty="0"/>
              <a:t> </a:t>
            </a:r>
            <a:r>
              <a:rPr lang="en-US" dirty="0" err="1"/>
              <a:t>deteksi</a:t>
            </a:r>
            <a:r>
              <a:rPr lang="en-US" dirty="0"/>
              <a:t> </a:t>
            </a:r>
            <a:r>
              <a:rPr lang="en-US" dirty="0" err="1"/>
              <a:t>tepi</a:t>
            </a:r>
            <a:r>
              <a:rPr lang="en-US" dirty="0"/>
              <a:t>, </a:t>
            </a:r>
            <a:r>
              <a:rPr lang="en-US" dirty="0" err="1"/>
              <a:t>selain</a:t>
            </a:r>
            <a:r>
              <a:rPr lang="en-US" dirty="0"/>
              <a:t> </a:t>
            </a:r>
            <a:r>
              <a:rPr lang="en-US" dirty="0" err="1"/>
              <a:t>magnitudo</a:t>
            </a:r>
            <a:r>
              <a:rPr lang="en-US" dirty="0"/>
              <a:t> </a:t>
            </a:r>
            <a:r>
              <a:rPr lang="en-US" i="1" dirty="0"/>
              <a:t>pixel</a:t>
            </a:r>
            <a:r>
              <a:rPr lang="en-US" dirty="0"/>
              <a:t> </a:t>
            </a:r>
            <a:r>
              <a:rPr lang="en-US" dirty="0" err="1"/>
              <a:t>tepi</a:t>
            </a:r>
            <a:r>
              <a:rPr lang="en-US" dirty="0"/>
              <a:t>, juga </a:t>
            </a:r>
            <a:r>
              <a:rPr lang="en-US" dirty="0" err="1"/>
              <a:t>dihasilkan</a:t>
            </a:r>
            <a:r>
              <a:rPr lang="en-US" dirty="0"/>
              <a:t> </a:t>
            </a:r>
            <a:r>
              <a:rPr lang="en-US" dirty="0" err="1"/>
              <a:t>arah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</a:t>
            </a:r>
            <a:r>
              <a:rPr lang="en-US" dirty="0" err="1"/>
              <a:t>tepi</a:t>
            </a:r>
            <a:r>
              <a:rPr lang="en-US" dirty="0"/>
              <a:t>, </a:t>
            </a:r>
            <a:r>
              <a:rPr lang="en-US" i="1" dirty="0">
                <a:sym typeface="Symbol" panose="05050102010706020507" pitchFamily="18" charset="2"/>
              </a:rPr>
              <a:t></a:t>
            </a:r>
            <a:r>
              <a:rPr lang="en-US" dirty="0"/>
              <a:t>.  Karena </a:t>
            </a:r>
            <a:r>
              <a:rPr lang="en-US" dirty="0" err="1"/>
              <a:t>itu</a:t>
            </a:r>
            <a:r>
              <a:rPr lang="en-US" dirty="0"/>
              <a:t>, cos </a:t>
            </a:r>
            <a:r>
              <a:rPr lang="en-US" i="1" dirty="0">
                <a:sym typeface="Symbol" panose="05050102010706020507" pitchFamily="18" charset="2"/>
              </a:rPr>
              <a:t></a:t>
            </a:r>
            <a:r>
              <a:rPr lang="en-US" dirty="0"/>
              <a:t>  dan sin </a:t>
            </a:r>
            <a:r>
              <a:rPr lang="en-US" i="1" dirty="0">
                <a:sym typeface="Symbol" panose="05050102010706020507" pitchFamily="18" charset="2"/>
              </a:rPr>
              <a:t></a:t>
            </a:r>
            <a:r>
              <a:rPr lang="en-US" dirty="0"/>
              <a:t> 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dihitung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038BCE2-853A-4B23-BFD1-698B5114C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32360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3B97C5-4303-46EF-BEB2-6F61742005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14400"/>
            <a:ext cx="10515600" cy="5262563"/>
          </a:xfrm>
        </p:spPr>
        <p:txBody>
          <a:bodyPr/>
          <a:lstStyle/>
          <a:p>
            <a:r>
              <a:rPr lang="en-US" dirty="0" err="1"/>
              <a:t>Misalkan</a:t>
            </a:r>
            <a:r>
              <a:rPr lang="en-US" dirty="0"/>
              <a:t> (x</a:t>
            </a:r>
            <a:r>
              <a:rPr lang="en-US" baseline="-25000" dirty="0"/>
              <a:t>i</a:t>
            </a:r>
            <a:r>
              <a:rPr lang="en-US" dirty="0"/>
              <a:t>, </a:t>
            </a:r>
            <a:r>
              <a:rPr lang="en-US" dirty="0" err="1"/>
              <a:t>y</a:t>
            </a:r>
            <a:r>
              <a:rPr lang="en-US" baseline="-25000" dirty="0" err="1"/>
              <a:t>i</a:t>
            </a:r>
            <a:r>
              <a:rPr lang="en-US" dirty="0"/>
              <a:t>) </a:t>
            </a:r>
            <a:r>
              <a:rPr lang="en-US" dirty="0" err="1"/>
              <a:t>adalah</a:t>
            </a:r>
            <a:r>
              <a:rPr lang="en-US" dirty="0"/>
              <a:t> pixel </a:t>
            </a:r>
            <a:r>
              <a:rPr lang="en-US" dirty="0" err="1"/>
              <a:t>tepi</a:t>
            </a:r>
            <a:r>
              <a:rPr lang="en-US" dirty="0"/>
              <a:t> dan </a:t>
            </a:r>
            <a:r>
              <a:rPr lang="en-US" dirty="0">
                <a:sym typeface="Symbol" panose="05050102010706020507" pitchFamily="18" charset="2"/>
              </a:rPr>
              <a:t>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arah</a:t>
            </a:r>
            <a:r>
              <a:rPr lang="en-US" dirty="0"/>
              <a:t> </a:t>
            </a:r>
            <a:r>
              <a:rPr lang="en-US" dirty="0" err="1"/>
              <a:t>tepi</a:t>
            </a:r>
            <a:r>
              <a:rPr lang="en-US" dirty="0"/>
              <a:t> . Ada </a:t>
            </a:r>
            <a:r>
              <a:rPr lang="en-US" dirty="0" err="1"/>
              <a:t>dua</a:t>
            </a:r>
            <a:r>
              <a:rPr lang="en-US" dirty="0"/>
              <a:t> </a:t>
            </a:r>
            <a:r>
              <a:rPr lang="en-US" dirty="0" err="1"/>
              <a:t>kasus</a:t>
            </a:r>
            <a:r>
              <a:rPr lang="en-US" dirty="0"/>
              <a:t> yang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ditinjau</a:t>
            </a:r>
            <a:r>
              <a:rPr lang="en-US" dirty="0"/>
              <a:t>: </a:t>
            </a:r>
          </a:p>
          <a:p>
            <a:pPr marL="0" indent="0">
              <a:buNone/>
            </a:pPr>
            <a:r>
              <a:rPr lang="en-US" dirty="0"/>
              <a:t>   (</a:t>
            </a:r>
            <a:r>
              <a:rPr lang="en-US" dirty="0" err="1"/>
              <a:t>i</a:t>
            </a:r>
            <a:r>
              <a:rPr lang="en-US" dirty="0"/>
              <a:t>) </a:t>
            </a:r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dirty="0" err="1"/>
              <a:t>jari-jari</a:t>
            </a:r>
            <a:r>
              <a:rPr lang="en-US" dirty="0"/>
              <a:t> </a:t>
            </a:r>
            <a:r>
              <a:rPr lang="en-US" dirty="0" err="1"/>
              <a:t>lingkaran</a:t>
            </a:r>
            <a:r>
              <a:rPr lang="en-US" dirty="0"/>
              <a:t> </a:t>
            </a:r>
            <a:r>
              <a:rPr lang="en-US" dirty="0" err="1"/>
              <a:t>diketahui</a:t>
            </a:r>
            <a:r>
              <a:rPr lang="en-US" dirty="0"/>
              <a:t>,</a:t>
            </a:r>
          </a:p>
          <a:p>
            <a:pPr marL="0" indent="0">
              <a:buNone/>
            </a:pPr>
            <a:r>
              <a:rPr lang="en-US" dirty="0"/>
              <a:t>   (ii) </a:t>
            </a:r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dirty="0" err="1"/>
              <a:t>jari-jari</a:t>
            </a:r>
            <a:r>
              <a:rPr lang="en-US" dirty="0"/>
              <a:t> </a:t>
            </a:r>
            <a:r>
              <a:rPr lang="en-US" dirty="0" err="1"/>
              <a:t>lingkaran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diketahui</a:t>
            </a:r>
            <a:r>
              <a:rPr lang="en-US" dirty="0"/>
              <a:t>.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err="1"/>
              <a:t>Tinjau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per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kasusnya</a:t>
            </a:r>
            <a:endParaRPr lang="en-US" dirty="0"/>
          </a:p>
          <a:p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21F4368-038E-4DA7-B298-1BA03EE79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55930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630C82-B9C8-4FCA-B0C0-ABC97FDD73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46043"/>
            <a:ext cx="10515600" cy="5530920"/>
          </a:xfrm>
        </p:spPr>
        <p:txBody>
          <a:bodyPr/>
          <a:lstStyle/>
          <a:p>
            <a:pPr marL="0" indent="0">
              <a:buNone/>
            </a:pPr>
            <a:r>
              <a:rPr lang="en-US" b="1" dirty="0" err="1"/>
              <a:t>Kasus</a:t>
            </a:r>
            <a:r>
              <a:rPr lang="en-US" b="1" dirty="0"/>
              <a:t> 1: </a:t>
            </a:r>
            <a:r>
              <a:rPr lang="en-US" b="1" dirty="0" err="1"/>
              <a:t>Jari-jari</a:t>
            </a:r>
            <a:r>
              <a:rPr lang="en-US" b="1" dirty="0"/>
              <a:t> </a:t>
            </a:r>
            <a:r>
              <a:rPr lang="en-US" b="1" dirty="0" err="1"/>
              <a:t>lingkaran</a:t>
            </a:r>
            <a:r>
              <a:rPr lang="en-US" b="1" dirty="0"/>
              <a:t> </a:t>
            </a:r>
            <a:r>
              <a:rPr lang="en-US" b="1" dirty="0" err="1"/>
              <a:t>diketahui</a:t>
            </a:r>
            <a:endParaRPr lang="en-US" b="1" dirty="0"/>
          </a:p>
          <a:p>
            <a:r>
              <a:rPr lang="en-US" sz="2400" dirty="0" err="1"/>
              <a:t>Jika</a:t>
            </a:r>
            <a:r>
              <a:rPr lang="en-US" sz="2400" dirty="0"/>
              <a:t> </a:t>
            </a:r>
            <a:r>
              <a:rPr lang="en-US" sz="2400" dirty="0" err="1"/>
              <a:t>jari-jari</a:t>
            </a:r>
            <a:r>
              <a:rPr lang="en-US" sz="2400" dirty="0"/>
              <a:t>  </a:t>
            </a:r>
            <a:r>
              <a:rPr lang="en-US" sz="2400" dirty="0" err="1"/>
              <a:t>jari-jari</a:t>
            </a:r>
            <a:r>
              <a:rPr lang="en-US" sz="2400" dirty="0"/>
              <a:t> </a:t>
            </a:r>
            <a:r>
              <a:rPr lang="en-US" sz="2400" dirty="0" err="1"/>
              <a:t>lingkaran</a:t>
            </a:r>
            <a:r>
              <a:rPr lang="en-US" sz="2400" dirty="0"/>
              <a:t> </a:t>
            </a:r>
            <a:r>
              <a:rPr lang="en-US" sz="2400" dirty="0" err="1"/>
              <a:t>diketahui</a:t>
            </a:r>
            <a:r>
              <a:rPr lang="en-US" sz="2400" dirty="0"/>
              <a:t> </a:t>
            </a:r>
            <a:r>
              <a:rPr lang="en-US" sz="2400" i="1" dirty="0"/>
              <a:t>r</a:t>
            </a:r>
            <a:r>
              <a:rPr lang="en-US" sz="2400" dirty="0"/>
              <a:t> = </a:t>
            </a:r>
            <a:r>
              <a:rPr lang="en-US" sz="2400" i="1" dirty="0"/>
              <a:t>R</a:t>
            </a:r>
            <a:r>
              <a:rPr lang="en-US" sz="2400" dirty="0"/>
              <a:t>, </a:t>
            </a:r>
            <a:r>
              <a:rPr lang="en-US" sz="2400" dirty="0" err="1"/>
              <a:t>maka</a:t>
            </a:r>
            <a:r>
              <a:rPr lang="en-US" sz="2400" dirty="0"/>
              <a:t> </a:t>
            </a:r>
            <a:r>
              <a:rPr lang="en-US" sz="2400" dirty="0" err="1"/>
              <a:t>ruang</a:t>
            </a:r>
            <a:r>
              <a:rPr lang="en-US" sz="2400" dirty="0"/>
              <a:t> </a:t>
            </a:r>
            <a:r>
              <a:rPr lang="en-US" sz="2400" dirty="0" err="1"/>
              <a:t>parametrik</a:t>
            </a:r>
            <a:r>
              <a:rPr lang="en-US" sz="2400" dirty="0"/>
              <a:t> </a:t>
            </a:r>
            <a:r>
              <a:rPr lang="en-US" sz="2400" dirty="0" err="1"/>
              <a:t>trimatra</a:t>
            </a:r>
            <a:r>
              <a:rPr lang="en-US" sz="2400" dirty="0"/>
              <a:t>, </a:t>
            </a:r>
            <a:r>
              <a:rPr lang="en-US" sz="2400" i="1" dirty="0"/>
              <a:t>P</a:t>
            </a:r>
            <a:r>
              <a:rPr lang="en-US" sz="2400" dirty="0"/>
              <a:t>(</a:t>
            </a:r>
            <a:r>
              <a:rPr lang="en-US" sz="2400" i="1" dirty="0" err="1"/>
              <a:t>r</a:t>
            </a:r>
            <a:r>
              <a:rPr lang="en-US" sz="2400" dirty="0" err="1"/>
              <a:t>,</a:t>
            </a:r>
            <a:r>
              <a:rPr lang="en-US" sz="2400" i="1" dirty="0" err="1"/>
              <a:t>a</a:t>
            </a:r>
            <a:r>
              <a:rPr lang="en-US" sz="2400" dirty="0" err="1"/>
              <a:t>,</a:t>
            </a:r>
            <a:r>
              <a:rPr lang="en-US" sz="2400" i="1" dirty="0" err="1"/>
              <a:t>b</a:t>
            </a:r>
            <a:r>
              <a:rPr lang="en-US" sz="2400" dirty="0"/>
              <a:t>),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direduksi</a:t>
            </a:r>
            <a:r>
              <a:rPr lang="en-US" sz="2400" dirty="0"/>
              <a:t> </a:t>
            </a:r>
            <a:r>
              <a:rPr lang="en-US" sz="2400" dirty="0" err="1"/>
              <a:t>menjadi</a:t>
            </a:r>
            <a:r>
              <a:rPr lang="en-US" sz="2400" dirty="0"/>
              <a:t> </a:t>
            </a:r>
            <a:r>
              <a:rPr lang="en-US" sz="2400" dirty="0" err="1"/>
              <a:t>ruang</a:t>
            </a:r>
            <a:r>
              <a:rPr lang="en-US" sz="2400" dirty="0"/>
              <a:t> </a:t>
            </a:r>
            <a:r>
              <a:rPr lang="en-US" sz="2400" dirty="0" err="1"/>
              <a:t>dwimatra</a:t>
            </a:r>
            <a:r>
              <a:rPr lang="en-US" sz="2400" dirty="0"/>
              <a:t>, </a:t>
            </a:r>
            <a:r>
              <a:rPr lang="en-US" sz="2400" i="1" dirty="0"/>
              <a:t>P</a:t>
            </a:r>
            <a:r>
              <a:rPr lang="en-US" sz="2400" dirty="0"/>
              <a:t>(</a:t>
            </a:r>
            <a:r>
              <a:rPr lang="en-US" sz="2400" i="1" dirty="0" err="1"/>
              <a:t>a</a:t>
            </a:r>
            <a:r>
              <a:rPr lang="en-US" sz="2400" dirty="0" err="1"/>
              <a:t>,</a:t>
            </a:r>
            <a:r>
              <a:rPr lang="en-US" sz="2400" i="1" dirty="0" err="1"/>
              <a:t>b</a:t>
            </a:r>
            <a:r>
              <a:rPr lang="en-US" sz="2400" dirty="0"/>
              <a:t>). </a:t>
            </a:r>
          </a:p>
          <a:p>
            <a:endParaRPr lang="en-US" dirty="0"/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8D3C364A-1571-4A07-B4CD-35A3330BAE6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274995"/>
              </p:ext>
            </p:extLst>
          </p:nvPr>
        </p:nvGraphicFramePr>
        <p:xfrm>
          <a:off x="1406178" y="2195998"/>
          <a:ext cx="3488815" cy="26704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1840680" imgH="1407960" progId="">
                  <p:embed/>
                </p:oleObj>
              </mc:Choice>
              <mc:Fallback>
                <p:oleObj r:id="rId2" imgW="1840680" imgH="1407960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6178" y="2195998"/>
                        <a:ext cx="3488815" cy="267045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78C8640A-EDBA-43DD-9C83-34E9811DD1D9}"/>
              </a:ext>
            </a:extLst>
          </p:cNvPr>
          <p:cNvSpPr/>
          <p:nvPr/>
        </p:nvSpPr>
        <p:spPr>
          <a:xfrm>
            <a:off x="1538607" y="4858265"/>
            <a:ext cx="322395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Proses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penumpukan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suara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untuk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algn="ctr"/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mendeteksi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lingkaran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B9F6A32-0BA9-4C63-95B4-96839BC270AF}"/>
              </a:ext>
            </a:extLst>
          </p:cNvPr>
          <p:cNvSpPr/>
          <p:nvPr/>
        </p:nvSpPr>
        <p:spPr>
          <a:xfrm>
            <a:off x="5333952" y="2007154"/>
            <a:ext cx="6587825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Titik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pusat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lingkaran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(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), yang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mempunyai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jari-jari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r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= 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R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dan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melalui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titik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x</a:t>
            </a:r>
            <a:r>
              <a:rPr lang="en-US" sz="2000" i="1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y</a:t>
            </a:r>
            <a:r>
              <a:rPr lang="en-US" sz="2000" i="1" baseline="-25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)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dapat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dihitung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dengan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persamaan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marL="457200" marR="0" algn="just">
              <a:spcBef>
                <a:spcPts val="0"/>
              </a:spcBef>
              <a:spcAft>
                <a:spcPts val="0"/>
              </a:spcAft>
            </a:pP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marR="0" algn="just">
              <a:spcBef>
                <a:spcPts val="0"/>
              </a:spcBef>
              <a:spcAft>
                <a:spcPts val="0"/>
              </a:spcAft>
            </a:pP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= 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x</a:t>
            </a:r>
            <a:r>
              <a:rPr lang="en-US" sz="2000" i="1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–  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R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cos 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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				</a:t>
            </a:r>
          </a:p>
          <a:p>
            <a:pPr marL="457200" marR="0" algn="just">
              <a:spcBef>
                <a:spcPts val="0"/>
              </a:spcBef>
              <a:spcAft>
                <a:spcPts val="0"/>
              </a:spcAft>
            </a:pP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=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y</a:t>
            </a:r>
            <a:r>
              <a:rPr lang="en-US" sz="2000" i="1" baseline="-25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–  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R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sin 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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							 </a:t>
            </a:r>
          </a:p>
          <a:p>
            <a:pPr algn="just"/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seperti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yang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ditunjukkan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pada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gambar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lalu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tambahkan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elemen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P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) yang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bersesuaian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dengan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satu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 </a:t>
            </a:r>
          </a:p>
          <a:p>
            <a:pPr algn="just"/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Proses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ini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diulangi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untuk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pixel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pixel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tepi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yang lain.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Elemen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matriks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P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) yang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memiliki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jumlah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suara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di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atas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nilai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ambang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tertentu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menyatakan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lingkaran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yang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terdapat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di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dalam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citra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tepi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3EDB494-15DC-4514-B433-CC98EEA50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6755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B19828-9A87-4960-B03C-76B375AC2F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725556"/>
            <a:ext cx="11267662" cy="579451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 err="1"/>
              <a:t>Kasus</a:t>
            </a:r>
            <a:r>
              <a:rPr lang="en-US" b="1" dirty="0"/>
              <a:t> 2: </a:t>
            </a:r>
            <a:r>
              <a:rPr lang="en-US" b="1" dirty="0" err="1"/>
              <a:t>Jari-jari</a:t>
            </a:r>
            <a:r>
              <a:rPr lang="en-US" b="1" dirty="0"/>
              <a:t> </a:t>
            </a:r>
            <a:r>
              <a:rPr lang="en-US" b="1" dirty="0" err="1"/>
              <a:t>lingkaran</a:t>
            </a:r>
            <a:r>
              <a:rPr lang="en-US" b="1" dirty="0"/>
              <a:t> </a:t>
            </a:r>
            <a:r>
              <a:rPr lang="en-US" b="1" dirty="0" err="1"/>
              <a:t>tidak</a:t>
            </a:r>
            <a:r>
              <a:rPr lang="en-US" b="1" dirty="0"/>
              <a:t> </a:t>
            </a:r>
            <a:r>
              <a:rPr lang="en-US" b="1" dirty="0" err="1"/>
              <a:t>diketahui</a:t>
            </a:r>
            <a:endParaRPr lang="en-US" b="1" dirty="0"/>
          </a:p>
          <a:p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dirty="0" err="1"/>
              <a:t>jari-jari</a:t>
            </a:r>
            <a:r>
              <a:rPr lang="en-US" dirty="0"/>
              <a:t> </a:t>
            </a:r>
            <a:r>
              <a:rPr lang="en-US" dirty="0" err="1"/>
              <a:t>lingkaran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diketahui</a:t>
            </a:r>
            <a:r>
              <a:rPr lang="en-US" dirty="0"/>
              <a:t>, </a:t>
            </a:r>
            <a:r>
              <a:rPr lang="en-US" dirty="0" err="1"/>
              <a:t>maka</a:t>
            </a:r>
            <a:r>
              <a:rPr lang="en-US" dirty="0"/>
              <a:t> </a:t>
            </a:r>
            <a:r>
              <a:rPr lang="en-US" dirty="0" err="1"/>
              <a:t>penumpukan</a:t>
            </a:r>
            <a:r>
              <a:rPr lang="en-US" dirty="0"/>
              <a:t> </a:t>
            </a:r>
            <a:r>
              <a:rPr lang="en-US" dirty="0" err="1"/>
              <a:t>suara</a:t>
            </a:r>
            <a:r>
              <a:rPr lang="en-US" dirty="0"/>
              <a:t> </a:t>
            </a:r>
            <a:r>
              <a:rPr lang="en-US" dirty="0" err="1"/>
              <a:t>dilakukan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semua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</a:t>
            </a:r>
            <a:r>
              <a:rPr lang="en-US" i="1" dirty="0"/>
              <a:t>r</a:t>
            </a:r>
            <a:r>
              <a:rPr lang="en-US" dirty="0"/>
              <a:t>, 0 &lt; </a:t>
            </a:r>
            <a:r>
              <a:rPr lang="en-US" i="1" dirty="0"/>
              <a:t>r</a:t>
            </a:r>
            <a:r>
              <a:rPr lang="en-US" dirty="0"/>
              <a:t> </a:t>
            </a:r>
            <a:r>
              <a:rPr lang="en-US" dirty="0">
                <a:sym typeface="Symbol" panose="05050102010706020507" pitchFamily="18" charset="2"/>
              </a:rPr>
              <a:t></a:t>
            </a:r>
            <a:r>
              <a:rPr lang="en-US" dirty="0"/>
              <a:t> </a:t>
            </a:r>
            <a:r>
              <a:rPr lang="en-US" i="1" dirty="0" err="1"/>
              <a:t>r</a:t>
            </a:r>
            <a:r>
              <a:rPr lang="en-US" baseline="-25000" dirty="0" err="1"/>
              <a:t>max</a:t>
            </a:r>
            <a:r>
              <a:rPr lang="en-US" dirty="0"/>
              <a:t>, </a:t>
            </a:r>
            <a:r>
              <a:rPr lang="en-US" dirty="0" err="1"/>
              <a:t>nilai</a:t>
            </a:r>
            <a:r>
              <a:rPr lang="en-US" dirty="0"/>
              <a:t> </a:t>
            </a:r>
            <a:r>
              <a:rPr lang="en-US" i="1" dirty="0"/>
              <a:t>a</a:t>
            </a:r>
            <a:r>
              <a:rPr lang="en-US" dirty="0"/>
              <a:t> dan </a:t>
            </a:r>
            <a:r>
              <a:rPr lang="en-US" i="1" dirty="0"/>
              <a:t>b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i="1" dirty="0"/>
              <a:t>pixel</a:t>
            </a:r>
            <a:r>
              <a:rPr lang="en-US" dirty="0"/>
              <a:t> </a:t>
            </a:r>
            <a:r>
              <a:rPr lang="en-US" dirty="0" err="1"/>
              <a:t>tepi</a:t>
            </a:r>
            <a:r>
              <a:rPr lang="en-US" dirty="0"/>
              <a:t> (</a:t>
            </a:r>
            <a:r>
              <a:rPr lang="en-US" i="1" dirty="0"/>
              <a:t>x</a:t>
            </a:r>
            <a:r>
              <a:rPr lang="en-US" i="1" baseline="-25000" dirty="0"/>
              <a:t>i</a:t>
            </a:r>
            <a:r>
              <a:rPr lang="en-US" dirty="0"/>
              <a:t>, </a:t>
            </a:r>
            <a:r>
              <a:rPr lang="en-US" i="1" dirty="0" err="1"/>
              <a:t>y</a:t>
            </a:r>
            <a:r>
              <a:rPr lang="en-US" i="1" baseline="-25000" dirty="0" err="1"/>
              <a:t>i</a:t>
            </a:r>
            <a:r>
              <a:rPr lang="en-US" dirty="0"/>
              <a:t>) </a:t>
            </a:r>
            <a:r>
              <a:rPr lang="en-US" dirty="0" err="1"/>
              <a:t>dihitung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persamaan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</a:t>
            </a:r>
          </a:p>
          <a:p>
            <a:pPr marL="0" indent="0">
              <a:buNone/>
            </a:pPr>
            <a:r>
              <a:rPr lang="en-US" i="1" dirty="0"/>
              <a:t>             a</a:t>
            </a:r>
            <a:r>
              <a:rPr lang="en-US" dirty="0"/>
              <a:t> = </a:t>
            </a:r>
            <a:r>
              <a:rPr lang="en-US" i="1" dirty="0"/>
              <a:t>x</a:t>
            </a:r>
            <a:r>
              <a:rPr lang="en-US" i="1" baseline="-25000" dirty="0"/>
              <a:t>i</a:t>
            </a:r>
            <a:r>
              <a:rPr lang="en-US" dirty="0"/>
              <a:t> –  </a:t>
            </a:r>
            <a:r>
              <a:rPr lang="en-US" i="1" dirty="0"/>
              <a:t>r</a:t>
            </a:r>
            <a:r>
              <a:rPr lang="en-US" dirty="0"/>
              <a:t> cos </a:t>
            </a:r>
            <a:r>
              <a:rPr lang="en-US" i="1" dirty="0">
                <a:sym typeface="Symbol" panose="05050102010706020507" pitchFamily="18" charset="2"/>
              </a:rPr>
              <a:t></a:t>
            </a:r>
            <a:r>
              <a:rPr lang="en-US" dirty="0"/>
              <a:t>						(8)</a:t>
            </a:r>
          </a:p>
          <a:p>
            <a:pPr marL="0" indent="0">
              <a:buNone/>
            </a:pPr>
            <a:r>
              <a:rPr lang="en-US" dirty="0"/>
              <a:t>	 </a:t>
            </a:r>
            <a:r>
              <a:rPr lang="en-US" i="1" dirty="0"/>
              <a:t>b</a:t>
            </a:r>
            <a:r>
              <a:rPr lang="en-US" dirty="0"/>
              <a:t> = </a:t>
            </a:r>
            <a:r>
              <a:rPr lang="en-US" i="1" dirty="0" err="1"/>
              <a:t>y</a:t>
            </a:r>
            <a:r>
              <a:rPr lang="en-US" i="1" baseline="-25000" dirty="0" err="1"/>
              <a:t>i</a:t>
            </a:r>
            <a:r>
              <a:rPr lang="en-US" dirty="0"/>
              <a:t> –  </a:t>
            </a:r>
            <a:r>
              <a:rPr lang="en-US" i="1" dirty="0"/>
              <a:t>r</a:t>
            </a:r>
            <a:r>
              <a:rPr lang="en-US" dirty="0"/>
              <a:t> sin </a:t>
            </a:r>
            <a:r>
              <a:rPr lang="en-US" i="1" dirty="0">
                <a:sym typeface="Symbol" panose="05050102010706020507" pitchFamily="18" charset="2"/>
              </a:rPr>
              <a:t></a:t>
            </a:r>
            <a:r>
              <a:rPr lang="en-US" dirty="0"/>
              <a:t> 						(9)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pPr marL="0" indent="0">
              <a:buNone/>
            </a:pPr>
            <a:r>
              <a:rPr lang="en-US" dirty="0"/>
              <a:t>    dan </a:t>
            </a:r>
            <a:r>
              <a:rPr lang="en-US" dirty="0" err="1"/>
              <a:t>elemen</a:t>
            </a:r>
            <a:r>
              <a:rPr lang="en-US" dirty="0"/>
              <a:t> </a:t>
            </a:r>
            <a:r>
              <a:rPr lang="en-US" i="1" dirty="0"/>
              <a:t>P</a:t>
            </a:r>
            <a:r>
              <a:rPr lang="en-US" dirty="0"/>
              <a:t>(</a:t>
            </a:r>
            <a:r>
              <a:rPr lang="en-US" i="1" dirty="0"/>
              <a:t>r</a:t>
            </a:r>
            <a:r>
              <a:rPr lang="en-US" dirty="0"/>
              <a:t>, </a:t>
            </a:r>
            <a:r>
              <a:rPr lang="en-US" i="1" dirty="0"/>
              <a:t>a</a:t>
            </a:r>
            <a:r>
              <a:rPr lang="en-US" dirty="0"/>
              <a:t>, </a:t>
            </a:r>
            <a:r>
              <a:rPr lang="en-US" i="1" dirty="0"/>
              <a:t>b</a:t>
            </a:r>
            <a:r>
              <a:rPr lang="en-US" dirty="0"/>
              <a:t>) yang </a:t>
            </a:r>
            <a:r>
              <a:rPr lang="en-US" dirty="0" err="1"/>
              <a:t>bersesuaian</a:t>
            </a:r>
            <a:r>
              <a:rPr lang="en-US" dirty="0"/>
              <a:t> </a:t>
            </a:r>
            <a:r>
              <a:rPr lang="en-US" dirty="0" err="1"/>
              <a:t>dinaikkan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(P(r, a, b)  = P(r, a, b) + 1)  </a:t>
            </a:r>
          </a:p>
          <a:p>
            <a:endParaRPr lang="en-US" dirty="0"/>
          </a:p>
          <a:p>
            <a:r>
              <a:rPr lang="en-US" dirty="0"/>
              <a:t>Proses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diulangi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i="1" dirty="0"/>
              <a:t>pixel</a:t>
            </a:r>
            <a:r>
              <a:rPr lang="en-US" dirty="0"/>
              <a:t>-</a:t>
            </a:r>
            <a:r>
              <a:rPr lang="en-US" i="1" dirty="0"/>
              <a:t>pixel</a:t>
            </a:r>
            <a:r>
              <a:rPr lang="en-US" dirty="0"/>
              <a:t> </a:t>
            </a:r>
            <a:r>
              <a:rPr lang="en-US" dirty="0" err="1"/>
              <a:t>tepi</a:t>
            </a:r>
            <a:r>
              <a:rPr lang="en-US" dirty="0"/>
              <a:t> yang lain. </a:t>
            </a:r>
          </a:p>
          <a:p>
            <a:endParaRPr lang="en-US" dirty="0"/>
          </a:p>
          <a:p>
            <a:r>
              <a:rPr lang="en-US" dirty="0" err="1"/>
              <a:t>Elemen</a:t>
            </a:r>
            <a:r>
              <a:rPr lang="en-US" dirty="0"/>
              <a:t> </a:t>
            </a:r>
            <a:r>
              <a:rPr lang="en-US" dirty="0" err="1"/>
              <a:t>matriks</a:t>
            </a:r>
            <a:r>
              <a:rPr lang="en-US" dirty="0"/>
              <a:t> </a:t>
            </a:r>
            <a:r>
              <a:rPr lang="en-US" i="1" dirty="0"/>
              <a:t>P</a:t>
            </a:r>
            <a:r>
              <a:rPr lang="en-US" dirty="0"/>
              <a:t>(</a:t>
            </a:r>
            <a:r>
              <a:rPr lang="en-US" i="1" dirty="0"/>
              <a:t>r</a:t>
            </a:r>
            <a:r>
              <a:rPr lang="en-US" dirty="0"/>
              <a:t>, </a:t>
            </a:r>
            <a:r>
              <a:rPr lang="en-US" i="1" dirty="0"/>
              <a:t>a</a:t>
            </a:r>
            <a:r>
              <a:rPr lang="en-US" dirty="0"/>
              <a:t>, </a:t>
            </a:r>
            <a:r>
              <a:rPr lang="en-US" i="1" dirty="0"/>
              <a:t>b</a:t>
            </a:r>
            <a:r>
              <a:rPr lang="en-US" dirty="0"/>
              <a:t>) yang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jumlah</a:t>
            </a:r>
            <a:r>
              <a:rPr lang="en-US" dirty="0"/>
              <a:t> </a:t>
            </a:r>
            <a:r>
              <a:rPr lang="en-US" dirty="0" err="1"/>
              <a:t>suara</a:t>
            </a:r>
            <a:r>
              <a:rPr lang="en-US" dirty="0"/>
              <a:t> di </a:t>
            </a:r>
            <a:r>
              <a:rPr lang="en-US" dirty="0" err="1"/>
              <a:t>atas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</a:t>
            </a:r>
            <a:r>
              <a:rPr lang="en-US" dirty="0" err="1"/>
              <a:t>ambang</a:t>
            </a:r>
            <a:r>
              <a:rPr lang="en-US" dirty="0"/>
              <a:t> </a:t>
            </a:r>
            <a:r>
              <a:rPr lang="en-US" dirty="0" err="1"/>
              <a:t>tertentu</a:t>
            </a:r>
            <a:r>
              <a:rPr lang="en-US" dirty="0"/>
              <a:t> </a:t>
            </a:r>
            <a:r>
              <a:rPr lang="en-US" dirty="0" err="1"/>
              <a:t>menyatakan</a:t>
            </a:r>
            <a:r>
              <a:rPr lang="en-US" dirty="0"/>
              <a:t> </a:t>
            </a:r>
            <a:r>
              <a:rPr lang="en-US" dirty="0" err="1"/>
              <a:t>lingkaran</a:t>
            </a:r>
            <a:r>
              <a:rPr lang="en-US" dirty="0"/>
              <a:t> yang </a:t>
            </a:r>
            <a:r>
              <a:rPr lang="en-US" dirty="0" err="1"/>
              <a:t>terdapat</a:t>
            </a:r>
            <a:r>
              <a:rPr lang="en-US" dirty="0"/>
              <a:t> di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citra</a:t>
            </a:r>
            <a:r>
              <a:rPr lang="en-US" dirty="0"/>
              <a:t> </a:t>
            </a:r>
            <a:r>
              <a:rPr lang="en-US" dirty="0" err="1"/>
              <a:t>tepi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99382B8-C844-4CA8-B324-7C97E42E0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11920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D5538F-E41B-45E4-BFC5-0737F3717D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55986"/>
            <a:ext cx="10515600" cy="5520978"/>
          </a:xfrm>
        </p:spPr>
        <p:txBody>
          <a:bodyPr/>
          <a:lstStyle/>
          <a:p>
            <a:r>
              <a:rPr lang="en-US" dirty="0" err="1"/>
              <a:t>Persamaan</a:t>
            </a:r>
            <a:r>
              <a:rPr lang="en-US" dirty="0"/>
              <a:t> (8) dan (9)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dimanipulasi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mengeliminasi</a:t>
            </a:r>
            <a:r>
              <a:rPr lang="en-US" dirty="0"/>
              <a:t> r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kedua</a:t>
            </a:r>
            <a:r>
              <a:rPr lang="en-US" dirty="0"/>
              <a:t> </a:t>
            </a:r>
            <a:r>
              <a:rPr lang="en-US" dirty="0" err="1"/>
              <a:t>persamaan</a:t>
            </a:r>
            <a:r>
              <a:rPr lang="en-US" dirty="0"/>
              <a:t>:</a:t>
            </a:r>
          </a:p>
          <a:p>
            <a:pPr marL="0" indent="0">
              <a:buNone/>
            </a:pPr>
            <a:r>
              <a:rPr lang="en-US" dirty="0"/>
              <a:t>	a = x – r cos </a:t>
            </a:r>
            <a:r>
              <a:rPr lang="en-US" dirty="0">
                <a:sym typeface="Symbol" panose="05050102010706020507" pitchFamily="18" charset="2"/>
              </a:rPr>
              <a:t> 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</a:t>
            </a:r>
          </a:p>
          <a:p>
            <a:pPr marL="0" indent="0">
              <a:buNone/>
            </a:pPr>
            <a:r>
              <a:rPr lang="en-US" dirty="0"/>
              <a:t>            b = y –  r sin </a:t>
            </a:r>
            <a:r>
              <a:rPr lang="en-US" dirty="0">
                <a:sym typeface="Symbol" panose="05050102010706020507" pitchFamily="18" charset="2"/>
              </a:rPr>
              <a:t></a:t>
            </a:r>
            <a:r>
              <a:rPr lang="en-US" dirty="0"/>
              <a:t> </a:t>
            </a:r>
            <a:r>
              <a:rPr lang="en-US" dirty="0">
                <a:sym typeface="Symbol" panose="05050102010706020507" pitchFamily="18" charset="2"/>
              </a:rPr>
              <a:t>                                =                         </a:t>
            </a:r>
            <a:r>
              <a:rPr lang="en-US" dirty="0"/>
              <a:t>  	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            b = a tan </a:t>
            </a:r>
            <a:r>
              <a:rPr lang="en-US" dirty="0">
                <a:sym typeface="Symbol" panose="05050102010706020507" pitchFamily="18" charset="2"/>
              </a:rPr>
              <a:t></a:t>
            </a:r>
            <a:r>
              <a:rPr lang="en-US" dirty="0"/>
              <a:t>  – x  tan </a:t>
            </a:r>
            <a:r>
              <a:rPr lang="en-US" dirty="0">
                <a:sym typeface="Symbol" panose="05050102010706020507" pitchFamily="18" charset="2"/>
              </a:rPr>
              <a:t></a:t>
            </a:r>
            <a:r>
              <a:rPr lang="en-US" dirty="0"/>
              <a:t> + y                                      (10)</a:t>
            </a:r>
          </a:p>
          <a:p>
            <a:endParaRPr lang="en-US" dirty="0"/>
          </a:p>
        </p:txBody>
      </p:sp>
      <p:sp>
        <p:nvSpPr>
          <p:cNvPr id="11" name="Rectangle 9">
            <a:extLst>
              <a:ext uri="{FF2B5EF4-FFF2-40B4-BE49-F238E27FC236}">
                <a16:creationId xmlns:a16="http://schemas.microsoft.com/office/drawing/2014/main" id="{2BFB209F-9481-4101-BF3E-9FCD07B716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46C3339D-270A-40D0-8DD3-1D916EB3AA8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4148105"/>
              </p:ext>
            </p:extLst>
          </p:nvPr>
        </p:nvGraphicFramePr>
        <p:xfrm>
          <a:off x="4333460" y="1381538"/>
          <a:ext cx="1415814" cy="8050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647700" imgH="368300" progId="Equation.3">
                  <p:embed/>
                </p:oleObj>
              </mc:Choice>
              <mc:Fallback>
                <p:oleObj r:id="rId2" imgW="647700" imgH="3683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33460" y="1381538"/>
                        <a:ext cx="1415814" cy="80507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1">
            <a:extLst>
              <a:ext uri="{FF2B5EF4-FFF2-40B4-BE49-F238E27FC236}">
                <a16:creationId xmlns:a16="http://schemas.microsoft.com/office/drawing/2014/main" id="{CE48AA98-985B-4632-9B5E-6B535CEEDA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4AA3FF9F-CB9A-4951-9D93-26D049CE5CA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9464822"/>
              </p:ext>
            </p:extLst>
          </p:nvPr>
        </p:nvGraphicFramePr>
        <p:xfrm>
          <a:off x="4333460" y="2435083"/>
          <a:ext cx="2436812" cy="7851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1143000" imgH="368300" progId="Equation.3">
                  <p:embed/>
                </p:oleObj>
              </mc:Choice>
              <mc:Fallback>
                <p:oleObj r:id="rId4" imgW="1143000" imgH="36830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33460" y="2435083"/>
                        <a:ext cx="2436812" cy="78519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5">
            <a:extLst>
              <a:ext uri="{FF2B5EF4-FFF2-40B4-BE49-F238E27FC236}">
                <a16:creationId xmlns:a16="http://schemas.microsoft.com/office/drawing/2014/main" id="{DC8DB6AC-8051-47BF-A4DE-81897F405D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436B7B69-5F99-479A-A3CC-24087852B1A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537026"/>
              </p:ext>
            </p:extLst>
          </p:nvPr>
        </p:nvGraphicFramePr>
        <p:xfrm>
          <a:off x="7195930" y="2599080"/>
          <a:ext cx="222504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6" imgW="927100" imgH="190500" progId="Equation.3">
                  <p:embed/>
                </p:oleObj>
              </mc:Choice>
              <mc:Fallback>
                <p:oleObj r:id="rId6" imgW="927100" imgH="19050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95930" y="2599080"/>
                        <a:ext cx="2225040" cy="4572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16">
            <a:extLst>
              <a:ext uri="{FF2B5EF4-FFF2-40B4-BE49-F238E27FC236}">
                <a16:creationId xmlns:a16="http://schemas.microsoft.com/office/drawing/2014/main" id="{31AD26F1-A7BE-4FEC-8A53-BC337C1C8E38}"/>
              </a:ext>
            </a:extLst>
          </p:cNvPr>
          <p:cNvSpPr/>
          <p:nvPr/>
        </p:nvSpPr>
        <p:spPr>
          <a:xfrm>
            <a:off x="1162877" y="4183634"/>
            <a:ext cx="1080383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Dengan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demikian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maka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ruang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parametrik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trimatra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P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),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dapat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direduksi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menjadi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ruang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dwimatra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P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).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Untuk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semua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nilai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yang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dalam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hal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ini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2000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&lt; 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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2000" baseline="-25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nilai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ordinat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dari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titik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pusat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lingkaran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) yang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melalui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titik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x</a:t>
            </a:r>
            <a:r>
              <a:rPr lang="en-US" sz="2000" i="1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y</a:t>
            </a:r>
            <a:r>
              <a:rPr lang="en-US" sz="2000" i="1" baseline="-25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)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dapat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dihitung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dengan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persamaan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(10),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lalu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tambahkan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elemen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P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) yang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bersesuaian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dengan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satu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P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)  =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P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) + 1) .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Proses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ini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diulangi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untuk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pixel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pixel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tepi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yang lain.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Elemen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matriks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P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) yang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memiliki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jumlah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suara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di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atas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nilai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ambang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tertentu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menyatakan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lingkaran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yang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terdapat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di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dalam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citra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tepi</a:t>
            </a:r>
            <a:endParaRPr lang="en-US" sz="20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612E514-FBE6-4395-A270-5CD30E5CB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9062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3D12FA-5562-4656-B90B-9FC9E73D86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latin typeface="+mn-lt"/>
              </a:rPr>
              <a:t>Representasi</a:t>
            </a:r>
            <a:r>
              <a:rPr lang="en-US" b="1" dirty="0">
                <a:latin typeface="+mn-lt"/>
              </a:rPr>
              <a:t> </a:t>
            </a:r>
            <a:r>
              <a:rPr lang="en-US" b="1" dirty="0" err="1">
                <a:latin typeface="+mn-lt"/>
              </a:rPr>
              <a:t>Kontur</a:t>
            </a:r>
            <a:endParaRPr lang="en-US" b="1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3B64B2-EFEB-471E-989B-258167C049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/>
              <a:t>Representasi</a:t>
            </a:r>
            <a:r>
              <a:rPr lang="en-US" dirty="0"/>
              <a:t> </a:t>
            </a:r>
            <a:r>
              <a:rPr lang="en-US" dirty="0" err="1"/>
              <a:t>kontur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berupa</a:t>
            </a:r>
            <a:r>
              <a:rPr lang="en-US" dirty="0"/>
              <a:t> </a:t>
            </a:r>
            <a:r>
              <a:rPr lang="en-US" dirty="0" err="1"/>
              <a:t>senarai</a:t>
            </a:r>
            <a:r>
              <a:rPr lang="en-US" dirty="0"/>
              <a:t> </a:t>
            </a:r>
            <a:r>
              <a:rPr lang="en-US" dirty="0" err="1"/>
              <a:t>tepi</a:t>
            </a:r>
            <a:r>
              <a:rPr lang="en-US" dirty="0"/>
              <a:t> (</a:t>
            </a:r>
            <a:r>
              <a:rPr lang="en-US" i="1" dirty="0"/>
              <a:t>edge list</a:t>
            </a:r>
            <a:r>
              <a:rPr lang="en-US" dirty="0"/>
              <a:t>)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berupa</a:t>
            </a:r>
            <a:r>
              <a:rPr lang="en-US" dirty="0"/>
              <a:t> </a:t>
            </a:r>
            <a:r>
              <a:rPr lang="en-US" dirty="0" err="1"/>
              <a:t>kurva</a:t>
            </a:r>
            <a:r>
              <a:rPr lang="en-US" dirty="0"/>
              <a:t>. </a:t>
            </a:r>
          </a:p>
          <a:p>
            <a:endParaRPr lang="en-US" dirty="0"/>
          </a:p>
          <a:p>
            <a:r>
              <a:rPr lang="en-US" dirty="0" err="1"/>
              <a:t>Senarai</a:t>
            </a:r>
            <a:r>
              <a:rPr lang="en-US" dirty="0"/>
              <a:t> </a:t>
            </a:r>
            <a:r>
              <a:rPr lang="en-US" dirty="0" err="1"/>
              <a:t>tepi</a:t>
            </a:r>
            <a:r>
              <a:rPr lang="en-US" dirty="0"/>
              <a:t>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himpunan</a:t>
            </a:r>
            <a:r>
              <a:rPr lang="en-US" dirty="0"/>
              <a:t> </a:t>
            </a:r>
            <a:r>
              <a:rPr lang="en-US" dirty="0" err="1"/>
              <a:t>terurut</a:t>
            </a:r>
            <a:r>
              <a:rPr lang="en-US" dirty="0"/>
              <a:t> </a:t>
            </a:r>
            <a:r>
              <a:rPr lang="en-US" i="1" dirty="0"/>
              <a:t>pixel-pixel</a:t>
            </a:r>
            <a:r>
              <a:rPr lang="en-US" dirty="0"/>
              <a:t> </a:t>
            </a:r>
            <a:r>
              <a:rPr lang="en-US" dirty="0" err="1"/>
              <a:t>tepi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 err="1"/>
              <a:t>Representasi</a:t>
            </a:r>
            <a:r>
              <a:rPr lang="en-US" dirty="0"/>
              <a:t> </a:t>
            </a:r>
            <a:r>
              <a:rPr lang="en-US" dirty="0" err="1"/>
              <a:t>kontur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kurva</a:t>
            </a:r>
            <a:r>
              <a:rPr lang="en-US" dirty="0"/>
              <a:t>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representasi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bentuk</a:t>
            </a:r>
            <a:r>
              <a:rPr lang="en-US" dirty="0"/>
              <a:t> </a:t>
            </a:r>
            <a:r>
              <a:rPr lang="en-US" dirty="0" err="1"/>
              <a:t>persamaan</a:t>
            </a:r>
            <a:r>
              <a:rPr lang="en-US" dirty="0"/>
              <a:t>.  </a:t>
            </a:r>
            <a:r>
              <a:rPr lang="en-US" dirty="0" err="1"/>
              <a:t>Misalnya</a:t>
            </a:r>
            <a:r>
              <a:rPr lang="en-US" dirty="0"/>
              <a:t>, </a:t>
            </a:r>
            <a:r>
              <a:rPr lang="en-US" dirty="0" err="1"/>
              <a:t>rangkaian</a:t>
            </a:r>
            <a:r>
              <a:rPr lang="en-US" dirty="0"/>
              <a:t> </a:t>
            </a:r>
            <a:r>
              <a:rPr lang="en-US" i="1" dirty="0"/>
              <a:t>pixel</a:t>
            </a:r>
            <a:r>
              <a:rPr lang="en-US" dirty="0"/>
              <a:t> </a:t>
            </a:r>
            <a:r>
              <a:rPr lang="en-US" dirty="0" err="1"/>
              <a:t>tepi</a:t>
            </a:r>
            <a:r>
              <a:rPr lang="en-US" dirty="0"/>
              <a:t> yang </a:t>
            </a:r>
            <a:r>
              <a:rPr lang="en-US" dirty="0" err="1"/>
              <a:t>membentuk</a:t>
            </a:r>
            <a:r>
              <a:rPr lang="en-US" dirty="0"/>
              <a:t> </a:t>
            </a:r>
            <a:r>
              <a:rPr lang="en-US" dirty="0" err="1"/>
              <a:t>garis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direpresentasikan</a:t>
            </a:r>
            <a:r>
              <a:rPr lang="en-US" dirty="0"/>
              <a:t> </a:t>
            </a:r>
            <a:r>
              <a:rPr lang="en-US" dirty="0" err="1"/>
              <a:t>hanya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sebuah</a:t>
            </a:r>
            <a:r>
              <a:rPr lang="en-US" dirty="0"/>
              <a:t> </a:t>
            </a:r>
            <a:r>
              <a:rPr lang="en-US" dirty="0" err="1"/>
              <a:t>persamaan</a:t>
            </a:r>
            <a:r>
              <a:rPr lang="en-US" dirty="0"/>
              <a:t> </a:t>
            </a:r>
            <a:r>
              <a:rPr lang="en-US" dirty="0" err="1"/>
              <a:t>garis</a:t>
            </a:r>
            <a:r>
              <a:rPr lang="en-US" dirty="0"/>
              <a:t> </a:t>
            </a:r>
            <a:r>
              <a:rPr lang="en-US" dirty="0" err="1"/>
              <a:t>lurus</a:t>
            </a:r>
            <a:r>
              <a:rPr lang="en-US" dirty="0"/>
              <a:t>. </a:t>
            </a:r>
          </a:p>
          <a:p>
            <a:endParaRPr lang="en-US" dirty="0"/>
          </a:p>
          <a:p>
            <a:r>
              <a:rPr lang="en-US" dirty="0" err="1"/>
              <a:t>Representasi</a:t>
            </a:r>
            <a:r>
              <a:rPr lang="en-US" dirty="0"/>
              <a:t> </a:t>
            </a:r>
            <a:r>
              <a:rPr lang="en-US" dirty="0" err="1"/>
              <a:t>semacam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menyederhanakan</a:t>
            </a:r>
            <a:r>
              <a:rPr lang="en-US" dirty="0"/>
              <a:t> </a:t>
            </a:r>
            <a:r>
              <a:rPr lang="en-US" dirty="0" err="1"/>
              <a:t>perhitungan</a:t>
            </a:r>
            <a:r>
              <a:rPr lang="en-US" dirty="0"/>
              <a:t> </a:t>
            </a:r>
            <a:r>
              <a:rPr lang="en-US" dirty="0" err="1"/>
              <a:t>selanjutnya</a:t>
            </a:r>
            <a:r>
              <a:rPr lang="en-US" dirty="0"/>
              <a:t> </a:t>
            </a:r>
            <a:r>
              <a:rPr lang="en-US" dirty="0" err="1"/>
              <a:t>seperti</a:t>
            </a:r>
            <a:r>
              <a:rPr lang="en-US" dirty="0"/>
              <a:t> </a:t>
            </a:r>
            <a:r>
              <a:rPr lang="en-US" dirty="0" err="1"/>
              <a:t>arah</a:t>
            </a:r>
            <a:r>
              <a:rPr lang="en-US" dirty="0"/>
              <a:t> dan </a:t>
            </a:r>
            <a:r>
              <a:rPr lang="en-US" dirty="0" err="1"/>
              <a:t>panjang</a:t>
            </a:r>
            <a:r>
              <a:rPr lang="en-US" dirty="0"/>
              <a:t> </a:t>
            </a:r>
            <a:r>
              <a:rPr lang="en-US" dirty="0" err="1"/>
              <a:t>garis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1A5055-EB21-4503-A668-ABF3FE34D4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71010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 descr="slope">
            <a:extLst>
              <a:ext uri="{FF2B5EF4-FFF2-40B4-BE49-F238E27FC236}">
                <a16:creationId xmlns:a16="http://schemas.microsoft.com/office/drawing/2014/main" id="{A9DFF245-90DB-4887-993B-9D97413102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07" y="1167641"/>
            <a:ext cx="3195636" cy="3195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1" name="Picture 3" descr="lingkaran">
            <a:extLst>
              <a:ext uri="{FF2B5EF4-FFF2-40B4-BE49-F238E27FC236}">
                <a16:creationId xmlns:a16="http://schemas.microsoft.com/office/drawing/2014/main" id="{1BF39EFB-81B8-4980-9A46-3A798A73D6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8648" y="1167640"/>
            <a:ext cx="3195635" cy="3195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69C69D1-9B7C-45AD-90E5-DA005C4AAD83}"/>
              </a:ext>
            </a:extLst>
          </p:cNvPr>
          <p:cNvSpPr/>
          <p:nvPr/>
        </p:nvSpPr>
        <p:spPr>
          <a:xfrm>
            <a:off x="2769705" y="4636461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Citra slope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CEE92C7-A6E6-4B80-8294-AB45D90C48DB}"/>
              </a:ext>
            </a:extLst>
          </p:cNvPr>
          <p:cNvSpPr/>
          <p:nvPr/>
        </p:nvSpPr>
        <p:spPr>
          <a:xfrm>
            <a:off x="6609510" y="4636461"/>
            <a:ext cx="315342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Hasil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deteksi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lingkaran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dengan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Transformasi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Hough  (T = 30)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1E9EFA-E2D5-41E3-9D3E-3016963985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28933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7010" name="Rectangle 2">
            <a:extLst>
              <a:ext uri="{FF2B5EF4-FFF2-40B4-BE49-F238E27FC236}">
                <a16:creationId xmlns:a16="http://schemas.microsoft.com/office/drawing/2014/main" id="{0A045B9A-5477-4D38-9AFD-E9C3193465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9800" y="76200"/>
            <a:ext cx="7772400" cy="1143000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0" tIns="0" rIns="0" bIns="0" rtlCol="0" anchor="ctr">
            <a:normAutofit/>
          </a:bodyPr>
          <a:lstStyle/>
          <a:p>
            <a:pPr defTabSz="449263">
              <a:lnSpc>
                <a:spcPct val="93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en-US" sz="3600"/>
              <a:t>Finding Coins (Continued)</a:t>
            </a:r>
          </a:p>
        </p:txBody>
      </p:sp>
      <p:pic>
        <p:nvPicPr>
          <p:cNvPr id="1067011" name="Picture 3">
            <a:extLst>
              <a:ext uri="{FF2B5EF4-FFF2-40B4-BE49-F238E27FC236}">
                <a16:creationId xmlns:a16="http://schemas.microsoft.com/office/drawing/2014/main" id="{7FFBE2BD-4715-4453-8E53-D4B7AF8024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2451" y="1352550"/>
            <a:ext cx="4048125" cy="539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</a:extLst>
        </p:spPr>
      </p:pic>
      <p:sp>
        <p:nvSpPr>
          <p:cNvPr id="1067012" name="Text Box 4">
            <a:extLst>
              <a:ext uri="{FF2B5EF4-FFF2-40B4-BE49-F238E27FC236}">
                <a16:creationId xmlns:a16="http://schemas.microsoft.com/office/drawing/2014/main" id="{F6B24133-B79E-47FA-9575-2D3402C70A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6326" y="5964239"/>
            <a:ext cx="3846513" cy="686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Times" panose="02020603050405020304" pitchFamily="18" charset="0"/>
              <a:buNone/>
            </a:pPr>
            <a:r>
              <a:rPr lang="en-GB" altLang="en-US" sz="2400">
                <a:ea typeface="SimSun" panose="02010600030101010101" pitchFamily="2" charset="-122"/>
                <a:cs typeface="Arial" panose="020B0604020202020204" pitchFamily="34" charset="0"/>
              </a:rPr>
              <a:t>Coin finding sample images from: Vivek Kwatra</a:t>
            </a:r>
          </a:p>
        </p:txBody>
      </p:sp>
      <p:sp>
        <p:nvSpPr>
          <p:cNvPr id="1067013" name="Text Box 5">
            <a:extLst>
              <a:ext uri="{FF2B5EF4-FFF2-40B4-BE49-F238E27FC236}">
                <a16:creationId xmlns:a16="http://schemas.microsoft.com/office/drawing/2014/main" id="{B0DE3F15-43BB-40D4-8FD5-AAA9D19A9B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801" y="1933576"/>
            <a:ext cx="3275013" cy="35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Times" panose="02020603050405020304" pitchFamily="18" charset="0"/>
              <a:buNone/>
            </a:pPr>
            <a:r>
              <a:rPr lang="en-GB" altLang="en-US" sz="2800" dirty="0">
                <a:ea typeface="SimSun" panose="02010600030101010101" pitchFamily="2" charset="-122"/>
                <a:cs typeface="Arial" panose="020B0604020202020204" pitchFamily="34" charset="0"/>
              </a:rPr>
              <a:t>Note that because the quarters and penny are different sizes, a different Hough transform (with separate accumulators) was used for each circle size.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2095113-04AE-4D88-873A-2F7377F693A1}"/>
              </a:ext>
            </a:extLst>
          </p:cNvPr>
          <p:cNvSpPr/>
          <p:nvPr/>
        </p:nvSpPr>
        <p:spPr>
          <a:xfrm>
            <a:off x="7885211" y="463034"/>
            <a:ext cx="40502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 err="1">
                <a:solidFill>
                  <a:srgbClr val="FF0000"/>
                </a:solidFill>
              </a:rPr>
              <a:t>Sumber</a:t>
            </a:r>
            <a:r>
              <a:rPr lang="en-US" altLang="en-US" dirty="0">
                <a:solidFill>
                  <a:srgbClr val="FF0000"/>
                </a:solidFill>
              </a:rPr>
              <a:t>: </a:t>
            </a:r>
            <a:r>
              <a:rPr lang="en-US" altLang="en-US" i="1" dirty="0">
                <a:solidFill>
                  <a:srgbClr val="FF0000"/>
                </a:solidFill>
              </a:rPr>
              <a:t>Computer Vision</a:t>
            </a:r>
            <a:r>
              <a:rPr lang="en-US" altLang="en-US" dirty="0">
                <a:solidFill>
                  <a:srgbClr val="FF0000"/>
                </a:solidFill>
              </a:rPr>
              <a:t>, S. Narasimhan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5641E81-CE82-4745-8379-892BB9D154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61</a:t>
            </a:fld>
            <a:endParaRPr lang="en-US"/>
          </a:p>
        </p:txBody>
      </p:sp>
    </p:spTree>
  </p:cSld>
  <p:clrMapOvr>
    <a:masterClrMapping/>
  </p:clrMapOvr>
  <p:transition spd="med"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2E2AD4-B90B-4E6A-86CA-8E9E52A2E2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44826"/>
            <a:ext cx="10515600" cy="5332137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C. </a:t>
            </a:r>
            <a:r>
              <a:rPr lang="en-US" b="1" dirty="0" err="1"/>
              <a:t>Mendeteksi</a:t>
            </a:r>
            <a:r>
              <a:rPr lang="en-US" b="1" dirty="0"/>
              <a:t> </a:t>
            </a:r>
            <a:r>
              <a:rPr lang="en-US" b="1" dirty="0" err="1"/>
              <a:t>kurva</a:t>
            </a:r>
            <a:r>
              <a:rPr lang="en-US" b="1" dirty="0"/>
              <a:t> </a:t>
            </a:r>
            <a:r>
              <a:rPr lang="en-US" b="1" dirty="0" err="1"/>
              <a:t>sembarang</a:t>
            </a:r>
            <a:r>
              <a:rPr lang="en-US" b="1" dirty="0"/>
              <a:t>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err="1"/>
              <a:t>Transformasi</a:t>
            </a:r>
            <a:r>
              <a:rPr lang="en-US" dirty="0"/>
              <a:t> Hough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dirampatkan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mendeteksi</a:t>
            </a:r>
            <a:r>
              <a:rPr lang="en-US" dirty="0"/>
              <a:t> </a:t>
            </a:r>
            <a:r>
              <a:rPr lang="en-US" dirty="0" err="1"/>
              <a:t>sembarang</a:t>
            </a:r>
            <a:r>
              <a:rPr lang="en-US" dirty="0"/>
              <a:t>  </a:t>
            </a:r>
            <a:r>
              <a:rPr lang="en-US" dirty="0" err="1"/>
              <a:t>kurva</a:t>
            </a:r>
            <a:r>
              <a:rPr lang="en-US" dirty="0"/>
              <a:t> yang </a:t>
            </a:r>
            <a:r>
              <a:rPr lang="en-US" dirty="0" err="1"/>
              <a:t>berbentuk</a:t>
            </a:r>
            <a:r>
              <a:rPr lang="en-US" dirty="0"/>
              <a:t> </a:t>
            </a:r>
            <a:r>
              <a:rPr lang="en-US" i="1" dirty="0"/>
              <a:t>f</a:t>
            </a:r>
            <a:r>
              <a:rPr lang="en-US" dirty="0"/>
              <a:t>(</a:t>
            </a:r>
            <a:r>
              <a:rPr lang="en-US" b="1" dirty="0"/>
              <a:t>x</a:t>
            </a:r>
            <a:r>
              <a:rPr lang="en-US" dirty="0"/>
              <a:t>, </a:t>
            </a:r>
            <a:r>
              <a:rPr lang="en-US" b="1" dirty="0"/>
              <a:t>a</a:t>
            </a:r>
            <a:r>
              <a:rPr lang="en-US" dirty="0"/>
              <a:t>) = 0, yang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hal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b="1" dirty="0"/>
              <a:t>x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vektor</a:t>
            </a:r>
            <a:r>
              <a:rPr lang="en-US" dirty="0"/>
              <a:t> </a:t>
            </a:r>
            <a:r>
              <a:rPr lang="en-US" dirty="0" err="1"/>
              <a:t>peubah</a:t>
            </a:r>
            <a:r>
              <a:rPr lang="en-US" dirty="0"/>
              <a:t> dan </a:t>
            </a:r>
            <a:r>
              <a:rPr lang="en-US" b="1" dirty="0"/>
              <a:t>a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vektor</a:t>
            </a:r>
            <a:r>
              <a:rPr lang="en-US" dirty="0"/>
              <a:t> parameter. </a:t>
            </a:r>
          </a:p>
          <a:p>
            <a:endParaRPr lang="en-US" dirty="0"/>
          </a:p>
          <a:p>
            <a:r>
              <a:rPr lang="en-US" dirty="0" err="1"/>
              <a:t>Tahapan</a:t>
            </a:r>
            <a:r>
              <a:rPr lang="en-US" dirty="0"/>
              <a:t> yang </a:t>
            </a:r>
            <a:r>
              <a:rPr lang="en-US" dirty="0" err="1"/>
              <a:t>dilakukan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:</a:t>
            </a:r>
          </a:p>
          <a:p>
            <a:pPr marL="685800" lvl="0" indent="-396875">
              <a:buFont typeface="+mj-lt"/>
              <a:buAutoNum type="arabicPeriod"/>
            </a:pPr>
            <a:r>
              <a:rPr lang="en-US" dirty="0" err="1"/>
              <a:t>tentukan</a:t>
            </a:r>
            <a:r>
              <a:rPr lang="en-US" dirty="0"/>
              <a:t> </a:t>
            </a:r>
            <a:r>
              <a:rPr lang="en-US" dirty="0" err="1"/>
              <a:t>lokasi</a:t>
            </a:r>
            <a:r>
              <a:rPr lang="en-US" dirty="0"/>
              <a:t> </a:t>
            </a:r>
            <a:r>
              <a:rPr lang="en-US" dirty="0" err="1"/>
              <a:t>pusat</a:t>
            </a:r>
            <a:r>
              <a:rPr lang="en-US" dirty="0"/>
              <a:t> </a:t>
            </a:r>
            <a:r>
              <a:rPr lang="en-US" dirty="0" err="1"/>
              <a:t>penumpukan</a:t>
            </a:r>
            <a:r>
              <a:rPr lang="en-US" dirty="0"/>
              <a:t> </a:t>
            </a:r>
            <a:r>
              <a:rPr lang="en-US" dirty="0" err="1"/>
              <a:t>suara</a:t>
            </a:r>
            <a:r>
              <a:rPr lang="en-US" dirty="0"/>
              <a:t>;</a:t>
            </a:r>
          </a:p>
          <a:p>
            <a:pPr marL="685800" lvl="0" indent="-396875">
              <a:buFont typeface="+mj-lt"/>
              <a:buAutoNum type="arabicPeriod"/>
            </a:pPr>
            <a:r>
              <a:rPr lang="en-US" dirty="0" err="1"/>
              <a:t>tentukan</a:t>
            </a:r>
            <a:r>
              <a:rPr lang="en-US" dirty="0"/>
              <a:t> </a:t>
            </a:r>
            <a:r>
              <a:rPr lang="en-US" dirty="0" err="1"/>
              <a:t>fungsi</a:t>
            </a:r>
            <a:r>
              <a:rPr lang="en-US" dirty="0"/>
              <a:t> </a:t>
            </a:r>
            <a:r>
              <a:rPr lang="en-US" dirty="0" err="1"/>
              <a:t>jarak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i="1" dirty="0"/>
              <a:t>pixel</a:t>
            </a:r>
            <a:r>
              <a:rPr lang="en-US" dirty="0"/>
              <a:t> </a:t>
            </a:r>
            <a:r>
              <a:rPr lang="en-US" dirty="0" err="1"/>
              <a:t>tepi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pusat</a:t>
            </a:r>
            <a:r>
              <a:rPr lang="en-US" dirty="0"/>
              <a:t> </a:t>
            </a:r>
            <a:r>
              <a:rPr lang="en-US" dirty="0" err="1"/>
              <a:t>pemungutan</a:t>
            </a:r>
            <a:r>
              <a:rPr lang="en-US" dirty="0"/>
              <a:t> </a:t>
            </a:r>
            <a:r>
              <a:rPr lang="en-US" dirty="0" err="1"/>
              <a:t>suara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5AF41A7-DFD9-428D-BB58-9E57BCB8F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67022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F03ACB-3545-4690-869E-2DB55C2242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74643"/>
            <a:ext cx="10515600" cy="5302320"/>
          </a:xfrm>
        </p:spPr>
        <p:txBody>
          <a:bodyPr/>
          <a:lstStyle/>
          <a:p>
            <a:r>
              <a:rPr lang="en-US" sz="2400" dirty="0" err="1"/>
              <a:t>Sebagai</a:t>
            </a:r>
            <a:r>
              <a:rPr lang="en-US" sz="2400" dirty="0"/>
              <a:t> </a:t>
            </a:r>
            <a:r>
              <a:rPr lang="en-US" sz="2400" dirty="0" err="1"/>
              <a:t>contoh</a:t>
            </a:r>
            <a:r>
              <a:rPr lang="en-US" sz="2400" dirty="0"/>
              <a:t>, </a:t>
            </a:r>
            <a:r>
              <a:rPr lang="en-US" sz="2400" dirty="0" err="1"/>
              <a:t>lihat</a:t>
            </a:r>
            <a:r>
              <a:rPr lang="en-US" sz="2400" dirty="0"/>
              <a:t> </a:t>
            </a:r>
            <a:r>
              <a:rPr lang="en-US" sz="2400" dirty="0" err="1"/>
              <a:t>gambar</a:t>
            </a:r>
            <a:r>
              <a:rPr lang="en-US" sz="2400" dirty="0"/>
              <a:t>,  </a:t>
            </a:r>
            <a:r>
              <a:rPr lang="en-US" sz="2400" dirty="0" err="1"/>
              <a:t>titik</a:t>
            </a:r>
            <a:r>
              <a:rPr lang="en-US" sz="2400" dirty="0"/>
              <a:t> (a, b)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lokasi</a:t>
            </a:r>
            <a:r>
              <a:rPr lang="en-US" sz="2400" dirty="0"/>
              <a:t> </a:t>
            </a:r>
            <a:r>
              <a:rPr lang="en-US" sz="2400" dirty="0" err="1"/>
              <a:t>pusat</a:t>
            </a:r>
            <a:r>
              <a:rPr lang="en-US" sz="2400" dirty="0"/>
              <a:t> </a:t>
            </a:r>
            <a:r>
              <a:rPr lang="en-US" sz="2400" dirty="0" err="1"/>
              <a:t>penumpukan</a:t>
            </a:r>
            <a:r>
              <a:rPr lang="en-US" sz="2400" dirty="0"/>
              <a:t> </a:t>
            </a:r>
            <a:r>
              <a:rPr lang="en-US" sz="2400" dirty="0" err="1"/>
              <a:t>suara</a:t>
            </a:r>
            <a:r>
              <a:rPr lang="en-US" sz="2400" dirty="0"/>
              <a:t>. </a:t>
            </a:r>
            <a:r>
              <a:rPr lang="en-US" sz="2400" dirty="0" err="1"/>
              <a:t>Fungsi</a:t>
            </a:r>
            <a:r>
              <a:rPr lang="en-US" sz="2400" dirty="0"/>
              <a:t> </a:t>
            </a:r>
            <a:r>
              <a:rPr lang="en-US" sz="2400" dirty="0" err="1"/>
              <a:t>jarak</a:t>
            </a:r>
            <a:r>
              <a:rPr lang="en-US" sz="2400" dirty="0"/>
              <a:t> </a:t>
            </a:r>
            <a:r>
              <a:rPr lang="en-US" sz="2400" i="1" dirty="0"/>
              <a:t>r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setiap</a:t>
            </a:r>
            <a:r>
              <a:rPr lang="en-US" sz="2400" dirty="0"/>
              <a:t> </a:t>
            </a:r>
            <a:r>
              <a:rPr lang="en-US" sz="2400" dirty="0" err="1"/>
              <a:t>titik</a:t>
            </a:r>
            <a:r>
              <a:rPr lang="en-US" sz="2400" dirty="0"/>
              <a:t> (x, y) dan </a:t>
            </a:r>
            <a:r>
              <a:rPr lang="en-US" sz="2400" dirty="0" err="1"/>
              <a:t>nilai</a:t>
            </a:r>
            <a:r>
              <a:rPr lang="en-US" sz="2400" dirty="0"/>
              <a:t> </a:t>
            </a:r>
            <a:r>
              <a:rPr lang="en-US" sz="2400" dirty="0">
                <a:sym typeface="Symbol" panose="05050102010706020507" pitchFamily="18" charset="2"/>
              </a:rPr>
              <a:t></a:t>
            </a:r>
            <a:r>
              <a:rPr lang="en-US" sz="2400" dirty="0"/>
              <a:t>  </a:t>
            </a:r>
            <a:r>
              <a:rPr lang="en-US" sz="2400" dirty="0" err="1"/>
              <a:t>merupakan</a:t>
            </a:r>
            <a:r>
              <a:rPr lang="en-US" sz="2400" dirty="0"/>
              <a:t> </a:t>
            </a:r>
            <a:r>
              <a:rPr lang="en-US" sz="2400" dirty="0" err="1"/>
              <a:t>fungsi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arah</a:t>
            </a:r>
            <a:r>
              <a:rPr lang="en-US" sz="2400" dirty="0"/>
              <a:t> </a:t>
            </a:r>
            <a:r>
              <a:rPr lang="en-US" sz="2400" dirty="0" err="1"/>
              <a:t>vektor</a:t>
            </a:r>
            <a:r>
              <a:rPr lang="en-US" sz="2400" dirty="0"/>
              <a:t> normal N.</a:t>
            </a:r>
          </a:p>
          <a:p>
            <a:endParaRPr lang="en-US" sz="2400" dirty="0"/>
          </a:p>
          <a:p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setiap</a:t>
            </a:r>
            <a:r>
              <a:rPr lang="en-US" sz="2400" dirty="0"/>
              <a:t> pixel </a:t>
            </a:r>
            <a:r>
              <a:rPr lang="en-US" sz="2400" dirty="0" err="1"/>
              <a:t>tepi</a:t>
            </a:r>
            <a:r>
              <a:rPr lang="en-US" sz="2400" dirty="0"/>
              <a:t> (</a:t>
            </a:r>
            <a:r>
              <a:rPr lang="en-US" sz="2400" dirty="0" err="1"/>
              <a:t>x,y</a:t>
            </a:r>
            <a:r>
              <a:rPr lang="en-US" sz="2400" dirty="0"/>
              <a:t>)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sudut</a:t>
            </a:r>
            <a:r>
              <a:rPr lang="en-US" sz="2400" dirty="0"/>
              <a:t> </a:t>
            </a:r>
            <a:r>
              <a:rPr lang="en-US" sz="2400" dirty="0" err="1"/>
              <a:t>arah</a:t>
            </a:r>
            <a:r>
              <a:rPr lang="en-US" sz="2400" dirty="0"/>
              <a:t> </a:t>
            </a:r>
            <a:r>
              <a:rPr lang="en-US" sz="2400" dirty="0" err="1"/>
              <a:t>tepi</a:t>
            </a:r>
            <a:r>
              <a:rPr lang="en-US" sz="2400" dirty="0"/>
              <a:t> </a:t>
            </a:r>
            <a:r>
              <a:rPr lang="en-US" sz="2400" i="1">
                <a:sym typeface="Symbol" panose="05050102010706020507" pitchFamily="18" charset="2"/>
              </a:rPr>
              <a:t></a:t>
            </a:r>
            <a:r>
              <a:rPr lang="en-US" sz="2400"/>
              <a:t>, </a:t>
            </a:r>
            <a:r>
              <a:rPr lang="en-US" sz="2400" dirty="0" err="1"/>
              <a:t>lokasi</a:t>
            </a:r>
            <a:r>
              <a:rPr lang="en-US" sz="2400" dirty="0"/>
              <a:t> </a:t>
            </a:r>
            <a:r>
              <a:rPr lang="en-US" sz="2400" dirty="0" err="1"/>
              <a:t>pusat</a:t>
            </a:r>
            <a:r>
              <a:rPr lang="en-US" sz="2400" dirty="0"/>
              <a:t> </a:t>
            </a:r>
            <a:r>
              <a:rPr lang="en-US" sz="2400" dirty="0" err="1"/>
              <a:t>penumpukan</a:t>
            </a:r>
            <a:r>
              <a:rPr lang="en-US" sz="2400" dirty="0"/>
              <a:t> </a:t>
            </a:r>
            <a:r>
              <a:rPr lang="en-US" sz="2400" dirty="0" err="1"/>
              <a:t>suara</a:t>
            </a:r>
            <a:r>
              <a:rPr lang="en-US" sz="2400" dirty="0"/>
              <a:t> </a:t>
            </a:r>
            <a:r>
              <a:rPr lang="en-US" sz="2400" dirty="0" err="1"/>
              <a:t>dihitung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rumus</a:t>
            </a:r>
            <a:endParaRPr lang="en-US" sz="2400" dirty="0"/>
          </a:p>
          <a:p>
            <a:endParaRPr lang="en-US" dirty="0"/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CA75B030-7977-4953-8292-9DF6988B925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7769408"/>
              </p:ext>
            </p:extLst>
          </p:nvPr>
        </p:nvGraphicFramePr>
        <p:xfrm>
          <a:off x="7967593" y="3160642"/>
          <a:ext cx="2190198" cy="31170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1378440" imgH="1962720" progId="">
                  <p:embed/>
                </p:oleObj>
              </mc:Choice>
              <mc:Fallback>
                <p:oleObj r:id="rId2" imgW="1378440" imgH="1962720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67593" y="3160642"/>
                        <a:ext cx="2190198" cy="311704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6">
            <a:extLst>
              <a:ext uri="{FF2B5EF4-FFF2-40B4-BE49-F238E27FC236}">
                <a16:creationId xmlns:a16="http://schemas.microsoft.com/office/drawing/2014/main" id="{79D1EEA1-1327-459B-8F2A-9464F11ADE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8252" y="36576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80A6DADC-4F8E-4FB8-91BC-E5208376F3B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2304695"/>
              </p:ext>
            </p:extLst>
          </p:nvPr>
        </p:nvGraphicFramePr>
        <p:xfrm>
          <a:off x="1918252" y="3312115"/>
          <a:ext cx="2877658" cy="42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1282700" imgH="190500" progId="Equation.3">
                  <p:embed/>
                </p:oleObj>
              </mc:Choice>
              <mc:Fallback>
                <p:oleObj r:id="rId4" imgW="1282700" imgH="1905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18252" y="3312115"/>
                        <a:ext cx="2877658" cy="4273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8">
            <a:extLst>
              <a:ext uri="{FF2B5EF4-FFF2-40B4-BE49-F238E27FC236}">
                <a16:creationId xmlns:a16="http://schemas.microsoft.com/office/drawing/2014/main" id="{7F8EA070-00FA-4848-9453-81642BAC91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34209" y="38944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9F81A059-F59E-40F5-8381-2FBB6FB9A52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9261792"/>
              </p:ext>
            </p:extLst>
          </p:nvPr>
        </p:nvGraphicFramePr>
        <p:xfrm>
          <a:off x="1946842" y="3871302"/>
          <a:ext cx="2820477" cy="4273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6" imgW="1257300" imgH="190500" progId="Equation.3">
                  <p:embed/>
                </p:oleObj>
              </mc:Choice>
              <mc:Fallback>
                <p:oleObj r:id="rId6" imgW="1257300" imgH="1905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46842" y="3871302"/>
                        <a:ext cx="2820477" cy="42734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42BF8D4-2E66-4E25-BD82-E6EF499F18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0590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2FF2D9-F16B-4C36-9DEB-C53614156C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latin typeface="+mn-lt"/>
              </a:rPr>
              <a:t>Kode</a:t>
            </a:r>
            <a:r>
              <a:rPr lang="en-US" b="1" dirty="0">
                <a:latin typeface="+mn-lt"/>
              </a:rPr>
              <a:t> </a:t>
            </a:r>
            <a:r>
              <a:rPr lang="en-US" b="1" dirty="0" err="1">
                <a:latin typeface="+mn-lt"/>
              </a:rPr>
              <a:t>Rantai</a:t>
            </a:r>
            <a:endParaRPr lang="en-US" b="1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1579CF-F1D7-4B56-8D1D-C2AB99FDA5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dirty="0"/>
              <a:t>Kode </a:t>
            </a:r>
            <a:r>
              <a:rPr lang="en-US" sz="2400" b="1" dirty="0" err="1"/>
              <a:t>rantai</a:t>
            </a:r>
            <a:r>
              <a:rPr lang="en-US" sz="2400" dirty="0"/>
              <a:t> (</a:t>
            </a:r>
            <a:r>
              <a:rPr lang="en-US" sz="2400" i="1" dirty="0"/>
              <a:t>chain code</a:t>
            </a:r>
            <a:r>
              <a:rPr lang="en-US" sz="2400" dirty="0"/>
              <a:t>)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notasi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mengkodekan</a:t>
            </a:r>
            <a:r>
              <a:rPr lang="en-US" sz="2400" dirty="0"/>
              <a:t> </a:t>
            </a:r>
            <a:r>
              <a:rPr lang="en-US" sz="2400" dirty="0" err="1"/>
              <a:t>senarai</a:t>
            </a:r>
            <a:r>
              <a:rPr lang="en-US" sz="2400" dirty="0"/>
              <a:t> </a:t>
            </a:r>
            <a:r>
              <a:rPr lang="en-US" sz="2400" dirty="0" err="1"/>
              <a:t>tepi</a:t>
            </a:r>
            <a:r>
              <a:rPr lang="en-US" sz="2400" dirty="0"/>
              <a:t> yang </a:t>
            </a:r>
            <a:r>
              <a:rPr lang="en-US" sz="2400" dirty="0" err="1"/>
              <a:t>membentuk</a:t>
            </a:r>
            <a:r>
              <a:rPr lang="en-US" sz="2400" dirty="0"/>
              <a:t> batas </a:t>
            </a:r>
            <a:r>
              <a:rPr lang="en-US" sz="2400" dirty="0" err="1"/>
              <a:t>daerah</a:t>
            </a:r>
            <a:r>
              <a:rPr lang="en-US" sz="2400" dirty="0"/>
              <a:t>. </a:t>
            </a:r>
          </a:p>
          <a:p>
            <a:r>
              <a:rPr lang="en-US" sz="2400" dirty="0" err="1"/>
              <a:t>Kode</a:t>
            </a:r>
            <a:r>
              <a:rPr lang="en-US" sz="2400" dirty="0"/>
              <a:t> </a:t>
            </a:r>
            <a:r>
              <a:rPr lang="en-US" sz="2400" dirty="0" err="1"/>
              <a:t>rantai</a:t>
            </a:r>
            <a:r>
              <a:rPr lang="en-US" sz="2400" dirty="0"/>
              <a:t> </a:t>
            </a:r>
            <a:r>
              <a:rPr lang="en-US" sz="2400" dirty="0" err="1"/>
              <a:t>menspesifikasikan</a:t>
            </a:r>
            <a:r>
              <a:rPr lang="en-US" sz="2400" dirty="0"/>
              <a:t> </a:t>
            </a:r>
            <a:r>
              <a:rPr lang="en-US" sz="2400" dirty="0" err="1"/>
              <a:t>arah</a:t>
            </a:r>
            <a:r>
              <a:rPr lang="en-US" sz="2400" dirty="0"/>
              <a:t> </a:t>
            </a:r>
            <a:r>
              <a:rPr lang="en-US" sz="2400" dirty="0" err="1"/>
              <a:t>setiap</a:t>
            </a:r>
            <a:r>
              <a:rPr lang="en-US" sz="2400" dirty="0"/>
              <a:t> </a:t>
            </a:r>
            <a:r>
              <a:rPr lang="en-US" sz="2400" i="1" dirty="0"/>
              <a:t>pixel</a:t>
            </a:r>
            <a:r>
              <a:rPr lang="en-US" sz="2400" dirty="0"/>
              <a:t> </a:t>
            </a:r>
            <a:r>
              <a:rPr lang="en-US" sz="2400" dirty="0" err="1"/>
              <a:t>tepi</a:t>
            </a:r>
            <a:r>
              <a:rPr lang="en-US" sz="2400" dirty="0"/>
              <a:t> di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senarai</a:t>
            </a:r>
            <a:r>
              <a:rPr lang="en-US" sz="2400" dirty="0"/>
              <a:t> </a:t>
            </a:r>
            <a:r>
              <a:rPr lang="en-US" sz="2400" dirty="0" err="1"/>
              <a:t>tepi</a:t>
            </a:r>
            <a:r>
              <a:rPr lang="en-US" sz="2400" dirty="0"/>
              <a:t>. </a:t>
            </a:r>
            <a:r>
              <a:rPr lang="en-US" sz="2400" dirty="0" err="1"/>
              <a:t>Arah</a:t>
            </a:r>
            <a:r>
              <a:rPr lang="en-US" sz="2400" dirty="0"/>
              <a:t> yang </a:t>
            </a:r>
            <a:r>
              <a:rPr lang="en-US" sz="2400" dirty="0" err="1"/>
              <a:t>digunakan</a:t>
            </a:r>
            <a:r>
              <a:rPr lang="en-US" sz="2400" dirty="0"/>
              <a:t> </a:t>
            </a:r>
            <a:r>
              <a:rPr lang="en-US" sz="2400" dirty="0" err="1"/>
              <a:t>adalah</a:t>
            </a:r>
            <a:r>
              <a:rPr lang="en-US" sz="2400" dirty="0"/>
              <a:t> 4 </a:t>
            </a:r>
            <a:r>
              <a:rPr lang="en-US" sz="2400" dirty="0" err="1"/>
              <a:t>arah</a:t>
            </a:r>
            <a:r>
              <a:rPr lang="en-US" sz="2400" dirty="0"/>
              <a:t> </a:t>
            </a:r>
            <a:r>
              <a:rPr lang="en-US" sz="2400" dirty="0" err="1"/>
              <a:t>mata</a:t>
            </a:r>
            <a:r>
              <a:rPr lang="en-US" sz="2400" dirty="0"/>
              <a:t> </a:t>
            </a:r>
            <a:r>
              <a:rPr lang="en-US" sz="2400" dirty="0" err="1"/>
              <a:t>angin</a:t>
            </a:r>
            <a:r>
              <a:rPr lang="en-US" sz="2400" dirty="0"/>
              <a:t> </a:t>
            </a:r>
            <a:r>
              <a:rPr lang="en-US" sz="2400" dirty="0" err="1"/>
              <a:t>atau</a:t>
            </a:r>
            <a:r>
              <a:rPr lang="en-US" sz="2400" dirty="0"/>
              <a:t> 8 </a:t>
            </a:r>
            <a:r>
              <a:rPr lang="en-US" sz="2400" dirty="0" err="1"/>
              <a:t>arah</a:t>
            </a:r>
            <a:r>
              <a:rPr lang="en-US" sz="2400" dirty="0"/>
              <a:t> </a:t>
            </a:r>
            <a:r>
              <a:rPr lang="en-US" sz="2400" dirty="0" err="1"/>
              <a:t>mata</a:t>
            </a:r>
            <a:r>
              <a:rPr lang="en-US" sz="2400" dirty="0"/>
              <a:t> </a:t>
            </a:r>
            <a:r>
              <a:rPr lang="en-US" sz="2400" dirty="0" err="1"/>
              <a:t>angin</a:t>
            </a:r>
            <a:r>
              <a:rPr lang="en-US" sz="2400" dirty="0"/>
              <a:t>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A2374EB-5DFB-45C0-A6D2-032EEF4A0E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9884" y="3616325"/>
            <a:ext cx="8096250" cy="287655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970824-3988-4D7E-8EA9-BD9A37A873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7217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5729C6-E33D-460D-B221-DC445843E5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25558"/>
            <a:ext cx="10515600" cy="5451406"/>
          </a:xfrm>
        </p:spPr>
        <p:txBody>
          <a:bodyPr>
            <a:normAutofit/>
          </a:bodyPr>
          <a:lstStyle/>
          <a:p>
            <a:r>
              <a:rPr lang="en-US" sz="2400" dirty="0" err="1"/>
              <a:t>Dimulai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sebuah</a:t>
            </a:r>
            <a:r>
              <a:rPr lang="en-US" sz="2400" dirty="0"/>
              <a:t> </a:t>
            </a:r>
            <a:r>
              <a:rPr lang="en-US" sz="2400" i="1" dirty="0"/>
              <a:t>pixel</a:t>
            </a:r>
            <a:r>
              <a:rPr lang="en-US" sz="2400" dirty="0"/>
              <a:t> </a:t>
            </a:r>
            <a:r>
              <a:rPr lang="en-US" sz="2400" dirty="0" err="1"/>
              <a:t>tepi</a:t>
            </a:r>
            <a:r>
              <a:rPr lang="en-US" sz="2400" dirty="0"/>
              <a:t> dan </a:t>
            </a:r>
            <a:r>
              <a:rPr lang="en-US" sz="2400" dirty="0" err="1"/>
              <a:t>searah</a:t>
            </a:r>
            <a:r>
              <a:rPr lang="en-US" sz="2400" dirty="0"/>
              <a:t> </a:t>
            </a:r>
            <a:r>
              <a:rPr lang="en-US" sz="2400" dirty="0" err="1"/>
              <a:t>jarum</a:t>
            </a:r>
            <a:r>
              <a:rPr lang="en-US" sz="2400" dirty="0"/>
              <a:t> jam, </a:t>
            </a:r>
            <a:r>
              <a:rPr lang="en-US" sz="2400" dirty="0" err="1"/>
              <a:t>arah</a:t>
            </a:r>
            <a:r>
              <a:rPr lang="en-US" sz="2400" dirty="0"/>
              <a:t> </a:t>
            </a:r>
            <a:r>
              <a:rPr lang="en-US" sz="2400" dirty="0" err="1"/>
              <a:t>setiap</a:t>
            </a:r>
            <a:r>
              <a:rPr lang="en-US" sz="2400" dirty="0"/>
              <a:t> </a:t>
            </a:r>
            <a:r>
              <a:rPr lang="en-US" sz="2400" i="1" dirty="0"/>
              <a:t>pixel</a:t>
            </a:r>
            <a:r>
              <a:rPr lang="en-US" sz="2400" dirty="0"/>
              <a:t> </a:t>
            </a:r>
            <a:r>
              <a:rPr lang="en-US" sz="2400" dirty="0" err="1"/>
              <a:t>tepi</a:t>
            </a:r>
            <a:r>
              <a:rPr lang="en-US" sz="2400" dirty="0"/>
              <a:t> yang </a:t>
            </a:r>
            <a:r>
              <a:rPr lang="en-US" sz="2400" dirty="0" err="1"/>
              <a:t>membentuk</a:t>
            </a:r>
            <a:r>
              <a:rPr lang="en-US" sz="2400" dirty="0"/>
              <a:t> </a:t>
            </a:r>
            <a:r>
              <a:rPr lang="en-US" sz="2400" dirty="0" err="1"/>
              <a:t>batas</a:t>
            </a:r>
            <a:r>
              <a:rPr lang="en-US" sz="2400" dirty="0"/>
              <a:t> </a:t>
            </a:r>
            <a:r>
              <a:rPr lang="en-US" sz="2400" dirty="0" err="1"/>
              <a:t>objek</a:t>
            </a:r>
            <a:r>
              <a:rPr lang="en-US" sz="2400" dirty="0"/>
              <a:t> </a:t>
            </a:r>
            <a:r>
              <a:rPr lang="en-US" sz="2400" dirty="0" err="1"/>
              <a:t>dikodekan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salah </a:t>
            </a:r>
            <a:r>
              <a:rPr lang="en-US" sz="2400" dirty="0" err="1"/>
              <a:t>satu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empat</a:t>
            </a:r>
            <a:r>
              <a:rPr lang="en-US" sz="2400" dirty="0"/>
              <a:t>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delapan</a:t>
            </a:r>
            <a:r>
              <a:rPr lang="en-US" sz="2400" dirty="0"/>
              <a:t>  </a:t>
            </a:r>
            <a:r>
              <a:rPr lang="en-US" sz="2400" dirty="0" err="1"/>
              <a:t>kode</a:t>
            </a:r>
            <a:r>
              <a:rPr lang="en-US" sz="2400" dirty="0"/>
              <a:t> </a:t>
            </a:r>
            <a:r>
              <a:rPr lang="en-US" sz="2400" dirty="0" err="1"/>
              <a:t>rantai</a:t>
            </a:r>
            <a:r>
              <a:rPr lang="en-US" sz="2400" dirty="0"/>
              <a:t>. </a:t>
            </a:r>
          </a:p>
          <a:p>
            <a:r>
              <a:rPr lang="en-US" sz="2400" dirty="0" err="1"/>
              <a:t>Kode</a:t>
            </a:r>
            <a:r>
              <a:rPr lang="en-US" sz="2400" dirty="0"/>
              <a:t> </a:t>
            </a:r>
            <a:r>
              <a:rPr lang="en-US" sz="2400" dirty="0" err="1"/>
              <a:t>rantai</a:t>
            </a:r>
            <a:r>
              <a:rPr lang="en-US" sz="2400" dirty="0"/>
              <a:t> </a:t>
            </a:r>
            <a:r>
              <a:rPr lang="en-US" sz="2400" dirty="0" err="1"/>
              <a:t>merepresentasikan</a:t>
            </a:r>
            <a:r>
              <a:rPr lang="en-US" sz="2400" dirty="0"/>
              <a:t> </a:t>
            </a:r>
            <a:r>
              <a:rPr lang="en-US" sz="2400" dirty="0" err="1"/>
              <a:t>batas</a:t>
            </a:r>
            <a:r>
              <a:rPr lang="en-US" sz="2400" dirty="0"/>
              <a:t> </a:t>
            </a:r>
            <a:r>
              <a:rPr lang="en-US" sz="2400" dirty="0" err="1"/>
              <a:t>objek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koordinat</a:t>
            </a:r>
            <a:r>
              <a:rPr lang="en-US" sz="2400" dirty="0"/>
              <a:t> </a:t>
            </a:r>
            <a:r>
              <a:rPr lang="en-US" sz="2400" i="1" dirty="0"/>
              <a:t>pixel</a:t>
            </a:r>
            <a:r>
              <a:rPr lang="en-US" sz="2400" dirty="0"/>
              <a:t> </a:t>
            </a:r>
            <a:r>
              <a:rPr lang="en-US" sz="2400" dirty="0" err="1"/>
              <a:t>tepi</a:t>
            </a:r>
            <a:r>
              <a:rPr lang="en-US" sz="2400" dirty="0"/>
              <a:t> </a:t>
            </a:r>
            <a:r>
              <a:rPr lang="en-US" sz="2400" dirty="0" err="1"/>
              <a:t>pertama</a:t>
            </a:r>
            <a:r>
              <a:rPr lang="en-US" sz="2400" dirty="0"/>
              <a:t> </a:t>
            </a:r>
            <a:r>
              <a:rPr lang="en-US" sz="2400" dirty="0" err="1"/>
              <a:t>lalu</a:t>
            </a:r>
            <a:r>
              <a:rPr lang="en-US" sz="2400" dirty="0"/>
              <a:t> </a:t>
            </a:r>
            <a:r>
              <a:rPr lang="en-US" sz="2400" dirty="0" err="1"/>
              <a:t>diikuti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senarai</a:t>
            </a:r>
            <a:r>
              <a:rPr lang="en-US" sz="2400" dirty="0"/>
              <a:t> </a:t>
            </a:r>
            <a:r>
              <a:rPr lang="en-US" sz="2400" dirty="0" err="1"/>
              <a:t>kode</a:t>
            </a:r>
            <a:r>
              <a:rPr lang="en-US" sz="2400" dirty="0"/>
              <a:t> </a:t>
            </a:r>
            <a:r>
              <a:rPr lang="en-US" sz="2400" dirty="0" err="1"/>
              <a:t>rantai</a:t>
            </a:r>
            <a:endParaRPr lang="en-US" sz="2400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3F6C5835-E4FE-41A5-A64B-98E01B10DF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34478" y="2454966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E75F220-F713-43FB-BB1D-B23B95080E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1739" y="2894398"/>
            <a:ext cx="4717360" cy="3768338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6C7E71C-ED12-4710-9576-4769F7F54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3365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5C88571-10DC-41D8-A18D-125481396F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4413" y="936763"/>
            <a:ext cx="8886825" cy="514350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5187BBE-1902-4B26-A90A-741F030577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4272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6178</TotalTime>
  <Words>4724</Words>
  <Application>Microsoft Office PowerPoint</Application>
  <PresentationFormat>Widescreen</PresentationFormat>
  <Paragraphs>563</Paragraphs>
  <Slides>63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63</vt:i4>
      </vt:variant>
    </vt:vector>
  </HeadingPairs>
  <TitlesOfParts>
    <vt:vector size="76" baseType="lpstr">
      <vt:lpstr>SimSun</vt:lpstr>
      <vt:lpstr>Arial</vt:lpstr>
      <vt:lpstr>Calibri</vt:lpstr>
      <vt:lpstr>Calibri Light</vt:lpstr>
      <vt:lpstr>Courier New</vt:lpstr>
      <vt:lpstr>Symbol</vt:lpstr>
      <vt:lpstr>Tahoma</vt:lpstr>
      <vt:lpstr>Times</vt:lpstr>
      <vt:lpstr>Times New Roman</vt:lpstr>
      <vt:lpstr>Office Theme</vt:lpstr>
      <vt:lpstr>Visio.Drawing.5</vt:lpstr>
      <vt:lpstr>Equation</vt:lpstr>
      <vt:lpstr>Equation.3</vt:lpstr>
      <vt:lpstr>20 - Pendeteksian Tepi  (Bagian 3) </vt:lpstr>
      <vt:lpstr>Citra Tepi</vt:lpstr>
      <vt:lpstr>PowerPoint Presentation</vt:lpstr>
      <vt:lpstr>Kontur</vt:lpstr>
      <vt:lpstr>PowerPoint Presentation</vt:lpstr>
      <vt:lpstr>Representasi Kontur</vt:lpstr>
      <vt:lpstr>Kode Rantai</vt:lpstr>
      <vt:lpstr>PowerPoint Presentation</vt:lpstr>
      <vt:lpstr>PowerPoint Presentation</vt:lpstr>
      <vt:lpstr>PowerPoint Presentation</vt:lpstr>
      <vt:lpstr>Transformasi Hough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Real World Example</vt:lpstr>
      <vt:lpstr>Fungsi Hough di dalam Matlab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Finding Coins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Finding Coins (Continued)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Dr.Ir. Rinaldi Munir, MT</dc:creator>
  <cp:lastModifiedBy>Dr. Ir. Rinaldi, M.T.</cp:lastModifiedBy>
  <cp:revision>448</cp:revision>
  <dcterms:created xsi:type="dcterms:W3CDTF">2019-08-23T02:29:55Z</dcterms:created>
  <dcterms:modified xsi:type="dcterms:W3CDTF">2025-10-26T09:53:24Z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38b525e5-f3da-4501-8f1e-526b6769fc56_Enabled">
    <vt:lpwstr>true</vt:lpwstr>
  </property>
  <property fmtid="{D5CDD505-2E9C-101B-9397-08002B2CF9AE}" pid="3" name="MSIP_Label_38b525e5-f3da-4501-8f1e-526b6769fc56_SetDate">
    <vt:lpwstr>2024-11-11T07:19:07Z</vt:lpwstr>
  </property>
  <property fmtid="{D5CDD505-2E9C-101B-9397-08002B2CF9AE}" pid="4" name="MSIP_Label_38b525e5-f3da-4501-8f1e-526b6769fc56_Method">
    <vt:lpwstr>Standard</vt:lpwstr>
  </property>
  <property fmtid="{D5CDD505-2E9C-101B-9397-08002B2CF9AE}" pid="5" name="MSIP_Label_38b525e5-f3da-4501-8f1e-526b6769fc56_Name">
    <vt:lpwstr>defa4170-0d19-0005-0004-bc88714345d2</vt:lpwstr>
  </property>
  <property fmtid="{D5CDD505-2E9C-101B-9397-08002B2CF9AE}" pid="6" name="MSIP_Label_38b525e5-f3da-4501-8f1e-526b6769fc56_SiteId">
    <vt:lpwstr>db6e1183-4c65-405c-82ce-7cd53fa6e9dc</vt:lpwstr>
  </property>
  <property fmtid="{D5CDD505-2E9C-101B-9397-08002B2CF9AE}" pid="7" name="MSIP_Label_38b525e5-f3da-4501-8f1e-526b6769fc56_ActionId">
    <vt:lpwstr>74de28da-3081-4c70-99e9-20766032848a</vt:lpwstr>
  </property>
  <property fmtid="{D5CDD505-2E9C-101B-9397-08002B2CF9AE}" pid="8" name="MSIP_Label_38b525e5-f3da-4501-8f1e-526b6769fc56_ContentBits">
    <vt:lpwstr>0</vt:lpwstr>
  </property>
</Properties>
</file>