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90" r:id="rId2"/>
    <p:sldId id="369" r:id="rId3"/>
    <p:sldId id="370" r:id="rId4"/>
    <p:sldId id="371" r:id="rId5"/>
    <p:sldId id="591" r:id="rId6"/>
    <p:sldId id="372" r:id="rId7"/>
    <p:sldId id="373" r:id="rId8"/>
    <p:sldId id="381" r:id="rId9"/>
    <p:sldId id="374" r:id="rId10"/>
    <p:sldId id="593" r:id="rId11"/>
    <p:sldId id="378" r:id="rId12"/>
    <p:sldId id="382" r:id="rId13"/>
    <p:sldId id="375" r:id="rId14"/>
    <p:sldId id="376" r:id="rId15"/>
    <p:sldId id="380" r:id="rId16"/>
    <p:sldId id="561" r:id="rId17"/>
    <p:sldId id="377" r:id="rId18"/>
    <p:sldId id="555" r:id="rId19"/>
    <p:sldId id="594" r:id="rId20"/>
    <p:sldId id="557" r:id="rId21"/>
    <p:sldId id="559" r:id="rId22"/>
    <p:sldId id="560" r:id="rId23"/>
    <p:sldId id="274" r:id="rId24"/>
    <p:sldId id="563" r:id="rId25"/>
    <p:sldId id="564" r:id="rId26"/>
    <p:sldId id="565" r:id="rId27"/>
    <p:sldId id="566" r:id="rId28"/>
    <p:sldId id="569" r:id="rId29"/>
    <p:sldId id="567" r:id="rId30"/>
    <p:sldId id="570" r:id="rId31"/>
    <p:sldId id="568" r:id="rId32"/>
    <p:sldId id="571" r:id="rId33"/>
    <p:sldId id="572" r:id="rId34"/>
    <p:sldId id="573" r:id="rId35"/>
    <p:sldId id="574" r:id="rId36"/>
    <p:sldId id="575" r:id="rId37"/>
    <p:sldId id="576" r:id="rId38"/>
    <p:sldId id="595" r:id="rId39"/>
    <p:sldId id="597" r:id="rId40"/>
    <p:sldId id="5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09BAFC-6A05-4AE6-881D-C3EF7ADC1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6038A-2076-4B89-819E-63291698FF9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92578" name="Rectangle 2">
            <a:extLst>
              <a:ext uri="{FF2B5EF4-FFF2-40B4-BE49-F238E27FC236}">
                <a16:creationId xmlns:a16="http://schemas.microsoft.com/office/drawing/2014/main" id="{19630E7F-08FF-4BC7-A6C0-6804EBAA9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>
            <a:extLst>
              <a:ext uri="{FF2B5EF4-FFF2-40B4-BE49-F238E27FC236}">
                <a16:creationId xmlns:a16="http://schemas.microsoft.com/office/drawing/2014/main" id="{63695923-F57A-49DB-BB42-FC98471BB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en-US" sz="9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44A808-BE6F-419B-914D-59F577B5F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14354-A1DB-40EA-9AC7-CA2320E3B2E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96674" name="Rectangle 2">
            <a:extLst>
              <a:ext uri="{FF2B5EF4-FFF2-40B4-BE49-F238E27FC236}">
                <a16:creationId xmlns:a16="http://schemas.microsoft.com/office/drawing/2014/main" id="{AF72AD9C-874B-4063-8AD0-C476FB41C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>
            <a:extLst>
              <a:ext uri="{FF2B5EF4-FFF2-40B4-BE49-F238E27FC236}">
                <a16:creationId xmlns:a16="http://schemas.microsoft.com/office/drawing/2014/main" id="{A24F0646-8B64-4827-8F25-C64CD8F47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07FF5D-F4A6-4F60-830B-B402EEE62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616BB-6078-45F6-9814-1191DBB4E0F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00770" name="Rectangle 2">
            <a:extLst>
              <a:ext uri="{FF2B5EF4-FFF2-40B4-BE49-F238E27FC236}">
                <a16:creationId xmlns:a16="http://schemas.microsoft.com/office/drawing/2014/main" id="{E8AC8781-AB3C-4C3E-A33D-848EF9847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id="{B2429C39-C31D-478C-AD05-6E1FD42C7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1F53B5-E69D-4E3B-909D-FFC2A35F3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9F4EE-EDF1-44D8-8EB5-D7E9BAA817B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02818" name="Rectangle 2">
            <a:extLst>
              <a:ext uri="{FF2B5EF4-FFF2-40B4-BE49-F238E27FC236}">
                <a16:creationId xmlns:a16="http://schemas.microsoft.com/office/drawing/2014/main" id="{527B1FDB-DE96-4509-8E94-21C220F4D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>
            <a:extLst>
              <a:ext uri="{FF2B5EF4-FFF2-40B4-BE49-F238E27FC236}">
                <a16:creationId xmlns:a16="http://schemas.microsoft.com/office/drawing/2014/main" id="{E9F64113-F285-4A7F-A5BB-CBFE331AD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4FC-C1F3-43CE-A786-4FCCD80F4A19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0154-FB45-4007-A6FA-89730DD22EFE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BB3-5215-4353-B849-3B7A0D91AEB0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425D-F246-4EB8-8EA9-63216A3FC4AB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C52F-4B8A-4E6D-8378-E8CF0A9F28FF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D77B-AB1D-446E-B12A-DCC2664AC210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F54C-25A4-464D-B752-5975429ADDED}" type="datetime1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11A-491C-4C0C-83EE-FF6F3A547AE6}" type="datetime1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EBD-46F8-4C43-A5E0-888E58B7302B}" type="datetime1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E28E-8618-4B37-AF77-7F93B531299B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334-896C-474A-BDB8-9BA7D113295E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5DBF-D24F-489A-BF19-AD0945631DAE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9.emf"/><Relationship Id="rId3" Type="http://schemas.openxmlformats.org/officeDocument/2006/relationships/image" Target="../media/image23.emf"/><Relationship Id="rId7" Type="http://schemas.openxmlformats.org/officeDocument/2006/relationships/image" Target="../media/image25.wmf"/><Relationship Id="rId12" Type="http://schemas.openxmlformats.org/officeDocument/2006/relationships/image" Target="../media/image28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4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1.png"/><Relationship Id="rId5" Type="http://schemas.openxmlformats.org/officeDocument/2006/relationships/tags" Target="../tags/tag5.xml"/><Relationship Id="rId10" Type="http://schemas.openxmlformats.org/officeDocument/2006/relationships/image" Target="../media/image40.png"/><Relationship Id="rId4" Type="http://schemas.openxmlformats.org/officeDocument/2006/relationships/tags" Target="../tags/tag4.xml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2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7.w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18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19 - </a:t>
            </a:r>
            <a:r>
              <a:rPr lang="en-US" b="1" dirty="0" err="1"/>
              <a:t>Pendeteksian</a:t>
            </a:r>
            <a:r>
              <a:rPr lang="en-US" b="1" dirty="0"/>
              <a:t> </a:t>
            </a:r>
            <a:r>
              <a:rPr lang="en-US" b="1" dirty="0" err="1"/>
              <a:t>Tepi</a:t>
            </a:r>
            <a:r>
              <a:rPr lang="en-US" b="1" dirty="0"/>
              <a:t>  </a:t>
            </a:r>
            <a:r>
              <a:rPr lang="en-US" sz="4400" b="1" dirty="0">
                <a:solidFill>
                  <a:srgbClr val="FF0000"/>
                </a:solidFill>
              </a:rPr>
              <a:t>(Bagian 2)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44" y="19256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Ir. Rinaldi, M.T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59" y="551543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/>
              <a:t>2025</a:t>
            </a:r>
            <a:endParaRPr lang="en-US" dirty="0"/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4E57404-E843-43D5-ADB7-79145FED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376927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FBA06-D473-5957-17DD-92A0CB35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5913-2339-4F36-9089-6552FB79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986"/>
            <a:ext cx="10515600" cy="561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Catatan</a:t>
            </a:r>
            <a:r>
              <a:rPr lang="en-US" sz="2400" dirty="0"/>
              <a:t>: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literatur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penomoran</a:t>
            </a:r>
            <a:r>
              <a:rPr lang="en-US" sz="2400" dirty="0"/>
              <a:t> pixel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mask</a:t>
            </a:r>
            <a:r>
              <a:rPr lang="en-US" sz="2400" dirty="0"/>
              <a:t> Prewitt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nilainya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slide </a:t>
            </a:r>
            <a:r>
              <a:rPr lang="en-US" sz="2400" dirty="0" err="1"/>
              <a:t>sebelumnya</a:t>
            </a:r>
            <a:r>
              <a:rPr lang="en-US" sz="2400" dirty="0"/>
              <a:t>:</a:t>
            </a:r>
          </a:p>
        </p:txBody>
      </p:sp>
      <p:graphicFrame>
        <p:nvGraphicFramePr>
          <p:cNvPr id="6" name="Group 130">
            <a:extLst>
              <a:ext uri="{FF2B5EF4-FFF2-40B4-BE49-F238E27FC236}">
                <a16:creationId xmlns:a16="http://schemas.microsoft.com/office/drawing/2014/main" id="{296CEB29-8EEE-4345-88FF-1915BF488DC4}"/>
              </a:ext>
            </a:extLst>
          </p:cNvPr>
          <p:cNvGraphicFramePr>
            <a:graphicFrameLocks/>
          </p:cNvGraphicFramePr>
          <p:nvPr/>
        </p:nvGraphicFramePr>
        <p:xfrm>
          <a:off x="1647825" y="1308098"/>
          <a:ext cx="4279900" cy="4991102"/>
        </p:xfrm>
        <a:graphic>
          <a:graphicData uri="http://schemas.openxmlformats.org/drawingml/2006/table">
            <a:tbl>
              <a:tblPr/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Group 189">
            <a:extLst>
              <a:ext uri="{FF2B5EF4-FFF2-40B4-BE49-F238E27FC236}">
                <a16:creationId xmlns:a16="http://schemas.microsoft.com/office/drawing/2014/main" id="{010DC522-9905-40A8-904D-78FE8312A89B}"/>
              </a:ext>
            </a:extLst>
          </p:cNvPr>
          <p:cNvGraphicFramePr>
            <a:graphicFrameLocks/>
          </p:cNvGraphicFramePr>
          <p:nvPr/>
        </p:nvGraphicFramePr>
        <p:xfrm>
          <a:off x="2925763" y="2827336"/>
          <a:ext cx="1293812" cy="1455738"/>
        </p:xfrm>
        <a:graphic>
          <a:graphicData uri="http://schemas.openxmlformats.org/drawingml/2006/table">
            <a:tbl>
              <a:tblPr/>
              <a:tblGrid>
                <a:gridCol w="43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5407E7-CEEA-4914-9150-187C8163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112" y="1324373"/>
            <a:ext cx="2724575" cy="2555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86D15-DC44-4675-A91F-113D29F80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566" y="4143640"/>
            <a:ext cx="2641753" cy="25556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DE81D-EA0A-FEA9-C1DD-A493CA67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999D4-24E2-4D16-B92A-064A837B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65" y="2355575"/>
            <a:ext cx="6549330" cy="5396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BD043-9454-4112-A0C2-330D31D6F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68" y="2365513"/>
            <a:ext cx="6549331" cy="5396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670-21D8-41C9-B924-7649754638E1}"/>
              </a:ext>
            </a:extLst>
          </p:cNvPr>
          <p:cNvSpPr txBox="1"/>
          <p:nvPr/>
        </p:nvSpPr>
        <p:spPr>
          <a:xfrm>
            <a:off x="2067339" y="6454201"/>
            <a:ext cx="15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masukan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907E9-31CC-4333-898C-10F56CEDB725}"/>
              </a:ext>
            </a:extLst>
          </p:cNvPr>
          <p:cNvSpPr txBox="1"/>
          <p:nvPr/>
        </p:nvSpPr>
        <p:spPr>
          <a:xfrm>
            <a:off x="7729537" y="6454201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operator Prewitt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C76A8-0F1A-4820-8CE2-BA029DFDDB41}"/>
              </a:ext>
            </a:extLst>
          </p:cNvPr>
          <p:cNvSpPr/>
          <p:nvPr/>
        </p:nvSpPr>
        <p:spPr>
          <a:xfrm>
            <a:off x="1526654" y="2120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('bird.bmp');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Px = [-1 0 1; -1 0 1; -1 0 1];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[-1 -1 -1; 0 0 0; 1 1 1];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conv2(double(I), double(Px), 'same');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conv2(double(I), double(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'same');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Jedge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sqrt(Jx.^2 + Jy.^2);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(uint8(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Jedge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2F085-4FDF-08E4-FB26-0950918A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8C061-C92A-4534-88C5-3E6B6934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526"/>
            <a:ext cx="6549330" cy="5396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E2F0C-FF26-4A51-925B-9B174C63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99" y="730525"/>
            <a:ext cx="6549331" cy="5396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C4F72A-69AD-4671-AC63-D8CAFFAAB046}"/>
              </a:ext>
            </a:extLst>
          </p:cNvPr>
          <p:cNvSpPr txBox="1"/>
          <p:nvPr/>
        </p:nvSpPr>
        <p:spPr>
          <a:xfrm>
            <a:off x="2362407" y="4863940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operator Sobel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1F77B-4C1F-46C6-98CE-16FF79254779}"/>
              </a:ext>
            </a:extLst>
          </p:cNvPr>
          <p:cNvSpPr txBox="1"/>
          <p:nvPr/>
        </p:nvSpPr>
        <p:spPr>
          <a:xfrm>
            <a:off x="7263229" y="4863940"/>
            <a:ext cx="229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operator Prewitt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90A6-2773-9287-F415-6D0EDA1A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CC88-A5C5-45E4-83DD-C2070FD0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Operator Roberts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C9FB-2AE5-431B-B071-E796E38DA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Roberts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juga operator </a:t>
            </a:r>
            <a:r>
              <a:rPr lang="en-US" dirty="0" err="1"/>
              <a:t>silang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3BAE55-50D4-416B-9102-18704663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574" y="28326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D5C9C7A-09CC-4A42-9486-FEC84A551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389646"/>
              </p:ext>
            </p:extLst>
          </p:nvPr>
        </p:nvGraphicFramePr>
        <p:xfrm>
          <a:off x="1050234" y="2338379"/>
          <a:ext cx="4267218" cy="317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24680" imgH="1930680" progId="Visio.Drawing.5">
                  <p:embed/>
                </p:oleObj>
              </mc:Choice>
              <mc:Fallback>
                <p:oleObj r:id="rId2" imgW="2524680" imgH="193068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234" y="2338379"/>
                        <a:ext cx="4267218" cy="3173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29C8391-8C72-4B20-AE48-880A28773BFB}"/>
              </a:ext>
            </a:extLst>
          </p:cNvPr>
          <p:cNvSpPr/>
          <p:nvPr/>
        </p:nvSpPr>
        <p:spPr>
          <a:xfrm>
            <a:off x="5794584" y="242160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Gradien</a:t>
            </a:r>
            <a:r>
              <a:rPr lang="en-US" sz="2400" dirty="0">
                <a:ea typeface="Times New Roman" panose="02020603050405020304" pitchFamily="18" charset="0"/>
              </a:rPr>
              <a:t> Roberts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arah</a:t>
            </a:r>
            <a:r>
              <a:rPr lang="en-US" sz="2400" dirty="0">
                <a:ea typeface="Times New Roman" panose="02020603050405020304" pitchFamily="18" charset="0"/>
              </a:rPr>
              <a:t>-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arah</a:t>
            </a:r>
            <a:r>
              <a:rPr lang="en-US" sz="2400" dirty="0">
                <a:ea typeface="Times New Roman" panose="02020603050405020304" pitchFamily="18" charset="0"/>
              </a:rPr>
              <a:t>-</a:t>
            </a:r>
            <a:r>
              <a:rPr lang="en-US" sz="2400" i="1" dirty="0">
                <a:ea typeface="Times New Roman" panose="02020603050405020304" pitchFamily="18" charset="0"/>
              </a:rPr>
              <a:t>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dihitung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rumus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102CFA-C5A8-4FB4-8AD9-80F5B0942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016ACF1-FAA4-4642-AE53-32F98CDAB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63584"/>
              </p:ext>
            </p:extLst>
          </p:nvPr>
        </p:nvGraphicFramePr>
        <p:xfrm>
          <a:off x="6318992" y="3338184"/>
          <a:ext cx="4267218" cy="44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43100" imgH="203200" progId="Equation.3">
                  <p:embed/>
                </p:oleObj>
              </mc:Choice>
              <mc:Fallback>
                <p:oleObj r:id="rId4" imgW="19431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992" y="3338184"/>
                        <a:ext cx="4267218" cy="446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047E0A06-5D04-422E-92A4-9C7E88F5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DA265BF-242E-4E39-BD94-4E3973A55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15026"/>
              </p:ext>
            </p:extLst>
          </p:nvPr>
        </p:nvGraphicFramePr>
        <p:xfrm>
          <a:off x="6318992" y="4029815"/>
          <a:ext cx="4267218" cy="44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43100" imgH="203200" progId="Equation.3">
                  <p:embed/>
                </p:oleObj>
              </mc:Choice>
              <mc:Fallback>
                <p:oleObj r:id="rId6" imgW="1943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992" y="4029815"/>
                        <a:ext cx="4267218" cy="446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F3C65DB-7522-4E34-B315-CAE645190D8B}"/>
              </a:ext>
            </a:extLst>
          </p:cNvPr>
          <p:cNvSpPr/>
          <p:nvPr/>
        </p:nvSpPr>
        <p:spPr>
          <a:xfrm>
            <a:off x="5950708" y="4680930"/>
            <a:ext cx="398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konvolusi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D26ECBC-D0C2-40CE-9B4B-9F6718BE2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2C26C08-DF46-45A1-8B0F-D1F324AF9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027762"/>
              </p:ext>
            </p:extLst>
          </p:nvPr>
        </p:nvGraphicFramePr>
        <p:xfrm>
          <a:off x="6180778" y="5161024"/>
          <a:ext cx="1846376" cy="98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812447" imgH="431613" progId="Equation.3">
                  <p:embed/>
                </p:oleObj>
              </mc:Choice>
              <mc:Fallback>
                <p:oleObj r:id="rId8" imgW="812447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778" y="5161024"/>
                        <a:ext cx="1846376" cy="980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F98353FF-C975-46A8-8D07-FBBC9AB3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1A59C87-777B-44B0-8409-308143BE2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72441"/>
              </p:ext>
            </p:extLst>
          </p:nvPr>
        </p:nvGraphicFramePr>
        <p:xfrm>
          <a:off x="8993752" y="5179136"/>
          <a:ext cx="1666278" cy="88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812447" imgH="431613" progId="Equation.3">
                  <p:embed/>
                </p:oleObj>
              </mc:Choice>
              <mc:Fallback>
                <p:oleObj r:id="rId10" imgW="812447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3752" y="5179136"/>
                        <a:ext cx="1666278" cy="885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C8CBF86-07E0-48FF-87E1-7026590A64C7}"/>
              </a:ext>
            </a:extLst>
          </p:cNvPr>
          <p:cNvSpPr txBox="1"/>
          <p:nvPr/>
        </p:nvSpPr>
        <p:spPr>
          <a:xfrm>
            <a:off x="8203164" y="532969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E95DD1-BA4C-4D81-A6D8-523528ACD3A4}"/>
              </a:ext>
            </a:extLst>
          </p:cNvPr>
          <p:cNvSpPr/>
          <p:nvPr/>
        </p:nvSpPr>
        <p:spPr>
          <a:xfrm>
            <a:off x="1050234" y="55605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8125" marR="0" indent="-238125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a typeface="Times New Roman" panose="02020603050405020304" pitchFamily="18" charset="0"/>
              </a:rPr>
              <a:t>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dihitung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rumus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63F61A-CA73-4073-960C-0B29FA7205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868" y="6070725"/>
            <a:ext cx="2823415" cy="7236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D37245-02F6-4A2D-B027-C0BC29F87BED}"/>
              </a:ext>
            </a:extLst>
          </p:cNvPr>
          <p:cNvSpPr/>
          <p:nvPr/>
        </p:nvSpPr>
        <p:spPr>
          <a:xfrm>
            <a:off x="5908305" y="6185624"/>
            <a:ext cx="370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a typeface="Times New Roman" panose="02020603050405020304" pitchFamily="18" charset="0"/>
              </a:rPr>
              <a:t>Kekuatan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tepi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dihitung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rumus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844745-CC5B-4B94-ABBA-724B2C1C9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32435" y="6191072"/>
            <a:ext cx="2564209" cy="374496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B3058BB-8D30-89DF-7F39-C3A098CF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AB9A-5A74-4599-B94E-C8ACF218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pendeteksian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operator Roberts: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CF251-B996-4C1C-AC8A-87E18A48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24" y="1688915"/>
            <a:ext cx="5963340" cy="2664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D04AAF-E5AD-49F6-BD35-87A82C52F278}"/>
              </a:ext>
            </a:extLst>
          </p:cNvPr>
          <p:cNvSpPr/>
          <p:nvPr/>
        </p:nvSpPr>
        <p:spPr>
          <a:xfrm>
            <a:off x="1239077" y="4586642"/>
            <a:ext cx="9544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pc="-10" dirty="0">
                <a:ea typeface="Times New Roman" panose="02020603050405020304" pitchFamily="18" charset="0"/>
              </a:rPr>
              <a:t>Nilai 4 pada </a:t>
            </a:r>
            <a:r>
              <a:rPr lang="en-US" sz="2400" spc="-10" dirty="0" err="1">
                <a:ea typeface="Times New Roman" panose="02020603050405020304" pitchFamily="18" charset="0"/>
              </a:rPr>
              <a:t>pojok</a:t>
            </a:r>
            <a:r>
              <a:rPr lang="en-US" sz="2400" spc="-10" dirty="0"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a typeface="Times New Roman" panose="02020603050405020304" pitchFamily="18" charset="0"/>
              </a:rPr>
              <a:t>kiri</a:t>
            </a:r>
            <a:r>
              <a:rPr lang="en-US" sz="2400" spc="-10" dirty="0"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a typeface="Times New Roman" panose="02020603050405020304" pitchFamily="18" charset="0"/>
              </a:rPr>
              <a:t>atas</a:t>
            </a:r>
            <a:r>
              <a:rPr lang="en-US" sz="2400" spc="-10" dirty="0">
                <a:ea typeface="Times New Roman" panose="02020603050405020304" pitchFamily="18" charset="0"/>
              </a:rPr>
              <a:t> pada </a:t>
            </a:r>
            <a:r>
              <a:rPr lang="en-US" sz="2400" spc="-10" dirty="0" err="1">
                <a:ea typeface="Times New Roman" panose="02020603050405020304" pitchFamily="18" charset="0"/>
              </a:rPr>
              <a:t>citra</a:t>
            </a:r>
            <a:r>
              <a:rPr lang="en-US" sz="2400" spc="-10" dirty="0"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a typeface="Times New Roman" panose="02020603050405020304" pitchFamily="18" charset="0"/>
              </a:rPr>
              <a:t>hasil</a:t>
            </a:r>
            <a:r>
              <a:rPr lang="en-US" sz="2400" spc="-10" dirty="0"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a typeface="Times New Roman" panose="02020603050405020304" pitchFamily="18" charset="0"/>
              </a:rPr>
              <a:t>konvolusi</a:t>
            </a:r>
            <a:r>
              <a:rPr lang="en-US" sz="2400" spc="-10" dirty="0"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a typeface="Times New Roman" panose="02020603050405020304" pitchFamily="18" charset="0"/>
              </a:rPr>
              <a:t>diperoleh</a:t>
            </a:r>
            <a:r>
              <a:rPr lang="en-US" sz="2400" spc="-10" dirty="0"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a typeface="Times New Roman" panose="02020603050405020304" pitchFamily="18" charset="0"/>
              </a:rPr>
              <a:t>dengan</a:t>
            </a:r>
            <a:r>
              <a:rPr lang="en-US" sz="2400" spc="-10" dirty="0">
                <a:ea typeface="Times New Roman" panose="02020603050405020304" pitchFamily="18" charset="0"/>
              </a:rPr>
              <a:t> </a:t>
            </a:r>
            <a:r>
              <a:rPr lang="en-US" sz="2400" spc="-10" dirty="0" err="1">
                <a:ea typeface="Times New Roman" panose="02020603050405020304" pitchFamily="18" charset="0"/>
              </a:rPr>
              <a:t>perhitungan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E3AC2-46E3-4642-AA89-FF75294CD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77" y="5763038"/>
            <a:ext cx="9975842" cy="353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35D3D-6920-90FD-9904-42F73ABD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999D4-24E2-4D16-B92A-064A837B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65" y="2355575"/>
            <a:ext cx="6549330" cy="5396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670-21D8-41C9-B924-7649754638E1}"/>
              </a:ext>
            </a:extLst>
          </p:cNvPr>
          <p:cNvSpPr txBox="1"/>
          <p:nvPr/>
        </p:nvSpPr>
        <p:spPr>
          <a:xfrm>
            <a:off x="2067339" y="6454201"/>
            <a:ext cx="15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masukan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907E9-31CC-4333-898C-10F56CEDB725}"/>
              </a:ext>
            </a:extLst>
          </p:cNvPr>
          <p:cNvSpPr txBox="1"/>
          <p:nvPr/>
        </p:nvSpPr>
        <p:spPr>
          <a:xfrm>
            <a:off x="7729537" y="6454201"/>
            <a:ext cx="236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operator Roberts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C76A8-0F1A-4820-8CE2-BA029DFDDB41}"/>
              </a:ext>
            </a:extLst>
          </p:cNvPr>
          <p:cNvSpPr/>
          <p:nvPr/>
        </p:nvSpPr>
        <p:spPr>
          <a:xfrm>
            <a:off x="1526654" y="2120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('bird.bmp');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[1 0; 0 -1];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Ry = [0 1; -1 0];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Jx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conv2(double(I), double(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), '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conv2(double(I), double(Ry), 'same');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Jedge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sqrt(Jx.^2 + Jy.^2);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(uint8(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Jedge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536B15-0A44-4333-9515-F9EE318E1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05" y="2486484"/>
            <a:ext cx="6390469" cy="52660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2D3E1-8EA3-9932-34F3-E7AEA073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D18BE-857B-49AB-B8FA-3D35B8E5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62" y="335803"/>
            <a:ext cx="6619610" cy="63234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B9A60-B983-143E-C3EB-88EF4C1E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2B05-35DF-437C-BFFC-2B9516DF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Operator Canny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2A39-0159-496E-9338-B14D0211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139"/>
            <a:ext cx="10515600" cy="4566824"/>
          </a:xfrm>
        </p:spPr>
        <p:txBody>
          <a:bodyPr>
            <a:normAutofit/>
          </a:bodyPr>
          <a:lstStyle/>
          <a:p>
            <a:r>
              <a:rPr lang="en-US" sz="2400" dirty="0"/>
              <a:t>Operator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yang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ketebalan</a:t>
            </a:r>
            <a:r>
              <a:rPr lang="en-US" sz="2400" dirty="0"/>
              <a:t> 1 </a:t>
            </a:r>
            <a:r>
              <a:rPr lang="en-US" sz="2400" i="1" dirty="0"/>
              <a:t>pixel</a:t>
            </a:r>
          </a:p>
        </p:txBody>
      </p:sp>
      <p:pic>
        <p:nvPicPr>
          <p:cNvPr id="4" name="Picture 5" descr="lena">
            <a:extLst>
              <a:ext uri="{FF2B5EF4-FFF2-40B4-BE49-F238E27FC236}">
                <a16:creationId xmlns:a16="http://schemas.microsoft.com/office/drawing/2014/main" id="{DECC32CF-D898-4848-BFF7-7BBC6F12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67" y="2623467"/>
            <a:ext cx="3869408" cy="38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anny5">
            <a:extLst>
              <a:ext uri="{FF2B5EF4-FFF2-40B4-BE49-F238E27FC236}">
                <a16:creationId xmlns:a16="http://schemas.microsoft.com/office/drawing/2014/main" id="{40C1251E-323B-4500-832E-7646E405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66" y="2583710"/>
            <a:ext cx="3909165" cy="390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AAA04-E186-47FB-2C47-AB8FC2B8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5" name="Rectangle 3">
            <a:extLst>
              <a:ext uri="{FF2B5EF4-FFF2-40B4-BE49-F238E27FC236}">
                <a16:creationId xmlns:a16="http://schemas.microsoft.com/office/drawing/2014/main" id="{9D73D082-EE1B-491C-A3AE-BD6173A36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292" y="1137456"/>
            <a:ext cx="10386391" cy="40954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dirty="0" err="1">
                <a:ea typeface="MS PGothic" panose="020B0600070205080204" pitchFamily="34" charset="-128"/>
              </a:rPr>
              <a:t>Langkah-langkah</a:t>
            </a:r>
            <a:r>
              <a:rPr lang="en-US" altLang="ja-JP" dirty="0">
                <a:ea typeface="MS PGothic" panose="020B0600070205080204" pitchFamily="34" charset="-128"/>
              </a:rPr>
              <a:t> operator Canny: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ja-JP" dirty="0" err="1">
                <a:ea typeface="MS PGothic" panose="020B0600070205080204" pitchFamily="34" charset="-128"/>
              </a:rPr>
              <a:t>Haluskan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citra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i="1" dirty="0">
                <a:ea typeface="MS PGothic" panose="020B0600070205080204" pitchFamily="34" charset="-128"/>
              </a:rPr>
              <a:t>I</a:t>
            </a:r>
            <a:r>
              <a:rPr lang="en-US" altLang="ja-JP" dirty="0">
                <a:ea typeface="MS PGothic" panose="020B0600070205080204" pitchFamily="34" charset="-128"/>
              </a:rPr>
              <a:t>  </a:t>
            </a:r>
            <a:r>
              <a:rPr lang="en-US" altLang="ja-JP" dirty="0" err="1">
                <a:ea typeface="MS PGothic" panose="020B0600070205080204" pitchFamily="34" charset="-128"/>
              </a:rPr>
              <a:t>menggunakan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penapis</a:t>
            </a:r>
            <a:r>
              <a:rPr lang="en-US" altLang="ja-JP" dirty="0">
                <a:ea typeface="MS PGothic" panose="020B0600070205080204" pitchFamily="34" charset="-128"/>
              </a:rPr>
              <a:t> Gaussian G (</a:t>
            </a:r>
            <a:r>
              <a:rPr lang="en-US" altLang="ja-JP" dirty="0" err="1">
                <a:ea typeface="MS PGothic" panose="020B0600070205080204" pitchFamily="34" charset="-128"/>
              </a:rPr>
              <a:t>dengan</a:t>
            </a:r>
            <a:r>
              <a:rPr lang="en-US" altLang="ja-JP" dirty="0">
                <a:ea typeface="MS PGothic" panose="020B0600070205080204" pitchFamily="34" charset="-128"/>
              </a:rPr>
              <a:t> standard </a:t>
            </a:r>
            <a:r>
              <a:rPr lang="en-US" altLang="ja-JP" dirty="0" err="1">
                <a:ea typeface="MS PGothic" panose="020B0600070205080204" pitchFamily="34" charset="-128"/>
              </a:rPr>
              <a:t>deviasi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>
                <a:ea typeface="MS PGothic" panose="020B0600070205080204" pitchFamily="34" charset="-128"/>
                <a:sym typeface="Symbol" panose="05050102010706020507" pitchFamily="18" charset="2"/>
              </a:rPr>
              <a:t> yang </a:t>
            </a:r>
            <a:r>
              <a:rPr lang="en-US" altLang="ja-JP" dirty="0" err="1">
                <a:ea typeface="MS PGothic" panose="020B0600070205080204" pitchFamily="34" charset="-128"/>
                <a:sym typeface="Symbol" panose="05050102010706020507" pitchFamily="18" charset="2"/>
              </a:rPr>
              <a:t>dispesifikasikan</a:t>
            </a:r>
            <a:r>
              <a:rPr lang="en-US" altLang="ja-JP" dirty="0">
                <a:ea typeface="MS PGothic" panose="020B0600070205080204" pitchFamily="34" charset="-128"/>
                <a:sym typeface="Symbol" panose="05050102010706020507" pitchFamily="18" charset="2"/>
              </a:rPr>
              <a:t>)</a:t>
            </a:r>
            <a:r>
              <a:rPr lang="en-US" altLang="ja-JP" dirty="0">
                <a:ea typeface="MS PGothic" panose="020B0600070205080204" pitchFamily="34" charset="-128"/>
              </a:rPr>
              <a:t>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ja-JP" dirty="0" err="1">
                <a:ea typeface="MS PGothic" panose="020B0600070205080204" pitchFamily="34" charset="-128"/>
              </a:rPr>
              <a:t>Hitung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gradien</a:t>
            </a:r>
            <a:r>
              <a:rPr lang="en-US" altLang="ja-JP" dirty="0">
                <a:ea typeface="MS PGothic" panose="020B0600070205080204" pitchFamily="34" charset="-128"/>
              </a:rPr>
              <a:t> dan </a:t>
            </a:r>
            <a:r>
              <a:rPr lang="en-US" altLang="ja-JP" dirty="0" err="1">
                <a:ea typeface="MS PGothic" panose="020B0600070205080204" pitchFamily="34" charset="-128"/>
              </a:rPr>
              <a:t>arah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gradien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setiap</a:t>
            </a:r>
            <a:r>
              <a:rPr lang="en-US" altLang="ja-JP" dirty="0">
                <a:ea typeface="MS PGothic" panose="020B0600070205080204" pitchFamily="34" charset="-128"/>
              </a:rPr>
              <a:t> pixel </a:t>
            </a:r>
            <a:r>
              <a:rPr lang="en-US" altLang="ja-JP" dirty="0" err="1">
                <a:ea typeface="MS PGothic" panose="020B0600070205080204" pitchFamily="34" charset="-128"/>
              </a:rPr>
              <a:t>dengan</a:t>
            </a:r>
            <a:r>
              <a:rPr lang="en-US" altLang="ja-JP" dirty="0">
                <a:ea typeface="MS PGothic" panose="020B0600070205080204" pitchFamily="34" charset="-128"/>
              </a:rPr>
              <a:t> salah </a:t>
            </a:r>
            <a:r>
              <a:rPr lang="en-US" altLang="ja-JP" dirty="0" err="1">
                <a:ea typeface="MS PGothic" panose="020B0600070205080204" pitchFamily="34" charset="-128"/>
              </a:rPr>
              <a:t>satu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dari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tiga</a:t>
            </a:r>
            <a:r>
              <a:rPr lang="en-US" altLang="ja-JP" dirty="0">
                <a:ea typeface="MS PGothic" panose="020B0600070205080204" pitchFamily="34" charset="-128"/>
              </a:rPr>
              <a:t> operator </a:t>
            </a:r>
            <a:r>
              <a:rPr lang="en-US" altLang="ja-JP" dirty="0" err="1">
                <a:ea typeface="MS PGothic" panose="020B0600070205080204" pitchFamily="34" charset="-128"/>
              </a:rPr>
              <a:t>sebelumnya</a:t>
            </a:r>
            <a:r>
              <a:rPr lang="en-US" altLang="ja-JP" dirty="0">
                <a:ea typeface="MS PGothic" panose="020B0600070205080204" pitchFamily="34" charset="-128"/>
              </a:rPr>
              <a:t> (Sobel, Prewitt, Roberts)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dirty="0">
                <a:ea typeface="MS PGothic" panose="020B0600070205080204" pitchFamily="34" charset="-128"/>
              </a:rPr>
              <a:t>Jika </a:t>
            </a:r>
            <a:r>
              <a:rPr lang="en-US" altLang="ja-JP" dirty="0" err="1">
                <a:ea typeface="MS PGothic" panose="020B0600070205080204" pitchFamily="34" charset="-128"/>
              </a:rPr>
              <a:t>nilai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mutlak</a:t>
            </a:r>
            <a:r>
              <a:rPr lang="en-US" altLang="ja-JP" dirty="0">
                <a:ea typeface="MS PGothic" panose="020B0600070205080204" pitchFamily="34" charset="-128"/>
              </a:rPr>
              <a:t> (magnitude) </a:t>
            </a:r>
            <a:r>
              <a:rPr lang="en-US" altLang="ja-JP" dirty="0" err="1">
                <a:ea typeface="MS PGothic" panose="020B0600070205080204" pitchFamily="34" charset="-128"/>
              </a:rPr>
              <a:t>gradien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suatu</a:t>
            </a:r>
            <a:r>
              <a:rPr lang="en-US" altLang="ja-JP" dirty="0">
                <a:ea typeface="MS PGothic" panose="020B0600070205080204" pitchFamily="34" charset="-128"/>
              </a:rPr>
              <a:t> pixel </a:t>
            </a:r>
            <a:r>
              <a:rPr lang="en-US" altLang="ja-JP" dirty="0" err="1">
                <a:ea typeface="MS PGothic" panose="020B0600070205080204" pitchFamily="34" charset="-128"/>
              </a:rPr>
              <a:t>melebihi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nilai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ambang</a:t>
            </a:r>
            <a:r>
              <a:rPr lang="en-US" altLang="ja-JP" dirty="0">
                <a:ea typeface="MS PGothic" panose="020B0600070205080204" pitchFamily="34" charset="-128"/>
              </a:rPr>
              <a:t> T, </a:t>
            </a:r>
            <a:r>
              <a:rPr lang="en-US" altLang="ja-JP" dirty="0" err="1">
                <a:ea typeface="MS PGothic" panose="020B0600070205080204" pitchFamily="34" charset="-128"/>
              </a:rPr>
              <a:t>maka</a:t>
            </a:r>
            <a:r>
              <a:rPr lang="en-US" altLang="ja-JP" dirty="0">
                <a:ea typeface="MS PGothic" panose="020B0600070205080204" pitchFamily="34" charset="-128"/>
              </a:rPr>
              <a:t> pixel </a:t>
            </a:r>
            <a:r>
              <a:rPr lang="en-US" altLang="ja-JP" dirty="0" err="1">
                <a:ea typeface="MS PGothic" panose="020B0600070205080204" pitchFamily="34" charset="-128"/>
              </a:rPr>
              <a:t>tersebut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 err="1">
                <a:ea typeface="MS PGothic" panose="020B0600070205080204" pitchFamily="34" charset="-128"/>
              </a:rPr>
              <a:t>termasuk</a:t>
            </a:r>
            <a:r>
              <a:rPr lang="en-US" altLang="ja-JP" dirty="0">
                <a:ea typeface="MS PGothic" panose="020B0600070205080204" pitchFamily="34" charset="-128"/>
              </a:rPr>
              <a:t> pixel </a:t>
            </a:r>
            <a:r>
              <a:rPr lang="en-US" altLang="ja-JP" dirty="0" err="1">
                <a:ea typeface="MS PGothic" panose="020B0600070205080204" pitchFamily="34" charset="-128"/>
              </a:rPr>
              <a:t>tepi</a:t>
            </a:r>
            <a:r>
              <a:rPr lang="en-US" altLang="ja-JP" dirty="0">
                <a:ea typeface="MS PGothic" panose="020B0600070205080204" pitchFamily="34" charset="-128"/>
              </a:rPr>
              <a:t>.</a:t>
            </a:r>
          </a:p>
        </p:txBody>
      </p:sp>
      <p:graphicFrame>
        <p:nvGraphicFramePr>
          <p:cNvPr id="791557" name="Object 5">
            <a:extLst>
              <a:ext uri="{FF2B5EF4-FFF2-40B4-BE49-F238E27FC236}">
                <a16:creationId xmlns:a16="http://schemas.microsoft.com/office/drawing/2014/main" id="{0642F490-6774-4E3E-9068-F0DE4C491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816776"/>
              </p:ext>
            </p:extLst>
          </p:nvPr>
        </p:nvGraphicFramePr>
        <p:xfrm>
          <a:off x="7373155" y="2254416"/>
          <a:ext cx="798490" cy="41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177480" progId="Equation.3">
                  <p:embed/>
                </p:oleObj>
              </mc:Choice>
              <mc:Fallback>
                <p:oleObj name="Equation" r:id="rId3" imgW="342720" imgH="177480" progId="Equation.3">
                  <p:embed/>
                  <p:pic>
                    <p:nvPicPr>
                      <p:cNvPr id="791557" name="Object 5">
                        <a:extLst>
                          <a:ext uri="{FF2B5EF4-FFF2-40B4-BE49-F238E27FC236}">
                            <a16:creationId xmlns:a16="http://schemas.microsoft.com/office/drawing/2014/main" id="{0642F490-6774-4E3E-9068-F0DE4C4911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155" y="2254416"/>
                        <a:ext cx="798490" cy="41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DC81F-F654-19B1-0C06-060351E8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2D625-2012-46CB-9638-04561C07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Operator</a:t>
            </a:r>
            <a:r>
              <a:rPr lang="id-ID" dirty="0"/>
              <a:t> Canny menggunakan dua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id-ID" dirty="0"/>
              <a:t>ambang, </a:t>
            </a:r>
            <a:r>
              <a:rPr lang="en-US" dirty="0"/>
              <a:t>T1 dan T2 (T1 &lt; T2), </a:t>
            </a:r>
            <a:r>
              <a:rPr lang="en-US" dirty="0" err="1"/>
              <a:t>sehingga</a:t>
            </a:r>
            <a:r>
              <a:rPr lang="id-ID" dirty="0"/>
              <a:t> memungkinkan deteksi dua jenis tepi: tepi kuat</a:t>
            </a:r>
            <a:r>
              <a:rPr lang="en-US" dirty="0"/>
              <a:t> (</a:t>
            </a:r>
            <a:r>
              <a:rPr lang="en-US" i="1" dirty="0"/>
              <a:t>strong edges</a:t>
            </a:r>
            <a:r>
              <a:rPr lang="en-US" dirty="0"/>
              <a:t>)</a:t>
            </a:r>
            <a:r>
              <a:rPr lang="id-ID" dirty="0"/>
              <a:t> dan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id-ID" dirty="0"/>
              <a:t>lemah</a:t>
            </a:r>
            <a:r>
              <a:rPr lang="en-US" dirty="0"/>
              <a:t> (</a:t>
            </a:r>
            <a:r>
              <a:rPr lang="en-US" i="1" dirty="0"/>
              <a:t>weak edges</a:t>
            </a:r>
            <a:r>
              <a:rPr lang="en-US" dirty="0"/>
              <a:t>)</a:t>
            </a:r>
            <a:r>
              <a:rPr lang="id-ID" dirty="0"/>
              <a:t>. </a:t>
            </a:r>
            <a:endParaRPr lang="en-US" dirty="0"/>
          </a:p>
          <a:p>
            <a:endParaRPr lang="en-US" dirty="0"/>
          </a:p>
          <a:p>
            <a:r>
              <a:rPr lang="id-ID" dirty="0"/>
              <a:t>Jika magnitudo pi</a:t>
            </a:r>
            <a:r>
              <a:rPr lang="en-US" dirty="0" err="1"/>
              <a:t>xel</a:t>
            </a:r>
            <a:r>
              <a:rPr lang="en-US" dirty="0"/>
              <a:t> </a:t>
            </a:r>
            <a:r>
              <a:rPr lang="id-ID" dirty="0"/>
              <a:t>d</a:t>
            </a:r>
            <a:r>
              <a:rPr lang="en-US" dirty="0" err="1"/>
              <a:t>i</a:t>
            </a:r>
            <a:r>
              <a:rPr lang="en-US" dirty="0"/>
              <a:t> d</a:t>
            </a:r>
            <a:r>
              <a:rPr lang="id-ID" dirty="0"/>
              <a:t>alam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gradien</a:t>
            </a:r>
            <a:r>
              <a:rPr lang="en-US" dirty="0"/>
              <a:t> (</a:t>
            </a:r>
            <a:r>
              <a:rPr lang="en-US" dirty="0" err="1"/>
              <a:t>hasil</a:t>
            </a:r>
            <a:r>
              <a:rPr lang="en-US" dirty="0"/>
              <a:t> Langkah 2)</a:t>
            </a:r>
            <a:r>
              <a:rPr lang="id-ID" dirty="0"/>
              <a:t> melebihi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id-ID" dirty="0"/>
              <a:t>ambang </a:t>
            </a:r>
            <a:r>
              <a:rPr lang="en-US" dirty="0"/>
              <a:t>T2</a:t>
            </a:r>
            <a:r>
              <a:rPr lang="id-ID" dirty="0"/>
              <a:t>, maka pi</a:t>
            </a:r>
            <a:r>
              <a:rPr lang="en-US" dirty="0" err="1"/>
              <a:t>xel</a:t>
            </a:r>
            <a:r>
              <a:rPr lang="id-ID" dirty="0"/>
              <a:t> tersebut </a:t>
            </a:r>
            <a:r>
              <a:rPr lang="en-US" dirty="0" err="1"/>
              <a:t>berse</a:t>
            </a:r>
            <a:r>
              <a:rPr lang="id-ID" dirty="0"/>
              <a:t>suai</a:t>
            </a:r>
            <a:r>
              <a:rPr lang="en-US" dirty="0"/>
              <a:t>an</a:t>
            </a:r>
            <a:r>
              <a:rPr lang="id-ID" dirty="0"/>
              <a:t> dengan tepi kuat.</a:t>
            </a:r>
            <a:endParaRPr lang="en-US" dirty="0"/>
          </a:p>
          <a:p>
            <a:endParaRPr lang="en-US" dirty="0"/>
          </a:p>
          <a:p>
            <a:r>
              <a:rPr lang="id-ID" dirty="0"/>
              <a:t>Setiap pi</a:t>
            </a:r>
            <a:r>
              <a:rPr lang="en-US" dirty="0" err="1"/>
              <a:t>xel</a:t>
            </a:r>
            <a:r>
              <a:rPr lang="id-ID" dirty="0"/>
              <a:t> yang terhubung ke tepi yang kuat dan memiliki magnitudo lebih besar dari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id-ID" dirty="0"/>
              <a:t>ambang </a:t>
            </a:r>
            <a:r>
              <a:rPr lang="en-US" dirty="0"/>
              <a:t>T1, </a:t>
            </a:r>
            <a:r>
              <a:rPr lang="en-US" dirty="0" err="1"/>
              <a:t>maka</a:t>
            </a:r>
            <a:r>
              <a:rPr lang="en-US" dirty="0"/>
              <a:t> pixel </a:t>
            </a:r>
            <a:r>
              <a:rPr lang="en-US" dirty="0" err="1"/>
              <a:t>tersebut</a:t>
            </a:r>
            <a:r>
              <a:rPr lang="id-ID" dirty="0"/>
              <a:t> </a:t>
            </a:r>
            <a:r>
              <a:rPr lang="en-US" dirty="0" err="1"/>
              <a:t>bers</a:t>
            </a:r>
            <a:r>
              <a:rPr lang="id-ID" dirty="0"/>
              <a:t>esuai</a:t>
            </a:r>
            <a:r>
              <a:rPr lang="en-US" dirty="0"/>
              <a:t>an</a:t>
            </a:r>
            <a:r>
              <a:rPr lang="id-ID" dirty="0"/>
              <a:t> dengan tepi lemah.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penautan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(</a:t>
            </a:r>
            <a:r>
              <a:rPr lang="en-US" i="1" dirty="0"/>
              <a:t>edge </a:t>
            </a:r>
            <a:r>
              <a:rPr lang="en-US" i="1" dirty="0" err="1"/>
              <a:t>lingking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tepi-tepi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8-arah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DDE8A-E143-E259-0A90-BCC22BE8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1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E766-3A83-4BBE-B8A6-1153F751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Operator </a:t>
            </a:r>
            <a:r>
              <a:rPr lang="en-US" b="1" dirty="0" err="1"/>
              <a:t>gradien</a:t>
            </a:r>
            <a:r>
              <a:rPr lang="en-US" b="1" dirty="0"/>
              <a:t> </a:t>
            </a:r>
            <a:r>
              <a:rPr lang="en-US" b="1" dirty="0" err="1"/>
              <a:t>lainnya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D2AD-4874-4162-89B8-2ECD98962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Oparator</a:t>
            </a:r>
            <a:r>
              <a:rPr lang="en-US" dirty="0"/>
              <a:t> Sobel</a:t>
            </a:r>
          </a:p>
          <a:p>
            <a:r>
              <a:rPr lang="en-US" dirty="0"/>
              <a:t>Operator Roberts</a:t>
            </a:r>
          </a:p>
          <a:p>
            <a:r>
              <a:rPr lang="en-US" dirty="0"/>
              <a:t>Operator Prewitt</a:t>
            </a:r>
          </a:p>
          <a:p>
            <a:r>
              <a:rPr lang="en-US" dirty="0" err="1"/>
              <a:t>Opreator</a:t>
            </a:r>
            <a:r>
              <a:rPr lang="en-US" dirty="0"/>
              <a:t> Canny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50A8F-8A05-9311-DF78-11F7FAD7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11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>
            <a:extLst>
              <a:ext uri="{FF2B5EF4-FFF2-40B4-BE49-F238E27FC236}">
                <a16:creationId xmlns:a16="http://schemas.microsoft.com/office/drawing/2014/main" id="{C43B89A1-48F0-494C-8FD4-AD101B814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0475" y="5404706"/>
            <a:ext cx="4387850" cy="59456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ja-JP" sz="2400" dirty="0">
                <a:ea typeface="MS PGothic" panose="020B0600070205080204" pitchFamily="34" charset="-128"/>
              </a:rPr>
              <a:t>original image (Lena)</a:t>
            </a:r>
          </a:p>
        </p:txBody>
      </p:sp>
      <p:pic>
        <p:nvPicPr>
          <p:cNvPr id="795652" name="Picture 4" descr="lena">
            <a:extLst>
              <a:ext uri="{FF2B5EF4-FFF2-40B4-BE49-F238E27FC236}">
                <a16:creationId xmlns:a16="http://schemas.microsoft.com/office/drawing/2014/main" id="{6FFC5FA2-6771-4E10-947F-A95D8B6D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" y="858727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nny3">
            <a:extLst>
              <a:ext uri="{FF2B5EF4-FFF2-40B4-BE49-F238E27FC236}">
                <a16:creationId xmlns:a16="http://schemas.microsoft.com/office/drawing/2014/main" id="{0417E344-3B6B-4779-9377-30188D75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35" y="858727"/>
            <a:ext cx="438785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412141-2988-48F5-90F8-F7C23122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18" y="5404705"/>
            <a:ext cx="5268597" cy="5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2400" dirty="0">
                <a:ea typeface="MS PGothic" panose="020B0600070205080204" pitchFamily="34" charset="-128"/>
              </a:rPr>
              <a:t>magnitude of the gradient with Sobel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7C695-D0E6-0FAF-F9B8-AC6B5BAF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746" name="Picture 2" descr="canny5">
            <a:extLst>
              <a:ext uri="{FF2B5EF4-FFF2-40B4-BE49-F238E27FC236}">
                <a16:creationId xmlns:a16="http://schemas.microsoft.com/office/drawing/2014/main" id="{6BFEB5A4-A9D8-4761-9255-6C561256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376363"/>
            <a:ext cx="4375150" cy="437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48" name="Picture 4" descr="lena">
            <a:extLst>
              <a:ext uri="{FF2B5EF4-FFF2-40B4-BE49-F238E27FC236}">
                <a16:creationId xmlns:a16="http://schemas.microsoft.com/office/drawing/2014/main" id="{36E336EE-8AFB-4801-A1DE-496405DF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71600"/>
            <a:ext cx="4387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8D03F-7271-ACB1-15A2-1A2FE06D9416}"/>
              </a:ext>
            </a:extLst>
          </p:cNvPr>
          <p:cNvSpPr txBox="1"/>
          <p:nvPr/>
        </p:nvSpPr>
        <p:spPr>
          <a:xfrm>
            <a:off x="6184900" y="5971309"/>
            <a:ext cx="529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operator Canny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33016-5B03-F006-8C5D-AC734562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795" name="Picture 3" descr="cln1can4">
            <a:extLst>
              <a:ext uri="{FF2B5EF4-FFF2-40B4-BE49-F238E27FC236}">
                <a16:creationId xmlns:a16="http://schemas.microsoft.com/office/drawing/2014/main" id="{928C8F83-0C84-496E-981D-3DFB2EC5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1246188"/>
            <a:ext cx="2925763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6" name="Picture 4" descr="cln1can1">
            <a:extLst>
              <a:ext uri="{FF2B5EF4-FFF2-40B4-BE49-F238E27FC236}">
                <a16:creationId xmlns:a16="http://schemas.microsoft.com/office/drawing/2014/main" id="{D7144DD6-41E9-4579-8197-0F74515D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244601"/>
            <a:ext cx="2925762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7" name="Picture 5" descr="cln1">
            <a:extLst>
              <a:ext uri="{FF2B5EF4-FFF2-40B4-BE49-F238E27FC236}">
                <a16:creationId xmlns:a16="http://schemas.microsoft.com/office/drawing/2014/main" id="{DA656EE8-FA9D-47D0-9050-875A001E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46188"/>
            <a:ext cx="2925763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798" name="Text Box 6">
            <a:extLst>
              <a:ext uri="{FF2B5EF4-FFF2-40B4-BE49-F238E27FC236}">
                <a16:creationId xmlns:a16="http://schemas.microsoft.com/office/drawing/2014/main" id="{18BAF087-EA11-4C42-A5D3-3F11D638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1" y="4157663"/>
            <a:ext cx="1403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ea typeface="MS PGothic" panose="020B0600070205080204" pitchFamily="34" charset="-128"/>
              </a:rPr>
              <a:t>Canny with </a:t>
            </a:r>
          </a:p>
        </p:txBody>
      </p:sp>
      <p:pic>
        <p:nvPicPr>
          <p:cNvPr id="801799" name="Picture 7" descr="Edittex">
            <a:extLst>
              <a:ext uri="{FF2B5EF4-FFF2-40B4-BE49-F238E27FC236}">
                <a16:creationId xmlns:a16="http://schemas.microsoft.com/office/drawing/2014/main" id="{F398EE18-AB48-454A-9333-5EBAF48B296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4" y="4222751"/>
            <a:ext cx="8651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1800" name="Text Box 8">
            <a:extLst>
              <a:ext uri="{FF2B5EF4-FFF2-40B4-BE49-F238E27FC236}">
                <a16:creationId xmlns:a16="http://schemas.microsoft.com/office/drawing/2014/main" id="{E6322A34-7584-4E86-A530-3FDFE319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1" y="4146550"/>
            <a:ext cx="1403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ea typeface="MS PGothic" panose="020B0600070205080204" pitchFamily="34" charset="-128"/>
              </a:rPr>
              <a:t>Canny with </a:t>
            </a:r>
          </a:p>
        </p:txBody>
      </p:sp>
      <p:pic>
        <p:nvPicPr>
          <p:cNvPr id="801801" name="Picture 9" descr="Edittex">
            <a:extLst>
              <a:ext uri="{FF2B5EF4-FFF2-40B4-BE49-F238E27FC236}">
                <a16:creationId xmlns:a16="http://schemas.microsoft.com/office/drawing/2014/main" id="{0B662F86-13E8-4D2F-AECC-CABE97D37D6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6" y="4206876"/>
            <a:ext cx="8810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1802" name="Text Box 10">
            <a:extLst>
              <a:ext uri="{FF2B5EF4-FFF2-40B4-BE49-F238E27FC236}">
                <a16:creationId xmlns:a16="http://schemas.microsoft.com/office/drawing/2014/main" id="{1849E60D-67F1-4C53-8F31-30C1EE74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6" y="4146550"/>
            <a:ext cx="1023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ea typeface="MS PGothic" panose="020B0600070205080204" pitchFamily="34" charset="-128"/>
              </a:rPr>
              <a:t>original </a:t>
            </a:r>
          </a:p>
        </p:txBody>
      </p:sp>
      <p:sp>
        <p:nvSpPr>
          <p:cNvPr id="801803" name="Rectangle 11">
            <a:extLst>
              <a:ext uri="{FF2B5EF4-FFF2-40B4-BE49-F238E27FC236}">
                <a16:creationId xmlns:a16="http://schemas.microsoft.com/office/drawing/2014/main" id="{4D2671B6-4F2D-4BD5-914B-46E37FF8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262" y="4924426"/>
            <a:ext cx="1021007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 dirty="0">
                <a:ea typeface="MS PGothic" panose="020B0600070205080204" pitchFamily="34" charset="-128"/>
              </a:rPr>
              <a:t>The choice of      (in Gaussian filter) depends on desired behavior</a:t>
            </a:r>
          </a:p>
          <a:p>
            <a:pPr lvl="1" eaLnBrk="1" hangingPunct="1"/>
            <a:r>
              <a:rPr lang="en-US" altLang="ja-JP" sz="2000" dirty="0">
                <a:ea typeface="MS PGothic" panose="020B0600070205080204" pitchFamily="34" charset="-128"/>
              </a:rPr>
              <a:t>large       detects large scale edges</a:t>
            </a:r>
          </a:p>
          <a:p>
            <a:pPr lvl="1" eaLnBrk="1" hangingPunct="1"/>
            <a:r>
              <a:rPr lang="en-US" altLang="ja-JP" sz="2000" dirty="0">
                <a:ea typeface="MS PGothic" panose="020B0600070205080204" pitchFamily="34" charset="-128"/>
              </a:rPr>
              <a:t>small      detects fine features</a:t>
            </a:r>
          </a:p>
        </p:txBody>
      </p:sp>
      <p:pic>
        <p:nvPicPr>
          <p:cNvPr id="801804" name="Picture 12" descr="Edittex">
            <a:extLst>
              <a:ext uri="{FF2B5EF4-FFF2-40B4-BE49-F238E27FC236}">
                <a16:creationId xmlns:a16="http://schemas.microsoft.com/office/drawing/2014/main" id="{87D685EF-2F91-4403-AFB4-6DF178AB160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95876"/>
            <a:ext cx="2682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1805" name="Picture 13" descr="Edittex">
            <a:extLst>
              <a:ext uri="{FF2B5EF4-FFF2-40B4-BE49-F238E27FC236}">
                <a16:creationId xmlns:a16="http://schemas.microsoft.com/office/drawing/2014/main" id="{266E8815-1E6B-4A5D-B807-67394E7C012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5495926"/>
            <a:ext cx="268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1806" name="Picture 14" descr="Edittex">
            <a:extLst>
              <a:ext uri="{FF2B5EF4-FFF2-40B4-BE49-F238E27FC236}">
                <a16:creationId xmlns:a16="http://schemas.microsoft.com/office/drawing/2014/main" id="{D5F6612D-3120-4B0A-A298-4206FA0CEAD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848351"/>
            <a:ext cx="2682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AD62E-8A75-BE4C-A4FF-536C9CD8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5D882DA2-B52F-4C4B-BB1C-D042234F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203700"/>
            <a:ext cx="292576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DE385440-B49A-4E10-ACE8-92517770A7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638" y="4206875"/>
            <a:ext cx="2925762" cy="21923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AAFF8994-9BA9-4409-BF11-F30040D4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828801"/>
            <a:ext cx="29257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E195A6F2-65B0-43E8-9AF2-74F715E0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4" y="1830389"/>
            <a:ext cx="29225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Text Box 7">
            <a:extLst>
              <a:ext uri="{FF2B5EF4-FFF2-40B4-BE49-F238E27FC236}">
                <a16:creationId xmlns:a16="http://schemas.microsoft.com/office/drawing/2014/main" id="{865905B4-F301-4E8C-9D6C-6B2E04C90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063" y="6369050"/>
            <a:ext cx="1009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800">
                <a:latin typeface="Tahoma" panose="020B0604030504040204" pitchFamily="34" charset="0"/>
              </a:rPr>
              <a:t>courtesy of G. Loy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A868BB8B-CAFA-4FCE-A7A2-63BD0A67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917" y="2563813"/>
            <a:ext cx="10550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2000">
                <a:latin typeface="Tahoma" panose="020B0604030504040204" pitchFamily="34" charset="0"/>
              </a:rPr>
              <a:t>Original</a:t>
            </a:r>
          </a:p>
          <a:p>
            <a:pPr algn="r" eaLnBrk="1" hangingPunct="1"/>
            <a:r>
              <a:rPr lang="en-US" altLang="en-US" sz="2000">
                <a:latin typeface="Tahoma" panose="020B0604030504040204" pitchFamily="34" charset="0"/>
              </a:rPr>
              <a:t>image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03B613D0-6324-4662-A561-7AA5DD295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4865689"/>
            <a:ext cx="92233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2000">
                <a:latin typeface="Tahoma" panose="020B0604030504040204" pitchFamily="34" charset="0"/>
              </a:rPr>
              <a:t>Strong</a:t>
            </a:r>
          </a:p>
          <a:p>
            <a:pPr algn="r" eaLnBrk="1" hangingPunct="1"/>
            <a:r>
              <a:rPr lang="en-US" altLang="en-US" sz="2000">
                <a:latin typeface="Tahoma" panose="020B0604030504040204" pitchFamily="34" charset="0"/>
              </a:rPr>
              <a:t>edges</a:t>
            </a:r>
          </a:p>
          <a:p>
            <a:pPr algn="r" eaLnBrk="1" hangingPunct="1"/>
            <a:r>
              <a:rPr lang="en-US" altLang="en-US" sz="2000">
                <a:latin typeface="Tahoma" panose="020B0604030504040204" pitchFamily="34" charset="0"/>
              </a:rPr>
              <a:t>only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1D74D6E5-C6CD-42D0-9760-A3C57B8F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975" y="2435225"/>
            <a:ext cx="1506538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Strong +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connected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weak edges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C5544E72-2EDD-42CC-9780-518344C7B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953000"/>
            <a:ext cx="84613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Weak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edges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A304F-BEF0-F4E0-9D22-9B9876EC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E2E1-06C6-4BF3-A6EE-91296A5C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Deteksi</a:t>
            </a:r>
            <a:r>
              <a:rPr lang="en-US" b="1" dirty="0"/>
              <a:t> </a:t>
            </a:r>
            <a:r>
              <a:rPr lang="en-US" b="1" dirty="0" err="1"/>
              <a:t>Tepi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Matlab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7F14-8D63-4864-AFD3-38BDF415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83578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Di </a:t>
            </a:r>
            <a:r>
              <a:rPr lang="en-US" sz="3100" dirty="0" err="1"/>
              <a:t>dalam</a:t>
            </a:r>
            <a:r>
              <a:rPr lang="en-US" sz="3100" dirty="0"/>
              <a:t> </a:t>
            </a:r>
            <a:r>
              <a:rPr lang="en-US" sz="3100" dirty="0" err="1"/>
              <a:t>Matlab</a:t>
            </a:r>
            <a:r>
              <a:rPr lang="en-US" sz="3100" dirty="0"/>
              <a:t>, </a:t>
            </a:r>
            <a:r>
              <a:rPr lang="en-US" sz="3100" dirty="0" err="1"/>
              <a:t>selain</a:t>
            </a:r>
            <a:r>
              <a:rPr lang="en-US" sz="3100" dirty="0"/>
              <a:t> </a:t>
            </a:r>
            <a:r>
              <a:rPr lang="en-US" sz="3100" dirty="0" err="1"/>
              <a:t>menggunakan</a:t>
            </a:r>
            <a:r>
              <a:rPr lang="en-US" sz="3100" dirty="0"/>
              <a:t> </a:t>
            </a:r>
            <a:r>
              <a:rPr lang="en-US" sz="3100" dirty="0" err="1"/>
              <a:t>fungsi</a:t>
            </a:r>
            <a:r>
              <a:rPr lang="en-US" sz="3100" dirty="0"/>
              <a:t>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conv2</a:t>
            </a:r>
            <a:r>
              <a:rPr lang="en-US" sz="3100" dirty="0"/>
              <a:t> </a:t>
            </a:r>
            <a:r>
              <a:rPr lang="en-US" sz="3100" dirty="0" err="1"/>
              <a:t>untuk</a:t>
            </a:r>
            <a:r>
              <a:rPr lang="en-US" sz="3100" dirty="0"/>
              <a:t> </a:t>
            </a:r>
            <a:r>
              <a:rPr lang="en-US" sz="3100" dirty="0" err="1"/>
              <a:t>melakukan</a:t>
            </a:r>
            <a:r>
              <a:rPr lang="en-US" sz="3100" dirty="0"/>
              <a:t> </a:t>
            </a:r>
            <a:r>
              <a:rPr lang="en-US" sz="3100" dirty="0" err="1"/>
              <a:t>konvolusi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filter Sobel, Prewitt, Roberts, dan Canny, juga </a:t>
            </a:r>
            <a:r>
              <a:rPr lang="en-US" sz="3100" dirty="0" err="1"/>
              <a:t>terdapat</a:t>
            </a:r>
            <a:r>
              <a:rPr lang="en-US" sz="3100" dirty="0"/>
              <a:t> </a:t>
            </a:r>
            <a:r>
              <a:rPr lang="en-US" sz="3100" dirty="0" err="1"/>
              <a:t>fungsi</a:t>
            </a:r>
            <a:r>
              <a:rPr lang="en-US" sz="3100" dirty="0"/>
              <a:t>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edge</a:t>
            </a:r>
            <a:r>
              <a:rPr lang="en-US" sz="3100" dirty="0"/>
              <a:t> </a:t>
            </a:r>
            <a:r>
              <a:rPr lang="en-US" sz="3100" dirty="0" err="1"/>
              <a:t>untuk</a:t>
            </a:r>
            <a:r>
              <a:rPr lang="en-US" sz="3100" dirty="0"/>
              <a:t> </a:t>
            </a:r>
            <a:r>
              <a:rPr lang="en-US" sz="3100" dirty="0" err="1"/>
              <a:t>mendeteksi</a:t>
            </a:r>
            <a:r>
              <a:rPr lang="en-US" sz="3100" dirty="0"/>
              <a:t> </a:t>
            </a:r>
            <a:r>
              <a:rPr lang="en-US" sz="3100" dirty="0" err="1"/>
              <a:t>tepi</a:t>
            </a:r>
            <a:r>
              <a:rPr lang="en-US" sz="3100" dirty="0"/>
              <a:t> </a:t>
            </a:r>
            <a:r>
              <a:rPr lang="en-US" sz="3100" dirty="0" err="1"/>
              <a:t>secara</a:t>
            </a:r>
            <a:r>
              <a:rPr lang="en-US" sz="3100" dirty="0"/>
              <a:t> </a:t>
            </a:r>
            <a:r>
              <a:rPr lang="en-US" sz="3100" dirty="0" err="1"/>
              <a:t>langsung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pilihan</a:t>
            </a:r>
            <a:r>
              <a:rPr lang="en-US" sz="3100" dirty="0"/>
              <a:t> </a:t>
            </a:r>
            <a:r>
              <a:rPr lang="en-US" sz="3100" dirty="0" err="1"/>
              <a:t>berbagai</a:t>
            </a:r>
            <a:r>
              <a:rPr lang="en-US" sz="3100" dirty="0"/>
              <a:t> </a:t>
            </a:r>
            <a:r>
              <a:rPr lang="en-US" sz="3100" dirty="0" err="1"/>
              <a:t>metode</a:t>
            </a:r>
            <a:r>
              <a:rPr lang="en-US" sz="3100" dirty="0"/>
              <a:t>.</a:t>
            </a:r>
          </a:p>
          <a:p>
            <a:endParaRPr lang="en-US" dirty="0"/>
          </a:p>
          <a:p>
            <a:pPr marL="173038" indent="-173038">
              <a:buNone/>
            </a:pPr>
            <a:r>
              <a:rPr lang="en-US" dirty="0"/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BW = edge(I) </a:t>
            </a:r>
            <a:r>
              <a:rPr lang="en-US" i="1" dirty="0"/>
              <a:t>returns a binary image BW containing 1s where the function finds edges in the grayscale or binary image I and 0s elsewhere. By default, edge uses the Sobel edge detection method.</a:t>
            </a:r>
          </a:p>
          <a:p>
            <a:pPr marL="0" indent="0">
              <a:buNone/>
            </a:pPr>
            <a:endParaRPr lang="en-US" dirty="0"/>
          </a:p>
          <a:p>
            <a:pPr marL="173038" indent="-173038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BW = edge(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I,method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i="1" dirty="0"/>
              <a:t>detects edges in image I using the edge-detection algorithm specified by method. </a:t>
            </a:r>
            <a:r>
              <a:rPr lang="en-US" dirty="0" err="1"/>
              <a:t>Pilihan</a:t>
            </a:r>
            <a:r>
              <a:rPr lang="en-US" dirty="0"/>
              <a:t> method: </a:t>
            </a:r>
            <a:r>
              <a:rPr lang="en-US" i="1" dirty="0"/>
              <a:t>Sobel</a:t>
            </a:r>
            <a:r>
              <a:rPr lang="en-US" dirty="0"/>
              <a:t> (default), </a:t>
            </a:r>
            <a:r>
              <a:rPr lang="en-US" i="1" dirty="0"/>
              <a:t>Prewitt</a:t>
            </a:r>
            <a:r>
              <a:rPr lang="en-US" dirty="0"/>
              <a:t>, </a:t>
            </a:r>
            <a:r>
              <a:rPr lang="en-US" i="1" dirty="0"/>
              <a:t>Roberts</a:t>
            </a:r>
            <a:r>
              <a:rPr lang="en-US" dirty="0"/>
              <a:t>, </a:t>
            </a:r>
            <a:r>
              <a:rPr lang="en-US" i="1" dirty="0"/>
              <a:t>Canny</a:t>
            </a:r>
            <a:r>
              <a:rPr lang="en-US" dirty="0"/>
              <a:t>, </a:t>
            </a:r>
            <a:r>
              <a:rPr lang="en-US" i="1" dirty="0"/>
              <a:t>log</a:t>
            </a:r>
          </a:p>
          <a:p>
            <a:pPr marL="0" indent="0">
              <a:buNone/>
            </a:pPr>
            <a:endParaRPr lang="en-US" dirty="0"/>
          </a:p>
          <a:p>
            <a:pPr marL="173038" indent="-173038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BW = edge(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I,method,threshold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/>
              <a:t>returns all edges that are stronger than threshold.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D2FBA-7463-F9B4-2B78-E81EEDB6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60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5AC39-0349-4B6D-80C7-4FB05F79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86522"/>
            <a:ext cx="5913120" cy="521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65948-6E78-467D-A48D-00B1BCEC81F8}"/>
              </a:ext>
            </a:extLst>
          </p:cNvPr>
          <p:cNvSpPr txBox="1"/>
          <p:nvPr/>
        </p:nvSpPr>
        <p:spPr>
          <a:xfrm>
            <a:off x="2245360" y="54356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2A177-3D50-441F-B359-5CBBBCCB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36" y="586522"/>
            <a:ext cx="5913121" cy="5218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AC97E8-E14A-46F9-9699-805DD9D026C2}"/>
              </a:ext>
            </a:extLst>
          </p:cNvPr>
          <p:cNvSpPr txBox="1"/>
          <p:nvPr/>
        </p:nvSpPr>
        <p:spPr>
          <a:xfrm>
            <a:off x="5527040" y="22207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A2495-A07C-43CA-8C37-66E12E28C9D9}"/>
              </a:ext>
            </a:extLst>
          </p:cNvPr>
          <p:cNvSpPr txBox="1"/>
          <p:nvPr/>
        </p:nvSpPr>
        <p:spPr>
          <a:xfrm>
            <a:off x="7376160" y="5204767"/>
            <a:ext cx="3444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('boat.bmp');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BW = edge(I, 'Sobel');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(BW)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91686-BFE4-1F26-C4FE-1DFDFDD4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9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5AC39-0349-4B6D-80C7-4FB05F79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606842"/>
            <a:ext cx="5913120" cy="521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65948-6E78-467D-A48D-00B1BCEC81F8}"/>
              </a:ext>
            </a:extLst>
          </p:cNvPr>
          <p:cNvSpPr txBox="1"/>
          <p:nvPr/>
        </p:nvSpPr>
        <p:spPr>
          <a:xfrm>
            <a:off x="2245360" y="54356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C97E8-E14A-46F9-9699-805DD9D026C2}"/>
              </a:ext>
            </a:extLst>
          </p:cNvPr>
          <p:cNvSpPr txBox="1"/>
          <p:nvPr/>
        </p:nvSpPr>
        <p:spPr>
          <a:xfrm>
            <a:off x="5527040" y="222071"/>
            <a:ext cx="109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Prewitt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A2495-A07C-43CA-8C37-66E12E28C9D9}"/>
              </a:ext>
            </a:extLst>
          </p:cNvPr>
          <p:cNvSpPr txBox="1"/>
          <p:nvPr/>
        </p:nvSpPr>
        <p:spPr>
          <a:xfrm>
            <a:off x="7376160" y="5204767"/>
            <a:ext cx="4196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('boat.bmp');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BW = edge(I, 'Prewitt');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FEB25-D8B5-43A4-A83C-F8A5450B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59" y="683736"/>
            <a:ext cx="5679441" cy="50121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3AC0D-1B33-D626-BD21-05857F78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5AC39-0349-4B6D-80C7-4FB05F79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86522"/>
            <a:ext cx="5913120" cy="521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65948-6E78-467D-A48D-00B1BCEC81F8}"/>
              </a:ext>
            </a:extLst>
          </p:cNvPr>
          <p:cNvSpPr txBox="1"/>
          <p:nvPr/>
        </p:nvSpPr>
        <p:spPr>
          <a:xfrm>
            <a:off x="2245360" y="54356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C97E8-E14A-46F9-9699-805DD9D026C2}"/>
              </a:ext>
            </a:extLst>
          </p:cNvPr>
          <p:cNvSpPr txBox="1"/>
          <p:nvPr/>
        </p:nvSpPr>
        <p:spPr>
          <a:xfrm>
            <a:off x="5527040" y="222071"/>
            <a:ext cx="1153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Roberts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A2495-A07C-43CA-8C37-66E12E28C9D9}"/>
              </a:ext>
            </a:extLst>
          </p:cNvPr>
          <p:cNvSpPr txBox="1"/>
          <p:nvPr/>
        </p:nvSpPr>
        <p:spPr>
          <a:xfrm>
            <a:off x="7376160" y="5204767"/>
            <a:ext cx="4196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('boat.bmp');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BW = edge(I, 'Roberts');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EA858-28DA-4513-9D0F-7151DF88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3736"/>
            <a:ext cx="5802965" cy="51211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CB1ED-CBD2-6A53-C150-227D32DA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69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5AC39-0349-4B6D-80C7-4FB05F79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86522"/>
            <a:ext cx="5913120" cy="521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65948-6E78-467D-A48D-00B1BCEC81F8}"/>
              </a:ext>
            </a:extLst>
          </p:cNvPr>
          <p:cNvSpPr txBox="1"/>
          <p:nvPr/>
        </p:nvSpPr>
        <p:spPr>
          <a:xfrm>
            <a:off x="2245360" y="54356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C97E8-E14A-46F9-9699-805DD9D026C2}"/>
              </a:ext>
            </a:extLst>
          </p:cNvPr>
          <p:cNvSpPr txBox="1"/>
          <p:nvPr/>
        </p:nvSpPr>
        <p:spPr>
          <a:xfrm>
            <a:off x="4805680" y="124857"/>
            <a:ext cx="350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 (Laplacian of Gaussian)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A2495-A07C-43CA-8C37-66E12E28C9D9}"/>
              </a:ext>
            </a:extLst>
          </p:cNvPr>
          <p:cNvSpPr txBox="1"/>
          <p:nvPr/>
        </p:nvSpPr>
        <p:spPr>
          <a:xfrm>
            <a:off x="7376160" y="5204767"/>
            <a:ext cx="4196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('boat.bmp');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BW = edge(I, 'log');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569C6-F0BA-405E-BCE8-7564BA8D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86522"/>
            <a:ext cx="5793948" cy="51132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9F1372-D169-BD8B-BAA8-6A78C142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5AC39-0349-4B6D-80C7-4FB05F79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86522"/>
            <a:ext cx="5913120" cy="521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65948-6E78-467D-A48D-00B1BCEC81F8}"/>
              </a:ext>
            </a:extLst>
          </p:cNvPr>
          <p:cNvSpPr txBox="1"/>
          <p:nvPr/>
        </p:nvSpPr>
        <p:spPr>
          <a:xfrm>
            <a:off x="2231506" y="5204767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C97E8-E14A-46F9-9699-805DD9D026C2}"/>
              </a:ext>
            </a:extLst>
          </p:cNvPr>
          <p:cNvSpPr txBox="1"/>
          <p:nvPr/>
        </p:nvSpPr>
        <p:spPr>
          <a:xfrm>
            <a:off x="5527040" y="222071"/>
            <a:ext cx="95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A2495-A07C-43CA-8C37-66E12E28C9D9}"/>
              </a:ext>
            </a:extLst>
          </p:cNvPr>
          <p:cNvSpPr txBox="1"/>
          <p:nvPr/>
        </p:nvSpPr>
        <p:spPr>
          <a:xfrm>
            <a:off x="7376160" y="5204767"/>
            <a:ext cx="4196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('boat.bmp');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BW = edge(I, 'Canny');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88343-52B8-4AFB-B28E-F07E9210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446" y="452903"/>
            <a:ext cx="5913120" cy="5218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DA840-FFB0-F57D-CB49-C0C18A75B89C}"/>
              </a:ext>
            </a:extLst>
          </p:cNvPr>
          <p:cNvSpPr txBox="1"/>
          <p:nvPr/>
        </p:nvSpPr>
        <p:spPr>
          <a:xfrm>
            <a:off x="619760" y="567142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BW = edge(I,'Canny',</a:t>
            </a:r>
            <a:r>
              <a:rPr lang="en-US" dirty="0" err="1"/>
              <a:t>threshold,sigma</a:t>
            </a:r>
            <a:r>
              <a:rPr lang="en-US" dirty="0"/>
              <a:t>) specify sigma, the standard deviation of the Gaussian filter. The default sigma is sqrt(2). edge chooses the size of the filter automatically, based on sigma.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0356-7C92-62B9-DD8C-63C73D0C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1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8B1B-783E-4E97-8174-FACBA3F0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Operator Sobel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EE372-DD37-43A3-95C9-983724C98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 err="1"/>
              <a:t>x</a:t>
            </a:r>
            <a:r>
              <a:rPr lang="en-US" sz="2400" dirty="0" err="1"/>
              <a:t>,</a:t>
            </a:r>
            <a:r>
              <a:rPr lang="en-US" sz="2400" i="1" dirty="0" err="1"/>
              <a:t>y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Operator Sobel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magnitudo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gradien</a:t>
            </a:r>
            <a:r>
              <a:rPr lang="en-US" sz="2400" dirty="0"/>
              <a:t> yang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2F85E0-139B-4D5B-8A99-F75D0AA98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356" y="25245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EBDEFF-0FB5-49AC-B053-72A277BFE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70593"/>
              </p:ext>
            </p:extLst>
          </p:nvPr>
        </p:nvGraphicFramePr>
        <p:xfrm>
          <a:off x="2554356" y="2365514"/>
          <a:ext cx="1832114" cy="118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2865" imgH="647419" progId="Equation.3">
                  <p:embed/>
                </p:oleObj>
              </mc:Choice>
              <mc:Fallback>
                <p:oleObj r:id="rId2" imgW="1002865" imgH="64741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356" y="2365514"/>
                        <a:ext cx="1832114" cy="1182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458D91D-D89E-4D45-A041-B9606C429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7E05714-558B-4409-8591-B427560E7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02873"/>
              </p:ext>
            </p:extLst>
          </p:nvPr>
        </p:nvGraphicFramePr>
        <p:xfrm>
          <a:off x="2693504" y="4265888"/>
          <a:ext cx="1321906" cy="72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33169" imgH="291973" progId="Equation.3">
                  <p:embed/>
                </p:oleObj>
              </mc:Choice>
              <mc:Fallback>
                <p:oleObj r:id="rId4" imgW="533169" imgH="29197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504" y="4265888"/>
                        <a:ext cx="1321906" cy="723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1D4DEA-4044-49AD-9AC3-5CDDE2706AF8}"/>
              </a:ext>
            </a:extLst>
          </p:cNvPr>
          <p:cNvSpPr txBox="1"/>
          <p:nvPr/>
        </p:nvSpPr>
        <p:spPr>
          <a:xfrm>
            <a:off x="2057400" y="4382123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56ADE2-F14A-4E65-B8B8-B0752F27D33F}"/>
              </a:ext>
            </a:extLst>
          </p:cNvPr>
          <p:cNvSpPr/>
          <p:nvPr/>
        </p:nvSpPr>
        <p:spPr>
          <a:xfrm>
            <a:off x="838200" y="5136807"/>
            <a:ext cx="6758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38125"/>
            <a:r>
              <a:rPr lang="en-US" sz="2400" dirty="0">
                <a:ea typeface="Times New Roman" panose="02020603050405020304" pitchFamily="18" charset="0"/>
              </a:rPr>
              <a:t>yang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turunan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parsial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dihitung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2217075-47C2-46E7-A01A-89A828D27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3F3C6D9-9E3F-49CD-9830-4E8DCDA55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34194"/>
              </p:ext>
            </p:extLst>
          </p:nvPr>
        </p:nvGraphicFramePr>
        <p:xfrm>
          <a:off x="2160588" y="5675313"/>
          <a:ext cx="46736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57400" imgH="203200" progId="Equation.3">
                  <p:embed/>
                </p:oleObj>
              </mc:Choice>
              <mc:Fallback>
                <p:oleObj r:id="rId6" imgW="20574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5675313"/>
                        <a:ext cx="4673600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E5408005-B150-4F9C-A042-DAE7E654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D36E416-74C6-474D-9B73-C94EF5783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01293"/>
              </p:ext>
            </p:extLst>
          </p:nvPr>
        </p:nvGraphicFramePr>
        <p:xfrm>
          <a:off x="2160090" y="6188609"/>
          <a:ext cx="467183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82800" imgH="228600" progId="Equation.3">
                  <p:embed/>
                </p:oleObj>
              </mc:Choice>
              <mc:Fallback>
                <p:oleObj r:id="rId8" imgW="2082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090" y="6188609"/>
                        <a:ext cx="4671832" cy="512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9B0C88-19F2-186E-B103-092E09D9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90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2CE22-BBCC-414B-9890-73B45121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34"/>
            <a:ext cx="4043680" cy="34803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276D43-CB08-44AF-A365-E2521D0C3B7E}"/>
              </a:ext>
            </a:extLst>
          </p:cNvPr>
          <p:cNvSpPr txBox="1"/>
          <p:nvPr/>
        </p:nvSpPr>
        <p:spPr>
          <a:xfrm>
            <a:off x="5047643" y="303023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Sobel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66EE3-2ACD-436A-8255-F7A05F20BF4A}"/>
              </a:ext>
            </a:extLst>
          </p:cNvPr>
          <p:cNvSpPr txBox="1"/>
          <p:nvPr/>
        </p:nvSpPr>
        <p:spPr>
          <a:xfrm>
            <a:off x="8625286" y="2947803"/>
            <a:ext cx="86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Prewitt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E59FD-54E0-410E-99DB-6E9347987C83}"/>
              </a:ext>
            </a:extLst>
          </p:cNvPr>
          <p:cNvSpPr txBox="1"/>
          <p:nvPr/>
        </p:nvSpPr>
        <p:spPr>
          <a:xfrm>
            <a:off x="1450682" y="6406634"/>
            <a:ext cx="9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CD931E-FB8F-4ED4-8FAF-F1CBDD13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32" y="51924"/>
            <a:ext cx="4018259" cy="34585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08E498-1F4D-444A-9B30-EE6F3B9DF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056" y="21815"/>
            <a:ext cx="4018260" cy="34585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6FE3F6-DCA6-48B1-BE4B-1B634D8C7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8" y="3458437"/>
            <a:ext cx="4018259" cy="34585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059F45-C72C-4BF0-A0F1-2CC67861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789" y="3458437"/>
            <a:ext cx="3962958" cy="34109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D6A2E8-5A5F-4F94-A5C4-3E6E03C79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805" y="3531493"/>
            <a:ext cx="3904443" cy="3360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F9EB95-83C2-48DF-8D61-8C945DF5B664}"/>
              </a:ext>
            </a:extLst>
          </p:cNvPr>
          <p:cNvSpPr txBox="1"/>
          <p:nvPr/>
        </p:nvSpPr>
        <p:spPr>
          <a:xfrm>
            <a:off x="5084270" y="6307260"/>
            <a:ext cx="7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13C783-9598-449F-A1A0-FFCCAF440B01}"/>
              </a:ext>
            </a:extLst>
          </p:cNvPr>
          <p:cNvSpPr txBox="1"/>
          <p:nvPr/>
        </p:nvSpPr>
        <p:spPr>
          <a:xfrm>
            <a:off x="8998986" y="6259967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9F3E0A-633A-405F-9D34-536EC7A69949}"/>
              </a:ext>
            </a:extLst>
          </p:cNvPr>
          <p:cNvSpPr txBox="1"/>
          <p:nvPr/>
        </p:nvSpPr>
        <p:spPr>
          <a:xfrm>
            <a:off x="1426251" y="3013104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6FD1E-762E-A2D1-5CCD-BC785EE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red apples on a tree&#10;&#10;Description automatically generated with low confidence">
            <a:extLst>
              <a:ext uri="{FF2B5EF4-FFF2-40B4-BE49-F238E27FC236}">
                <a16:creationId xmlns:a16="http://schemas.microsoft.com/office/drawing/2014/main" id="{DF26DB31-A690-424D-BE64-0B5CAB521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2" y="795901"/>
            <a:ext cx="3138538" cy="2313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91984-286A-4448-A43D-D8541FDC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264" y="553721"/>
            <a:ext cx="4977580" cy="3429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342FFE0-5112-4475-A513-86B4DE24057C}"/>
              </a:ext>
            </a:extLst>
          </p:cNvPr>
          <p:cNvSpPr/>
          <p:nvPr/>
        </p:nvSpPr>
        <p:spPr>
          <a:xfrm>
            <a:off x="3900809" y="1810190"/>
            <a:ext cx="650240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20F97B-7730-4393-9317-0DAC476D9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78" y="598342"/>
            <a:ext cx="4848035" cy="3339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F5649-E162-4D55-A8C6-68921BA34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7324" y="3651539"/>
            <a:ext cx="4977580" cy="342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5F754C-3689-4FAE-B3D4-71662EFB1136}"/>
              </a:ext>
            </a:extLst>
          </p:cNvPr>
          <p:cNvSpPr txBox="1"/>
          <p:nvPr/>
        </p:nvSpPr>
        <p:spPr>
          <a:xfrm>
            <a:off x="1281223" y="310896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46F70-27AA-4CDE-9AE0-5B92338A6B1E}"/>
              </a:ext>
            </a:extLst>
          </p:cNvPr>
          <p:cNvSpPr txBox="1"/>
          <p:nvPr/>
        </p:nvSpPr>
        <p:spPr>
          <a:xfrm>
            <a:off x="5578480" y="3244334"/>
            <a:ext cx="12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Gray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339F4-81B3-485F-9FA4-8B7F6A56DBD1}"/>
              </a:ext>
            </a:extLst>
          </p:cNvPr>
          <p:cNvSpPr txBox="1"/>
          <p:nvPr/>
        </p:nvSpPr>
        <p:spPr>
          <a:xfrm>
            <a:off x="9822977" y="322730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Sobel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7C4C1-E3DA-476F-82F7-38E582B59BF5}"/>
              </a:ext>
            </a:extLst>
          </p:cNvPr>
          <p:cNvSpPr txBox="1"/>
          <p:nvPr/>
        </p:nvSpPr>
        <p:spPr>
          <a:xfrm>
            <a:off x="1281223" y="6299200"/>
            <a:ext cx="86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Prewitt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E574DA-E70F-4A8F-9858-C37BFF09A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509" y="3651539"/>
            <a:ext cx="4960335" cy="3417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9F349A-0815-4FCE-810A-B5C42227C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405" y="3634513"/>
            <a:ext cx="4977580" cy="3429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993ECD-4E77-493B-9D5B-6F1044450837}"/>
              </a:ext>
            </a:extLst>
          </p:cNvPr>
          <p:cNvSpPr txBox="1"/>
          <p:nvPr/>
        </p:nvSpPr>
        <p:spPr>
          <a:xfrm>
            <a:off x="5698418" y="6352312"/>
            <a:ext cx="9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1799D-8A99-474D-9EFC-A8762F1AA3CD}"/>
              </a:ext>
            </a:extLst>
          </p:cNvPr>
          <p:cNvSpPr txBox="1"/>
          <p:nvPr/>
        </p:nvSpPr>
        <p:spPr>
          <a:xfrm>
            <a:off x="9777027" y="6331466"/>
            <a:ext cx="7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127BA-D176-D3AD-927A-B7FC54F2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7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7C71-ED6A-42FD-8E41-8DDB86FA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195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Deteksi</a:t>
            </a:r>
            <a:r>
              <a:rPr lang="en-US" sz="4000" b="1" dirty="0"/>
              <a:t> </a:t>
            </a:r>
            <a:r>
              <a:rPr lang="en-US" sz="4000" b="1" dirty="0" err="1"/>
              <a:t>tepi</a:t>
            </a:r>
            <a:r>
              <a:rPr lang="en-US" sz="4000" b="1" dirty="0"/>
              <a:t> pada </a:t>
            </a:r>
            <a:r>
              <a:rPr lang="en-US" sz="4000" b="1" dirty="0" err="1"/>
              <a:t>citra</a:t>
            </a:r>
            <a:r>
              <a:rPr lang="en-US" sz="4000" b="1" dirty="0"/>
              <a:t> yang </a:t>
            </a:r>
            <a:r>
              <a:rPr lang="en-US" sz="4000" b="1" dirty="0" err="1"/>
              <a:t>mengandung</a:t>
            </a:r>
            <a:r>
              <a:rPr lang="en-US" sz="4000" b="1" dirty="0"/>
              <a:t> </a:t>
            </a:r>
            <a:r>
              <a:rPr lang="en-US" sz="4000" b="1" dirty="0" err="1"/>
              <a:t>derau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8EF2B-1A95-47F2-9735-721CBE721A1F}"/>
              </a:ext>
            </a:extLst>
          </p:cNvPr>
          <p:cNvSpPr txBox="1"/>
          <p:nvPr/>
        </p:nvSpPr>
        <p:spPr>
          <a:xfrm>
            <a:off x="294640" y="1312217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6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'lada-gray.bmp'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figure(1),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'Original image'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Im_noise = imnoise(Im,</a:t>
            </a:r>
            <a:r>
              <a:rPr lang="de-DE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'salt &amp; pepper'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0.05);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figure(2),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Im_noise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'salt &amp; pepper'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%1 CANNY method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Im_edge_1 = edge(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Im_noise,</a:t>
            </a:r>
            <a:r>
              <a:rPr lang="en-US" sz="16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'Canny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figure(3),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(Im_edge_1);title(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'Edge detection using Canny'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%2 PREWITT method </a:t>
            </a: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Im_edge_2 = edge(Im_noise,</a:t>
            </a:r>
            <a:r>
              <a:rPr lang="de-DE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'prewitt'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figure(4),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(Im_edge_2);title(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'Edge detection using Prewitt'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%3 ZERO CROSS method</a:t>
            </a: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Im_edge_3 = edge(Im_noise,</a:t>
            </a:r>
            <a:r>
              <a:rPr lang="de-DE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'zerocross'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figure(5),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(Im_edge_3); 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'Edge detection using </a:t>
            </a:r>
            <a:r>
              <a:rPr lang="en-US" sz="16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Zerocross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816DB-580F-421A-826D-AB3AFD5A7815}"/>
              </a:ext>
            </a:extLst>
          </p:cNvPr>
          <p:cNvSpPr txBox="1"/>
          <p:nvPr/>
        </p:nvSpPr>
        <p:spPr>
          <a:xfrm>
            <a:off x="6228080" y="1423977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%4 Roberts method </a:t>
            </a: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Im_edge_4 = edge(Im_noise,</a:t>
            </a:r>
            <a:r>
              <a:rPr lang="de-DE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'Roberts'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figure(6),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(Im_edge_4); 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'Edge detection using </a:t>
            </a:r>
            <a:r>
              <a:rPr lang="en-US" sz="16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roberts'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%5 Roberts method </a:t>
            </a: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Im_edge_5 = edge(Im_noise,</a:t>
            </a:r>
            <a:r>
              <a:rPr lang="de-DE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'Sobel'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figure(7),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(Im_edge_5); 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'Edge detection using Sobel’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igure(8),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subplot(2,3,1),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Im_noise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'Noise Image'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subplot(2,3,2),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(Im_edge_1);title(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'Canny'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subplot(2,3,3),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(Im_edge_2);title(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'Prewitt'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subplot(2,3,4),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(Im_edge_3); 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Zerocross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subplot(2,3,5),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(Im_edge_4); 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'Roberts'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subplot(2,3,6),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(Im_edge_5); title(</a:t>
            </a:r>
            <a:r>
              <a:rPr lang="en-U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'Sobel'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272C49-1B53-42C2-B95B-2BAFA818DB43}"/>
              </a:ext>
            </a:extLst>
          </p:cNvPr>
          <p:cNvSpPr/>
          <p:nvPr/>
        </p:nvSpPr>
        <p:spPr>
          <a:xfrm>
            <a:off x="294640" y="1312217"/>
            <a:ext cx="5720080" cy="5423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1E463F-021D-4DC4-93EB-C120809C9A89}"/>
              </a:ext>
            </a:extLst>
          </p:cNvPr>
          <p:cNvSpPr/>
          <p:nvPr/>
        </p:nvSpPr>
        <p:spPr>
          <a:xfrm>
            <a:off x="6228080" y="1287644"/>
            <a:ext cx="5882404" cy="5423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FE826-FF13-221B-680D-9DC48F0B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4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1FEAC-8369-41F8-9441-18548AB4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59" y="152400"/>
            <a:ext cx="7531693" cy="66468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057DA-4DD0-88C6-F86F-6E1062E1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8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676FF-ED10-40C5-9CE6-5386D1CB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00" y="924358"/>
            <a:ext cx="6473980" cy="5713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096CB-B51D-41FA-83E9-9EC6982A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20" y="924358"/>
            <a:ext cx="6473980" cy="57133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C1E61-6573-961B-B3F2-5145144F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83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8E880-3D6C-4F8F-9A97-BBA4B3AD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742948"/>
            <a:ext cx="6591300" cy="5816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6C8FC-BD03-48BE-8DB4-8D34A8024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98829"/>
            <a:ext cx="6464663" cy="57051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5027D-26B0-7B62-C8F4-42E14A92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2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B1DA4-BB83-4823-B9B9-4E391186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890269"/>
            <a:ext cx="6543040" cy="5774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A7611-1074-4B93-85FF-223911CE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380" y="890268"/>
            <a:ext cx="6449060" cy="56913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A3A42-1760-ACC3-AA7F-A4A19C05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7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B7F81-5A42-4B0F-8340-90258D321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59" y="368935"/>
            <a:ext cx="5990853" cy="5287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4A9CA6-60A3-4EDE-98B3-FEA6661B3089}"/>
              </a:ext>
            </a:extLst>
          </p:cNvPr>
          <p:cNvSpPr txBox="1"/>
          <p:nvPr/>
        </p:nvSpPr>
        <p:spPr>
          <a:xfrm>
            <a:off x="1668963" y="5288736"/>
            <a:ext cx="9093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Moral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yang optimal,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ditapis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deraunya</a:t>
            </a:r>
            <a:r>
              <a:rPr lang="en-US" sz="2400" dirty="0"/>
              <a:t> (</a:t>
            </a:r>
            <a:r>
              <a:rPr lang="en-US" sz="2400"/>
              <a:t>image enhancement)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41D97-7977-A2D9-EFC6-16D4F262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7177-316E-476A-B286-09B76BC1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0"/>
            <a:ext cx="10967720" cy="1325563"/>
          </a:xfrm>
        </p:spPr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image enhancement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840DB-D6F6-42E9-917D-9C5FCFE4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6" y="972862"/>
            <a:ext cx="8634412" cy="5631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FD2876-AD3B-4562-AD6F-0B6A202D61E0}"/>
              </a:ext>
            </a:extLst>
          </p:cNvPr>
          <p:cNvSpPr txBox="1"/>
          <p:nvPr/>
        </p:nvSpPr>
        <p:spPr>
          <a:xfrm>
            <a:off x="8534400" y="4218970"/>
            <a:ext cx="322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: Edge detection, Digital Image Processing, K. Pratt, Chapter 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0C964C-31B0-87D5-3422-CF27C9A3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8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A7D2-5AA7-F28B-F9E1-16C35DF9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Kegunaan</a:t>
            </a:r>
            <a:r>
              <a:rPr lang="en-US" sz="4000" dirty="0"/>
              <a:t> </a:t>
            </a:r>
            <a:r>
              <a:rPr lang="en-US" sz="4000" dirty="0" err="1"/>
              <a:t>Deteksi</a:t>
            </a:r>
            <a:r>
              <a:rPr lang="en-US" sz="4000" dirty="0"/>
              <a:t> </a:t>
            </a:r>
            <a:r>
              <a:rPr lang="en-US" sz="4000" dirty="0" err="1"/>
              <a:t>Tepi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Segmentasi</a:t>
            </a:r>
            <a:r>
              <a:rPr lang="en-US" sz="4000" dirty="0"/>
              <a:t> </a:t>
            </a:r>
            <a:r>
              <a:rPr lang="en-US" sz="4000" dirty="0" err="1"/>
              <a:t>Objek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C86D-6C8B-F8F5-EF2C-9C534642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segmentasi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bentuknya</a:t>
            </a:r>
            <a:r>
              <a:rPr lang="en-US" sz="2400" dirty="0"/>
              <a:t>.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pendeteksian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dideteksi</a:t>
            </a:r>
            <a:r>
              <a:rPr lang="en-US" sz="2400" dirty="0"/>
              <a:t>,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belakangnya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pengenalan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(</a:t>
            </a:r>
            <a:r>
              <a:rPr lang="en-US" sz="2400" i="1" dirty="0"/>
              <a:t>object recognition</a:t>
            </a:r>
            <a:r>
              <a:rPr lang="en-US" sz="2400" dirty="0"/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2E0A-83C8-0CC5-054E-69ECA59C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78" y="4356243"/>
            <a:ext cx="9144243" cy="24886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0D244-61F3-292C-EE3A-D988DE9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1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085C-873E-4736-9B62-33018662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3"/>
            <a:ext cx="10515600" cy="5501100"/>
          </a:xfrm>
        </p:spPr>
        <p:txBody>
          <a:bodyPr>
            <a:normAutofit/>
          </a:bodyPr>
          <a:lstStyle/>
          <a:p>
            <a:r>
              <a:rPr lang="en-US" dirty="0" err="1">
                <a:ea typeface="Times New Roman" panose="02020603050405020304" pitchFamily="18" charset="0"/>
              </a:rPr>
              <a:t>Dengan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konstanta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c</a:t>
            </a:r>
            <a:r>
              <a:rPr lang="en-US" dirty="0">
                <a:ea typeface="Times New Roman" panose="02020603050405020304" pitchFamily="18" charset="0"/>
              </a:rPr>
              <a:t> = 2, </a:t>
            </a:r>
            <a:r>
              <a:rPr lang="en-US" dirty="0" err="1">
                <a:ea typeface="Times New Roman" panose="02020603050405020304" pitchFamily="18" charset="0"/>
              </a:rPr>
              <a:t>maka</a:t>
            </a:r>
            <a:endParaRPr lang="en-US" dirty="0"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mask</a:t>
            </a:r>
            <a:r>
              <a:rPr lang="en-US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x</a:t>
            </a:r>
            <a:r>
              <a:rPr lang="en-US" dirty="0"/>
              <a:t> dan </a:t>
            </a:r>
            <a:r>
              <a:rPr lang="en-US" i="1" dirty="0" err="1"/>
              <a:t>s</a:t>
            </a:r>
            <a:r>
              <a:rPr lang="en-US" i="1" baseline="-25000" dirty="0" err="1"/>
              <a:t>y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28EA6E-7B2B-4172-80B4-AC6B2138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05CF2A-86F3-4121-9C76-1A5015462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87594"/>
              </p:ext>
            </p:extLst>
          </p:nvPr>
        </p:nvGraphicFramePr>
        <p:xfrm>
          <a:off x="2303318" y="3288139"/>
          <a:ext cx="1886485" cy="120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16000" imgH="647700" progId="Equation.3">
                  <p:embed/>
                </p:oleObj>
              </mc:Choice>
              <mc:Fallback>
                <p:oleObj r:id="rId2" imgW="1016000" imgH="647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318" y="3288139"/>
                        <a:ext cx="1886485" cy="1202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57B6F62A-6620-4FE8-BCA4-7397E0D2E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DAD953-BFF3-41E9-8081-423FB53AB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75738"/>
              </p:ext>
            </p:extLst>
          </p:nvPr>
        </p:nvGraphicFramePr>
        <p:xfrm>
          <a:off x="5506760" y="3349186"/>
          <a:ext cx="2193038" cy="120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81100" imgH="647700" progId="Equation.3">
                  <p:embed/>
                </p:oleObj>
              </mc:Choice>
              <mc:Fallback>
                <p:oleObj r:id="rId4" imgW="1181100" imgH="64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760" y="3349186"/>
                        <a:ext cx="2193038" cy="1202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DBB482-6FF2-4AA8-B1A7-EA27185E75A9}"/>
              </a:ext>
            </a:extLst>
          </p:cNvPr>
          <p:cNvSpPr txBox="1"/>
          <p:nvPr/>
        </p:nvSpPr>
        <p:spPr>
          <a:xfrm>
            <a:off x="4565783" y="3555609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BEBDE8-1AD5-471E-8319-DC7F1AC7E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821" y="5387144"/>
            <a:ext cx="10000179" cy="97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1E6840-551D-47A7-9DF8-EC3D94A2C6C5}"/>
                  </a:ext>
                </a:extLst>
              </p:cNvPr>
              <p:cNvSpPr/>
              <p:nvPr/>
            </p:nvSpPr>
            <p:spPr>
              <a:xfrm>
                <a:off x="1567822" y="985380"/>
                <a:ext cx="730782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38125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1E6840-551D-47A7-9DF8-EC3D94A2C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22" y="985380"/>
                <a:ext cx="7307821" cy="738664"/>
              </a:xfrm>
              <a:prstGeom prst="rect">
                <a:avLst/>
              </a:prstGeom>
              <a:blipFill>
                <a:blip r:embed="rId8"/>
                <a:stretch>
                  <a:fillRect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E40914-BA32-426A-8CA0-B6EC3C6A1774}"/>
                  </a:ext>
                </a:extLst>
              </p:cNvPr>
              <p:cNvSpPr/>
              <p:nvPr/>
            </p:nvSpPr>
            <p:spPr>
              <a:xfrm>
                <a:off x="2303318" y="1599389"/>
                <a:ext cx="6096000" cy="7678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914400" marR="0" indent="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E40914-BA32-426A-8CA0-B6EC3C6A1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18" y="1599389"/>
                <a:ext cx="6096000" cy="767839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12E89F5-0CD5-444C-A3E5-B683BE9E8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211261"/>
              </p:ext>
            </p:extLst>
          </p:nvPr>
        </p:nvGraphicFramePr>
        <p:xfrm>
          <a:off x="9198664" y="1132665"/>
          <a:ext cx="1832114" cy="118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002865" imgH="647419" progId="Equation.3">
                  <p:embed/>
                </p:oleObj>
              </mc:Choice>
              <mc:Fallback>
                <p:oleObj r:id="rId10" imgW="1002865" imgH="647419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EBDEFF-0FB5-49AC-B053-72A277BFE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664" y="1132665"/>
                        <a:ext cx="1832114" cy="1182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21111-BFA1-6813-719D-EEB0C34E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44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3CC7B-6436-4CE6-9A2B-B3C9BCE1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83" y="338322"/>
            <a:ext cx="8427820" cy="61813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42628-F744-0957-7162-2F9C4CC6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5913-2339-4F36-9089-6552FB79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986"/>
            <a:ext cx="10515600" cy="561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Catatan</a:t>
            </a:r>
            <a:r>
              <a:rPr lang="en-US" sz="2400" dirty="0"/>
              <a:t>: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literatur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penomoran</a:t>
            </a:r>
            <a:r>
              <a:rPr lang="en-US" sz="2400" dirty="0"/>
              <a:t> pixel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mask</a:t>
            </a:r>
            <a:r>
              <a:rPr lang="en-US" sz="2400" dirty="0"/>
              <a:t> Sobel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nilainya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slide </a:t>
            </a:r>
            <a:r>
              <a:rPr lang="en-US" sz="2400" dirty="0" err="1"/>
              <a:t>sebelumnya</a:t>
            </a:r>
            <a:r>
              <a:rPr lang="en-US" sz="2400" dirty="0"/>
              <a:t>:</a:t>
            </a:r>
          </a:p>
        </p:txBody>
      </p:sp>
      <p:graphicFrame>
        <p:nvGraphicFramePr>
          <p:cNvPr id="6" name="Group 130">
            <a:extLst>
              <a:ext uri="{FF2B5EF4-FFF2-40B4-BE49-F238E27FC236}">
                <a16:creationId xmlns:a16="http://schemas.microsoft.com/office/drawing/2014/main" id="{296CEB29-8EEE-4345-88FF-1915BF488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378839"/>
              </p:ext>
            </p:extLst>
          </p:nvPr>
        </p:nvGraphicFramePr>
        <p:xfrm>
          <a:off x="1647825" y="1308098"/>
          <a:ext cx="4279900" cy="4991102"/>
        </p:xfrm>
        <a:graphic>
          <a:graphicData uri="http://schemas.openxmlformats.org/drawingml/2006/table">
            <a:tbl>
              <a:tblPr/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Group 189">
            <a:extLst>
              <a:ext uri="{FF2B5EF4-FFF2-40B4-BE49-F238E27FC236}">
                <a16:creationId xmlns:a16="http://schemas.microsoft.com/office/drawing/2014/main" id="{010DC522-9905-40A8-904D-78FE8312A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357411"/>
              </p:ext>
            </p:extLst>
          </p:nvPr>
        </p:nvGraphicFramePr>
        <p:xfrm>
          <a:off x="2925763" y="2827336"/>
          <a:ext cx="1293812" cy="1455738"/>
        </p:xfrm>
        <a:graphic>
          <a:graphicData uri="http://schemas.openxmlformats.org/drawingml/2006/table">
            <a:tbl>
              <a:tblPr/>
              <a:tblGrid>
                <a:gridCol w="43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spcAft>
                          <a:spcPct val="50000"/>
                        </a:spcAft>
                        <a:buSzPct val="100000"/>
                        <a:defRPr sz="20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Aft>
                          <a:spcPct val="50000"/>
                        </a:spcAft>
                        <a:buSzPct val="100000"/>
                        <a:defRPr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50000"/>
                        </a:spcBef>
                        <a:buSzPct val="100000"/>
                        <a:defRPr sz="16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50000"/>
                        </a:spcBef>
                        <a:buSzPct val="100000"/>
                        <a:defRPr sz="14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50000"/>
                        </a:spcBef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rgbClr val="0033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444004A-9351-49BD-AA35-15912450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676" y="1308098"/>
            <a:ext cx="2711009" cy="2711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344E79-5E21-46C0-8D16-6AD197963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13" y="4255822"/>
            <a:ext cx="2412334" cy="25881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996D1-80C9-17B3-4960-6B38B9DC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CFC9-7740-4022-9D92-B18EBCE4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853"/>
            <a:ext cx="10515600" cy="584897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9AA41-1B80-44F0-B158-2031A14D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787" y="285853"/>
            <a:ext cx="7973145" cy="3296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E1B756-567C-4579-9324-6CD3A2CC6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87" y="3429000"/>
            <a:ext cx="8929613" cy="32968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A9B85-A4F4-927E-A322-FA1096AE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5AD6-0425-4541-8964-1DCF1D82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18"/>
            <a:ext cx="10515600" cy="5918546"/>
          </a:xfrm>
        </p:spPr>
        <p:txBody>
          <a:bodyPr/>
          <a:lstStyle/>
          <a:p>
            <a:r>
              <a:rPr lang="en-US" sz="2400" dirty="0"/>
              <a:t>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lain </a:t>
            </a:r>
            <a:r>
              <a:rPr lang="en-US" sz="2400" dirty="0" err="1"/>
              <a:t>pendeteksian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operator Sobel,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konvolusi</a:t>
            </a:r>
            <a:r>
              <a:rPr lang="en-US" sz="2400" dirty="0"/>
              <a:t> </a:t>
            </a:r>
            <a:r>
              <a:rPr lang="en-US" sz="2400" dirty="0" err="1"/>
              <a:t>diambangkan</a:t>
            </a:r>
            <a:r>
              <a:rPr lang="en-US" sz="2400" dirty="0"/>
              <a:t> (</a:t>
            </a:r>
            <a:r>
              <a:rPr lang="en-US" sz="2400" i="1" dirty="0"/>
              <a:t>thresholding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 = 12.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F8ABA-5819-4FA3-B921-A148E168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82" y="1097651"/>
            <a:ext cx="8761344" cy="3013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85259-1C53-43EC-BF63-ABC34AC1C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52" y="4249035"/>
            <a:ext cx="8686292" cy="21617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03E64-3D4F-1B51-8956-C4C09467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999D4-24E2-4D16-B92A-064A837B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65" y="2355575"/>
            <a:ext cx="6549330" cy="5396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670-21D8-41C9-B924-7649754638E1}"/>
              </a:ext>
            </a:extLst>
          </p:cNvPr>
          <p:cNvSpPr txBox="1"/>
          <p:nvPr/>
        </p:nvSpPr>
        <p:spPr>
          <a:xfrm>
            <a:off x="2067339" y="6454201"/>
            <a:ext cx="15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masukan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907E9-31CC-4333-898C-10F56CEDB725}"/>
              </a:ext>
            </a:extLst>
          </p:cNvPr>
          <p:cNvSpPr txBox="1"/>
          <p:nvPr/>
        </p:nvSpPr>
        <p:spPr>
          <a:xfrm>
            <a:off x="7729537" y="6454201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operator Sobel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C76A8-0F1A-4820-8CE2-BA029DFDDB41}"/>
              </a:ext>
            </a:extLst>
          </p:cNvPr>
          <p:cNvSpPr/>
          <p:nvPr/>
        </p:nvSpPr>
        <p:spPr>
          <a:xfrm>
            <a:off x="1526654" y="2120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%Sobel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('bird.bmp');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[-1 0 1; -2 0 2; -1 0 1];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Sy = [1 2 1; 0 0 0; -1 -2 -1];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Jx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conv2(double(I), double(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), '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conv2(double(I), double(Sy), 'same');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Jedge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sqrt(Jx.^2 + Jy.^2);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(uint8(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Jedge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5BE34-5DA4-40A3-9204-A2079B5A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74" y="2355574"/>
            <a:ext cx="6549330" cy="53969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F4D0B-D1E9-33F5-8DEF-379A49E2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06E3-72FB-41A2-8A3A-E7AFCD17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Operator Prewitt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468C6-3ED0-4319-933B-B5BEBD8B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3"/>
          </a:xfrm>
        </p:spPr>
        <p:txBody>
          <a:bodyPr>
            <a:normAutofit/>
          </a:bodyPr>
          <a:lstStyle/>
          <a:p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gradien</a:t>
            </a:r>
            <a:r>
              <a:rPr lang="en-US" dirty="0"/>
              <a:t> pada operator Prewitt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operator Sobel, 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= 1: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dan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09A3D5-89E3-4CC8-B8EF-585E4A37A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278" y="3105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4602A2-79D2-49A6-9866-CB5B1D052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72650"/>
              </p:ext>
            </p:extLst>
          </p:nvPr>
        </p:nvGraphicFramePr>
        <p:xfrm>
          <a:off x="2077278" y="2956062"/>
          <a:ext cx="1906728" cy="1279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65200" imgH="647700" progId="Equation.3">
                  <p:embed/>
                </p:oleObj>
              </mc:Choice>
              <mc:Fallback>
                <p:oleObj r:id="rId2" imgW="965200" imgH="647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78" y="2956062"/>
                        <a:ext cx="1906728" cy="1279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CE00EA3-F697-483C-89D6-020C6346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7ED54B-5E3A-45D6-9C48-D46F4F3D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013548"/>
              </p:ext>
            </p:extLst>
          </p:nvPr>
        </p:nvGraphicFramePr>
        <p:xfrm>
          <a:off x="5706831" y="2952089"/>
          <a:ext cx="2297231" cy="128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5700" imgH="647700" progId="Equation.3">
                  <p:embed/>
                </p:oleObj>
              </mc:Choice>
              <mc:Fallback>
                <p:oleObj r:id="rId4" imgW="1155700" imgH="64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831" y="2952089"/>
                        <a:ext cx="2297231" cy="1287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83418C-33F3-4D54-8062-B47D2976B022}"/>
              </a:ext>
            </a:extLst>
          </p:cNvPr>
          <p:cNvSpPr txBox="1"/>
          <p:nvPr/>
        </p:nvSpPr>
        <p:spPr>
          <a:xfrm>
            <a:off x="4552122" y="329706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9610A-C985-4AD8-9BCB-88CC9A9BEEFC}"/>
              </a:ext>
            </a:extLst>
          </p:cNvPr>
          <p:cNvSpPr txBox="1"/>
          <p:nvPr/>
        </p:nvSpPr>
        <p:spPr>
          <a:xfrm>
            <a:off x="564045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81C5C-7AE9-455A-AB49-9F79AFB5C30E}"/>
                  </a:ext>
                </a:extLst>
              </p:cNvPr>
              <p:cNvSpPr txBox="1"/>
              <p:nvPr/>
            </p:nvSpPr>
            <p:spPr>
              <a:xfrm>
                <a:off x="1613651" y="5298864"/>
                <a:ext cx="2833981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G(f(</a:t>
                </a:r>
                <a:r>
                  <a:rPr lang="en-US" sz="2400" dirty="0" err="1"/>
                  <a:t>x,y</a:t>
                </a:r>
                <a:r>
                  <a:rPr lang="en-US" sz="2400" dirty="0"/>
                  <a:t>))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81C5C-7AE9-455A-AB49-9F79AFB5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51" y="5298864"/>
                <a:ext cx="2833981" cy="843885"/>
              </a:xfrm>
              <a:prstGeom prst="rect">
                <a:avLst/>
              </a:prstGeom>
              <a:blipFill>
                <a:blip r:embed="rId7"/>
                <a:stretch>
                  <a:fillRect l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2244D63-DF68-46BE-A511-BC0CD6AB2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434" y="5239349"/>
            <a:ext cx="10000179" cy="9709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445D8B-B2BE-4685-8933-49CD2DF87EFE}"/>
              </a:ext>
            </a:extLst>
          </p:cNvPr>
          <p:cNvSpPr/>
          <p:nvPr/>
        </p:nvSpPr>
        <p:spPr>
          <a:xfrm>
            <a:off x="7135790" y="5239349"/>
            <a:ext cx="509019" cy="41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 </a:t>
            </a:r>
            <a:r>
              <a:rPr lang="en-US" sz="2000" baseline="-25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7B1AE-567D-4DD3-869D-E1144AD1FC2E}"/>
              </a:ext>
            </a:extLst>
          </p:cNvPr>
          <p:cNvSpPr/>
          <p:nvPr/>
        </p:nvSpPr>
        <p:spPr>
          <a:xfrm>
            <a:off x="7135790" y="5720806"/>
            <a:ext cx="509019" cy="41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 </a:t>
            </a:r>
            <a:r>
              <a:rPr lang="en-US" sz="2000" baseline="-25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E023DD-9568-3D37-88BC-8B395AD1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2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1730</Words>
  <Application>Microsoft Office PowerPoint</Application>
  <PresentationFormat>Widescreen</PresentationFormat>
  <Paragraphs>280</Paragraphs>
  <Slides>40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MS PGothic</vt:lpstr>
      <vt:lpstr>Arial</vt:lpstr>
      <vt:lpstr>Calibri</vt:lpstr>
      <vt:lpstr>Calibri Light</vt:lpstr>
      <vt:lpstr>Cambria Math</vt:lpstr>
      <vt:lpstr>Courier New</vt:lpstr>
      <vt:lpstr>Tahoma</vt:lpstr>
      <vt:lpstr>Times New Roman</vt:lpstr>
      <vt:lpstr>Verdana</vt:lpstr>
      <vt:lpstr>Office Theme</vt:lpstr>
      <vt:lpstr>Equation.3</vt:lpstr>
      <vt:lpstr>Visio.Drawing.5</vt:lpstr>
      <vt:lpstr>Equation</vt:lpstr>
      <vt:lpstr>19 - Pendeteksian Tepi  (Bagian 2) </vt:lpstr>
      <vt:lpstr>Operator gradien lainnya</vt:lpstr>
      <vt:lpstr>Operator Sobel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 Prewitt</vt:lpstr>
      <vt:lpstr>PowerPoint Presentation</vt:lpstr>
      <vt:lpstr>PowerPoint Presentation</vt:lpstr>
      <vt:lpstr>PowerPoint Presentation</vt:lpstr>
      <vt:lpstr>Operator Roberts</vt:lpstr>
      <vt:lpstr>PowerPoint Presentation</vt:lpstr>
      <vt:lpstr>PowerPoint Presentation</vt:lpstr>
      <vt:lpstr>PowerPoint Presentation</vt:lpstr>
      <vt:lpstr>Operator Canny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Deteksi Tepi dengan Menggunakan 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Deteksi tepi pada citra yang mengandung derau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deteksi tepi untuk image enhancement</vt:lpstr>
      <vt:lpstr>Kegunaan Deteksi Tepi Untuk Segmentasi Objek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436</cp:revision>
  <dcterms:created xsi:type="dcterms:W3CDTF">2019-08-23T02:29:55Z</dcterms:created>
  <dcterms:modified xsi:type="dcterms:W3CDTF">2025-10-26T09:52:49Z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2024-11-11T07:20:46Z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7217402f-eef1-4be9-bc30-03346ef9ab90</vt:lpwstr>
  </property>
  <property fmtid="{D5CDD505-2E9C-101B-9397-08002B2CF9AE}" pid="8" name="MSIP_Label_38b525e5-f3da-4501-8f1e-526b6769fc56_ContentBits">
    <vt:lpwstr>0</vt:lpwstr>
  </property>
</Properties>
</file>