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327" r:id="rId3"/>
    <p:sldId id="331" r:id="rId4"/>
    <p:sldId id="307" r:id="rId5"/>
    <p:sldId id="328" r:id="rId6"/>
    <p:sldId id="347" r:id="rId7"/>
    <p:sldId id="342" r:id="rId8"/>
    <p:sldId id="332" r:id="rId9"/>
    <p:sldId id="329" r:id="rId10"/>
    <p:sldId id="343" r:id="rId11"/>
    <p:sldId id="337" r:id="rId12"/>
    <p:sldId id="344" r:id="rId13"/>
    <p:sldId id="345" r:id="rId14"/>
    <p:sldId id="346" r:id="rId15"/>
    <p:sldId id="330" r:id="rId16"/>
    <p:sldId id="333" r:id="rId17"/>
    <p:sldId id="348" r:id="rId18"/>
    <p:sldId id="334" r:id="rId19"/>
    <p:sldId id="335" r:id="rId20"/>
    <p:sldId id="336" r:id="rId21"/>
    <p:sldId id="341" r:id="rId22"/>
    <p:sldId id="577" r:id="rId23"/>
    <p:sldId id="578" r:id="rId24"/>
    <p:sldId id="579" r:id="rId25"/>
    <p:sldId id="580" r:id="rId26"/>
    <p:sldId id="338" r:id="rId27"/>
    <p:sldId id="350" r:id="rId28"/>
    <p:sldId id="312" r:id="rId29"/>
    <p:sldId id="313" r:id="rId30"/>
    <p:sldId id="383" r:id="rId31"/>
    <p:sldId id="384" r:id="rId32"/>
    <p:sldId id="562" r:id="rId33"/>
    <p:sldId id="586" r:id="rId34"/>
    <p:sldId id="587" r:id="rId35"/>
    <p:sldId id="588" r:id="rId36"/>
    <p:sldId id="589" r:id="rId37"/>
    <p:sldId id="351" r:id="rId38"/>
    <p:sldId id="352" r:id="rId39"/>
    <p:sldId id="360" r:id="rId40"/>
    <p:sldId id="353" r:id="rId41"/>
    <p:sldId id="354" r:id="rId42"/>
    <p:sldId id="355" r:id="rId43"/>
    <p:sldId id="356" r:id="rId44"/>
    <p:sldId id="358" r:id="rId45"/>
    <p:sldId id="359" r:id="rId46"/>
    <p:sldId id="361" r:id="rId47"/>
    <p:sldId id="363" r:id="rId48"/>
    <p:sldId id="581" r:id="rId49"/>
    <p:sldId id="582" r:id="rId50"/>
    <p:sldId id="583" r:id="rId51"/>
    <p:sldId id="584" r:id="rId52"/>
    <p:sldId id="362" r:id="rId53"/>
    <p:sldId id="357" r:id="rId54"/>
    <p:sldId id="585" r:id="rId55"/>
    <p:sldId id="364" r:id="rId56"/>
    <p:sldId id="365" r:id="rId57"/>
    <p:sldId id="385" r:id="rId58"/>
    <p:sldId id="366" r:id="rId59"/>
    <p:sldId id="367" r:id="rId60"/>
    <p:sldId id="386" r:id="rId61"/>
    <p:sldId id="368" r:id="rId62"/>
    <p:sldId id="592" r:id="rId63"/>
    <p:sldId id="593" r:id="rId64"/>
    <p:sldId id="590" r:id="rId65"/>
    <p:sldId id="591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B58B-7EC3-4868-812D-518EA0AEA26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23AC-D084-41D8-BEAE-8EC5A6EE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E511FCC4-C61E-4F28-901B-7399EA6077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A75398D-6C0F-4FDA-BD37-3CF918CBD1BC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6212DA9D-FAB4-4460-BD07-47FE9EDE2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7437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C3782266-DECB-43A8-8B9C-92B8EA8E9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43888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19689257-4235-4441-9602-0E5391FC63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F9B23C6-E39E-4101-B020-0A16B0726E9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82592001-0427-4564-8C05-F68CBDEE9D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7437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DB72E73-6CAE-4124-80C8-C909B5B09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49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C059-2105-4F6B-84C7-0A7B0427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438E2-B335-42F3-BD2C-895D9A59E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8A7E-62E5-4747-A520-8C0EE05A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A93C4-991E-4AEB-BC06-914B60677934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7FE2-B8F1-469C-9648-168AFFC6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35E7-8366-4C5F-9FDB-C3C7E7BA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4EE4-8F7E-4D71-9872-FF3BB9AF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53A06-0B1B-46D8-ACC4-C109D6795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9E175-0C4B-40C3-A26D-F9A554E1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F658-9C04-462C-BF2F-9D3D72C454C2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FC7F0-8778-4B27-8E57-050A6955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9183D-03AD-4C87-8E1A-D3479BE7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2558F-BD8A-45D8-8128-60A9B36F3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B0C81-2508-4076-A839-6273033BA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EC42A-0230-41D3-9A56-0257C9F9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68E0-51DA-4DF9-B867-C0A2FFD41DA4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0B00-CB1B-4CF6-94A8-2EF993C8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6217-7946-4951-9881-5B580DCB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9887-F102-466D-9AA0-468F0884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1762-629F-43D2-9ABF-2445F3E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A53-71BC-4EF6-B307-DC95FFE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1B0-3FD3-4A2F-AD6D-2849DF92BA66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8AF1-38F5-4073-97DE-272C4D05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985B2-D8FC-4E45-A83A-0988DE11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245F-C537-4437-9AA3-3A3DB2B0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525A-1131-44B0-ABEF-DA1CE7416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EC604-0D2D-4387-9C04-9CA83DE5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DD9B8-5A64-4117-B525-2F9CF8BD19A7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55FD-6FCC-4FE1-8795-3423B104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2416-33CA-46A1-A8E8-D60DF80F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6E3F-BED3-438F-8143-BEC502F3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F60B-80C8-4017-98D4-7117D1789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8DC42-602E-4B2D-A641-CD5800E9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153AB-F4EA-4D88-858C-DA0BC8B3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6B25B-7BF8-4CF1-B79A-5A179A760C19}" type="datetime1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93D04-06E7-4160-B223-8EAA71F8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412C-3FB2-4326-8C10-87601A5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8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5A27-6B3F-4A4B-A9D1-6D8A2D68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96122-4C88-49CA-B156-A94178F4C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2698F-E2C3-4692-8C24-FDE94BAC6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D1985-E57E-40CB-A933-FF7FA7DF9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F164A-0DEC-4A65-9CDB-3287C030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FC294-E4C9-4315-AA0F-AF9443AC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B7EF-0C58-4B88-A1E2-B276937CBDE8}" type="datetime1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7B49C-37B7-41DD-AE3C-EE808F8C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C5A53-313E-4BA2-A5B9-FB3DAE94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6884-CEA4-41C9-8143-97210B91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32D60-074E-439C-97FC-B8A809AD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89CB8-5E75-4A77-A0C8-C9B5F2F948EE}" type="datetime1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2EF49-D476-4582-97D0-9B74B022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DEF6-154D-49F6-B437-B9113E3E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F446F-ECAE-45DF-824F-596FF616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7B32-DB70-4148-B37D-DD20075C2B10}" type="datetime1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0FF58-2027-4FCC-94FD-5289A10D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BA24-4655-4C2F-BEAE-33396F0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7D34-E0DC-4920-B358-26684166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9B089-DD37-41B7-AB9B-F220F642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46FF-59E1-4F03-A958-5E9D2A31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F0CC-2A9C-4362-B778-5CF4E45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FA7E5-739B-4731-96CB-FEB38FC052F3}" type="datetime1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AFCE-F92C-4FA3-B2AC-783B9470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82D81-9974-4CBC-97F8-993AD468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9EFD-BB25-470A-8D0A-C00D579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D8744-D68C-4196-B45C-CB1A8AB4E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6A247-3A45-4A55-BAF6-6A2A18273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B144-1C45-456E-A959-8F31A31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E355-9754-46E1-B61B-A560600C50C3}" type="datetime1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4CB5-52F9-450C-8C2D-9A509439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9EE2-BDF3-4DD3-A9C9-3EC027F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31E28-7385-4224-BA91-57740042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EBCAC-176C-414B-A0AB-D0CFD8AD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2992-D35F-4F2F-8BBE-363FAE4CE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F0F1D-EB05-41FC-B8D7-E08C8394C3E2}" type="datetime1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D0AF-AB80-407E-9FE7-B9B6D5A8B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AA2-32F5-4331-9389-43BF3937D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4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wmf"/><Relationship Id="rId7" Type="http://schemas.openxmlformats.org/officeDocument/2006/relationships/image" Target="../media/image35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1.w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9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6.wmf"/><Relationship Id="rId7" Type="http://schemas.openxmlformats.org/officeDocument/2006/relationships/image" Target="../media/image73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82.wmf"/><Relationship Id="rId7" Type="http://schemas.openxmlformats.org/officeDocument/2006/relationships/image" Target="../media/image8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83.w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85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91.wmf"/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24.bin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89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0.wmf"/><Relationship Id="rId7" Type="http://schemas.openxmlformats.org/officeDocument/2006/relationships/image" Target="../media/image92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2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99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wmf"/><Relationship Id="rId4" Type="http://schemas.openxmlformats.org/officeDocument/2006/relationships/oleObject" Target="../embeddings/oleObject2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112.w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111.wmf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31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6.xml"/><Relationship Id="rId7" Type="http://schemas.openxmlformats.org/officeDocument/2006/relationships/image" Target="../media/image1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1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6.png"/><Relationship Id="rId4" Type="http://schemas.openxmlformats.org/officeDocument/2006/relationships/tags" Target="../tags/tag7.xml"/><Relationship Id="rId9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png"/><Relationship Id="rId3" Type="http://schemas.openxmlformats.org/officeDocument/2006/relationships/tags" Target="../tags/tag10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tags" Target="../tags/tag9.xml"/><Relationship Id="rId16" Type="http://schemas.openxmlformats.org/officeDocument/2006/relationships/image" Target="../media/image124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36.bin"/><Relationship Id="rId5" Type="http://schemas.openxmlformats.org/officeDocument/2006/relationships/tags" Target="../tags/tag12.xml"/><Relationship Id="rId1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tags" Target="../tags/tag11.xml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518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18 - </a:t>
            </a:r>
            <a:r>
              <a:rPr lang="en-US" b="1" dirty="0" err="1"/>
              <a:t>Pendeteksian</a:t>
            </a:r>
            <a:r>
              <a:rPr lang="en-US" b="1" dirty="0"/>
              <a:t> </a:t>
            </a:r>
            <a:r>
              <a:rPr lang="en-US" b="1" dirty="0" err="1"/>
              <a:t>Tepi</a:t>
            </a:r>
            <a:r>
              <a:rPr lang="en-US" b="1" dirty="0"/>
              <a:t>  </a:t>
            </a:r>
            <a:r>
              <a:rPr lang="en-US" sz="4400" b="1" dirty="0">
                <a:solidFill>
                  <a:srgbClr val="FF0000"/>
                </a:solidFill>
              </a:rPr>
              <a:t>(Bagian 1)</a:t>
            </a:r>
            <a:br>
              <a:rPr lang="en-US" b="1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44" y="192563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Ir. Rinaldi, M.T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59" y="551543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2025</a:t>
            </a:r>
          </a:p>
        </p:txBody>
      </p:sp>
      <p:pic>
        <p:nvPicPr>
          <p:cNvPr id="5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74E57404-E843-43D5-ADB7-79145FED5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59" y="376927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DF68F-E16B-0C7F-C0EF-EE5107C4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A3224-CDF0-4BAE-8A5D-F50A3F6E7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339"/>
            <a:ext cx="10515600" cy="5506278"/>
          </a:xfrm>
        </p:spPr>
        <p:txBody>
          <a:bodyPr>
            <a:normAutofit/>
          </a:bodyPr>
          <a:lstStyle/>
          <a:p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mengekstraksi</a:t>
            </a:r>
            <a:r>
              <a:rPr lang="en-US" dirty="0"/>
              <a:t> </a:t>
            </a:r>
            <a:r>
              <a:rPr lang="en-US" dirty="0" err="1"/>
              <a:t>representasi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garis-garis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5E24F-8704-4EE1-A210-316E49398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33" y="2201311"/>
            <a:ext cx="7127944" cy="28875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7C58B-46EB-09E7-F21A-8B1BCAAC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1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944C0731-0187-45A5-8B78-37A65A63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66" y="662644"/>
            <a:ext cx="2748377" cy="27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E904001C-8C28-42F7-A332-B70872FA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05" y="662644"/>
            <a:ext cx="2766356" cy="27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E62EE361-2E41-4504-A3E2-BE1447B4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14" y="662644"/>
            <a:ext cx="2451790" cy="276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A220C2B1-D3EB-449C-BBCD-57354800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13" y="3968888"/>
            <a:ext cx="2451789" cy="266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7685B64C-C520-49D2-9EBB-F0CFEAA33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05" y="3968888"/>
            <a:ext cx="2766356" cy="27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069D0737-B20F-49C3-9C59-CF44ECB0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66" y="3968888"/>
            <a:ext cx="2748376" cy="274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706EA0-EF98-F13A-01D0-6E7C688D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378B4-0509-4BC9-B07F-629978C5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75" y="1779104"/>
            <a:ext cx="10058636" cy="40696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61363E-BFF5-4096-A4D5-C54ABE72535B}"/>
              </a:ext>
            </a:extLst>
          </p:cNvPr>
          <p:cNvSpPr/>
          <p:nvPr/>
        </p:nvSpPr>
        <p:spPr>
          <a:xfrm>
            <a:off x="1010478" y="555590"/>
            <a:ext cx="106348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Pendeteksian</a:t>
            </a:r>
            <a:r>
              <a:rPr lang="en-US" sz="2800" dirty="0"/>
              <a:t> </a:t>
            </a:r>
            <a:r>
              <a:rPr lang="en-US" sz="2800" dirty="0" err="1"/>
              <a:t>tepi</a:t>
            </a:r>
            <a:r>
              <a:rPr lang="en-US" sz="2800" dirty="0"/>
              <a:t> </a:t>
            </a:r>
            <a:r>
              <a:rPr lang="en-US" sz="2800" dirty="0" err="1"/>
              <a:t>berguna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mengenali</a:t>
            </a:r>
            <a:r>
              <a:rPr lang="en-US" sz="2800" dirty="0"/>
              <a:t> </a:t>
            </a:r>
            <a:r>
              <a:rPr lang="en-US" sz="2800" dirty="0" err="1"/>
              <a:t>objek</a:t>
            </a:r>
            <a:r>
              <a:rPr lang="en-US" sz="2800" dirty="0"/>
              <a:t> di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(</a:t>
            </a:r>
            <a:r>
              <a:rPr lang="en-US" sz="2800" i="1" dirty="0"/>
              <a:t>image recognitio</a:t>
            </a:r>
            <a:r>
              <a:rPr lang="en-US" sz="2800" dirty="0"/>
              <a:t>n).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61A10-1643-B308-F494-8C6783AF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5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751A74-58C2-4B47-9A71-BCA08C93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76" y="1837910"/>
            <a:ext cx="4400550" cy="361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58811C-7940-4896-97A3-EFE79AD8C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476" y="1890297"/>
            <a:ext cx="4324350" cy="35147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3CEE4-27F6-6FF8-57A0-3781A147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55A5F-17EC-450B-B44D-370DBE190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65" y="599440"/>
            <a:ext cx="7153019" cy="61204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353FA1-D752-9914-2735-A66661478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7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6F384-0CFA-4187-B484-E3489720C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5678"/>
            <a:ext cx="10515600" cy="591378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b="1" dirty="0" err="1"/>
              <a:t>analisis</a:t>
            </a:r>
            <a:r>
              <a:rPr lang="en-US" b="1" dirty="0"/>
              <a:t> </a:t>
            </a:r>
            <a:r>
              <a:rPr lang="en-US" b="1" dirty="0" err="1"/>
              <a:t>citra</a:t>
            </a:r>
            <a:r>
              <a:rPr lang="en-US" dirty="0"/>
              <a:t> (</a:t>
            </a:r>
            <a:r>
              <a:rPr lang="en-US" i="1" dirty="0"/>
              <a:t>image</a:t>
            </a:r>
            <a:r>
              <a:rPr lang="en-US" dirty="0"/>
              <a:t> </a:t>
            </a:r>
            <a:r>
              <a:rPr lang="en-US" i="1" dirty="0"/>
              <a:t>analysis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: </a:t>
            </a:r>
            <a:r>
              <a:rPr lang="en-US" dirty="0" err="1"/>
              <a:t>mengidentifikasi</a:t>
            </a:r>
            <a:r>
              <a:rPr lang="en-US" dirty="0"/>
              <a:t> parameter-parameter yang </a:t>
            </a:r>
            <a:r>
              <a:rPr lang="en-US" dirty="0" err="1"/>
              <a:t>diasosiasikan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ciri</a:t>
            </a:r>
            <a:r>
              <a:rPr lang="en-US" dirty="0"/>
              <a:t> (</a:t>
            </a:r>
            <a:r>
              <a:rPr lang="en-US" i="1" dirty="0"/>
              <a:t>feature</a:t>
            </a:r>
            <a:r>
              <a:rPr lang="en-US" dirty="0"/>
              <a:t>)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selanjutnya</a:t>
            </a:r>
            <a:r>
              <a:rPr lang="en-US" dirty="0"/>
              <a:t> parameter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menginterpretasi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pada </a:t>
            </a:r>
            <a:r>
              <a:rPr lang="en-US" dirty="0" err="1"/>
              <a:t>dasarnya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tahapan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1.  </a:t>
            </a:r>
            <a:r>
              <a:rPr lang="en-US" dirty="0" err="1">
                <a:solidFill>
                  <a:srgbClr val="FF0000"/>
                </a:solidFill>
              </a:rPr>
              <a:t>Ekstraksi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ciri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feature extraction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. </a:t>
            </a:r>
          </a:p>
          <a:p>
            <a:pPr marL="576263" indent="-576263">
              <a:buNone/>
            </a:pPr>
            <a:r>
              <a:rPr lang="en-US" dirty="0"/>
              <a:t>        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mengekstraksi</a:t>
            </a:r>
            <a:r>
              <a:rPr lang="en-US" dirty="0"/>
              <a:t> 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mendeteksi</a:t>
            </a:r>
            <a:r>
              <a:rPr lang="en-US" dirty="0"/>
              <a:t> </a:t>
            </a:r>
            <a:r>
              <a:rPr lang="en-US" dirty="0" err="1"/>
              <a:t>keberadaan</a:t>
            </a:r>
            <a:r>
              <a:rPr lang="en-US" dirty="0"/>
              <a:t>          </a:t>
            </a:r>
            <a:r>
              <a:rPr lang="en-US" dirty="0" err="1"/>
              <a:t>tepi</a:t>
            </a:r>
            <a:r>
              <a:rPr lang="en-US" dirty="0"/>
              <a:t> (</a:t>
            </a:r>
            <a:r>
              <a:rPr lang="en-US" i="1" dirty="0"/>
              <a:t>edge</a:t>
            </a:r>
            <a:r>
              <a:rPr lang="en-US" dirty="0"/>
              <a:t>)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    2.  </a:t>
            </a:r>
            <a:r>
              <a:rPr lang="en-US" dirty="0" err="1">
                <a:solidFill>
                  <a:srgbClr val="FF0000"/>
                </a:solidFill>
              </a:rPr>
              <a:t>Segmentasi</a:t>
            </a:r>
            <a:endParaRPr lang="en-US" dirty="0">
              <a:solidFill>
                <a:srgbClr val="FF0000"/>
              </a:solidFill>
            </a:endParaRPr>
          </a:p>
          <a:p>
            <a:pPr marL="576263" indent="-576263">
              <a:buNone/>
            </a:pPr>
            <a:r>
              <a:rPr lang="en-US" dirty="0"/>
              <a:t>         Setelah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diketahui</a:t>
            </a:r>
            <a:r>
              <a:rPr lang="en-US" dirty="0"/>
              <a:t>, </a:t>
            </a:r>
            <a:r>
              <a:rPr lang="en-US" dirty="0" err="1"/>
              <a:t>langkah</a:t>
            </a:r>
            <a:r>
              <a:rPr lang="en-US" dirty="0"/>
              <a:t> </a:t>
            </a:r>
            <a:r>
              <a:rPr lang="en-US" dirty="0" err="1"/>
              <a:t>selanjutnya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segmentasi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mereduksi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region,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memisahkan</a:t>
            </a:r>
            <a:r>
              <a:rPr lang="en-US" dirty="0"/>
              <a:t> </a:t>
            </a:r>
            <a:r>
              <a:rPr lang="en-US" dirty="0" err="1"/>
              <a:t>objek-objek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mengekstraksi</a:t>
            </a:r>
            <a:r>
              <a:rPr lang="en-US" dirty="0"/>
              <a:t> </a:t>
            </a:r>
            <a:r>
              <a:rPr lang="en-US" dirty="0" err="1"/>
              <a:t>batas-batas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(</a:t>
            </a:r>
            <a:r>
              <a:rPr lang="en-US" i="1" dirty="0"/>
              <a:t>boundary</a:t>
            </a:r>
            <a:r>
              <a:rPr lang="en-US" dirty="0"/>
              <a:t>). </a:t>
            </a:r>
          </a:p>
          <a:p>
            <a:pPr marL="0" indent="0">
              <a:buNone/>
            </a:pPr>
            <a:r>
              <a:rPr lang="en-US" dirty="0"/>
              <a:t>    3. </a:t>
            </a:r>
            <a:r>
              <a:rPr lang="en-US" dirty="0" err="1">
                <a:solidFill>
                  <a:srgbClr val="FF0000"/>
                </a:solidFill>
              </a:rPr>
              <a:t>Klasifikasi</a:t>
            </a:r>
            <a:r>
              <a:rPr lang="en-US" dirty="0"/>
              <a:t>.</a:t>
            </a:r>
          </a:p>
          <a:p>
            <a:pPr marL="576263" indent="0">
              <a:buNone/>
            </a:pPr>
            <a:r>
              <a:rPr lang="en-US" dirty="0" err="1"/>
              <a:t>Langkah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klasifikasi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memetakan</a:t>
            </a:r>
            <a:r>
              <a:rPr lang="en-US" dirty="0"/>
              <a:t> </a:t>
            </a:r>
            <a:r>
              <a:rPr lang="en-US" dirty="0" err="1"/>
              <a:t>segmen-segmen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 pula. 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79F8-4D47-E556-771C-4F77B4AE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EF52D-2FF8-418B-B389-B2005E99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Operator </a:t>
            </a:r>
            <a:r>
              <a:rPr lang="en-US" b="1" dirty="0" err="1"/>
              <a:t>Gradien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AD151-01E4-4122-9BE2-A3D6A5080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dipahami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</a:t>
            </a:r>
            <a:r>
              <a:rPr lang="en-US" dirty="0" err="1"/>
              <a:t>kaklulus</a:t>
            </a:r>
            <a:r>
              <a:rPr lang="en-US" dirty="0"/>
              <a:t> </a:t>
            </a:r>
            <a:r>
              <a:rPr lang="en-US" dirty="0" err="1"/>
              <a:t>diferensial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Sebab</a:t>
            </a:r>
            <a:r>
              <a:rPr lang="en-US" dirty="0"/>
              <a:t>,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jarak</a:t>
            </a:r>
            <a:r>
              <a:rPr lang="en-US" dirty="0"/>
              <a:t> yang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dipandang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kemiringan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Kemiringan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dihitung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turunan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pertama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gradient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E4792420-593C-448D-B309-186477AEA8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605700"/>
              </p:ext>
            </p:extLst>
          </p:nvPr>
        </p:nvGraphicFramePr>
        <p:xfrm>
          <a:off x="3634409" y="5389562"/>
          <a:ext cx="43434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54000" imgH="393480" progId="Equation.3">
                  <p:embed/>
                </p:oleObj>
              </mc:Choice>
              <mc:Fallback>
                <p:oleObj name="Equation" r:id="rId2" imgW="1854000" imgH="393480" progId="Equation.3">
                  <p:embed/>
                  <p:pic>
                    <p:nvPicPr>
                      <p:cNvPr id="6146" name="Object 4">
                        <a:extLst>
                          <a:ext uri="{FF2B5EF4-FFF2-40B4-BE49-F238E27FC236}">
                            <a16:creationId xmlns:a16="http://schemas.microsoft.com/office/drawing/2014/main" id="{E0C1CE98-7BA7-4B1A-8060-5132ED0F37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4409" y="5389562"/>
                        <a:ext cx="43434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5A3E2-E2F5-F5D9-7B42-7D22CC4D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2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tep_edge2">
            <a:extLst>
              <a:ext uri="{FF2B5EF4-FFF2-40B4-BE49-F238E27FC236}">
                <a16:creationId xmlns:a16="http://schemas.microsoft.com/office/drawing/2014/main" id="{7C77AC30-E6B8-4F60-B3B0-BAE5F275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95" y="2093844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21">
            <a:extLst>
              <a:ext uri="{FF2B5EF4-FFF2-40B4-BE49-F238E27FC236}">
                <a16:creationId xmlns:a16="http://schemas.microsoft.com/office/drawing/2014/main" id="{A55626BF-5174-4A91-AA68-A1D15D3E0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1295" y="3160644"/>
            <a:ext cx="2743200" cy="0"/>
          </a:xfrm>
          <a:prstGeom prst="line">
            <a:avLst/>
          </a:prstGeom>
          <a:noFill/>
          <a:ln w="38100">
            <a:solidFill>
              <a:srgbClr val="FF000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D9CC5BBB-8A79-4235-B8BE-57E399D6C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445" y="1712844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image</a:t>
            </a:r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7C1883C2-ABEB-4DC6-A9AB-ED5125AC7B5B}"/>
              </a:ext>
            </a:extLst>
          </p:cNvPr>
          <p:cNvGrpSpPr>
            <a:grpSpLocks/>
          </p:cNvGrpSpPr>
          <p:nvPr/>
        </p:nvGrpSpPr>
        <p:grpSpPr bwMode="auto">
          <a:xfrm>
            <a:off x="4316895" y="1452494"/>
            <a:ext cx="2851150" cy="2725738"/>
            <a:chOff x="1968" y="1420"/>
            <a:chExt cx="1796" cy="1717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F572DE4A-B692-4010-AFED-6C7F334D5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810DF5E-6C38-48B2-AC4B-E6137CE5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0C12D150-A818-44FD-93F8-A904817B14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24">
              <a:extLst>
                <a:ext uri="{FF2B5EF4-FFF2-40B4-BE49-F238E27FC236}">
                  <a16:creationId xmlns:a16="http://schemas.microsoft.com/office/drawing/2014/main" id="{F5E824C4-09E5-4E71-BBF6-215152C0B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/>
                <a:t>intensity function</a:t>
              </a:r>
              <a:br>
                <a:rPr lang="en-US" altLang="en-US"/>
              </a:br>
              <a:r>
                <a:rPr lang="en-US" altLang="en-US"/>
                <a:t>(along horizontal scanline)</a:t>
              </a:r>
            </a:p>
          </p:txBody>
        </p:sp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82A2AA88-BE0C-4EE2-936E-F2676CFBD9CB}"/>
              </a:ext>
            </a:extLst>
          </p:cNvPr>
          <p:cNvGrpSpPr>
            <a:grpSpLocks/>
          </p:cNvGrpSpPr>
          <p:nvPr/>
        </p:nvGrpSpPr>
        <p:grpSpPr bwMode="auto">
          <a:xfrm>
            <a:off x="7364895" y="1727132"/>
            <a:ext cx="2743200" cy="2451100"/>
            <a:chOff x="3888" y="1593"/>
            <a:chExt cx="1728" cy="1544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039E9C08-6C89-4634-B50B-4291BA998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10EA3D91-AA2C-4E45-9BA1-3870EF3E62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26D1EE12-1C58-403F-95F0-22E047153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2 h 630"/>
                  <a:gd name="T6" fmla="*/ 399 w 909"/>
                  <a:gd name="T7" fmla="*/ 421 h 630"/>
                  <a:gd name="T8" fmla="*/ 459 w 909"/>
                  <a:gd name="T9" fmla="*/ 618 h 630"/>
                  <a:gd name="T10" fmla="*/ 528 w 909"/>
                  <a:gd name="T11" fmla="*/ 424 h 630"/>
                  <a:gd name="T12" fmla="*/ 564 w 909"/>
                  <a:gd name="T13" fmla="*/ 94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E721E934-EC08-4308-8229-6CFF97B1C7D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2 h 630"/>
                  <a:gd name="T6" fmla="*/ 399 w 909"/>
                  <a:gd name="T7" fmla="*/ 421 h 630"/>
                  <a:gd name="T8" fmla="*/ 459 w 909"/>
                  <a:gd name="T9" fmla="*/ 618 h 630"/>
                  <a:gd name="T10" fmla="*/ 528 w 909"/>
                  <a:gd name="T11" fmla="*/ 424 h 630"/>
                  <a:gd name="T12" fmla="*/ 564 w 909"/>
                  <a:gd name="T13" fmla="*/ 94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 Box 25">
              <a:extLst>
                <a:ext uri="{FF2B5EF4-FFF2-40B4-BE49-F238E27FC236}">
                  <a16:creationId xmlns:a16="http://schemas.microsoft.com/office/drawing/2014/main" id="{DCA5D042-0460-4AE8-B9DE-B5CFB63F1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/>
                <a:t>first derivative</a:t>
              </a:r>
            </a:p>
          </p:txBody>
        </p:sp>
      </p:grpSp>
      <p:grpSp>
        <p:nvGrpSpPr>
          <p:cNvPr id="16" name="Group 33">
            <a:extLst>
              <a:ext uri="{FF2B5EF4-FFF2-40B4-BE49-F238E27FC236}">
                <a16:creationId xmlns:a16="http://schemas.microsoft.com/office/drawing/2014/main" id="{E5031A69-B8FF-42F9-8558-8926B8AD9914}"/>
              </a:ext>
            </a:extLst>
          </p:cNvPr>
          <p:cNvGrpSpPr>
            <a:grpSpLocks/>
          </p:cNvGrpSpPr>
          <p:nvPr/>
        </p:nvGrpSpPr>
        <p:grpSpPr bwMode="auto">
          <a:xfrm>
            <a:off x="7682395" y="2474844"/>
            <a:ext cx="2305050" cy="3200400"/>
            <a:chOff x="4088" y="2064"/>
            <a:chExt cx="1452" cy="2016"/>
          </a:xfrm>
        </p:grpSpPr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E349AC1F-B798-4EC6-A138-DD5E1DADD6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6D12F875-1869-4DDD-8813-4F3D5308A1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30">
              <a:extLst>
                <a:ext uri="{FF2B5EF4-FFF2-40B4-BE49-F238E27FC236}">
                  <a16:creationId xmlns:a16="http://schemas.microsoft.com/office/drawing/2014/main" id="{19F2B2BA-05BE-499C-B037-1A59194A2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/>
                <a:t>edges correspond to</a:t>
              </a:r>
              <a:br>
                <a:rPr lang="en-US" altLang="en-US"/>
              </a:br>
              <a:r>
                <a:rPr lang="en-US" altLang="en-US"/>
                <a:t>extrema of derivative</a:t>
              </a:r>
            </a:p>
          </p:txBody>
        </p:sp>
      </p:grpSp>
      <p:sp>
        <p:nvSpPr>
          <p:cNvPr id="20" name="Text Box 31">
            <a:extLst>
              <a:ext uri="{FF2B5EF4-FFF2-40B4-BE49-F238E27FC236}">
                <a16:creationId xmlns:a16="http://schemas.microsoft.com/office/drawing/2014/main" id="{CB2C1CBE-013E-4659-91FB-2D5644552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95" y="5400607"/>
            <a:ext cx="138271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L. Lazebnik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30F6E3-FB74-45A1-92D3-CDD22997BEBF}"/>
              </a:ext>
            </a:extLst>
          </p:cNvPr>
          <p:cNvSpPr txBox="1"/>
          <p:nvPr/>
        </p:nvSpPr>
        <p:spPr>
          <a:xfrm>
            <a:off x="6393605" y="97117"/>
            <a:ext cx="541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Noah Snavely, CS6670: Computer Vision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5ECC68D-AB62-58BE-8496-AE30A558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B4CD0-4378-47EF-B43E-57D49DF6A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0622"/>
            <a:ext cx="10515600" cy="5546342"/>
          </a:xfrm>
        </p:spPr>
        <p:txBody>
          <a:bodyPr/>
          <a:lstStyle/>
          <a:p>
            <a:r>
              <a:rPr lang="en-US" dirty="0"/>
              <a:t>Karena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diskrit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pertamanya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parsial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Biasanya</a:t>
            </a:r>
            <a:r>
              <a:rPr lang="en-US" dirty="0"/>
              <a:t>                      , </a:t>
            </a:r>
            <a:r>
              <a:rPr lang="en-US" dirty="0" err="1"/>
              <a:t>sehingga</a:t>
            </a:r>
            <a:r>
              <a:rPr lang="en-US" dirty="0"/>
              <a:t>  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3643A538-E7A0-4624-9EA3-9C8D0A0E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35" y="1781504"/>
            <a:ext cx="246856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0437E-8067-4EF2-A115-231AAA9EBDC6}"/>
              </a:ext>
            </a:extLst>
          </p:cNvPr>
          <p:cNvSpPr txBox="1"/>
          <p:nvPr/>
        </p:nvSpPr>
        <p:spPr>
          <a:xfrm>
            <a:off x="5916398" y="1781504"/>
            <a:ext cx="149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 [</a:t>
            </a:r>
            <a:r>
              <a:rPr lang="en-US" sz="2800" dirty="0" err="1"/>
              <a:t>G</a:t>
            </a:r>
            <a:r>
              <a:rPr lang="en-US" sz="2800" baseline="-25000" dirty="0" err="1"/>
              <a:t>x</a:t>
            </a:r>
            <a:r>
              <a:rPr lang="en-US" sz="2800" dirty="0"/>
              <a:t>, </a:t>
            </a:r>
            <a:r>
              <a:rPr lang="en-US" sz="2800" dirty="0" err="1"/>
              <a:t>G</a:t>
            </a:r>
            <a:r>
              <a:rPr lang="en-US" sz="2800" baseline="-25000" dirty="0" err="1"/>
              <a:t>y</a:t>
            </a:r>
            <a:r>
              <a:rPr lang="en-US" sz="2800" dirty="0"/>
              <a:t>]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FBF38A7-AECE-47C3-A13D-58DDE239C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660538"/>
              </p:ext>
            </p:extLst>
          </p:nvPr>
        </p:nvGraphicFramePr>
        <p:xfrm>
          <a:off x="3504348" y="2572119"/>
          <a:ext cx="4901909" cy="816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09800" imgH="368300" progId="Equation.3">
                  <p:embed/>
                </p:oleObj>
              </mc:Choice>
              <mc:Fallback>
                <p:oleObj r:id="rId3" imgW="2209800" imgH="368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348" y="2572119"/>
                        <a:ext cx="4901909" cy="8169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6A1548B9-C07B-480B-961B-CA8496D4F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19137D4-31A5-44F3-BB5A-A56F7C434D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654775"/>
              </p:ext>
            </p:extLst>
          </p:nvPr>
        </p:nvGraphicFramePr>
        <p:xfrm>
          <a:off x="3504348" y="3546306"/>
          <a:ext cx="4406640" cy="78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09800" imgH="393700" progId="Equation.3">
                  <p:embed/>
                </p:oleObj>
              </mc:Choice>
              <mc:Fallback>
                <p:oleObj r:id="rId5" imgW="22098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348" y="3546306"/>
                        <a:ext cx="4406640" cy="785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>
            <a:extLst>
              <a:ext uri="{FF2B5EF4-FFF2-40B4-BE49-F238E27FC236}">
                <a16:creationId xmlns:a16="http://schemas.microsoft.com/office/drawing/2014/main" id="{76B5F0A5-FF1B-4DAB-8B8E-268AE866E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BB3B3CB-4DAA-407B-95E3-318C49F6E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460120"/>
              </p:ext>
            </p:extLst>
          </p:nvPr>
        </p:nvGraphicFramePr>
        <p:xfrm>
          <a:off x="2519723" y="4626747"/>
          <a:ext cx="1664838" cy="462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685800" imgH="190500" progId="Equation.3">
                  <p:embed/>
                </p:oleObj>
              </mc:Choice>
              <mc:Fallback>
                <p:oleObj r:id="rId7" imgW="685800" imgH="1905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723" y="4626747"/>
                        <a:ext cx="1664838" cy="462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3">
            <a:extLst>
              <a:ext uri="{FF2B5EF4-FFF2-40B4-BE49-F238E27FC236}">
                <a16:creationId xmlns:a16="http://schemas.microsoft.com/office/drawing/2014/main" id="{D07B73A9-C87E-4DCE-A1A6-020F62E1B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6C1230D-790D-4C26-B719-C1ABD072C8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645962"/>
              </p:ext>
            </p:extLst>
          </p:nvPr>
        </p:nvGraphicFramePr>
        <p:xfrm>
          <a:off x="1503645" y="5330601"/>
          <a:ext cx="4412753" cy="78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070100" imgH="368300" progId="Equation.3">
                  <p:embed/>
                </p:oleObj>
              </mc:Choice>
              <mc:Fallback>
                <p:oleObj r:id="rId9" imgW="2070100" imgH="368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645" y="5330601"/>
                        <a:ext cx="4412753" cy="785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5">
            <a:extLst>
              <a:ext uri="{FF2B5EF4-FFF2-40B4-BE49-F238E27FC236}">
                <a16:creationId xmlns:a16="http://schemas.microsoft.com/office/drawing/2014/main" id="{F0734F7A-04F1-45E5-8004-88A9088E0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ABCE99D-E203-4066-923A-97D440716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661617"/>
              </p:ext>
            </p:extLst>
          </p:nvPr>
        </p:nvGraphicFramePr>
        <p:xfrm>
          <a:off x="7412641" y="5384553"/>
          <a:ext cx="4458795" cy="842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082800" imgH="393700" progId="Equation.3">
                  <p:embed/>
                </p:oleObj>
              </mc:Choice>
              <mc:Fallback>
                <p:oleObj r:id="rId11" imgW="2082800" imgH="3937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2641" y="5384553"/>
                        <a:ext cx="4458795" cy="8428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2A42081-52FD-4258-81FB-3BB6535CECF8}"/>
              </a:ext>
            </a:extLst>
          </p:cNvPr>
          <p:cNvSpPr txBox="1"/>
          <p:nvPr/>
        </p:nvSpPr>
        <p:spPr>
          <a:xfrm>
            <a:off x="6297271" y="5473651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E2FE76-5211-5766-0FF2-23923139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55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1D9198-0744-48E1-8062-95B8F129A910}"/>
              </a:ext>
            </a:extLst>
          </p:cNvPr>
          <p:cNvSpPr txBox="1"/>
          <p:nvPr/>
        </p:nvSpPr>
        <p:spPr>
          <a:xfrm>
            <a:off x="1019910" y="437411"/>
            <a:ext cx="5076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susunan</a:t>
            </a:r>
            <a:r>
              <a:rPr lang="en-US" sz="2400" dirty="0"/>
              <a:t> </a:t>
            </a:r>
            <a:r>
              <a:rPr lang="en-US" sz="2400" i="1" dirty="0"/>
              <a:t>pixel-pixel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: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A8F1323-6856-47CB-9261-DBCEEE5CBA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997345"/>
              </p:ext>
            </p:extLst>
          </p:nvPr>
        </p:nvGraphicFramePr>
        <p:xfrm>
          <a:off x="1019910" y="4144507"/>
          <a:ext cx="4412753" cy="78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070100" imgH="368300" progId="Equation.3">
                  <p:embed/>
                </p:oleObj>
              </mc:Choice>
              <mc:Fallback>
                <p:oleObj r:id="rId2" imgW="2070100" imgH="368300" progId="Equation.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6C1230D-790D-4C26-B719-C1ABD072C8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910" y="4144507"/>
                        <a:ext cx="4412753" cy="785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313CEED-59AF-4136-810F-04B35506DD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978102"/>
              </p:ext>
            </p:extLst>
          </p:nvPr>
        </p:nvGraphicFramePr>
        <p:xfrm>
          <a:off x="908271" y="5125590"/>
          <a:ext cx="4458795" cy="842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082800" imgH="393700" progId="Equation.3">
                  <p:embed/>
                </p:oleObj>
              </mc:Choice>
              <mc:Fallback>
                <p:oleObj r:id="rId4" imgW="2082800" imgH="393700" progId="Equation.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7ABCE99D-E203-4066-923A-97D4407165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71" y="5125590"/>
                        <a:ext cx="4458795" cy="8428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4ECAF64-4609-480D-BC7C-09B8CAB291AE}"/>
              </a:ext>
            </a:extLst>
          </p:cNvPr>
          <p:cNvSpPr/>
          <p:nvPr/>
        </p:nvSpPr>
        <p:spPr>
          <a:xfrm>
            <a:off x="7090642" y="3336723"/>
            <a:ext cx="4716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a typeface="Times New Roman" panose="02020603050405020304" pitchFamily="18" charset="0"/>
              </a:rPr>
              <a:t>Kedua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turunan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parsial</a:t>
            </a:r>
            <a:r>
              <a:rPr lang="en-US" sz="2400" dirty="0"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a typeface="Times New Roman" panose="02020603050405020304" pitchFamily="18" charset="0"/>
              </a:rPr>
              <a:t>atas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dipandang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sebagai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dua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buah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a typeface="Times New Roman" panose="02020603050405020304" pitchFamily="18" charset="0"/>
              </a:rPr>
              <a:t>mask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konvolusi</a:t>
            </a:r>
            <a:r>
              <a:rPr lang="en-US" sz="2400" dirty="0">
                <a:ea typeface="Times New Roman" panose="02020603050405020304" pitchFamily="18" charset="0"/>
              </a:rPr>
              <a:t>: </a:t>
            </a:r>
            <a:endParaRPr lang="en-US" sz="24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FCC4D98-D4E9-46B7-A4F3-F20021664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BCE1CC5B-25CF-4C81-9701-AB66C4A3BE9D}"/>
                  </a:ext>
                </a:extLst>
              </p:cNvPr>
              <p:cNvSpPr txBox="1"/>
              <p:nvPr/>
            </p:nvSpPr>
            <p:spPr bwMode="auto">
              <a:xfrm>
                <a:off x="6940445" y="4929598"/>
                <a:ext cx="2030412" cy="757638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BCE1CC5B-25CF-4C81-9701-AB66C4A3B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0445" y="4929598"/>
                <a:ext cx="2030412" cy="7576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4">
            <a:extLst>
              <a:ext uri="{FF2B5EF4-FFF2-40B4-BE49-F238E27FC236}">
                <a16:creationId xmlns:a16="http://schemas.microsoft.com/office/drawing/2014/main" id="{06F6FBAE-E78C-4B3C-A2CD-12A8D066C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D9E01D4C-C2D8-47FE-83DC-F83403178EFB}"/>
                  </a:ext>
                </a:extLst>
              </p:cNvPr>
              <p:cNvSpPr txBox="1"/>
              <p:nvPr/>
            </p:nvSpPr>
            <p:spPr bwMode="auto">
              <a:xfrm>
                <a:off x="9130749" y="4965520"/>
                <a:ext cx="3061251" cy="58551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D9E01D4C-C2D8-47FE-83DC-F83403178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30749" y="4965520"/>
                <a:ext cx="3061251" cy="585511"/>
              </a:xfrm>
              <a:prstGeom prst="rect">
                <a:avLst/>
              </a:prstGeom>
              <a:blipFill>
                <a:blip r:embed="rId8"/>
                <a:stretch>
                  <a:fillRect l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D91D0B0-2240-4F75-9F2E-DCBF5D75D31A}"/>
              </a:ext>
            </a:extLst>
          </p:cNvPr>
          <p:cNvSpPr txBox="1"/>
          <p:nvPr/>
        </p:nvSpPr>
        <p:spPr>
          <a:xfrm>
            <a:off x="908653" y="3414430"/>
            <a:ext cx="507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Diferensial</a:t>
            </a:r>
            <a:r>
              <a:rPr lang="en-US" sz="2400" dirty="0"/>
              <a:t> </a:t>
            </a:r>
            <a:r>
              <a:rPr lang="en-US" sz="2400" dirty="0" err="1"/>
              <a:t>maju</a:t>
            </a:r>
            <a:r>
              <a:rPr lang="en-US" sz="2400" dirty="0"/>
              <a:t> (</a:t>
            </a:r>
            <a:r>
              <a:rPr lang="en-US" sz="2400" i="1" dirty="0"/>
              <a:t>forward differential</a:t>
            </a:r>
            <a:r>
              <a:rPr lang="en-US" sz="2400" dirty="0"/>
              <a:t>):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FAECF9-E298-426A-BF2A-6DA79C1EF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614" y="1152630"/>
            <a:ext cx="4987483" cy="22317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583B4B-59B8-4EB5-AFE1-DD49E7056F93}"/>
              </a:ext>
            </a:extLst>
          </p:cNvPr>
          <p:cNvCxnSpPr/>
          <p:nvPr/>
        </p:nvCxnSpPr>
        <p:spPr>
          <a:xfrm>
            <a:off x="6261652" y="437411"/>
            <a:ext cx="0" cy="60031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ECB82-B605-7E94-28DC-555843ED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8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A146-A67F-4585-ACA5-C2A0F022C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Tepi</a:t>
            </a:r>
            <a:r>
              <a:rPr lang="en-US" b="1" dirty="0"/>
              <a:t> (</a:t>
            </a:r>
            <a:r>
              <a:rPr lang="en-US" b="1" i="1" dirty="0"/>
              <a:t>edge</a:t>
            </a:r>
            <a:r>
              <a:rPr lang="en-US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1058B-B753-410A-BBD6-80978BF32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45358"/>
          </a:xfrm>
        </p:spPr>
        <p:txBody>
          <a:bodyPr>
            <a:normAutofit/>
          </a:bodyPr>
          <a:lstStyle/>
          <a:p>
            <a:r>
              <a:rPr lang="en-US" dirty="0" err="1"/>
              <a:t>Tepi</a:t>
            </a:r>
            <a:r>
              <a:rPr lang="en-US" dirty="0"/>
              <a:t> (</a:t>
            </a:r>
            <a:r>
              <a:rPr lang="en-US" i="1" dirty="0"/>
              <a:t>edge</a:t>
            </a:r>
            <a:r>
              <a:rPr lang="en-US" dirty="0"/>
              <a:t>)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perubahan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keabuan</a:t>
            </a:r>
            <a:r>
              <a:rPr lang="en-US" dirty="0"/>
              <a:t> yang </a:t>
            </a:r>
            <a:r>
              <a:rPr lang="en-US" dirty="0" err="1"/>
              <a:t>mendadak</a:t>
            </a:r>
            <a:r>
              <a:rPr lang="en-US" dirty="0"/>
              <a:t> (</a:t>
            </a:r>
            <a:r>
              <a:rPr lang="en-US" dirty="0" err="1"/>
              <a:t>besar</a:t>
            </a:r>
            <a:r>
              <a:rPr lang="en-US" dirty="0"/>
              <a:t>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jarak</a:t>
            </a:r>
            <a:r>
              <a:rPr lang="en-US" dirty="0"/>
              <a:t> yang </a:t>
            </a:r>
            <a:r>
              <a:rPr lang="en-US" dirty="0" err="1"/>
              <a:t>singkat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arah</a:t>
            </a:r>
            <a:r>
              <a:rPr lang="en-US" dirty="0"/>
              <a:t>, dan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berbeda-beda</a:t>
            </a:r>
            <a:r>
              <a:rPr lang="en-US" dirty="0"/>
              <a:t> </a:t>
            </a:r>
            <a:r>
              <a:rPr lang="en-US" dirty="0" err="1"/>
              <a:t>bergantung</a:t>
            </a:r>
            <a:r>
              <a:rPr lang="en-US" dirty="0"/>
              <a:t> pada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intensitas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7B815-9C13-4301-A161-7DBC35D0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56" y="2942082"/>
            <a:ext cx="4590288" cy="973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25D5B-856C-485A-84C4-DFF5159D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6" y="2942083"/>
            <a:ext cx="8367243" cy="19935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B68BE-C59B-3AF8-F4C6-D336E321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EB60-5691-4665-8B10-078E8966C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338"/>
            <a:ext cx="10515600" cy="5625541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Kekuatan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(</a:t>
            </a:r>
            <a:r>
              <a:rPr lang="en-US" sz="2400" i="1" dirty="0"/>
              <a:t>edge </a:t>
            </a:r>
            <a:r>
              <a:rPr lang="en-US" sz="2400" i="1" dirty="0" err="1"/>
              <a:t>strengthness</a:t>
            </a:r>
            <a:r>
              <a:rPr lang="en-US" sz="2400" dirty="0"/>
              <a:t>):</a:t>
            </a:r>
          </a:p>
          <a:p>
            <a:endParaRPr lang="en-US" sz="2400" dirty="0"/>
          </a:p>
          <a:p>
            <a:r>
              <a:rPr lang="en-US" sz="2400" dirty="0" err="1"/>
              <a:t>Arah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dirty="0"/>
              <a:t>Hasil </a:t>
            </a:r>
            <a:r>
              <a:rPr lang="en-US" sz="2400" dirty="0" err="1"/>
              <a:t>pendeteksian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b="1" dirty="0" err="1"/>
              <a:t>citra</a:t>
            </a:r>
            <a:r>
              <a:rPr lang="en-US" sz="2400" b="1" dirty="0"/>
              <a:t> </a:t>
            </a:r>
            <a:r>
              <a:rPr lang="en-US" sz="2400" b="1" dirty="0" err="1"/>
              <a:t>tepi</a:t>
            </a:r>
            <a:r>
              <a:rPr lang="en-US" sz="2400" dirty="0"/>
              <a:t> (</a:t>
            </a:r>
            <a:r>
              <a:rPr lang="en-US" sz="2400" i="1" dirty="0"/>
              <a:t>edges image</a:t>
            </a:r>
            <a:r>
              <a:rPr lang="en-US" sz="2400" dirty="0"/>
              <a:t>): </a:t>
            </a:r>
          </a:p>
          <a:p>
            <a:endParaRPr lang="en-US" sz="2400" dirty="0"/>
          </a:p>
          <a:p>
            <a:r>
              <a:rPr lang="en-US" sz="2400" dirty="0"/>
              <a:t>Keputusan </a:t>
            </a:r>
            <a:r>
              <a:rPr lang="en-US" sz="2400" dirty="0" err="1"/>
              <a:t>apakah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i="1" dirty="0"/>
              <a:t>pixel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pengambangan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i="1" dirty="0"/>
              <a:t>T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 err="1"/>
              <a:t>ambang</a:t>
            </a:r>
            <a:r>
              <a:rPr lang="en-US" sz="2400" dirty="0"/>
              <a:t>, </a:t>
            </a:r>
            <a:r>
              <a:rPr lang="en-US" sz="2400" i="1" dirty="0"/>
              <a:t>pixel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dinyatakan</a:t>
            </a:r>
            <a:r>
              <a:rPr lang="en-US" sz="2400" dirty="0"/>
              <a:t>  </a:t>
            </a:r>
            <a:r>
              <a:rPr lang="en-US" sz="2400" dirty="0" err="1"/>
              <a:t>putih</a:t>
            </a:r>
            <a:r>
              <a:rPr lang="en-US" sz="2400" dirty="0"/>
              <a:t> (1) </a:t>
            </a:r>
            <a:r>
              <a:rPr lang="en-US" sz="2400" dirty="0" err="1"/>
              <a:t>sedangkan</a:t>
            </a:r>
            <a:r>
              <a:rPr lang="en-US" sz="2400" dirty="0"/>
              <a:t> </a:t>
            </a:r>
            <a:r>
              <a:rPr lang="en-US" sz="2400" i="1" dirty="0"/>
              <a:t>pixel</a:t>
            </a:r>
            <a:r>
              <a:rPr lang="en-US" sz="2400" dirty="0"/>
              <a:t>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hitam</a:t>
            </a:r>
            <a:r>
              <a:rPr lang="en-US" sz="2400" dirty="0"/>
              <a:t> (0).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FBBC6-2F64-41FB-A68D-06D0DD6FA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176" y="681037"/>
            <a:ext cx="3500064" cy="875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30AE9-E88A-4C0A-8D1B-8FDDA975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69" y="1440106"/>
            <a:ext cx="2756907" cy="104122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CF36DB6-5370-4EB1-9842-B8853D5F4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629FC62-F698-4983-8654-15D29EBAB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993255"/>
              </p:ext>
            </p:extLst>
          </p:nvPr>
        </p:nvGraphicFramePr>
        <p:xfrm>
          <a:off x="8159578" y="2481334"/>
          <a:ext cx="2951923" cy="47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80588" imgH="190417" progId="Equation.3">
                  <p:embed/>
                </p:oleObj>
              </mc:Choice>
              <mc:Fallback>
                <p:oleObj r:id="rId4" imgW="1180588" imgH="190417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578" y="2481334"/>
                        <a:ext cx="2951923" cy="4761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F23A796F-F2F2-4870-AF75-B82F8B77F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3FC38DF-2F38-414B-8ED5-878B0C22A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549567"/>
              </p:ext>
            </p:extLst>
          </p:nvPr>
        </p:nvGraphicFramePr>
        <p:xfrm>
          <a:off x="2899940" y="4187819"/>
          <a:ext cx="4521268" cy="99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968500" imgH="431800" progId="Equation.3">
                  <p:embed/>
                </p:oleObj>
              </mc:Choice>
              <mc:Fallback>
                <p:oleObj r:id="rId6" imgW="19685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940" y="4187819"/>
                        <a:ext cx="4521268" cy="9917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4F004-602D-CE57-EC59-E0836FC8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32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A888A-D602-457C-B2AD-C3BDAB594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770" y="3119761"/>
            <a:ext cx="7303599" cy="3622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46AF20-2E51-4934-A7F6-35BE4CEB0A47}"/>
              </a:ext>
            </a:extLst>
          </p:cNvPr>
          <p:cNvSpPr txBox="1"/>
          <p:nvPr/>
        </p:nvSpPr>
        <p:spPr>
          <a:xfrm>
            <a:off x="3318744" y="2596541"/>
            <a:ext cx="769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Citra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FDE4C-5145-4BB5-95E2-145BBD9E5CD7}"/>
              </a:ext>
            </a:extLst>
          </p:cNvPr>
          <p:cNvSpPr txBox="1"/>
          <p:nvPr/>
        </p:nvSpPr>
        <p:spPr>
          <a:xfrm>
            <a:off x="5828125" y="2596541"/>
            <a:ext cx="356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Gradien</a:t>
            </a:r>
            <a:r>
              <a:rPr lang="en-US" sz="2400" dirty="0"/>
              <a:t> (</a:t>
            </a:r>
            <a:r>
              <a:rPr lang="en-US" sz="2400" dirty="0" err="1"/>
              <a:t>turunan</a:t>
            </a:r>
            <a:r>
              <a:rPr lang="en-US" sz="2400" dirty="0"/>
              <a:t> </a:t>
            </a:r>
            <a:r>
              <a:rPr lang="en-US" sz="2400" dirty="0" err="1"/>
              <a:t>pertama</a:t>
            </a:r>
            <a:r>
              <a:rPr lang="en-US" sz="2400" dirty="0"/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ED32E7-3546-4671-BEAA-D92A7AC9D7ED}"/>
              </a:ext>
            </a:extLst>
          </p:cNvPr>
          <p:cNvGrpSpPr>
            <a:grpSpLocks/>
          </p:cNvGrpSpPr>
          <p:nvPr/>
        </p:nvGrpSpPr>
        <p:grpSpPr bwMode="auto">
          <a:xfrm>
            <a:off x="7049156" y="618675"/>
            <a:ext cx="2589213" cy="989013"/>
            <a:chOff x="3840" y="1776"/>
            <a:chExt cx="1631" cy="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4C3038B-85B2-47F2-B05B-C34AEE7AD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776"/>
              <a:ext cx="1631" cy="623"/>
              <a:chOff x="3840" y="1776"/>
              <a:chExt cx="1631" cy="623"/>
            </a:xfrm>
          </p:grpSpPr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5B4416A2-FC62-4450-BD44-F26C231B05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0" y="1776"/>
                <a:ext cx="623" cy="623"/>
                <a:chOff x="3840" y="1776"/>
                <a:chExt cx="623" cy="623"/>
              </a:xfrm>
            </p:grpSpPr>
            <p:sp>
              <p:nvSpPr>
                <p:cNvPr id="10" name="AutoShape 5">
                  <a:extLst>
                    <a:ext uri="{FF2B5EF4-FFF2-40B4-BE49-F238E27FC236}">
                      <a16:creationId xmlns:a16="http://schemas.microsoft.com/office/drawing/2014/main" id="{2D5CA9F1-9D71-4E02-82A6-64AA3EA2B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oundRect">
                  <a:avLst>
                    <a:gd name="adj" fmla="val 157"/>
                  </a:avLst>
                </a:prstGeom>
                <a:gradFill rotWithShape="0">
                  <a:gsLst>
                    <a:gs pos="0">
                      <a:srgbClr val="FEFEFE"/>
                    </a:gs>
                    <a:gs pos="100000">
                      <a:srgbClr val="000000"/>
                    </a:gs>
                  </a:gsLst>
                  <a:lin ang="81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" name="Line 6">
                  <a:extLst>
                    <a:ext uri="{FF2B5EF4-FFF2-40B4-BE49-F238E27FC236}">
                      <a16:creationId xmlns:a16="http://schemas.microsoft.com/office/drawing/2014/main" id="{44095892-E9B2-48E0-A4B0-50262AA4E2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1871"/>
                  <a:ext cx="207" cy="209"/>
                </a:xfrm>
                <a:prstGeom prst="line">
                  <a:avLst/>
                </a:prstGeom>
                <a:noFill/>
                <a:ln w="2844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" name="Picture 7">
                <a:extLst>
                  <a:ext uri="{FF2B5EF4-FFF2-40B4-BE49-F238E27FC236}">
                    <a16:creationId xmlns:a16="http://schemas.microsoft.com/office/drawing/2014/main" id="{4BC6ACD7-CD55-450B-9D77-86E9FB4AF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3FCCB17E-7C46-4685-A772-85AAA4952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" name="AutoShape 12">
            <a:extLst>
              <a:ext uri="{FF2B5EF4-FFF2-40B4-BE49-F238E27FC236}">
                <a16:creationId xmlns:a16="http://schemas.microsoft.com/office/drawing/2014/main" id="{A5D135ED-845A-4154-AE10-5BE2C7FBF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956" y="618675"/>
            <a:ext cx="304800" cy="990600"/>
          </a:xfrm>
          <a:prstGeom prst="roundRect">
            <a:avLst>
              <a:gd name="adj" fmla="val 519"/>
            </a:avLst>
          </a:prstGeom>
          <a:gradFill rotWithShape="0">
            <a:gsLst>
              <a:gs pos="0">
                <a:srgbClr val="FEFEFE"/>
              </a:gs>
              <a:gs pos="100000">
                <a:srgbClr val="000000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9897E06C-6FFA-453F-8CA4-CA7D04C9CE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3781" y="1137787"/>
            <a:ext cx="18394" cy="5476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6B387F0C-4129-47EE-8983-F1C81312B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206" y="11139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F189E4BB-A597-446C-87F2-D5A20DC5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6" y="938468"/>
            <a:ext cx="1467189" cy="3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6">
            <a:extLst>
              <a:ext uri="{FF2B5EF4-FFF2-40B4-BE49-F238E27FC236}">
                <a16:creationId xmlns:a16="http://schemas.microsoft.com/office/drawing/2014/main" id="{2CB7C735-F717-4C2D-A49C-9341B7C30119}"/>
              </a:ext>
            </a:extLst>
          </p:cNvPr>
          <p:cNvGrpSpPr>
            <a:grpSpLocks/>
          </p:cNvGrpSpPr>
          <p:nvPr/>
        </p:nvGrpSpPr>
        <p:grpSpPr bwMode="auto">
          <a:xfrm>
            <a:off x="4758395" y="620264"/>
            <a:ext cx="1597025" cy="989013"/>
            <a:chOff x="2397" y="1777"/>
            <a:chExt cx="1006" cy="623"/>
          </a:xfrm>
        </p:grpSpPr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A55AEA31-B8ED-4DFE-82A2-1DE48500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0" y="2151"/>
              <a:ext cx="89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E8DEA469-BB90-4F2C-8D31-246E7F2739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40" y="1534"/>
              <a:ext cx="192" cy="677"/>
            </a:xfrm>
            <a:prstGeom prst="roundRect">
              <a:avLst>
                <a:gd name="adj" fmla="val 519"/>
              </a:avLst>
            </a:prstGeom>
            <a:gradFill rotWithShape="0">
              <a:gsLst>
                <a:gs pos="0">
                  <a:srgbClr val="000000"/>
                </a:gs>
                <a:gs pos="100000">
                  <a:srgbClr val="FEFEF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D7547C7E-8100-44A5-A896-62C735464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6" y="1871"/>
              <a:ext cx="283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09207FE9-BE66-4EA3-8947-25BE5C39C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6C44CFE-10B9-5978-B321-3CD0BCBB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F7D42-169D-4FBF-BC3F-088B1D9CB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" y="366712"/>
            <a:ext cx="9763125" cy="3686175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CC80D9E-0D54-4A76-B507-847E59340E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8269" y="1100696"/>
          <a:ext cx="4077660" cy="725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070100" imgH="368300" progId="Equation.3">
                  <p:embed/>
                </p:oleObj>
              </mc:Choice>
              <mc:Fallback>
                <p:oleObj r:id="rId3" imgW="2070100" imgH="3683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CC80D9E-0D54-4A76-B507-847E59340E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269" y="1100696"/>
                        <a:ext cx="4077660" cy="7254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381D9CB-63BD-43CC-B0CF-62047EE48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9852" y="1839423"/>
          <a:ext cx="3994493" cy="75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082800" imgH="393700" progId="Equation.3">
                  <p:embed/>
                </p:oleObj>
              </mc:Choice>
              <mc:Fallback>
                <p:oleObj r:id="rId5" imgW="2082800" imgH="3937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381D9CB-63BD-43CC-B0CF-62047EE481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9852" y="1839423"/>
                        <a:ext cx="3994493" cy="7550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CF08DD5-3813-4C96-8C72-576AF987B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8269" y="2594480"/>
            <a:ext cx="2293836" cy="866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873F2D-4C24-4048-8123-A7391D3AE69C}"/>
              </a:ext>
            </a:extLst>
          </p:cNvPr>
          <p:cNvSpPr/>
          <p:nvPr/>
        </p:nvSpPr>
        <p:spPr>
          <a:xfrm>
            <a:off x="7110019" y="1040577"/>
            <a:ext cx="4403035" cy="2292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4FF5E-6F8D-48C7-8AC1-CC03A926E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672" y="4215872"/>
            <a:ext cx="9355021" cy="24897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5159D-CE64-3391-CEA6-ECE2697B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65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F4D034E0-682B-46BF-9EEA-FE767949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2542777"/>
            <a:ext cx="4994702" cy="3746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B2885-57B0-484F-876A-0A6D4F3BE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195" y="2309097"/>
            <a:ext cx="6215525" cy="4515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70D32-2FF0-4136-B9BD-BFED069963D7}"/>
              </a:ext>
            </a:extLst>
          </p:cNvPr>
          <p:cNvSpPr txBox="1"/>
          <p:nvPr/>
        </p:nvSpPr>
        <p:spPr>
          <a:xfrm>
            <a:off x="711200" y="277772"/>
            <a:ext cx="97231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arah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x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operator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Gradien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Gx = [-1;  1];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Ix = conv2(double(I), double(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Gx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fr-FR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same</a:t>
            </a:r>
            <a:r>
              <a:rPr lang="fr-FR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7C276F1-B135-4E01-BBCD-54D87AF9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16" y="6370083"/>
            <a:ext cx="180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4D2EBE0-1D02-4E09-868E-870A674F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32" y="6370083"/>
            <a:ext cx="2730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95B42-671A-6D20-934B-F3183FF1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31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F4D034E0-682B-46BF-9EEA-FE767949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2542777"/>
            <a:ext cx="4994702" cy="3746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70D32-2FF0-4136-B9BD-BFED069963D7}"/>
              </a:ext>
            </a:extLst>
          </p:cNvPr>
          <p:cNvSpPr txBox="1"/>
          <p:nvPr/>
        </p:nvSpPr>
        <p:spPr>
          <a:xfrm>
            <a:off x="711200" y="277772"/>
            <a:ext cx="97231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arah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operator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Gradien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[-1  1];</a:t>
            </a:r>
          </a:p>
          <a:p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Iy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conv2(double(I), double(Gy), </a:t>
            </a:r>
            <a:r>
              <a:rPr lang="fr-FR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same</a:t>
            </a:r>
            <a:r>
              <a:rPr lang="fr-FR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(uint8(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7C276F1-B135-4E01-BBCD-54D87AF9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16" y="6370083"/>
            <a:ext cx="180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D1E50-63F0-4368-923C-FEF529CA7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2388371"/>
            <a:ext cx="5948045" cy="4321066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0A8CC91-CD45-4334-8228-270C4884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940" y="6370083"/>
            <a:ext cx="2841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758E43-05D0-DB0E-E0D9-FCA073E4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37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F4D034E0-682B-46BF-9EEA-FE767949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2542777"/>
            <a:ext cx="4994702" cy="3746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70D32-2FF0-4136-B9BD-BFED069963D7}"/>
              </a:ext>
            </a:extLst>
          </p:cNvPr>
          <p:cNvSpPr txBox="1"/>
          <p:nvPr/>
        </p:nvSpPr>
        <p:spPr>
          <a:xfrm>
            <a:off x="701040" y="234453"/>
            <a:ext cx="9723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arah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x dan y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operator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Gradien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Gx = [-1;  1];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[-1 1];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Ix = conv2(double(I), 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Gx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fr-FR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same</a:t>
            </a:r>
            <a:r>
              <a:rPr lang="fr-FR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conv2(double(I), double(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sqrt(Ix.^2 + Iy.^2);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(uint8(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7C276F1-B135-4E01-BBCD-54D87AF9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16" y="6370083"/>
            <a:ext cx="180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9CAD3F-04E7-4718-82FF-5A9B60C88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280" y="2436832"/>
            <a:ext cx="5895908" cy="4283190"/>
          </a:xfrm>
          <a:prstGeom prst="rect">
            <a:avLst/>
          </a:prstGeom>
        </p:spPr>
      </p:pic>
      <p:pic>
        <p:nvPicPr>
          <p:cNvPr id="9" name="Picture 28" descr="Edittex">
            <a:extLst>
              <a:ext uri="{FF2B5EF4-FFF2-40B4-BE49-F238E27FC236}">
                <a16:creationId xmlns:a16="http://schemas.microsoft.com/office/drawing/2014/main" id="{94A4F93F-1797-48FB-B33F-7EFDF81E12B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34" y="6370083"/>
            <a:ext cx="2387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B5E783-FB9E-B40B-B9C7-611DB8FD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45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9B93-FDAD-4DB6-A144-F21C24DBB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5617"/>
            <a:ext cx="10515600" cy="5461346"/>
          </a:xfrm>
        </p:spPr>
        <p:txBody>
          <a:bodyPr/>
          <a:lstStyle/>
          <a:p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rumus</a:t>
            </a:r>
            <a:r>
              <a:rPr lang="en-US" dirty="0"/>
              <a:t> </a:t>
            </a:r>
            <a:r>
              <a:rPr lang="en-US" dirty="0" err="1"/>
              <a:t>kekuatan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Karena </a:t>
            </a:r>
            <a:r>
              <a:rPr lang="en-US" dirty="0" err="1"/>
              <a:t>menghitung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kompleks</a:t>
            </a:r>
            <a:r>
              <a:rPr lang="en-US" dirty="0"/>
              <a:t> dan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riil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praktek</a:t>
            </a:r>
            <a:r>
              <a:rPr lang="en-US" dirty="0"/>
              <a:t> </a:t>
            </a:r>
            <a:r>
              <a:rPr lang="en-US" dirty="0" err="1"/>
              <a:t>kekuatan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disederhanakan</a:t>
            </a:r>
            <a:r>
              <a:rPr lang="en-US" dirty="0"/>
              <a:t> </a:t>
            </a:r>
            <a:r>
              <a:rPr lang="en-US" dirty="0" err="1"/>
              <a:t>perhitungannya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alternatif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4A1A0-C86B-4DBD-AE80-5268B5EB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715" y="551828"/>
            <a:ext cx="3500064" cy="875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4635D-744E-45BA-9AF7-31DDEED80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99" y="3172757"/>
            <a:ext cx="9745267" cy="31679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A04F95-2ED4-4935-8A6A-C77A093C308D}"/>
              </a:ext>
            </a:extLst>
          </p:cNvPr>
          <p:cNvSpPr/>
          <p:nvPr/>
        </p:nvSpPr>
        <p:spPr>
          <a:xfrm>
            <a:off x="5909715" y="5823020"/>
            <a:ext cx="4939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Persamaan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(ii) dan (iv)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biasanya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lebih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disukai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karena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lebih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mudah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perhitungannya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E565AC-A46D-DB9F-2B46-20DCC269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40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6010F-FCAB-4BBB-A653-FB2270339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4035"/>
            <a:ext cx="10515600" cy="5202928"/>
          </a:xfrm>
        </p:spPr>
        <p:txBody>
          <a:bodyPr/>
          <a:lstStyle/>
          <a:p>
            <a:r>
              <a:rPr lang="en-US" dirty="0"/>
              <a:t>Operator </a:t>
            </a:r>
            <a:r>
              <a:rPr lang="en-US" dirty="0" err="1"/>
              <a:t>gradien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operator </a:t>
            </a:r>
            <a:r>
              <a:rPr lang="en-US" dirty="0" err="1"/>
              <a:t>gradien</a:t>
            </a:r>
            <a:r>
              <a:rPr lang="en-US" dirty="0"/>
              <a:t> </a:t>
            </a:r>
            <a:r>
              <a:rPr lang="en-US" dirty="0" err="1"/>
              <a:t>selisih-terpusat</a:t>
            </a:r>
            <a:r>
              <a:rPr lang="en-US" dirty="0"/>
              <a:t> (</a:t>
            </a:r>
            <a:r>
              <a:rPr lang="en-US" i="1" dirty="0"/>
              <a:t>center-difference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Ekivalen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i="1" dirty="0"/>
              <a:t>mask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57D9208-A594-47D6-A032-A208C88CC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BD6F196-1900-4C95-BC23-F74312B846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2572" y="2120985"/>
          <a:ext cx="4754333" cy="675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590800" imgH="368300" progId="Equation.3">
                  <p:embed/>
                </p:oleObj>
              </mc:Choice>
              <mc:Fallback>
                <p:oleObj r:id="rId2" imgW="2590800" imgH="3683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BD6F196-1900-4C95-BC23-F74312B846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2572" y="2120985"/>
                        <a:ext cx="4754333" cy="6758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1DFD4447-4598-4FD2-A0A8-5AB4FC0CF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12234E7-9E7D-4848-BFB5-47FEC26F4C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2572" y="2935147"/>
          <a:ext cx="4870174" cy="74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590800" imgH="393700" progId="Equation.3">
                  <p:embed/>
                </p:oleObj>
              </mc:Choice>
              <mc:Fallback>
                <p:oleObj r:id="rId4" imgW="2590800" imgH="3937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2234E7-9E7D-4848-BFB5-47FEC26F4C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2572" y="2935147"/>
                        <a:ext cx="4870174" cy="740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A11935A1-4DC5-4B1C-96E4-10CBE8FC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BA17432B-C061-4D6B-A34E-C5274F8AE213}"/>
                  </a:ext>
                </a:extLst>
              </p:cNvPr>
              <p:cNvSpPr txBox="1"/>
              <p:nvPr/>
            </p:nvSpPr>
            <p:spPr bwMode="auto">
              <a:xfrm>
                <a:off x="2197100" y="4619625"/>
                <a:ext cx="3108600" cy="1016709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BA17432B-C061-4D6B-A34E-C5274F8AE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7100" y="4619625"/>
                <a:ext cx="3108600" cy="10167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8">
            <a:extLst>
              <a:ext uri="{FF2B5EF4-FFF2-40B4-BE49-F238E27FC236}">
                <a16:creationId xmlns:a16="http://schemas.microsoft.com/office/drawing/2014/main" id="{6F6C18D3-6ADC-4DA9-AF60-70D2F5FEE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1F117C7E-8480-47D4-8E01-7A16A85F6AC8}"/>
                  </a:ext>
                </a:extLst>
              </p:cNvPr>
              <p:cNvSpPr txBox="1"/>
              <p:nvPr/>
            </p:nvSpPr>
            <p:spPr bwMode="auto">
              <a:xfrm>
                <a:off x="4904068" y="4794048"/>
                <a:ext cx="2983878" cy="72215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1F117C7E-8480-47D4-8E01-7A16A85F6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4068" y="4794048"/>
                <a:ext cx="2983878" cy="722153"/>
              </a:xfrm>
              <a:prstGeom prst="rect">
                <a:avLst/>
              </a:prstGeom>
              <a:blipFill>
                <a:blip r:embed="rId8"/>
                <a:stretch>
                  <a:fillRect l="-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3B836F2-6252-403A-B239-B3E252A0B4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8293" y="1646397"/>
            <a:ext cx="4533900" cy="20288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21103-B275-C581-DFCB-9D3A1A44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82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>
            <a:extLst>
              <a:ext uri="{FF2B5EF4-FFF2-40B4-BE49-F238E27FC236}">
                <a16:creationId xmlns:a16="http://schemas.microsoft.com/office/drawing/2014/main" id="{CF899DCB-F668-4A6E-BFC9-B3E5F1FA7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Efek</a:t>
            </a:r>
            <a:r>
              <a:rPr lang="en-US" altLang="en-US" dirty="0"/>
              <a:t> </a:t>
            </a:r>
            <a:r>
              <a:rPr lang="en-US" altLang="en-US" dirty="0" err="1"/>
              <a:t>derau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endParaRPr lang="en-US" altLang="en-US" dirty="0"/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3362848B-B229-419E-8417-555AA3B59C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1314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3362848B-B229-419E-8417-555AA3B59C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314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>
            <a:extLst>
              <a:ext uri="{FF2B5EF4-FFF2-40B4-BE49-F238E27FC236}">
                <a16:creationId xmlns:a16="http://schemas.microsoft.com/office/drawing/2014/main" id="{B4FFB43F-9FFA-4B0C-A4CA-7161B0CBA8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6" y="2673350"/>
            <a:ext cx="650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5" name="Object 7">
            <a:extLst>
              <a:ext uri="{FF2B5EF4-FFF2-40B4-BE49-F238E27FC236}">
                <a16:creationId xmlns:a16="http://schemas.microsoft.com/office/drawing/2014/main" id="{FA8DEAD0-2442-4E55-97D7-9B31429C75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0200" y="4216400"/>
          <a:ext cx="5037138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5915851" imgH="2029108" progId="">
                  <p:embed/>
                </p:oleObj>
              </mc:Choice>
              <mc:Fallback>
                <p:oleObj name="Photo Editor Photo" r:id="rId8" imgW="5915851" imgH="2029108" progId="">
                  <p:embed/>
                  <p:pic>
                    <p:nvPicPr>
                      <p:cNvPr id="3075" name="Object 7">
                        <a:extLst>
                          <a:ext uri="{FF2B5EF4-FFF2-40B4-BE49-F238E27FC236}">
                            <a16:creationId xmlns:a16="http://schemas.microsoft.com/office/drawing/2014/main" id="{FA8DEAD0-2442-4E55-97D7-9B31429C75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216400"/>
                        <a:ext cx="5037138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8" descr="txp_fig">
            <a:extLst>
              <a:ext uri="{FF2B5EF4-FFF2-40B4-BE49-F238E27FC236}">
                <a16:creationId xmlns:a16="http://schemas.microsoft.com/office/drawing/2014/main" id="{46EBF9B3-59EB-4FFB-82D9-A13D38ADF93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4737100"/>
            <a:ext cx="9874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9">
            <a:extLst>
              <a:ext uri="{FF2B5EF4-FFF2-40B4-BE49-F238E27FC236}">
                <a16:creationId xmlns:a16="http://schemas.microsoft.com/office/drawing/2014/main" id="{0CA025CA-E96B-499A-9C43-BDC6F2E9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6096000"/>
            <a:ext cx="31845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dirty="0" err="1"/>
              <a:t>Dimanakah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tepi</a:t>
            </a:r>
            <a:r>
              <a:rPr lang="en-US" altLang="en-US" sz="2800" dirty="0"/>
              <a:t>?</a:t>
            </a:r>
            <a:endParaRPr lang="en-US" altLang="en-US" sz="2800" i="1" dirty="0"/>
          </a:p>
        </p:txBody>
      </p:sp>
      <p:sp>
        <p:nvSpPr>
          <p:cNvPr id="5128" name="Text Box 10">
            <a:extLst>
              <a:ext uri="{FF2B5EF4-FFF2-40B4-BE49-F238E27FC236}">
                <a16:creationId xmlns:a16="http://schemas.microsoft.com/office/drawing/2014/main" id="{E1BD703E-3D87-415A-8A32-13B65C19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7815" y="6477001"/>
            <a:ext cx="128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/>
              <a:t>Source: S. Seitz</a:t>
            </a:r>
          </a:p>
        </p:txBody>
      </p:sp>
      <p:pic>
        <p:nvPicPr>
          <p:cNvPr id="77830" name="Picture 6">
            <a:extLst>
              <a:ext uri="{FF2B5EF4-FFF2-40B4-BE49-F238E27FC236}">
                <a16:creationId xmlns:a16="http://schemas.microsoft.com/office/drawing/2014/main" id="{17C36C3A-CA4F-4292-A879-D8A311C2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78013" y="1752600"/>
            <a:ext cx="2220912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Line 21">
            <a:extLst>
              <a:ext uri="{FF2B5EF4-FFF2-40B4-BE49-F238E27FC236}">
                <a16:creationId xmlns:a16="http://schemas.microsoft.com/office/drawing/2014/main" id="{9B2E68EB-F970-4ED7-8EC5-CDACA8378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1663" y="2819400"/>
            <a:ext cx="2209800" cy="0"/>
          </a:xfrm>
          <a:prstGeom prst="line">
            <a:avLst/>
          </a:prstGeom>
          <a:noFill/>
          <a:ln w="38100">
            <a:solidFill>
              <a:srgbClr val="FF000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TextBox 15">
            <a:extLst>
              <a:ext uri="{FF2B5EF4-FFF2-40B4-BE49-F238E27FC236}">
                <a16:creationId xmlns:a16="http://schemas.microsoft.com/office/drawing/2014/main" id="{C4436886-28A0-4664-ABEA-ACAC6388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9" y="4038601"/>
            <a:ext cx="18684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Noisy input image</a:t>
            </a:r>
          </a:p>
          <a:p>
            <a:pPr algn="ctr"/>
            <a:endParaRPr lang="en-US" altLang="en-US" sz="1000"/>
          </a:p>
          <a:p>
            <a:pPr algn="ctr"/>
            <a:endParaRPr lang="en-US" alt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28FC4-E1C2-4086-8CE7-BC2902126669}"/>
              </a:ext>
            </a:extLst>
          </p:cNvPr>
          <p:cNvSpPr txBox="1"/>
          <p:nvPr/>
        </p:nvSpPr>
        <p:spPr>
          <a:xfrm>
            <a:off x="6393605" y="97117"/>
            <a:ext cx="541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Noah Snavely, CS6670: Computer Vision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4C9E13-2CFB-8EAF-1366-3C8E01D0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236D6154-AF01-4D60-956E-650E7025C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278" y="76200"/>
            <a:ext cx="10634870" cy="114300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Solusi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pelembutan</a:t>
            </a:r>
            <a:r>
              <a:rPr lang="en-US" altLang="en-US" sz="2400" dirty="0"/>
              <a:t> (</a:t>
            </a:r>
            <a:r>
              <a:rPr lang="en-US" altLang="en-US" sz="2400" i="1" dirty="0"/>
              <a:t>image smoothing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dahulu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penapis</a:t>
            </a:r>
            <a:r>
              <a:rPr lang="en-US" altLang="en-US" sz="2400" dirty="0"/>
              <a:t> Gaussian</a:t>
            </a:r>
          </a:p>
        </p:txBody>
      </p:sp>
      <p:pic>
        <p:nvPicPr>
          <p:cNvPr id="45059" name="Picture 9">
            <a:extLst>
              <a:ext uri="{FF2B5EF4-FFF2-40B4-BE49-F238E27FC236}">
                <a16:creationId xmlns:a16="http://schemas.microsoft.com/office/drawing/2014/main" id="{A4CF41A9-ECD4-45D5-9EC9-DA90FD4F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990600"/>
            <a:ext cx="53133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17">
            <a:extLst>
              <a:ext uri="{FF2B5EF4-FFF2-40B4-BE49-F238E27FC236}">
                <a16:creationId xmlns:a16="http://schemas.microsoft.com/office/drawing/2014/main" id="{37A54125-3E3E-437D-B462-C9355FD75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151765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i="1"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2" name="Group 27">
            <a:extLst>
              <a:ext uri="{FF2B5EF4-FFF2-40B4-BE49-F238E27FC236}">
                <a16:creationId xmlns:a16="http://schemas.microsoft.com/office/drawing/2014/main" id="{7133385F-F980-44B1-932B-3A5E5F91AB70}"/>
              </a:ext>
            </a:extLst>
          </p:cNvPr>
          <p:cNvGrpSpPr>
            <a:grpSpLocks/>
          </p:cNvGrpSpPr>
          <p:nvPr/>
        </p:nvGrpSpPr>
        <p:grpSpPr bwMode="auto">
          <a:xfrm>
            <a:off x="3162300" y="2392364"/>
            <a:ext cx="5600700" cy="1120775"/>
            <a:chOff x="1032" y="1507"/>
            <a:chExt cx="3528" cy="706"/>
          </a:xfrm>
        </p:grpSpPr>
        <p:pic>
          <p:nvPicPr>
            <p:cNvPr id="45072" name="Picture 10">
              <a:extLst>
                <a:ext uri="{FF2B5EF4-FFF2-40B4-BE49-F238E27FC236}">
                  <a16:creationId xmlns:a16="http://schemas.microsoft.com/office/drawing/2014/main" id="{5A20B346-47E9-43CB-B770-303EB6DC5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3" name="Text Box 18">
              <a:extLst>
                <a:ext uri="{FF2B5EF4-FFF2-40B4-BE49-F238E27FC236}">
                  <a16:creationId xmlns:a16="http://schemas.microsoft.com/office/drawing/2014/main" id="{52613602-1A46-4BE9-81AF-434E159D4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1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>
                  <a:latin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DB8AD626-C845-4297-9F33-98FCD2B0C0F7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3530600"/>
            <a:ext cx="6019800" cy="1104900"/>
            <a:chOff x="768" y="2224"/>
            <a:chExt cx="3792" cy="696"/>
          </a:xfrm>
        </p:grpSpPr>
        <p:pic>
          <p:nvPicPr>
            <p:cNvPr id="45070" name="Picture 13">
              <a:extLst>
                <a:ext uri="{FF2B5EF4-FFF2-40B4-BE49-F238E27FC236}">
                  <a16:creationId xmlns:a16="http://schemas.microsoft.com/office/drawing/2014/main" id="{649FAD7F-233B-44BC-A702-7584C73B9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1" name="Text Box 19">
              <a:extLst>
                <a:ext uri="{FF2B5EF4-FFF2-40B4-BE49-F238E27FC236}">
                  <a16:creationId xmlns:a16="http://schemas.microsoft.com/office/drawing/2014/main" id="{736FD10E-3896-4B29-ACA2-514A4244B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346"/>
              <a:ext cx="37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>
                  <a:latin typeface="Times New Roman" panose="02020603050405020304" pitchFamily="18" charset="0"/>
                </a:rPr>
                <a:t>f * h</a:t>
              </a:r>
            </a:p>
          </p:txBody>
        </p:sp>
      </p:grpSp>
      <p:sp>
        <p:nvSpPr>
          <p:cNvPr id="45063" name="Text Box 26">
            <a:extLst>
              <a:ext uri="{FF2B5EF4-FFF2-40B4-BE49-F238E27FC236}">
                <a16:creationId xmlns:a16="http://schemas.microsoft.com/office/drawing/2014/main" id="{9D312239-5962-4618-9A59-DA7EA6B41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090" y="6477001"/>
            <a:ext cx="128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400"/>
              <a:t>Source: S. Seitz</a:t>
            </a:r>
          </a:p>
        </p:txBody>
      </p:sp>
      <p:grpSp>
        <p:nvGrpSpPr>
          <p:cNvPr id="4" name="Group 23">
            <a:extLst>
              <a:ext uri="{FF2B5EF4-FFF2-40B4-BE49-F238E27FC236}">
                <a16:creationId xmlns:a16="http://schemas.microsoft.com/office/drawing/2014/main" id="{FFF43FC5-8DBD-42D8-B6C4-B2EC200D239F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4635500"/>
            <a:ext cx="6705600" cy="1155700"/>
            <a:chOff x="533400" y="4635500"/>
            <a:chExt cx="6705601" cy="1155700"/>
          </a:xfrm>
        </p:grpSpPr>
        <p:pic>
          <p:nvPicPr>
            <p:cNvPr id="45068" name="Picture 16">
              <a:extLst>
                <a:ext uri="{FF2B5EF4-FFF2-40B4-BE49-F238E27FC236}">
                  <a16:creationId xmlns:a16="http://schemas.microsoft.com/office/drawing/2014/main" id="{1F3BC709-86C3-4E95-BC6D-C5DDC06C2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638" y="4635500"/>
              <a:ext cx="5313363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5">
              <a:extLst>
                <a:ext uri="{FF2B5EF4-FFF2-40B4-BE49-F238E27FC236}">
                  <a16:creationId xmlns:a16="http://schemas.microsoft.com/office/drawing/2014/main" id="{C2FC8638-6B5F-402D-8C5B-44A3D82EA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800600"/>
              <a:ext cx="1295400" cy="65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10CA32A-3AA5-4C7A-9D4A-A6E4D7CD04E2}"/>
              </a:ext>
            </a:extLst>
          </p:cNvPr>
          <p:cNvSpPr txBox="1"/>
          <p:nvPr/>
        </p:nvSpPr>
        <p:spPr>
          <a:xfrm>
            <a:off x="231345" y="6312971"/>
            <a:ext cx="541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Noah Snavely, CS6670: Computer Vision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65765-9E37-14F1-3232-D93D5546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48512F-6988-43B6-AE34-36A29D93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53" y="2502433"/>
            <a:ext cx="6797204" cy="3284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DBE530-1D00-41A4-A088-8EEC73085EAB}"/>
              </a:ext>
            </a:extLst>
          </p:cNvPr>
          <p:cNvSpPr/>
          <p:nvPr/>
        </p:nvSpPr>
        <p:spPr>
          <a:xfrm>
            <a:off x="1119808" y="648641"/>
            <a:ext cx="98430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ea typeface="Times New Roman" panose="02020603050405020304" pitchFamily="18" charset="0"/>
              </a:rPr>
              <a:t>Tepi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biasanya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terdapat</a:t>
            </a:r>
            <a:r>
              <a:rPr lang="en-US" sz="2800" dirty="0">
                <a:ea typeface="Times New Roman" panose="02020603050405020304" pitchFamily="18" charset="0"/>
              </a:rPr>
              <a:t> pada </a:t>
            </a:r>
            <a:r>
              <a:rPr lang="en-US" sz="2800" dirty="0" err="1">
                <a:ea typeface="Times New Roman" panose="02020603050405020304" pitchFamily="18" charset="0"/>
              </a:rPr>
              <a:t>batas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antara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dua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daerah</a:t>
            </a:r>
            <a:r>
              <a:rPr lang="en-US" sz="2800" dirty="0">
                <a:ea typeface="Times New Roman" panose="02020603050405020304" pitchFamily="18" charset="0"/>
              </a:rPr>
              <a:t> yang </a:t>
            </a:r>
            <a:r>
              <a:rPr lang="en-US" sz="2800" dirty="0" err="1">
                <a:ea typeface="Times New Roman" panose="02020603050405020304" pitchFamily="18" charset="0"/>
              </a:rPr>
              <a:t>berbeda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intensitas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dengan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perubahan</a:t>
            </a:r>
            <a:r>
              <a:rPr lang="en-US" sz="2800" dirty="0">
                <a:ea typeface="Times New Roman" panose="02020603050405020304" pitchFamily="18" charset="0"/>
              </a:rPr>
              <a:t> yang </a:t>
            </a:r>
            <a:r>
              <a:rPr lang="en-US" sz="2800" dirty="0" err="1">
                <a:ea typeface="Times New Roman" panose="02020603050405020304" pitchFamily="18" charset="0"/>
              </a:rPr>
              <a:t>sangat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cepat</a:t>
            </a:r>
            <a:r>
              <a:rPr lang="en-US" sz="2800" dirty="0"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ea typeface="Times New Roman" panose="02020603050405020304" pitchFamily="18" charset="0"/>
              </a:rPr>
              <a:t>dalam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citra</a:t>
            </a:r>
            <a:r>
              <a:rPr lang="en-US" sz="2800" dirty="0"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58710-4015-4865-BBA3-592F8F5F7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My Documents\vision_s02\g.png">
            <a:extLst>
              <a:ext uri="{FF2B5EF4-FFF2-40B4-BE49-F238E27FC236}">
                <a16:creationId xmlns:a16="http://schemas.microsoft.com/office/drawing/2014/main" id="{6CD8D39E-8A73-43DD-81C0-DF4B7F8B1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21" y="1080294"/>
            <a:ext cx="6562725" cy="46974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67B38-DBD0-409A-8003-B4B6CE3928A7}"/>
              </a:ext>
            </a:extLst>
          </p:cNvPr>
          <p:cNvSpPr txBox="1"/>
          <p:nvPr/>
        </p:nvSpPr>
        <p:spPr>
          <a:xfrm>
            <a:off x="4194313" y="318052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Fungsi</a:t>
            </a:r>
            <a:r>
              <a:rPr lang="en-US" sz="2800" dirty="0"/>
              <a:t> Gaussian (1-D)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A4C7E-FB42-9D05-5D60-4889B911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04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My Documents\vision_class_s03\lecture03_filtering\g2new.png">
            <a:extLst>
              <a:ext uri="{FF2B5EF4-FFF2-40B4-BE49-F238E27FC236}">
                <a16:creationId xmlns:a16="http://schemas.microsoft.com/office/drawing/2014/main" id="{7E9EBFFC-2D14-49F4-8E8E-AE8B797C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61" y="1717331"/>
            <a:ext cx="7135053" cy="3938034"/>
          </a:xfrm>
          <a:prstGeom prst="rect">
            <a:avLst/>
          </a:prstGeom>
          <a:noFill/>
          <a:effectLst>
            <a:outerShdw dist="17961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78DB5-9BDF-4932-A12B-1AEE1C9DC1AB}"/>
              </a:ext>
            </a:extLst>
          </p:cNvPr>
          <p:cNvSpPr txBox="1"/>
          <p:nvPr/>
        </p:nvSpPr>
        <p:spPr>
          <a:xfrm>
            <a:off x="4335325" y="447260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Fungsi</a:t>
            </a:r>
            <a:r>
              <a:rPr lang="en-US" sz="2800" dirty="0"/>
              <a:t> Gaussian (2-D)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836B87-DC02-449B-9ACC-2FC1D6DB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12544" r="36736" b="64525"/>
          <a:stretch>
            <a:fillRect/>
          </a:stretch>
        </p:blipFill>
        <p:spPr bwMode="auto">
          <a:xfrm>
            <a:off x="967409" y="5471250"/>
            <a:ext cx="3963099" cy="9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C6FCE-8C53-8E94-847B-404353A8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61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826F5-0459-4BA6-B334-67568865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25" y="2195205"/>
            <a:ext cx="2539520" cy="2187178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FF0C6AC8-9499-4A88-A2EE-C568BC08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461" y="1785223"/>
            <a:ext cx="3018877" cy="328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0FB80-CBF1-43E4-AFEE-9A002C12288F}"/>
              </a:ext>
            </a:extLst>
          </p:cNvPr>
          <p:cNvSpPr txBox="1"/>
          <p:nvPr/>
        </p:nvSpPr>
        <p:spPr>
          <a:xfrm>
            <a:off x="731381" y="1825873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x 3 Gaussian mask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6D42E9C-1B06-4A9C-8257-1CCBCAF4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79" y="1573528"/>
            <a:ext cx="4817742" cy="379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78F78-3EE3-4627-FA4E-3F8B49DF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92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C01A9B-9CEE-472D-B9B7-B9BA368A4C43}"/>
              </a:ext>
            </a:extLst>
          </p:cNvPr>
          <p:cNvSpPr txBox="1"/>
          <p:nvPr/>
        </p:nvSpPr>
        <p:spPr>
          <a:xfrm>
            <a:off x="772160" y="181957"/>
            <a:ext cx="1094232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imnoise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'salt &amp; pepper'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0.05);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(I),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'Noisy image'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operator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Gradien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mengandung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derau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Gx = [-1;  1];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[-1 1];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Ix = conv2(double(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Gx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fr-FR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same</a:t>
            </a:r>
            <a:r>
              <a:rPr lang="fr-FR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Iy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conv2(double(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double(Gy), </a:t>
            </a:r>
            <a:r>
              <a:rPr lang="fr-FR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same</a:t>
            </a:r>
            <a:r>
              <a:rPr lang="fr-FR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sqrt(Ix.^2 + Iy.^2);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(uint8(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)),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'Hasil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deteksi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tepi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(before smoothing)'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image smoothing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Gaussian 3 x 3</a:t>
            </a:r>
          </a:p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[1/16, 1/8, 1/16; 1/8, 1/4, 1/8; 1/16, 1/8, 1/16];</a:t>
            </a:r>
          </a:p>
          <a:p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double(h)));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'Filtered image'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operator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Gradien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sudah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ditapis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Gx = [-1;  1];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[-1 1];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conv2(double(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double(Gx),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conv2(double(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double(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Gy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'same'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sqrt(Ix.^2 + Iy.^2);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(uint8(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Jedge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)), title(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'Hasil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deteksi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tepi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(after smoothing)'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b="0" i="0" u="none" strike="noStrike" baseline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015AA-A4FC-2D50-BA62-A4F1D866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52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2FC15-0522-42D7-BD88-FC034F42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1110615"/>
            <a:ext cx="6708656" cy="4873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28266-7F20-4213-A050-B258C32D9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07" y="1110615"/>
            <a:ext cx="6708657" cy="48736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C836D7-4ECE-7488-7F9E-E567765F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0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4073A-DF1E-4AD2-87C1-A6335E6A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95" y="561975"/>
            <a:ext cx="7893050" cy="57340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AC317-017E-2E5A-B5F0-A0E0C360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14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88EE2-C5F7-45A3-988E-8FDE5C92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337" y="957398"/>
            <a:ext cx="7017538" cy="5091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844D9-67A9-43AA-8C18-CC7759105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181" y="957397"/>
            <a:ext cx="7017537" cy="50913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E037C3-82A7-7062-8E50-F283D9EA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28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EAA4-A010-4C03-B94A-F25DFAE3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Operator </a:t>
            </a:r>
            <a:r>
              <a:rPr lang="en-US" b="1" dirty="0" err="1"/>
              <a:t>Turunan</a:t>
            </a:r>
            <a:r>
              <a:rPr lang="en-US" b="1" dirty="0"/>
              <a:t> </a:t>
            </a:r>
            <a:r>
              <a:rPr lang="en-US" b="1" dirty="0" err="1"/>
              <a:t>Kedua</a:t>
            </a:r>
            <a:r>
              <a:rPr lang="en-US" b="1" dirty="0"/>
              <a:t> (Laplace)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7131A-E97D-422A-827C-38FE82E50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Operator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juga </a:t>
            </a:r>
            <a:r>
              <a:rPr lang="en-US" b="1" dirty="0"/>
              <a:t>operator Laplace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Operator Laplace  </a:t>
            </a:r>
            <a:r>
              <a:rPr lang="en-US" dirty="0" err="1"/>
              <a:t>mendeteksi</a:t>
            </a:r>
            <a:r>
              <a:rPr lang="en-US" dirty="0"/>
              <a:t>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akurat</a:t>
            </a:r>
            <a:r>
              <a:rPr lang="en-US" dirty="0"/>
              <a:t> </a:t>
            </a:r>
            <a:r>
              <a:rPr lang="en-US" dirty="0" err="1"/>
              <a:t>khususnya</a:t>
            </a:r>
            <a:r>
              <a:rPr lang="en-US" dirty="0"/>
              <a:t> pada </a:t>
            </a:r>
            <a:r>
              <a:rPr lang="en-US" dirty="0" err="1"/>
              <a:t>tepi</a:t>
            </a:r>
            <a:r>
              <a:rPr lang="en-US" dirty="0"/>
              <a:t> yang </a:t>
            </a:r>
            <a:r>
              <a:rPr lang="en-US" dirty="0" err="1"/>
              <a:t>curam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Pada </a:t>
            </a:r>
            <a:r>
              <a:rPr lang="en-US" dirty="0" err="1"/>
              <a:t>tepi</a:t>
            </a:r>
            <a:r>
              <a:rPr lang="en-US" dirty="0"/>
              <a:t> yang </a:t>
            </a:r>
            <a:r>
              <a:rPr lang="en-US" dirty="0" err="1"/>
              <a:t>curam</a:t>
            </a:r>
            <a:r>
              <a:rPr lang="en-US" dirty="0"/>
              <a:t>,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keduanya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persilangan</a:t>
            </a:r>
            <a:r>
              <a:rPr lang="en-US" dirty="0"/>
              <a:t> </a:t>
            </a:r>
            <a:r>
              <a:rPr lang="en-US" dirty="0" err="1"/>
              <a:t>nol</a:t>
            </a:r>
            <a:r>
              <a:rPr lang="en-US" dirty="0"/>
              <a:t> </a:t>
            </a:r>
            <a:r>
              <a:rPr lang="en-US" i="1" dirty="0"/>
              <a:t>(zero-crossing</a:t>
            </a:r>
            <a:r>
              <a:rPr lang="en-US" dirty="0"/>
              <a:t>),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di mana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pergantian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turunan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negative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sebaliknya</a:t>
            </a:r>
            <a:r>
              <a:rPr lang="en-US" dirty="0"/>
              <a:t>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D20BB5-31AF-4381-B011-8E8FB947A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75C1A6-9BEE-4140-BC15-89A8E2D27A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072331"/>
              </p:ext>
            </p:extLst>
          </p:nvPr>
        </p:nvGraphicFramePr>
        <p:xfrm>
          <a:off x="3588025" y="1599509"/>
          <a:ext cx="2254674" cy="912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66800" imgH="431800" progId="Equation.3">
                  <p:embed/>
                </p:oleObj>
              </mc:Choice>
              <mc:Fallback>
                <p:oleObj r:id="rId2" imgW="10668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8025" y="1599509"/>
                        <a:ext cx="2254674" cy="912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0AC11-C04E-F9D9-32CE-7324CBE8B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78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97921-8AD0-4C90-BDBC-0515040B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66" y="338410"/>
            <a:ext cx="6695277" cy="61811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FAD9A-45E5-B752-827C-4E72F088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1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27E0576-5A8C-4688-AAD2-60C45D140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129" y="375921"/>
            <a:ext cx="9769192" cy="57465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AADD90-1D5A-FE53-7EFB-8A107590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9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76E55988-8707-4D0C-B8D3-7D46792F9CF2}"/>
              </a:ext>
            </a:extLst>
          </p:cNvPr>
          <p:cNvSpPr txBox="1">
            <a:spLocks noChangeArrowheads="1"/>
          </p:cNvSpPr>
          <p:nvPr/>
        </p:nvSpPr>
        <p:spPr>
          <a:xfrm>
            <a:off x="208721" y="259936"/>
            <a:ext cx="794136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Di mana </a:t>
            </a:r>
            <a:r>
              <a:rPr lang="en-US" sz="4400" dirty="0" err="1">
                <a:latin typeface="+mj-lt"/>
                <a:ea typeface="+mj-ea"/>
                <a:cs typeface="+mj-cs"/>
              </a:rPr>
              <a:t>tepi</a:t>
            </a:r>
            <a:r>
              <a:rPr lang="en-US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1" name="Picture 3" descr="canny4">
            <a:extLst>
              <a:ext uri="{FF2B5EF4-FFF2-40B4-BE49-F238E27FC236}">
                <a16:creationId xmlns:a16="http://schemas.microsoft.com/office/drawing/2014/main" id="{19DB8187-F7C9-4EFE-8516-1CC3AA74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56" y="1928399"/>
            <a:ext cx="43878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5CDB812-D9F4-4ED7-A89D-1CE9382D3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1156" y="1895061"/>
            <a:ext cx="1323975" cy="13382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5E37AC-59A6-467B-B6E7-5398D8A58E35}"/>
              </a:ext>
            </a:extLst>
          </p:cNvPr>
          <p:cNvSpPr/>
          <p:nvPr/>
        </p:nvSpPr>
        <p:spPr>
          <a:xfrm>
            <a:off x="5983356" y="3114261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313570-45CE-42D1-AFF0-C740A2F49323}"/>
              </a:ext>
            </a:extLst>
          </p:cNvPr>
          <p:cNvCxnSpPr/>
          <p:nvPr/>
        </p:nvCxnSpPr>
        <p:spPr>
          <a:xfrm flipV="1">
            <a:off x="6211956" y="3233324"/>
            <a:ext cx="2525713" cy="1095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AF5E09-6A9E-42D9-A08A-362E0BE1D8F2}"/>
              </a:ext>
            </a:extLst>
          </p:cNvPr>
          <p:cNvCxnSpPr/>
          <p:nvPr/>
        </p:nvCxnSpPr>
        <p:spPr>
          <a:xfrm flipV="1">
            <a:off x="5983356" y="1895061"/>
            <a:ext cx="1447800" cy="1219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DE3D10-FAB7-4B64-8266-2A7AF90B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792" y="3352387"/>
            <a:ext cx="834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tepi</a:t>
            </a: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6B158-AC0C-9E14-FFCC-C26F0C4B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758E3-F4AC-48A6-A6B9-9A1AD40B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766"/>
            <a:ext cx="10515600" cy="532219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err="1"/>
              <a:t>Penurunan</a:t>
            </a:r>
            <a:r>
              <a:rPr lang="en-US" sz="3200" b="1" dirty="0"/>
              <a:t> </a:t>
            </a:r>
            <a:r>
              <a:rPr lang="en-US" sz="3200" b="1" dirty="0" err="1"/>
              <a:t>rumus</a:t>
            </a:r>
            <a:endParaRPr lang="en-US" sz="3200" b="1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 err="1"/>
              <a:t>Hampiri</a:t>
            </a:r>
            <a:r>
              <a:rPr lang="en-US" sz="2400" dirty="0"/>
              <a:t> </a:t>
            </a:r>
            <a:r>
              <a:rPr lang="en-US" sz="2400" dirty="0" err="1"/>
              <a:t>turunan</a:t>
            </a:r>
            <a:r>
              <a:rPr lang="en-US" sz="2400" dirty="0"/>
              <a:t> </a:t>
            </a:r>
            <a:r>
              <a:rPr lang="en-US" sz="2400" dirty="0" err="1"/>
              <a:t>pertama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diferensial</a:t>
            </a:r>
            <a:r>
              <a:rPr lang="en-US" sz="2400" dirty="0"/>
              <a:t> </a:t>
            </a:r>
            <a:r>
              <a:rPr lang="en-US" sz="2400" dirty="0" err="1"/>
              <a:t>mundur</a:t>
            </a:r>
            <a:r>
              <a:rPr lang="en-US" sz="2400" dirty="0"/>
              <a:t> (</a:t>
            </a:r>
            <a:r>
              <a:rPr lang="en-US" sz="2400" i="1" dirty="0"/>
              <a:t>backward differential</a:t>
            </a:r>
            <a:r>
              <a:rPr lang="en-US" sz="2400" dirty="0"/>
              <a:t>):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Maka</a:t>
            </a:r>
            <a:r>
              <a:rPr lang="en-US" sz="2400" dirty="0"/>
              <a:t>, </a:t>
            </a:r>
            <a:r>
              <a:rPr lang="en-US" sz="2400" dirty="0" err="1"/>
              <a:t>turunan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 = </a:t>
            </a:r>
            <a:r>
              <a:rPr lang="en-US" sz="2400" dirty="0" err="1"/>
              <a:t>turunan</a:t>
            </a:r>
            <a:r>
              <a:rPr lang="en-US" sz="2400" dirty="0"/>
              <a:t> </a:t>
            </a:r>
            <a:r>
              <a:rPr lang="en-US" sz="2400" dirty="0" err="1"/>
              <a:t>pertama</a:t>
            </a:r>
            <a:r>
              <a:rPr lang="en-US" sz="2400" dirty="0"/>
              <a:t> </a:t>
            </a:r>
            <a:r>
              <a:rPr lang="en-US" sz="2400" dirty="0" err="1"/>
              <a:t>diturunkan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r>
              <a:rPr lang="en-US" sz="2400" dirty="0"/>
              <a:t>: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65288C-0374-4E11-A790-62DA6FEF1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A1F133A-F431-4899-9178-EE85A5CFC9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393701"/>
              </p:ext>
            </p:extLst>
          </p:nvPr>
        </p:nvGraphicFramePr>
        <p:xfrm>
          <a:off x="1739900" y="2516188"/>
          <a:ext cx="466566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74900" imgH="368300" progId="Equation.3">
                  <p:embed/>
                </p:oleObj>
              </mc:Choice>
              <mc:Fallback>
                <p:oleObj r:id="rId2" imgW="2374900" imgH="368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900" y="2516188"/>
                        <a:ext cx="4665663" cy="723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D6263092-C5F7-4423-B74E-9E3293804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7061E3C-8B5A-47DD-9F96-C2CD9631B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282456"/>
              </p:ext>
            </p:extLst>
          </p:nvPr>
        </p:nvGraphicFramePr>
        <p:xfrm>
          <a:off x="1739346" y="3293718"/>
          <a:ext cx="4833063" cy="801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374900" imgH="393700" progId="Equation.3">
                  <p:embed/>
                </p:oleObj>
              </mc:Choice>
              <mc:Fallback>
                <p:oleObj r:id="rId4" imgW="23749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346" y="3293718"/>
                        <a:ext cx="4833063" cy="8012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>
            <a:extLst>
              <a:ext uri="{FF2B5EF4-FFF2-40B4-BE49-F238E27FC236}">
                <a16:creationId xmlns:a16="http://schemas.microsoft.com/office/drawing/2014/main" id="{C32EEC8A-6B0F-4257-8A02-670110B1E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278" y="48502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B721F0A-2B98-45AA-91D2-CC6382E524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230293"/>
              </p:ext>
            </p:extLst>
          </p:nvPr>
        </p:nvGraphicFramePr>
        <p:xfrm>
          <a:off x="1648240" y="5082832"/>
          <a:ext cx="2424173" cy="98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66800" imgH="431800" progId="Equation.3">
                  <p:embed/>
                </p:oleObj>
              </mc:Choice>
              <mc:Fallback>
                <p:oleObj r:id="rId6" imgW="10668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240" y="5082832"/>
                        <a:ext cx="2424173" cy="981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>
            <a:extLst>
              <a:ext uri="{FF2B5EF4-FFF2-40B4-BE49-F238E27FC236}">
                <a16:creationId xmlns:a16="http://schemas.microsoft.com/office/drawing/2014/main" id="{71108D74-05D6-4E4D-A2A2-DB8FFE39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AA0B3C7-0456-4694-ADB7-0BEA05982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782282"/>
              </p:ext>
            </p:extLst>
          </p:nvPr>
        </p:nvGraphicFramePr>
        <p:xfrm>
          <a:off x="2294963" y="6186902"/>
          <a:ext cx="3390220" cy="480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435100" imgH="203200" progId="Equation.3">
                  <p:embed/>
                </p:oleObj>
              </mc:Choice>
              <mc:Fallback>
                <p:oleObj r:id="rId8" imgW="1435100" imgH="203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963" y="6186902"/>
                        <a:ext cx="3390220" cy="4800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C2AD738-84BC-4CE0-A36C-5884F30A99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7110" y="2394088"/>
            <a:ext cx="4533900" cy="20288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3964CB-5124-4A7A-91D6-7985A162162D}"/>
              </a:ext>
            </a:extLst>
          </p:cNvPr>
          <p:cNvSpPr/>
          <p:nvPr/>
        </p:nvSpPr>
        <p:spPr>
          <a:xfrm>
            <a:off x="3126971" y="4179910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i="1" dirty="0">
                <a:ea typeface="Times New Roman" panose="02020603050405020304" pitchFamily="18" charset="0"/>
              </a:rPr>
              <a:t>x</a:t>
            </a:r>
            <a:r>
              <a:rPr lang="en-US" sz="2400" dirty="0">
                <a:ea typeface="Times New Roman" panose="02020603050405020304" pitchFamily="18" charset="0"/>
              </a:rPr>
              <a:t> = </a:t>
            </a:r>
            <a:r>
              <a:rPr lang="en-US" sz="2400" dirty="0"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i="1" dirty="0">
                <a:ea typeface="Times New Roman" panose="02020603050405020304" pitchFamily="18" charset="0"/>
              </a:rPr>
              <a:t>y</a:t>
            </a:r>
            <a:r>
              <a:rPr lang="en-US" sz="2400" dirty="0">
                <a:ea typeface="Times New Roman" panose="02020603050405020304" pitchFamily="18" charset="0"/>
              </a:rPr>
              <a:t> = 1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C7677-F47C-2441-276D-C996F396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22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F993523-6EBF-430B-8AD6-E0482F72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D0098E5-ACED-44A9-9D41-8DF882A13C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898328"/>
              </p:ext>
            </p:extLst>
          </p:nvPr>
        </p:nvGraphicFramePr>
        <p:xfrm>
          <a:off x="1620077" y="487017"/>
          <a:ext cx="8607288" cy="82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102100" imgH="393700" progId="Equation.3">
                  <p:embed/>
                </p:oleObj>
              </mc:Choice>
              <mc:Fallback>
                <p:oleObj r:id="rId2" imgW="4102100" imgH="3937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077" y="487017"/>
                        <a:ext cx="8607288" cy="826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53FE6C78-EF7C-44BD-AC13-665E0FA12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75F9862-5C79-4CF3-B2C6-BBE3AA2E9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814575"/>
              </p:ext>
            </p:extLst>
          </p:nvPr>
        </p:nvGraphicFramePr>
        <p:xfrm>
          <a:off x="1620077" y="1531764"/>
          <a:ext cx="6542668" cy="162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60700" imgH="762000" progId="Equation.3">
                  <p:embed/>
                </p:oleObj>
              </mc:Choice>
              <mc:Fallback>
                <p:oleObj r:id="rId4" imgW="3060700" imgH="762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077" y="1531764"/>
                        <a:ext cx="6542668" cy="16288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>
            <a:extLst>
              <a:ext uri="{FF2B5EF4-FFF2-40B4-BE49-F238E27FC236}">
                <a16:creationId xmlns:a16="http://schemas.microsoft.com/office/drawing/2014/main" id="{E8481855-0164-4B2A-A758-64B1C67D4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538C981-D35C-4BA1-BA94-F46BF4E97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250767"/>
              </p:ext>
            </p:extLst>
          </p:nvPr>
        </p:nvGraphicFramePr>
        <p:xfrm>
          <a:off x="1699590" y="3429000"/>
          <a:ext cx="4859748" cy="859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298700" imgH="406400" progId="Equation.3">
                  <p:embed/>
                </p:oleObj>
              </mc:Choice>
              <mc:Fallback>
                <p:oleObj r:id="rId6" imgW="2298700" imgH="406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9590" y="3429000"/>
                        <a:ext cx="4859748" cy="8591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>
            <a:extLst>
              <a:ext uri="{FF2B5EF4-FFF2-40B4-BE49-F238E27FC236}">
                <a16:creationId xmlns:a16="http://schemas.microsoft.com/office/drawing/2014/main" id="{F182E06B-5A20-4C51-AFC1-7AA8D6E9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B9BC443-2E39-428A-9378-9F70B0697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037210"/>
              </p:ext>
            </p:extLst>
          </p:nvPr>
        </p:nvGraphicFramePr>
        <p:xfrm>
          <a:off x="6559338" y="3379304"/>
          <a:ext cx="4870662" cy="861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298700" imgH="406400" progId="Equation.3">
                  <p:embed/>
                </p:oleObj>
              </mc:Choice>
              <mc:Fallback>
                <p:oleObj r:id="rId8" imgW="2298700" imgH="406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338" y="3379304"/>
                        <a:ext cx="4870662" cy="8611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C86FC87-1BCC-44BF-8513-463D122A88D1}"/>
              </a:ext>
            </a:extLst>
          </p:cNvPr>
          <p:cNvSpPr/>
          <p:nvPr/>
        </p:nvSpPr>
        <p:spPr>
          <a:xfrm>
            <a:off x="1318590" y="4692407"/>
            <a:ext cx="8690113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mengasumsikan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i="1" dirty="0">
                <a:ea typeface="Times New Roman" panose="02020603050405020304" pitchFamily="18" charset="0"/>
              </a:rPr>
              <a:t>x</a:t>
            </a:r>
            <a:r>
              <a:rPr lang="en-US" sz="2400" dirty="0">
                <a:ea typeface="Times New Roman" panose="02020603050405020304" pitchFamily="18" charset="0"/>
              </a:rPr>
              <a:t> = </a:t>
            </a:r>
            <a:r>
              <a:rPr lang="en-US" sz="2400" dirty="0"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 i="1" dirty="0">
                <a:ea typeface="Times New Roman" panose="02020603050405020304" pitchFamily="18" charset="0"/>
              </a:rPr>
              <a:t>y</a:t>
            </a:r>
            <a:r>
              <a:rPr lang="en-US" sz="2400" dirty="0">
                <a:ea typeface="Times New Roman" panose="02020603050405020304" pitchFamily="18" charset="0"/>
              </a:rPr>
              <a:t> = 1, </a:t>
            </a:r>
            <a:r>
              <a:rPr lang="en-US" sz="2400" dirty="0" err="1">
                <a:ea typeface="Times New Roman" panose="02020603050405020304" pitchFamily="18" charset="0"/>
              </a:rPr>
              <a:t>maka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diperoleh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6AE5B2-F7DB-4172-B4C6-5D8DA6A91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115F783-0DA1-4627-B3D6-4D81C9D03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270179"/>
              </p:ext>
            </p:extLst>
          </p:nvPr>
        </p:nvGraphicFramePr>
        <p:xfrm>
          <a:off x="780383" y="5464062"/>
          <a:ext cx="9766525" cy="497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673600" imgH="228600" progId="Equation.3">
                  <p:embed/>
                </p:oleObj>
              </mc:Choice>
              <mc:Fallback>
                <p:oleObj r:id="rId10" imgW="46736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383" y="5464062"/>
                        <a:ext cx="9766525" cy="497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EB07FBE-F4D2-420D-A3CA-9D9C9DBA3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91EF3C2-0CF3-4AC9-A71A-A4F4029987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374903"/>
              </p:ext>
            </p:extLst>
          </p:nvPr>
        </p:nvGraphicFramePr>
        <p:xfrm>
          <a:off x="2030895" y="6027564"/>
          <a:ext cx="8130209" cy="445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3479800" imgH="190500" progId="Equation.3">
                  <p:embed/>
                </p:oleObj>
              </mc:Choice>
              <mc:Fallback>
                <p:oleObj r:id="rId12" imgW="3479800" imgH="1905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895" y="6027564"/>
                        <a:ext cx="8130209" cy="445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5892C10-A8AD-D3FF-4ACA-26B8C23B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65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D37402B-3585-438E-A342-D3BE5954C6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3903"/>
              </p:ext>
            </p:extLst>
          </p:nvPr>
        </p:nvGraphicFramePr>
        <p:xfrm>
          <a:off x="840018" y="653523"/>
          <a:ext cx="9766525" cy="497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673600" imgH="228600" progId="Equation.3">
                  <p:embed/>
                </p:oleObj>
              </mc:Choice>
              <mc:Fallback>
                <p:oleObj r:id="rId2" imgW="4673600" imgH="22860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115F783-0DA1-4627-B3D6-4D81C9D03A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018" y="653523"/>
                        <a:ext cx="9766525" cy="4977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BD6E65B-494B-4FDB-AC4E-921F7AD044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795191"/>
              </p:ext>
            </p:extLst>
          </p:nvPr>
        </p:nvGraphicFramePr>
        <p:xfrm>
          <a:off x="2090530" y="1217025"/>
          <a:ext cx="8130209" cy="445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479800" imgH="190500" progId="Equation.3">
                  <p:embed/>
                </p:oleObj>
              </mc:Choice>
              <mc:Fallback>
                <p:oleObj r:id="rId4" imgW="3479800" imgH="190500" progId="Equation.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91EF3C2-0CF3-4AC9-A71A-A4F4029987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530" y="1217025"/>
                        <a:ext cx="8130209" cy="445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A2EBCDD-A991-4560-B776-39796E263743}"/>
              </a:ext>
            </a:extLst>
          </p:cNvPr>
          <p:cNvSpPr txBox="1"/>
          <p:nvPr/>
        </p:nvSpPr>
        <p:spPr>
          <a:xfrm>
            <a:off x="809042" y="3474882"/>
            <a:ext cx="5346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bentuk</a:t>
            </a:r>
            <a:r>
              <a:rPr lang="en-US" sz="2800" dirty="0"/>
              <a:t> </a:t>
            </a:r>
            <a:r>
              <a:rPr lang="en-US" sz="2800" i="1" dirty="0"/>
              <a:t>mask</a:t>
            </a:r>
            <a:r>
              <a:rPr lang="en-US" sz="2800" dirty="0"/>
              <a:t> </a:t>
            </a:r>
            <a:r>
              <a:rPr lang="en-US" sz="2800" dirty="0" err="1"/>
              <a:t>konvolusi</a:t>
            </a:r>
            <a:r>
              <a:rPr lang="en-US" sz="2800" dirty="0"/>
              <a:t>: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2EC185-5B22-41AF-8633-2716FBF38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574101-DF83-491B-BCD6-165231047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408254"/>
              </p:ext>
            </p:extLst>
          </p:nvPr>
        </p:nvGraphicFramePr>
        <p:xfrm>
          <a:off x="1742106" y="4178910"/>
          <a:ext cx="1875735" cy="164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36600" imgH="647700" progId="Equation.3">
                  <p:embed/>
                </p:oleObj>
              </mc:Choice>
              <mc:Fallback>
                <p:oleObj r:id="rId6" imgW="736600" imgH="6477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2106" y="4178910"/>
                        <a:ext cx="1875735" cy="1649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28A11D1-1D8A-41F8-93C6-C0BC7161D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211" y="3987542"/>
            <a:ext cx="4533900" cy="2028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CC4C87-FB72-4028-85EB-B9EF388C1F33}"/>
              </a:ext>
            </a:extLst>
          </p:cNvPr>
          <p:cNvSpPr txBox="1"/>
          <p:nvPr/>
        </p:nvSpPr>
        <p:spPr>
          <a:xfrm>
            <a:off x="2090530" y="1735195"/>
            <a:ext cx="557556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0        +  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1,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    0           +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1) – 4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+ 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+ 1) +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0         +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+    0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10E7CC-932D-9825-2EB8-F3348168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63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1EE44-8072-4D0A-9BC6-4D6548D7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504"/>
            <a:ext cx="10515600" cy="5769459"/>
          </a:xfrm>
        </p:spPr>
        <p:txBody>
          <a:bodyPr>
            <a:norm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memperlihatkan</a:t>
            </a:r>
            <a:r>
              <a:rPr lang="en-US" sz="2400" dirty="0"/>
              <a:t> </a:t>
            </a:r>
            <a:r>
              <a:rPr lang="en-US" sz="2400" dirty="0" err="1"/>
              <a:t>pendeteksian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vertikal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operator Laplace: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3A31E-9DE4-4F37-9A15-6E5D9520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09" y="1350012"/>
            <a:ext cx="6557809" cy="44227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0B6675-18EF-4912-ABB3-98B1CE727185}"/>
              </a:ext>
            </a:extLst>
          </p:cNvPr>
          <p:cNvSpPr/>
          <p:nvPr/>
        </p:nvSpPr>
        <p:spPr>
          <a:xfrm>
            <a:off x="1179147" y="5739873"/>
            <a:ext cx="506292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dirty="0">
                <a:ea typeface="Times New Roman" panose="02020603050405020304" pitchFamily="18" charset="0"/>
              </a:rPr>
              <a:t>Satu  </a:t>
            </a:r>
            <a:r>
              <a:rPr lang="en-US" sz="2400" dirty="0" err="1">
                <a:ea typeface="Times New Roman" panose="02020603050405020304" pitchFamily="18" charset="0"/>
              </a:rPr>
              <a:t>baris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dari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hasil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pendeteksian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tepi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03D0C-9E4C-4781-A713-35A56069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71" y="5751397"/>
            <a:ext cx="2194765" cy="5231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FFCE80-E057-4E9C-8DC1-E478BE6DFBC9}"/>
              </a:ext>
            </a:extLst>
          </p:cNvPr>
          <p:cNvSpPr/>
          <p:nvPr/>
        </p:nvSpPr>
        <p:spPr>
          <a:xfrm>
            <a:off x="6339711" y="6265830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persilangan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8E25F-2BAE-C357-24CA-73307902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23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084B9-1BBF-4AE7-A957-CAE85D57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4035"/>
            <a:ext cx="10515600" cy="5202928"/>
          </a:xfrm>
        </p:spPr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diagonal (miring) </a:t>
            </a:r>
            <a:r>
              <a:rPr lang="en-US" dirty="0" err="1"/>
              <a:t>dengan</a:t>
            </a:r>
            <a:r>
              <a:rPr lang="en-US" dirty="0"/>
              <a:t> operator Laplace: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410457-2044-4289-B55D-D7342F00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722" y="22462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819B2DB-844F-4292-AEF8-F960F96BA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347057"/>
              </p:ext>
            </p:extLst>
          </p:nvPr>
        </p:nvGraphicFramePr>
        <p:xfrm>
          <a:off x="1848678" y="2047460"/>
          <a:ext cx="7612988" cy="2514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314240" imgH="1419840" progId="Visio.Drawing.5">
                  <p:embed/>
                </p:oleObj>
              </mc:Choice>
              <mc:Fallback>
                <p:oleObj r:id="rId2" imgW="4314240" imgH="1419840" progId="Visio.Drawing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8678" y="2047460"/>
                        <a:ext cx="7612988" cy="2514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8AF25A-A728-2EF1-0287-387FF826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59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890F8-F6BB-463E-A817-24C30350F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339"/>
            <a:ext cx="10515600" cy="5252624"/>
          </a:xfrm>
        </p:spPr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landai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operator Laplace: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94D4B-F7B2-4B92-9182-1D8E31C31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4" y="1190771"/>
            <a:ext cx="9430072" cy="35998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5E647C-822C-4532-AA0A-02BC4A8BA452}"/>
              </a:ext>
            </a:extLst>
          </p:cNvPr>
          <p:cNvSpPr/>
          <p:nvPr/>
        </p:nvSpPr>
        <p:spPr>
          <a:xfrm>
            <a:off x="1010478" y="4790661"/>
            <a:ext cx="9882809" cy="162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dirty="0">
                <a:ea typeface="Times New Roman" panose="02020603050405020304" pitchFamily="18" charset="0"/>
              </a:rPr>
              <a:t>Satu  </a:t>
            </a:r>
            <a:r>
              <a:rPr lang="en-US" sz="2400" dirty="0" err="1">
                <a:ea typeface="Times New Roman" panose="02020603050405020304" pitchFamily="18" charset="0"/>
              </a:rPr>
              <a:t>baris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dari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hasil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pendeteksian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tepi</a:t>
            </a:r>
            <a:r>
              <a:rPr lang="en-US" sz="2400" dirty="0">
                <a:ea typeface="Times New Roman" panose="02020603050405020304" pitchFamily="18" charset="0"/>
              </a:rPr>
              <a:t>:  0  +3   0  –3   0  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ea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Pada </a:t>
            </a:r>
            <a:r>
              <a:rPr lang="en-US" sz="2400" dirty="0" err="1">
                <a:ea typeface="Times New Roman" panose="02020603050405020304" pitchFamily="18" charset="0"/>
              </a:rPr>
              <a:t>contoh</a:t>
            </a:r>
            <a:r>
              <a:rPr lang="en-US" sz="2400" dirty="0"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a typeface="Times New Roman" panose="02020603050405020304" pitchFamily="18" charset="0"/>
              </a:rPr>
              <a:t>atas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tidak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terdapat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persilangan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nol</a:t>
            </a:r>
            <a:r>
              <a:rPr lang="en-US" sz="2400" dirty="0">
                <a:ea typeface="Times New Roman" panose="02020603050405020304" pitchFamily="18" charset="0"/>
              </a:rPr>
              <a:t>; </a:t>
            </a:r>
            <a:r>
              <a:rPr lang="en-US" sz="2400" dirty="0" err="1">
                <a:ea typeface="Times New Roman" panose="02020603050405020304" pitchFamily="18" charset="0"/>
              </a:rPr>
              <a:t>lokasi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tepi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sesungguhnya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ditentukan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secara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interpolasi</a:t>
            </a:r>
            <a:r>
              <a:rPr lang="en-US" sz="2400" dirty="0">
                <a:ea typeface="Times New Roman" panose="02020603050405020304" pitchFamily="18" charset="0"/>
              </a:rPr>
              <a:t>.  		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187C0-4C11-BC01-D249-CEA99306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40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41DFA4-B350-4F7B-966A-10021442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8252" y="1706218"/>
            <a:ext cx="7772400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C1B722-F5E7-4F93-A7E9-B1E1EDCD59DF}"/>
              </a:ext>
            </a:extLst>
          </p:cNvPr>
          <p:cNvSpPr/>
          <p:nvPr/>
        </p:nvSpPr>
        <p:spPr>
          <a:xfrm>
            <a:off x="1398105" y="71892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Operator Laplace </a:t>
            </a:r>
            <a:r>
              <a:rPr lang="en-US" sz="2800" dirty="0" err="1"/>
              <a:t>lainnya</a:t>
            </a:r>
            <a:r>
              <a:rPr lang="en-US" sz="2800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2C8C7-36A1-230C-D0AC-2D7049FF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288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8E8C5-29DD-4F71-AD8C-2B671D99A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910"/>
            <a:ext cx="10515600" cy="5252053"/>
          </a:xfrm>
        </p:spPr>
        <p:txBody>
          <a:bodyPr/>
          <a:lstStyle/>
          <a:p>
            <a:r>
              <a:rPr lang="en-US" dirty="0" err="1"/>
              <a:t>Kadang-kadang</a:t>
            </a:r>
            <a:r>
              <a:rPr lang="en-US" dirty="0"/>
              <a:t> </a:t>
            </a:r>
            <a:r>
              <a:rPr lang="en-US" dirty="0" err="1"/>
              <a:t>diinginkan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bobot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pada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tengah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</a:t>
            </a:r>
            <a:r>
              <a:rPr lang="en-US" dirty="0" err="1"/>
              <a:t>tetangganya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Operator Laplace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lolos-tinggi</a:t>
            </a:r>
            <a:r>
              <a:rPr lang="en-US" dirty="0"/>
              <a:t>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koefisiennya</a:t>
            </a:r>
            <a:r>
              <a:rPr lang="en-US" dirty="0"/>
              <a:t> </a:t>
            </a:r>
            <a:r>
              <a:rPr lang="en-US" dirty="0" err="1"/>
              <a:t>nol</a:t>
            </a:r>
            <a:r>
              <a:rPr lang="en-US" dirty="0"/>
              <a:t> dan </a:t>
            </a:r>
            <a:r>
              <a:rPr lang="en-US" dirty="0" err="1"/>
              <a:t>koefisiennya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negatif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positif</a:t>
            </a:r>
            <a:r>
              <a:rPr lang="en-US" dirty="0"/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1AA7BE-0FF7-48C1-8A10-1D0F964E5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434" y="23648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5F1EF0B-2751-459C-B92C-474C94869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855449"/>
              </p:ext>
            </p:extLst>
          </p:nvPr>
        </p:nvGraphicFramePr>
        <p:xfrm>
          <a:off x="3489434" y="2154620"/>
          <a:ext cx="2281769" cy="181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12447" imgH="647419" progId="Equation.3">
                  <p:embed/>
                </p:oleObj>
              </mc:Choice>
              <mc:Fallback>
                <p:oleObj r:id="rId2" imgW="812447" imgH="64741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434" y="2154620"/>
                        <a:ext cx="2281769" cy="18182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EBAE1-B154-EABA-BEB3-7DE90B74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8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F4D034E0-682B-46BF-9EEA-FE767949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2542777"/>
            <a:ext cx="4994702" cy="3746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70D32-2FF0-4136-B9BD-BFED069963D7}"/>
              </a:ext>
            </a:extLst>
          </p:cNvPr>
          <p:cNvSpPr txBox="1"/>
          <p:nvPr/>
        </p:nvSpPr>
        <p:spPr>
          <a:xfrm>
            <a:off x="701040" y="234453"/>
            <a:ext cx="972312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operator Laplace (operator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turunan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kedua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[0 1 0; 1 -4  1; 0  1  0];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(J)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7C276F1-B135-4E01-BBCD-54D87AF9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16" y="6370083"/>
            <a:ext cx="180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303841-A8D2-4B3C-95D2-3FE7C7542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54937"/>
            <a:ext cx="6193155" cy="4493268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3722577-0B06-4889-A5F6-CD3F413DCD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5925"/>
              </p:ext>
            </p:extLst>
          </p:nvPr>
        </p:nvGraphicFramePr>
        <p:xfrm>
          <a:off x="9875079" y="234453"/>
          <a:ext cx="1869881" cy="164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36600" imgH="647700" progId="Equation.3">
                  <p:embed/>
                </p:oleObj>
              </mc:Choice>
              <mc:Fallback>
                <p:oleObj r:id="rId5" imgW="736600" imgH="6477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7574101-DF83-491B-BCD6-1652310472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5079" y="234453"/>
                        <a:ext cx="1869881" cy="1644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5F2C40-5EAA-40E6-22A4-326438E7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1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6EFDF-9056-47FC-9152-AF774875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69" y="-162560"/>
            <a:ext cx="9900628" cy="7183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5FB58-1A85-4FC1-AFEF-882065838049}"/>
              </a:ext>
            </a:extLst>
          </p:cNvPr>
          <p:cNvSpPr txBox="1"/>
          <p:nvPr/>
        </p:nvSpPr>
        <p:spPr>
          <a:xfrm>
            <a:off x="4500880" y="6380480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Gambar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6154E4-806D-38DE-873D-7B06A268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96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F395-FF6E-4D7B-80CE-C64CEB85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37322"/>
            <a:ext cx="10899913" cy="5739642"/>
          </a:xfrm>
        </p:spPr>
        <p:txBody>
          <a:bodyPr/>
          <a:lstStyle/>
          <a:p>
            <a:r>
              <a:rPr lang="en-US" dirty="0" err="1"/>
              <a:t>Empat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tepi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curam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00B0F0"/>
                </a:solidFill>
              </a:rPr>
              <a:t>step edge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tepi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landai</a:t>
            </a:r>
            <a:r>
              <a:rPr lang="en-US" i="1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00B0F0"/>
                </a:solidFill>
              </a:rPr>
              <a:t>ramp edge</a:t>
            </a:r>
            <a:r>
              <a:rPr lang="en-US" i="1" dirty="0">
                <a:solidFill>
                  <a:srgbClr val="FF0000"/>
                </a:solidFill>
              </a:rPr>
              <a:t>)</a:t>
            </a:r>
            <a:r>
              <a:rPr lang="en-US" dirty="0"/>
              <a:t>, </a:t>
            </a:r>
            <a:r>
              <a:rPr lang="en-US" i="1" dirty="0" err="1">
                <a:solidFill>
                  <a:srgbClr val="FF0000"/>
                </a:solidFill>
              </a:rPr>
              <a:t>tepi</a:t>
            </a:r>
            <a:r>
              <a:rPr lang="en-US" i="1" dirty="0">
                <a:solidFill>
                  <a:srgbClr val="FF0000"/>
                </a:solidFill>
              </a:rPr>
              <a:t> garis (</a:t>
            </a:r>
            <a:r>
              <a:rPr lang="en-US" i="1" dirty="0">
                <a:solidFill>
                  <a:srgbClr val="00B0F0"/>
                </a:solidFill>
              </a:rPr>
              <a:t>line edge</a:t>
            </a:r>
            <a:r>
              <a:rPr lang="en-US" i="1" dirty="0">
                <a:solidFill>
                  <a:srgbClr val="FF0000"/>
                </a:solidFill>
              </a:rPr>
              <a:t>), dan </a:t>
            </a:r>
            <a:r>
              <a:rPr lang="en-US" i="1" dirty="0" err="1">
                <a:solidFill>
                  <a:srgbClr val="FF0000"/>
                </a:solidFill>
              </a:rPr>
              <a:t>tepi</a:t>
            </a:r>
            <a:r>
              <a:rPr lang="en-US" i="1" dirty="0">
                <a:solidFill>
                  <a:srgbClr val="FF0000"/>
                </a:solidFill>
              </a:rPr>
              <a:t> atap (</a:t>
            </a:r>
            <a:r>
              <a:rPr lang="en-US" i="1" dirty="0">
                <a:solidFill>
                  <a:srgbClr val="00B0F0"/>
                </a:solidFill>
              </a:rPr>
              <a:t>roof edge</a:t>
            </a:r>
            <a:r>
              <a:rPr lang="en-US" i="1" dirty="0">
                <a:solidFill>
                  <a:srgbClr val="FF0000"/>
                </a:solidFill>
              </a:rPr>
              <a:t>).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D549F-CFBC-4955-82C0-2BD5075A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094" y="1441936"/>
            <a:ext cx="6972300" cy="285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52862-F278-4F1A-BBA6-C165590CE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19" y="4485962"/>
            <a:ext cx="2143953" cy="1636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199CF-CA24-475B-8FF3-A7083FFE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03" y="4527239"/>
            <a:ext cx="2387461" cy="16399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D57DE5-DA47-4467-BF65-4EA0071B4963}"/>
              </a:ext>
            </a:extLst>
          </p:cNvPr>
          <p:cNvSpPr txBox="1"/>
          <p:nvPr/>
        </p:nvSpPr>
        <p:spPr>
          <a:xfrm>
            <a:off x="2485819" y="6255612"/>
            <a:ext cx="269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Citra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tepi</a:t>
            </a:r>
            <a:r>
              <a:rPr lang="en-US" sz="1600" dirty="0"/>
              <a:t> </a:t>
            </a:r>
            <a:r>
              <a:rPr lang="en-US" sz="1600" dirty="0" err="1"/>
              <a:t>curam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9F3D2-B214-4D9D-AA88-586D17A6AEE4}"/>
              </a:ext>
            </a:extLst>
          </p:cNvPr>
          <p:cNvSpPr txBox="1"/>
          <p:nvPr/>
        </p:nvSpPr>
        <p:spPr>
          <a:xfrm>
            <a:off x="4863963" y="6287795"/>
            <a:ext cx="269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Citra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tepi</a:t>
            </a:r>
            <a:r>
              <a:rPr lang="en-US" sz="1600" dirty="0"/>
              <a:t> </a:t>
            </a:r>
            <a:r>
              <a:rPr lang="en-US" sz="1600" dirty="0" err="1"/>
              <a:t>landai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67B410-6E32-4FAB-BE75-59628A778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061" y="4485962"/>
            <a:ext cx="2515430" cy="1770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679237-AE4E-4544-851D-BA57C09E4A57}"/>
              </a:ext>
            </a:extLst>
          </p:cNvPr>
          <p:cNvSpPr txBox="1"/>
          <p:nvPr/>
        </p:nvSpPr>
        <p:spPr>
          <a:xfrm>
            <a:off x="7554569" y="6318675"/>
            <a:ext cx="269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Breakdown</a:t>
            </a:r>
            <a:r>
              <a:rPr lang="en-US" sz="1600" dirty="0"/>
              <a:t> </a:t>
            </a:r>
            <a:r>
              <a:rPr lang="en-US" sz="1600" dirty="0" err="1"/>
              <a:t>tepi</a:t>
            </a:r>
            <a:r>
              <a:rPr lang="en-US" sz="1600" dirty="0"/>
              <a:t> </a:t>
            </a:r>
            <a:r>
              <a:rPr lang="en-US" sz="1600" dirty="0" err="1"/>
              <a:t>landai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8139D8-0BCC-F3B5-D8BF-670A35A7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52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F4D034E0-682B-46BF-9EEA-FE767949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2542777"/>
            <a:ext cx="4994702" cy="3746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70D32-2FF0-4136-B9BD-BFED069963D7}"/>
              </a:ext>
            </a:extLst>
          </p:cNvPr>
          <p:cNvSpPr txBox="1"/>
          <p:nvPr/>
        </p:nvSpPr>
        <p:spPr>
          <a:xfrm>
            <a:off x="701040" y="234453"/>
            <a:ext cx="972312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varian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operator Laplace (operator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turunan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kedua</a:t>
            </a:r>
            <a:r>
              <a:rPr lang="en-US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'house.jpg'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[1 1 1; 1 -8  1; 1  1  1];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(J)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7C276F1-B135-4E01-BBCD-54D87AF9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16" y="6370083"/>
            <a:ext cx="180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D37AA-0C45-42E2-8522-7E8412870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35001"/>
            <a:ext cx="6250041" cy="4534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C1CBC-86D3-42CB-953E-4728EF3BC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5555" y="88458"/>
            <a:ext cx="1798301" cy="17098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1E40F-904F-A383-B53F-1D4968C8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58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84517-0D8E-4B85-A561-737DCA81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29" y="-147320"/>
            <a:ext cx="10011411" cy="7263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6A8613-C74F-47FE-BA87-26D4D87BE195}"/>
              </a:ext>
            </a:extLst>
          </p:cNvPr>
          <p:cNvSpPr txBox="1"/>
          <p:nvPr/>
        </p:nvSpPr>
        <p:spPr>
          <a:xfrm>
            <a:off x="5029200" y="6356588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Gambar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1B3E0-F68B-F910-774C-F15576D4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81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6D601-6628-4804-B99B-789ED90C2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68" y="1889253"/>
            <a:ext cx="6061158" cy="5354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97D5F-6137-40F5-B05E-D1AAD0AFE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804" y="1807472"/>
            <a:ext cx="6241716" cy="55323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FF7F69-15A7-445F-9BC6-798C7479A62C}"/>
              </a:ext>
            </a:extLst>
          </p:cNvPr>
          <p:cNvSpPr/>
          <p:nvPr/>
        </p:nvSpPr>
        <p:spPr>
          <a:xfrm>
            <a:off x="1086940" y="330144"/>
            <a:ext cx="7968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('lada-gray.bmp');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 = [1 1 1; 1 -8  1; 1  1  1];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J = uint8(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(double(I), double(H)));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(J)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C53BE-75C0-4C8A-8C52-F4EEAB311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167" y="136321"/>
            <a:ext cx="1832915" cy="17427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6DA7C-F5A7-6016-C8C1-28F516F2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87900-D139-4A6D-8663-21B261DEF417}"/>
              </a:ext>
            </a:extLst>
          </p:cNvPr>
          <p:cNvSpPr/>
          <p:nvPr/>
        </p:nvSpPr>
        <p:spPr>
          <a:xfrm>
            <a:off x="1086940" y="330144"/>
            <a:ext cx="7968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'lena.bmp'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[0 1 0; 1 -4  1; 0  1  0];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3C316-6163-43A0-AC02-F6D61945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750"/>
            <a:ext cx="5576401" cy="4921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A04FE-4658-46E3-8230-D4C1EC13B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64" y="1936749"/>
            <a:ext cx="5576401" cy="4937359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9F28DA4-C168-4990-BFE6-5AC7F2A95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193940"/>
              </p:ext>
            </p:extLst>
          </p:nvPr>
        </p:nvGraphicFramePr>
        <p:xfrm>
          <a:off x="9875079" y="234453"/>
          <a:ext cx="1869881" cy="164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36600" imgH="647700" progId="Equation.3">
                  <p:embed/>
                </p:oleObj>
              </mc:Choice>
              <mc:Fallback>
                <p:oleObj r:id="rId4" imgW="736600" imgH="6477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3722577-0B06-4889-A5F6-CD3F413DCD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5079" y="234453"/>
                        <a:ext cx="1869881" cy="1644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74915-9D79-7591-FA56-AE58068C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001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87900-D139-4A6D-8663-21B261DEF417}"/>
              </a:ext>
            </a:extLst>
          </p:cNvPr>
          <p:cNvSpPr/>
          <p:nvPr/>
        </p:nvSpPr>
        <p:spPr>
          <a:xfrm>
            <a:off x="700860" y="299664"/>
            <a:ext cx="7968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'lena.bmp'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[1 1 1; 1 -8  1;1  1  1];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3C316-6163-43A0-AC02-F6D61945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928"/>
            <a:ext cx="6096000" cy="5379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3A458B-6A09-4132-A813-FA525D993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18664"/>
            <a:ext cx="5943600" cy="5262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1997A-957B-44CF-81B8-7A77087A7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167" y="136321"/>
            <a:ext cx="1832915" cy="17427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DD8021-BBE8-EBAA-AEE5-2B0E8DAA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72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4BF4-1C2B-465F-A30F-7087D43DD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Operator Laplace of Gaussian (</a:t>
            </a:r>
            <a:r>
              <a:rPr lang="en-US" b="1" dirty="0" err="1"/>
              <a:t>LoG</a:t>
            </a:r>
            <a:r>
              <a:rPr lang="en-US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103E-8437-4F8D-90BF-10CE02191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1386" cy="4351338"/>
          </a:xfrm>
        </p:spPr>
        <p:txBody>
          <a:bodyPr/>
          <a:lstStyle/>
          <a:p>
            <a:r>
              <a:rPr lang="en-US" dirty="0" err="1"/>
              <a:t>Kadangkala</a:t>
            </a:r>
            <a:r>
              <a:rPr lang="en-US" dirty="0"/>
              <a:t> </a:t>
            </a:r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operator Laplace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tepi-tepi</a:t>
            </a:r>
            <a:r>
              <a:rPr lang="en-US" dirty="0"/>
              <a:t> </a:t>
            </a:r>
            <a:r>
              <a:rPr lang="en-US" dirty="0" err="1"/>
              <a:t>palsu</a:t>
            </a:r>
            <a:r>
              <a:rPr lang="en-US" dirty="0"/>
              <a:t> yang </a:t>
            </a: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gangguan</a:t>
            </a:r>
            <a:r>
              <a:rPr lang="en-US" dirty="0"/>
              <a:t> pada </a:t>
            </a:r>
            <a:r>
              <a:rPr lang="en-US" dirty="0" err="1"/>
              <a:t>gambar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kemunculan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palsu</a:t>
            </a:r>
            <a:r>
              <a:rPr lang="en-US" dirty="0"/>
              <a:t>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ditapis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Gaussian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17AFD-B7B2-44C1-852A-3B559F43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484" y="1541601"/>
            <a:ext cx="3202898" cy="5041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265A8-31D6-CBE1-6CC5-6135EF0A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142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526DFF-4095-40BF-A2EB-7D54FFC0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06" y="908005"/>
            <a:ext cx="3202898" cy="5041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FC6B3C-AFAC-44C1-9BFB-3C8A4D511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4AA0DE-C16E-41C7-8FC7-7812998F43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5366" y="1182748"/>
          <a:ext cx="3566090" cy="457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485900" imgH="190500" progId="Equation.3">
                  <p:embed/>
                </p:oleObj>
              </mc:Choice>
              <mc:Fallback>
                <p:oleObj r:id="rId3" imgW="1485900" imgH="1905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A4AA0DE-C16E-41C7-8FC7-7812998F43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366" y="1182748"/>
                        <a:ext cx="3566090" cy="457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C239A512-E4D4-4E04-9D39-46DF29CB3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39FC5-8B3D-4E89-98CC-B204E033B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4346E29-7E7B-455D-B767-A963921A9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5366" y="1918762"/>
          <a:ext cx="2691125" cy="5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104900" imgH="228600" progId="Equation.3">
                  <p:embed/>
                </p:oleObj>
              </mc:Choice>
              <mc:Fallback>
                <p:oleObj r:id="rId5" imgW="1104900" imgH="2286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4346E29-7E7B-455D-B767-A963921A9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366" y="1918762"/>
                        <a:ext cx="2691125" cy="555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FD8E251-E76F-4F19-A48A-1447FB84FAEB}"/>
              </a:ext>
            </a:extLst>
          </p:cNvPr>
          <p:cNvSpPr/>
          <p:nvPr/>
        </p:nvSpPr>
        <p:spPr>
          <a:xfrm>
            <a:off x="5102173" y="464850"/>
            <a:ext cx="4326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ea typeface="Times New Roman" panose="02020603050405020304" pitchFamily="18" charset="0"/>
              </a:rPr>
              <a:t>Berdasarkan</a:t>
            </a:r>
            <a:r>
              <a:rPr lang="en-US" sz="2400" dirty="0"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ea typeface="Times New Roman" panose="02020603050405020304" pitchFamily="18" charset="0"/>
              </a:rPr>
              <a:t>gambar</a:t>
            </a:r>
            <a:r>
              <a:rPr lang="en-US" sz="2400" dirty="0"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a typeface="Times New Roman" panose="02020603050405020304" pitchFamily="18" charset="0"/>
              </a:rPr>
              <a:t>samping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DD1A6-10D6-4427-9A77-8CDE77E6CBA8}"/>
              </a:ext>
            </a:extLst>
          </p:cNvPr>
          <p:cNvSpPr/>
          <p:nvPr/>
        </p:nvSpPr>
        <p:spPr>
          <a:xfrm>
            <a:off x="5156194" y="2753172"/>
            <a:ext cx="3190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ea typeface="Times New Roman" panose="02020603050405020304" pitchFamily="18" charset="0"/>
              </a:rPr>
              <a:t>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dibuktikan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bahwa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249958-9344-480D-987F-CED4DE284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19779E8-6594-4DE0-8BD1-1E7DF41A6D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5366" y="3462101"/>
          <a:ext cx="4851092" cy="45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425700" imgH="228600" progId="Equation.3">
                  <p:embed/>
                </p:oleObj>
              </mc:Choice>
              <mc:Fallback>
                <p:oleObj r:id="rId7" imgW="2425700" imgH="228600" progId="Equation.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9779E8-6594-4DE0-8BD1-1E7DF41A6D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366" y="3462101"/>
                        <a:ext cx="4851092" cy="4571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04A621A-E65A-4419-BEEA-ABE8E47DE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4DA31FA-FFC7-4229-A90D-7EE8E79A56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5366" y="4552764"/>
          <a:ext cx="3276392" cy="45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638300" imgH="228600" progId="Equation.3">
                  <p:embed/>
                </p:oleObj>
              </mc:Choice>
              <mc:Fallback>
                <p:oleObj r:id="rId9" imgW="1638300" imgH="228600" progId="Equation.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4DA31FA-FFC7-4229-A90D-7EE8E79A56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366" y="4552764"/>
                        <a:ext cx="3276392" cy="4571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EE8BCFC-B92F-4866-8325-38450D0C9736}"/>
              </a:ext>
            </a:extLst>
          </p:cNvPr>
          <p:cNvSpPr/>
          <p:nvPr/>
        </p:nvSpPr>
        <p:spPr>
          <a:xfrm>
            <a:off x="5241850" y="3944692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ea typeface="Times New Roman" panose="02020603050405020304" pitchFamily="18" charset="0"/>
              </a:rPr>
              <a:t>Jadi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15C45D-F769-4208-84D6-9F474EB7A1A3}"/>
              </a:ext>
            </a:extLst>
          </p:cNvPr>
          <p:cNvSpPr/>
          <p:nvPr/>
        </p:nvSpPr>
        <p:spPr>
          <a:xfrm>
            <a:off x="5231912" y="5136212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ea typeface="Times New Roman" panose="02020603050405020304" pitchFamily="18" charset="0"/>
              </a:rPr>
              <a:t>yang </a:t>
            </a:r>
            <a:r>
              <a:rPr lang="en-US" sz="2400" dirty="0" err="1">
                <a:ea typeface="Times New Roman" panose="02020603050405020304" pitchFamily="18" charset="0"/>
              </a:rPr>
              <a:t>dalam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hal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ini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C8882076-54A3-43FD-9C33-14B5FD3A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B8EE64B-FBAC-4455-A299-922162BE22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14700" y="5724154"/>
          <a:ext cx="3661452" cy="835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171700" imgH="495300" progId="Equation.3">
                  <p:embed/>
                </p:oleObj>
              </mc:Choice>
              <mc:Fallback>
                <p:oleObj r:id="rId11" imgW="2171700" imgH="495300" progId="Equation.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B8EE64B-FBAC-4455-A299-922162BE22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4700" y="5724154"/>
                        <a:ext cx="3661452" cy="8350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F54A70A-DDB8-929E-2B23-31EB83C8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86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0076C68-F9AF-4F87-AD64-40A85B17AA27}"/>
              </a:ext>
            </a:extLst>
          </p:cNvPr>
          <p:cNvSpPr txBox="1">
            <a:spLocks noChangeArrowheads="1"/>
          </p:cNvSpPr>
          <p:nvPr/>
        </p:nvSpPr>
        <p:spPr>
          <a:xfrm>
            <a:off x="1789043" y="500269"/>
            <a:ext cx="7772400" cy="525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/>
              <a:t>Tinjau</a:t>
            </a:r>
            <a:r>
              <a:rPr lang="en-US" altLang="en-US" dirty="0"/>
              <a:t>  </a:t>
            </a: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B1AB29DB-9628-4A0C-B48E-2DAE6C4A6B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085555"/>
              </p:ext>
            </p:extLst>
          </p:nvPr>
        </p:nvGraphicFramePr>
        <p:xfrm>
          <a:off x="3635305" y="881268"/>
          <a:ext cx="6524169" cy="529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6125430" imgH="4971429" progId="MSPhotoEd.3">
                  <p:embed/>
                </p:oleObj>
              </mc:Choice>
              <mc:Fallback>
                <p:oleObj name="Photo Editor Photo" r:id="rId6" imgW="6125430" imgH="4971429" progId="MSPhotoEd.3">
                  <p:embed/>
                  <p:pic>
                    <p:nvPicPr>
                      <p:cNvPr id="9218" name="Object 4">
                        <a:extLst>
                          <a:ext uri="{FF2B5EF4-FFF2-40B4-BE49-F238E27FC236}">
                            <a16:creationId xmlns:a16="http://schemas.microsoft.com/office/drawing/2014/main" id="{716F89D8-D676-476D-B579-BDE304A428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05" y="881268"/>
                        <a:ext cx="6524169" cy="5295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7" descr="Edittex">
            <a:extLst>
              <a:ext uri="{FF2B5EF4-FFF2-40B4-BE49-F238E27FC236}">
                <a16:creationId xmlns:a16="http://schemas.microsoft.com/office/drawing/2014/main" id="{68C07EE8-6295-4CAE-B557-D09B072C56C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43" y="417719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xp_fig">
            <a:extLst>
              <a:ext uri="{FF2B5EF4-FFF2-40B4-BE49-F238E27FC236}">
                <a16:creationId xmlns:a16="http://schemas.microsoft.com/office/drawing/2014/main" id="{65D3935E-EF99-4328-8B04-BC7221F5AAA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43" y="1614694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Edittex">
            <a:extLst>
              <a:ext uri="{FF2B5EF4-FFF2-40B4-BE49-F238E27FC236}">
                <a16:creationId xmlns:a16="http://schemas.microsoft.com/office/drawing/2014/main" id="{08BA4BA4-5BE0-427A-B1D4-A99E623A071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29" y="3258152"/>
            <a:ext cx="6873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Edittex">
            <a:extLst>
              <a:ext uri="{FF2B5EF4-FFF2-40B4-BE49-F238E27FC236}">
                <a16:creationId xmlns:a16="http://schemas.microsoft.com/office/drawing/2014/main" id="{B6801BF2-D7E8-41CC-BA45-2C4E0898689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97" y="4787071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2D126274-B31A-44BA-A2AA-C49F202B1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443" y="2913269"/>
            <a:ext cx="244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>
                <a:latin typeface="Arial" panose="020B0604020202020204" pitchFamily="34" charset="0"/>
              </a:rPr>
              <a:t>Laplacian of Gaussian</a:t>
            </a:r>
          </a:p>
          <a:p>
            <a:pPr algn="ctr"/>
            <a:r>
              <a:rPr lang="en-US" altLang="en-US" sz="1800">
                <a:latin typeface="Arial" panose="020B0604020202020204" pitchFamily="34" charset="0"/>
              </a:rPr>
              <a:t>operator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DFAB316-4FD0-4D31-87FF-408BB4048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393" y="6137481"/>
            <a:ext cx="308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latin typeface="Arial" panose="020B0604020202020204" pitchFamily="34" charset="0"/>
              </a:rPr>
              <a:t>Di mana </a:t>
            </a:r>
            <a:r>
              <a:rPr lang="en-US" altLang="en-US" dirty="0" err="1">
                <a:latin typeface="Arial" panose="020B0604020202020204" pitchFamily="34" charset="0"/>
              </a:rPr>
              <a:t>tepi</a:t>
            </a:r>
            <a:r>
              <a:rPr lang="en-US" altLang="en-US" dirty="0">
                <a:latin typeface="Arial" panose="020B0604020202020204" pitchFamily="34" charset="0"/>
              </a:rPr>
              <a:t>? </a:t>
            </a:r>
            <a:endParaRPr lang="en-US" altLang="en-US" i="1" dirty="0">
              <a:latin typeface="Arial" panose="020B0604020202020204" pitchFamily="34" charset="0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88978D02-4F37-40D2-ABC2-8157F2979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9170" y="6176376"/>
            <a:ext cx="4579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latin typeface="Arial" panose="020B0604020202020204" pitchFamily="34" charset="0"/>
              </a:rPr>
              <a:t>Di </a:t>
            </a:r>
            <a:r>
              <a:rPr lang="en-US" altLang="en-US" dirty="0" err="1">
                <a:latin typeface="Arial" panose="020B0604020202020204" pitchFamily="34" charset="0"/>
              </a:rPr>
              <a:t>tempat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i="1" dirty="0">
                <a:latin typeface="Arial" panose="020B0604020202020204" pitchFamily="34" charset="0"/>
              </a:rPr>
              <a:t>zero-crossing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3E493D-B826-AC1A-4371-A4A65ADA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83D0E-1BA4-4216-9769-D706D77C2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504"/>
            <a:ext cx="10515600" cy="5769459"/>
          </a:xfrm>
        </p:spPr>
        <p:txBody>
          <a:bodyPr>
            <a:normAutofit/>
          </a:bodyPr>
          <a:lstStyle/>
          <a:p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</a:t>
            </a:r>
            <a:r>
              <a:rPr lang="en-US" sz="2400" baseline="30000" dirty="0"/>
              <a:t>2</a:t>
            </a:r>
            <a:r>
              <a:rPr lang="en-US" sz="2400" i="1" dirty="0"/>
              <a:t>G</a:t>
            </a:r>
            <a:r>
              <a:rPr lang="en-US" sz="2400" dirty="0"/>
              <a:t>(</a:t>
            </a:r>
            <a:r>
              <a:rPr lang="en-US" sz="2400" i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y</a:t>
            </a:r>
            <a:r>
              <a:rPr lang="en-US" sz="2400" dirty="0"/>
              <a:t>)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turunan</a:t>
            </a:r>
            <a:r>
              <a:rPr lang="en-US" sz="2400" dirty="0"/>
              <a:t> </a:t>
            </a:r>
            <a:r>
              <a:rPr lang="en-US" sz="2400" dirty="0" err="1"/>
              <a:t>kedua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Gauss</a:t>
            </a:r>
          </a:p>
          <a:p>
            <a:endParaRPr lang="en-US" sz="2400" dirty="0"/>
          </a:p>
          <a:p>
            <a:r>
              <a:rPr lang="en-US" sz="2400" dirty="0" err="1"/>
              <a:t>Kadang-kadang</a:t>
            </a:r>
            <a:r>
              <a:rPr lang="en-US" sz="2400" dirty="0"/>
              <a:t> </a:t>
            </a:r>
            <a:r>
              <a:rPr lang="en-US" sz="2400" dirty="0" err="1"/>
              <a:t>disebut</a:t>
            </a:r>
            <a:r>
              <a:rPr lang="en-US" sz="2400" dirty="0"/>
              <a:t> juga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i="1" dirty="0"/>
              <a:t>Laplacian of Gaussian</a:t>
            </a:r>
            <a:r>
              <a:rPr lang="en-US" sz="2400" dirty="0"/>
              <a:t> (</a:t>
            </a:r>
            <a:r>
              <a:rPr lang="en-US" sz="2400" i="1" dirty="0" err="1"/>
              <a:t>LoG</a:t>
            </a:r>
            <a:r>
              <a:rPr lang="en-US" sz="2400" dirty="0"/>
              <a:t>)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topi</a:t>
            </a:r>
            <a:r>
              <a:rPr lang="en-US" sz="2400" dirty="0"/>
              <a:t> orang Mexico (</a:t>
            </a:r>
            <a:r>
              <a:rPr lang="en-US" sz="2400" i="1" dirty="0"/>
              <a:t>Mexican Hat</a:t>
            </a:r>
            <a:r>
              <a:rPr lang="en-US" sz="2400" dirty="0"/>
              <a:t>),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bentuk</a:t>
            </a:r>
            <a:r>
              <a:rPr lang="en-US" sz="2400" dirty="0"/>
              <a:t> </a:t>
            </a:r>
            <a:r>
              <a:rPr lang="en-US" sz="2400" dirty="0" err="1"/>
              <a:t>kurvanya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topi</a:t>
            </a:r>
            <a:r>
              <a:rPr lang="en-US" sz="2400" dirty="0"/>
              <a:t> </a:t>
            </a:r>
            <a:r>
              <a:rPr lang="en-US" sz="2400" dirty="0" err="1"/>
              <a:t>Meksiko</a:t>
            </a:r>
            <a:r>
              <a:rPr lang="en-US" sz="2400" dirty="0"/>
              <a:t>.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0069D761-E0F5-4B85-AE21-AA355C82CC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65698"/>
              </p:ext>
            </p:extLst>
          </p:nvPr>
        </p:nvGraphicFramePr>
        <p:xfrm>
          <a:off x="1098309" y="231761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4133333" imgH="2905531" progId="MSPhotoEd.3">
                  <p:embed/>
                </p:oleObj>
              </mc:Choice>
              <mc:Fallback>
                <p:oleObj name="Photo Editor Photo" r:id="rId7" imgW="4133333" imgH="2905531" progId="MSPhotoEd.3">
                  <p:embed/>
                  <p:pic>
                    <p:nvPicPr>
                      <p:cNvPr id="10242" name="Object 4">
                        <a:extLst>
                          <a:ext uri="{FF2B5EF4-FFF2-40B4-BE49-F238E27FC236}">
                            <a16:creationId xmlns:a16="http://schemas.microsoft.com/office/drawing/2014/main" id="{6D43690E-950C-492E-9E66-E8FC5E3B4C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309" y="231761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E62FF23E-A388-4EB2-9F21-FDB257AF14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143523"/>
              </p:ext>
            </p:extLst>
          </p:nvPr>
        </p:nvGraphicFramePr>
        <p:xfrm>
          <a:off x="3998912" y="2878480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6001588" imgH="2629267" progId="MSPhotoEd.3">
                  <p:embed/>
                </p:oleObj>
              </mc:Choice>
              <mc:Fallback>
                <p:oleObj name="Photo Editor Photo" r:id="rId9" imgW="6001588" imgH="2629267" progId="MSPhotoEd.3">
                  <p:embed/>
                  <p:pic>
                    <p:nvPicPr>
                      <p:cNvPr id="10243" name="Object 5">
                        <a:extLst>
                          <a:ext uri="{FF2B5EF4-FFF2-40B4-BE49-F238E27FC236}">
                            <a16:creationId xmlns:a16="http://schemas.microsoft.com/office/drawing/2014/main" id="{4520B73B-3F47-4853-BC08-047F2759BB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2" y="2878480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C2CF9C30-5FE2-4589-BDEA-2633F0F1E0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328416"/>
              </p:ext>
            </p:extLst>
          </p:nvPr>
        </p:nvGraphicFramePr>
        <p:xfrm>
          <a:off x="7902781" y="3102628"/>
          <a:ext cx="26003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2600000" imgH="2638095" progId="MSPhotoEd.3">
                  <p:embed/>
                </p:oleObj>
              </mc:Choice>
              <mc:Fallback>
                <p:oleObj name="Photo Editor Photo" r:id="rId11" imgW="2600000" imgH="2638095" progId="MSPhotoEd.3">
                  <p:embed/>
                  <p:pic>
                    <p:nvPicPr>
                      <p:cNvPr id="10244" name="Object 6">
                        <a:extLst>
                          <a:ext uri="{FF2B5EF4-FFF2-40B4-BE49-F238E27FC236}">
                            <a16:creationId xmlns:a16="http://schemas.microsoft.com/office/drawing/2014/main" id="{8F9BB255-541F-4CD6-883B-8D9D0324FE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2781" y="3102628"/>
                        <a:ext cx="26003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4">
            <a:extLst>
              <a:ext uri="{FF2B5EF4-FFF2-40B4-BE49-F238E27FC236}">
                <a16:creationId xmlns:a16="http://schemas.microsoft.com/office/drawing/2014/main" id="{C24E00F5-B640-4825-97F6-CBC00D574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202" y="4267681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dirty="0">
                <a:latin typeface="Arial" panose="020B0604020202020204" pitchFamily="34" charset="0"/>
              </a:rPr>
              <a:t>Gaussian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BE8572D2-F419-4DDF-8073-D82E02464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436" y="4238485"/>
            <a:ext cx="244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dirty="0">
                <a:latin typeface="Arial" panose="020B0604020202020204" pitchFamily="34" charset="0"/>
              </a:rPr>
              <a:t>derivative of Gaussian</a:t>
            </a: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A61EEB35-7C99-43D2-B2C4-EC1637BDD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739" y="2503626"/>
            <a:ext cx="244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dirty="0">
                <a:latin typeface="Arial" panose="020B0604020202020204" pitchFamily="34" charset="0"/>
              </a:rPr>
              <a:t>Laplacian of Gaussian</a:t>
            </a:r>
          </a:p>
        </p:txBody>
      </p:sp>
      <p:pic>
        <p:nvPicPr>
          <p:cNvPr id="10" name="Picture 13" descr="Edittex">
            <a:extLst>
              <a:ext uri="{FF2B5EF4-FFF2-40B4-BE49-F238E27FC236}">
                <a16:creationId xmlns:a16="http://schemas.microsoft.com/office/drawing/2014/main" id="{1778D5C7-FCAA-4E49-B23C-AB14FF53B65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4605197"/>
            <a:ext cx="274796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Edittex">
            <a:extLst>
              <a:ext uri="{FF2B5EF4-FFF2-40B4-BE49-F238E27FC236}">
                <a16:creationId xmlns:a16="http://schemas.microsoft.com/office/drawing/2014/main" id="{DBE415D6-56D5-4D2F-B867-3D10B057A4C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4640915"/>
            <a:ext cx="11874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Edittex">
            <a:extLst>
              <a:ext uri="{FF2B5EF4-FFF2-40B4-BE49-F238E27FC236}">
                <a16:creationId xmlns:a16="http://schemas.microsoft.com/office/drawing/2014/main" id="{3AE49242-C294-48CC-B7E4-F22806E4D5B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67" y="4123218"/>
            <a:ext cx="12112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8">
            <a:extLst>
              <a:ext uri="{FF2B5EF4-FFF2-40B4-BE49-F238E27FC236}">
                <a16:creationId xmlns:a16="http://schemas.microsoft.com/office/drawing/2014/main" id="{0ECDFB67-1880-4476-BED7-91E8EAC9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716549"/>
            <a:ext cx="7772400" cy="46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dirty="0">
                <a:latin typeface="Arial" panose="020B0604020202020204" pitchFamily="34" charset="0"/>
              </a:rPr>
              <a:t>      </a:t>
            </a:r>
            <a:r>
              <a:rPr lang="en-US" altLang="en-US" dirty="0" err="1">
                <a:latin typeface="Arial" panose="020B0604020202020204" pitchFamily="34" charset="0"/>
              </a:rPr>
              <a:t>adalah</a:t>
            </a:r>
            <a:r>
              <a:rPr lang="en-US" altLang="en-US" dirty="0">
                <a:latin typeface="Arial" panose="020B0604020202020204" pitchFamily="34" charset="0"/>
              </a:rPr>
              <a:t> operator </a:t>
            </a:r>
            <a:r>
              <a:rPr lang="en-US" altLang="en-US" b="1" dirty="0">
                <a:latin typeface="Arial" panose="020B0604020202020204" pitchFamily="34" charset="0"/>
              </a:rPr>
              <a:t>Laplace</a:t>
            </a:r>
            <a:r>
              <a:rPr lang="en-US" altLang="en-US" dirty="0"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14" name="Picture 19" descr="Edittex">
            <a:extLst>
              <a:ext uri="{FF2B5EF4-FFF2-40B4-BE49-F238E27FC236}">
                <a16:creationId xmlns:a16="http://schemas.microsoft.com/office/drawing/2014/main" id="{A25B13FC-B775-4D39-A665-9276F512B189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02" y="5758929"/>
            <a:ext cx="4302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Edittex">
            <a:extLst>
              <a:ext uri="{FF2B5EF4-FFF2-40B4-BE49-F238E27FC236}">
                <a16:creationId xmlns:a16="http://schemas.microsoft.com/office/drawing/2014/main" id="{61E24440-AB19-4810-AD9C-D86E3188B15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77" y="5646718"/>
            <a:ext cx="257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8CF62-D998-F6D4-9D07-67550DD6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24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17522-9075-4557-8DE9-C8EC1AECE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4278"/>
            <a:ext cx="10515600" cy="524268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Jadi</a:t>
            </a:r>
            <a:r>
              <a:rPr lang="en-US" dirty="0"/>
              <a:t>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mendeteksi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gangguan</a:t>
            </a:r>
            <a:r>
              <a:rPr lang="en-US" dirty="0"/>
              <a:t>,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ekivalen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konvolusi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Gauss 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),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 Laplace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hasilnya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atau</a:t>
            </a:r>
            <a:endParaRPr lang="en-US" dirty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/>
              <a:t>konvolusi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i="1" dirty="0" err="1"/>
              <a:t>LoG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i="1" dirty="0" err="1"/>
              <a:t>LoG</a:t>
            </a:r>
            <a:r>
              <a:rPr lang="en-US" dirty="0"/>
              <a:t> yang </a:t>
            </a:r>
            <a:r>
              <a:rPr lang="en-US" dirty="0" err="1"/>
              <a:t>berukuran</a:t>
            </a:r>
            <a:r>
              <a:rPr lang="en-US" dirty="0"/>
              <a:t> 5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5: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BB836C-1D54-4778-BF98-2BA920CD0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E637D86-C672-4069-A97B-74BC194F4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843751"/>
              </p:ext>
            </p:extLst>
          </p:nvPr>
        </p:nvGraphicFramePr>
        <p:xfrm>
          <a:off x="2574234" y="3916016"/>
          <a:ext cx="3632754" cy="2564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11300" imgH="1066800" progId="Equation.3">
                  <p:embed/>
                </p:oleObj>
              </mc:Choice>
              <mc:Fallback>
                <p:oleObj r:id="rId2" imgW="1511300" imgH="10668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E637D86-C672-4069-A97B-74BC194F42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234" y="3916016"/>
                        <a:ext cx="3632754" cy="25642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C1D9B5-D836-C66B-01E1-BF220D7A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5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EF778-A763-4864-B7C1-9D07CD68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05" y="1166441"/>
            <a:ext cx="6492212" cy="5187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E550C-91E4-4213-8C08-5DE1C077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157" y="1043352"/>
            <a:ext cx="3522600" cy="53856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7689A6-85E7-DF99-BBB1-563A8644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649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gdisc">
            <a:extLst>
              <a:ext uri="{FF2B5EF4-FFF2-40B4-BE49-F238E27FC236}">
                <a16:creationId xmlns:a16="http://schemas.microsoft.com/office/drawing/2014/main" id="{0461B940-D29D-4775-B724-A4DC2B30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02" y="503581"/>
            <a:ext cx="4949687" cy="49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DE6455E5-F90F-4F4C-A97D-002696635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044" y="5453268"/>
            <a:ext cx="4057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Arial" panose="020B0604020202020204" pitchFamily="34" charset="0"/>
              </a:rPr>
              <a:t>Mask </a:t>
            </a:r>
            <a:r>
              <a:rPr lang="en-US" altLang="en-US" sz="1800" dirty="0" err="1">
                <a:latin typeface="Arial" panose="020B0604020202020204" pitchFamily="34" charset="0"/>
              </a:rPr>
              <a:t>konvolusi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LoG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dengan</a:t>
            </a:r>
            <a:r>
              <a:rPr lang="en-US" altLang="en-US" sz="1800" dirty="0">
                <a:latin typeface="Arial" panose="020B0604020202020204" pitchFamily="34" charset="0"/>
              </a:rPr>
              <a:t>  </a:t>
            </a:r>
            <a:r>
              <a:rPr lang="en-US" altLang="en-US" sz="1800" dirty="0"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altLang="en-US" sz="1300" dirty="0">
                <a:latin typeface="Arial" panose="020B0604020202020204" pitchFamily="34" charset="0"/>
              </a:rPr>
              <a:t> </a:t>
            </a:r>
            <a:r>
              <a:rPr lang="en-US" altLang="en-US" sz="1800" dirty="0">
                <a:latin typeface="Arial" panose="020B0604020202020204" pitchFamily="34" charset="0"/>
              </a:rPr>
              <a:t> = 1.4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DFC3C-C3EF-4AE9-86A7-CA42F7D5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40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F79EFEAB-4B30-4188-A573-3F356B59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0" y="1139412"/>
            <a:ext cx="3097833" cy="41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B57A7BFC-0C5A-4E9C-8CA6-4C6868CF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09" y="1139412"/>
            <a:ext cx="3097833" cy="41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>
            <a:extLst>
              <a:ext uri="{FF2B5EF4-FFF2-40B4-BE49-F238E27FC236}">
                <a16:creationId xmlns:a16="http://schemas.microsoft.com/office/drawing/2014/main" id="{6D61FF95-38CF-42CA-85C2-930DFA74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53" y="1139412"/>
            <a:ext cx="2976977" cy="418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64BBB3-1C35-4991-A9A5-57E559FD60AB}"/>
              </a:ext>
            </a:extLst>
          </p:cNvPr>
          <p:cNvSpPr txBox="1"/>
          <p:nvPr/>
        </p:nvSpPr>
        <p:spPr>
          <a:xfrm>
            <a:off x="1530626" y="5446644"/>
            <a:ext cx="151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Citra </a:t>
            </a:r>
            <a:r>
              <a:rPr lang="en-US" dirty="0" err="1"/>
              <a:t>masukan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4643A-3DA9-4622-84F5-34371F1DBE7E}"/>
              </a:ext>
            </a:extLst>
          </p:cNvPr>
          <p:cNvSpPr txBox="1"/>
          <p:nvPr/>
        </p:nvSpPr>
        <p:spPr>
          <a:xfrm>
            <a:off x="4962260" y="5446644"/>
            <a:ext cx="226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Hasil operator Laplace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59890-E375-424E-9F71-B2DBEA82E3B2}"/>
              </a:ext>
            </a:extLst>
          </p:cNvPr>
          <p:cNvSpPr txBox="1"/>
          <p:nvPr/>
        </p:nvSpPr>
        <p:spPr>
          <a:xfrm>
            <a:off x="8688501" y="5448109"/>
            <a:ext cx="192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Hasil operator </a:t>
            </a:r>
            <a:r>
              <a:rPr lang="en-US" dirty="0" err="1"/>
              <a:t>LoG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99E87A-6650-1B93-B474-CB7275AC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69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C114C2-A3FB-4BA2-8FDA-0049B018027F}"/>
              </a:ext>
            </a:extLst>
          </p:cNvPr>
          <p:cNvSpPr txBox="1"/>
          <p:nvPr/>
        </p:nvSpPr>
        <p:spPr>
          <a:xfrm>
            <a:off x="833120" y="1028343"/>
            <a:ext cx="91846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LoG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Kasus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tidak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derau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'house.jpg’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title(‘Original image’);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LoG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5 x 5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(double(I),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(J),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'Hasil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deteksi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tepi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LoG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42980-CBCD-9259-FB22-558E3B66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137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C686-317A-45D2-BBBD-5AA42DBB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124" y="1029335"/>
            <a:ext cx="7030322" cy="5107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5019E-3C89-4F0C-A544-9802E3453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0" y="974814"/>
            <a:ext cx="7102491" cy="51618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11B8E8-0D40-9961-7F19-4FAE62A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062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C114C2-A3FB-4BA2-8FDA-0049B018027F}"/>
              </a:ext>
            </a:extLst>
          </p:cNvPr>
          <p:cNvSpPr txBox="1"/>
          <p:nvPr/>
        </p:nvSpPr>
        <p:spPr>
          <a:xfrm>
            <a:off x="833120" y="1028343"/>
            <a:ext cx="9855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Deteksi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tepi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LoG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Kasus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2: Ada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derau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'house.jpg'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(I, 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'salt &amp; pepper'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0.02);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'Noisy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image smoothing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LoG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5 x 5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fspecial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'log'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I_noise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Ifiltered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'Hasil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deteksi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tepi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LoG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0CC69E-626F-9AF7-8E50-21C9401D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27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819C9-EAC3-4F7F-9AC6-7CCD34EC8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772" y="1363197"/>
            <a:ext cx="6783572" cy="492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FD194-66F3-4B24-96AF-8621D9DB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0" y="1363196"/>
            <a:ext cx="6918960" cy="50284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3AC51C-8A0F-7F98-F220-7DE9EAFE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31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My Documents\vision_class_s03\lecture03_filtering\edge_noisy.png">
            <a:extLst>
              <a:ext uri="{FF2B5EF4-FFF2-40B4-BE49-F238E27FC236}">
                <a16:creationId xmlns:a16="http://schemas.microsoft.com/office/drawing/2014/main" id="{8F2CE626-34CB-44C3-9B0A-4B166DDF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33" y="1262269"/>
            <a:ext cx="537527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252F1-E612-4969-8052-9E5B7E0E9698}"/>
              </a:ext>
            </a:extLst>
          </p:cNvPr>
          <p:cNvSpPr txBox="1"/>
          <p:nvPr/>
        </p:nvSpPr>
        <p:spPr>
          <a:xfrm>
            <a:off x="3834805" y="377688"/>
            <a:ext cx="378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Citra </a:t>
            </a:r>
            <a:r>
              <a:rPr lang="en-US" sz="2800" dirty="0" err="1"/>
              <a:t>mengandung</a:t>
            </a:r>
            <a:r>
              <a:rPr lang="en-US" sz="2800" dirty="0"/>
              <a:t> </a:t>
            </a:r>
            <a:r>
              <a:rPr lang="en-US" sz="2800" dirty="0" err="1"/>
              <a:t>derau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A568F-DD5B-4D12-8E1C-3A7FFA80A0A5}"/>
              </a:ext>
            </a:extLst>
          </p:cNvPr>
          <p:cNvSpPr txBox="1"/>
          <p:nvPr/>
        </p:nvSpPr>
        <p:spPr>
          <a:xfrm>
            <a:off x="1791898" y="5595731"/>
            <a:ext cx="896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Harus </a:t>
            </a:r>
            <a:r>
              <a:rPr lang="en-US" sz="2800" dirty="0" err="1"/>
              <a:t>bisa</a:t>
            </a:r>
            <a:r>
              <a:rPr lang="en-US" sz="2800" dirty="0"/>
              <a:t> </a:t>
            </a:r>
            <a:r>
              <a:rPr lang="en-US" sz="2800" dirty="0" err="1"/>
              <a:t>membedakan</a:t>
            </a:r>
            <a:r>
              <a:rPr lang="en-US" sz="2800" dirty="0"/>
              <a:t> </a:t>
            </a:r>
            <a:r>
              <a:rPr lang="en-US" sz="2800" dirty="0" err="1"/>
              <a:t>derau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tepi</a:t>
            </a:r>
            <a:r>
              <a:rPr lang="en-US" sz="2800" dirty="0"/>
              <a:t> yang </a:t>
            </a:r>
            <a:r>
              <a:rPr lang="en-US" sz="2800" dirty="0" err="1"/>
              <a:t>sebenarnya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B79B0-9A40-B272-4412-DD2E5765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1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34D34D9-E1BD-4C94-BBC6-BDBFAED21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17" y="1853231"/>
            <a:ext cx="7740098" cy="4329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8E3C7DE-A04B-4088-B571-DA666C822179}"/>
              </a:ext>
            </a:extLst>
          </p:cNvPr>
          <p:cNvSpPr txBox="1"/>
          <p:nvPr/>
        </p:nvSpPr>
        <p:spPr>
          <a:xfrm>
            <a:off x="7494105" y="6384898"/>
            <a:ext cx="439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Texas Instruments,  Edge Detectio</a:t>
            </a:r>
            <a:r>
              <a:rPr lang="en-US" dirty="0"/>
              <a:t>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05BF0D-0835-4DD7-B9C2-5D40659185AC}"/>
              </a:ext>
            </a:extLst>
          </p:cNvPr>
          <p:cNvSpPr txBox="1"/>
          <p:nvPr/>
        </p:nvSpPr>
        <p:spPr>
          <a:xfrm>
            <a:off x="1123121" y="427383"/>
            <a:ext cx="10386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Idealnya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berbentuk</a:t>
            </a:r>
            <a:r>
              <a:rPr lang="en-US" sz="2400" dirty="0"/>
              <a:t> </a:t>
            </a:r>
            <a:r>
              <a:rPr lang="en-US" sz="2400" dirty="0" err="1"/>
              <a:t>curam</a:t>
            </a:r>
            <a:r>
              <a:rPr lang="en-US" sz="2400" dirty="0"/>
              <a:t> (</a:t>
            </a:r>
            <a:r>
              <a:rPr lang="en-US" sz="2400" dirty="0" err="1"/>
              <a:t>kemiringan</a:t>
            </a:r>
            <a:r>
              <a:rPr lang="en-US" sz="2400" dirty="0"/>
              <a:t> 90 </a:t>
            </a:r>
            <a:r>
              <a:rPr lang="en-US" sz="2400" dirty="0" err="1"/>
              <a:t>derajat</a:t>
            </a:r>
            <a:r>
              <a:rPr lang="en-US" sz="2400" dirty="0"/>
              <a:t>),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kebanyakan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 </a:t>
            </a:r>
            <a:r>
              <a:rPr lang="en-US" sz="2400" dirty="0" err="1"/>
              <a:t>berbentuk</a:t>
            </a:r>
            <a:r>
              <a:rPr lang="en-US" sz="2400" dirty="0"/>
              <a:t> </a:t>
            </a:r>
            <a:r>
              <a:rPr lang="en-US" sz="2400" dirty="0" err="1"/>
              <a:t>landai</a:t>
            </a:r>
            <a:r>
              <a:rPr lang="en-US" sz="2400" dirty="0"/>
              <a:t> (</a:t>
            </a:r>
            <a:r>
              <a:rPr lang="en-US" sz="2400" i="1" dirty="0"/>
              <a:t>ramp</a:t>
            </a:r>
            <a:r>
              <a:rPr lang="en-US" sz="2400" dirty="0"/>
              <a:t>) dan </a:t>
            </a:r>
            <a:r>
              <a:rPr lang="en-US" sz="2400" dirty="0" err="1"/>
              <a:t>tepi</a:t>
            </a:r>
            <a:r>
              <a:rPr lang="en-US" sz="2400" dirty="0"/>
              <a:t> yang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derau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F629F-0C3B-E001-FFEE-2D81F47C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3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A3B8-6685-42D2-B01D-52AF68C3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Tujuan</a:t>
            </a:r>
            <a:r>
              <a:rPr lang="en-US" b="1" dirty="0"/>
              <a:t> </a:t>
            </a:r>
            <a:r>
              <a:rPr lang="en-US" b="1" dirty="0" err="1"/>
              <a:t>Pendeteksian</a:t>
            </a:r>
            <a:r>
              <a:rPr lang="en-US" b="1" dirty="0"/>
              <a:t> </a:t>
            </a:r>
            <a:r>
              <a:rPr lang="en-US" b="1" dirty="0" err="1"/>
              <a:t>Tepi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5E361-A94F-4698-AD06-D8CF7559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Pendeteksian</a:t>
            </a:r>
            <a:r>
              <a:rPr lang="en-US" dirty="0"/>
              <a:t>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penampakan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 </a:t>
            </a:r>
            <a:r>
              <a:rPr lang="en-US" dirty="0" err="1"/>
              <a:t>batas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D8253891-0F5A-4C99-8517-CE6A217C2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331491"/>
              </p:ext>
            </p:extLst>
          </p:nvPr>
        </p:nvGraphicFramePr>
        <p:xfrm>
          <a:off x="2757213" y="2669762"/>
          <a:ext cx="5561896" cy="350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190476" imgH="5801456" progId="MSPhotoEd.3">
                  <p:embed/>
                </p:oleObj>
              </mc:Choice>
              <mc:Fallback>
                <p:oleObj name="Photo Editor Photo" r:id="rId2" imgW="9190476" imgH="5801456" progId="MSPhotoEd.3">
                  <p:embed/>
                  <p:pic>
                    <p:nvPicPr>
                      <p:cNvPr id="6149" name="Object 4">
                        <a:extLst>
                          <a:ext uri="{FF2B5EF4-FFF2-40B4-BE49-F238E27FC236}">
                            <a16:creationId xmlns:a16="http://schemas.microsoft.com/office/drawing/2014/main" id="{60807AFF-9956-440B-855C-C9BFEAD9F1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213" y="2669762"/>
                        <a:ext cx="5561896" cy="3507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C7B97-0DD7-4D2D-8A1D-491BB815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791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6425</TotalTime>
  <Words>2145</Words>
  <Application>Microsoft Office PowerPoint</Application>
  <PresentationFormat>Widescreen</PresentationFormat>
  <Paragraphs>353</Paragraphs>
  <Slides>65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Office Theme</vt:lpstr>
      <vt:lpstr>Photo Editor Photo</vt:lpstr>
      <vt:lpstr>Equation</vt:lpstr>
      <vt:lpstr>Equation.3</vt:lpstr>
      <vt:lpstr>Visio.Drawing.5</vt:lpstr>
      <vt:lpstr>18 - Pendeteksian Tepi  (Bagian 1) </vt:lpstr>
      <vt:lpstr>Tepi (edge)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Tujuan Pendeteksian Tepi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Operator Gradien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Efek derau di dalam citra</vt:lpstr>
      <vt:lpstr>Solusi: lakukan pelembutan (image smoothing) terlebih dahulu, misalnya dengan penapis Gaussian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Operator Turunan Kedua (Laplace)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Operator Laplace of Gaussian (LoG)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Dr.Ir. Rinaldi Munir, MT</dc:creator>
  <cp:lastModifiedBy>Dr. Ir. Rinaldi, M.T.</cp:lastModifiedBy>
  <cp:revision>426</cp:revision>
  <dcterms:created xsi:type="dcterms:W3CDTF">2019-08-23T02:29:55Z</dcterms:created>
  <dcterms:modified xsi:type="dcterms:W3CDTF">2025-10-26T09:52:11Z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2024-11-11T07:17:13Z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fbb534d9-5664-4aac-8945-1a3b0a105fab</vt:lpwstr>
  </property>
  <property fmtid="{D5CDD505-2E9C-101B-9397-08002B2CF9AE}" pid="8" name="MSIP_Label_38b525e5-f3da-4501-8f1e-526b6769fc56_ContentBits">
    <vt:lpwstr>0</vt:lpwstr>
  </property>
</Properties>
</file>