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84" r:id="rId2"/>
    <p:sldId id="756" r:id="rId3"/>
    <p:sldId id="757" r:id="rId4"/>
    <p:sldId id="270" r:id="rId5"/>
    <p:sldId id="758" r:id="rId6"/>
    <p:sldId id="759" r:id="rId7"/>
    <p:sldId id="346" r:id="rId8"/>
    <p:sldId id="348" r:id="rId9"/>
    <p:sldId id="763" r:id="rId10"/>
    <p:sldId id="765" r:id="rId11"/>
    <p:sldId id="275" r:id="rId12"/>
    <p:sldId id="760" r:id="rId13"/>
    <p:sldId id="761" r:id="rId14"/>
    <p:sldId id="762" r:id="rId15"/>
    <p:sldId id="770" r:id="rId16"/>
    <p:sldId id="766" r:id="rId17"/>
    <p:sldId id="768" r:id="rId18"/>
    <p:sldId id="771" r:id="rId19"/>
    <p:sldId id="769" r:id="rId20"/>
    <p:sldId id="778" r:id="rId21"/>
    <p:sldId id="779" r:id="rId22"/>
    <p:sldId id="781" r:id="rId23"/>
    <p:sldId id="780" r:id="rId24"/>
    <p:sldId id="782" r:id="rId25"/>
    <p:sldId id="7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BEA07-29E1-415D-A000-DCC7A665E53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659E8-1967-417A-9B06-00C031BE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2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>
            <a:extLst>
              <a:ext uri="{FF2B5EF4-FFF2-40B4-BE49-F238E27FC236}">
                <a16:creationId xmlns:a16="http://schemas.microsoft.com/office/drawing/2014/main" id="{21CFB70D-F15B-415F-BDD2-671BF7C6D3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9144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13716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18288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fld id="{58A0D6AA-7DAA-4903-83F4-9A9AFEBB4E5D}" type="slidenum">
              <a:rPr lang="en-GB" altLang="en-US" sz="1200">
                <a:solidFill>
                  <a:srgbClr val="000000"/>
                </a:solidFill>
              </a:rPr>
              <a:pPr/>
              <a:t>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33ADFCF9-F23D-4E32-9B84-5B182D1C9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9144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13716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18288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en-US"/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5638B349-724F-45C8-8012-F57BBF61C0B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E8AE9-574C-44EC-8505-841B12CC5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4BFD1-9D1C-449D-82D6-9C7840F8A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902B4-5D84-466A-B57A-DA79743E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FAC0-80D3-49E1-A676-CA8179DF731F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AA0AC-E05E-4538-A1FB-3A95815C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Munir/IF4073-Pemrosesan Citra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E5325-D19A-423B-B37F-5B918488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BD51-7DFA-4012-A6E1-471399BE6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49002-E27C-4D6A-A966-96DB439EC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9C8A6-19A3-4253-9D64-B12155E2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D846-02E9-4FDF-B959-7D9B3BE98271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9B6D3-5C56-4D1E-9AE0-A2AA5F9E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Munir/IF4073-Pemrosesan Citra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8CF98-8A7E-4A05-AD78-42451A14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0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96AAB-E75E-4A8E-830A-A2138C7A3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9D159-A368-4BA6-9016-8640F7FDE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0F1A3-9430-4284-96F7-0B3AF481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0C93-C654-4DBD-8481-F9FA426F8EDB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F3B42-99E5-4C52-B2D0-5704410F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Munir/IF4073-Pemrosesan Citra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C851-BDAD-4ECD-B083-429C9B07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67F8-1897-4B60-BE89-7039A098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E94C6-0731-46C5-B7DA-033E2F502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FEF5D-3287-472E-AC8C-FB15FF01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3E4-7260-4DD0-939A-7479B46BA48D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86DFD-3821-4C3D-8D42-96D22143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Munir/IF4073-Pemrosesan Citra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D997-8F34-4EDF-94C3-55039E56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5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B4A2-86FC-4E80-9D5A-E6639D06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6A12E-B25E-4812-9356-2F602D0A1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66DCE-C03F-4125-81C6-F3BD2974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43CF-8F24-4761-AE70-FA29045D7BD4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E825-3A3F-4A89-A9E4-BD054FFF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Munir/IF4073-Pemrosesan Citra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376E-A6CE-47F3-BEBA-4A6A77D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4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B29F-6981-4698-A7FC-8605B1D1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0EE5-C227-4719-AB8D-C5EEDDDEA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5D720-312F-4571-87FE-775013262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DE9D8-4D1A-4C88-A5DC-E1AD8096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4305-0F68-49F4-9892-6DD83D4F6C17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50594-00F7-4D46-83B0-0945421F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Munir/IF4073-Pemrosesan Citra Digital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BCBE9-1A17-4C62-A11D-01A5BA96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39A5-568B-43DC-A56A-FAA23650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105AE-E734-463E-928C-13BD2D4C0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67675-E27C-4A08-8E70-FF1243291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D5EC8-6B7C-4099-A611-63443DE61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B8250C-E70C-4EDE-93FC-9ED853F3C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E81B7-9FAC-4D5C-B43F-ED3C6D32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D5B3-2272-484C-8098-E8A9EBC1649C}" type="datetime1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454AD5-89D5-4A04-9F09-11D229F3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Munir/IF4073-Pemrosesan Citra Digital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82CBF-F381-4449-B07D-6CED3331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9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6412-A8DF-4E31-9A01-224C6257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9375A-7A5E-4221-A1E8-3EAE1D8A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4EF-8784-45E3-9FA0-A31CFDDCEFCB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F153B-4593-4BD3-97D8-CB794D7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Munir/IF4073-Pemrosesan Citra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87BE9-E466-4A13-BA25-0C8BDBA1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9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AC722-9697-4E0E-87F2-83575340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9279-90B6-4427-B3A9-EDBF7EA89561}" type="datetime1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0F9F6-8E03-427D-8163-2D971FFA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Munir/IF4073-Pemrosesan Citra Digital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AD850-4428-428B-BDA8-56882C7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5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D8FB-ED74-4245-A59C-B60B8D26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21D73-DF19-4595-88E4-D05636441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E6287-1062-4C80-B0AD-2F4DD6FC7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CB808-65B2-4FEE-B5C1-4D153BB5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BDEC-31DD-4D87-8987-5D3604D619EC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190DA-5280-4778-83ED-676083E7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Munir/IF4073-Pemrosesan Citra Digital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42C80-56AC-4E9C-BB63-992DD984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8439-CC8F-4006-9CF4-685A124E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2611D-7475-4592-B129-00895F537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A412B-9D90-44AC-A790-4B3F6C6C6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7E7D3-8999-4E4E-A743-B1361400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5D7-ADE5-4C79-B37B-34A4C0AD66D2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038A6-AAB3-4CA6-9572-6BB18872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Munir/IF4073-Pemrosesan Citra Digital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EA023-896B-4DE1-A0B6-5266F953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8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9F1BC-59CF-48F0-9F3D-7EFEBCB3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5B9B2-2DC7-426A-8942-100942301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87524-859A-4CCA-B110-0457FD52C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C5EA6-C469-4728-89B5-D93021DE969B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B0ADF-8077-406F-87C2-F155E8456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Munir/IF4073-Pemrosesan Citra Digital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082CA-06B8-4F49-A5F5-300B0B894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F5745-43CA-4C54-BE27-0B9D9A6E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440" y="675323"/>
            <a:ext cx="9144000" cy="149891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17 – </a:t>
            </a:r>
            <a:r>
              <a:rPr lang="en-US" b="1" dirty="0" err="1">
                <a:latin typeface="+mn-lt"/>
              </a:rPr>
              <a:t>Warna</a:t>
            </a:r>
            <a:r>
              <a:rPr lang="en-US" b="1" dirty="0">
                <a:latin typeface="+mn-lt"/>
              </a:rPr>
              <a:t>  </a:t>
            </a:r>
            <a:r>
              <a:rPr lang="en-US" sz="6000" dirty="0">
                <a:solidFill>
                  <a:srgbClr val="FF0000"/>
                </a:solidFill>
              </a:rPr>
              <a:t>(Bagian 2)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6019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3600" dirty="0"/>
              <a:t>Oleh: Dr. Ir. Rinaldi, M.T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2025</a:t>
            </a:r>
          </a:p>
        </p:txBody>
      </p:sp>
      <p:pic>
        <p:nvPicPr>
          <p:cNvPr id="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9A603409-7D59-4544-92B3-EC3C4B093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9" y="4007281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E5E3-131B-441E-AFB2-37D0083D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6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B3A89-17F7-4B52-860D-B84B28F41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030"/>
            <a:ext cx="10515600" cy="5371893"/>
          </a:xfrm>
        </p:spPr>
        <p:txBody>
          <a:bodyPr>
            <a:normAutofit/>
          </a:bodyPr>
          <a:lstStyle/>
          <a:p>
            <a:r>
              <a:rPr lang="en-US" altLang="en-US" sz="2400" i="1" dirty="0"/>
              <a:t>Color </a:t>
            </a:r>
            <a:r>
              <a:rPr lang="en-US" altLang="en-US" sz="2400" i="1" dirty="0" err="1"/>
              <a:t>gamuts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rentang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 (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efek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mencampurkan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bersama-sama</a:t>
            </a:r>
            <a:r>
              <a:rPr lang="en-US" altLang="en-US" sz="2400" dirty="0"/>
              <a:t>) yang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ditampilkan</a:t>
            </a:r>
            <a:r>
              <a:rPr lang="en-US" altLang="en-US" sz="2400" dirty="0"/>
              <a:t> oleh </a:t>
            </a:r>
            <a:r>
              <a:rPr lang="en-US" altLang="en-US" sz="2400" i="1" dirty="0"/>
              <a:t>device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berbeda-beda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antara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i="1" dirty="0"/>
              <a:t>device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device lain.</a:t>
            </a:r>
          </a:p>
          <a:p>
            <a:r>
              <a:rPr lang="en-US" altLang="en-US" sz="2400" dirty="0" err="1"/>
              <a:t>Tariklah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garis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B,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garis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sepanjang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B </a:t>
            </a:r>
            <a:r>
              <a:rPr lang="en-US" altLang="en-US" sz="2400" dirty="0" err="1"/>
              <a:t>menyatakan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warna-warna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pencampuran</a:t>
            </a:r>
            <a:r>
              <a:rPr lang="en-US" altLang="en-US" sz="2400" dirty="0"/>
              <a:t>. </a:t>
            </a:r>
            <a:endParaRPr lang="en-US" sz="2400" dirty="0"/>
          </a:p>
        </p:txBody>
      </p:sp>
      <p:pic>
        <p:nvPicPr>
          <p:cNvPr id="4" name="Picture 6" descr="O:\Teaching\Graphics\Images\ColorMapA.jpg">
            <a:extLst>
              <a:ext uri="{FF2B5EF4-FFF2-40B4-BE49-F238E27FC236}">
                <a16:creationId xmlns:a16="http://schemas.microsoft.com/office/drawing/2014/main" id="{4F3E99B0-EAD0-4EFD-8EC7-13C1629E6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49" y="2574511"/>
            <a:ext cx="4022725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O:\Teaching\Graphics\Images\rbg_map.jpg">
            <a:extLst>
              <a:ext uri="{FF2B5EF4-FFF2-40B4-BE49-F238E27FC236}">
                <a16:creationId xmlns:a16="http://schemas.microsoft.com/office/drawing/2014/main" id="{C5FDCE8B-7AB3-4353-B7C0-898EEE36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0774" y="2439366"/>
            <a:ext cx="3810000" cy="4132263"/>
          </a:xfrm>
          <a:prstGeom prst="rect">
            <a:avLst/>
          </a:prstGeom>
          <a:noFill/>
          <a:ln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691C4-CF51-4006-84BF-A39D37EC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8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DBD1859F-C39F-48FD-81F1-69AB91C4D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935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B6B53F7A-5A89-411B-9E45-48A47EB22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404813"/>
            <a:ext cx="3277116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200"/>
              <a:t>By additivity of colors:</a:t>
            </a:r>
          </a:p>
          <a:p>
            <a:pPr eaLnBrk="1" hangingPunct="1"/>
            <a:r>
              <a:rPr lang="en-US" altLang="zh-TW" sz="2200"/>
              <a:t>Any color inside the</a:t>
            </a:r>
          </a:p>
          <a:p>
            <a:pPr eaLnBrk="1" hangingPunct="1"/>
            <a:r>
              <a:rPr lang="en-US" altLang="zh-TW" sz="2200"/>
              <a:t>triangle can be produced</a:t>
            </a:r>
          </a:p>
          <a:p>
            <a:pPr eaLnBrk="1" hangingPunct="1"/>
            <a:r>
              <a:rPr lang="en-US" altLang="zh-TW" sz="2200"/>
              <a:t>by </a:t>
            </a:r>
            <a:r>
              <a:rPr lang="en-US" altLang="zh-TW" sz="2200">
                <a:solidFill>
                  <a:schemeClr val="hlink"/>
                </a:solidFill>
              </a:rPr>
              <a:t>combinations</a:t>
            </a:r>
            <a:r>
              <a:rPr lang="en-US" altLang="zh-TW" sz="2200"/>
              <a:t> of the</a:t>
            </a:r>
          </a:p>
          <a:p>
            <a:pPr eaLnBrk="1" hangingPunct="1"/>
            <a:r>
              <a:rPr lang="en-US" altLang="zh-TW" sz="2200"/>
              <a:t>three initial colors</a:t>
            </a:r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9478B1D3-34A0-4756-AB5D-D841F7F09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1828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B265527C-DA57-4827-AAD7-458167FB1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6" y="3462339"/>
            <a:ext cx="20826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/>
              <a:t>RGB gamut of</a:t>
            </a:r>
          </a:p>
          <a:p>
            <a:pPr eaLnBrk="1" hangingPunct="1"/>
            <a:r>
              <a:rPr lang="en-US" altLang="zh-TW" dirty="0"/>
              <a:t>monitors</a:t>
            </a:r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0617B74E-66A3-46B7-851C-F6A5B25B7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886200"/>
            <a:ext cx="2743200" cy="914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604D187A-24DE-48BC-B70A-43B9E2803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435476"/>
            <a:ext cx="2204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Color gamut of</a:t>
            </a:r>
          </a:p>
          <a:p>
            <a:pPr eaLnBrk="1" hangingPunct="1"/>
            <a:r>
              <a:rPr lang="en-US" altLang="zh-TW"/>
              <a:t>printers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953DD-D938-444C-8A48-44603690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A463A-C1B7-4A6D-AA49-64A0127A0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/>
          <a:lstStyle/>
          <a:p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basis </a:t>
            </a:r>
            <a:r>
              <a:rPr lang="en-US" i="1" dirty="0"/>
              <a:t>CIE RGB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CIE XYZ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r>
              <a:rPr lang="en-US" dirty="0" err="1"/>
              <a:t>Diberikan</a:t>
            </a:r>
            <a:r>
              <a:rPr lang="en-US" dirty="0"/>
              <a:t> triplet </a:t>
            </a:r>
            <a:r>
              <a:rPr lang="en-US" i="1" dirty="0"/>
              <a:t>RGB</a:t>
            </a:r>
            <a:r>
              <a:rPr lang="en-US" dirty="0"/>
              <a:t> (</a:t>
            </a:r>
            <a:r>
              <a:rPr lang="en-US" i="1" dirty="0"/>
              <a:t>R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triplet </a:t>
            </a:r>
            <a:r>
              <a:rPr lang="en-US" i="1" dirty="0"/>
              <a:t>XYZ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CIE XYZ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CIE RGB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982CCB-ACD5-45F5-96ED-ABEA58B07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870" y="21766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59F6B69D-C82C-4872-9DB8-9327791EE015}"/>
                  </a:ext>
                </a:extLst>
              </p:cNvPr>
              <p:cNvSpPr txBox="1"/>
              <p:nvPr/>
            </p:nvSpPr>
            <p:spPr bwMode="auto">
              <a:xfrm>
                <a:off x="2063059" y="2038254"/>
                <a:ext cx="5085886" cy="178816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0.17697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0.490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0.310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0.200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0.177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0.813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0.000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0.010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0.99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59F6B69D-C82C-4872-9DB8-9327791E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059" y="2038254"/>
                <a:ext cx="5085886" cy="17881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>
            <a:extLst>
              <a:ext uri="{FF2B5EF4-FFF2-40B4-BE49-F238E27FC236}">
                <a16:creationId xmlns:a16="http://schemas.microsoft.com/office/drawing/2014/main" id="{E51DE1F8-DB8F-47EE-A690-CFD28BB0A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4871B6AB-1D4B-4CC2-AEA0-C1A1AAADA155}"/>
                  </a:ext>
                </a:extLst>
              </p:cNvPr>
              <p:cNvSpPr txBox="1"/>
              <p:nvPr/>
            </p:nvSpPr>
            <p:spPr bwMode="auto">
              <a:xfrm>
                <a:off x="6309359" y="2038254"/>
                <a:ext cx="555625" cy="11811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4871B6AB-1D4B-4CC2-AEA0-C1A1AAADA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9359" y="2038254"/>
                <a:ext cx="555625" cy="1181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">
            <a:extLst>
              <a:ext uri="{FF2B5EF4-FFF2-40B4-BE49-F238E27FC236}">
                <a16:creationId xmlns:a16="http://schemas.microsoft.com/office/drawing/2014/main" id="{0B417B7E-E257-4C70-99B5-F4AF67A05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211887CD-390C-4C22-925E-0B4FA08468AB}"/>
                  </a:ext>
                </a:extLst>
              </p:cNvPr>
              <p:cNvSpPr txBox="1"/>
              <p:nvPr/>
            </p:nvSpPr>
            <p:spPr bwMode="auto">
              <a:xfrm>
                <a:off x="1869440" y="4551362"/>
                <a:ext cx="5537200" cy="217010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0.41847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15866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082835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091169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25243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0.01570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0.000920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0.00254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98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17860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211887CD-390C-4C22-925E-0B4FA0846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9440" y="4551362"/>
                <a:ext cx="5537200" cy="21701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8">
            <a:extLst>
              <a:ext uri="{FF2B5EF4-FFF2-40B4-BE49-F238E27FC236}">
                <a16:creationId xmlns:a16="http://schemas.microsoft.com/office/drawing/2014/main" id="{711650D6-C44A-4DD7-B9C2-C99A93B3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D6BE39EC-A236-44DD-8A84-B663FAF8BEAB}"/>
                  </a:ext>
                </a:extLst>
              </p:cNvPr>
              <p:cNvSpPr txBox="1"/>
              <p:nvPr/>
            </p:nvSpPr>
            <p:spPr bwMode="auto">
              <a:xfrm>
                <a:off x="7308215" y="4570412"/>
                <a:ext cx="614363" cy="125253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D6BE39EC-A236-44DD-8A84-B663FAF8B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215" y="4570412"/>
                <a:ext cx="614363" cy="1252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4F049-6C61-4C2E-AC7A-F6EB43C8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F75E8-7D97-42B9-84E7-D666A5ED342F}"/>
              </a:ext>
            </a:extLst>
          </p:cNvPr>
          <p:cNvSpPr/>
          <p:nvPr/>
        </p:nvSpPr>
        <p:spPr>
          <a:xfrm>
            <a:off x="983974" y="292468"/>
            <a:ext cx="10293626" cy="6273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cieRGB_toXYZ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z, int N, int M)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CIE RGB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 CIE XYZ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kompoenen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RGB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r, g, dan b.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Ketga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mtariks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XYZ masing-masing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y, dan z.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 double R, G, B; double X, Y, Z;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&lt;=N-1;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for (j=0; j&lt;=M-1;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R = (double)r[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 G=(double)g[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 B=(double)b[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X = (0.490*R+0.310*G+0.200*B)/0.17697;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Y = (0.177*R+0.813*G+0.011*B)/0.17697;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Z = (0.010*G+0.990*B)/0.17697;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(X &gt; 255.0) x[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][j]=255; else x[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][j]=(unsigned char)X;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(Y &gt; 255.0) y[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][j]=255; else y[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][j]=(unsigned char)Y;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(Z &gt; 255.0) z[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][j]=255; else z[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][j]=(unsigned char)ZX;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D87EB-D3F4-489B-AA93-F951A6E1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8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28918-6834-497D-974F-F858E002F781}"/>
              </a:ext>
            </a:extLst>
          </p:cNvPr>
          <p:cNvSpPr/>
          <p:nvPr/>
        </p:nvSpPr>
        <p:spPr>
          <a:xfrm>
            <a:off x="824947" y="443666"/>
            <a:ext cx="1084359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XYZ_to_cieRGB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z,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int N, int M)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Transformasi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CIE XYZ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 CIE RGB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XYZ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y, dan z.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Ketga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mtariks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RGB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r, g, dan b.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 double R, G, B; double X, Y, Z;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457200" algn="l"/>
              </a:tabLs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&lt;=N-1;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for (j=0; j&lt;=M-1;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 X = (double)x[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 Y =(double)y[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 Z =(double)z[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457200" algn="l"/>
              </a:tabLs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R = 2.41847*X-0.15866*Y-0.082835*Z;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G = -0.091169*X+0.25243*Y+0.015608*Z;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 = 0.00092090*X+0.0025498*Y+0.17860*Z;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(R &gt; 255.0) r[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][j]=255;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else if (R&lt;0.0) r[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][j]=0;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else r[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][j]=(unsigned char)R;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(G &gt; 255.0) g[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][j]=255;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else if (G&lt;0.0) g[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][j]=0;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else g[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][j]=(unsigned char)G;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(B &gt; 255.0) b[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][j]=255;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else if (B&lt;0.0) b[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][j]=0;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else b[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][j]=(unsigned char)B;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12587-798D-47E8-9C57-499964C4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F30AB-8602-4E92-A365-E8DE3B99E1FC}"/>
              </a:ext>
            </a:extLst>
          </p:cNvPr>
          <p:cNvSpPr/>
          <p:nvPr/>
        </p:nvSpPr>
        <p:spPr>
          <a:xfrm>
            <a:off x="705677" y="523179"/>
            <a:ext cx="49993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('peppers512.bmp');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xyz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rgb2xyz(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xyz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(:,:,2);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A9B2F-A6A2-49B4-A18E-7A895EFB6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7" y="2400231"/>
            <a:ext cx="3500298" cy="3500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8596C-3139-439B-9114-56A61FFEC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782" y="2123617"/>
            <a:ext cx="5079061" cy="44871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05158-5CFC-437C-95E0-0CA350A8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31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1204-43C1-44FB-8DE7-D8AAFC7D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Model </a:t>
            </a:r>
            <a:r>
              <a:rPr lang="en-US" b="1" dirty="0" err="1">
                <a:latin typeface="+mn-lt"/>
              </a:rPr>
              <a:t>warna</a:t>
            </a:r>
            <a:r>
              <a:rPr lang="en-US" b="1" dirty="0">
                <a:latin typeface="+mn-lt"/>
              </a:rPr>
              <a:t> YIQ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C6A11-BEAE-4925-BB7F-9FD8C9CD1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warna</a:t>
            </a:r>
            <a:r>
              <a:rPr lang="en-US" dirty="0"/>
              <a:t> YIQ (</a:t>
            </a:r>
            <a:r>
              <a:rPr lang="en-US" dirty="0" err="1"/>
              <a:t>atau</a:t>
            </a:r>
            <a:r>
              <a:rPr lang="en-US" dirty="0"/>
              <a:t> NTSC)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penyiaran</a:t>
            </a:r>
            <a:r>
              <a:rPr lang="en-US" dirty="0"/>
              <a:t> </a:t>
            </a:r>
            <a:r>
              <a:rPr lang="en-US" dirty="0" err="1"/>
              <a:t>siaran</a:t>
            </a:r>
            <a:r>
              <a:rPr lang="en-US" dirty="0"/>
              <a:t> TV </a:t>
            </a:r>
            <a:r>
              <a:rPr lang="en-US" dirty="0" err="1"/>
              <a:t>berwarna</a:t>
            </a:r>
            <a:r>
              <a:rPr lang="en-US" dirty="0"/>
              <a:t> di Amerika </a:t>
            </a:r>
            <a:r>
              <a:rPr lang="en-US" dirty="0" err="1"/>
              <a:t>Serikat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Y = </a:t>
            </a:r>
            <a:r>
              <a:rPr lang="en-US" i="1" dirty="0"/>
              <a:t>luminance/brightness/grayscale</a:t>
            </a:r>
          </a:p>
          <a:p>
            <a:pPr marL="0" indent="0">
              <a:buNone/>
            </a:pPr>
            <a:r>
              <a:rPr lang="en-US" dirty="0"/>
              <a:t>	I dan Q = chromaticity (I = </a:t>
            </a:r>
            <a:r>
              <a:rPr lang="en-US" i="1" dirty="0"/>
              <a:t>hue</a:t>
            </a:r>
            <a:r>
              <a:rPr lang="en-US" dirty="0"/>
              <a:t>, Q = </a:t>
            </a:r>
            <a:r>
              <a:rPr lang="en-US" i="1" dirty="0"/>
              <a:t>saturation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altLang="en-US" dirty="0"/>
              <a:t>Pada TV </a:t>
            </a:r>
            <a:r>
              <a:rPr lang="en-US" altLang="en-US" dirty="0" err="1"/>
              <a:t>hitam-putih</a:t>
            </a:r>
            <a:r>
              <a:rPr lang="en-US" altLang="en-US" dirty="0"/>
              <a:t>, </a:t>
            </a:r>
            <a:r>
              <a:rPr lang="en-US" altLang="en-US" dirty="0" err="1"/>
              <a:t>hanya</a:t>
            </a:r>
            <a:r>
              <a:rPr lang="en-US" altLang="en-US" dirty="0"/>
              <a:t> Y yang </a:t>
            </a:r>
            <a:r>
              <a:rPr lang="en-US" altLang="en-US" dirty="0" err="1"/>
              <a:t>ditampilkan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Ditransmisikan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standard NTSC (</a:t>
            </a:r>
            <a:r>
              <a:rPr lang="en-US" altLang="en-US" i="1" dirty="0"/>
              <a:t>National Television System Committee</a:t>
            </a:r>
            <a:r>
              <a:rPr lang="en-US" altLang="en-US" dirty="0"/>
              <a:t>) </a:t>
            </a:r>
          </a:p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EA6F0-F527-4862-BB62-03704AE3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7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BDDA2-C653-4DF1-813E-657FC78C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070"/>
            <a:ext cx="10515600" cy="5371893"/>
          </a:xfrm>
        </p:spPr>
        <p:txBody>
          <a:bodyPr/>
          <a:lstStyle/>
          <a:p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RGB </a:t>
            </a:r>
            <a:r>
              <a:rPr lang="en-US" dirty="0" err="1"/>
              <a:t>ke</a:t>
            </a:r>
            <a:r>
              <a:rPr lang="en-US" dirty="0"/>
              <a:t> YIQ: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YIQ </a:t>
            </a:r>
            <a:r>
              <a:rPr lang="en-US" dirty="0" err="1"/>
              <a:t>ke</a:t>
            </a:r>
            <a:r>
              <a:rPr lang="en-US" dirty="0"/>
              <a:t> RGB: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233050B7-5424-4D7E-BEBC-5A0FA4271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9776"/>
              </p:ext>
            </p:extLst>
          </p:nvPr>
        </p:nvGraphicFramePr>
        <p:xfrm>
          <a:off x="2041525" y="1482725"/>
          <a:ext cx="52546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711000" progId="Equation.3">
                  <p:embed/>
                </p:oleObj>
              </mc:Choice>
              <mc:Fallback>
                <p:oleObj name="Equation" r:id="rId2" imgW="2539800" imgH="711000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233050B7-5424-4D7E-BEBC-5A0FA4271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1482725"/>
                        <a:ext cx="52546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5817C8-E1AC-4B4C-8715-4CF5F9AC316F}"/>
                  </a:ext>
                </a:extLst>
              </p:cNvPr>
              <p:cNvSpPr txBox="1"/>
              <p:nvPr/>
            </p:nvSpPr>
            <p:spPr>
              <a:xfrm>
                <a:off x="1903341" y="4186835"/>
                <a:ext cx="5153441" cy="1189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0.956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0.621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−0.272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−0.647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−1.106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1.703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5817C8-E1AC-4B4C-8715-4CF5F9AC3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341" y="4186835"/>
                <a:ext cx="5153441" cy="11890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C90C2-F7E5-4974-BFEC-9F14E040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4537D-830E-4FD3-9E37-D70772626E16}"/>
              </a:ext>
            </a:extLst>
          </p:cNvPr>
          <p:cNvSpPr/>
          <p:nvPr/>
        </p:nvSpPr>
        <p:spPr>
          <a:xfrm>
            <a:off x="732183" y="60247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('gedung-sate.jpg');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YIQ = rgb2ntsc(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 = YIQ(:,:,1);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 = YIQ(:,:,2);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Q = YIQ(:,:,3);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figure,imshow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figure,imshow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(Q);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927A6-90B9-4935-94EF-A3C9AEB9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7" y="3279980"/>
            <a:ext cx="4450522" cy="33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B385E-3C4A-4DFC-B528-4EA791B43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812" y="-186239"/>
            <a:ext cx="4171500" cy="294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901101-FC4D-4813-9E37-94DD39F64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812" y="2075671"/>
            <a:ext cx="4171500" cy="294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A82801-D37F-47F9-B1FA-DDF827DA0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812" y="4337581"/>
            <a:ext cx="4171500" cy="294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99FEB9-C449-4388-AAFA-1FD7579A3A39}"/>
              </a:ext>
            </a:extLst>
          </p:cNvPr>
          <p:cNvSpPr txBox="1"/>
          <p:nvPr/>
        </p:nvSpPr>
        <p:spPr>
          <a:xfrm>
            <a:off x="9571382" y="114927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4849E-38EF-4BF9-AFF0-2EEFF8AF1366}"/>
              </a:ext>
            </a:extLst>
          </p:cNvPr>
          <p:cNvSpPr txBox="1"/>
          <p:nvPr/>
        </p:nvSpPr>
        <p:spPr>
          <a:xfrm>
            <a:off x="9547485" y="297579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8370E-95FE-4E4B-B2CA-990B95ADF0A7}"/>
              </a:ext>
            </a:extLst>
          </p:cNvPr>
          <p:cNvSpPr txBox="1"/>
          <p:nvPr/>
        </p:nvSpPr>
        <p:spPr>
          <a:xfrm>
            <a:off x="9547485" y="5247056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EBB615-F7D2-49BA-986F-6BEE510C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3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C18B1-52F3-4363-99E2-2BCCC134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Model </a:t>
            </a:r>
            <a:r>
              <a:rPr lang="en-US" b="1" dirty="0" err="1">
                <a:latin typeface="+mn-lt"/>
              </a:rPr>
              <a:t>warna</a:t>
            </a:r>
            <a:r>
              <a:rPr lang="en-US" b="1" dirty="0">
                <a:latin typeface="+mn-lt"/>
              </a:rPr>
              <a:t> YUV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E0EC-D48D-4A45-9647-DF07EB101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Model </a:t>
            </a:r>
            <a:r>
              <a:rPr lang="en-US" sz="2400" dirty="0" err="1"/>
              <a:t>warna</a:t>
            </a:r>
            <a:r>
              <a:rPr lang="en-US" sz="2400" dirty="0"/>
              <a:t> YUV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penyiaran</a:t>
            </a:r>
            <a:r>
              <a:rPr lang="en-US" sz="2400" dirty="0"/>
              <a:t> </a:t>
            </a:r>
            <a:r>
              <a:rPr lang="en-US" sz="2400" dirty="0" err="1"/>
              <a:t>siaran</a:t>
            </a:r>
            <a:r>
              <a:rPr lang="en-US" sz="2400" dirty="0"/>
              <a:t> TV </a:t>
            </a:r>
            <a:r>
              <a:rPr lang="en-US" sz="2400" dirty="0" err="1"/>
              <a:t>berwarna</a:t>
            </a:r>
            <a:r>
              <a:rPr lang="en-US" sz="2400" dirty="0"/>
              <a:t> di </a:t>
            </a:r>
            <a:r>
              <a:rPr lang="en-US" sz="2400" dirty="0" err="1"/>
              <a:t>Eropa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RGB </a:t>
            </a:r>
            <a:r>
              <a:rPr lang="en-US" sz="2400" dirty="0" err="1"/>
              <a:t>ke</a:t>
            </a:r>
            <a:r>
              <a:rPr lang="en-US" sz="2400" dirty="0"/>
              <a:t> YUV: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YUV </a:t>
            </a:r>
            <a:r>
              <a:rPr lang="en-US" sz="2400" dirty="0" err="1"/>
              <a:t>ke</a:t>
            </a:r>
            <a:r>
              <a:rPr lang="en-US" sz="2400" dirty="0"/>
              <a:t> RGB: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C2DBA6-736E-4D2A-A481-7F1F44DC33C7}"/>
                  </a:ext>
                </a:extLst>
              </p:cNvPr>
              <p:cNvSpPr txBox="1"/>
              <p:nvPr/>
            </p:nvSpPr>
            <p:spPr>
              <a:xfrm>
                <a:off x="1634985" y="3242618"/>
                <a:ext cx="6783459" cy="9841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.299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0.587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0.114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−0.147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−0.289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0.436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0.615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−0.515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−0.100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C2DBA6-736E-4D2A-A481-7F1F44DC3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85" y="3242618"/>
                <a:ext cx="6783459" cy="984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2EEBCD-DAA5-42E5-875F-F84B131AA9E4}"/>
                  </a:ext>
                </a:extLst>
              </p:cNvPr>
              <p:cNvSpPr txBox="1"/>
              <p:nvPr/>
            </p:nvSpPr>
            <p:spPr>
              <a:xfrm>
                <a:off x="1744315" y="5175156"/>
                <a:ext cx="5153441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0.000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1.140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−0.395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−0.581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2.032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0.000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2EEBCD-DAA5-42E5-875F-F84B131AA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15" y="5175156"/>
                <a:ext cx="5153441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EB630-ED3C-4BA3-A57E-F2069130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3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2301-E8EE-4614-9EDD-5E825D54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Model </a:t>
            </a:r>
            <a:r>
              <a:rPr lang="en-US" b="1" dirty="0" err="1">
                <a:latin typeface="+mn-lt"/>
              </a:rPr>
              <a:t>warna</a:t>
            </a:r>
            <a:r>
              <a:rPr lang="en-US" b="1" dirty="0">
                <a:latin typeface="+mn-lt"/>
              </a:rPr>
              <a:t> XYZ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81B2E-9D3C-4835-92A0-A03A32318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0826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warna-warna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, yang </a:t>
            </a:r>
            <a:r>
              <a:rPr lang="en-US" dirty="0" err="1"/>
              <a:t>disebut</a:t>
            </a:r>
            <a:r>
              <a:rPr lang="en-US" dirty="0"/>
              <a:t> 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(</a:t>
            </a:r>
            <a:r>
              <a:rPr lang="en-US" i="1" dirty="0"/>
              <a:t>primary colors).</a:t>
            </a:r>
          </a:p>
          <a:p>
            <a:endParaRPr lang="en-US" i="1" dirty="0"/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R, G, dan B.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i="1" dirty="0"/>
              <a:t>RGB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Warna</a:t>
            </a:r>
            <a:r>
              <a:rPr lang="en-US" dirty="0"/>
              <a:t> lain </a:t>
            </a:r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Cyan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 = </a:t>
            </a:r>
            <a:r>
              <a:rPr lang="en-US" i="1" dirty="0"/>
              <a:t>Magenta</a:t>
            </a:r>
            <a:r>
              <a:rPr lang="en-US" dirty="0"/>
              <a:t>, dan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Yellow</a:t>
            </a:r>
            <a:r>
              <a:rPr lang="en-US" dirty="0"/>
              <a:t>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310B-8DA2-4EEE-898F-EFBFA20F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EEE8-6AB1-4EDE-9C8D-3B9020C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Model </a:t>
            </a:r>
            <a:r>
              <a:rPr lang="en-US" b="1" dirty="0" err="1">
                <a:latin typeface="+mn-lt"/>
              </a:rPr>
              <a:t>warna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YCbCr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98D7-F8EF-42B7-A815-E6CFB6E5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id-ID" dirty="0"/>
              <a:t>pemrosesan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id-ID" dirty="0"/>
              <a:t>digital, </a:t>
            </a:r>
            <a:r>
              <a:rPr lang="en-US" dirty="0" err="1"/>
              <a:t>citra</a:t>
            </a:r>
            <a:r>
              <a:rPr lang="en-US" dirty="0"/>
              <a:t> b</a:t>
            </a:r>
            <a:r>
              <a:rPr lang="id-ID" dirty="0"/>
              <a:t>erwarna RGB</a:t>
            </a:r>
            <a:r>
              <a:rPr lang="en-US" dirty="0"/>
              <a:t> </a:t>
            </a:r>
            <a:r>
              <a:rPr lang="id-ID" dirty="0"/>
              <a:t>perlu dikonversi ke ruang warna lain, karena</a:t>
            </a:r>
            <a:r>
              <a:rPr lang="en-US" dirty="0"/>
              <a:t> </a:t>
            </a:r>
            <a:r>
              <a:rPr lang="id-ID" dirty="0"/>
              <a:t>sistem visual manusia memiliki sensitivitas </a:t>
            </a:r>
            <a:r>
              <a:rPr lang="en-US" dirty="0"/>
              <a:t>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id-ID" dirty="0"/>
              <a:t>warna </a:t>
            </a:r>
            <a:r>
              <a:rPr lang="en-US" dirty="0"/>
              <a:t>dan </a:t>
            </a:r>
            <a:r>
              <a:rPr lang="id-ID" dirty="0"/>
              <a:t>kecerahan. 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Model </a:t>
            </a:r>
            <a:r>
              <a:rPr lang="en-US" dirty="0" err="1"/>
              <a:t>warna</a:t>
            </a:r>
            <a:r>
              <a:rPr lang="en-US" dirty="0"/>
              <a:t> yang paling </a:t>
            </a:r>
            <a:r>
              <a:rPr lang="en-US" dirty="0" err="1"/>
              <a:t>mendekai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visual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HSV dan </a:t>
            </a:r>
            <a:r>
              <a:rPr lang="en-US" dirty="0" err="1"/>
              <a:t>YCbCr</a:t>
            </a:r>
            <a:endParaRPr lang="en-US" dirty="0"/>
          </a:p>
          <a:p>
            <a:endParaRPr lang="en-US" dirty="0"/>
          </a:p>
          <a:p>
            <a:r>
              <a:rPr lang="id-ID" dirty="0"/>
              <a:t>Dalam ruang warna YCbCr, Y </a:t>
            </a:r>
            <a:r>
              <a:rPr lang="en-US" dirty="0"/>
              <a:t>= </a:t>
            </a:r>
            <a:r>
              <a:rPr lang="en-US" i="1" dirty="0"/>
              <a:t>luminance</a:t>
            </a:r>
            <a:r>
              <a:rPr lang="en-US" dirty="0"/>
              <a:t>, </a:t>
            </a:r>
            <a:r>
              <a:rPr lang="id-ID" dirty="0"/>
              <a:t>Cb</a:t>
            </a:r>
            <a:r>
              <a:rPr lang="en-US" dirty="0"/>
              <a:t> = </a:t>
            </a:r>
            <a:r>
              <a:rPr lang="id-ID" i="1" dirty="0"/>
              <a:t>Chrom</a:t>
            </a:r>
            <a:r>
              <a:rPr lang="en-US" i="1" dirty="0" err="1"/>
              <a:t>inance</a:t>
            </a:r>
            <a:r>
              <a:rPr lang="en-US" i="1" dirty="0"/>
              <a:t>-blue</a:t>
            </a:r>
            <a:r>
              <a:rPr lang="en-US" dirty="0"/>
              <a:t>, </a:t>
            </a:r>
            <a:br>
              <a:rPr lang="id-ID" dirty="0"/>
            </a:br>
            <a:r>
              <a:rPr lang="id-ID" dirty="0"/>
              <a:t>dan Cr </a:t>
            </a:r>
            <a:r>
              <a:rPr lang="en-US" dirty="0"/>
              <a:t>= </a:t>
            </a:r>
            <a:r>
              <a:rPr lang="id-ID" i="1" dirty="0"/>
              <a:t>Chrominance</a:t>
            </a:r>
            <a:r>
              <a:rPr lang="en-US" i="1" dirty="0"/>
              <a:t>-red</a:t>
            </a:r>
            <a:r>
              <a:rPr lang="id-ID" dirty="0"/>
              <a:t>. </a:t>
            </a:r>
            <a:endParaRPr lang="en-US" dirty="0"/>
          </a:p>
          <a:p>
            <a:endParaRPr lang="en-US" dirty="0"/>
          </a:p>
          <a:p>
            <a:r>
              <a:rPr lang="id-ID" dirty="0"/>
              <a:t>Komponen Y</a:t>
            </a:r>
            <a:r>
              <a:rPr lang="en-US" dirty="0"/>
              <a:t>  </a:t>
            </a:r>
            <a:r>
              <a:rPr lang="id-ID" dirty="0"/>
              <a:t>mewakili kecerahan piksel, sedangkan kedua</a:t>
            </a:r>
            <a:r>
              <a:rPr lang="en-US" dirty="0"/>
              <a:t> </a:t>
            </a:r>
            <a:br>
              <a:rPr lang="id-ID" dirty="0"/>
            </a:br>
            <a:r>
              <a:rPr lang="id-ID" dirty="0"/>
              <a:t>komponen </a:t>
            </a:r>
            <a:r>
              <a:rPr lang="id-ID" i="1" dirty="0"/>
              <a:t>chrominan</a:t>
            </a:r>
            <a:r>
              <a:rPr lang="en-US" dirty="0" err="1"/>
              <a:t>ce</a:t>
            </a:r>
            <a:r>
              <a:rPr lang="en-US" dirty="0"/>
              <a:t>  </a:t>
            </a:r>
            <a:r>
              <a:rPr lang="id-ID" dirty="0"/>
              <a:t>mewakili persepsi warna</a:t>
            </a:r>
            <a:r>
              <a:rPr lang="en-US" dirty="0"/>
              <a:t> </a:t>
            </a:r>
            <a:r>
              <a:rPr lang="id-ID" dirty="0"/>
              <a:t>pixel.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25D86-B0B9-46FF-8E75-C95598DE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7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91AF7C-A509-4F23-847F-CD61A96E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48" y="394365"/>
            <a:ext cx="6659578" cy="60692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8251A-88C4-472F-B022-95851727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42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BDDA2-C653-4DF1-813E-657FC78C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070"/>
            <a:ext cx="10515600" cy="5371893"/>
          </a:xfrm>
        </p:spPr>
        <p:txBody>
          <a:bodyPr/>
          <a:lstStyle/>
          <a:p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RGB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YCbCr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YCbCr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RGB: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8AFCBE-07C3-44D3-B1E6-DFEB9942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23" y="1482122"/>
            <a:ext cx="6494203" cy="1560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8697A-84A5-4B57-9662-C3A617003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72" y="4183315"/>
            <a:ext cx="6065404" cy="14322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53CF6-DE63-4EC0-9791-B148DB71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47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60883-14BE-425B-AD06-AEC0B9D60E09}"/>
              </a:ext>
            </a:extLst>
          </p:cNvPr>
          <p:cNvSpPr/>
          <p:nvPr/>
        </p:nvSpPr>
        <p:spPr>
          <a:xfrm>
            <a:off x="424069" y="31683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('monarch.jpg');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ycbcr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rgb2ycbcr(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ycbcr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(:,:,1);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(Y);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ycbcr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(:,:,2);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figure,imshow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ycbcr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(:,:,3);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figure,imshow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5D7F8-4B98-4397-A5DA-EBDCDDC2B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" y="3115852"/>
            <a:ext cx="5137977" cy="3425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C834E-BB41-49F5-9A83-7F17E5807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181061" cy="273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8C1740-25AC-4A84-B18D-C18EAC1EE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69789"/>
            <a:ext cx="4181060" cy="2736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61E05-F3BA-49B1-9E50-AF45E8A28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539579"/>
            <a:ext cx="4181060" cy="2736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DE0F4E-2CBA-4482-85C2-C9F8C33E4ECD}"/>
              </a:ext>
            </a:extLst>
          </p:cNvPr>
          <p:cNvSpPr txBox="1"/>
          <p:nvPr/>
        </p:nvSpPr>
        <p:spPr>
          <a:xfrm>
            <a:off x="9980183" y="106635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3AE263-F819-4406-A26B-C9B602FBE854}"/>
              </a:ext>
            </a:extLst>
          </p:cNvPr>
          <p:cNvSpPr txBox="1"/>
          <p:nvPr/>
        </p:nvSpPr>
        <p:spPr>
          <a:xfrm>
            <a:off x="9941711" y="315227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Cb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77287-267D-4B03-870C-53C976087764}"/>
              </a:ext>
            </a:extLst>
          </p:cNvPr>
          <p:cNvSpPr txBox="1"/>
          <p:nvPr/>
        </p:nvSpPr>
        <p:spPr>
          <a:xfrm>
            <a:off x="10009999" y="545544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74F310-ABAE-44F9-86BF-E8F243F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460A55-208A-4DD2-89D3-71360874CDFE}"/>
              </a:ext>
            </a:extLst>
          </p:cNvPr>
          <p:cNvSpPr/>
          <p:nvPr/>
        </p:nvSpPr>
        <p:spPr>
          <a:xfrm>
            <a:off x="493643" y="209443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Y(1:5,1:5)</a:t>
            </a:r>
          </a:p>
          <a:p>
            <a:endParaRPr lang="fr-FR" dirty="0"/>
          </a:p>
          <a:p>
            <a:r>
              <a:rPr lang="fr-FR" dirty="0"/>
              <a:t>ans =</a:t>
            </a:r>
          </a:p>
          <a:p>
            <a:endParaRPr lang="fr-FR" dirty="0"/>
          </a:p>
          <a:p>
            <a:r>
              <a:rPr lang="fr-FR" dirty="0"/>
              <a:t>  5×5 uint8 matrix</a:t>
            </a:r>
          </a:p>
          <a:p>
            <a:endParaRPr lang="fr-FR" dirty="0"/>
          </a:p>
          <a:p>
            <a:r>
              <a:rPr lang="fr-FR" dirty="0"/>
              <a:t>    91    92    93    94    97</a:t>
            </a:r>
          </a:p>
          <a:p>
            <a:r>
              <a:rPr lang="fr-FR" dirty="0"/>
              <a:t>   103   104   104   105   105</a:t>
            </a:r>
          </a:p>
          <a:p>
            <a:r>
              <a:rPr lang="fr-FR" dirty="0"/>
              <a:t>   103   104   106   107   108</a:t>
            </a:r>
          </a:p>
          <a:p>
            <a:r>
              <a:rPr lang="fr-FR" dirty="0"/>
              <a:t>    99   100   103   104   106</a:t>
            </a:r>
          </a:p>
          <a:p>
            <a:r>
              <a:rPr lang="fr-FR" dirty="0"/>
              <a:t>   106   105   104   104   104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4A3BFA-4340-4FD3-99D0-2DE6A4BEA050}"/>
              </a:ext>
            </a:extLst>
          </p:cNvPr>
          <p:cNvSpPr/>
          <p:nvPr/>
        </p:nvSpPr>
        <p:spPr>
          <a:xfrm>
            <a:off x="5721626" y="20944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Cb(1:5,1:5)</a:t>
            </a:r>
          </a:p>
          <a:p>
            <a:endParaRPr lang="fr-FR" dirty="0"/>
          </a:p>
          <a:p>
            <a:r>
              <a:rPr lang="fr-FR" dirty="0"/>
              <a:t>ans =</a:t>
            </a:r>
          </a:p>
          <a:p>
            <a:endParaRPr lang="fr-FR" dirty="0"/>
          </a:p>
          <a:p>
            <a:r>
              <a:rPr lang="fr-FR" dirty="0"/>
              <a:t>  5×5 uint8 matrix</a:t>
            </a:r>
          </a:p>
          <a:p>
            <a:endParaRPr lang="fr-FR" dirty="0"/>
          </a:p>
          <a:p>
            <a:r>
              <a:rPr lang="fr-FR" dirty="0"/>
              <a:t>   103   103   103   103   103</a:t>
            </a:r>
          </a:p>
          <a:p>
            <a:r>
              <a:rPr lang="fr-FR" dirty="0"/>
              <a:t>   103   103   103   103   103</a:t>
            </a:r>
          </a:p>
          <a:p>
            <a:r>
              <a:rPr lang="fr-FR" dirty="0"/>
              <a:t>   103   103   103   103   102</a:t>
            </a:r>
          </a:p>
          <a:p>
            <a:r>
              <a:rPr lang="fr-FR" dirty="0"/>
              <a:t>   103   103   103   102   102</a:t>
            </a:r>
          </a:p>
          <a:p>
            <a:r>
              <a:rPr lang="fr-FR" dirty="0"/>
              <a:t>   102   102   102   102   102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024FCE-1989-4623-8E3B-A8617DF0BD4A}"/>
              </a:ext>
            </a:extLst>
          </p:cNvPr>
          <p:cNvSpPr/>
          <p:nvPr/>
        </p:nvSpPr>
        <p:spPr>
          <a:xfrm>
            <a:off x="3226905" y="359868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Cr(1:5,1:5)</a:t>
            </a:r>
          </a:p>
          <a:p>
            <a:endParaRPr lang="fr-FR" dirty="0"/>
          </a:p>
          <a:p>
            <a:r>
              <a:rPr lang="fr-FR" dirty="0"/>
              <a:t>ans =</a:t>
            </a:r>
          </a:p>
          <a:p>
            <a:endParaRPr lang="fr-FR" dirty="0"/>
          </a:p>
          <a:p>
            <a:r>
              <a:rPr lang="fr-FR" dirty="0"/>
              <a:t>  5×5 uint8 matrix</a:t>
            </a:r>
          </a:p>
          <a:p>
            <a:endParaRPr lang="fr-FR" dirty="0"/>
          </a:p>
          <a:p>
            <a:r>
              <a:rPr lang="fr-FR" dirty="0"/>
              <a:t>   140   140   140   140   140</a:t>
            </a:r>
          </a:p>
          <a:p>
            <a:r>
              <a:rPr lang="fr-FR" dirty="0"/>
              <a:t>   140   140   140   140   140</a:t>
            </a:r>
          </a:p>
          <a:p>
            <a:r>
              <a:rPr lang="fr-FR" dirty="0"/>
              <a:t>   140   140   140   140   141</a:t>
            </a:r>
          </a:p>
          <a:p>
            <a:r>
              <a:rPr lang="fr-FR" dirty="0"/>
              <a:t>   140   140   140   141   141</a:t>
            </a:r>
          </a:p>
          <a:p>
            <a:r>
              <a:rPr lang="fr-FR" dirty="0"/>
              <a:t>   141   141   141   141   141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4C0D1-652B-40B1-B771-5B5A41DF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7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F986-F30C-FF5A-252D-BEF2F14C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TAMAT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33B7A-E792-4919-9178-6561A8A5E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85E8E-F908-034A-DF5C-C8EFEE42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5745-43CA-4C54-BE27-0B9D9A6E77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7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A6818-B80B-487F-8115-1B15DFBD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435"/>
            <a:ext cx="10515600" cy="5431528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CIE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model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warna-warna</a:t>
            </a:r>
            <a:r>
              <a:rPr lang="en-US" dirty="0"/>
              <a:t> </a:t>
            </a:r>
            <a:r>
              <a:rPr lang="en-US" dirty="0" err="1"/>
              <a:t>imajinier</a:t>
            </a:r>
            <a:r>
              <a:rPr lang="en-US" dirty="0"/>
              <a:t> (</a:t>
            </a:r>
            <a:r>
              <a:rPr lang="en-US" dirty="0" err="1"/>
              <a:t>yaitu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), yang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dan </a:t>
            </a:r>
            <a:r>
              <a:rPr lang="en-US" i="1" dirty="0"/>
              <a:t>Z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Model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model </a:t>
            </a:r>
            <a:r>
              <a:rPr lang="en-US" i="1" dirty="0"/>
              <a:t>XYZ</a:t>
            </a:r>
            <a:r>
              <a:rPr lang="en-US" dirty="0"/>
              <a:t>. </a:t>
            </a:r>
            <a:r>
              <a:rPr lang="en-US" dirty="0" err="1"/>
              <a:t>Warna-warna</a:t>
            </a:r>
            <a:r>
              <a:rPr lang="en-US" dirty="0"/>
              <a:t> </a:t>
            </a:r>
            <a:r>
              <a:rPr lang="en-US" dirty="0" err="1"/>
              <a:t>dispesifikasikan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fiktif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luminance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i="1" dirty="0"/>
              <a:t> brightness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oleh </a:t>
            </a:r>
            <a:r>
              <a:rPr lang="en-US" i="1" dirty="0"/>
              <a:t>Y.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Model </a:t>
            </a:r>
            <a:r>
              <a:rPr lang="en-US" dirty="0" err="1"/>
              <a:t>warna</a:t>
            </a:r>
            <a:r>
              <a:rPr lang="en-US" dirty="0"/>
              <a:t> XYZ </a:t>
            </a:r>
            <a:r>
              <a:rPr lang="en-US" dirty="0" err="1"/>
              <a:t>bersifat</a:t>
            </a:r>
            <a:r>
              <a:rPr lang="en-US" dirty="0"/>
              <a:t> device </a:t>
            </a:r>
            <a:r>
              <a:rPr lang="en-US" i="1" dirty="0"/>
              <a:t>independent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model RGB </a:t>
            </a:r>
            <a:r>
              <a:rPr lang="en-US" dirty="0" err="1"/>
              <a:t>atau</a:t>
            </a:r>
            <a:r>
              <a:rPr lang="en-US" dirty="0"/>
              <a:t> CMY yang </a:t>
            </a:r>
            <a:r>
              <a:rPr lang="en-US" i="1" dirty="0"/>
              <a:t>device dependent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Karena </a:t>
            </a:r>
            <a:r>
              <a:rPr lang="en-US" i="1" dirty="0"/>
              <a:t>device independent</a:t>
            </a:r>
            <a:r>
              <a:rPr lang="en-US" dirty="0"/>
              <a:t>, model XYZ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model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model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model </a:t>
            </a:r>
            <a:r>
              <a:rPr lang="en-US" dirty="0" err="1"/>
              <a:t>warna</a:t>
            </a:r>
            <a:r>
              <a:rPr lang="en-US" dirty="0"/>
              <a:t> yang lain.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74198-6D41-4528-B9C5-48D2B03E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1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11324BCC-A77A-4C0B-8F85-13D10EDE5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CIE </a:t>
            </a:r>
            <a:r>
              <a:rPr lang="en-GB" altLang="en-US" dirty="0" err="1"/>
              <a:t>Color</a:t>
            </a:r>
            <a:r>
              <a:rPr lang="en-GB" altLang="en-US" dirty="0"/>
              <a:t> Matching Functions</a:t>
            </a: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A9551F1-0E2C-479D-B4C2-129839940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3575" y="6061284"/>
            <a:ext cx="8591963" cy="55817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5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dirty="0"/>
              <a:t>  </a:t>
            </a:r>
            <a:r>
              <a:rPr lang="en-GB" altLang="en-US" sz="3800" dirty="0"/>
              <a:t>CIE </a:t>
            </a:r>
            <a:r>
              <a:rPr lang="en-GB" altLang="en-US" sz="3800" i="1" dirty="0"/>
              <a:t>RGB</a:t>
            </a:r>
            <a:r>
              <a:rPr lang="en-GB" altLang="en-US" sz="3800" dirty="0"/>
              <a:t> Matching Functions                    CIE </a:t>
            </a:r>
            <a:r>
              <a:rPr lang="en-GB" altLang="en-US" sz="3800" i="1" dirty="0"/>
              <a:t>XYZ</a:t>
            </a:r>
            <a:r>
              <a:rPr lang="en-GB" altLang="en-US" sz="3800" dirty="0"/>
              <a:t> Matching Functions</a:t>
            </a:r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8FF410F3-0B0F-404A-8D6C-947276E3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979614"/>
            <a:ext cx="5140880" cy="385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301" name="Picture 4">
            <a:extLst>
              <a:ext uri="{FF2B5EF4-FFF2-40B4-BE49-F238E27FC236}">
                <a16:creationId xmlns:a16="http://schemas.microsoft.com/office/drawing/2014/main" id="{524AC41C-7049-46E7-8C69-7506E6F4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3" y="1981200"/>
            <a:ext cx="5260803" cy="394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8C5A14-3481-47CE-B90C-98D41721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6E157-8481-44B0-BFB3-A2DF15B24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5008"/>
            <a:ext cx="10515600" cy="5685183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Kromatisitas</a:t>
            </a:r>
            <a:r>
              <a:rPr lang="en-US" dirty="0"/>
              <a:t> (</a:t>
            </a:r>
            <a:r>
              <a:rPr lang="en-US" i="1" dirty="0"/>
              <a:t>chromaticity of color</a:t>
            </a:r>
            <a:r>
              <a:rPr lang="en-US" dirty="0"/>
              <a:t>)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,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kromatisitas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:   </a:t>
            </a:r>
          </a:p>
          <a:p>
            <a:pPr marL="0" indent="0">
              <a:buNone/>
            </a:pPr>
            <a:r>
              <a:rPr lang="en-US" i="1" dirty="0"/>
              <a:t>                         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= 1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atau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	              </a:t>
            </a:r>
            <a:r>
              <a:rPr lang="en-US" i="1" dirty="0"/>
              <a:t>z</a:t>
            </a:r>
            <a:r>
              <a:rPr lang="en-US" dirty="0"/>
              <a:t> = 1 – (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)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Z</a:t>
            </a:r>
            <a:r>
              <a:rPr lang="en-US" dirty="0"/>
              <a:t> = 1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2D195B-D215-4B65-AFD8-B1E0F9FC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74FD63-1F11-417A-B89C-84B1A9F789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097156"/>
          <a:ext cx="1771222" cy="75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3225" imgH="368140" progId="Equation.3">
                  <p:embed/>
                </p:oleObj>
              </mc:Choice>
              <mc:Fallback>
                <p:oleObj r:id="rId2" imgW="863225" imgH="36814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74FD63-1F11-417A-B89C-84B1A9F78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97156"/>
                        <a:ext cx="1771222" cy="755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35F976D5-1B0F-4AC5-92F0-150666E5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F085718-82C4-4952-AA9B-91550CC76D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2874" y="2126973"/>
          <a:ext cx="1771222" cy="75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63225" imgH="368140" progId="Equation.3">
                  <p:embed/>
                </p:oleObj>
              </mc:Choice>
              <mc:Fallback>
                <p:oleObj r:id="rId4" imgW="863225" imgH="36814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F085718-82C4-4952-AA9B-91550CC76D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874" y="2126973"/>
                        <a:ext cx="1771222" cy="755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>
            <a:extLst>
              <a:ext uri="{FF2B5EF4-FFF2-40B4-BE49-F238E27FC236}">
                <a16:creationId xmlns:a16="http://schemas.microsoft.com/office/drawing/2014/main" id="{E4080D91-6CEB-4A0F-B2FD-F7832813F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24FD1F6-9B37-4E6E-B9A7-901B7D8E6B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6948" y="2215402"/>
          <a:ext cx="1540566" cy="65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63225" imgH="368140" progId="Equation.3">
                  <p:embed/>
                </p:oleObj>
              </mc:Choice>
              <mc:Fallback>
                <p:oleObj r:id="rId6" imgW="863225" imgH="368140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24FD1F6-9B37-4E6E-B9A7-901B7D8E6B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948" y="2215402"/>
                        <a:ext cx="1540566" cy="657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1AD4D-B718-4099-9382-A0C3FA14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2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DEA1A-CD37-4C3F-B997-6ED455E68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716"/>
            <a:ext cx="10515600" cy="5640247"/>
          </a:xfrm>
        </p:spPr>
        <p:txBody>
          <a:bodyPr/>
          <a:lstStyle/>
          <a:p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kromatisitas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b="1" dirty="0"/>
              <a:t>diagram </a:t>
            </a:r>
            <a:r>
              <a:rPr lang="en-US" b="1" dirty="0" err="1"/>
              <a:t>kromatisitas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x dan y </a:t>
            </a:r>
            <a:r>
              <a:rPr lang="en-US" dirty="0" err="1"/>
              <a:t>saja</a:t>
            </a:r>
            <a:r>
              <a:rPr lang="en-US" dirty="0"/>
              <a:t>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5BC3E7F-575D-4D03-9C19-BB2F69DC1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574" y="16896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10128-76F2-43C3-A63D-0B0AACB72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12" y="1481677"/>
            <a:ext cx="5144288" cy="49675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1EC7C-A6C5-4333-849F-05A3679D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4A92D131-4260-B6EB-9E77-8EE9481E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0" y="1481678"/>
            <a:ext cx="4187651" cy="47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3567F-FB30-48FF-84CF-CEF20DC9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F3F0-72FA-4D92-89CF-7701B62BF9B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70690" name="Rectangle 2">
            <a:extLst>
              <a:ext uri="{FF2B5EF4-FFF2-40B4-BE49-F238E27FC236}">
                <a16:creationId xmlns:a16="http://schemas.microsoft.com/office/drawing/2014/main" id="{21825461-9146-4FE4-B00F-D2B0BE08C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CIE Chromaticity Diagram</a:t>
            </a:r>
          </a:p>
        </p:txBody>
      </p:sp>
      <p:pic>
        <p:nvPicPr>
          <p:cNvPr id="370692" name="Picture 4" descr="D:\courses\Spring01\CS430\ciechroma.jpg">
            <a:extLst>
              <a:ext uri="{FF2B5EF4-FFF2-40B4-BE49-F238E27FC236}">
                <a16:creationId xmlns:a16="http://schemas.microsoft.com/office/drawing/2014/main" id="{7B81EEAD-3211-4A1B-AF49-F077A228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685800"/>
            <a:ext cx="5491163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796B5-E253-4958-ADAC-C1C8DCAA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C13-8999-4AB0-9B25-7906DC7A1F2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72738" name="Rectangle 2">
            <a:extLst>
              <a:ext uri="{FF2B5EF4-FFF2-40B4-BE49-F238E27FC236}">
                <a16:creationId xmlns:a16="http://schemas.microsoft.com/office/drawing/2014/main" id="{877C7D81-7457-43B7-A3D2-37D2E3B31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CIE Chromaticity Diagram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5F7977E-96A5-42EA-93C4-CBE935062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5" b="7433"/>
          <a:stretch>
            <a:fillRect/>
          </a:stretch>
        </p:blipFill>
        <p:spPr bwMode="auto">
          <a:xfrm>
            <a:off x="2875018" y="755375"/>
            <a:ext cx="5560046" cy="595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BF5FC9-3DB8-45E1-8606-85DBD4E4E132}"/>
              </a:ext>
            </a:extLst>
          </p:cNvPr>
          <p:cNvSpPr/>
          <p:nvPr/>
        </p:nvSpPr>
        <p:spPr>
          <a:xfrm>
            <a:off x="602974" y="526774"/>
            <a:ext cx="625683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i="1" dirty="0"/>
              <a:t>Hue</a:t>
            </a:r>
            <a:r>
              <a:rPr lang="sv-SE" sz="2200" dirty="0"/>
              <a:t> dari warna tertentu diperoleh dengan menarik garis dari putih (C) ke sisi elips melalui warna tersebut. </a:t>
            </a:r>
            <a:r>
              <a:rPr lang="sv-SE" sz="2200" i="1" dirty="0"/>
              <a:t>Hue</a:t>
            </a:r>
            <a:r>
              <a:rPr lang="sv-SE" sz="2200" dirty="0"/>
              <a:t> dari warna adalah panjang gelombang pada titik potong garis dengan sisi diagram.</a:t>
            </a:r>
          </a:p>
          <a:p>
            <a:endParaRPr lang="sv-SE" sz="2200" dirty="0">
              <a:latin typeface="Arial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Misal warna A, tarik garis dari C melalui A dan memotong sisi diagram di B.</a:t>
            </a:r>
          </a:p>
          <a:p>
            <a:endParaRPr lang="sv-SE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i="1" dirty="0"/>
              <a:t>Saturation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panjang</a:t>
            </a:r>
            <a:r>
              <a:rPr lang="en-US" sz="2200" dirty="0"/>
              <a:t> </a:t>
            </a:r>
            <a:r>
              <a:rPr lang="en-US" sz="2200" i="1" dirty="0"/>
              <a:t>CA</a:t>
            </a:r>
            <a:r>
              <a:rPr lang="en-US" sz="2200" dirty="0"/>
              <a:t> </a:t>
            </a:r>
            <a:r>
              <a:rPr lang="en-US" sz="2200" dirty="0" err="1"/>
              <a:t>relatif</a:t>
            </a:r>
            <a:r>
              <a:rPr lang="en-US" sz="2200" dirty="0"/>
              <a:t> </a:t>
            </a:r>
            <a:r>
              <a:rPr lang="en-US" sz="2200" dirty="0" err="1"/>
              <a:t>terhadap</a:t>
            </a:r>
            <a:r>
              <a:rPr lang="en-US" sz="2200" dirty="0"/>
              <a:t> </a:t>
            </a:r>
            <a:r>
              <a:rPr lang="en-US" sz="2200" i="1" dirty="0"/>
              <a:t>CB: </a:t>
            </a:r>
          </a:p>
          <a:p>
            <a:r>
              <a:rPr lang="en-US" sz="2200" i="1" dirty="0"/>
              <a:t>                  saturation = CA/CB</a:t>
            </a:r>
          </a:p>
          <a:p>
            <a:endParaRPr lang="en-US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 err="1"/>
              <a:t>Warna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komplementer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adalah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warna-warna</a:t>
            </a:r>
            <a:r>
              <a:rPr lang="en-US" altLang="en-US" sz="2200" dirty="0"/>
              <a:t> yang </a:t>
            </a:r>
            <a:r>
              <a:rPr lang="en-US" altLang="en-US" sz="2200" dirty="0" err="1"/>
              <a:t>dapat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dicampurkan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untuk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menghasilkan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warna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putih</a:t>
            </a:r>
            <a:r>
              <a:rPr lang="en-US" altLang="en-US" sz="2200" dirty="0"/>
              <a:t>. D dan E </a:t>
            </a:r>
            <a:r>
              <a:rPr lang="en-US" altLang="en-US" sz="2200" dirty="0" err="1"/>
              <a:t>adalah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komplementer</a:t>
            </a:r>
            <a:r>
              <a:rPr lang="en-US" altLang="en-US" sz="2200" dirty="0"/>
              <a:t>.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2E6E0-56C8-4732-9E22-57D6B14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808" y="616226"/>
            <a:ext cx="5014589" cy="51782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FED3E-0130-4F86-9CF9-B16340E9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5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1658</Words>
  <Application>Microsoft Office PowerPoint</Application>
  <PresentationFormat>Widescreen</PresentationFormat>
  <Paragraphs>241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ArialMT</vt:lpstr>
      <vt:lpstr>Calibri</vt:lpstr>
      <vt:lpstr>Calibri Light</vt:lpstr>
      <vt:lpstr>Cambria Math</vt:lpstr>
      <vt:lpstr>Courier New</vt:lpstr>
      <vt:lpstr>Times New Roman</vt:lpstr>
      <vt:lpstr>Office Theme</vt:lpstr>
      <vt:lpstr>Equation.3</vt:lpstr>
      <vt:lpstr>Equation</vt:lpstr>
      <vt:lpstr>17 – Warna  (Bagian 2)</vt:lpstr>
      <vt:lpstr>Model warna XYZ</vt:lpstr>
      <vt:lpstr>PowerPoint Presentation</vt:lpstr>
      <vt:lpstr>CIE Color Matching Functions</vt:lpstr>
      <vt:lpstr>PowerPoint Presentation</vt:lpstr>
      <vt:lpstr>PowerPoint Presentation</vt:lpstr>
      <vt:lpstr>CIE Chromaticity Diagram</vt:lpstr>
      <vt:lpstr>CIE Chromaticity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warna YIQ</vt:lpstr>
      <vt:lpstr>PowerPoint Presentation</vt:lpstr>
      <vt:lpstr>PowerPoint Presentation</vt:lpstr>
      <vt:lpstr>Model warna YUV</vt:lpstr>
      <vt:lpstr>Model warna YCbCr</vt:lpstr>
      <vt:lpstr>PowerPoint Presentation</vt:lpstr>
      <vt:lpstr>PowerPoint Presentation</vt:lpstr>
      <vt:lpstr>PowerPoint Presentation</vt:lpstr>
      <vt:lpstr>PowerPoint Presentation</vt:lpstr>
      <vt:lpstr>TAMAT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13</cp:revision>
  <dcterms:created xsi:type="dcterms:W3CDTF">2022-03-13T10:29:37Z</dcterms:created>
  <dcterms:modified xsi:type="dcterms:W3CDTF">2025-10-10T06:17:50Z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2024-10-31T06:56:08Z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8a4a1a65-06f3-430f-be0c-4469cf035b8a</vt:lpwstr>
  </property>
  <property fmtid="{D5CDD505-2E9C-101B-9397-08002B2CF9AE}" pid="8" name="MSIP_Label_38b525e5-f3da-4501-8f1e-526b6769fc56_ContentBits">
    <vt:lpwstr>0</vt:lpwstr>
  </property>
</Properties>
</file>