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51.bin" ContentType="image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66.bin" ContentType="image/unknown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7" r:id="rId2"/>
    <p:sldId id="258" r:id="rId3"/>
    <p:sldId id="736" r:id="rId4"/>
    <p:sldId id="732" r:id="rId5"/>
    <p:sldId id="743" r:id="rId6"/>
    <p:sldId id="749" r:id="rId7"/>
    <p:sldId id="733" r:id="rId8"/>
    <p:sldId id="259" r:id="rId9"/>
    <p:sldId id="734" r:id="rId10"/>
    <p:sldId id="260" r:id="rId11"/>
    <p:sldId id="737" r:id="rId12"/>
    <p:sldId id="738" r:id="rId13"/>
    <p:sldId id="266" r:id="rId14"/>
    <p:sldId id="288" r:id="rId15"/>
    <p:sldId id="748" r:id="rId16"/>
    <p:sldId id="724" r:id="rId17"/>
    <p:sldId id="731" r:id="rId18"/>
    <p:sldId id="729" r:id="rId19"/>
    <p:sldId id="730" r:id="rId20"/>
    <p:sldId id="261" r:id="rId21"/>
    <p:sldId id="784" r:id="rId22"/>
    <p:sldId id="262" r:id="rId23"/>
    <p:sldId id="263" r:id="rId24"/>
    <p:sldId id="740" r:id="rId25"/>
    <p:sldId id="796" r:id="rId26"/>
    <p:sldId id="287" r:id="rId27"/>
    <p:sldId id="742" r:id="rId28"/>
    <p:sldId id="744" r:id="rId29"/>
    <p:sldId id="745" r:id="rId30"/>
    <p:sldId id="339" r:id="rId31"/>
    <p:sldId id="792" r:id="rId32"/>
    <p:sldId id="793" r:id="rId33"/>
    <p:sldId id="794" r:id="rId34"/>
    <p:sldId id="795" r:id="rId35"/>
    <p:sldId id="785" r:id="rId36"/>
    <p:sldId id="773" r:id="rId37"/>
    <p:sldId id="801" r:id="rId38"/>
    <p:sldId id="265" r:id="rId39"/>
    <p:sldId id="774" r:id="rId40"/>
    <p:sldId id="267" r:id="rId41"/>
    <p:sldId id="268" r:id="rId42"/>
    <p:sldId id="775" r:id="rId43"/>
    <p:sldId id="776" r:id="rId44"/>
    <p:sldId id="777" r:id="rId45"/>
    <p:sldId id="782" r:id="rId46"/>
    <p:sldId id="786" r:id="rId47"/>
    <p:sldId id="797" r:id="rId48"/>
    <p:sldId id="802" r:id="rId49"/>
    <p:sldId id="798" r:id="rId50"/>
    <p:sldId id="799" r:id="rId51"/>
    <p:sldId id="800" r:id="rId52"/>
    <p:sldId id="337" r:id="rId53"/>
    <p:sldId id="338" r:id="rId54"/>
    <p:sldId id="340" r:id="rId55"/>
    <p:sldId id="751" r:id="rId56"/>
    <p:sldId id="752" r:id="rId57"/>
    <p:sldId id="753" r:id="rId58"/>
    <p:sldId id="754" r:id="rId59"/>
    <p:sldId id="755" r:id="rId60"/>
    <p:sldId id="314" r:id="rId61"/>
    <p:sldId id="313" r:id="rId62"/>
    <p:sldId id="316" r:id="rId63"/>
    <p:sldId id="741" r:id="rId64"/>
    <p:sldId id="787" r:id="rId65"/>
    <p:sldId id="788" r:id="rId66"/>
    <p:sldId id="789" r:id="rId67"/>
    <p:sldId id="791" r:id="rId68"/>
    <p:sldId id="790" r:id="rId69"/>
    <p:sldId id="783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2B58B-7EC3-4868-812D-518EA0AEA264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D23AC-D084-41D8-BEAE-8EC5A6EE2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0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1C163E17-2C7B-4AF4-9FE3-595D526D449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5pPr>
            <a:lvl6pPr marL="4572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6pPr>
            <a:lvl7pPr marL="9144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7pPr>
            <a:lvl8pPr marL="1371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8pPr>
            <a:lvl9pPr marL="18288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9pPr>
          </a:lstStyle>
          <a:p>
            <a:fld id="{C7E5A859-AE2B-4FAC-A82D-247648C04953}" type="slidenum">
              <a:rPr lang="en-GB" altLang="en-US" sz="1200">
                <a:solidFill>
                  <a:srgbClr val="000000"/>
                </a:solidFill>
              </a:rPr>
              <a:pPr/>
              <a:t>38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6083" name="Text Box 1">
            <a:extLst>
              <a:ext uri="{FF2B5EF4-FFF2-40B4-BE49-F238E27FC236}">
                <a16:creationId xmlns:a16="http://schemas.microsoft.com/office/drawing/2014/main" id="{B9E1ACCC-6855-421F-B0E1-97D3BD12E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5pPr>
            <a:lvl6pPr marL="4572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6pPr>
            <a:lvl7pPr marL="9144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7pPr>
            <a:lvl8pPr marL="1371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8pPr>
            <a:lvl9pPr marL="18288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9pPr>
          </a:lstStyle>
          <a:p>
            <a:endParaRPr lang="en-US" altLang="en-US"/>
          </a:p>
        </p:txBody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53F870B8-18DA-468C-838A-ECAE160005D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CBC680D6-9A00-4A9E-ABA4-1FFC6440BB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5pPr>
            <a:lvl6pPr marL="4572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6pPr>
            <a:lvl7pPr marL="9144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7pPr>
            <a:lvl8pPr marL="1371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8pPr>
            <a:lvl9pPr marL="18288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9pPr>
          </a:lstStyle>
          <a:p>
            <a:fld id="{405645D2-BEF4-4AC3-BBBA-096FE57ECAB5}" type="slidenum">
              <a:rPr lang="en-GB" altLang="en-US" sz="1200">
                <a:solidFill>
                  <a:srgbClr val="000000"/>
                </a:solidFill>
              </a:rPr>
              <a:pPr/>
              <a:t>39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7F7127B9-A6BD-4781-95FB-A9CED42FB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5pPr>
            <a:lvl6pPr marL="4572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6pPr>
            <a:lvl7pPr marL="9144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7pPr>
            <a:lvl8pPr marL="1371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8pPr>
            <a:lvl9pPr marL="18288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9pPr>
          </a:lstStyle>
          <a:p>
            <a:endParaRPr lang="en-US" altLang="en-US"/>
          </a:p>
        </p:txBody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7F18C759-CE26-488C-98B1-3F3132C670B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24D15B35-7DC9-4A2D-8822-8B97378C7E9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5pPr>
            <a:lvl6pPr marL="4572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6pPr>
            <a:lvl7pPr marL="9144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7pPr>
            <a:lvl8pPr marL="1371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8pPr>
            <a:lvl9pPr marL="18288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9pPr>
          </a:lstStyle>
          <a:p>
            <a:fld id="{7A6F9743-5EE6-45EE-A561-99DEB84384D9}" type="slidenum">
              <a:rPr lang="en-GB" altLang="en-US" sz="1200">
                <a:solidFill>
                  <a:srgbClr val="000000"/>
                </a:solidFill>
              </a:rPr>
              <a:pPr/>
              <a:t>40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CA1867E3-37F4-4F58-BA04-32ADB4E11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5pPr>
            <a:lvl6pPr marL="4572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6pPr>
            <a:lvl7pPr marL="9144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7pPr>
            <a:lvl8pPr marL="1371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8pPr>
            <a:lvl9pPr marL="18288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9pPr>
          </a:lstStyle>
          <a:p>
            <a:endParaRPr lang="en-US" altLang="en-US"/>
          </a:p>
        </p:txBody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857F2EE-2FAB-4E7D-A6D6-24C82137A56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D4040684-B174-4EB9-8A08-E762826D9C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5pPr>
            <a:lvl6pPr marL="4572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6pPr>
            <a:lvl7pPr marL="9144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7pPr>
            <a:lvl8pPr marL="1371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8pPr>
            <a:lvl9pPr marL="18288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9pPr>
          </a:lstStyle>
          <a:p>
            <a:fld id="{D9A78531-A87E-4533-B7F8-4DF40DCB4C9D}" type="slidenum">
              <a:rPr lang="en-GB" altLang="en-US" sz="1200">
                <a:solidFill>
                  <a:srgbClr val="000000"/>
                </a:solidFill>
              </a:rPr>
              <a:pPr/>
              <a:t>41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1F85A256-93BF-4681-8812-12E020CED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5pPr>
            <a:lvl6pPr marL="4572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6pPr>
            <a:lvl7pPr marL="9144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7pPr>
            <a:lvl8pPr marL="1371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8pPr>
            <a:lvl9pPr marL="18288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9pPr>
          </a:lstStyle>
          <a:p>
            <a:endParaRPr lang="en-US" altLang="en-US"/>
          </a:p>
        </p:txBody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EC090EC7-CBAF-47EA-9403-6C3B84BBB6D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DC059-2105-4F6B-84C7-0A7B0427F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438E2-B335-42F3-BD2C-895D9A59E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28A7E-62E5-4747-A520-8C0EE05A8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0D606-0F97-4337-A230-86A19F592311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27FE2-B8F1-469C-9648-168AFFC6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F35E7-8366-4C5F-9FDB-C3C7E7BA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3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B4EE4-8F7E-4D71-9872-FF3BB9AF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53A06-0B1B-46D8-ACC4-C109D6795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9E175-0C4B-40C3-A26D-F9A554E1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EA58-7BD7-4916-82D5-D76F92A782BD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FC7F0-8778-4B27-8E57-050A6955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9183D-03AD-4C87-8E1A-D3479BE7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4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12558F-BD8A-45D8-8128-60A9B36F3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B0C81-2508-4076-A839-6273033BA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EC42A-0230-41D3-9A56-0257C9F9D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E8767-B3FF-427A-B58C-24892F7A0E66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A0B00-CB1B-4CF6-94A8-2EF993C83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26217-7946-4951-9881-5B580DCB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5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49887-F102-466D-9AA0-468F0884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51762-629F-43D2-9ABF-2445F3EA6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14A53-71BC-4EF6-B307-DC95FFE6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3786F-AD4B-4FCA-8B4D-23D108AB6D0D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48AF1-38F5-4073-97DE-272C4D05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985B2-D8FC-4E45-A83A-0988DE11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2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245F-C537-4437-9AA3-3A3DB2B06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3525A-1131-44B0-ABEF-DA1CE7416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EC604-0D2D-4387-9C04-9CA83DE5C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6A663-AD10-4ADB-9FB5-678CE97A73A1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F55FD-6FCC-4FE1-8795-3423B104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C2416-33CA-46A1-A8E8-D60DF80FE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4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26E3F-BED3-438F-8143-BEC502F3A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AF60B-80C8-4017-98D4-7117D1789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8DC42-602E-4B2D-A641-CD5800E9F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6153AB-F4EA-4D88-858C-DA0BC8B3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BA04-3D8A-426A-85F1-D5CC58EA5835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93D04-06E7-4160-B223-8EAA71F8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3412C-3FB2-4326-8C10-87601A58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8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75A27-6B3F-4A4B-A9D1-6D8A2D68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96122-4C88-49CA-B156-A94178F4C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C2698F-E2C3-4692-8C24-FDE94BAC6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D1985-E57E-40CB-A933-FF7FA7DF92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F164A-0DEC-4A65-9CDB-3287C030C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FC294-E4C9-4315-AA0F-AF9443AC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5FE33-3053-4633-9C30-4F71D7C19ABF}" type="datetime1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37B49C-37B7-41DD-AE3C-EE808F8C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C5A53-313E-4BA2-A5B9-FB3DAE94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2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6884-CEA4-41C9-8143-97210B91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32D60-074E-439C-97FC-B8A809AD0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B1FBF-EAAC-4A94-B409-241191C6E5C7}" type="datetime1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2EF49-D476-4582-97D0-9B74B022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EDEF6-154D-49F6-B437-B9113E3EA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5F446F-ECAE-45DF-824F-596FF616C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5362-AF7D-466C-935A-1AB49D89A9E8}" type="datetime1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00FF58-2027-4FCC-94FD-5289A10D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EBA24-4655-4C2F-BEAE-33396F0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69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47D34-E0DC-4920-B358-26684166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9B089-DD37-41B7-AB9B-F220F6426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446FF-59E1-4F03-A958-5E9D2A31B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0F0CC-2A9C-4362-B778-5CF4E4502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D671B-3344-4C8C-BCC3-A82D82543579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6AFCE-F92C-4FA3-B2AC-783B9470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82D81-9974-4CBC-97F8-993AD468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5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9EFD-BB25-470A-8D0A-C00D5792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FD8744-D68C-4196-B45C-CB1A8AB4E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6A247-3A45-4A55-BAF6-6A2A18273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6B144-1C45-456E-A959-8F31A315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F617-C2A0-49AB-B99F-5C13CC4187DC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14CB5-52F9-450C-8C2D-9A5094395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19EE2-BDF3-4DD3-A9C9-3EC027F0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6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31E28-7385-4224-BA91-57740042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EBCAC-176C-414B-A0AB-D0CFD8AD6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C2992-D35F-4F2F-8BBE-363FAE4CE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E0AC6-ECB3-4208-A240-011D4EBD535F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0D0AF-AB80-407E-9FE7-B9B6D5A8B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Rinaldi Munir/IF4073-Pemrosesan Citra Digital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AA2-32F5-4331-9389-43BF3937D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CA8C-3C40-440D-A23D-CFF4DA060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6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8.emf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bin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bin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d2know.org/academics/modular-arithmetic-modulo-calculator.htm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d2know.org/computers.html" TargetMode="External"/><Relationship Id="rId13" Type="http://schemas.openxmlformats.org/officeDocument/2006/relationships/hyperlink" Target="https://www.had2know.org/finance.html" TargetMode="External"/><Relationship Id="rId18" Type="http://schemas.openxmlformats.org/officeDocument/2006/relationships/hyperlink" Target="https://www.had2know.org/makeit.html" TargetMode="External"/><Relationship Id="rId26" Type="http://schemas.openxmlformats.org/officeDocument/2006/relationships/hyperlink" Target="https://www.had2know.org/" TargetMode="External"/><Relationship Id="rId3" Type="http://schemas.openxmlformats.org/officeDocument/2006/relationships/hyperlink" Target="https://www.had2know.org/arts.html" TargetMode="External"/><Relationship Id="rId21" Type="http://schemas.openxmlformats.org/officeDocument/2006/relationships/hyperlink" Target="https://www.had2know.org/society.html" TargetMode="External"/><Relationship Id="rId7" Type="http://schemas.openxmlformats.org/officeDocument/2006/relationships/hyperlink" Target="https://www.had2know.org/careers.html" TargetMode="External"/><Relationship Id="rId12" Type="http://schemas.openxmlformats.org/officeDocument/2006/relationships/hyperlink" Target="https://www.had2know.org/family.html" TargetMode="External"/><Relationship Id="rId17" Type="http://schemas.openxmlformats.org/officeDocument/2006/relationships/hyperlink" Target="https://www.had2know.org/lifestyle.html" TargetMode="External"/><Relationship Id="rId25" Type="http://schemas.openxmlformats.org/officeDocument/2006/relationships/hyperlink" Target="https://goodcalculators.com/sig-fig-significant-figures-calculator/" TargetMode="External"/><Relationship Id="rId2" Type="http://schemas.openxmlformats.org/officeDocument/2006/relationships/hyperlink" Target="https://www.had2know.org/academics.html" TargetMode="External"/><Relationship Id="rId16" Type="http://schemas.openxmlformats.org/officeDocument/2006/relationships/hyperlink" Target="https://www.had2know.org/househome.html" TargetMode="External"/><Relationship Id="rId20" Type="http://schemas.openxmlformats.org/officeDocument/2006/relationships/hyperlink" Target="https://www.had2know.org/relationships.html" TargetMode="External"/><Relationship Id="rId29" Type="http://schemas.openxmlformats.org/officeDocument/2006/relationships/hyperlink" Target="https://www.had2know.org/contactus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ad2know.org/business.html" TargetMode="External"/><Relationship Id="rId11" Type="http://schemas.openxmlformats.org/officeDocument/2006/relationships/hyperlink" Target="https://www.had2know.org/entertainment.html" TargetMode="External"/><Relationship Id="rId24" Type="http://schemas.openxmlformats.org/officeDocument/2006/relationships/hyperlink" Target="https://www.had2know.org/travel.html" TargetMode="External"/><Relationship Id="rId5" Type="http://schemas.openxmlformats.org/officeDocument/2006/relationships/hyperlink" Target="https://www.had2know.org/beauty.html" TargetMode="External"/><Relationship Id="rId15" Type="http://schemas.openxmlformats.org/officeDocument/2006/relationships/hyperlink" Target="https://www.had2know.org/health.html" TargetMode="External"/><Relationship Id="rId23" Type="http://schemas.openxmlformats.org/officeDocument/2006/relationships/hyperlink" Target="https://www.had2know.org/technology.html" TargetMode="External"/><Relationship Id="rId28" Type="http://schemas.openxmlformats.org/officeDocument/2006/relationships/hyperlink" Target="https://www.had2know.org/privacy.html" TargetMode="External"/><Relationship Id="rId10" Type="http://schemas.openxmlformats.org/officeDocument/2006/relationships/hyperlink" Target="https://www.had2know.org/education.html" TargetMode="External"/><Relationship Id="rId19" Type="http://schemas.openxmlformats.org/officeDocument/2006/relationships/hyperlink" Target="https://www.had2know.org/pets.html" TargetMode="External"/><Relationship Id="rId31" Type="http://schemas.openxmlformats.org/officeDocument/2006/relationships/image" Target="../media/image68.png"/><Relationship Id="rId4" Type="http://schemas.openxmlformats.org/officeDocument/2006/relationships/hyperlink" Target="https://www.had2know.org/automotive.html" TargetMode="External"/><Relationship Id="rId9" Type="http://schemas.openxmlformats.org/officeDocument/2006/relationships/hyperlink" Target="https://www.had2know.org/culinary.html" TargetMode="External"/><Relationship Id="rId14" Type="http://schemas.openxmlformats.org/officeDocument/2006/relationships/hyperlink" Target="https://www.had2know.org/garden.html" TargetMode="External"/><Relationship Id="rId22" Type="http://schemas.openxmlformats.org/officeDocument/2006/relationships/hyperlink" Target="https://www.had2know.org/sports.html" TargetMode="External"/><Relationship Id="rId27" Type="http://schemas.openxmlformats.org/officeDocument/2006/relationships/hyperlink" Target="https://www.had2know.org/tou.html" TargetMode="External"/><Relationship Id="rId30" Type="http://schemas.openxmlformats.org/officeDocument/2006/relationships/hyperlink" Target="https://www.had2know.org/technology/hsl-rgb-color-converter.html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wmf"/><Relationship Id="rId4" Type="http://schemas.openxmlformats.org/officeDocument/2006/relationships/oleObject" Target="../embeddings/oleObject5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48C48-39F5-46DF-82D1-A8DEEC74D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440" y="675323"/>
            <a:ext cx="9144000" cy="1498917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16 – </a:t>
            </a:r>
            <a:r>
              <a:rPr lang="en-US" b="1" dirty="0" err="1">
                <a:latin typeface="+mn-lt"/>
              </a:rPr>
              <a:t>Warna</a:t>
            </a:r>
            <a:r>
              <a:rPr lang="en-US" b="1" dirty="0">
                <a:latin typeface="+mn-lt"/>
              </a:rPr>
              <a:t>  </a:t>
            </a:r>
            <a:r>
              <a:rPr lang="en-US" sz="6000" dirty="0">
                <a:solidFill>
                  <a:srgbClr val="FF0000"/>
                </a:solidFill>
              </a:rPr>
              <a:t>(Bagian 1)</a:t>
            </a:r>
            <a:endParaRPr lang="en-US" sz="32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8532B5-440C-4CF9-BA6E-65D0274F1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60193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IF4073 </a:t>
            </a:r>
            <a:r>
              <a:rPr lang="en-US" sz="3600" dirty="0" err="1"/>
              <a:t>Pemrosesan</a:t>
            </a:r>
            <a:r>
              <a:rPr lang="en-US" sz="3600" dirty="0"/>
              <a:t> Citra Digital</a:t>
            </a:r>
          </a:p>
          <a:p>
            <a:endParaRPr lang="en-US" sz="3600" dirty="0"/>
          </a:p>
          <a:p>
            <a:r>
              <a:rPr lang="en-US" sz="3600" dirty="0"/>
              <a:t>Oleh: Dr. Ir. Rinaldi, M.T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EF0E72-0D77-457B-A795-B4D2AF854200}"/>
              </a:ext>
            </a:extLst>
          </p:cNvPr>
          <p:cNvSpPr txBox="1"/>
          <p:nvPr/>
        </p:nvSpPr>
        <p:spPr>
          <a:xfrm>
            <a:off x="4260160" y="5657671"/>
            <a:ext cx="38565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Program </a:t>
            </a:r>
            <a:r>
              <a:rPr lang="en-US" dirty="0" err="1"/>
              <a:t>Studi</a:t>
            </a:r>
            <a:r>
              <a:rPr lang="en-US" dirty="0"/>
              <a:t> Teknik </a:t>
            </a:r>
            <a:r>
              <a:rPr lang="en-US" dirty="0" err="1"/>
              <a:t>Informatika</a:t>
            </a:r>
            <a:endParaRPr lang="en-US" dirty="0"/>
          </a:p>
          <a:p>
            <a:pPr algn="ctr"/>
            <a:r>
              <a:rPr lang="en-US" dirty="0" err="1"/>
              <a:t>Sekolah</a:t>
            </a:r>
            <a:r>
              <a:rPr lang="en-US" dirty="0"/>
              <a:t> Teknik </a:t>
            </a:r>
            <a:r>
              <a:rPr lang="en-US" dirty="0" err="1"/>
              <a:t>Elektro</a:t>
            </a:r>
            <a:r>
              <a:rPr lang="en-US" dirty="0"/>
              <a:t> dan </a:t>
            </a:r>
            <a:r>
              <a:rPr lang="en-US" dirty="0" err="1"/>
              <a:t>Informatika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Institut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Bandung</a:t>
            </a:r>
          </a:p>
          <a:p>
            <a:pPr algn="ctr"/>
            <a:r>
              <a:rPr lang="en-US" dirty="0"/>
              <a:t>2025</a:t>
            </a:r>
          </a:p>
        </p:txBody>
      </p:sp>
      <p:pic>
        <p:nvPicPr>
          <p:cNvPr id="5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9A603409-7D59-4544-92B3-EC3C4B093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59" y="4007281"/>
            <a:ext cx="1487170" cy="148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1E5E3-131B-441E-AFB2-37D0083DE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6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A1D30-5118-44B7-8E42-C7E10D409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6955"/>
            <a:ext cx="10515600" cy="5635487"/>
          </a:xfrm>
        </p:spPr>
        <p:txBody>
          <a:bodyPr>
            <a:normAutofit/>
          </a:bodyPr>
          <a:lstStyle/>
          <a:p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memperlihatkan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 </a:t>
            </a:r>
            <a:r>
              <a:rPr lang="en-US" dirty="0" err="1"/>
              <a:t>kombinasi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yang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rentang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yang paling </a:t>
            </a:r>
            <a:r>
              <a:rPr lang="en-US" dirty="0" err="1"/>
              <a:t>lebar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i="1" dirty="0"/>
              <a:t>red</a:t>
            </a:r>
            <a:r>
              <a:rPr lang="en-US" dirty="0"/>
              <a:t> (</a:t>
            </a:r>
            <a:r>
              <a:rPr lang="en-US" i="1" dirty="0"/>
              <a:t>R</a:t>
            </a:r>
            <a:r>
              <a:rPr lang="en-US" dirty="0"/>
              <a:t>), </a:t>
            </a:r>
            <a:r>
              <a:rPr lang="en-US" i="1" dirty="0"/>
              <a:t>green</a:t>
            </a:r>
            <a:r>
              <a:rPr lang="en-US" dirty="0"/>
              <a:t> (</a:t>
            </a:r>
            <a:r>
              <a:rPr lang="en-US" i="1" dirty="0"/>
              <a:t>G</a:t>
            </a:r>
            <a:r>
              <a:rPr lang="en-US" dirty="0"/>
              <a:t>), dan </a:t>
            </a:r>
            <a:r>
              <a:rPr lang="en-US" i="1" dirty="0"/>
              <a:t>blue</a:t>
            </a:r>
            <a:r>
              <a:rPr lang="en-US" dirty="0"/>
              <a:t> (</a:t>
            </a:r>
            <a:r>
              <a:rPr lang="en-US" i="1" dirty="0"/>
              <a:t>B</a:t>
            </a:r>
            <a:r>
              <a:rPr lang="en-US" dirty="0"/>
              <a:t>). </a:t>
            </a:r>
          </a:p>
          <a:p>
            <a:endParaRPr lang="en-US" dirty="0"/>
          </a:p>
          <a:p>
            <a:r>
              <a:rPr lang="en-US" dirty="0" err="1"/>
              <a:t>Ketiga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dinamakan</a:t>
            </a:r>
            <a:r>
              <a:rPr lang="en-US" dirty="0"/>
              <a:t> </a:t>
            </a:r>
            <a:r>
              <a:rPr lang="en-US" b="1" dirty="0" err="1"/>
              <a:t>warna</a:t>
            </a:r>
            <a:r>
              <a:rPr lang="en-US" b="1" dirty="0"/>
              <a:t> </a:t>
            </a:r>
            <a:r>
              <a:rPr lang="en-US" b="1" dirty="0" err="1"/>
              <a:t>pokok</a:t>
            </a:r>
            <a:r>
              <a:rPr lang="en-US" dirty="0"/>
              <a:t> (</a:t>
            </a:r>
            <a:r>
              <a:rPr lang="en-US" i="1" dirty="0"/>
              <a:t>primary colors</a:t>
            </a:r>
            <a:r>
              <a:rPr lang="en-US" dirty="0"/>
              <a:t>), dan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disingkat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 </a:t>
            </a:r>
            <a:r>
              <a:rPr lang="en-US" i="1" dirty="0"/>
              <a:t>RGB.</a:t>
            </a:r>
          </a:p>
          <a:p>
            <a:endParaRPr lang="en-US" i="1" dirty="0"/>
          </a:p>
          <a:p>
            <a:r>
              <a:rPr lang="en-US" dirty="0" err="1"/>
              <a:t>Warna-warna</a:t>
            </a:r>
            <a:r>
              <a:rPr lang="en-US" dirty="0"/>
              <a:t> lain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diperoleh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mencampurkan</a:t>
            </a:r>
            <a:r>
              <a:rPr lang="en-US" dirty="0"/>
              <a:t> </a:t>
            </a:r>
            <a:r>
              <a:rPr lang="en-US" dirty="0" err="1"/>
              <a:t>ketiga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pokok</a:t>
            </a:r>
            <a:r>
              <a:rPr lang="en-US" dirty="0"/>
              <a:t> (R, G, dan B)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perbandingan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altLang="zh-TW" i="1" dirty="0"/>
              <a:t>Secondary</a:t>
            </a:r>
            <a:r>
              <a:rPr lang="en-US" altLang="zh-TW" dirty="0">
                <a:solidFill>
                  <a:schemeClr val="hlink"/>
                </a:solidFill>
              </a:rPr>
              <a:t> </a:t>
            </a:r>
            <a:r>
              <a:rPr lang="en-US" altLang="zh-TW" i="1" dirty="0"/>
              <a:t>colors</a:t>
            </a:r>
            <a:r>
              <a:rPr lang="en-US" altLang="zh-TW" dirty="0"/>
              <a:t>: G+B=</a:t>
            </a:r>
            <a:r>
              <a:rPr lang="en-US" altLang="zh-TW" dirty="0">
                <a:solidFill>
                  <a:schemeClr val="hlink"/>
                </a:solidFill>
              </a:rPr>
              <a:t>C</a:t>
            </a:r>
            <a:r>
              <a:rPr lang="en-US" altLang="zh-TW" dirty="0"/>
              <a:t>yan, R+G=</a:t>
            </a:r>
            <a:r>
              <a:rPr lang="en-US" altLang="zh-TW" dirty="0">
                <a:solidFill>
                  <a:srgbClr val="FFC000"/>
                </a:solidFill>
              </a:rPr>
              <a:t>Y</a:t>
            </a:r>
            <a:r>
              <a:rPr lang="en-US" altLang="zh-TW" dirty="0"/>
              <a:t>ellow, R+B=</a:t>
            </a:r>
            <a:r>
              <a:rPr lang="en-US" altLang="zh-TW" dirty="0">
                <a:solidFill>
                  <a:srgbClr val="7030A0"/>
                </a:solidFill>
              </a:rPr>
              <a:t>M</a:t>
            </a:r>
            <a:r>
              <a:rPr lang="en-US" altLang="zh-TW" dirty="0"/>
              <a:t>agenta</a:t>
            </a:r>
          </a:p>
          <a:p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18B5BA-C22B-489F-AE7A-14EDB07B22A2}"/>
              </a:ext>
            </a:extLst>
          </p:cNvPr>
          <p:cNvSpPr/>
          <p:nvPr/>
        </p:nvSpPr>
        <p:spPr>
          <a:xfrm>
            <a:off x="3903054" y="4705386"/>
            <a:ext cx="3877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R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 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 B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79133-BEB5-4DB6-A9A0-7A9398BD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54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D3D39F1-BDF7-48DF-87D8-EA4F8BF3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6" r="22136" b="60887"/>
          <a:stretch>
            <a:fillRect/>
          </a:stretch>
        </p:blipFill>
        <p:spPr bwMode="auto">
          <a:xfrm>
            <a:off x="3250095" y="1769787"/>
            <a:ext cx="5546035" cy="381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1052F2-A365-4E20-B416-E97BFEE8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19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0B32-F42B-4177-9018-72D480AE2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Model </a:t>
            </a:r>
            <a:r>
              <a:rPr lang="en-US" b="1" dirty="0" err="1">
                <a:latin typeface="+mn-lt"/>
              </a:rPr>
              <a:t>Warna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C235-05FC-48C0-AEE4-2D17FBB10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TW" dirty="0" err="1"/>
              <a:t>Istilah</a:t>
            </a:r>
            <a:r>
              <a:rPr lang="en-US" altLang="zh-TW" dirty="0"/>
              <a:t> yang </a:t>
            </a:r>
            <a:r>
              <a:rPr lang="en-US" altLang="zh-TW" dirty="0" err="1"/>
              <a:t>semakna</a:t>
            </a:r>
            <a:r>
              <a:rPr lang="en-US" altLang="zh-TW" dirty="0"/>
              <a:t>: model </a:t>
            </a:r>
            <a:r>
              <a:rPr lang="en-US" altLang="zh-TW" dirty="0" err="1"/>
              <a:t>warna</a:t>
            </a:r>
            <a:r>
              <a:rPr lang="en-US" altLang="zh-TW" dirty="0"/>
              <a:t> (</a:t>
            </a:r>
            <a:r>
              <a:rPr lang="en-US" altLang="zh-TW" i="1" dirty="0"/>
              <a:t>color model</a:t>
            </a:r>
            <a:r>
              <a:rPr lang="en-US" altLang="zh-TW" dirty="0"/>
              <a:t>), </a:t>
            </a:r>
            <a:r>
              <a:rPr lang="en-US" altLang="zh-TW" dirty="0" err="1"/>
              <a:t>ruang</a:t>
            </a:r>
            <a:r>
              <a:rPr lang="en-US" altLang="zh-TW" dirty="0"/>
              <a:t> </a:t>
            </a:r>
            <a:r>
              <a:rPr lang="en-US" altLang="zh-TW" dirty="0" err="1"/>
              <a:t>warna</a:t>
            </a:r>
            <a:r>
              <a:rPr lang="en-US" altLang="zh-TW" dirty="0"/>
              <a:t> (</a:t>
            </a:r>
            <a:r>
              <a:rPr lang="en-US" altLang="zh-TW" i="1" dirty="0"/>
              <a:t>color space</a:t>
            </a:r>
            <a:r>
              <a:rPr lang="en-US" altLang="zh-TW" dirty="0"/>
              <a:t>), </a:t>
            </a:r>
            <a:r>
              <a:rPr lang="en-US" altLang="zh-TW" dirty="0" err="1"/>
              <a:t>atau</a:t>
            </a:r>
            <a:r>
              <a:rPr lang="en-US" altLang="zh-TW" dirty="0"/>
              <a:t> </a:t>
            </a:r>
            <a:r>
              <a:rPr lang="en-US" altLang="zh-TW" dirty="0" err="1"/>
              <a:t>sistem</a:t>
            </a:r>
            <a:r>
              <a:rPr lang="en-US" altLang="zh-TW" dirty="0"/>
              <a:t> </a:t>
            </a:r>
            <a:r>
              <a:rPr lang="en-US" altLang="zh-TW" dirty="0" err="1"/>
              <a:t>warna</a:t>
            </a:r>
            <a:r>
              <a:rPr lang="en-US" altLang="zh-TW" dirty="0"/>
              <a:t> (</a:t>
            </a:r>
            <a:r>
              <a:rPr lang="en-US" altLang="zh-TW" i="1" dirty="0"/>
              <a:t>color system</a:t>
            </a:r>
            <a:r>
              <a:rPr lang="en-US" altLang="zh-TW" dirty="0"/>
              <a:t>)</a:t>
            </a:r>
          </a:p>
          <a:p>
            <a:pPr lvl="1"/>
            <a:r>
              <a:rPr lang="en-US" altLang="zh-TW" dirty="0" err="1"/>
              <a:t>Menspesifikasikan</a:t>
            </a:r>
            <a:r>
              <a:rPr lang="en-US" altLang="zh-TW" dirty="0"/>
              <a:t> </a:t>
            </a:r>
            <a:r>
              <a:rPr lang="en-US" altLang="zh-TW" dirty="0" err="1"/>
              <a:t>warna</a:t>
            </a:r>
            <a:r>
              <a:rPr lang="en-US" altLang="zh-TW" dirty="0"/>
              <a:t> </a:t>
            </a:r>
            <a:r>
              <a:rPr lang="en-US" altLang="zh-TW" dirty="0" err="1"/>
              <a:t>dalam</a:t>
            </a:r>
            <a:r>
              <a:rPr lang="en-US" altLang="zh-TW" dirty="0"/>
              <a:t> </a:t>
            </a:r>
            <a:r>
              <a:rPr lang="en-US" altLang="zh-TW" dirty="0" err="1"/>
              <a:t>suatu</a:t>
            </a:r>
            <a:r>
              <a:rPr lang="en-US" altLang="zh-TW" dirty="0"/>
              <a:t> </a:t>
            </a:r>
            <a:r>
              <a:rPr lang="en-US" altLang="zh-TW" dirty="0" err="1"/>
              <a:t>cara</a:t>
            </a:r>
            <a:r>
              <a:rPr lang="en-US" altLang="zh-TW" dirty="0"/>
              <a:t> yang </a:t>
            </a:r>
            <a:r>
              <a:rPr lang="en-US" altLang="zh-TW" dirty="0" err="1"/>
              <a:t>baku</a:t>
            </a:r>
            <a:endParaRPr lang="en-US" altLang="zh-TW" dirty="0"/>
          </a:p>
          <a:p>
            <a:pPr lvl="1"/>
            <a:r>
              <a:rPr lang="en-US" altLang="zh-TW" dirty="0" err="1">
                <a:solidFill>
                  <a:srgbClr val="FF0000"/>
                </a:solidFill>
              </a:rPr>
              <a:t>Sistem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 err="1">
                <a:solidFill>
                  <a:srgbClr val="FF0000"/>
                </a:solidFill>
              </a:rPr>
              <a:t>koordinat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 err="1"/>
              <a:t>sehingga</a:t>
            </a:r>
            <a:r>
              <a:rPr lang="en-US" altLang="zh-TW" dirty="0"/>
              <a:t> </a:t>
            </a:r>
            <a:r>
              <a:rPr lang="en-US" altLang="zh-TW" dirty="0" err="1"/>
              <a:t>setiap</a:t>
            </a:r>
            <a:r>
              <a:rPr lang="en-US" altLang="zh-TW" dirty="0"/>
              <a:t> </a:t>
            </a:r>
            <a:r>
              <a:rPr lang="en-US" altLang="zh-TW" dirty="0" err="1"/>
              <a:t>warna</a:t>
            </a:r>
            <a:r>
              <a:rPr lang="en-US" altLang="zh-TW" dirty="0"/>
              <a:t> </a:t>
            </a:r>
            <a:r>
              <a:rPr lang="en-US" altLang="zh-TW" dirty="0" err="1"/>
              <a:t>disajikan</a:t>
            </a:r>
            <a:r>
              <a:rPr lang="en-US" altLang="zh-TW" dirty="0"/>
              <a:t> </a:t>
            </a:r>
            <a:r>
              <a:rPr lang="en-US" altLang="zh-TW" dirty="0" err="1"/>
              <a:t>dengan</a:t>
            </a:r>
            <a:r>
              <a:rPr lang="en-US" altLang="zh-TW" dirty="0"/>
              <a:t> </a:t>
            </a:r>
            <a:r>
              <a:rPr lang="en-US" altLang="zh-TW" dirty="0" err="1"/>
              <a:t>sebuah</a:t>
            </a:r>
            <a:r>
              <a:rPr lang="en-US" altLang="zh-TW" dirty="0"/>
              <a:t> </a:t>
            </a:r>
            <a:r>
              <a:rPr lang="en-US" altLang="zh-TW" dirty="0" err="1"/>
              <a:t>titik</a:t>
            </a:r>
            <a:endParaRPr lang="en-US" altLang="zh-TW" dirty="0"/>
          </a:p>
          <a:p>
            <a:pPr marL="457200" lvl="1" indent="0">
              <a:buNone/>
            </a:pPr>
            <a:endParaRPr lang="en-US" altLang="zh-TW" dirty="0"/>
          </a:p>
          <a:p>
            <a:r>
              <a:rPr lang="en-US" dirty="0"/>
              <a:t>Model </a:t>
            </a:r>
            <a:r>
              <a:rPr lang="en-US" dirty="0" err="1"/>
              <a:t>warna</a:t>
            </a:r>
            <a:r>
              <a:rPr lang="en-US" dirty="0"/>
              <a:t> (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) yang </a:t>
            </a:r>
            <a:r>
              <a:rPr lang="en-US" dirty="0" err="1"/>
              <a:t>digunakan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pengolahan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:</a:t>
            </a:r>
          </a:p>
          <a:p>
            <a:pPr marL="746125" indent="-457200">
              <a:buAutoNum type="arabicPeriod"/>
            </a:pPr>
            <a:r>
              <a:rPr lang="en-US" dirty="0"/>
              <a:t>Model </a:t>
            </a:r>
            <a:r>
              <a:rPr lang="en-US" dirty="0" err="1"/>
              <a:t>warna</a:t>
            </a:r>
            <a:r>
              <a:rPr lang="en-US" dirty="0"/>
              <a:t> RGB</a:t>
            </a:r>
          </a:p>
          <a:p>
            <a:pPr marL="746125" indent="-457200">
              <a:buAutoNum type="arabicPeriod"/>
            </a:pPr>
            <a:r>
              <a:rPr lang="en-US" dirty="0"/>
              <a:t>Model </a:t>
            </a:r>
            <a:r>
              <a:rPr lang="en-US" dirty="0" err="1"/>
              <a:t>warna</a:t>
            </a:r>
            <a:r>
              <a:rPr lang="en-US" dirty="0"/>
              <a:t> CMY dan CMYK</a:t>
            </a:r>
          </a:p>
          <a:p>
            <a:pPr marL="746125" indent="-457200">
              <a:buAutoNum type="arabicPeriod"/>
            </a:pPr>
            <a:r>
              <a:rPr lang="en-US" dirty="0"/>
              <a:t>Model </a:t>
            </a:r>
            <a:r>
              <a:rPr lang="en-US" dirty="0" err="1"/>
              <a:t>YCbCr</a:t>
            </a:r>
            <a:endParaRPr lang="en-US" dirty="0"/>
          </a:p>
          <a:p>
            <a:pPr marL="746125" indent="-457200">
              <a:buAutoNum type="arabicPeriod"/>
            </a:pPr>
            <a:r>
              <a:rPr lang="en-US" dirty="0"/>
              <a:t>Model </a:t>
            </a:r>
            <a:r>
              <a:rPr lang="en-US" dirty="0" err="1"/>
              <a:t>warna</a:t>
            </a:r>
            <a:r>
              <a:rPr lang="en-US" dirty="0"/>
              <a:t> HSI</a:t>
            </a:r>
          </a:p>
          <a:p>
            <a:pPr marL="746125" indent="-457200">
              <a:buAutoNum type="arabicPeriod"/>
            </a:pPr>
            <a:r>
              <a:rPr lang="en-US" dirty="0"/>
              <a:t>Model </a:t>
            </a:r>
            <a:r>
              <a:rPr lang="en-US" dirty="0" err="1"/>
              <a:t>warna</a:t>
            </a:r>
            <a:r>
              <a:rPr lang="en-US" dirty="0"/>
              <a:t> XYZ</a:t>
            </a:r>
          </a:p>
          <a:p>
            <a:pPr marL="457200" lvl="1" indent="-457200"/>
            <a:endParaRPr lang="en-US" altLang="zh-TW" dirty="0"/>
          </a:p>
          <a:p>
            <a:endParaRPr lang="en-US" dirty="0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CB8462E5-94B6-4573-9ED4-729151125D25}"/>
              </a:ext>
            </a:extLst>
          </p:cNvPr>
          <p:cNvSpPr>
            <a:spLocks/>
          </p:cNvSpPr>
          <p:nvPr/>
        </p:nvSpPr>
        <p:spPr bwMode="auto">
          <a:xfrm>
            <a:off x="5981700" y="3916018"/>
            <a:ext cx="228600" cy="1219200"/>
          </a:xfrm>
          <a:prstGeom prst="rightBrace">
            <a:avLst>
              <a:gd name="adj1" fmla="val 44444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788BB02F-8C56-49AA-A9E3-8D7B2DECB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424" y="4114455"/>
            <a:ext cx="28199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 err="1"/>
              <a:t>Cocok</a:t>
            </a:r>
            <a:r>
              <a:rPr lang="en-US" altLang="zh-TW" dirty="0"/>
              <a:t> </a:t>
            </a:r>
            <a:r>
              <a:rPr lang="en-US" altLang="zh-TW" dirty="0" err="1"/>
              <a:t>untuk</a:t>
            </a:r>
            <a:r>
              <a:rPr lang="en-US" altLang="zh-TW" dirty="0"/>
              <a:t> hardware </a:t>
            </a:r>
            <a:r>
              <a:rPr lang="en-US" altLang="zh-TW" dirty="0" err="1"/>
              <a:t>atau</a:t>
            </a:r>
            <a:r>
              <a:rPr lang="en-US" altLang="zh-TW" dirty="0"/>
              <a:t> </a:t>
            </a:r>
          </a:p>
          <a:p>
            <a:r>
              <a:rPr lang="en-US" altLang="zh-TW" dirty="0" err="1"/>
              <a:t>aplikasi</a:t>
            </a:r>
            <a:endParaRPr lang="en-US" altLang="zh-TW" dirty="0"/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98F1C57D-E638-4C27-AC86-DC8FAC175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971" y="5240274"/>
            <a:ext cx="3500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/>
              <a:t>- </a:t>
            </a:r>
            <a:r>
              <a:rPr lang="en-US" altLang="zh-TW" dirty="0" err="1"/>
              <a:t>Sesuai</a:t>
            </a:r>
            <a:r>
              <a:rPr lang="en-US" altLang="zh-TW" dirty="0"/>
              <a:t> </a:t>
            </a:r>
            <a:r>
              <a:rPr lang="en-US" altLang="zh-TW" dirty="0" err="1"/>
              <a:t>dengan</a:t>
            </a:r>
            <a:r>
              <a:rPr lang="en-US" altLang="zh-TW" dirty="0"/>
              <a:t> </a:t>
            </a:r>
            <a:r>
              <a:rPr lang="en-US" altLang="zh-TW" dirty="0" err="1"/>
              <a:t>deskripsi</a:t>
            </a:r>
            <a:r>
              <a:rPr lang="en-US" altLang="zh-TW" dirty="0"/>
              <a:t> </a:t>
            </a:r>
            <a:r>
              <a:rPr lang="en-US" altLang="zh-TW" dirty="0" err="1"/>
              <a:t>manusia</a:t>
            </a:r>
            <a:endParaRPr lang="en-US" altLang="zh-TW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B14E58C0-74B3-4E40-BB07-B536D9C34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1971" y="5658640"/>
            <a:ext cx="39984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- Model </a:t>
            </a:r>
            <a:r>
              <a:rPr lang="en-US" altLang="zh-TW" dirty="0" err="1"/>
              <a:t>warna</a:t>
            </a:r>
            <a:r>
              <a:rPr lang="en-US" altLang="zh-TW" dirty="0"/>
              <a:t> </a:t>
            </a:r>
            <a:r>
              <a:rPr lang="en-US" altLang="zh-TW" dirty="0" err="1"/>
              <a:t>fiktif</a:t>
            </a:r>
            <a:r>
              <a:rPr lang="en-US" altLang="zh-TW" dirty="0"/>
              <a:t>, </a:t>
            </a:r>
            <a:r>
              <a:rPr lang="en-US" altLang="zh-TW" dirty="0" err="1"/>
              <a:t>untuk</a:t>
            </a:r>
            <a:r>
              <a:rPr lang="en-US" altLang="zh-TW" dirty="0"/>
              <a:t> proses </a:t>
            </a:r>
            <a:r>
              <a:rPr lang="en-US" altLang="zh-TW" dirty="0" err="1"/>
              <a:t>antara</a:t>
            </a:r>
            <a:endParaRPr lang="en-US" altLang="zh-TW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37F06B-A116-4B64-B074-009711D2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58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E75A-255A-4E97-894D-9A6E094A4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Model </a:t>
            </a:r>
            <a:r>
              <a:rPr lang="en-US" b="1" dirty="0" err="1">
                <a:latin typeface="+mn-lt"/>
              </a:rPr>
              <a:t>Warna</a:t>
            </a:r>
            <a:r>
              <a:rPr lang="en-US" b="1" dirty="0">
                <a:latin typeface="+mn-lt"/>
              </a:rPr>
              <a:t> RGB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66B27-0865-4C24-9043-080449067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003774" cy="4873349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/>
              <a:t>Model </a:t>
            </a:r>
            <a:r>
              <a:rPr lang="en-US" sz="3100" dirty="0" err="1"/>
              <a:t>warna</a:t>
            </a:r>
            <a:r>
              <a:rPr lang="en-US" sz="3100" dirty="0"/>
              <a:t> RGB </a:t>
            </a:r>
            <a:r>
              <a:rPr lang="en-US" sz="3100" dirty="0" err="1"/>
              <a:t>digunakan</a:t>
            </a:r>
            <a:r>
              <a:rPr lang="en-US" sz="3100" dirty="0"/>
              <a:t> </a:t>
            </a:r>
            <a:r>
              <a:rPr lang="en-US" sz="3100" dirty="0" err="1"/>
              <a:t>untuk</a:t>
            </a:r>
            <a:r>
              <a:rPr lang="en-US" sz="3100" dirty="0"/>
              <a:t> </a:t>
            </a:r>
            <a:r>
              <a:rPr lang="en-US" sz="3100" i="1" dirty="0"/>
              <a:t>display</a:t>
            </a:r>
            <a:r>
              <a:rPr lang="en-US" sz="3100" dirty="0"/>
              <a:t> pada </a:t>
            </a:r>
            <a:r>
              <a:rPr lang="en-US" sz="3100" dirty="0" err="1"/>
              <a:t>layar</a:t>
            </a:r>
            <a:r>
              <a:rPr lang="en-US" sz="3100" dirty="0"/>
              <a:t> </a:t>
            </a:r>
            <a:r>
              <a:rPr lang="en-US" sz="3100" dirty="0" err="1"/>
              <a:t>komputer</a:t>
            </a:r>
            <a:endParaRPr lang="en-US" sz="3100" dirty="0"/>
          </a:p>
          <a:p>
            <a:endParaRPr lang="en-US" sz="3100" i="1" dirty="0"/>
          </a:p>
          <a:p>
            <a:r>
              <a:rPr lang="en-US" sz="3100" i="1" dirty="0"/>
              <a:t>CIE</a:t>
            </a:r>
            <a:r>
              <a:rPr lang="en-US" sz="3100" dirty="0"/>
              <a:t> (</a:t>
            </a:r>
            <a:r>
              <a:rPr lang="en-US" sz="3100" i="1" dirty="0"/>
              <a:t>Commission International de </a:t>
            </a:r>
            <a:r>
              <a:rPr lang="en-US" sz="3100" i="1" dirty="0" err="1"/>
              <a:t>l’Eclairage</a:t>
            </a:r>
            <a:r>
              <a:rPr lang="en-US" sz="3100" dirty="0"/>
              <a:t>) </a:t>
            </a:r>
            <a:r>
              <a:rPr lang="en-US" sz="3100" i="1" dirty="0" err="1"/>
              <a:t>atau</a:t>
            </a:r>
            <a:r>
              <a:rPr lang="en-US" sz="3100" i="1" dirty="0"/>
              <a:t> International Lighting Committee</a:t>
            </a:r>
            <a:r>
              <a:rPr lang="en-US" sz="3100" dirty="0"/>
              <a:t> </a:t>
            </a:r>
            <a:r>
              <a:rPr lang="en-US" sz="3100" dirty="0" err="1"/>
              <a:t>adalah</a:t>
            </a:r>
            <a:r>
              <a:rPr lang="en-US" sz="3100" dirty="0"/>
              <a:t> </a:t>
            </a:r>
            <a:r>
              <a:rPr lang="en-US" sz="3100" dirty="0" err="1"/>
              <a:t>lembaga</a:t>
            </a:r>
            <a:r>
              <a:rPr lang="en-US" sz="3100" dirty="0"/>
              <a:t> yang </a:t>
            </a:r>
            <a:r>
              <a:rPr lang="en-US" sz="3100" dirty="0" err="1"/>
              <a:t>membakukan</a:t>
            </a:r>
            <a:r>
              <a:rPr lang="en-US" sz="3100" dirty="0"/>
              <a:t> </a:t>
            </a:r>
            <a:r>
              <a:rPr lang="en-US" sz="3100" dirty="0" err="1"/>
              <a:t>warna</a:t>
            </a:r>
            <a:r>
              <a:rPr lang="en-US" sz="3100" dirty="0"/>
              <a:t> pada </a:t>
            </a:r>
            <a:r>
              <a:rPr lang="en-US" sz="3100" dirty="0" err="1"/>
              <a:t>tahun</a:t>
            </a:r>
            <a:r>
              <a:rPr lang="en-US" sz="3100" dirty="0"/>
              <a:t> 1931. </a:t>
            </a:r>
          </a:p>
          <a:p>
            <a:endParaRPr lang="en-US" sz="3100" i="1" dirty="0"/>
          </a:p>
          <a:p>
            <a:r>
              <a:rPr lang="en-US" sz="3100" i="1" dirty="0"/>
              <a:t>CIE</a:t>
            </a:r>
            <a:r>
              <a:rPr lang="en-US" sz="3100" dirty="0"/>
              <a:t> </a:t>
            </a:r>
            <a:r>
              <a:rPr lang="en-US" sz="3100" dirty="0" err="1"/>
              <a:t>menstandarkan</a:t>
            </a:r>
            <a:r>
              <a:rPr lang="en-US" sz="3100" dirty="0"/>
              <a:t> </a:t>
            </a:r>
            <a:r>
              <a:rPr lang="en-US" sz="3100" dirty="0" err="1"/>
              <a:t>panjang</a:t>
            </a:r>
            <a:r>
              <a:rPr lang="en-US" sz="3100" dirty="0"/>
              <a:t> </a:t>
            </a:r>
            <a:r>
              <a:rPr lang="en-US" sz="3100" dirty="0" err="1"/>
              <a:t>gelombang</a:t>
            </a:r>
            <a:r>
              <a:rPr lang="en-US" sz="3100" dirty="0"/>
              <a:t> </a:t>
            </a:r>
            <a:r>
              <a:rPr lang="en-US" sz="3100" dirty="0" err="1"/>
              <a:t>warna-warna</a:t>
            </a:r>
            <a:r>
              <a:rPr lang="en-US" sz="3100" dirty="0"/>
              <a:t> </a:t>
            </a:r>
            <a:r>
              <a:rPr lang="en-US" sz="3100" dirty="0" err="1"/>
              <a:t>pokok</a:t>
            </a:r>
            <a:r>
              <a:rPr lang="en-US" sz="3100" dirty="0"/>
              <a:t> </a:t>
            </a:r>
            <a:r>
              <a:rPr lang="en-US" sz="3100" dirty="0" err="1"/>
              <a:t>sebagai</a:t>
            </a:r>
            <a:r>
              <a:rPr lang="en-US" sz="3100" dirty="0"/>
              <a:t> </a:t>
            </a:r>
            <a:r>
              <a:rPr lang="en-US" sz="3100" dirty="0" err="1"/>
              <a:t>berikut</a:t>
            </a:r>
            <a:r>
              <a:rPr lang="en-US" sz="3100" dirty="0"/>
              <a:t>:</a:t>
            </a:r>
          </a:p>
          <a:p>
            <a:pPr marL="0" indent="0">
              <a:buNone/>
            </a:pPr>
            <a:r>
              <a:rPr lang="en-US" sz="3100" dirty="0"/>
              <a:t> </a:t>
            </a:r>
          </a:p>
          <a:p>
            <a:pPr marL="0" indent="0">
              <a:buNone/>
            </a:pPr>
            <a:r>
              <a:rPr lang="en-US" sz="3100" dirty="0"/>
              <a:t>	</a:t>
            </a:r>
            <a:r>
              <a:rPr lang="en-US" sz="3100" i="1" dirty="0"/>
              <a:t>R</a:t>
            </a:r>
            <a:r>
              <a:rPr lang="en-US" sz="3100" dirty="0"/>
              <a:t> 	: 700 nm</a:t>
            </a:r>
          </a:p>
          <a:p>
            <a:pPr marL="0" indent="0">
              <a:buNone/>
            </a:pPr>
            <a:r>
              <a:rPr lang="en-US" sz="3100" dirty="0"/>
              <a:t>	</a:t>
            </a:r>
            <a:r>
              <a:rPr lang="en-US" sz="3100" i="1" dirty="0"/>
              <a:t>G</a:t>
            </a:r>
            <a:r>
              <a:rPr lang="en-US" sz="3100" dirty="0"/>
              <a:t>	: 546.1 nm</a:t>
            </a:r>
          </a:p>
          <a:p>
            <a:pPr marL="0" indent="0">
              <a:buNone/>
            </a:pPr>
            <a:r>
              <a:rPr lang="en-US" sz="3100" dirty="0"/>
              <a:t>	</a:t>
            </a:r>
            <a:r>
              <a:rPr lang="en-US" sz="3100" i="1" dirty="0"/>
              <a:t>B</a:t>
            </a:r>
            <a:r>
              <a:rPr lang="en-US" sz="3100" dirty="0"/>
              <a:t>	: 435.8 nm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8E35F3-3BFD-40AB-A06E-ABB20D1C5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25" y="1690688"/>
            <a:ext cx="3925957" cy="39259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7828D-2925-4003-BA8E-CEE0430A7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67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52EB084-F93D-4A41-9D61-7E557BEBAF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solidFill>
                  <a:schemeClr val="tx1"/>
                </a:solidFill>
              </a:rPr>
              <a:t>Ruang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warna</a:t>
            </a:r>
            <a:r>
              <a:rPr lang="en-US" altLang="en-US" dirty="0">
                <a:solidFill>
                  <a:schemeClr val="tx1"/>
                </a:solidFill>
              </a:rPr>
              <a:t> RGB</a:t>
            </a:r>
          </a:p>
        </p:txBody>
      </p:sp>
      <p:sp>
        <p:nvSpPr>
          <p:cNvPr id="5126" name="Slide Number Placeholder 9">
            <a:extLst>
              <a:ext uri="{FF2B5EF4-FFF2-40B4-BE49-F238E27FC236}">
                <a16:creationId xmlns:a16="http://schemas.microsoft.com/office/drawing/2014/main" id="{F7FD5F7C-E3FA-4053-BF00-B729348A7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57245B7-3257-4D0C-895E-DA9CE2006DD9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F5C64B-A30C-4D81-B459-2204C6B4D61E}"/>
              </a:ext>
            </a:extLst>
          </p:cNvPr>
          <p:cNvSpPr txBox="1"/>
          <p:nvPr/>
        </p:nvSpPr>
        <p:spPr>
          <a:xfrm>
            <a:off x="5362156" y="5515854"/>
            <a:ext cx="6208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Catatan</a:t>
            </a:r>
            <a:r>
              <a:rPr lang="en-US" sz="2000" dirty="0"/>
              <a:t>: (0, 0, 1)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nilai</a:t>
            </a:r>
            <a:r>
              <a:rPr lang="en-US" sz="2000" dirty="0"/>
              <a:t> </a:t>
            </a:r>
            <a:r>
              <a:rPr lang="en-US" sz="2000" dirty="0" err="1"/>
              <a:t>normalisasi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 (0, 0, 255) </a:t>
            </a:r>
          </a:p>
          <a:p>
            <a:r>
              <a:rPr lang="en-US" sz="2000" dirty="0"/>
              <a:t>pada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kedalaman</a:t>
            </a:r>
            <a:r>
              <a:rPr lang="en-US" sz="2000" dirty="0"/>
              <a:t> 24-bit 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4702C0A4-6A4F-4B1F-9A4B-42B8ADE36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7"/>
          <a:stretch>
            <a:fillRect/>
          </a:stretch>
        </p:blipFill>
        <p:spPr bwMode="auto">
          <a:xfrm>
            <a:off x="4265405" y="1293762"/>
            <a:ext cx="4902442" cy="427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6A82DABA-9705-4D3F-8CF9-7D923E314F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731" y="431027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" name="Line 6">
            <a:extLst>
              <a:ext uri="{FF2B5EF4-FFF2-40B4-BE49-F238E27FC236}">
                <a16:creationId xmlns:a16="http://schemas.microsoft.com/office/drawing/2014/main" id="{5990BF0A-4EAF-4D30-8BFE-E6B83EA162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33331" y="210047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62137CAE-DB10-44A9-BBC9-10347FDD86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3331" y="431027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86BE5298-C1CB-43C6-9E72-C6C717468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932" y="438647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red</a:t>
            </a:r>
          </a:p>
        </p:txBody>
      </p:sp>
      <p:sp>
        <p:nvSpPr>
          <p:cNvPr id="30" name="TextBox 9">
            <a:extLst>
              <a:ext uri="{FF2B5EF4-FFF2-40B4-BE49-F238E27FC236}">
                <a16:creationId xmlns:a16="http://schemas.microsoft.com/office/drawing/2014/main" id="{491239E0-3DED-47A4-A9CA-DB08698AD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532" y="301487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blue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EF4AA685-2B66-4ED9-9661-608B9C350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331" y="438647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green</a:t>
            </a: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9913381F-743C-48E8-8A88-9B76DA001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31" y="392927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(0,0,0)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D1343B18-1DAC-45CF-955B-312B24D25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332" y="2481470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(0,0,1)</a:t>
            </a: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7EA7F574-63CE-408F-8978-092F9EBEA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5932" y="3929270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(0,1,0)</a:t>
            </a: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95482F8B-D844-4333-9556-CBC9E1849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532" y="5072270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(1,0,0)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1137E15-6A8F-4D3E-B387-C0CE2667FDDD}"/>
              </a:ext>
            </a:extLst>
          </p:cNvPr>
          <p:cNvCxnSpPr/>
          <p:nvPr/>
        </p:nvCxnSpPr>
        <p:spPr>
          <a:xfrm rot="5400000" flipH="1" flipV="1">
            <a:off x="1595231" y="259577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7">
            <a:extLst>
              <a:ext uri="{FF2B5EF4-FFF2-40B4-BE49-F238E27FC236}">
                <a16:creationId xmlns:a16="http://schemas.microsoft.com/office/drawing/2014/main" id="{AFDBFC15-2408-4980-A8B6-DCAD63603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531" y="293867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R,G,B)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A4DD0D-1C8D-47AC-9F23-4DBA307BE6DC}"/>
              </a:ext>
            </a:extLst>
          </p:cNvPr>
          <p:cNvCxnSpPr/>
          <p:nvPr/>
        </p:nvCxnSpPr>
        <p:spPr>
          <a:xfrm>
            <a:off x="1480931" y="255767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7C68F2C-3F7C-446D-9632-751E50A9DAB7}"/>
              </a:ext>
            </a:extLst>
          </p:cNvPr>
          <p:cNvCxnSpPr/>
          <p:nvPr/>
        </p:nvCxnSpPr>
        <p:spPr>
          <a:xfrm rot="5400000">
            <a:off x="3690731" y="431027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13DF5A4-3702-480E-8782-ACA84AE77409}"/>
              </a:ext>
            </a:extLst>
          </p:cNvPr>
          <p:cNvCxnSpPr/>
          <p:nvPr/>
        </p:nvCxnSpPr>
        <p:spPr>
          <a:xfrm rot="16200000" flipH="1">
            <a:off x="376031" y="503417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">
            <a:extLst>
              <a:ext uri="{FF2B5EF4-FFF2-40B4-BE49-F238E27FC236}">
                <a16:creationId xmlns:a16="http://schemas.microsoft.com/office/drawing/2014/main" id="{356EEAC9-20EF-46EB-8D48-33B5D88F8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8" r="30544" b="15154"/>
          <a:stretch>
            <a:fillRect/>
          </a:stretch>
        </p:blipFill>
        <p:spPr bwMode="auto">
          <a:xfrm>
            <a:off x="9278974" y="2481470"/>
            <a:ext cx="2895600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55B86B-034E-47E2-B42E-7D8A52A8C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379" y="426231"/>
            <a:ext cx="6627031" cy="3121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D6C14B-EAB1-49D1-BC67-85BA7FC08AB7}"/>
              </a:ext>
            </a:extLst>
          </p:cNvPr>
          <p:cNvSpPr/>
          <p:nvPr/>
        </p:nvSpPr>
        <p:spPr>
          <a:xfrm>
            <a:off x="1820668" y="3861256"/>
            <a:ext cx="78922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MT"/>
              </a:rPr>
              <a:t>Warna-warna</a:t>
            </a:r>
            <a:r>
              <a:rPr lang="en-US" sz="2400" dirty="0">
                <a:latin typeface="ArialMT"/>
              </a:rPr>
              <a:t> di </a:t>
            </a:r>
            <a:r>
              <a:rPr lang="en-US" sz="2400" dirty="0" err="1">
                <a:latin typeface="ArialMT"/>
              </a:rPr>
              <a:t>dalam</a:t>
            </a:r>
            <a:r>
              <a:rPr lang="en-US" sz="2400" dirty="0">
                <a:latin typeface="ArialMT"/>
              </a:rPr>
              <a:t> model RGB  </a:t>
            </a:r>
            <a:r>
              <a:rPr lang="en-US" sz="2400" dirty="0" err="1">
                <a:latin typeface="ArialMT"/>
              </a:rPr>
              <a:t>bersifat</a:t>
            </a:r>
            <a:r>
              <a:rPr lang="en-US" sz="2400" dirty="0">
                <a:latin typeface="ArialMT"/>
              </a:rPr>
              <a:t> </a:t>
            </a:r>
            <a:r>
              <a:rPr lang="en-US" sz="2400" i="1" dirty="0">
                <a:latin typeface="ArialMT"/>
              </a:rPr>
              <a:t>additive</a:t>
            </a:r>
            <a:r>
              <a:rPr lang="en-US" sz="2400" i="1" dirty="0">
                <a:latin typeface="Arial-ItalicMT"/>
              </a:rPr>
              <a:t>:</a:t>
            </a:r>
          </a:p>
          <a:p>
            <a:r>
              <a:rPr lang="en-US" sz="2400" dirty="0">
                <a:latin typeface="ArialMT"/>
              </a:rPr>
              <a:t>• </a:t>
            </a:r>
            <a:r>
              <a:rPr lang="en-US" sz="2400" i="1" dirty="0">
                <a:ea typeface="Times New Roman" panose="02020603050405020304" pitchFamily="18" charset="0"/>
              </a:rPr>
              <a:t>C</a:t>
            </a:r>
            <a:r>
              <a:rPr lang="en-US" sz="2400" dirty="0">
                <a:ea typeface="Times New Roman" panose="02020603050405020304" pitchFamily="18" charset="0"/>
              </a:rPr>
              <a:t> = </a:t>
            </a:r>
            <a:r>
              <a:rPr lang="en-US" sz="2400" i="1" dirty="0">
                <a:ea typeface="Times New Roman" panose="02020603050405020304" pitchFamily="18" charset="0"/>
              </a:rPr>
              <a:t>a R</a:t>
            </a:r>
            <a:r>
              <a:rPr lang="en-US" sz="2400" dirty="0">
                <a:ea typeface="Times New Roman" panose="02020603050405020304" pitchFamily="18" charset="0"/>
              </a:rPr>
              <a:t> + </a:t>
            </a:r>
            <a:r>
              <a:rPr lang="en-US" sz="2400" i="1" dirty="0">
                <a:ea typeface="Times New Roman" panose="02020603050405020304" pitchFamily="18" charset="0"/>
              </a:rPr>
              <a:t>b G</a:t>
            </a:r>
            <a:r>
              <a:rPr lang="en-US" sz="2400" dirty="0">
                <a:ea typeface="Times New Roman" panose="02020603050405020304" pitchFamily="18" charset="0"/>
              </a:rPr>
              <a:t> + </a:t>
            </a:r>
            <a:r>
              <a:rPr lang="en-US" sz="2400" i="1" dirty="0">
                <a:ea typeface="Times New Roman" panose="02020603050405020304" pitchFamily="18" charset="0"/>
              </a:rPr>
              <a:t>c B</a:t>
            </a:r>
            <a:r>
              <a:rPr lang="en-US" sz="2400" dirty="0">
                <a:ea typeface="Times New Roman" panose="02020603050405020304" pitchFamily="18" charset="0"/>
              </a:rPr>
              <a:t>	</a:t>
            </a:r>
            <a:endParaRPr lang="en-US" sz="24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altLang="zh-TW" sz="2400" dirty="0"/>
              <a:t>G+B=</a:t>
            </a:r>
            <a:r>
              <a:rPr lang="en-US" altLang="zh-TW" sz="2400" dirty="0">
                <a:solidFill>
                  <a:schemeClr val="hlink"/>
                </a:solidFill>
              </a:rPr>
              <a:t>C</a:t>
            </a:r>
            <a:r>
              <a:rPr lang="en-US" altLang="zh-TW" sz="2400" dirty="0"/>
              <a:t>yan, R+G=</a:t>
            </a:r>
            <a:r>
              <a:rPr lang="en-US" altLang="zh-TW" sz="2400" dirty="0">
                <a:solidFill>
                  <a:srgbClr val="FFC000"/>
                </a:solidFill>
              </a:rPr>
              <a:t>Y</a:t>
            </a:r>
            <a:r>
              <a:rPr lang="en-US" altLang="zh-TW" sz="2400" dirty="0"/>
              <a:t>ellow, R+B=</a:t>
            </a:r>
            <a:r>
              <a:rPr lang="en-US" altLang="zh-TW" sz="2400" dirty="0">
                <a:solidFill>
                  <a:srgbClr val="7030A0"/>
                </a:solidFill>
              </a:rPr>
              <a:t>M</a:t>
            </a:r>
            <a:r>
              <a:rPr lang="en-US" altLang="zh-TW" sz="2400" dirty="0"/>
              <a:t>agenta</a:t>
            </a:r>
            <a:endParaRPr lang="en-US" sz="2400" dirty="0"/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dirty="0"/>
              <a:t>Diagonal </a:t>
            </a:r>
            <a:r>
              <a:rPr lang="en-US" sz="2400" dirty="0" err="1"/>
              <a:t>utama</a:t>
            </a:r>
            <a:r>
              <a:rPr lang="en-US" sz="2400" dirty="0"/>
              <a:t> =&gt; gray levels</a:t>
            </a:r>
          </a:p>
          <a:p>
            <a:r>
              <a:rPr lang="en-US" sz="2400" dirty="0"/>
              <a:t>• </a:t>
            </a:r>
            <a:r>
              <a:rPr lang="en-US" sz="2400" dirty="0" err="1"/>
              <a:t>Hitam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(0, 0, 0)</a:t>
            </a:r>
          </a:p>
          <a:p>
            <a:r>
              <a:rPr lang="en-US" sz="2400" dirty="0"/>
              <a:t>• </a:t>
            </a:r>
            <a:r>
              <a:rPr lang="en-US" sz="2400" dirty="0" err="1"/>
              <a:t>Putih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(1, 1, 1)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D5B46-3B42-4C58-AE7B-F77A1EFA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02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098BA6B-D2E3-4443-8F68-B2C95ABBF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804" y="2537790"/>
            <a:ext cx="2693276" cy="1794011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 descr="C:\snavely\work\teaching\09Sp-CS1114\lectures\lec2\test\blue.jpg">
            <a:extLst>
              <a:ext uri="{FF2B5EF4-FFF2-40B4-BE49-F238E27FC236}">
                <a16:creationId xmlns:a16="http://schemas.microsoft.com/office/drawing/2014/main" id="{76B37666-45FF-420D-B6AE-1E5BEEE79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47889" y="2575888"/>
            <a:ext cx="2636087" cy="1755913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5" descr="C:\snavely\work\teaching\09Sp-CS1114\lectures\lec2\test\green.jpg">
            <a:extLst>
              <a:ext uri="{FF2B5EF4-FFF2-40B4-BE49-F238E27FC236}">
                <a16:creationId xmlns:a16="http://schemas.microsoft.com/office/drawing/2014/main" id="{469640F2-D8E7-4E18-91F9-7F6EB500D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7502" y="2575889"/>
            <a:ext cx="2633870" cy="1755913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 descr="C:\snavely\work\teaching\09Sp-CS1114\lectures\lec2\test\red.jpg">
            <a:extLst>
              <a:ext uri="{FF2B5EF4-FFF2-40B4-BE49-F238E27FC236}">
                <a16:creationId xmlns:a16="http://schemas.microsoft.com/office/drawing/2014/main" id="{A437FF20-1112-4B96-9628-0DBBEC52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2812" y="2575890"/>
            <a:ext cx="2633870" cy="1755913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FD04F3-1805-4808-ACDC-CFC9AB9D8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7485" y="3085546"/>
            <a:ext cx="419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72898-E9C5-4652-ADA4-56BB862A2E46}"/>
              </a:ext>
            </a:extLst>
          </p:cNvPr>
          <p:cNvSpPr txBox="1"/>
          <p:nvPr/>
        </p:nvSpPr>
        <p:spPr>
          <a:xfrm>
            <a:off x="4698294" y="4452731"/>
            <a:ext cx="54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374E8-BD2C-49C1-B528-649FA20A123A}"/>
              </a:ext>
            </a:extLst>
          </p:cNvPr>
          <p:cNvSpPr txBox="1"/>
          <p:nvPr/>
        </p:nvSpPr>
        <p:spPr>
          <a:xfrm>
            <a:off x="7602984" y="4452731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C8B33-0423-4493-8B64-4CC828BC3298}"/>
              </a:ext>
            </a:extLst>
          </p:cNvPr>
          <p:cNvSpPr txBox="1"/>
          <p:nvPr/>
        </p:nvSpPr>
        <p:spPr>
          <a:xfrm>
            <a:off x="10365880" y="4452731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2EA0307-1CAD-45A7-902C-4E26C201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6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23" y="1479139"/>
            <a:ext cx="5157295" cy="42262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40581" y="132674"/>
            <a:ext cx="40771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148  162  175  182  189  194  195  193  195  195  197</a:t>
            </a:r>
          </a:p>
          <a:p>
            <a:r>
              <a:rPr lang="en-US" sz="1400" dirty="0"/>
              <a:t>  148  164  174  176  185  189  191  191  196  194  195</a:t>
            </a:r>
          </a:p>
          <a:p>
            <a:r>
              <a:rPr lang="en-US" sz="1400" dirty="0"/>
              <a:t>  144  159  167  176  178  185  188  191  196  194  197</a:t>
            </a:r>
          </a:p>
          <a:p>
            <a:r>
              <a:rPr lang="en-US" sz="1400" dirty="0"/>
              <a:t>  128  147  157  168  173  179  182  184  191  191  192</a:t>
            </a:r>
          </a:p>
          <a:p>
            <a:r>
              <a:rPr lang="en-US" sz="1400" dirty="0"/>
              <a:t>  119  134  148  160  164  170  179  176  181  189  185</a:t>
            </a:r>
          </a:p>
          <a:p>
            <a:r>
              <a:rPr lang="en-US" sz="1400" dirty="0"/>
              <a:t>  145  124  142  151  160  168  169  174  180  182  183</a:t>
            </a:r>
          </a:p>
          <a:p>
            <a:r>
              <a:rPr lang="en-US" sz="1400" dirty="0"/>
              <a:t>  172  120  140  153  157  169  171  178  180  182  182</a:t>
            </a:r>
          </a:p>
          <a:p>
            <a:r>
              <a:rPr lang="en-US" sz="1400" dirty="0"/>
              <a:t>  196  120  129  144  152  158  167  170  177  176  178</a:t>
            </a:r>
          </a:p>
          <a:p>
            <a:r>
              <a:rPr lang="en-US" sz="1400" dirty="0"/>
              <a:t>  204  144  116  134  142  149  155  165  165  170  171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5998" y="2364659"/>
            <a:ext cx="37446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  42    43   48   50   53   56   56   53   54   54   54</a:t>
            </a:r>
          </a:p>
          <a:p>
            <a:r>
              <a:rPr lang="en-US" sz="1400" dirty="0"/>
              <a:t>    50    49   51   47   53   55   56   55   59   55   54</a:t>
            </a:r>
          </a:p>
          <a:p>
            <a:r>
              <a:rPr lang="en-US" sz="1400" dirty="0"/>
              <a:t>    51    48   47   49   49   51   50   52   54   51   54</a:t>
            </a:r>
          </a:p>
          <a:p>
            <a:r>
              <a:rPr lang="en-US" sz="1400" dirty="0"/>
              <a:t>    53    48   45   49   50   52   50   48   51   50   50</a:t>
            </a:r>
          </a:p>
          <a:p>
            <a:r>
              <a:rPr lang="en-US" sz="1400" dirty="0"/>
              <a:t>    59    43   43   48   47   48   54   47   49   55   50</a:t>
            </a:r>
          </a:p>
          <a:p>
            <a:r>
              <a:rPr lang="en-US" sz="1400" dirty="0"/>
              <a:t>  100    42   41   42   44   46   45   46   50   52   50</a:t>
            </a:r>
          </a:p>
          <a:p>
            <a:r>
              <a:rPr lang="en-US" sz="1400" dirty="0"/>
              <a:t>  142    47   43   42   39   46   44   48   49   51   49</a:t>
            </a:r>
          </a:p>
          <a:p>
            <a:r>
              <a:rPr lang="en-US" sz="1400" dirty="0"/>
              <a:t>  185    65   44   42   42   43   48   46   50   48   49</a:t>
            </a:r>
          </a:p>
          <a:p>
            <a:r>
              <a:rPr lang="en-US" sz="1400" dirty="0"/>
              <a:t>  209  106   44   42   41   42   44   50   48   50   49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68289" y="4596644"/>
            <a:ext cx="38001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  16   24   32   35   37   40   40   37   37   38   36</a:t>
            </a:r>
          </a:p>
          <a:p>
            <a:r>
              <a:rPr lang="en-US" sz="1400" dirty="0"/>
              <a:t>    19   25   31   28   34   37   38   37   40   35   33</a:t>
            </a:r>
          </a:p>
          <a:p>
            <a:r>
              <a:rPr lang="en-US" sz="1400" dirty="0"/>
              <a:t>    17   23   27   33   32   35   33   36   39   35   37</a:t>
            </a:r>
          </a:p>
          <a:p>
            <a:r>
              <a:rPr lang="en-US" sz="1400" dirty="0"/>
              <a:t>    20   19   23   31   33   34   34   32   36   35   35</a:t>
            </a:r>
          </a:p>
          <a:p>
            <a:r>
              <a:rPr lang="en-US" sz="1400" dirty="0"/>
              <a:t>    29   16   24   33   32   34   39   30   31   38   34</a:t>
            </a:r>
          </a:p>
          <a:p>
            <a:r>
              <a:rPr lang="en-US" sz="1400" dirty="0"/>
              <a:t>    71   11   18   24   30   33   30   30   34   36   34</a:t>
            </a:r>
          </a:p>
          <a:p>
            <a:r>
              <a:rPr lang="en-US" sz="1400" dirty="0"/>
              <a:t>  113   14   16   21   24   32   30   32   33   35   33</a:t>
            </a:r>
          </a:p>
          <a:p>
            <a:r>
              <a:rPr lang="en-US" sz="1400" dirty="0"/>
              <a:t>  156   32   13   20   25   28   33   31   35   33   32</a:t>
            </a:r>
          </a:p>
          <a:p>
            <a:r>
              <a:rPr lang="en-US" sz="1400" dirty="0"/>
              <a:t>  177   72     9   16   22   26   30   35   32   33   32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5998" y="132674"/>
            <a:ext cx="4021778" cy="2031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5998" y="2364658"/>
            <a:ext cx="3523015" cy="2031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13810" y="4596710"/>
            <a:ext cx="3505203" cy="20313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28852" y="2364658"/>
            <a:ext cx="261258" cy="22416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990110" y="132674"/>
            <a:ext cx="2105888" cy="22319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90110" y="2565318"/>
            <a:ext cx="2161305" cy="4062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00694" y="1109807"/>
            <a:ext cx="54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82880" y="3036463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37308" y="5050436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84B34E-E627-4D85-BFE8-98DA72CE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33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6888" y="629001"/>
            <a:ext cx="821772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function </a:t>
            </a:r>
            <a:r>
              <a:rPr lang="en-US" sz="1400" dirty="0"/>
              <a:t>fig = </a:t>
            </a:r>
            <a:r>
              <a:rPr lang="en-US" sz="1400" dirty="0" err="1"/>
              <a:t>imColorSep</a:t>
            </a:r>
            <a:r>
              <a:rPr lang="en-US" sz="1400" dirty="0"/>
              <a:t>(A)</a:t>
            </a:r>
          </a:p>
          <a:p>
            <a:r>
              <a:rPr lang="en-US" sz="1400" dirty="0">
                <a:solidFill>
                  <a:srgbClr val="228B22"/>
                </a:solidFill>
              </a:rPr>
              <a:t>% IMCOLORSEP Displays the RGB decomposition of a full-color image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 Syntax: fig = </a:t>
            </a:r>
            <a:r>
              <a:rPr lang="en-US" sz="1400" dirty="0" err="1">
                <a:solidFill>
                  <a:srgbClr val="228B22"/>
                </a:solidFill>
              </a:rPr>
              <a:t>imColorSep</a:t>
            </a:r>
            <a:r>
              <a:rPr lang="en-US" sz="1400" dirty="0">
                <a:solidFill>
                  <a:srgbClr val="228B22"/>
                </a:solidFill>
              </a:rPr>
              <a:t>(A);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 Example: A = </a:t>
            </a:r>
            <a:r>
              <a:rPr lang="en-US" sz="1400" dirty="0" err="1">
                <a:solidFill>
                  <a:srgbClr val="228B22"/>
                </a:solidFill>
              </a:rPr>
              <a:t>imread</a:t>
            </a:r>
            <a:r>
              <a:rPr lang="en-US" sz="1400" dirty="0">
                <a:solidFill>
                  <a:srgbClr val="228B22"/>
                </a:solidFill>
              </a:rPr>
              <a:t>('peppers.png');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 fig = </a:t>
            </a:r>
            <a:r>
              <a:rPr lang="en-US" sz="1400" dirty="0" err="1">
                <a:solidFill>
                  <a:srgbClr val="228B22"/>
                </a:solidFill>
              </a:rPr>
              <a:t>imColorSep</a:t>
            </a:r>
            <a:r>
              <a:rPr lang="en-US" sz="1400" dirty="0">
                <a:solidFill>
                  <a:srgbClr val="228B22"/>
                </a:solidFill>
              </a:rPr>
              <a:t>(A);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 Written by: Rick </a:t>
            </a:r>
            <a:r>
              <a:rPr lang="en-US" sz="1400" dirty="0" err="1">
                <a:solidFill>
                  <a:srgbClr val="228B22"/>
                </a:solidFill>
              </a:rPr>
              <a:t>Rosson</a:t>
            </a:r>
            <a:r>
              <a:rPr lang="en-US" sz="1400" dirty="0">
                <a:solidFill>
                  <a:srgbClr val="228B22"/>
                </a:solidFill>
              </a:rPr>
              <a:t>, 2007 December 26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 Revised: Rick </a:t>
            </a:r>
            <a:r>
              <a:rPr lang="en-US" sz="1400" dirty="0" err="1">
                <a:solidFill>
                  <a:srgbClr val="228B22"/>
                </a:solidFill>
              </a:rPr>
              <a:t>Rosson</a:t>
            </a:r>
            <a:r>
              <a:rPr lang="en-US" sz="1400" dirty="0">
                <a:solidFill>
                  <a:srgbClr val="228B22"/>
                </a:solidFill>
              </a:rPr>
              <a:t>, 2008 January 2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 Copyright (c) 2007-08 Richard D. </a:t>
            </a:r>
            <a:r>
              <a:rPr lang="en-US" sz="1400" dirty="0" err="1">
                <a:solidFill>
                  <a:srgbClr val="228B22"/>
                </a:solidFill>
              </a:rPr>
              <a:t>Rosson</a:t>
            </a:r>
            <a:r>
              <a:rPr lang="en-US" sz="1400" dirty="0">
                <a:solidFill>
                  <a:srgbClr val="228B22"/>
                </a:solidFill>
              </a:rPr>
              <a:t>. All rights reserved.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</a:t>
            </a:r>
            <a:endParaRPr lang="en-US" sz="1400" dirty="0"/>
          </a:p>
          <a:p>
            <a:r>
              <a:rPr lang="en-US" sz="1400" dirty="0">
                <a:solidFill>
                  <a:srgbClr val="228B22"/>
                </a:solidFill>
              </a:rPr>
              <a:t>% Number of gray scale values:</a:t>
            </a:r>
            <a:endParaRPr lang="en-US" sz="1400" dirty="0"/>
          </a:p>
          <a:p>
            <a:r>
              <a:rPr lang="en-US" sz="1400" dirty="0"/>
              <a:t>N = 256;</a:t>
            </a:r>
          </a:p>
          <a:p>
            <a:r>
              <a:rPr lang="en-US" sz="1400" dirty="0">
                <a:solidFill>
                  <a:srgbClr val="228B22"/>
                </a:solidFill>
              </a:rPr>
              <a:t>% Make sure data type of image array is 'uint8':</a:t>
            </a:r>
            <a:endParaRPr lang="en-US" sz="1400" dirty="0"/>
          </a:p>
          <a:p>
            <a:r>
              <a:rPr lang="en-US" sz="1400" dirty="0"/>
              <a:t>A = im2uint8(A);</a:t>
            </a:r>
          </a:p>
          <a:p>
            <a:r>
              <a:rPr lang="en-US" sz="1400" dirty="0">
                <a:solidFill>
                  <a:srgbClr val="228B22"/>
                </a:solidFill>
              </a:rPr>
              <a:t>% Create figure window:</a:t>
            </a:r>
            <a:endParaRPr lang="en-US" sz="1400" dirty="0"/>
          </a:p>
          <a:p>
            <a:r>
              <a:rPr lang="en-US" sz="1400" dirty="0"/>
              <a:t>fig = figure;</a:t>
            </a:r>
          </a:p>
          <a:p>
            <a:r>
              <a:rPr lang="en-US" sz="1400" dirty="0">
                <a:solidFill>
                  <a:srgbClr val="228B22"/>
                </a:solidFill>
              </a:rPr>
              <a:t>% Display full color image:</a:t>
            </a:r>
            <a:endParaRPr lang="en-US" sz="1400" dirty="0"/>
          </a:p>
          <a:p>
            <a:r>
              <a:rPr lang="en-US" sz="1400" dirty="0"/>
              <a:t>subplot(2,2,1);</a:t>
            </a:r>
          </a:p>
          <a:p>
            <a:r>
              <a:rPr lang="en-US" sz="1400" dirty="0" err="1"/>
              <a:t>imshow</a:t>
            </a:r>
            <a:r>
              <a:rPr lang="en-US" sz="1400" dirty="0"/>
              <a:t>(A);</a:t>
            </a:r>
          </a:p>
          <a:p>
            <a:r>
              <a:rPr lang="en-US" sz="1400" dirty="0"/>
              <a:t>title(</a:t>
            </a:r>
            <a:r>
              <a:rPr lang="en-US" sz="1400" dirty="0">
                <a:solidFill>
                  <a:srgbClr val="A020F0"/>
                </a:solidFill>
              </a:rPr>
              <a:t>'Full Color'</a:t>
            </a:r>
            <a:r>
              <a:rPr lang="en-US" sz="1400" dirty="0"/>
              <a:t>);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1662155"/>
            <a:ext cx="54111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8B22"/>
                </a:solidFill>
              </a:rPr>
              <a:t>% Cell array of color names:</a:t>
            </a:r>
            <a:endParaRPr lang="en-US" sz="1400" dirty="0"/>
          </a:p>
          <a:p>
            <a:r>
              <a:rPr lang="en-US" sz="1400" dirty="0" err="1"/>
              <a:t>ColorList</a:t>
            </a:r>
            <a:r>
              <a:rPr lang="en-US" sz="1400" dirty="0"/>
              <a:t> = { </a:t>
            </a:r>
            <a:r>
              <a:rPr lang="en-US" sz="1400" dirty="0">
                <a:solidFill>
                  <a:srgbClr val="A020F0"/>
                </a:solidFill>
              </a:rPr>
              <a:t>'Red' 'Green' 'Blue' </a:t>
            </a:r>
            <a:r>
              <a:rPr lang="en-US" sz="1400" dirty="0"/>
              <a:t>};</a:t>
            </a:r>
          </a:p>
          <a:p>
            <a:endParaRPr lang="en-US" sz="1400" dirty="0">
              <a:solidFill>
                <a:srgbClr val="228B22"/>
              </a:solidFill>
            </a:endParaRPr>
          </a:p>
          <a:p>
            <a:r>
              <a:rPr lang="en-US" sz="1400" dirty="0">
                <a:solidFill>
                  <a:srgbClr val="228B22"/>
                </a:solidFill>
              </a:rPr>
              <a:t>% Gray-scale column vector: % range [ 0 .. 1 ]</a:t>
            </a:r>
            <a:endParaRPr lang="en-US" sz="1400" dirty="0"/>
          </a:p>
          <a:p>
            <a:r>
              <a:rPr lang="en-US" sz="1400" dirty="0"/>
              <a:t>gr = 0:1/(N-1):1; </a:t>
            </a:r>
            <a:r>
              <a:rPr lang="en-US" sz="1400" dirty="0">
                <a:solidFill>
                  <a:srgbClr val="228B22"/>
                </a:solidFill>
              </a:rPr>
              <a:t>% increment 1/(N-1)</a:t>
            </a:r>
            <a:endParaRPr lang="en-US" sz="1400" dirty="0"/>
          </a:p>
          <a:p>
            <a:endParaRPr lang="en-US" sz="1400" dirty="0">
              <a:solidFill>
                <a:srgbClr val="228B22"/>
              </a:solidFill>
            </a:endParaRPr>
          </a:p>
          <a:p>
            <a:r>
              <a:rPr lang="en-US" sz="1400" dirty="0">
                <a:solidFill>
                  <a:srgbClr val="228B22"/>
                </a:solidFill>
              </a:rPr>
              <a:t>% Display each of the three color components:</a:t>
            </a:r>
            <a:endParaRPr lang="en-US" sz="1400" dirty="0"/>
          </a:p>
          <a:p>
            <a:r>
              <a:rPr lang="en-US" sz="1400" dirty="0">
                <a:solidFill>
                  <a:srgbClr val="0000FF"/>
                </a:solidFill>
              </a:rPr>
              <a:t>for </a:t>
            </a:r>
            <a:r>
              <a:rPr lang="en-US" sz="1400" dirty="0"/>
              <a:t>k = 1:3</a:t>
            </a:r>
          </a:p>
          <a:p>
            <a:r>
              <a:rPr lang="en-US" sz="1400" dirty="0">
                <a:solidFill>
                  <a:srgbClr val="228B22"/>
                </a:solidFill>
              </a:rPr>
              <a:t>    % color map:</a:t>
            </a:r>
            <a:endParaRPr lang="en-US" sz="1400" dirty="0"/>
          </a:p>
          <a:p>
            <a:r>
              <a:rPr lang="en-US" sz="1400" dirty="0"/>
              <a:t>   </a:t>
            </a:r>
            <a:r>
              <a:rPr lang="en-US" sz="1400" dirty="0" err="1"/>
              <a:t>cMap</a:t>
            </a:r>
            <a:r>
              <a:rPr lang="en-US" sz="1400" dirty="0"/>
              <a:t> = zeros(N,3);</a:t>
            </a:r>
          </a:p>
          <a:p>
            <a:r>
              <a:rPr lang="en-US" sz="1400" dirty="0"/>
              <a:t>   </a:t>
            </a:r>
            <a:r>
              <a:rPr lang="en-US" sz="1400" dirty="0" err="1"/>
              <a:t>cMap</a:t>
            </a:r>
            <a:r>
              <a:rPr lang="en-US" sz="1400" dirty="0"/>
              <a:t>(:,k) = gr; </a:t>
            </a:r>
          </a:p>
          <a:p>
            <a:endParaRPr lang="en-US" sz="1400" dirty="0">
              <a:solidFill>
                <a:srgbClr val="228B22"/>
              </a:solidFill>
            </a:endParaRPr>
          </a:p>
          <a:p>
            <a:r>
              <a:rPr lang="en-US" sz="1400" dirty="0">
                <a:solidFill>
                  <a:srgbClr val="228B22"/>
                </a:solidFill>
              </a:rPr>
              <a:t>   % Display monochromatic image:</a:t>
            </a:r>
            <a:endParaRPr lang="en-US" sz="1400" dirty="0"/>
          </a:p>
          <a:p>
            <a:r>
              <a:rPr lang="en-US" sz="1400" dirty="0"/>
              <a:t>   subplot(2,2,k+1);</a:t>
            </a:r>
          </a:p>
          <a:p>
            <a:r>
              <a:rPr lang="en-US" sz="1400" dirty="0"/>
              <a:t>   </a:t>
            </a:r>
            <a:r>
              <a:rPr lang="en-US" sz="1400" dirty="0" err="1"/>
              <a:t>imshow</a:t>
            </a:r>
            <a:r>
              <a:rPr lang="en-US" sz="1400" dirty="0"/>
              <a:t>(ind2rgb(A(:,:,k),</a:t>
            </a:r>
            <a:r>
              <a:rPr lang="en-US" sz="1400" dirty="0" err="1"/>
              <a:t>cMap</a:t>
            </a:r>
            <a:r>
              <a:rPr lang="en-US" sz="1400" dirty="0"/>
              <a:t>));</a:t>
            </a:r>
          </a:p>
          <a:p>
            <a:r>
              <a:rPr lang="en-US" sz="1400" dirty="0"/>
              <a:t>   title(</a:t>
            </a:r>
            <a:r>
              <a:rPr lang="en-US" sz="1400" dirty="0" err="1"/>
              <a:t>ColorList</a:t>
            </a:r>
            <a:r>
              <a:rPr lang="en-US" sz="1400" dirty="0"/>
              <a:t>{k});</a:t>
            </a:r>
          </a:p>
          <a:p>
            <a:r>
              <a:rPr lang="en-US" sz="1400" dirty="0">
                <a:solidFill>
                  <a:srgbClr val="0000FF"/>
                </a:solidFill>
              </a:rPr>
              <a:t> end</a:t>
            </a:r>
            <a:endParaRPr lang="en-US" sz="1400" dirty="0"/>
          </a:p>
          <a:p>
            <a:r>
              <a:rPr lang="en-US" sz="1400" dirty="0">
                <a:solidFill>
                  <a:srgbClr val="0000FF"/>
                </a:solidFill>
              </a:rPr>
              <a:t>end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2572987" y="5859667"/>
            <a:ext cx="9619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Sumber</a:t>
            </a:r>
            <a:r>
              <a:rPr lang="en-US" dirty="0">
                <a:solidFill>
                  <a:srgbClr val="FF0000"/>
                </a:solidFill>
              </a:rPr>
              <a:t>: https://www.mathworks.com/matlabcentral/fileexchange/18125-rgb-image-decomposition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2015" y="99138"/>
            <a:ext cx="656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Kode</a:t>
            </a:r>
            <a:r>
              <a:rPr lang="en-US" dirty="0"/>
              <a:t> program </a:t>
            </a:r>
            <a:r>
              <a:rPr lang="en-US" dirty="0" err="1"/>
              <a:t>Matlab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dekomposisi</a:t>
            </a:r>
            <a:r>
              <a:rPr lang="en-US" dirty="0"/>
              <a:t> R, G, B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berwarna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0B9277-452F-488F-944C-65EFFC3A8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90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75" y="490537"/>
            <a:ext cx="7105650" cy="58769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50CD2-36A5-41BF-9B00-9DA3DF85C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9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3C1F9-DB64-487A-9B8F-A3AF6DB3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Pendahuluan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AB239-AFE6-4099-ACB8-A43EEA1B0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631556" cy="4565236"/>
          </a:xfrm>
        </p:spPr>
        <p:txBody>
          <a:bodyPr>
            <a:normAutofit/>
          </a:bodyPr>
          <a:lstStyle/>
          <a:p>
            <a:r>
              <a:rPr lang="en-US" dirty="0"/>
              <a:t>Citra </a:t>
            </a:r>
            <a:r>
              <a:rPr lang="en-US" dirty="0" err="1"/>
              <a:t>berwarna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kaya </a:t>
            </a:r>
            <a:r>
              <a:rPr lang="en-US" dirty="0" err="1"/>
              <a:t>daripada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i="1" dirty="0"/>
              <a:t>grayscale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biner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5" descr="zebras">
            <a:extLst>
              <a:ext uri="{FF2B5EF4-FFF2-40B4-BE49-F238E27FC236}">
                <a16:creationId xmlns:a16="http://schemas.microsoft.com/office/drawing/2014/main" id="{0DD51416-A315-409E-9C90-FBADE5D6E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07" y="3429000"/>
            <a:ext cx="4618826" cy="204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5A59443-171C-4DB4-87FA-508629A54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114" y="2453309"/>
            <a:ext cx="38290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A2CC65-71BE-4F1F-A814-FB479701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4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27B5-7AFC-45A7-8FB7-24931C9C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Model </a:t>
            </a:r>
            <a:r>
              <a:rPr lang="en-US" b="1" dirty="0" err="1">
                <a:latin typeface="+mn-lt"/>
              </a:rPr>
              <a:t>warna</a:t>
            </a:r>
            <a:r>
              <a:rPr lang="en-US" b="1" dirty="0">
                <a:latin typeface="+mn-lt"/>
              </a:rPr>
              <a:t> HSI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9CDC5-35FC-43C4-ABF0-2C4E7DC04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lazim</a:t>
            </a:r>
            <a:r>
              <a:rPr lang="en-US" dirty="0"/>
              <a:t> </a:t>
            </a:r>
            <a:r>
              <a:rPr lang="en-US" dirty="0" err="1"/>
              <a:t>mendeskripsikan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R, G, dan B.</a:t>
            </a:r>
          </a:p>
          <a:p>
            <a:endParaRPr lang="en-US" dirty="0"/>
          </a:p>
          <a:p>
            <a:r>
              <a:rPr lang="en-US" dirty="0" err="1"/>
              <a:t>Contoh</a:t>
            </a:r>
            <a:r>
              <a:rPr lang="en-US" dirty="0"/>
              <a:t>: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mendeskripsikan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 </a:t>
            </a:r>
            <a:r>
              <a:rPr lang="en-US" dirty="0" err="1"/>
              <a:t>ungu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persentase</a:t>
            </a:r>
            <a:r>
              <a:rPr lang="en-US" dirty="0"/>
              <a:t> </a:t>
            </a:r>
            <a:r>
              <a:rPr lang="en-US" dirty="0" err="1"/>
              <a:t>masing-masing</a:t>
            </a:r>
            <a:r>
              <a:rPr lang="en-US" dirty="0"/>
              <a:t> R, G, dan B?</a:t>
            </a:r>
          </a:p>
          <a:p>
            <a:endParaRPr lang="en-US" dirty="0"/>
          </a:p>
          <a:p>
            <a:r>
              <a:rPr lang="en-US" dirty="0" err="1"/>
              <a:t>Manusia</a:t>
            </a:r>
            <a:r>
              <a:rPr lang="en-US" dirty="0"/>
              <a:t> </a:t>
            </a:r>
            <a:r>
              <a:rPr lang="en-US" dirty="0" err="1"/>
              <a:t>mendekripsikan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atribut</a:t>
            </a:r>
            <a:r>
              <a:rPr lang="en-US" dirty="0"/>
              <a:t> </a:t>
            </a:r>
            <a:r>
              <a:rPr lang="en-US" i="1" dirty="0"/>
              <a:t>hue</a:t>
            </a:r>
            <a:r>
              <a:rPr lang="en-US" dirty="0"/>
              <a:t> (</a:t>
            </a:r>
            <a:r>
              <a:rPr lang="en-US" i="1" dirty="0"/>
              <a:t>H</a:t>
            </a:r>
            <a:r>
              <a:rPr lang="en-US" dirty="0"/>
              <a:t>), dan </a:t>
            </a:r>
            <a:r>
              <a:rPr lang="en-US" i="1" dirty="0"/>
              <a:t>saturation</a:t>
            </a:r>
            <a:r>
              <a:rPr lang="en-US" dirty="0"/>
              <a:t> (</a:t>
            </a:r>
            <a:r>
              <a:rPr lang="en-US" i="1" dirty="0"/>
              <a:t>S</a:t>
            </a:r>
            <a:r>
              <a:rPr lang="en-US" dirty="0"/>
              <a:t>), dan</a:t>
            </a:r>
            <a:r>
              <a:rPr lang="en-US" i="1" dirty="0"/>
              <a:t> intensity</a:t>
            </a:r>
            <a:r>
              <a:rPr lang="en-US" dirty="0"/>
              <a:t> (</a:t>
            </a:r>
            <a:r>
              <a:rPr lang="en-US" i="1" dirty="0"/>
              <a:t>I</a:t>
            </a:r>
            <a:r>
              <a:rPr lang="en-US" dirty="0"/>
              <a:t>),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dinamakan</a:t>
            </a:r>
            <a:r>
              <a:rPr lang="en-US" dirty="0"/>
              <a:t> model HSI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1454B-070B-4579-92FD-9C565F1EE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14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4F5E93-D529-498A-9221-AC4127B5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41F4A0-258F-46B9-BAB4-C1BB89EB0AC4}"/>
              </a:ext>
            </a:extLst>
          </p:cNvPr>
          <p:cNvSpPr/>
          <p:nvPr/>
        </p:nvSpPr>
        <p:spPr>
          <a:xfrm>
            <a:off x="2648855" y="270817"/>
            <a:ext cx="17908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Model HSI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423F41-8B08-B2C3-BA0B-8863579FA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2" y="1077190"/>
            <a:ext cx="6654801" cy="4078749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627812AA-C1F8-3A1D-283F-847CA9671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364" y="5001994"/>
            <a:ext cx="66548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latin typeface="Tahoma" panose="020B0604030504040204" pitchFamily="34" charset="0"/>
              </a:rPr>
              <a:t> </a:t>
            </a:r>
            <a:r>
              <a:rPr lang="en-US" altLang="en-US" i="1" dirty="0">
                <a:latin typeface="Tahoma" panose="020B0604030504040204" pitchFamily="34" charset="0"/>
              </a:rPr>
              <a:t>Hue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dikodekan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sebagai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sudut</a:t>
            </a:r>
            <a:r>
              <a:rPr lang="en-US" altLang="en-US" dirty="0">
                <a:latin typeface="Tahoma" panose="020B0604030504040204" pitchFamily="34" charset="0"/>
              </a:rPr>
              <a:t> (0 </a:t>
            </a:r>
            <a:r>
              <a:rPr lang="en-US" altLang="en-US" dirty="0" err="1">
                <a:latin typeface="Tahoma" panose="020B0604030504040204" pitchFamily="34" charset="0"/>
              </a:rPr>
              <a:t>sampai</a:t>
            </a:r>
            <a:r>
              <a:rPr lang="en-US" altLang="en-US" dirty="0">
                <a:latin typeface="Tahoma" panose="020B0604030504040204" pitchFamily="34" charset="0"/>
              </a:rPr>
              <a:t> 2</a:t>
            </a:r>
            <a:r>
              <a:rPr lang="en-US" altLang="en-US" dirty="0">
                <a:latin typeface="Tahoma" panose="020B0604030504040204" pitchFamily="34" charset="0"/>
                <a:sym typeface="Symbol" panose="05050102010706020507" pitchFamily="18" charset="2"/>
              </a:rPr>
              <a:t>)</a:t>
            </a:r>
            <a:r>
              <a:rPr lang="en-US" altLang="en-US" dirty="0">
                <a:latin typeface="Tahoma" panose="020B060403050404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i="1" dirty="0">
                <a:latin typeface="Tahoma" panose="020B0604030504040204" pitchFamily="34" charset="0"/>
              </a:rPr>
              <a:t>Saturation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adalah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jarak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ke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sumbu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vertikal</a:t>
            </a:r>
            <a:r>
              <a:rPr lang="en-US" altLang="en-US" dirty="0">
                <a:latin typeface="Tahoma" panose="020B0604030504040204" pitchFamily="34" charset="0"/>
              </a:rPr>
              <a:t> (0 </a:t>
            </a:r>
            <a:r>
              <a:rPr lang="en-US" altLang="en-US" dirty="0" err="1">
                <a:latin typeface="Tahoma" panose="020B0604030504040204" pitchFamily="34" charset="0"/>
              </a:rPr>
              <a:t>sampai</a:t>
            </a:r>
            <a:r>
              <a:rPr lang="en-US" altLang="en-US" dirty="0">
                <a:latin typeface="Tahoma" panose="020B0604030504040204" pitchFamily="34" charset="0"/>
              </a:rPr>
              <a:t> 1).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dirty="0">
                <a:latin typeface="Tahoma" panose="020B0604030504040204" pitchFamily="34" charset="0"/>
              </a:rPr>
              <a:t> Intensity </a:t>
            </a:r>
            <a:r>
              <a:rPr lang="en-US" altLang="en-US" dirty="0" err="1">
                <a:latin typeface="Tahoma" panose="020B0604030504040204" pitchFamily="34" charset="0"/>
              </a:rPr>
              <a:t>adalah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tinggi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sepanjang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garis</a:t>
            </a:r>
            <a:r>
              <a:rPr lang="en-US" altLang="en-US" dirty="0"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latin typeface="Tahoma" panose="020B0604030504040204" pitchFamily="34" charset="0"/>
              </a:rPr>
              <a:t>vertikal</a:t>
            </a:r>
            <a:r>
              <a:rPr lang="en-US" altLang="en-US" dirty="0">
                <a:latin typeface="Tahoma" panose="020B0604030504040204" pitchFamily="34" charset="0"/>
              </a:rPr>
              <a:t> (0 </a:t>
            </a:r>
            <a:r>
              <a:rPr lang="en-US" altLang="en-US" dirty="0" err="1">
                <a:latin typeface="Tahoma" panose="020B0604030504040204" pitchFamily="34" charset="0"/>
              </a:rPr>
              <a:t>sampai</a:t>
            </a:r>
            <a:r>
              <a:rPr lang="en-US" altLang="en-US" dirty="0">
                <a:latin typeface="Tahoma" panose="020B0604030504040204" pitchFamily="34" charset="0"/>
              </a:rPr>
              <a:t> 1).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FE209F-3C9E-4413-B40B-301E40340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60" y="1856006"/>
            <a:ext cx="4153187" cy="200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90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49DF6-C0CA-46A8-8787-5B581A9F8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7536"/>
            <a:ext cx="7772400" cy="52029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1. </a:t>
            </a:r>
            <a:r>
              <a:rPr lang="en-US" i="1" dirty="0">
                <a:solidFill>
                  <a:srgbClr val="FF0000"/>
                </a:solidFill>
              </a:rPr>
              <a:t>Hue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r>
              <a:rPr lang="en-US" sz="2400" dirty="0" err="1"/>
              <a:t>Atribut</a:t>
            </a:r>
            <a:r>
              <a:rPr lang="en-US" sz="2400" dirty="0"/>
              <a:t> yang </a:t>
            </a:r>
            <a:r>
              <a:rPr lang="en-US" sz="2400" dirty="0" err="1"/>
              <a:t>menyatakan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sebenarnya</a:t>
            </a:r>
            <a:r>
              <a:rPr lang="en-US" sz="2400" dirty="0"/>
              <a:t>,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merah</a:t>
            </a:r>
            <a:r>
              <a:rPr lang="en-US" sz="2400" dirty="0"/>
              <a:t>, violet, dan </a:t>
            </a:r>
            <a:r>
              <a:rPr lang="en-US" sz="2400" dirty="0" err="1"/>
              <a:t>kuning</a:t>
            </a:r>
            <a:r>
              <a:rPr lang="en-US" sz="2400" dirty="0"/>
              <a:t>. </a:t>
            </a:r>
          </a:p>
          <a:p>
            <a:r>
              <a:rPr lang="en-US" sz="2400" i="1" dirty="0"/>
              <a:t>Hue</a:t>
            </a:r>
            <a:r>
              <a:rPr lang="en-US" sz="2400" dirty="0"/>
              <a:t>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membedakan</a:t>
            </a:r>
            <a:r>
              <a:rPr lang="en-US" sz="2400" dirty="0"/>
              <a:t> </a:t>
            </a:r>
            <a:r>
              <a:rPr lang="en-US" sz="2400" dirty="0" err="1"/>
              <a:t>warna-warna</a:t>
            </a:r>
            <a:r>
              <a:rPr lang="en-US" sz="2400" dirty="0"/>
              <a:t> dan </a:t>
            </a:r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kemerahan</a:t>
            </a:r>
            <a:r>
              <a:rPr lang="en-US" sz="2400" dirty="0"/>
              <a:t> (</a:t>
            </a:r>
            <a:r>
              <a:rPr lang="en-US" sz="2400" i="1" dirty="0"/>
              <a:t>redness</a:t>
            </a:r>
            <a:r>
              <a:rPr lang="en-US" sz="2400" dirty="0"/>
              <a:t>), </a:t>
            </a:r>
            <a:r>
              <a:rPr lang="en-US" sz="2400" dirty="0" err="1"/>
              <a:t>kehijauan</a:t>
            </a:r>
            <a:r>
              <a:rPr lang="en-US" sz="2400" dirty="0"/>
              <a:t> (</a:t>
            </a:r>
            <a:r>
              <a:rPr lang="en-US" sz="2400" i="1" dirty="0"/>
              <a:t>greenness</a:t>
            </a:r>
            <a:r>
              <a:rPr lang="en-US" sz="2400" dirty="0"/>
              <a:t>), </a:t>
            </a:r>
            <a:r>
              <a:rPr lang="en-US" sz="2400" dirty="0" err="1"/>
              <a:t>dsb</a:t>
            </a:r>
            <a:r>
              <a:rPr lang="en-US" sz="2400" dirty="0"/>
              <a:t>,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cahaya</a:t>
            </a:r>
            <a:r>
              <a:rPr lang="en-US" sz="2400" dirty="0"/>
              <a:t>. </a:t>
            </a:r>
          </a:p>
          <a:p>
            <a:endParaRPr lang="en-US" sz="2400" i="1" dirty="0"/>
          </a:p>
          <a:p>
            <a:r>
              <a:rPr lang="en-US" sz="2400" i="1" dirty="0"/>
              <a:t>Hue</a:t>
            </a:r>
            <a:r>
              <a:rPr lang="en-US" sz="2400" dirty="0"/>
              <a:t> </a:t>
            </a:r>
            <a:r>
              <a:rPr lang="en-US" sz="2400" dirty="0" err="1"/>
              <a:t>berasosiasi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panjang</a:t>
            </a:r>
            <a:r>
              <a:rPr lang="en-US" sz="2400" dirty="0"/>
              <a:t> </a:t>
            </a:r>
            <a:r>
              <a:rPr lang="en-US" sz="2400" dirty="0" err="1"/>
              <a:t>gelombang</a:t>
            </a:r>
            <a:r>
              <a:rPr lang="en-US" sz="2400" dirty="0"/>
              <a:t> </a:t>
            </a:r>
            <a:r>
              <a:rPr lang="en-US" sz="2400" dirty="0" err="1"/>
              <a:t>cahaya</a:t>
            </a:r>
            <a:r>
              <a:rPr lang="en-US" sz="2400" dirty="0"/>
              <a:t>, dan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menyebut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merah</a:t>
            </a:r>
            <a:r>
              <a:rPr lang="en-US" sz="2400" dirty="0"/>
              <a:t>, violet,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kuning</a:t>
            </a:r>
            <a:r>
              <a:rPr lang="en-US" sz="2400" dirty="0"/>
              <a:t>,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sebenarnya</a:t>
            </a:r>
            <a:r>
              <a:rPr lang="en-US" sz="2400" dirty="0"/>
              <a:t> </a:t>
            </a:r>
            <a:r>
              <a:rPr lang="en-US" sz="2400" dirty="0" err="1"/>
              <a:t>menspesifikasikan</a:t>
            </a:r>
            <a:r>
              <a:rPr lang="en-US" sz="2400" dirty="0"/>
              <a:t> </a:t>
            </a:r>
            <a:r>
              <a:rPr lang="en-US" sz="2400" i="1" dirty="0"/>
              <a:t>hue</a:t>
            </a:r>
            <a:r>
              <a:rPr lang="en-US" sz="2400" dirty="0"/>
              <a:t>-</a:t>
            </a:r>
            <a:r>
              <a:rPr lang="en-US" sz="2400" dirty="0" err="1"/>
              <a:t>nya</a:t>
            </a:r>
            <a:r>
              <a:rPr lang="en-US" sz="2400" dirty="0"/>
              <a:t>.</a:t>
            </a:r>
          </a:p>
          <a:p>
            <a:endParaRPr lang="en-US" sz="2400" i="1" dirty="0"/>
          </a:p>
          <a:p>
            <a:r>
              <a:rPr lang="en-US" sz="2400" i="1" dirty="0"/>
              <a:t>Hue</a:t>
            </a:r>
            <a:r>
              <a:rPr lang="en-US" sz="2400" dirty="0"/>
              <a:t> </a:t>
            </a:r>
            <a:r>
              <a:rPr lang="en-US" sz="2400" dirty="0" err="1"/>
              <a:t>dikuantisasi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nilai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0 </a:t>
            </a:r>
            <a:r>
              <a:rPr lang="en-US" sz="2400" dirty="0" err="1"/>
              <a:t>sampai</a:t>
            </a:r>
            <a:r>
              <a:rPr lang="en-US" sz="2400" dirty="0"/>
              <a:t> 2</a:t>
            </a:r>
            <a:r>
              <a:rPr lang="en-US" sz="2400" dirty="0">
                <a:sym typeface="Symbol" panose="05050102010706020507" pitchFamily="18" charset="2"/>
              </a:rPr>
              <a:t> radian</a:t>
            </a:r>
            <a:r>
              <a:rPr lang="en-US" sz="2400" dirty="0"/>
              <a:t>; 0 </a:t>
            </a:r>
            <a:r>
              <a:rPr lang="en-US" sz="2400" dirty="0" err="1"/>
              <a:t>menyatakan</a:t>
            </a:r>
            <a:r>
              <a:rPr lang="en-US" sz="2400" dirty="0"/>
              <a:t> </a:t>
            </a:r>
            <a:r>
              <a:rPr lang="en-US" sz="2400" dirty="0" err="1"/>
              <a:t>merah</a:t>
            </a:r>
            <a:r>
              <a:rPr lang="en-US" sz="2400" dirty="0"/>
              <a:t>, </a:t>
            </a:r>
            <a:r>
              <a:rPr lang="en-US" sz="2400" dirty="0" err="1"/>
              <a:t>lalu</a:t>
            </a:r>
            <a:r>
              <a:rPr lang="en-US" sz="2400" dirty="0"/>
              <a:t> </a:t>
            </a:r>
            <a:r>
              <a:rPr lang="en-US" sz="2400" dirty="0" err="1"/>
              <a:t>memutar</a:t>
            </a:r>
            <a:r>
              <a:rPr lang="en-US" sz="2400" dirty="0"/>
              <a:t> </a:t>
            </a:r>
            <a:r>
              <a:rPr lang="en-US" sz="2400" dirty="0" err="1"/>
              <a:t>nilai-nilai</a:t>
            </a:r>
            <a:r>
              <a:rPr lang="en-US" sz="2400" dirty="0"/>
              <a:t> </a:t>
            </a:r>
            <a:r>
              <a:rPr lang="en-US" sz="2400" dirty="0" err="1"/>
              <a:t>spektrum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kembali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0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menyatakan</a:t>
            </a:r>
            <a:r>
              <a:rPr lang="en-US" sz="2400" dirty="0"/>
              <a:t> </a:t>
            </a:r>
            <a:r>
              <a:rPr lang="en-US" sz="2400" dirty="0" err="1"/>
              <a:t>merah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r>
              <a:rPr lang="en-US" sz="2400" dirty="0"/>
              <a:t>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C347B7-B12B-4884-8C03-ED4B477CB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9A7F2-E1B6-D39F-F611-F1406DCD0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054" y="1128279"/>
            <a:ext cx="3420405" cy="2300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489990-6B78-1109-C1B1-8C6FC6C6A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639" y="3715182"/>
            <a:ext cx="3097233" cy="28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03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30575-B389-4332-B434-D367F6B55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3" y="743053"/>
            <a:ext cx="7613073" cy="53718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2. Saturation </a:t>
            </a:r>
          </a:p>
          <a:p>
            <a:r>
              <a:rPr lang="en-US" sz="2400" dirty="0" err="1"/>
              <a:t>Menyatakan</a:t>
            </a:r>
            <a:r>
              <a:rPr lang="en-US" sz="2400" dirty="0"/>
              <a:t> </a:t>
            </a:r>
            <a:r>
              <a:rPr lang="en-US" sz="2400" dirty="0" err="1"/>
              <a:t>tingkat</a:t>
            </a:r>
            <a:r>
              <a:rPr lang="en-US" sz="2400" dirty="0"/>
              <a:t> </a:t>
            </a:r>
            <a:r>
              <a:rPr lang="en-US" sz="2400" dirty="0" err="1"/>
              <a:t>kemurnian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cahaya</a:t>
            </a:r>
            <a:r>
              <a:rPr lang="en-US" sz="2400" dirty="0"/>
              <a:t>, </a:t>
            </a:r>
            <a:r>
              <a:rPr lang="en-US" sz="2400" dirty="0" err="1"/>
              <a:t>yaitu</a:t>
            </a:r>
            <a:r>
              <a:rPr lang="en-US" sz="2400" dirty="0"/>
              <a:t> </a:t>
            </a:r>
            <a:r>
              <a:rPr lang="en-US" sz="2400" dirty="0" err="1"/>
              <a:t>mengindikasikan</a:t>
            </a:r>
            <a:r>
              <a:rPr lang="en-US" sz="2400" dirty="0"/>
              <a:t> </a:t>
            </a:r>
            <a:r>
              <a:rPr lang="en-US" sz="2400" dirty="0" err="1"/>
              <a:t>seberapa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putih</a:t>
            </a:r>
            <a:r>
              <a:rPr lang="en-US" sz="2400" dirty="0"/>
              <a:t> </a:t>
            </a:r>
            <a:r>
              <a:rPr lang="en-US" sz="2400" dirty="0" err="1"/>
              <a:t>diberikan</a:t>
            </a:r>
            <a:r>
              <a:rPr lang="en-US" sz="2400" dirty="0"/>
              <a:t> pada </a:t>
            </a:r>
            <a:r>
              <a:rPr lang="en-US" sz="2400" dirty="0" err="1"/>
              <a:t>warna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,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merah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100%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jenuh</a:t>
            </a:r>
            <a:r>
              <a:rPr lang="en-US" sz="2400" dirty="0"/>
              <a:t> (</a:t>
            </a:r>
            <a:r>
              <a:rPr lang="en-US" sz="2400" i="1" dirty="0"/>
              <a:t>saturated color</a:t>
            </a:r>
            <a:r>
              <a:rPr lang="en-US" sz="2400" dirty="0"/>
              <a:t>), </a:t>
            </a:r>
            <a:r>
              <a:rPr lang="en-US" sz="2400" dirty="0" err="1"/>
              <a:t>sedangkan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i="1" dirty="0"/>
              <a:t>pink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merah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tingkat</a:t>
            </a:r>
            <a:r>
              <a:rPr lang="en-US" sz="2400" dirty="0"/>
              <a:t> </a:t>
            </a:r>
            <a:r>
              <a:rPr lang="en-US" sz="2400" dirty="0" err="1"/>
              <a:t>kejenuhan</a:t>
            </a:r>
            <a:r>
              <a:rPr lang="en-US" sz="2400" dirty="0"/>
              <a:t> </a:t>
            </a:r>
            <a:r>
              <a:rPr lang="en-US" sz="2400" dirty="0" err="1"/>
              <a:t>sangat</a:t>
            </a:r>
            <a:r>
              <a:rPr lang="en-US" sz="2400" dirty="0"/>
              <a:t> </a:t>
            </a:r>
            <a:r>
              <a:rPr lang="en-US" sz="2400" dirty="0" err="1"/>
              <a:t>rendah</a:t>
            </a:r>
            <a:r>
              <a:rPr lang="en-US" sz="2400" dirty="0"/>
              <a:t> (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putih</a:t>
            </a:r>
            <a:r>
              <a:rPr lang="en-US" sz="2400" dirty="0"/>
              <a:t> di </a:t>
            </a:r>
            <a:r>
              <a:rPr lang="en-US" sz="2400" dirty="0" err="1"/>
              <a:t>dalamnya</a:t>
            </a:r>
            <a:r>
              <a:rPr lang="en-US" sz="2400" dirty="0"/>
              <a:t>). 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Jadi</a:t>
            </a:r>
            <a:r>
              <a:rPr lang="en-US" sz="2400" dirty="0"/>
              <a:t>,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i="1" dirty="0"/>
              <a:t>hue</a:t>
            </a:r>
            <a:r>
              <a:rPr lang="en-US" sz="2400" dirty="0"/>
              <a:t> </a:t>
            </a:r>
            <a:r>
              <a:rPr lang="en-US" sz="2400" dirty="0" err="1"/>
              <a:t>menyatakan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sebenarnya</a:t>
            </a:r>
            <a:r>
              <a:rPr lang="en-US" sz="2400" dirty="0"/>
              <a:t>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i="1" dirty="0"/>
              <a:t>saturation</a:t>
            </a:r>
            <a:r>
              <a:rPr lang="en-US" sz="2400" dirty="0"/>
              <a:t> </a:t>
            </a:r>
            <a:r>
              <a:rPr lang="en-US" sz="2400" dirty="0" err="1"/>
              <a:t>menyatakan</a:t>
            </a:r>
            <a:r>
              <a:rPr lang="en-US" sz="2400" dirty="0"/>
              <a:t> </a:t>
            </a:r>
            <a:r>
              <a:rPr lang="en-US" sz="2400" dirty="0" err="1"/>
              <a:t>seberapa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mempunyai</a:t>
            </a:r>
            <a:r>
              <a:rPr lang="en-US" sz="2400" dirty="0"/>
              <a:t> </a:t>
            </a:r>
            <a:r>
              <a:rPr lang="en-US" sz="2400" i="1" dirty="0"/>
              <a:t>saturation</a:t>
            </a:r>
            <a:r>
              <a:rPr lang="en-US" sz="2400" dirty="0"/>
              <a:t> = 0,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tanpa</a:t>
            </a:r>
            <a:r>
              <a:rPr lang="en-US" sz="2400" dirty="0"/>
              <a:t> </a:t>
            </a:r>
            <a:r>
              <a:rPr lang="en-US" sz="2400" i="1" dirty="0"/>
              <a:t>hue</a:t>
            </a:r>
            <a:r>
              <a:rPr lang="en-US" sz="2400" dirty="0"/>
              <a:t>, </a:t>
            </a:r>
            <a:r>
              <a:rPr lang="en-US" sz="2400" dirty="0" err="1"/>
              <a:t>yaitu</a:t>
            </a:r>
            <a:r>
              <a:rPr lang="en-US" sz="2400" dirty="0"/>
              <a:t> </a:t>
            </a:r>
            <a:r>
              <a:rPr lang="en-US" sz="2400" dirty="0" err="1"/>
              <a:t>dibuat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putih</a:t>
            </a:r>
            <a:r>
              <a:rPr lang="en-US" sz="2400" dirty="0"/>
              <a:t> </a:t>
            </a:r>
            <a:r>
              <a:rPr lang="en-US" sz="2400" dirty="0" err="1"/>
              <a:t>saja</a:t>
            </a:r>
            <a:r>
              <a:rPr lang="en-US" sz="2400" dirty="0"/>
              <a:t>. </a:t>
            </a:r>
          </a:p>
          <a:p>
            <a:r>
              <a:rPr lang="en-US" sz="2400" dirty="0"/>
              <a:t>Jika </a:t>
            </a:r>
            <a:r>
              <a:rPr lang="en-US" sz="2400" i="1" dirty="0"/>
              <a:t>saturation</a:t>
            </a:r>
            <a:r>
              <a:rPr lang="en-US" sz="2400" dirty="0"/>
              <a:t> = 1,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putih</a:t>
            </a:r>
            <a:r>
              <a:rPr lang="en-US" sz="2400" dirty="0"/>
              <a:t> yang </a:t>
            </a:r>
            <a:r>
              <a:rPr lang="en-US" sz="2400" dirty="0" err="1"/>
              <a:t>ditambahkan</a:t>
            </a:r>
            <a:r>
              <a:rPr lang="en-US" sz="2400" dirty="0"/>
              <a:t> pada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(</a:t>
            </a:r>
            <a:r>
              <a:rPr lang="en-US" sz="2400" i="1" dirty="0"/>
              <a:t>pure colors</a:t>
            </a:r>
            <a:r>
              <a:rPr lang="en-US" sz="2400" dirty="0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39AF6-7AE1-4B25-8205-90615AB3E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36A37-DE0A-C18A-242D-C8C7A6A8E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43053"/>
            <a:ext cx="3470564" cy="3980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8191DE-C8A3-70C8-F617-45CEE9ED3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926" y="5095771"/>
            <a:ext cx="2462252" cy="12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8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C2339-42C2-4692-A314-D36CD2A56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2000"/>
            <a:ext cx="7460673" cy="55943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3. </a:t>
            </a:r>
            <a:r>
              <a:rPr lang="en-US" i="1" dirty="0">
                <a:solidFill>
                  <a:srgbClr val="FF0000"/>
                </a:solidFill>
              </a:rPr>
              <a:t>Intensity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i="1" dirty="0" err="1">
                <a:solidFill>
                  <a:srgbClr val="FF0000"/>
                </a:solidFill>
              </a:rPr>
              <a:t>brigthness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i="1" dirty="0">
                <a:solidFill>
                  <a:srgbClr val="FF0000"/>
                </a:solidFill>
              </a:rPr>
              <a:t>luminance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err="1"/>
              <a:t>Atribut</a:t>
            </a:r>
            <a:r>
              <a:rPr lang="en-US" dirty="0"/>
              <a:t> yang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banyaknya</a:t>
            </a:r>
            <a:r>
              <a:rPr lang="en-US" dirty="0"/>
              <a:t> </a:t>
            </a:r>
            <a:r>
              <a:rPr lang="en-US" dirty="0" err="1"/>
              <a:t>cahaya</a:t>
            </a:r>
            <a:r>
              <a:rPr lang="en-US" dirty="0"/>
              <a:t> yang </a:t>
            </a:r>
            <a:r>
              <a:rPr lang="en-US" dirty="0" err="1"/>
              <a:t>diterima</a:t>
            </a:r>
            <a:r>
              <a:rPr lang="en-US" dirty="0"/>
              <a:t> oleh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mempedulikan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Kisaran</a:t>
            </a:r>
            <a:r>
              <a:rPr lang="en-US" dirty="0"/>
              <a:t> </a:t>
            </a:r>
            <a:r>
              <a:rPr lang="en-US" dirty="0" err="1"/>
              <a:t>nilainya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gelap</a:t>
            </a:r>
            <a:r>
              <a:rPr lang="en-US" dirty="0"/>
              <a:t> (</a:t>
            </a:r>
            <a:r>
              <a:rPr lang="en-US" dirty="0" err="1"/>
              <a:t>hitam</a:t>
            </a:r>
            <a:r>
              <a:rPr lang="en-US" dirty="0"/>
              <a:t> = 0) dan </a:t>
            </a:r>
            <a:r>
              <a:rPr lang="en-US" dirty="0" err="1"/>
              <a:t>terang</a:t>
            </a:r>
            <a:r>
              <a:rPr lang="en-US" dirty="0"/>
              <a:t> (</a:t>
            </a:r>
            <a:r>
              <a:rPr lang="en-US" dirty="0" err="1"/>
              <a:t>putih</a:t>
            </a:r>
            <a:r>
              <a:rPr lang="en-US" dirty="0"/>
              <a:t> = 1)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92AF2A-8A07-492A-AC1B-F33E03E36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9A6937-AFBA-8FA4-AE7F-34ED0F66C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1721728"/>
            <a:ext cx="3805505" cy="3655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D98FB3-76AA-8B58-E0E2-5548C8DD4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591" y="4704973"/>
            <a:ext cx="2862264" cy="134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97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F80C5D-E2D6-797D-DB3D-4D1BB3CD6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18EFB-1146-DF23-2C81-51947C0C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685" y="985856"/>
            <a:ext cx="8500630" cy="48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89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69D205F8-065B-483C-A466-2A2FDAEE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2"/>
          <a:stretch>
            <a:fillRect/>
          </a:stretch>
        </p:blipFill>
        <p:spPr bwMode="auto">
          <a:xfrm>
            <a:off x="2692400" y="1247775"/>
            <a:ext cx="7289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Rectangle 4">
            <a:extLst>
              <a:ext uri="{FF2B5EF4-FFF2-40B4-BE49-F238E27FC236}">
                <a16:creationId xmlns:a16="http://schemas.microsoft.com/office/drawing/2014/main" id="{CA44CA53-CF5C-45F5-A8DE-8A5FCF983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94" y="262421"/>
            <a:ext cx="7679912" cy="82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3200" dirty="0">
                <a:solidFill>
                  <a:schemeClr val="tx2"/>
                </a:solidFill>
                <a:latin typeface="Tahoma" panose="020B0604030504040204" pitchFamily="34" charset="0"/>
              </a:rPr>
              <a:t>Model HSI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EC5108-7DBB-40B6-B38E-C29286D4D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>
            <a:extLst>
              <a:ext uri="{FF2B5EF4-FFF2-40B4-BE49-F238E27FC236}">
                <a16:creationId xmlns:a16="http://schemas.microsoft.com/office/drawing/2014/main" id="{4207910A-BF72-4A48-A9AE-1B816FC8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2" r="9164" b="17667"/>
          <a:stretch>
            <a:fillRect/>
          </a:stretch>
        </p:blipFill>
        <p:spPr bwMode="auto">
          <a:xfrm>
            <a:off x="3352800" y="1557338"/>
            <a:ext cx="51816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8B0EDF98-7AA9-41F6-9DE4-FD41D1691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2657475"/>
            <a:ext cx="6960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R,G,B</a:t>
            </a:r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1DBA7B13-A89E-472D-ABB7-E972AA5B2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6" y="2733675"/>
            <a:ext cx="5661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Hue</a:t>
            </a:r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59EA1BBC-37E8-46C9-B813-682AF8FC8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214938"/>
            <a:ext cx="11390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saturation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248159B2-FB04-43DC-87D5-E15941105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325" y="5019675"/>
            <a:ext cx="992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intensity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7C032A-CD7B-4A27-934F-8B14D8909412}"/>
              </a:ext>
            </a:extLst>
          </p:cNvPr>
          <p:cNvSpPr/>
          <p:nvPr/>
        </p:nvSpPr>
        <p:spPr>
          <a:xfrm>
            <a:off x="693789" y="507876"/>
            <a:ext cx="7301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Citra-</a:t>
            </a:r>
            <a:r>
              <a:rPr lang="en-US" altLang="zh-TW" sz="2800" dirty="0" err="1"/>
              <a:t>citra</a:t>
            </a:r>
            <a:r>
              <a:rPr lang="en-US" altLang="zh-TW" sz="2800" dirty="0"/>
              <a:t> yang </a:t>
            </a:r>
            <a:r>
              <a:rPr lang="en-US" altLang="zh-TW" sz="2800" dirty="0" err="1"/>
              <a:t>menggambarkan</a:t>
            </a:r>
            <a:r>
              <a:rPr lang="en-US" altLang="zh-TW" sz="2800" dirty="0"/>
              <a:t> </a:t>
            </a:r>
            <a:r>
              <a:rPr lang="en-US" altLang="zh-TW" sz="2800" dirty="0" err="1"/>
              <a:t>komponen</a:t>
            </a:r>
            <a:r>
              <a:rPr lang="en-US" altLang="zh-TW" sz="2800" dirty="0"/>
              <a:t> HSI: </a:t>
            </a:r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1940C8-4CC8-4CC8-AF55-046836F9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95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3B317-C8C5-48A5-9D70-DAB18B5F6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n-lt"/>
              </a:rPr>
              <a:t>Transformasi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Warna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dari</a:t>
            </a:r>
            <a:r>
              <a:rPr lang="en-US" dirty="0">
                <a:latin typeface="+mn-lt"/>
              </a:rPr>
              <a:t> RGB </a:t>
            </a:r>
            <a:r>
              <a:rPr lang="en-US" dirty="0" err="1">
                <a:latin typeface="+mn-lt"/>
              </a:rPr>
              <a:t>ke</a:t>
            </a:r>
            <a:r>
              <a:rPr lang="en-US" dirty="0">
                <a:latin typeface="+mn-lt"/>
              </a:rPr>
              <a:t> HSI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65C55-4ABF-4C0D-8A31-978AA05D1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Meskipun</a:t>
            </a:r>
            <a:r>
              <a:rPr lang="en-US" dirty="0"/>
              <a:t> basis </a:t>
            </a:r>
            <a:r>
              <a:rPr lang="en-US" i="1" dirty="0"/>
              <a:t>RGB</a:t>
            </a:r>
            <a:r>
              <a:rPr lang="en-US" dirty="0"/>
              <a:t> </a:t>
            </a:r>
            <a:r>
              <a:rPr lang="en-US" dirty="0" err="1"/>
              <a:t>bagus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menampilkan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, </a:t>
            </a:r>
            <a:r>
              <a:rPr lang="en-US" dirty="0" err="1"/>
              <a:t>tetapi</a:t>
            </a:r>
            <a:r>
              <a:rPr lang="en-US" dirty="0"/>
              <a:t> 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cocok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Misalnya</a:t>
            </a:r>
            <a:r>
              <a:rPr lang="en-US" dirty="0"/>
              <a:t> pada </a:t>
            </a: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,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mengidentifikasi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perbedaan</a:t>
            </a:r>
            <a:r>
              <a:rPr lang="en-US" dirty="0"/>
              <a:t> </a:t>
            </a:r>
            <a:r>
              <a:rPr lang="en-US" i="1" dirty="0"/>
              <a:t>hue</a:t>
            </a:r>
            <a:r>
              <a:rPr lang="en-US" dirty="0"/>
              <a:t>-</a:t>
            </a:r>
            <a:r>
              <a:rPr lang="en-US" dirty="0" err="1"/>
              <a:t>nya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ambang</a:t>
            </a:r>
            <a:r>
              <a:rPr lang="en-US" dirty="0"/>
              <a:t> pada </a:t>
            </a:r>
            <a:r>
              <a:rPr lang="en-US" dirty="0" err="1"/>
              <a:t>rentang</a:t>
            </a:r>
            <a:r>
              <a:rPr lang="en-US" dirty="0"/>
              <a:t> </a:t>
            </a:r>
            <a:r>
              <a:rPr lang="en-US" dirty="0" err="1"/>
              <a:t>nilai-nilai</a:t>
            </a:r>
            <a:r>
              <a:rPr lang="en-US" dirty="0"/>
              <a:t> </a:t>
            </a:r>
            <a:r>
              <a:rPr lang="en-US" i="1" dirty="0"/>
              <a:t>hue</a:t>
            </a:r>
            <a:r>
              <a:rPr lang="en-US" dirty="0"/>
              <a:t> (</a:t>
            </a:r>
            <a:r>
              <a:rPr lang="en-US" dirty="0" err="1"/>
              <a:t>panjang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) yang </a:t>
            </a:r>
            <a:r>
              <a:rPr lang="en-US" dirty="0" err="1"/>
              <a:t>melingkupi</a:t>
            </a:r>
            <a:r>
              <a:rPr lang="en-US" dirty="0"/>
              <a:t> </a:t>
            </a:r>
            <a:r>
              <a:rPr lang="en-US" dirty="0" err="1"/>
              <a:t>objek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Pada </a:t>
            </a: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pemampatan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, </a:t>
            </a:r>
            <a:r>
              <a:rPr lang="en-US" dirty="0" err="1"/>
              <a:t>pemampatan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berwarna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relevan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i="1" dirty="0"/>
              <a:t>RGB</a:t>
            </a:r>
            <a:r>
              <a:rPr lang="en-US" dirty="0"/>
              <a:t>-</a:t>
            </a:r>
            <a:r>
              <a:rPr lang="en-US" dirty="0" err="1"/>
              <a:t>nya</a:t>
            </a:r>
            <a:r>
              <a:rPr lang="en-US" dirty="0"/>
              <a:t> </a:t>
            </a:r>
            <a:r>
              <a:rPr lang="en-US" dirty="0" err="1"/>
              <a:t>dikonversikan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i="1" dirty="0"/>
              <a:t>HSI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</a:t>
            </a:r>
            <a:r>
              <a:rPr lang="en-US" dirty="0" err="1"/>
              <a:t>pemampatan</a:t>
            </a:r>
            <a:r>
              <a:rPr lang="en-US" dirty="0"/>
              <a:t> pada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skala-abu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pada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i="1" dirty="0"/>
              <a:t>I</a:t>
            </a:r>
            <a:r>
              <a:rPr lang="en-US" dirty="0"/>
              <a:t>, </a:t>
            </a:r>
            <a:r>
              <a:rPr lang="en-US" dirty="0" err="1"/>
              <a:t>sedangkan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i="1" dirty="0"/>
              <a:t>H</a:t>
            </a:r>
            <a:r>
              <a:rPr lang="en-US" dirty="0"/>
              <a:t> dan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dirty="0" err="1"/>
              <a:t>dikodekan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yang lain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sedikit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sekali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degradasi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71E784-4EBB-48A5-99BE-B454E14E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37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2685C1C-BEA5-4E74-B794-46F932F09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061" y="2117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FEF8FBB-EFE1-412D-9CD8-BF1295304B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237119"/>
              </p:ext>
            </p:extLst>
          </p:nvPr>
        </p:nvGraphicFramePr>
        <p:xfrm>
          <a:off x="944216" y="239228"/>
          <a:ext cx="3536305" cy="3597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093760" imgH="2144520" progId="Visio.Drawing.5">
                  <p:embed/>
                </p:oleObj>
              </mc:Choice>
              <mc:Fallback>
                <p:oleObj r:id="rId2" imgW="2093760" imgH="2144520" progId="Visio.Drawing.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216" y="239228"/>
                        <a:ext cx="3536305" cy="35972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C6AFF542-7A7F-48DB-B004-1FD8713B3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D2AE05C-E301-4149-9775-968C4C402F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505082"/>
              </p:ext>
            </p:extLst>
          </p:nvPr>
        </p:nvGraphicFramePr>
        <p:xfrm>
          <a:off x="1270962" y="5954228"/>
          <a:ext cx="2372140" cy="870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02865" imgH="368140" progId="Equation.3">
                  <p:embed/>
                </p:oleObj>
              </mc:Choice>
              <mc:Fallback>
                <p:oleObj r:id="rId4" imgW="1002865" imgH="3681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962" y="5954228"/>
                        <a:ext cx="2372140" cy="8707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>
            <a:extLst>
              <a:ext uri="{FF2B5EF4-FFF2-40B4-BE49-F238E27FC236}">
                <a16:creationId xmlns:a16="http://schemas.microsoft.com/office/drawing/2014/main" id="{F9892D21-7C96-468C-90F2-29DC89DC1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3B9CA78B-A1A0-4AFB-B663-2435A1B7ED63}"/>
                  </a:ext>
                </a:extLst>
              </p:cNvPr>
              <p:cNvSpPr txBox="1"/>
              <p:nvPr/>
            </p:nvSpPr>
            <p:spPr bwMode="auto">
              <a:xfrm>
                <a:off x="6784492" y="4016745"/>
                <a:ext cx="4824412" cy="1055325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+(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)(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3B9CA78B-A1A0-4AFB-B663-2435A1B7E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84492" y="4016745"/>
                <a:ext cx="4824412" cy="1055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8">
            <a:extLst>
              <a:ext uri="{FF2B5EF4-FFF2-40B4-BE49-F238E27FC236}">
                <a16:creationId xmlns:a16="http://schemas.microsoft.com/office/drawing/2014/main" id="{9F5DE86B-BB33-4E19-91EF-8B127CD2D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3D42D90-2FCA-4BD9-89BB-A46C88F18A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811265"/>
              </p:ext>
            </p:extLst>
          </p:nvPr>
        </p:nvGraphicFramePr>
        <p:xfrm>
          <a:off x="1270962" y="5023944"/>
          <a:ext cx="3640255" cy="77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739900" imgH="368300" progId="Equation.3">
                  <p:embed/>
                </p:oleObj>
              </mc:Choice>
              <mc:Fallback>
                <p:oleObj r:id="rId7" imgW="1739900" imgH="368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962" y="5023944"/>
                        <a:ext cx="3640255" cy="7705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AA25AF2-C3E5-42B5-A81E-AE381C4E4B90}"/>
              </a:ext>
            </a:extLst>
          </p:cNvPr>
          <p:cNvSpPr/>
          <p:nvPr/>
        </p:nvSpPr>
        <p:spPr>
          <a:xfrm>
            <a:off x="4911216" y="877342"/>
            <a:ext cx="66976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ea typeface="Times New Roman" panose="02020603050405020304" pitchFamily="18" charset="0"/>
              </a:rPr>
              <a:t>Segitiga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menghubungkan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tiga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spc="-20" dirty="0" err="1">
                <a:ea typeface="Times New Roman" panose="02020603050405020304" pitchFamily="18" charset="0"/>
              </a:rPr>
              <a:t>warna</a:t>
            </a:r>
            <a:r>
              <a:rPr lang="en-US" sz="2200" spc="-20" dirty="0">
                <a:ea typeface="Times New Roman" panose="02020603050405020304" pitchFamily="18" charset="0"/>
              </a:rPr>
              <a:t> </a:t>
            </a:r>
            <a:r>
              <a:rPr lang="en-US" sz="2200" spc="-20" dirty="0" err="1">
                <a:ea typeface="Times New Roman" panose="02020603050405020304" pitchFamily="18" charset="0"/>
              </a:rPr>
              <a:t>pokok</a:t>
            </a:r>
            <a:r>
              <a:rPr lang="en-US" sz="2200" spc="-20" dirty="0">
                <a:ea typeface="Times New Roman" panose="02020603050405020304" pitchFamily="18" charset="0"/>
              </a:rPr>
              <a:t> </a:t>
            </a:r>
            <a:r>
              <a:rPr lang="en-US" sz="2200" i="1" spc="-20" dirty="0">
                <a:ea typeface="Times New Roman" panose="02020603050405020304" pitchFamily="18" charset="0"/>
              </a:rPr>
              <a:t>red</a:t>
            </a:r>
            <a:r>
              <a:rPr lang="en-US" sz="2200" spc="-20" dirty="0">
                <a:ea typeface="Times New Roman" panose="02020603050405020304" pitchFamily="18" charset="0"/>
              </a:rPr>
              <a:t>, </a:t>
            </a:r>
            <a:r>
              <a:rPr lang="en-US" sz="2200" i="1" spc="-20" dirty="0">
                <a:ea typeface="Times New Roman" panose="02020603050405020304" pitchFamily="18" charset="0"/>
              </a:rPr>
              <a:t>green</a:t>
            </a:r>
            <a:r>
              <a:rPr lang="en-US" sz="2200" spc="-20" dirty="0">
                <a:ea typeface="Times New Roman" panose="02020603050405020304" pitchFamily="18" charset="0"/>
              </a:rPr>
              <a:t>, </a:t>
            </a:r>
            <a:r>
              <a:rPr lang="en-US" sz="2200" i="1" spc="-20" dirty="0">
                <a:ea typeface="Times New Roman" panose="02020603050405020304" pitchFamily="18" charset="0"/>
              </a:rPr>
              <a:t>blue</a:t>
            </a:r>
            <a:r>
              <a:rPr lang="en-US" sz="2200" spc="-20" dirty="0">
                <a:ea typeface="Times New Roman" panose="02020603050405020304" pitchFamily="18" charset="0"/>
              </a:rPr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spc="-20" dirty="0" err="1">
                <a:ea typeface="Times New Roman" panose="02020603050405020304" pitchFamily="18" charset="0"/>
              </a:rPr>
              <a:t>Titik-titik</a:t>
            </a:r>
            <a:r>
              <a:rPr lang="en-US" sz="2200" spc="-20" dirty="0">
                <a:ea typeface="Times New Roman" panose="02020603050405020304" pitchFamily="18" charset="0"/>
              </a:rPr>
              <a:t> pada </a:t>
            </a:r>
            <a:r>
              <a:rPr lang="en-US" sz="2200" spc="-20" dirty="0" err="1">
                <a:ea typeface="Times New Roman" panose="02020603050405020304" pitchFamily="18" charset="0"/>
              </a:rPr>
              <a:t>segitiga</a:t>
            </a:r>
            <a:r>
              <a:rPr lang="en-US" sz="2200" spc="-20" dirty="0">
                <a:ea typeface="Times New Roman" panose="02020603050405020304" pitchFamily="18" charset="0"/>
              </a:rPr>
              <a:t> </a:t>
            </a:r>
            <a:r>
              <a:rPr lang="en-US" sz="2200" spc="-20" dirty="0" err="1">
                <a:ea typeface="Times New Roman" panose="02020603050405020304" pitchFamily="18" charset="0"/>
              </a:rPr>
              <a:t>menyatakan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warna</a:t>
            </a:r>
            <a:r>
              <a:rPr lang="en-US" sz="2200" dirty="0">
                <a:ea typeface="Times New Roman" panose="02020603050405020304" pitchFamily="18" charset="0"/>
              </a:rPr>
              <a:t> yang </a:t>
            </a:r>
            <a:r>
              <a:rPr lang="en-US" sz="2200" dirty="0" err="1">
                <a:ea typeface="Times New Roman" panose="02020603050405020304" pitchFamily="18" charset="0"/>
              </a:rPr>
              <a:t>dihasilkan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dari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pencampuran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warna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titik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sudut</a:t>
            </a:r>
            <a:r>
              <a:rPr lang="en-US" sz="2200" dirty="0">
                <a:ea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ea typeface="Times New Roman" panose="02020603050405020304" pitchFamily="18" charset="0"/>
              </a:rPr>
              <a:t>Titik-titik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spc="40" dirty="0">
                <a:ea typeface="Times New Roman" panose="02020603050405020304" pitchFamily="18" charset="0"/>
              </a:rPr>
              <a:t>di </a:t>
            </a:r>
            <a:r>
              <a:rPr lang="en-US" sz="2200" spc="40" dirty="0" err="1">
                <a:ea typeface="Times New Roman" panose="02020603050405020304" pitchFamily="18" charset="0"/>
              </a:rPr>
              <a:t>dalam</a:t>
            </a:r>
            <a:r>
              <a:rPr lang="en-US" sz="2200" spc="40" dirty="0">
                <a:ea typeface="Times New Roman" panose="02020603050405020304" pitchFamily="18" charset="0"/>
              </a:rPr>
              <a:t> </a:t>
            </a:r>
            <a:r>
              <a:rPr lang="en-US" sz="2200" spc="40" dirty="0" err="1">
                <a:ea typeface="Times New Roman" panose="02020603050405020304" pitchFamily="18" charset="0"/>
              </a:rPr>
              <a:t>segitiga</a:t>
            </a:r>
            <a:r>
              <a:rPr lang="en-US" sz="2200" spc="40" dirty="0">
                <a:ea typeface="Times New Roman" panose="02020603050405020304" pitchFamily="18" charset="0"/>
              </a:rPr>
              <a:t> </a:t>
            </a:r>
            <a:r>
              <a:rPr lang="en-US" sz="2200" spc="40" dirty="0" err="1">
                <a:ea typeface="Times New Roman" panose="02020603050405020304" pitchFamily="18" charset="0"/>
              </a:rPr>
              <a:t>menyatakan</a:t>
            </a:r>
            <a:r>
              <a:rPr lang="en-US" sz="2200" spc="40" dirty="0">
                <a:ea typeface="Times New Roman" panose="02020603050405020304" pitchFamily="18" charset="0"/>
              </a:rPr>
              <a:t> </a:t>
            </a:r>
            <a:r>
              <a:rPr lang="en-US" sz="2200" spc="40" dirty="0" err="1">
                <a:ea typeface="Times New Roman" panose="02020603050405020304" pitchFamily="18" charset="0"/>
              </a:rPr>
              <a:t>warna</a:t>
            </a:r>
            <a:r>
              <a:rPr lang="en-US" sz="2200" spc="40" dirty="0">
                <a:ea typeface="Times New Roman" panose="02020603050405020304" pitchFamily="18" charset="0"/>
              </a:rPr>
              <a:t> yang </a:t>
            </a:r>
            <a:r>
              <a:rPr lang="en-US" sz="2200" spc="40" dirty="0" err="1">
                <a:ea typeface="Times New Roman" panose="02020603050405020304" pitchFamily="18" charset="0"/>
              </a:rPr>
              <a:t>dapat</a:t>
            </a:r>
            <a:r>
              <a:rPr lang="en-US" sz="2200" spc="40" dirty="0">
                <a:ea typeface="Times New Roman" panose="02020603050405020304" pitchFamily="18" charset="0"/>
              </a:rPr>
              <a:t> </a:t>
            </a:r>
            <a:r>
              <a:rPr lang="en-US" sz="2200" spc="40" dirty="0" err="1">
                <a:ea typeface="Times New Roman" panose="02020603050405020304" pitchFamily="18" charset="0"/>
              </a:rPr>
              <a:t>dihasilkan</a:t>
            </a:r>
            <a:r>
              <a:rPr lang="en-US" sz="2200" spc="40" dirty="0">
                <a:ea typeface="Times New Roman" panose="02020603050405020304" pitchFamily="18" charset="0"/>
              </a:rPr>
              <a:t> </a:t>
            </a:r>
            <a:r>
              <a:rPr lang="en-US" sz="2200" spc="40" dirty="0" err="1">
                <a:ea typeface="Times New Roman" panose="02020603050405020304" pitchFamily="18" charset="0"/>
              </a:rPr>
              <a:t>dengan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mengkombinasikan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tiga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warna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titik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sudut</a:t>
            </a:r>
            <a:r>
              <a:rPr lang="en-US" sz="2200" dirty="0">
                <a:ea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ea typeface="Times New Roman" panose="02020603050405020304" pitchFamily="18" charset="0"/>
              </a:rPr>
              <a:t>Titik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tengah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segitiga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menyatakan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warna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putih</a:t>
            </a:r>
            <a:r>
              <a:rPr lang="en-US" sz="2200" dirty="0"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ea typeface="Times New Roman" panose="02020603050405020304" pitchFamily="18" charset="0"/>
              </a:rPr>
              <a:t>yaitu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pencampuran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warna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pokok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dengan</a:t>
            </a:r>
            <a:r>
              <a:rPr lang="en-US" sz="2200" dirty="0"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a typeface="Times New Roman" panose="02020603050405020304" pitchFamily="18" charset="0"/>
              </a:rPr>
              <a:t>fraksi</a:t>
            </a:r>
            <a:r>
              <a:rPr lang="en-US" sz="2200" dirty="0">
                <a:ea typeface="Times New Roman" panose="02020603050405020304" pitchFamily="18" charset="0"/>
              </a:rPr>
              <a:t> yang </a:t>
            </a:r>
            <a:r>
              <a:rPr lang="en-US" sz="2200" dirty="0" err="1">
                <a:ea typeface="Times New Roman" panose="02020603050405020304" pitchFamily="18" charset="0"/>
              </a:rPr>
              <a:t>sama</a:t>
            </a:r>
            <a:endParaRPr lang="en-US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1D62EF-EE7C-48B7-93A4-4AEA1CB7D340}"/>
              </a:ext>
            </a:extLst>
          </p:cNvPr>
          <p:cNvSpPr txBox="1"/>
          <p:nvPr/>
        </p:nvSpPr>
        <p:spPr>
          <a:xfrm>
            <a:off x="4911217" y="280922"/>
            <a:ext cx="2008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Segitiga</a:t>
            </a:r>
            <a:r>
              <a:rPr lang="en-US" sz="2800" dirty="0"/>
              <a:t> RGB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92A2A-A1BA-42B0-AEB9-C63C23F28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D85E31-507C-5707-1877-5B0E9766EDA7}"/>
                  </a:ext>
                </a:extLst>
              </p:cNvPr>
              <p:cNvSpPr txBox="1"/>
              <p:nvPr/>
            </p:nvSpPr>
            <p:spPr>
              <a:xfrm>
                <a:off x="1270962" y="4125162"/>
                <a:ext cx="3048655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𝑗𝑖𝑘𝑎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360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° −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𝑗𝑖𝑘𝑎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D85E31-507C-5707-1877-5B0E9766E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962" y="4125162"/>
                <a:ext cx="3048655" cy="6178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79A627D-E9AA-D39A-A35E-76E40BA07FFE}"/>
              </a:ext>
            </a:extLst>
          </p:cNvPr>
          <p:cNvSpPr txBox="1"/>
          <p:nvPr/>
        </p:nvSpPr>
        <p:spPr>
          <a:xfrm>
            <a:off x="4772005" y="4197138"/>
            <a:ext cx="1931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yang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9832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29569B70-11DF-4482-BD5F-451E9595B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82663" y="587930"/>
            <a:ext cx="10515600" cy="6270070"/>
          </a:xfrm>
        </p:spPr>
        <p:txBody>
          <a:bodyPr>
            <a:normAutofit/>
          </a:bodyPr>
          <a:lstStyle/>
          <a:p>
            <a:r>
              <a:rPr lang="en-US" sz="2400" dirty="0" err="1"/>
              <a:t>Warna</a:t>
            </a:r>
            <a:r>
              <a:rPr lang="en-US" sz="2400" dirty="0"/>
              <a:t> yang </a:t>
            </a:r>
            <a:r>
              <a:rPr lang="en-US" sz="2400" dirty="0" err="1"/>
              <a:t>diterima</a:t>
            </a:r>
            <a:r>
              <a:rPr lang="en-US" sz="2400" dirty="0"/>
              <a:t> oleh </a:t>
            </a:r>
            <a:r>
              <a:rPr lang="en-US" sz="2400" dirty="0" err="1"/>
              <a:t>mata</a:t>
            </a:r>
            <a:r>
              <a:rPr lang="en-US" sz="2400" dirty="0"/>
              <a:t> (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lensa</a:t>
            </a:r>
            <a:r>
              <a:rPr lang="en-US" sz="2400" dirty="0"/>
              <a:t> </a:t>
            </a:r>
            <a:r>
              <a:rPr lang="en-US" sz="2400" dirty="0" err="1"/>
              <a:t>kamera</a:t>
            </a:r>
            <a:r>
              <a:rPr lang="en-US" sz="2400" dirty="0"/>
              <a:t>)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 </a:t>
            </a:r>
            <a:r>
              <a:rPr lang="en-US" sz="2400" dirty="0" err="1"/>
              <a:t>ditentukan</a:t>
            </a:r>
            <a:r>
              <a:rPr lang="en-US" sz="2400" dirty="0"/>
              <a:t> oleh </a:t>
            </a:r>
            <a:r>
              <a:rPr lang="en-US" sz="2400" dirty="0" err="1"/>
              <a:t>warna</a:t>
            </a:r>
            <a:r>
              <a:rPr lang="en-US" sz="2400" dirty="0"/>
              <a:t> </a:t>
            </a:r>
            <a:r>
              <a:rPr lang="en-US" sz="2400" dirty="0" err="1"/>
              <a:t>sinar</a:t>
            </a:r>
            <a:r>
              <a:rPr lang="en-US" sz="2400" dirty="0"/>
              <a:t> yang </a:t>
            </a:r>
            <a:r>
              <a:rPr lang="en-US" sz="2400" dirty="0" err="1"/>
              <a:t>dipantulkan</a:t>
            </a:r>
            <a:r>
              <a:rPr lang="en-US" sz="2400" dirty="0"/>
              <a:t> oleh </a:t>
            </a:r>
            <a:r>
              <a:rPr lang="en-US" sz="2400" dirty="0" err="1"/>
              <a:t>objek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contoh</a:t>
            </a:r>
            <a:r>
              <a:rPr lang="en-US" sz="2400" dirty="0"/>
              <a:t>,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biru</a:t>
            </a:r>
            <a:r>
              <a:rPr lang="en-US" sz="2400" dirty="0"/>
              <a:t> </a:t>
            </a:r>
            <a:r>
              <a:rPr lang="en-US" sz="2400" dirty="0" err="1"/>
              <a:t>karena</a:t>
            </a:r>
            <a:r>
              <a:rPr lang="en-US" sz="2400" dirty="0"/>
              <a:t> </a:t>
            </a:r>
            <a:r>
              <a:rPr lang="en-US" sz="2400" dirty="0" err="1"/>
              <a:t>objek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memantulkan</a:t>
            </a:r>
            <a:r>
              <a:rPr lang="en-US" sz="2400" dirty="0"/>
              <a:t> </a:t>
            </a:r>
            <a:r>
              <a:rPr lang="en-US" sz="2400" dirty="0" err="1"/>
              <a:t>sinar</a:t>
            </a:r>
            <a:r>
              <a:rPr lang="en-US" sz="2400" dirty="0"/>
              <a:t> </a:t>
            </a:r>
            <a:r>
              <a:rPr lang="en-US" sz="2400" dirty="0" err="1"/>
              <a:t>biru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panjang</a:t>
            </a:r>
            <a:r>
              <a:rPr lang="en-US" sz="2400" dirty="0"/>
              <a:t> </a:t>
            </a:r>
            <a:r>
              <a:rPr lang="en-US" sz="2400" dirty="0" err="1"/>
              <a:t>gelombang</a:t>
            </a:r>
            <a:r>
              <a:rPr lang="en-US" sz="2400" dirty="0"/>
              <a:t> 450 </a:t>
            </a:r>
            <a:r>
              <a:rPr lang="en-US" sz="2400" dirty="0" err="1"/>
              <a:t>sampai</a:t>
            </a:r>
            <a:r>
              <a:rPr lang="en-US" sz="2400" dirty="0"/>
              <a:t> 490 nanometer (nm).</a:t>
            </a:r>
          </a:p>
          <a:p>
            <a:endParaRPr lang="en-US" dirty="0"/>
          </a:p>
        </p:txBody>
      </p:sp>
      <p:sp>
        <p:nvSpPr>
          <p:cNvPr id="24" name="Oval 4">
            <a:extLst>
              <a:ext uri="{FF2B5EF4-FFF2-40B4-BE49-F238E27FC236}">
                <a16:creationId xmlns:a16="http://schemas.microsoft.com/office/drawing/2014/main" id="{37551506-EDDB-4244-892B-9E41FCB2C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2357" y="2332383"/>
            <a:ext cx="762000" cy="762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5">
            <a:extLst>
              <a:ext uri="{FF2B5EF4-FFF2-40B4-BE49-F238E27FC236}">
                <a16:creationId xmlns:a16="http://schemas.microsoft.com/office/drawing/2014/main" id="{DE21FC72-BBA5-4225-86C9-A0B4C68BDC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88157" y="2179983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" name="Line 6">
            <a:extLst>
              <a:ext uri="{FF2B5EF4-FFF2-40B4-BE49-F238E27FC236}">
                <a16:creationId xmlns:a16="http://schemas.microsoft.com/office/drawing/2014/main" id="{C56C3AA7-D7EE-4A32-BBB7-9C635C698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757" y="2713383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C8BF00E7-2645-4855-ACB5-DE57256DE6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8157" y="2941983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" name="Line 8">
            <a:extLst>
              <a:ext uri="{FF2B5EF4-FFF2-40B4-BE49-F238E27FC236}">
                <a16:creationId xmlns:a16="http://schemas.microsoft.com/office/drawing/2014/main" id="{58A102E9-E0C7-4C98-AFC1-4A55E46C8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3357" y="3170583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" name="Line 9">
            <a:extLst>
              <a:ext uri="{FF2B5EF4-FFF2-40B4-BE49-F238E27FC236}">
                <a16:creationId xmlns:a16="http://schemas.microsoft.com/office/drawing/2014/main" id="{017A60E5-2893-45B2-AC99-4448092A34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9957" y="3170583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" name="Line 10">
            <a:extLst>
              <a:ext uri="{FF2B5EF4-FFF2-40B4-BE49-F238E27FC236}">
                <a16:creationId xmlns:a16="http://schemas.microsoft.com/office/drawing/2014/main" id="{842C4CEE-BD29-4081-B863-9112E178A6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8957" y="2941983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" name="Line 11">
            <a:extLst>
              <a:ext uri="{FF2B5EF4-FFF2-40B4-BE49-F238E27FC236}">
                <a16:creationId xmlns:a16="http://schemas.microsoft.com/office/drawing/2014/main" id="{FB0ED80A-1C8A-4597-AB5D-5E5D3C847ED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68957" y="2560983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" name="Line 12">
            <a:extLst>
              <a:ext uri="{FF2B5EF4-FFF2-40B4-BE49-F238E27FC236}">
                <a16:creationId xmlns:a16="http://schemas.microsoft.com/office/drawing/2014/main" id="{F8952964-8A31-4792-900D-60780657C29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73757" y="2103783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" name="Line 13">
            <a:extLst>
              <a:ext uri="{FF2B5EF4-FFF2-40B4-BE49-F238E27FC236}">
                <a16:creationId xmlns:a16="http://schemas.microsoft.com/office/drawing/2014/main" id="{948A981C-956C-440C-AF69-31885A5CD3A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83357" y="187518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" name="Text Box 14">
            <a:extLst>
              <a:ext uri="{FF2B5EF4-FFF2-40B4-BE49-F238E27FC236}">
                <a16:creationId xmlns:a16="http://schemas.microsoft.com/office/drawing/2014/main" id="{0B17A267-ADC0-4CF6-B2EC-3C54CD760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958" y="2560983"/>
            <a:ext cx="19873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/>
              <a:t>Illumination source</a:t>
            </a:r>
          </a:p>
        </p:txBody>
      </p:sp>
      <p:pic>
        <p:nvPicPr>
          <p:cNvPr id="35" name="Picture 15" descr="NA01441_">
            <a:extLst>
              <a:ext uri="{FF2B5EF4-FFF2-40B4-BE49-F238E27FC236}">
                <a16:creationId xmlns:a16="http://schemas.microsoft.com/office/drawing/2014/main" id="{324361B7-E3C2-4AAD-9474-8A1EA6823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121" y="2941984"/>
            <a:ext cx="1493837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6">
            <a:extLst>
              <a:ext uri="{FF2B5EF4-FFF2-40B4-BE49-F238E27FC236}">
                <a16:creationId xmlns:a16="http://schemas.microsoft.com/office/drawing/2014/main" id="{89A97D7F-30B7-48ED-A0FD-6199FE4C5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445" y="2289521"/>
            <a:ext cx="7248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scene</a:t>
            </a:r>
          </a:p>
        </p:txBody>
      </p:sp>
      <p:sp>
        <p:nvSpPr>
          <p:cNvPr id="37" name="Line 18">
            <a:extLst>
              <a:ext uri="{FF2B5EF4-FFF2-40B4-BE49-F238E27FC236}">
                <a16:creationId xmlns:a16="http://schemas.microsoft.com/office/drawing/2014/main" id="{553EF551-B983-4316-8876-AA06BC07A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5520" y="3094383"/>
            <a:ext cx="11430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8" name="Line 19">
            <a:extLst>
              <a:ext uri="{FF2B5EF4-FFF2-40B4-BE49-F238E27FC236}">
                <a16:creationId xmlns:a16="http://schemas.microsoft.com/office/drawing/2014/main" id="{55F0F56A-C755-4C03-B8E1-FAE40F1489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18120" y="4084983"/>
            <a:ext cx="3124200" cy="685800"/>
          </a:xfrm>
          <a:prstGeom prst="line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9" name="Text Box 20">
            <a:extLst>
              <a:ext uri="{FF2B5EF4-FFF2-40B4-BE49-F238E27FC236}">
                <a16:creationId xmlns:a16="http://schemas.microsoft.com/office/drawing/2014/main" id="{11ABCB67-785F-4371-A032-96A763773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646" y="4499321"/>
            <a:ext cx="10852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reflection</a:t>
            </a:r>
          </a:p>
        </p:txBody>
      </p:sp>
      <p:sp>
        <p:nvSpPr>
          <p:cNvPr id="40" name="Line 21">
            <a:extLst>
              <a:ext uri="{FF2B5EF4-FFF2-40B4-BE49-F238E27FC236}">
                <a16:creationId xmlns:a16="http://schemas.microsoft.com/office/drawing/2014/main" id="{F5B65E6E-F6F6-408A-AF0A-9BD8416124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49757" y="4542183"/>
            <a:ext cx="4572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" name="Line 22">
            <a:extLst>
              <a:ext uri="{FF2B5EF4-FFF2-40B4-BE49-F238E27FC236}">
                <a16:creationId xmlns:a16="http://schemas.microsoft.com/office/drawing/2014/main" id="{0FFD223C-A189-4B02-9B50-E01047F0FB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3557" y="5151783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22CBFF9B-C801-415F-84A4-B3EA75BEA42F}"/>
              </a:ext>
            </a:extLst>
          </p:cNvPr>
          <p:cNvSpPr>
            <a:spLocks/>
          </p:cNvSpPr>
          <p:nvPr/>
        </p:nvSpPr>
        <p:spPr bwMode="auto">
          <a:xfrm>
            <a:off x="4078357" y="4846983"/>
            <a:ext cx="304800" cy="304800"/>
          </a:xfrm>
          <a:custGeom>
            <a:avLst/>
            <a:gdLst>
              <a:gd name="T0" fmla="*/ 0 w 192"/>
              <a:gd name="T1" fmla="*/ 0 h 192"/>
              <a:gd name="T2" fmla="*/ 144 w 192"/>
              <a:gd name="T3" fmla="*/ 48 h 192"/>
              <a:gd name="T4" fmla="*/ 192 w 192"/>
              <a:gd name="T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192">
                <a:moveTo>
                  <a:pt x="0" y="0"/>
                </a:moveTo>
                <a:cubicBezTo>
                  <a:pt x="56" y="8"/>
                  <a:pt x="112" y="16"/>
                  <a:pt x="144" y="48"/>
                </a:cubicBezTo>
                <a:cubicBezTo>
                  <a:pt x="176" y="80"/>
                  <a:pt x="184" y="136"/>
                  <a:pt x="192" y="192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" name="Text Box 24">
            <a:extLst>
              <a:ext uri="{FF2B5EF4-FFF2-40B4-BE49-F238E27FC236}">
                <a16:creationId xmlns:a16="http://schemas.microsoft.com/office/drawing/2014/main" id="{53521138-056A-4384-AF20-4ED231AAF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357" y="4770783"/>
            <a:ext cx="5153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eye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CE4183-CFDD-481A-9181-32FD0D0BEDAE}"/>
              </a:ext>
            </a:extLst>
          </p:cNvPr>
          <p:cNvSpPr/>
          <p:nvPr/>
        </p:nvSpPr>
        <p:spPr>
          <a:xfrm>
            <a:off x="8489220" y="5128655"/>
            <a:ext cx="3161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srgbClr val="FF0000"/>
                </a:solidFill>
              </a:rPr>
              <a:t>Sumber</a:t>
            </a:r>
            <a:r>
              <a:rPr lang="en-US" altLang="zh-TW" sz="1600" dirty="0">
                <a:solidFill>
                  <a:srgbClr val="FF0000"/>
                </a:solidFill>
              </a:rPr>
              <a:t>: Jen-Chang Liu, Spring 2006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Color Image Processing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2A3CCE-FEBD-45B5-9C18-D3044029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>
            <a:extLst>
              <a:ext uri="{FF2B5EF4-FFF2-40B4-BE49-F238E27FC236}">
                <a16:creationId xmlns:a16="http://schemas.microsoft.com/office/drawing/2014/main" id="{03D13113-054F-47EF-B965-224FF7430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43"/>
          <a:stretch>
            <a:fillRect/>
          </a:stretch>
        </p:blipFill>
        <p:spPr bwMode="auto">
          <a:xfrm>
            <a:off x="357809" y="1100650"/>
            <a:ext cx="4724400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3" name="Picture 5">
            <a:extLst>
              <a:ext uri="{FF2B5EF4-FFF2-40B4-BE49-F238E27FC236}">
                <a16:creationId xmlns:a16="http://schemas.microsoft.com/office/drawing/2014/main" id="{F83BF6FF-CBA8-4228-987B-266E118EE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9"/>
          <a:stretch>
            <a:fillRect/>
          </a:stretch>
        </p:blipFill>
        <p:spPr bwMode="auto">
          <a:xfrm>
            <a:off x="5509591" y="2546519"/>
            <a:ext cx="63246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4" name="Text Box 6">
            <a:extLst>
              <a:ext uri="{FF2B5EF4-FFF2-40B4-BE49-F238E27FC236}">
                <a16:creationId xmlns:a16="http://schemas.microsoft.com/office/drawing/2014/main" id="{DF95A099-E632-4DD3-9048-524617DC7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1" y="698543"/>
            <a:ext cx="8867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/>
              <a:t>original</a:t>
            </a:r>
          </a:p>
        </p:txBody>
      </p:sp>
      <p:sp>
        <p:nvSpPr>
          <p:cNvPr id="89095" name="Text Box 7">
            <a:extLst>
              <a:ext uri="{FF2B5EF4-FFF2-40B4-BE49-F238E27FC236}">
                <a16:creationId xmlns:a16="http://schemas.microsoft.com/office/drawing/2014/main" id="{24C047C0-5F56-4908-9169-AA3DC3B3B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588" y="731318"/>
            <a:ext cx="309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/>
              <a:t>R</a:t>
            </a:r>
          </a:p>
        </p:txBody>
      </p:sp>
      <p:sp>
        <p:nvSpPr>
          <p:cNvPr id="89096" name="Text Box 8">
            <a:extLst>
              <a:ext uri="{FF2B5EF4-FFF2-40B4-BE49-F238E27FC236}">
                <a16:creationId xmlns:a16="http://schemas.microsoft.com/office/drawing/2014/main" id="{A85A40F9-D7C0-4648-A3ED-DD1B9E262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3233738"/>
            <a:ext cx="330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G</a:t>
            </a:r>
          </a:p>
        </p:txBody>
      </p:sp>
      <p:sp>
        <p:nvSpPr>
          <p:cNvPr id="89097" name="Text Box 9">
            <a:extLst>
              <a:ext uri="{FF2B5EF4-FFF2-40B4-BE49-F238E27FC236}">
                <a16:creationId xmlns:a16="http://schemas.microsoft.com/office/drawing/2014/main" id="{764615AC-BEE0-411E-9F4B-F7B222620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721" y="5780899"/>
            <a:ext cx="330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/>
              <a:t>G</a:t>
            </a:r>
          </a:p>
        </p:txBody>
      </p:sp>
      <p:sp>
        <p:nvSpPr>
          <p:cNvPr id="89098" name="Text Box 10">
            <a:extLst>
              <a:ext uri="{FF2B5EF4-FFF2-40B4-BE49-F238E27FC236}">
                <a16:creationId xmlns:a16="http://schemas.microsoft.com/office/drawing/2014/main" id="{C86131FB-380F-4D2B-9718-F12410FA7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857" y="4693165"/>
            <a:ext cx="328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H</a:t>
            </a:r>
          </a:p>
        </p:txBody>
      </p:sp>
      <p:sp>
        <p:nvSpPr>
          <p:cNvPr id="89099" name="Text Box 11">
            <a:extLst>
              <a:ext uri="{FF2B5EF4-FFF2-40B4-BE49-F238E27FC236}">
                <a16:creationId xmlns:a16="http://schemas.microsoft.com/office/drawing/2014/main" id="{9B3CBE5C-252A-42F0-9E80-821B56BB7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1937" y="4653201"/>
            <a:ext cx="2904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S</a:t>
            </a:r>
          </a:p>
        </p:txBody>
      </p:sp>
      <p:sp>
        <p:nvSpPr>
          <p:cNvPr id="89100" name="Text Box 12">
            <a:extLst>
              <a:ext uri="{FF2B5EF4-FFF2-40B4-BE49-F238E27FC236}">
                <a16:creationId xmlns:a16="http://schemas.microsoft.com/office/drawing/2014/main" id="{C5BCD901-FB63-4B91-B065-4689B5AC2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6925" y="4653201"/>
            <a:ext cx="242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I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2129C0F5-B93C-4392-8032-28583724F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465" y="5736158"/>
            <a:ext cx="309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/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FBAC31-C657-4723-8112-0E0973F5FEDD}"/>
              </a:ext>
            </a:extLst>
          </p:cNvPr>
          <p:cNvSpPr/>
          <p:nvPr/>
        </p:nvSpPr>
        <p:spPr>
          <a:xfrm>
            <a:off x="8037856" y="5899471"/>
            <a:ext cx="3161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srgbClr val="FF0000"/>
                </a:solidFill>
              </a:rPr>
              <a:t>Sumber</a:t>
            </a:r>
            <a:r>
              <a:rPr lang="en-US" altLang="zh-TW" sz="1600" dirty="0">
                <a:solidFill>
                  <a:srgbClr val="FF0000"/>
                </a:solidFill>
              </a:rPr>
              <a:t>: Jen-Chang Liu, Spring 2006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Color Image Processing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EE4F76-F848-418D-9239-145AE3A0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3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13BB33-D9E4-1566-834F-3BFEB9A9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D50C85-8BCA-8737-DCBF-FDB855EEF29B}"/>
              </a:ext>
            </a:extLst>
          </p:cNvPr>
          <p:cNvSpPr txBox="1"/>
          <p:nvPr/>
        </p:nvSpPr>
        <p:spPr>
          <a:xfrm>
            <a:off x="838200" y="822464"/>
            <a:ext cx="105156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%Fungsi transformasi warna citra dari model RGB menjadi model HSI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function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f = rgb2hsi(J)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Jred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double(J(:,:,1));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Jgreen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double(J(:,:,2));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Jblue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double(J(:,:,3));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[M, N] = size(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Jred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=1:M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j=1:N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Normalisasi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nilai-nilai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R, G, dan B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selang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[0, 1]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r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Jred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)/255;</a:t>
            </a:r>
          </a:p>
          <a:p>
            <a:r>
              <a:rPr lang="nn-NO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g = Jgreen(i,j)/255;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b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Jblue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)/255;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       </a:t>
            </a:r>
          </a:p>
          <a:p>
            <a:r>
              <a:rPr lang="pt-B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p = (r - g) + (r - b);</a:t>
            </a:r>
          </a:p>
          <a:p>
            <a:r>
              <a:rPr lang="pt-B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q = (r - g)*(r - g) + (r - b)*(g - b);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t = sqrt(double(q));</a:t>
            </a:r>
          </a:p>
          <a:p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tetha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acos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(double(0.5*(p/t))) * 180/pi;</a:t>
            </a:r>
          </a:p>
        </p:txBody>
      </p:sp>
    </p:spTree>
    <p:extLst>
      <p:ext uri="{BB962C8B-B14F-4D97-AF65-F5344CB8AC3E}">
        <p14:creationId xmlns:p14="http://schemas.microsoft.com/office/powerpoint/2010/main" val="3782105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EA3A2-C211-3734-D295-1EB1CC65D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248EB-200E-9FCF-C62D-22489CEB0A34}"/>
              </a:ext>
            </a:extLst>
          </p:cNvPr>
          <p:cNvSpPr txBox="1"/>
          <p:nvPr/>
        </p:nvSpPr>
        <p:spPr>
          <a:xfrm>
            <a:off x="1315720" y="136525"/>
            <a:ext cx="1003808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        </a:t>
            </a:r>
            <a:r>
              <a:rPr lang="en-US" sz="14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g &gt;= b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h =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tetha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4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h = 360 -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tetha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4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minRGB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min(r, min(g, b));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pt-BR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s = 1 - (3 * minRGB)/(r + g + b);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pt-BR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i2 = (r + g + b)/3;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h = double(h/360);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s = double(s);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i2 = double(i2);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H(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h;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S(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s;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I(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i,j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i2;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4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Jhsi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 :, 1) = H;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Jhsi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 :, 2) = S;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Jhsi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 :, 3) = I;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f =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Jhsi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89173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E4891-467F-83EF-57EE-9EC7A4163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6105"/>
            <a:ext cx="10515600" cy="4351338"/>
          </a:xfrm>
        </p:spPr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pemanggilan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rgb2hsi: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1C4ED-1920-B1CF-22E5-8958DC30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0C568-20D6-8291-E830-1C6A13D4F5B7}"/>
              </a:ext>
            </a:extLst>
          </p:cNvPr>
          <p:cNvSpPr txBox="1"/>
          <p:nvPr/>
        </p:nvSpPr>
        <p:spPr>
          <a:xfrm>
            <a:off x="1747520" y="1256715"/>
            <a:ext cx="60960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J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'peppers512.jpg'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R = J(:,:,1);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G = J(:,:,2);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 = J(:,:,3);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'R'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(G),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'G'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(B),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'B'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Jhsi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rgb2hsi(J);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J(:,:,1);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 = J(:,:,2);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I = J(:,:,3);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(I),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'I'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676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20297B-61AC-759E-CC9D-D8D3B371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FEC24-B310-48DF-210E-79C1614A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704" y="180752"/>
            <a:ext cx="3944561" cy="3481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F9550B-8E4F-C330-A291-A52B2D362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188" y="180752"/>
            <a:ext cx="3885492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942D5-08CE-3C49-00EF-69C27770A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608" y="215306"/>
            <a:ext cx="3885492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F6BB39-0E8C-DE59-D9FF-C1D559632E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9911" y="197731"/>
            <a:ext cx="3885492" cy="3428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EDE508-64B2-2936-19AD-43FC7E717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4448" y="3227361"/>
            <a:ext cx="3883817" cy="34275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057C75-AB96-5C16-D6ED-D60678495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3445" y="3227361"/>
            <a:ext cx="3883817" cy="34275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3A106B1-9027-1959-5ACF-AB2756202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281" y="3261187"/>
            <a:ext cx="3885493" cy="3429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4B00E5-F497-686F-A860-F85943EDE314}"/>
              </a:ext>
            </a:extLst>
          </p:cNvPr>
          <p:cNvSpPr txBox="1"/>
          <p:nvPr/>
        </p:nvSpPr>
        <p:spPr>
          <a:xfrm>
            <a:off x="427230" y="4391891"/>
            <a:ext cx="2419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Hasil run program</a:t>
            </a:r>
          </a:p>
        </p:txBody>
      </p:sp>
    </p:spTree>
    <p:extLst>
      <p:ext uri="{BB962C8B-B14F-4D97-AF65-F5344CB8AC3E}">
        <p14:creationId xmlns:p14="http://schemas.microsoft.com/office/powerpoint/2010/main" val="3399264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7FB2B-0731-46F3-9B23-52C644C39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Transformasi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warna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dari</a:t>
            </a:r>
            <a:r>
              <a:rPr lang="en-US" b="1" dirty="0">
                <a:latin typeface="+mn-lt"/>
              </a:rPr>
              <a:t> HSI </a:t>
            </a:r>
            <a:r>
              <a:rPr lang="en-US" b="1" dirty="0" err="1">
                <a:latin typeface="+mn-lt"/>
              </a:rPr>
              <a:t>ke</a:t>
            </a:r>
            <a:r>
              <a:rPr lang="en-US" b="1" dirty="0">
                <a:latin typeface="+mn-lt"/>
              </a:rPr>
              <a:t> RGB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D6FC4B-5B31-46D1-BF71-0E089C8C1B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4520" y="1694816"/>
                <a:ext cx="445516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Tergantung pada </a:t>
                </a:r>
                <a:r>
                  <a:rPr lang="en-US" sz="2400" dirty="0" err="1"/>
                  <a:t>nilai</a:t>
                </a:r>
                <a:r>
                  <a:rPr lang="en-US" sz="2400" dirty="0"/>
                  <a:t> H</a:t>
                </a:r>
              </a:p>
              <a:p>
                <a:pPr marL="0" indent="0">
                  <a:buNone/>
                </a:pPr>
                <a:r>
                  <a:rPr lang="en-US" sz="2400" dirty="0"/>
                  <a:t>   </a:t>
                </a:r>
                <a:r>
                  <a:rPr lang="en-US" sz="2400" dirty="0">
                    <a:solidFill>
                      <a:srgbClr val="FF0000"/>
                    </a:solidFill>
                  </a:rPr>
                  <a:t>1. Jika 0</a:t>
                </a:r>
                <a:r>
                  <a:rPr lang="en-US" sz="24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  H &lt; 120 </a:t>
                </a:r>
              </a:p>
              <a:p>
                <a:pPr marL="0" indent="0">
                  <a:buNone/>
                </a:pPr>
                <a:r>
                  <a:rPr lang="en-US" sz="2400" dirty="0">
                    <a:sym typeface="Symbol" panose="05050102010706020507" pitchFamily="18" charset="2"/>
                  </a:rPr>
                  <a:t>           </a:t>
                </a:r>
              </a:p>
              <a:p>
                <a:pPr marL="0" indent="0">
                  <a:buNone/>
                </a:pPr>
                <a:r>
                  <a:rPr lang="en-US" sz="2400" dirty="0">
                    <a:sym typeface="Symbol" panose="05050102010706020507" pitchFamily="18" charset="2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1 −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𝑆</m:t>
                        </m:r>
                      </m:e>
                    </m:d>
                  </m:oMath>
                </a14:m>
                <a:endParaRPr lang="en-US" sz="2400" b="0" dirty="0"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r>
                  <a:rPr lang="en-US" sz="2400" b="0" dirty="0"/>
                  <a:t>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func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⁡(60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 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−(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D6FC4B-5B31-46D1-BF71-0E089C8C1B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4520" y="1694816"/>
                <a:ext cx="4455160" cy="4351338"/>
              </a:xfrm>
              <a:blipFill>
                <a:blip r:embed="rId2"/>
                <a:stretch>
                  <a:fillRect l="-1778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0E09C-0333-47D9-9937-F1FFF75F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685237F-673D-4A54-8BBB-6429024551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73880" y="1578928"/>
                <a:ext cx="397764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   </a:t>
                </a:r>
                <a:r>
                  <a:rPr lang="en-US" sz="2400" dirty="0">
                    <a:solidFill>
                      <a:srgbClr val="FF0000"/>
                    </a:solidFill>
                  </a:rPr>
                  <a:t>2. Jika 120</a:t>
                </a:r>
                <a:r>
                  <a:rPr lang="en-US" sz="24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  H &lt; 240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>
                    <a:sym typeface="Symbol" panose="05050102010706020507" pitchFamily="18" charset="2"/>
                  </a:rPr>
                  <a:t>           </a:t>
                </a:r>
                <a:r>
                  <a:rPr lang="en-US" sz="2400" dirty="0" err="1">
                    <a:sym typeface="Symbol" panose="05050102010706020507" pitchFamily="18" charset="2"/>
                  </a:rPr>
                  <a:t>Hitung</a:t>
                </a:r>
                <a:r>
                  <a:rPr lang="en-US" sz="2400" dirty="0">
                    <a:sym typeface="Symbol" panose="05050102010706020507" pitchFamily="18" charset="2"/>
                  </a:rPr>
                  <a:t> </a:t>
                </a:r>
                <a:r>
                  <a:rPr lang="en-US" sz="2400" i="1" dirty="0">
                    <a:sym typeface="Symbol" panose="05050102010706020507" pitchFamily="18" charset="2"/>
                  </a:rPr>
                  <a:t>H</a:t>
                </a:r>
                <a:r>
                  <a:rPr lang="en-US" sz="2400" dirty="0">
                    <a:sym typeface="Symbol" panose="05050102010706020507" pitchFamily="18" charset="2"/>
                  </a:rPr>
                  <a:t> = </a:t>
                </a:r>
                <a:r>
                  <a:rPr lang="en-US" sz="2400" i="1" dirty="0">
                    <a:sym typeface="Symbol" panose="05050102010706020507" pitchFamily="18" charset="2"/>
                  </a:rPr>
                  <a:t>H</a:t>
                </a:r>
                <a:r>
                  <a:rPr lang="en-US" sz="2400" dirty="0">
                    <a:sym typeface="Symbol" panose="05050102010706020507" pitchFamily="18" charset="2"/>
                  </a:rPr>
                  <a:t> – 120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>
                  <a:sym typeface="Symbol" panose="05050102010706020507" pitchFamily="18" charset="2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>
                    <a:sym typeface="Symbol" panose="05050102010706020507" pitchFamily="18" charset="2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𝑅</m:t>
                    </m:r>
                    <m:r>
                      <a:rPr lang="en-US" sz="240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en-US" sz="240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𝐼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1 −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𝑆</m:t>
                        </m:r>
                      </m:e>
                    </m:d>
                  </m:oMath>
                </a14:m>
                <a:endParaRPr lang="en-US" sz="2400" dirty="0">
                  <a:sym typeface="Symbol" panose="05050102010706020507" pitchFamily="18" charset="2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func>
                              <m:func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func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⁡(60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 −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 −(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E685237F-673D-4A54-8BBB-642902455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880" y="1578928"/>
                <a:ext cx="3977640" cy="43513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FAD76BE-966C-418C-9251-3B3358B32B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61960" y="1552576"/>
                <a:ext cx="397764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   </a:t>
                </a:r>
                <a:r>
                  <a:rPr lang="en-US" sz="2400" dirty="0">
                    <a:solidFill>
                      <a:srgbClr val="FF0000"/>
                    </a:solidFill>
                  </a:rPr>
                  <a:t>3. Jika 240</a:t>
                </a:r>
                <a:r>
                  <a:rPr lang="en-US" sz="24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  H  360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>
                    <a:sym typeface="Symbol" panose="05050102010706020507" pitchFamily="18" charset="2"/>
                  </a:rPr>
                  <a:t>           </a:t>
                </a:r>
                <a:r>
                  <a:rPr lang="en-US" sz="2400" dirty="0" err="1">
                    <a:sym typeface="Symbol" panose="05050102010706020507" pitchFamily="18" charset="2"/>
                  </a:rPr>
                  <a:t>Hitung</a:t>
                </a:r>
                <a:r>
                  <a:rPr lang="en-US" sz="2400" dirty="0">
                    <a:sym typeface="Symbol" panose="05050102010706020507" pitchFamily="18" charset="2"/>
                  </a:rPr>
                  <a:t> </a:t>
                </a:r>
                <a:r>
                  <a:rPr lang="en-US" sz="2400" i="1" dirty="0">
                    <a:sym typeface="Symbol" panose="05050102010706020507" pitchFamily="18" charset="2"/>
                  </a:rPr>
                  <a:t>H</a:t>
                </a:r>
                <a:r>
                  <a:rPr lang="en-US" sz="2400" dirty="0">
                    <a:sym typeface="Symbol" panose="05050102010706020507" pitchFamily="18" charset="2"/>
                  </a:rPr>
                  <a:t> = </a:t>
                </a:r>
                <a:r>
                  <a:rPr lang="en-US" sz="2400" i="1" dirty="0">
                    <a:sym typeface="Symbol" panose="05050102010706020507" pitchFamily="18" charset="2"/>
                  </a:rPr>
                  <a:t>H</a:t>
                </a:r>
                <a:r>
                  <a:rPr lang="en-US" sz="2400" dirty="0">
                    <a:sym typeface="Symbol" panose="05050102010706020507" pitchFamily="18" charset="2"/>
                  </a:rPr>
                  <a:t> – 240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>
                  <a:sym typeface="Symbol" panose="05050102010706020507" pitchFamily="18" charset="2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>
                    <a:sym typeface="Symbol" panose="05050102010706020507" pitchFamily="18" charset="2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𝐺</m:t>
                    </m:r>
                    <m:r>
                      <a:rPr lang="en-US" sz="240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en-US" sz="240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𝐼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d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1 −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𝑆</m:t>
                        </m:r>
                      </m:e>
                    </m:d>
                  </m:oMath>
                </a14:m>
                <a:endParaRPr lang="en-US" sz="2400" dirty="0">
                  <a:sym typeface="Symbol" panose="05050102010706020507" pitchFamily="18" charset="2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func>
                              <m:func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func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⁡(60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 −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400" dirty="0"/>
                  <a:t>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 −(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FAD76BE-966C-418C-9251-3B3358B32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960" y="1552576"/>
                <a:ext cx="3977640" cy="43513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CF79306-6C73-D2C5-1296-AD533E1F7A3E}"/>
              </a:ext>
            </a:extLst>
          </p:cNvPr>
          <p:cNvSpPr txBox="1"/>
          <p:nvPr/>
        </p:nvSpPr>
        <p:spPr>
          <a:xfrm>
            <a:off x="838200" y="5300534"/>
            <a:ext cx="10749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fungsi</a:t>
            </a:r>
            <a:r>
              <a:rPr lang="en-US" sz="2400" dirty="0"/>
              <a:t> </a:t>
            </a:r>
            <a:r>
              <a:rPr lang="en-US" sz="2400" dirty="0" err="1"/>
              <a:t>transformasi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HSI </a:t>
            </a:r>
            <a:r>
              <a:rPr lang="en-US" sz="2400" dirty="0" err="1"/>
              <a:t>ke</a:t>
            </a:r>
            <a:r>
              <a:rPr lang="en-US" sz="2400" dirty="0"/>
              <a:t> RGB, </a:t>
            </a:r>
            <a:r>
              <a:rPr lang="en-US" sz="2400" dirty="0" err="1"/>
              <a:t>silakan</a:t>
            </a:r>
            <a:r>
              <a:rPr lang="en-US" sz="2400" dirty="0"/>
              <a:t> </a:t>
            </a:r>
            <a:r>
              <a:rPr lang="en-US" sz="2400" dirty="0" err="1"/>
              <a:t>dibuat</a:t>
            </a:r>
            <a:r>
              <a:rPr lang="en-US" sz="2400" dirty="0"/>
              <a:t> </a:t>
            </a:r>
            <a:r>
              <a:rPr lang="en-US" sz="2400" dirty="0" err="1"/>
              <a:t>sendiri</a:t>
            </a:r>
            <a:r>
              <a:rPr lang="en-US" sz="2400" dirty="0"/>
              <a:t> program </a:t>
            </a:r>
            <a:r>
              <a:rPr lang="en-US" sz="2400" dirty="0" err="1"/>
              <a:t>Matlab-nya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6259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F1204-43C1-44FB-8DE7-D8AAFC7D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Model </a:t>
            </a:r>
            <a:r>
              <a:rPr lang="en-US" b="1" dirty="0" err="1">
                <a:latin typeface="+mn-lt"/>
              </a:rPr>
              <a:t>warna</a:t>
            </a:r>
            <a:r>
              <a:rPr lang="en-US" b="1" dirty="0">
                <a:latin typeface="+mn-lt"/>
              </a:rPr>
              <a:t> HSV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C6A11-BEAE-4925-BB7F-9FD8C9CD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1991" cy="4351338"/>
          </a:xfrm>
        </p:spPr>
        <p:txBody>
          <a:bodyPr>
            <a:normAutofit/>
          </a:bodyPr>
          <a:lstStyle/>
          <a:p>
            <a:r>
              <a:rPr lang="en-US" dirty="0" err="1"/>
              <a:t>Mirip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HSI.</a:t>
            </a:r>
          </a:p>
          <a:p>
            <a:r>
              <a:rPr lang="en-US" dirty="0"/>
              <a:t>H = </a:t>
            </a:r>
            <a:r>
              <a:rPr lang="en-US" i="1" dirty="0"/>
              <a:t>Hue</a:t>
            </a:r>
            <a:r>
              <a:rPr lang="en-US" dirty="0"/>
              <a:t> =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sebenarnya</a:t>
            </a:r>
            <a:r>
              <a:rPr lang="en-US" dirty="0"/>
              <a:t> (</a:t>
            </a:r>
            <a:r>
              <a:rPr lang="en-US" dirty="0" err="1"/>
              <a:t>merah</a:t>
            </a:r>
            <a:r>
              <a:rPr lang="en-US" dirty="0"/>
              <a:t>, </a:t>
            </a:r>
            <a:r>
              <a:rPr lang="en-US" dirty="0" err="1"/>
              <a:t>ungu</a:t>
            </a:r>
            <a:r>
              <a:rPr lang="en-US" dirty="0"/>
              <a:t>, </a:t>
            </a:r>
            <a:r>
              <a:rPr lang="en-US" dirty="0" err="1"/>
              <a:t>dll</a:t>
            </a:r>
            <a:r>
              <a:rPr lang="en-US" dirty="0"/>
              <a:t>), </a:t>
            </a:r>
            <a:r>
              <a:rPr lang="en-US" dirty="0" err="1"/>
              <a:t>rentang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0 </a:t>
            </a:r>
            <a:r>
              <a:rPr lang="en-US" dirty="0" err="1"/>
              <a:t>sampai</a:t>
            </a:r>
            <a:r>
              <a:rPr lang="en-US" dirty="0"/>
              <a:t> 2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dirty="0"/>
          </a:p>
          <a:p>
            <a:r>
              <a:rPr lang="en-US" dirty="0"/>
              <a:t>S = </a:t>
            </a:r>
            <a:r>
              <a:rPr lang="en-US" i="1" dirty="0"/>
              <a:t>Saturation</a:t>
            </a:r>
            <a:r>
              <a:rPr lang="en-US" dirty="0"/>
              <a:t> = </a:t>
            </a:r>
            <a:r>
              <a:rPr lang="en-US" dirty="0" err="1"/>
              <a:t>kemurnian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, </a:t>
            </a:r>
            <a:r>
              <a:rPr lang="en-US" dirty="0" err="1"/>
              <a:t>rentang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[0,1]</a:t>
            </a:r>
          </a:p>
          <a:p>
            <a:r>
              <a:rPr lang="en-US" dirty="0"/>
              <a:t>V = Value = </a:t>
            </a:r>
            <a:r>
              <a:rPr lang="en-US" dirty="0" err="1"/>
              <a:t>kecerahan</a:t>
            </a:r>
            <a:r>
              <a:rPr lang="en-US" dirty="0"/>
              <a:t> (</a:t>
            </a:r>
            <a:r>
              <a:rPr lang="en-US" i="1" dirty="0"/>
              <a:t>brightness</a:t>
            </a:r>
            <a:r>
              <a:rPr lang="en-US" dirty="0"/>
              <a:t>)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, </a:t>
            </a:r>
            <a:r>
              <a:rPr lang="en-US" dirty="0" err="1"/>
              <a:t>rentang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[0, 1]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i="1" dirty="0"/>
          </a:p>
        </p:txBody>
      </p:sp>
      <p:pic>
        <p:nvPicPr>
          <p:cNvPr id="25" name="Picture 4" descr="D:\courses\Spring01\CS430\Foley\FOF11-19.JPG">
            <a:extLst>
              <a:ext uri="{FF2B5EF4-FFF2-40B4-BE49-F238E27FC236}">
                <a16:creationId xmlns:a16="http://schemas.microsoft.com/office/drawing/2014/main" id="{90A14A4A-6C27-40BE-9A00-EEFB991B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91" y="1312173"/>
            <a:ext cx="4772025" cy="44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6946A-EDD7-4C42-BCDC-99DCA863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38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119DCB-9508-D8B7-71E7-204992749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FB364-2E21-F293-94E3-A94764D3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136" y="1069687"/>
            <a:ext cx="82550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34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>
            <a:extLst>
              <a:ext uri="{FF2B5EF4-FFF2-40B4-BE49-F238E27FC236}">
                <a16:creationId xmlns:a16="http://schemas.microsoft.com/office/drawing/2014/main" id="{6712BBF0-768C-4BBB-A07B-FFF2A4959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7956" y="306319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dirty="0"/>
              <a:t>HSV </a:t>
            </a:r>
            <a:r>
              <a:rPr lang="en-GB" altLang="en-US" dirty="0" err="1"/>
              <a:t>Color</a:t>
            </a:r>
            <a:r>
              <a:rPr lang="en-GB" altLang="en-US" dirty="0"/>
              <a:t> Model</a:t>
            </a:r>
          </a:p>
        </p:txBody>
      </p:sp>
      <p:pic>
        <p:nvPicPr>
          <p:cNvPr id="45060" name="Picture 3">
            <a:extLst>
              <a:ext uri="{FF2B5EF4-FFF2-40B4-BE49-F238E27FC236}">
                <a16:creationId xmlns:a16="http://schemas.microsoft.com/office/drawing/2014/main" id="{93B3A02A-44C8-4688-BE7E-B5D42AC2E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80" y="1606482"/>
            <a:ext cx="3807737" cy="33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61" name="Picture 4">
            <a:extLst>
              <a:ext uri="{FF2B5EF4-FFF2-40B4-BE49-F238E27FC236}">
                <a16:creationId xmlns:a16="http://schemas.microsoft.com/office/drawing/2014/main" id="{E63337A7-8F7E-479E-8AD2-E79DFC6B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539" y="1767130"/>
            <a:ext cx="3841861" cy="307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5062" name="Picture 5">
            <a:extLst>
              <a:ext uri="{FF2B5EF4-FFF2-40B4-BE49-F238E27FC236}">
                <a16:creationId xmlns:a16="http://schemas.microsoft.com/office/drawing/2014/main" id="{F6BE0ACA-D970-4D52-BA27-7600CA0A0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066" y="1606482"/>
            <a:ext cx="3375992" cy="446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5063" name="Text Box 6">
            <a:extLst>
              <a:ext uri="{FF2B5EF4-FFF2-40B4-BE49-F238E27FC236}">
                <a16:creationId xmlns:a16="http://schemas.microsoft.com/office/drawing/2014/main" id="{76D490B9-879B-4B74-9440-C8B7DCDF3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869" y="5102844"/>
            <a:ext cx="135413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marL="24161750" indent="-24161750"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1pPr>
            <a:lvl2pPr marL="739775" indent="-282575"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2pPr>
            <a:lvl3pPr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3pPr>
            <a:lvl4pPr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4pPr>
            <a:lvl5pPr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5pPr>
            <a:lvl6pPr marL="4572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6pPr>
            <a:lvl7pPr marL="9144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7pPr>
            <a:lvl8pPr marL="1371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8pPr>
            <a:lvl9pPr marL="18288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9pPr>
          </a:lstStyle>
          <a:p>
            <a:pPr lvl="1" algn="ctr">
              <a:lnSpc>
                <a:spcPct val="84000"/>
              </a:lnSpc>
              <a:spcBef>
                <a:spcPts val="500"/>
              </a:spcBef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RGB cube</a:t>
            </a:r>
          </a:p>
        </p:txBody>
      </p:sp>
      <p:sp>
        <p:nvSpPr>
          <p:cNvPr id="45064" name="Text Box 7">
            <a:extLst>
              <a:ext uri="{FF2B5EF4-FFF2-40B4-BE49-F238E27FC236}">
                <a16:creationId xmlns:a16="http://schemas.microsoft.com/office/drawing/2014/main" id="{B766C0E7-FCD7-436E-9623-A86B2C615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475" y="5090870"/>
            <a:ext cx="17113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marL="24161750" indent="-24161750"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1pPr>
            <a:lvl2pPr marL="739775" indent="-282575"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2pPr>
            <a:lvl3pPr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3pPr>
            <a:lvl4pPr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4pPr>
            <a:lvl5pPr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5pPr>
            <a:lvl6pPr marL="4572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6pPr>
            <a:lvl7pPr marL="9144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7pPr>
            <a:lvl8pPr marL="1371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8pPr>
            <a:lvl9pPr marL="18288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9pPr>
          </a:lstStyle>
          <a:p>
            <a:pPr lvl="1" algn="ctr">
              <a:lnSpc>
                <a:spcPct val="84000"/>
              </a:lnSpc>
              <a:spcBef>
                <a:spcPts val="500"/>
              </a:spcBef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HSV top view</a:t>
            </a:r>
          </a:p>
        </p:txBody>
      </p:sp>
      <p:sp>
        <p:nvSpPr>
          <p:cNvPr id="45065" name="Text Box 8">
            <a:extLst>
              <a:ext uri="{FF2B5EF4-FFF2-40B4-BE49-F238E27FC236}">
                <a16:creationId xmlns:a16="http://schemas.microsoft.com/office/drawing/2014/main" id="{C7B2D930-FD4B-4A18-88F1-2828A4BA8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8973" y="6043123"/>
            <a:ext cx="13271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marL="24161750" indent="-24161750"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1pPr>
            <a:lvl2pPr marL="739775" indent="-282575"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2pPr>
            <a:lvl3pPr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3pPr>
            <a:lvl4pPr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4pPr>
            <a:lvl5pPr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5pPr>
            <a:lvl6pPr marL="4572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6pPr>
            <a:lvl7pPr marL="9144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7pPr>
            <a:lvl8pPr marL="13716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8pPr>
            <a:lvl9pPr marL="1828800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tabLst>
                <a:tab pos="854075" algn="l"/>
                <a:tab pos="1311275" algn="l"/>
                <a:tab pos="1768475" algn="l"/>
                <a:tab pos="2225675" algn="l"/>
                <a:tab pos="2682875" algn="l"/>
                <a:tab pos="3140075" algn="l"/>
                <a:tab pos="3597275" algn="l"/>
                <a:tab pos="4054475" algn="l"/>
                <a:tab pos="4511675" algn="l"/>
                <a:tab pos="4968875" algn="l"/>
                <a:tab pos="5426075" algn="l"/>
                <a:tab pos="5883275" algn="l"/>
                <a:tab pos="6340475" algn="l"/>
                <a:tab pos="6797675" algn="l"/>
                <a:tab pos="7254875" algn="l"/>
                <a:tab pos="7712075" algn="l"/>
                <a:tab pos="8169275" algn="l"/>
                <a:tab pos="8626475" algn="l"/>
                <a:tab pos="9083675" algn="l"/>
                <a:tab pos="95408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DejaVu LGC Sans" charset="0"/>
              </a:defRPr>
            </a:lvl9pPr>
          </a:lstStyle>
          <a:p>
            <a:pPr lvl="1" algn="ctr">
              <a:lnSpc>
                <a:spcPct val="84000"/>
              </a:lnSpc>
              <a:spcBef>
                <a:spcPts val="500"/>
              </a:spcBef>
            </a:pPr>
            <a:r>
              <a:rPr lang="en-GB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HSV cone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9CE539-2DDB-4E53-9FCE-28AB01AF2E5D}"/>
              </a:ext>
            </a:extLst>
          </p:cNvPr>
          <p:cNvSpPr/>
          <p:nvPr/>
        </p:nvSpPr>
        <p:spPr>
          <a:xfrm>
            <a:off x="5837650" y="306319"/>
            <a:ext cx="6100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err="1">
                <a:solidFill>
                  <a:srgbClr val="FF0000"/>
                </a:solidFill>
              </a:rPr>
              <a:t>Sumber</a:t>
            </a:r>
            <a:r>
              <a:rPr lang="en-GB" altLang="en-US" dirty="0">
                <a:solidFill>
                  <a:srgbClr val="FF0000"/>
                </a:solidFill>
              </a:rPr>
              <a:t>: Donald House, </a:t>
            </a:r>
            <a:r>
              <a:rPr lang="en-GB" altLang="en-US" dirty="0" err="1">
                <a:solidFill>
                  <a:srgbClr val="FF0000"/>
                </a:solidFill>
              </a:rPr>
              <a:t>Color</a:t>
            </a:r>
            <a:r>
              <a:rPr lang="en-GB" altLang="en-US" dirty="0">
                <a:solidFill>
                  <a:srgbClr val="FF0000"/>
                </a:solidFill>
              </a:rPr>
              <a:t> Principles for Computer Graphics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CFBCBA-3F01-409E-B92C-88F7562D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id="{EF9AD28F-A26B-4D37-B98A-880E0EE05D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/>
              <a:t>HSV Color Model</a:t>
            </a: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3BCF8391-657F-43BA-881F-1DA5F62FC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5394880"/>
            <a:ext cx="7772400" cy="368300"/>
          </a:xfrm>
        </p:spPr>
        <p:txBody>
          <a:bodyPr/>
          <a:lstStyle/>
          <a:p>
            <a:pPr algn="ctr">
              <a:spcBef>
                <a:spcPts val="50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z="2000" dirty="0"/>
              <a:t>  Hue, an angular measure (0 … 360)</a:t>
            </a:r>
          </a:p>
        </p:txBody>
      </p:sp>
      <p:pic>
        <p:nvPicPr>
          <p:cNvPr id="47108" name="Picture 3">
            <a:extLst>
              <a:ext uri="{FF2B5EF4-FFF2-40B4-BE49-F238E27FC236}">
                <a16:creationId xmlns:a16="http://schemas.microsoft.com/office/drawing/2014/main" id="{92868903-911F-4EF9-ADA0-3080BE0F1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828801"/>
            <a:ext cx="252412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09" name="Picture 4">
            <a:extLst>
              <a:ext uri="{FF2B5EF4-FFF2-40B4-BE49-F238E27FC236}">
                <a16:creationId xmlns:a16="http://schemas.microsoft.com/office/drawing/2014/main" id="{E86DE24D-E971-491C-85DC-B9761519E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1981200"/>
            <a:ext cx="3548062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296550-78BF-4A5F-AE39-2F4E35252E24}"/>
              </a:ext>
            </a:extLst>
          </p:cNvPr>
          <p:cNvSpPr/>
          <p:nvPr/>
        </p:nvSpPr>
        <p:spPr>
          <a:xfrm>
            <a:off x="5837650" y="306319"/>
            <a:ext cx="6100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err="1">
                <a:solidFill>
                  <a:srgbClr val="FF0000"/>
                </a:solidFill>
              </a:rPr>
              <a:t>Sumber</a:t>
            </a:r>
            <a:r>
              <a:rPr lang="en-GB" altLang="en-US" dirty="0">
                <a:solidFill>
                  <a:srgbClr val="FF0000"/>
                </a:solidFill>
              </a:rPr>
              <a:t>: Donald House, </a:t>
            </a:r>
            <a:r>
              <a:rPr lang="en-GB" altLang="en-US" dirty="0" err="1">
                <a:solidFill>
                  <a:srgbClr val="FF0000"/>
                </a:solidFill>
              </a:rPr>
              <a:t>Color</a:t>
            </a:r>
            <a:r>
              <a:rPr lang="en-GB" altLang="en-US" dirty="0">
                <a:solidFill>
                  <a:srgbClr val="FF0000"/>
                </a:solidFill>
              </a:rPr>
              <a:t> Principles for Computer Graphics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2BEDC1-74D8-41DE-B900-13CC19193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76D0A-077E-4953-B740-532B32DBC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4461"/>
            <a:ext cx="10515600" cy="5272502"/>
          </a:xfrm>
        </p:spPr>
        <p:txBody>
          <a:bodyPr/>
          <a:lstStyle/>
          <a:p>
            <a:r>
              <a:rPr lang="en-US" altLang="zh-TW" sz="2400" dirty="0" err="1"/>
              <a:t>Kenapa</a:t>
            </a:r>
            <a:r>
              <a:rPr lang="en-US" altLang="zh-TW" sz="2400" dirty="0"/>
              <a:t> </a:t>
            </a:r>
            <a:r>
              <a:rPr lang="en-US" altLang="zh-TW" sz="2400" dirty="0" err="1"/>
              <a:t>warna</a:t>
            </a:r>
            <a:r>
              <a:rPr lang="en-US" altLang="zh-TW" sz="2400" dirty="0"/>
              <a:t> </a:t>
            </a:r>
            <a:r>
              <a:rPr lang="en-US" altLang="zh-TW" sz="2400" dirty="0" err="1"/>
              <a:t>informasi</a:t>
            </a:r>
            <a:r>
              <a:rPr lang="en-US" altLang="zh-TW" sz="2400" dirty="0"/>
              <a:t> yang </a:t>
            </a:r>
            <a:r>
              <a:rPr lang="en-US" altLang="zh-TW" sz="2400" dirty="0" err="1"/>
              <a:t>penting</a:t>
            </a:r>
            <a:r>
              <a:rPr lang="en-US" altLang="zh-TW" sz="2400" dirty="0"/>
              <a:t> di </a:t>
            </a:r>
            <a:r>
              <a:rPr lang="en-US" altLang="zh-TW" sz="2400" dirty="0" err="1"/>
              <a:t>dalam</a:t>
            </a:r>
            <a:r>
              <a:rPr lang="en-US" altLang="zh-TW" sz="2400" dirty="0"/>
              <a:t> </a:t>
            </a:r>
            <a:r>
              <a:rPr lang="en-US" altLang="zh-TW" sz="2400" dirty="0" err="1"/>
              <a:t>pemrosesan</a:t>
            </a:r>
            <a:r>
              <a:rPr lang="en-US" altLang="zh-TW" sz="2400" dirty="0"/>
              <a:t> </a:t>
            </a:r>
            <a:r>
              <a:rPr lang="en-US" altLang="zh-TW" sz="2400" dirty="0" err="1"/>
              <a:t>citra</a:t>
            </a:r>
            <a:r>
              <a:rPr lang="en-US" altLang="zh-TW" sz="2400" dirty="0"/>
              <a:t>?</a:t>
            </a:r>
          </a:p>
          <a:p>
            <a:pPr lvl="1"/>
            <a:r>
              <a:rPr lang="en-US" altLang="zh-TW" dirty="0" err="1"/>
              <a:t>Warna</a:t>
            </a:r>
            <a:r>
              <a:rPr lang="en-US" altLang="zh-TW" dirty="0"/>
              <a:t> </a:t>
            </a:r>
            <a:r>
              <a:rPr lang="en-US" altLang="zh-TW" dirty="0" err="1"/>
              <a:t>adalah</a:t>
            </a:r>
            <a:r>
              <a:rPr lang="en-US" altLang="zh-TW" dirty="0"/>
              <a:t> </a:t>
            </a:r>
            <a:r>
              <a:rPr lang="en-US" altLang="zh-TW" dirty="0" err="1"/>
              <a:t>deskriptor</a:t>
            </a:r>
            <a:r>
              <a:rPr lang="en-US" altLang="zh-TW" dirty="0"/>
              <a:t> yang </a:t>
            </a:r>
            <a:r>
              <a:rPr lang="en-US" altLang="zh-TW" dirty="0" err="1"/>
              <a:t>berdayaguna</a:t>
            </a:r>
            <a:r>
              <a:rPr lang="en-US" altLang="zh-TW" dirty="0"/>
              <a:t> (</a:t>
            </a:r>
            <a:r>
              <a:rPr lang="en-US" altLang="zh-TW" dirty="0">
                <a:solidFill>
                  <a:schemeClr val="hlink"/>
                </a:solidFill>
              </a:rPr>
              <a:t>powerful descriptor)</a:t>
            </a:r>
          </a:p>
          <a:p>
            <a:pPr lvl="2"/>
            <a:r>
              <a:rPr lang="en-US" altLang="zh-TW" sz="2400" dirty="0" err="1"/>
              <a:t>Identifikasi</a:t>
            </a:r>
            <a:r>
              <a:rPr lang="en-US" altLang="zh-TW" sz="2400" dirty="0"/>
              <a:t> </a:t>
            </a:r>
            <a:r>
              <a:rPr lang="en-US" altLang="zh-TW" sz="2400" dirty="0" err="1"/>
              <a:t>objek</a:t>
            </a:r>
            <a:r>
              <a:rPr lang="en-US" altLang="zh-TW" sz="2400" dirty="0"/>
              <a:t> dan </a:t>
            </a:r>
            <a:r>
              <a:rPr lang="en-US" altLang="zh-TW" sz="2400" dirty="0" err="1"/>
              <a:t>ekstraksinya</a:t>
            </a:r>
            <a:endParaRPr lang="en-US" altLang="zh-TW" sz="2400" dirty="0"/>
          </a:p>
          <a:p>
            <a:pPr lvl="2"/>
            <a:r>
              <a:rPr lang="en-US" altLang="zh-TW" sz="2400" dirty="0" err="1"/>
              <a:t>Contoh</a:t>
            </a:r>
            <a:r>
              <a:rPr lang="en-US" altLang="zh-TW" sz="2400" dirty="0"/>
              <a:t>: </a:t>
            </a:r>
            <a:r>
              <a:rPr lang="en-US" altLang="zh-TW" sz="2400" i="1" dirty="0"/>
              <a:t>Face detection </a:t>
            </a:r>
            <a:r>
              <a:rPr lang="en-US" altLang="zh-TW" sz="2400" dirty="0" err="1"/>
              <a:t>dengan</a:t>
            </a:r>
            <a:r>
              <a:rPr lang="en-US" altLang="zh-TW" sz="2400" dirty="0"/>
              <a:t> </a:t>
            </a:r>
            <a:r>
              <a:rPr lang="en-US" altLang="zh-TW" sz="2400" dirty="0" err="1"/>
              <a:t>menggunakan</a:t>
            </a:r>
            <a:r>
              <a:rPr lang="en-US" altLang="zh-TW" sz="2400" dirty="0"/>
              <a:t> </a:t>
            </a:r>
            <a:r>
              <a:rPr lang="en-US" altLang="zh-TW" sz="2400" dirty="0" err="1"/>
              <a:t>warna</a:t>
            </a:r>
            <a:r>
              <a:rPr lang="en-US" altLang="zh-TW" sz="2400" dirty="0"/>
              <a:t> </a:t>
            </a:r>
            <a:r>
              <a:rPr lang="en-US" altLang="zh-TW" sz="2400" dirty="0" err="1"/>
              <a:t>kulit</a:t>
            </a:r>
            <a:endParaRPr lang="en-US" altLang="zh-TW" sz="24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2C8AB-915C-4ED0-AF76-0C54D001E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05" y="2764527"/>
            <a:ext cx="8096250" cy="39528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67B0CE-CE7A-4927-98C4-7B55767E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2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0E000E9B-FDB4-4CBA-A898-F7DBF370C4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/>
              <a:t>HSV Color Model</a:t>
            </a:r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FDC3721C-9C82-49FB-A390-0EACB8F6C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4513" y="5400261"/>
            <a:ext cx="7772400" cy="368300"/>
          </a:xfrm>
        </p:spPr>
        <p:txBody>
          <a:bodyPr/>
          <a:lstStyle/>
          <a:p>
            <a:pPr algn="ctr">
              <a:spcBef>
                <a:spcPts val="50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z="2000" dirty="0"/>
              <a:t>  Saturation, a fractional measure (0.0 … 1.0)</a:t>
            </a:r>
          </a:p>
        </p:txBody>
      </p:sp>
      <p:pic>
        <p:nvPicPr>
          <p:cNvPr id="49156" name="Picture 3">
            <a:extLst>
              <a:ext uri="{FF2B5EF4-FFF2-40B4-BE49-F238E27FC236}">
                <a16:creationId xmlns:a16="http://schemas.microsoft.com/office/drawing/2014/main" id="{A86CE5DD-B2C8-4DCF-B8C1-14C3A7D25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828801"/>
            <a:ext cx="252412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9157" name="Picture 4">
            <a:extLst>
              <a:ext uri="{FF2B5EF4-FFF2-40B4-BE49-F238E27FC236}">
                <a16:creationId xmlns:a16="http://schemas.microsoft.com/office/drawing/2014/main" id="{828291F2-79FC-4E68-86B9-1C01CF295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1"/>
            <a:ext cx="339248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442E88-4350-47BD-A403-8B1177D4AA86}"/>
              </a:ext>
            </a:extLst>
          </p:cNvPr>
          <p:cNvSpPr/>
          <p:nvPr/>
        </p:nvSpPr>
        <p:spPr>
          <a:xfrm>
            <a:off x="5837650" y="306319"/>
            <a:ext cx="6100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err="1">
                <a:solidFill>
                  <a:srgbClr val="FF0000"/>
                </a:solidFill>
              </a:rPr>
              <a:t>Sumber</a:t>
            </a:r>
            <a:r>
              <a:rPr lang="en-GB" altLang="en-US" dirty="0">
                <a:solidFill>
                  <a:srgbClr val="FF0000"/>
                </a:solidFill>
              </a:rPr>
              <a:t>: Donald House, </a:t>
            </a:r>
            <a:r>
              <a:rPr lang="en-GB" altLang="en-US" dirty="0" err="1">
                <a:solidFill>
                  <a:srgbClr val="FF0000"/>
                </a:solidFill>
              </a:rPr>
              <a:t>Color</a:t>
            </a:r>
            <a:r>
              <a:rPr lang="en-GB" altLang="en-US" dirty="0">
                <a:solidFill>
                  <a:srgbClr val="FF0000"/>
                </a:solidFill>
              </a:rPr>
              <a:t> Principles for Computer Graphics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9F51E-F8AE-447C-AF80-E931B086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:a16="http://schemas.microsoft.com/office/drawing/2014/main" id="{A67CE7F6-0723-478C-8122-6D500F11CD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1143000"/>
          </a:xfrm>
        </p:spPr>
        <p:txBody>
          <a:bodyPr/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/>
              <a:t>HSV Color Model</a:t>
            </a: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69441C13-AAD4-424E-A298-29FA2AB9A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3600" y="5181600"/>
            <a:ext cx="7772400" cy="368300"/>
          </a:xfrm>
        </p:spPr>
        <p:txBody>
          <a:bodyPr/>
          <a:lstStyle/>
          <a:p>
            <a:pPr algn="ctr">
              <a:spcBef>
                <a:spcPts val="50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z="2000"/>
              <a:t>  Value, a fractional measure (0.0 … 1.0)</a:t>
            </a:r>
          </a:p>
        </p:txBody>
      </p:sp>
      <p:pic>
        <p:nvPicPr>
          <p:cNvPr id="51204" name="Picture 3">
            <a:extLst>
              <a:ext uri="{FF2B5EF4-FFF2-40B4-BE49-F238E27FC236}">
                <a16:creationId xmlns:a16="http://schemas.microsoft.com/office/drawing/2014/main" id="{CB99C76C-C8BA-434F-B2DA-33B49058D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828801"/>
            <a:ext cx="252412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5" name="Picture 4">
            <a:extLst>
              <a:ext uri="{FF2B5EF4-FFF2-40B4-BE49-F238E27FC236}">
                <a16:creationId xmlns:a16="http://schemas.microsoft.com/office/drawing/2014/main" id="{13D85B4B-4593-465E-925E-FDDD26A9E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68500"/>
            <a:ext cx="270668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C1D41A-3210-486C-BA2B-9E75434F27DF}"/>
              </a:ext>
            </a:extLst>
          </p:cNvPr>
          <p:cNvSpPr/>
          <p:nvPr/>
        </p:nvSpPr>
        <p:spPr>
          <a:xfrm>
            <a:off x="5837650" y="306319"/>
            <a:ext cx="6100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dirty="0" err="1">
                <a:solidFill>
                  <a:srgbClr val="FF0000"/>
                </a:solidFill>
              </a:rPr>
              <a:t>Sumber</a:t>
            </a:r>
            <a:r>
              <a:rPr lang="en-GB" altLang="en-US" dirty="0">
                <a:solidFill>
                  <a:srgbClr val="FF0000"/>
                </a:solidFill>
              </a:rPr>
              <a:t>: Donald House, </a:t>
            </a:r>
            <a:r>
              <a:rPr lang="en-GB" altLang="en-US" dirty="0" err="1">
                <a:solidFill>
                  <a:srgbClr val="FF0000"/>
                </a:solidFill>
              </a:rPr>
              <a:t>Color</a:t>
            </a:r>
            <a:r>
              <a:rPr lang="en-GB" altLang="en-US" dirty="0">
                <a:solidFill>
                  <a:srgbClr val="FF0000"/>
                </a:solidFill>
              </a:rPr>
              <a:t> Principles for Computer Graphics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C951A5-6517-44F3-B144-406F0431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464C2-D224-49CD-A1AB-53BBBEF62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81" y="683418"/>
            <a:ext cx="10515600" cy="5491163"/>
          </a:xfrm>
        </p:spPr>
        <p:txBody>
          <a:bodyPr/>
          <a:lstStyle/>
          <a:p>
            <a:r>
              <a:rPr lang="en-US" dirty="0" err="1"/>
              <a:t>Transformasi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RGB </a:t>
            </a:r>
            <a:r>
              <a:rPr lang="en-US" dirty="0" err="1"/>
              <a:t>ke</a:t>
            </a:r>
            <a:r>
              <a:rPr lang="en-US" dirty="0"/>
              <a:t> HSV: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110DD9-553D-41F3-871A-B9E033B6635D}"/>
                  </a:ext>
                </a:extLst>
              </p:cNvPr>
              <p:cNvSpPr txBox="1"/>
              <p:nvPr/>
            </p:nvSpPr>
            <p:spPr>
              <a:xfrm>
                <a:off x="2012674" y="1411356"/>
                <a:ext cx="23339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110DD9-553D-41F3-871A-B9E033B6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674" y="1411356"/>
                <a:ext cx="2333909" cy="369332"/>
              </a:xfrm>
              <a:prstGeom prst="rect">
                <a:avLst/>
              </a:prstGeom>
              <a:blipFill>
                <a:blip r:embed="rId2"/>
                <a:stretch>
                  <a:fillRect l="-2611" r="-4439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A7247D-3B9A-4E06-AFD8-2763AC91FF7C}"/>
                  </a:ext>
                </a:extLst>
              </p:cNvPr>
              <p:cNvSpPr txBox="1"/>
              <p:nvPr/>
            </p:nvSpPr>
            <p:spPr>
              <a:xfrm>
                <a:off x="2012674" y="1958009"/>
                <a:ext cx="303640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/>
                  <a:t>= </a:t>
                </a:r>
                <a:r>
                  <a:rPr lang="en-US" sz="2400" i="1" dirty="0"/>
                  <a:t>V</a:t>
                </a:r>
                <a:r>
                  <a:rPr lang="en-US" sz="2400" dirty="0"/>
                  <a:t> – min(</a:t>
                </a:r>
                <a:r>
                  <a:rPr lang="en-US" sz="2400" i="1" dirty="0"/>
                  <a:t>R</a:t>
                </a:r>
                <a:r>
                  <a:rPr lang="en-US" sz="2400" dirty="0"/>
                  <a:t>, </a:t>
                </a:r>
                <a:r>
                  <a:rPr lang="en-US" sz="2400" i="1" dirty="0"/>
                  <a:t>G</a:t>
                </a:r>
                <a:r>
                  <a:rPr lang="en-US" sz="2400" dirty="0"/>
                  <a:t>, </a:t>
                </a:r>
                <a:r>
                  <a:rPr lang="en-US" sz="2400" i="1" dirty="0"/>
                  <a:t>B</a:t>
                </a:r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A7247D-3B9A-4E06-AFD8-2763AC91F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674" y="1958009"/>
                <a:ext cx="3036404" cy="369332"/>
              </a:xfrm>
              <a:prstGeom prst="rect">
                <a:avLst/>
              </a:prstGeom>
              <a:blipFill>
                <a:blip r:embed="rId3"/>
                <a:stretch>
                  <a:fillRect l="-3414" t="-24590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AA28C8-01FD-4837-AC54-597DFF362702}"/>
                  </a:ext>
                </a:extLst>
              </p:cNvPr>
              <p:cNvSpPr txBox="1"/>
              <p:nvPr/>
            </p:nvSpPr>
            <p:spPr>
              <a:xfrm>
                <a:off x="2012674" y="2504662"/>
                <a:ext cx="2431243" cy="1179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AA28C8-01FD-4837-AC54-597DFF362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674" y="2504662"/>
                <a:ext cx="2431243" cy="11791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7D5270-CEBF-4184-8BF3-1C8552ED11F0}"/>
                  </a:ext>
                </a:extLst>
              </p:cNvPr>
              <p:cNvSpPr txBox="1"/>
              <p:nvPr/>
            </p:nvSpPr>
            <p:spPr>
              <a:xfrm>
                <a:off x="1696109" y="4037812"/>
                <a:ext cx="6792500" cy="2254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         60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° ∙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𝑉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𝑚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d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𝑜𝑑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6</m:t>
                                      </m:r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/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                          , 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eqArr>
                                        <m:eqArr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eqArr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60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°∙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2+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𝐵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𝑅</m:t>
                                                  </m:r>
                                                </m:num>
                                                <m:den>
                                                  <m:sSub>
                                                    <m:sSubPr>
                                                      <m:ctrlP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𝑉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b="0" i="1" smtClean="0">
                                                          <a:latin typeface="Cambria Math" panose="02040503050406030204" pitchFamily="18" charset="0"/>
                                                          <a:ea typeface="Cambria Math" panose="02040503050406030204" pitchFamily="18" charset="0"/>
                                                        </a:rPr>
                                                        <m:t>𝑚</m:t>
                                                      </m:r>
                                                    </m:sub>
                                                  </m:sSub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2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0°∙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lang="en-US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b="0" i="1" smtClean="0"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</a:rPr>
                                                      <m:t>4+</m:t>
                                                    </m:r>
                                                    <m:f>
                                                      <m:fPr>
                                                        <m:ctrlPr>
                                                          <a:rPr lang="en-US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</m:ctrlPr>
                                                      </m:fPr>
                                                      <m:num>
                                                        <m:r>
                                                          <a:rPr lang="en-US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𝑅</m:t>
                                                        </m:r>
                                                        <m:r>
                                                          <a:rPr lang="en-US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−</m:t>
                                                        </m:r>
                                                        <m:r>
                                                          <a:rPr lang="en-US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𝐺</m:t>
                                                        </m:r>
                                                      </m:num>
                                                      <m:den>
                                                        <m:sSub>
                                                          <m:sSubPr>
                                                            <m:ctrlPr>
                                                              <a:rPr lang="en-US" b="0" i="1" smtClean="0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</m:ctrlPr>
                                                          </m:sSubPr>
                                                          <m:e>
                                                            <m:r>
                                                              <a:rPr lang="en-US" b="0" i="1" smtClean="0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𝑉</m:t>
                                                            </m:r>
                                                          </m:e>
                                                          <m:sub>
                                                            <m:r>
                                                              <a:rPr lang="en-US" b="0" i="1" smtClean="0">
                                                                <a:latin typeface="Cambria Math" panose="02040503050406030204" pitchFamily="18" charset="0"/>
                                                                <a:ea typeface="Cambria Math" panose="02040503050406030204" pitchFamily="18" charset="0"/>
                                                              </a:rPr>
                                                              <m:t>𝑚</m:t>
                                                            </m:r>
                                                          </m:sub>
                                                        </m:sSub>
                                                      </m:den>
                                                    </m:f>
                                                  </m:e>
                                                </m:d>
                                              </m:e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,</m:t>
                                                </m:r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𝑉</m:t>
                                                </m:r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=</m:t>
                                                </m:r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eqAr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7D5270-CEBF-4184-8BF3-1C8552ED1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109" y="4037812"/>
                <a:ext cx="6792500" cy="22547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259F80-0B10-4595-A2A4-44E9FC53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61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464C2-D224-49CD-A1AB-53BBBEF62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881" y="683418"/>
            <a:ext cx="10515600" cy="5491163"/>
          </a:xfrm>
        </p:spPr>
        <p:txBody>
          <a:bodyPr/>
          <a:lstStyle/>
          <a:p>
            <a:r>
              <a:rPr lang="en-US" dirty="0" err="1"/>
              <a:t>Transformasi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HSV </a:t>
            </a:r>
            <a:r>
              <a:rPr lang="en-US" dirty="0" err="1"/>
              <a:t>ke</a:t>
            </a:r>
            <a:r>
              <a:rPr lang="en-US" dirty="0"/>
              <a:t> RGB: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110DD9-553D-41F3-871A-B9E033B6635D}"/>
                  </a:ext>
                </a:extLst>
              </p:cNvPr>
              <p:cNvSpPr txBox="1"/>
              <p:nvPr/>
            </p:nvSpPr>
            <p:spPr>
              <a:xfrm>
                <a:off x="2012674" y="1411356"/>
                <a:ext cx="145411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i="1" dirty="0"/>
                  <a:t>H</a:t>
                </a:r>
                <a:r>
                  <a:rPr lang="en-US" sz="2400" dirty="0"/>
                  <a:t>/60</a:t>
                </a:r>
                <a:r>
                  <a:rPr lang="en-US" sz="2400" dirty="0">
                    <a:sym typeface="Symbol" panose="05050102010706020507" pitchFamily="18" charset="2"/>
                  </a:rPr>
                  <a:t></a:t>
                </a: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110DD9-553D-41F3-871A-B9E033B66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674" y="1411356"/>
                <a:ext cx="1454116" cy="369332"/>
              </a:xfrm>
              <a:prstGeom prst="rect">
                <a:avLst/>
              </a:prstGeom>
              <a:blipFill>
                <a:blip r:embed="rId2"/>
                <a:stretch>
                  <a:fillRect l="-7113" t="-30000" r="-460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A7247D-3B9A-4E06-AFD8-2763AC91FF7C}"/>
              </a:ext>
            </a:extLst>
          </p:cNvPr>
          <p:cNvSpPr txBox="1"/>
          <p:nvPr/>
        </p:nvSpPr>
        <p:spPr>
          <a:xfrm>
            <a:off x="2012673" y="2704778"/>
            <a:ext cx="56503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i="1" dirty="0"/>
              <a:t>X</a:t>
            </a:r>
            <a:r>
              <a:rPr lang="en-US" sz="2400" dirty="0"/>
              <a:t> = </a:t>
            </a:r>
            <a:r>
              <a:rPr lang="en-US" sz="2400" i="1" dirty="0"/>
              <a:t>V(</a:t>
            </a:r>
            <a:r>
              <a:rPr lang="en-US" sz="2400" dirty="0"/>
              <a:t>1</a:t>
            </a:r>
            <a:r>
              <a:rPr lang="en-US" sz="2400" i="1" dirty="0"/>
              <a:t> - S</a:t>
            </a:r>
            <a:r>
              <a:rPr lang="en-US" sz="2400" dirty="0"/>
              <a:t>),  </a:t>
            </a:r>
            <a:r>
              <a:rPr lang="en-US" sz="2400" i="1" dirty="0"/>
              <a:t>Y</a:t>
            </a:r>
            <a:r>
              <a:rPr lang="en-US" sz="2400" dirty="0"/>
              <a:t> = V(1 – </a:t>
            </a:r>
            <a:r>
              <a:rPr lang="en-US" sz="2400" i="1" dirty="0"/>
              <a:t>ST</a:t>
            </a:r>
            <a:r>
              <a:rPr lang="en-US" sz="2400" dirty="0"/>
              <a:t>),   Z = </a:t>
            </a:r>
            <a:r>
              <a:rPr lang="en-US" sz="2400" i="1" dirty="0"/>
              <a:t>V</a:t>
            </a:r>
            <a:r>
              <a:rPr lang="en-US" sz="2400" dirty="0"/>
              <a:t>(1 – </a:t>
            </a:r>
            <a:r>
              <a:rPr lang="en-US" sz="2400" i="1" dirty="0"/>
              <a:t>S</a:t>
            </a:r>
            <a:r>
              <a:rPr lang="en-US" sz="2400" dirty="0"/>
              <a:t>)(1 – </a:t>
            </a:r>
            <a:r>
              <a:rPr lang="en-US" sz="2400" i="1" dirty="0"/>
              <a:t>T</a:t>
            </a:r>
            <a:r>
              <a:rPr lang="en-US" sz="2400" dirty="0"/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0D3097-504F-4A5E-BD1C-A1CDF69946DB}"/>
              </a:ext>
            </a:extLst>
          </p:cNvPr>
          <p:cNvSpPr txBox="1"/>
          <p:nvPr/>
        </p:nvSpPr>
        <p:spPr>
          <a:xfrm>
            <a:off x="2012674" y="2077873"/>
            <a:ext cx="303640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i="1" dirty="0"/>
              <a:t>T</a:t>
            </a:r>
            <a:r>
              <a:rPr lang="en-US" sz="2400" dirty="0"/>
              <a:t> = H/60</a:t>
            </a:r>
            <a:r>
              <a:rPr lang="en-US" sz="2400" dirty="0">
                <a:sym typeface="Symbol" panose="05050102010706020507" pitchFamily="18" charset="2"/>
              </a:rPr>
              <a:t> -  </a:t>
            </a:r>
            <a:r>
              <a:rPr lang="en-US" sz="2400" i="1" dirty="0">
                <a:sym typeface="Symbol" panose="05050102010706020507" pitchFamily="18" charset="2"/>
              </a:rPr>
              <a:t>K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C76C0-5CBE-48DE-826F-FAFC30EE3DFD}"/>
                  </a:ext>
                </a:extLst>
              </p:cNvPr>
              <p:cNvSpPr txBox="1"/>
              <p:nvPr/>
            </p:nvSpPr>
            <p:spPr>
              <a:xfrm>
                <a:off x="1603513" y="3318369"/>
                <a:ext cx="4492487" cy="2128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=2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=3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=4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=5</m:t>
                                    </m:r>
                                  </m:e>
                                </m:mr>
                              </m:m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DAC76C0-5CBE-48DE-826F-FAFC30EE3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3513" y="3318369"/>
                <a:ext cx="4492487" cy="21282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CBD66-F058-45D8-8B53-F21219507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27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7A1DDE-E5C4-47DE-A48C-C08CA59ED027}"/>
              </a:ext>
            </a:extLst>
          </p:cNvPr>
          <p:cNvSpPr/>
          <p:nvPr/>
        </p:nvSpPr>
        <p:spPr>
          <a:xfrm>
            <a:off x="666514" y="60431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rgb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imread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('lena.bmp');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hsv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rgb2hsv(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rgb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hsv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(:,:,1)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(H)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hsv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(:,:,2);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(S);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 =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hsv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(:,:,3);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figure,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imshow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(V);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7A5B8-850B-40E3-948B-57D9A39CF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7" y="3056346"/>
            <a:ext cx="3102601" cy="3102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BE692-089F-4097-B5AB-7BFDDE043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923" y="-1"/>
            <a:ext cx="4256668" cy="3760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286F79-CA0B-4560-8AB6-CBDE38823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701" y="0"/>
            <a:ext cx="4373299" cy="3863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0E9CB-AD53-4A40-A6E8-202082519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741" y="3496555"/>
            <a:ext cx="4241025" cy="3746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4DB90-9793-4583-A7C0-5F1F290FD074}"/>
              </a:ext>
            </a:extLst>
          </p:cNvPr>
          <p:cNvSpPr txBox="1"/>
          <p:nvPr/>
        </p:nvSpPr>
        <p:spPr>
          <a:xfrm>
            <a:off x="6429257" y="323624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660C65-CB9F-42AD-86FB-1942AB4D2521}"/>
              </a:ext>
            </a:extLst>
          </p:cNvPr>
          <p:cNvSpPr txBox="1"/>
          <p:nvPr/>
        </p:nvSpPr>
        <p:spPr>
          <a:xfrm>
            <a:off x="10005350" y="322993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DD050-EAFA-46B7-B438-65EFEB5EE3C4}"/>
              </a:ext>
            </a:extLst>
          </p:cNvPr>
          <p:cNvSpPr txBox="1"/>
          <p:nvPr/>
        </p:nvSpPr>
        <p:spPr>
          <a:xfrm>
            <a:off x="9966878" y="499951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D89648-76BB-4432-B15D-CC1DE6223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10C23-F51E-4E3E-AA0B-3E72C3F7E5BB}"/>
              </a:ext>
            </a:extLst>
          </p:cNvPr>
          <p:cNvSpPr txBox="1"/>
          <p:nvPr/>
        </p:nvSpPr>
        <p:spPr>
          <a:xfrm>
            <a:off x="694147" y="20407"/>
            <a:ext cx="283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Konversi</a:t>
            </a:r>
            <a:r>
              <a:rPr lang="en-US" sz="2400" b="1" dirty="0">
                <a:solidFill>
                  <a:srgbClr val="FF0000"/>
                </a:solidFill>
              </a:rPr>
              <a:t> RGB </a:t>
            </a:r>
            <a:r>
              <a:rPr lang="en-US" sz="2400" b="1" dirty="0" err="1">
                <a:solidFill>
                  <a:srgbClr val="FF0000"/>
                </a:solidFill>
              </a:rPr>
              <a:t>ke</a:t>
            </a:r>
            <a:r>
              <a:rPr lang="en-US" sz="2400" b="1" dirty="0">
                <a:solidFill>
                  <a:srgbClr val="FF0000"/>
                </a:solidFill>
              </a:rPr>
              <a:t> HSV</a:t>
            </a:r>
          </a:p>
        </p:txBody>
      </p:sp>
    </p:spTree>
    <p:extLst>
      <p:ext uri="{BB962C8B-B14F-4D97-AF65-F5344CB8AC3E}">
        <p14:creationId xmlns:p14="http://schemas.microsoft.com/office/powerpoint/2010/main" val="6051156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4C0D1-652B-40B1-B771-5B5A41DF1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6E2493-81F6-421F-8EA3-A80032388061}"/>
              </a:ext>
            </a:extLst>
          </p:cNvPr>
          <p:cNvSpPr txBox="1"/>
          <p:nvPr/>
        </p:nvSpPr>
        <p:spPr>
          <a:xfrm>
            <a:off x="374374" y="486440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&gt;&gt; H(1:5,1:5)</a:t>
            </a:r>
          </a:p>
          <a:p>
            <a:endParaRPr lang="en-US" dirty="0"/>
          </a:p>
          <a:p>
            <a:r>
              <a:rPr lang="en-US" dirty="0" err="1"/>
              <a:t>ans</a:t>
            </a:r>
            <a:r>
              <a:rPr lang="en-US" dirty="0"/>
              <a:t> =</a:t>
            </a:r>
          </a:p>
          <a:p>
            <a:endParaRPr lang="en-US" dirty="0"/>
          </a:p>
          <a:p>
            <a:r>
              <a:rPr lang="en-US" dirty="0"/>
              <a:t>    0.0198    0.0182    0.0075    0.0140    0.0283</a:t>
            </a:r>
          </a:p>
          <a:p>
            <a:r>
              <a:rPr lang="en-US" dirty="0"/>
              <a:t>    0.0198    0.0182    0.0093    0.0140    0.0283</a:t>
            </a:r>
          </a:p>
          <a:p>
            <a:r>
              <a:rPr lang="en-US" dirty="0"/>
              <a:t>    0.0198    0.0182    0.0093    0.0140    0.0283</a:t>
            </a:r>
          </a:p>
          <a:p>
            <a:r>
              <a:rPr lang="en-US" dirty="0"/>
              <a:t>    0.0198    0.0182    0.0093    0.0140    0.0283</a:t>
            </a:r>
          </a:p>
          <a:p>
            <a:r>
              <a:rPr lang="en-US" dirty="0"/>
              <a:t>    0.0198    0.0182    0.0093    0.0140    0.0283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CDA90-E74C-43BA-9603-C5A7734C6451}"/>
              </a:ext>
            </a:extLst>
          </p:cNvPr>
          <p:cNvSpPr txBox="1"/>
          <p:nvPr/>
        </p:nvSpPr>
        <p:spPr>
          <a:xfrm>
            <a:off x="6274905" y="469906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&gt;&gt; S(1:5,1:5)</a:t>
            </a:r>
          </a:p>
          <a:p>
            <a:endParaRPr lang="fr-FR" dirty="0"/>
          </a:p>
          <a:p>
            <a:r>
              <a:rPr lang="fr-FR" dirty="0"/>
              <a:t>ans =</a:t>
            </a:r>
          </a:p>
          <a:p>
            <a:endParaRPr lang="fr-FR" dirty="0"/>
          </a:p>
          <a:p>
            <a:r>
              <a:rPr lang="fr-FR" dirty="0"/>
              <a:t>    0.4469    0.4469    0.3991    0.4260    0.4690</a:t>
            </a:r>
          </a:p>
          <a:p>
            <a:r>
              <a:rPr lang="fr-FR" dirty="0"/>
              <a:t>    0.4469    0.4469    0.4036    0.4260    0.4690</a:t>
            </a:r>
          </a:p>
          <a:p>
            <a:r>
              <a:rPr lang="fr-FR" dirty="0"/>
              <a:t>    0.4469    0.4469    0.4036    0.4260    0.4690</a:t>
            </a:r>
          </a:p>
          <a:p>
            <a:r>
              <a:rPr lang="fr-FR" dirty="0"/>
              <a:t>    0.4469    0.4469    0.4036    0.4260    0.4690</a:t>
            </a:r>
          </a:p>
          <a:p>
            <a:r>
              <a:rPr lang="fr-FR" dirty="0"/>
              <a:t>    0.4469    0.4469    0.4036    0.4260    0.4690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A7F78C-B04E-46AF-9BCC-E2186DA3075A}"/>
              </a:ext>
            </a:extLst>
          </p:cNvPr>
          <p:cNvSpPr txBox="1"/>
          <p:nvPr/>
        </p:nvSpPr>
        <p:spPr>
          <a:xfrm>
            <a:off x="3002280" y="3518099"/>
            <a:ext cx="61874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&gt;&gt; V(1:5,1:5)</a:t>
            </a:r>
          </a:p>
          <a:p>
            <a:endParaRPr lang="fr-FR" dirty="0"/>
          </a:p>
          <a:p>
            <a:r>
              <a:rPr lang="fr-FR" dirty="0"/>
              <a:t>ans =</a:t>
            </a:r>
          </a:p>
          <a:p>
            <a:endParaRPr lang="fr-FR" dirty="0"/>
          </a:p>
          <a:p>
            <a:r>
              <a:rPr lang="fr-FR" dirty="0"/>
              <a:t>    0.8863    0.8863    0.8745    0.8745    0.8863</a:t>
            </a:r>
          </a:p>
          <a:p>
            <a:r>
              <a:rPr lang="fr-FR" dirty="0"/>
              <a:t>    0.8863    0.8863    0.8745    0.8745    0.8863</a:t>
            </a:r>
          </a:p>
          <a:p>
            <a:r>
              <a:rPr lang="fr-FR" dirty="0"/>
              <a:t>    0.8863    0.8863    0.8745    0.8745    0.8863</a:t>
            </a:r>
          </a:p>
          <a:p>
            <a:r>
              <a:rPr lang="fr-FR" dirty="0"/>
              <a:t>    0.8863    0.8863    0.8745    0.8745    0.8863</a:t>
            </a:r>
          </a:p>
          <a:p>
            <a:r>
              <a:rPr lang="fr-FR" dirty="0"/>
              <a:t>    0.8863    0.8863    0.8745    0.8745    0.8863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273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6E6BA-DBAF-473B-A8F9-5618C3C2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162AEE-8F3B-4E5E-9B07-1649E5DECA86}"/>
              </a:ext>
            </a:extLst>
          </p:cNvPr>
          <p:cNvSpPr txBox="1"/>
          <p:nvPr/>
        </p:nvSpPr>
        <p:spPr>
          <a:xfrm>
            <a:off x="683987" y="376007"/>
            <a:ext cx="2836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Konversi</a:t>
            </a:r>
            <a:r>
              <a:rPr lang="en-US" sz="2400" b="1" dirty="0">
                <a:solidFill>
                  <a:srgbClr val="FF0000"/>
                </a:solidFill>
              </a:rPr>
              <a:t> RGB </a:t>
            </a:r>
            <a:r>
              <a:rPr lang="en-US" sz="2400" b="1" dirty="0" err="1">
                <a:solidFill>
                  <a:srgbClr val="FF0000"/>
                </a:solidFill>
              </a:rPr>
              <a:t>ke</a:t>
            </a:r>
            <a:r>
              <a:rPr lang="en-US" sz="2400" b="1" dirty="0">
                <a:solidFill>
                  <a:srgbClr val="FF0000"/>
                </a:solidFill>
              </a:rPr>
              <a:t> HSV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3CFD21-CAEE-4864-AB16-CC17B7CC0472}"/>
              </a:ext>
            </a:extLst>
          </p:cNvPr>
          <p:cNvSpPr txBox="1"/>
          <p:nvPr/>
        </p:nvSpPr>
        <p:spPr>
          <a:xfrm>
            <a:off x="728073" y="971679"/>
            <a:ext cx="66210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'lena.bmp'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rgb2hsv(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RGB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HSV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(:,:,1);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(H),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'H'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(:,:,2);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(S) 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(:,:,3);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figure,imshow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(V),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'V'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hsv2 = cat(3, H, S, V);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rgb2 = hsv2rgb(hsv2);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HSV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RGB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(rgb2),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C7915E-0222-4A88-80D6-7A440BA91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76" y="3414010"/>
            <a:ext cx="4132730" cy="3647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BAA7E2-F8A9-4598-B309-49D26285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118" y="3414010"/>
            <a:ext cx="4158131" cy="36696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D15334-B010-438C-ABB8-6B4657A51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429000"/>
            <a:ext cx="4061091" cy="35839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97F25B-D70C-4806-9492-29BC6DC06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419" y="142158"/>
            <a:ext cx="4158131" cy="36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44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0221F-4ACD-F4FA-05F3-E297095D2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Model </a:t>
            </a:r>
            <a:r>
              <a:rPr lang="en-US" b="1" dirty="0" err="1">
                <a:latin typeface="+mn-lt"/>
              </a:rPr>
              <a:t>Warna</a:t>
            </a:r>
            <a:r>
              <a:rPr lang="en-US" b="1" dirty="0">
                <a:latin typeface="+mn-lt"/>
              </a:rPr>
              <a:t> HSL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F6D21-E846-C3BF-B447-27FF577EE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HSL = </a:t>
            </a:r>
            <a:r>
              <a:rPr lang="en-US" b="1" dirty="0"/>
              <a:t>H</a:t>
            </a:r>
            <a:r>
              <a:rPr lang="en-US" dirty="0"/>
              <a:t>ue, </a:t>
            </a:r>
            <a:r>
              <a:rPr lang="en-US" b="1" dirty="0"/>
              <a:t>S</a:t>
            </a:r>
            <a:r>
              <a:rPr lang="en-US" dirty="0"/>
              <a:t>aturation, dan </a:t>
            </a:r>
            <a:r>
              <a:rPr lang="en-US" b="1" dirty="0"/>
              <a:t>L</a:t>
            </a:r>
            <a:r>
              <a:rPr lang="en-US" dirty="0"/>
              <a:t>ightness.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C9335-5CE2-04B3-A33C-5F36FE68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CB3499-4E82-D7A2-4E34-94EAFDB23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8" y="2519784"/>
            <a:ext cx="7009245" cy="4194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2FB717-B1D7-E982-DE4B-0194BD31178A}"/>
              </a:ext>
            </a:extLst>
          </p:cNvPr>
          <p:cNvSpPr txBox="1"/>
          <p:nvPr/>
        </p:nvSpPr>
        <p:spPr>
          <a:xfrm>
            <a:off x="7419110" y="1954580"/>
            <a:ext cx="393469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Lightness</a:t>
            </a:r>
            <a:r>
              <a:rPr lang="id-ID" sz="2000" dirty="0"/>
              <a:t> </a:t>
            </a:r>
            <a:r>
              <a:rPr lang="en-US" sz="2000" dirty="0"/>
              <a:t>(L) </a:t>
            </a:r>
            <a:r>
              <a:rPr lang="id-ID" sz="2000" dirty="0"/>
              <a:t>menggambarkan seberapa terang atau gelap suatu warna. 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000" dirty="0"/>
              <a:t>Pada sistem HSL, tingkat </a:t>
            </a:r>
            <a:r>
              <a:rPr lang="en-US" sz="2000" i="1" dirty="0"/>
              <a:t>lightness</a:t>
            </a:r>
            <a:r>
              <a:rPr lang="id-ID" sz="2000" dirty="0"/>
              <a:t> </a:t>
            </a:r>
            <a:r>
              <a:rPr lang="en-US" sz="2000" dirty="0"/>
              <a:t>(L) </a:t>
            </a:r>
            <a:r>
              <a:rPr lang="id-ID" sz="2000" dirty="0"/>
              <a:t>berkisar antara 0 hingga 1.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000" dirty="0"/>
              <a:t>Putih memiliki nilai </a:t>
            </a:r>
            <a:r>
              <a:rPr lang="en-US" sz="2000" i="1" dirty="0"/>
              <a:t>lightness</a:t>
            </a:r>
            <a:r>
              <a:rPr lang="id-ID" sz="2000" dirty="0"/>
              <a:t> 1 atau 100%, hitam 0 atau 0%, sedangkan warna murni pada saturasi penuh memiliki nilai </a:t>
            </a:r>
            <a:r>
              <a:rPr lang="en-US" sz="2000" i="1" dirty="0"/>
              <a:t>lightness</a:t>
            </a:r>
            <a:r>
              <a:rPr lang="id-ID" sz="2000" dirty="0"/>
              <a:t> 0,5 atau 50%.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5700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D5F488-E36E-3D51-F9EB-78D5EDB8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43C1B2-E7C4-0DE8-C417-8D7D17A8C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946" y="633455"/>
            <a:ext cx="4700816" cy="57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69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5929B-1961-ECAA-8828-CBE4E44D2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Konversi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RGB </a:t>
            </a:r>
            <a:r>
              <a:rPr lang="en-US" dirty="0" err="1"/>
              <a:t>ke</a:t>
            </a:r>
            <a:r>
              <a:rPr lang="en-US" dirty="0"/>
              <a:t> HSL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60601-837C-7372-8C02-DEBC50F44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>
                <a:effectLst/>
              </a:rPr>
              <a:t>Hitung</a:t>
            </a:r>
            <a:r>
              <a:rPr lang="en-US" dirty="0">
                <a:effectLst/>
              </a:rPr>
              <a:t>: M = max{R, G, B}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	   m = min{R, G, B}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	   d = (M - m)/255.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 err="1">
                <a:effectLst/>
              </a:rPr>
              <a:t>Maka</a:t>
            </a:r>
            <a:r>
              <a:rPr lang="en-US" dirty="0">
                <a:effectLst/>
              </a:rPr>
              <a:t>,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	L = [½(M + m)]/255 = (M + m)/510.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	S = d/[1 - |2L-1|]        </a:t>
            </a:r>
            <a:r>
              <a:rPr lang="en-US" dirty="0" err="1">
                <a:effectLst/>
              </a:rPr>
              <a:t>jika</a:t>
            </a:r>
            <a:r>
              <a:rPr lang="en-US" dirty="0">
                <a:effectLst/>
              </a:rPr>
              <a:t>  L &gt; 0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	S = 0                              </a:t>
            </a:r>
            <a:r>
              <a:rPr lang="en-US" dirty="0" err="1">
                <a:effectLst/>
              </a:rPr>
              <a:t>jika</a:t>
            </a:r>
            <a:r>
              <a:rPr lang="en-US" dirty="0">
                <a:effectLst/>
              </a:rPr>
              <a:t>  L = 0.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	H = cos</a:t>
            </a:r>
            <a:r>
              <a:rPr lang="en-US" baseline="30000" dirty="0">
                <a:effectLst/>
              </a:rPr>
              <a:t>-1</a:t>
            </a:r>
            <a:r>
              <a:rPr lang="en-US" dirty="0">
                <a:effectLst/>
              </a:rPr>
              <a:t>[ (R - ½G - ½B)/√R² + G² + B² - RG - RB - GB ] </a:t>
            </a:r>
            <a:r>
              <a:rPr lang="en-US" dirty="0">
                <a:solidFill>
                  <a:srgbClr val="777777"/>
                </a:solidFill>
                <a:effectLst/>
              </a:rPr>
              <a:t>           </a:t>
            </a:r>
            <a:r>
              <a:rPr lang="en-US" dirty="0" err="1">
                <a:solidFill>
                  <a:srgbClr val="777777"/>
                </a:solidFill>
                <a:effectLst/>
              </a:rPr>
              <a:t>jika</a:t>
            </a:r>
            <a:r>
              <a:rPr lang="en-US" dirty="0">
                <a:solidFill>
                  <a:srgbClr val="777777"/>
                </a:solidFill>
                <a:effectLst/>
              </a:rPr>
              <a:t>  G ≥ B, </a:t>
            </a:r>
            <a:r>
              <a:rPr lang="en-US" dirty="0" err="1">
                <a:solidFill>
                  <a:srgbClr val="777777"/>
                </a:solidFill>
                <a:effectLst/>
              </a:rPr>
              <a:t>atau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	H = 360 - cos</a:t>
            </a:r>
            <a:r>
              <a:rPr lang="en-US" baseline="30000" dirty="0">
                <a:effectLst/>
              </a:rPr>
              <a:t>-1</a:t>
            </a:r>
            <a:r>
              <a:rPr lang="en-US" dirty="0">
                <a:effectLst/>
              </a:rPr>
              <a:t>[ (R - ½G - ½B)/√R² + G² + B² - RG - RB - GB ] </a:t>
            </a:r>
            <a:r>
              <a:rPr lang="en-US" dirty="0">
                <a:solidFill>
                  <a:srgbClr val="777777"/>
                </a:solidFill>
                <a:effectLst/>
              </a:rPr>
              <a:t>   if B &gt; G,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 err="1">
                <a:effectLst/>
              </a:rPr>
              <a:t>dalam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hal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ini</a:t>
            </a:r>
            <a:r>
              <a:rPr lang="en-US" dirty="0">
                <a:effectLst/>
              </a:rPr>
              <a:t>, cos</a:t>
            </a:r>
            <a:r>
              <a:rPr lang="en-US" baseline="30000" dirty="0">
                <a:effectLst/>
              </a:rPr>
              <a:t>-1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dalam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derajat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bukan</a:t>
            </a:r>
            <a:r>
              <a:rPr lang="en-US" dirty="0">
                <a:effectLst/>
              </a:rPr>
              <a:t> radian.  </a:t>
            </a:r>
            <a:r>
              <a:rPr lang="en-US" dirty="0" err="1">
                <a:effectLst/>
              </a:rPr>
              <a:t>Untuk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wana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netral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putih</a:t>
            </a:r>
            <a:r>
              <a:rPr lang="en-US" dirty="0">
                <a:effectLst/>
              </a:rPr>
              <a:t>, gray, dan </a:t>
            </a:r>
            <a:r>
              <a:rPr lang="en-US" dirty="0" err="1">
                <a:effectLst/>
              </a:rPr>
              <a:t>hitam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sudutnya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diedefinisikan</a:t>
            </a:r>
            <a:r>
              <a:rPr lang="en-US" dirty="0">
                <a:effectLst/>
              </a:rPr>
              <a:t> 0° </a:t>
            </a:r>
            <a:r>
              <a:rPr lang="en-US" dirty="0" err="1">
                <a:effectLst/>
              </a:rPr>
              <a:t>sebagai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konvensi</a:t>
            </a:r>
            <a:r>
              <a:rPr lang="en-US" dirty="0">
                <a:effectLst/>
              </a:rPr>
              <a:t> dan </a:t>
            </a:r>
            <a:r>
              <a:rPr lang="en-US" dirty="0" err="1">
                <a:effectLst/>
              </a:rPr>
              <a:t>konsistensi</a:t>
            </a:r>
            <a:r>
              <a:rPr lang="en-US" dirty="0">
                <a:effectLst/>
              </a:rPr>
              <a:t>.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9ED2A-7578-959F-79FE-892A4280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69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3E472-1DE6-487C-B95C-F0750075C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6958"/>
            <a:ext cx="10515600" cy="5680006"/>
          </a:xfrm>
        </p:spPr>
        <p:txBody>
          <a:bodyPr>
            <a:normAutofit/>
          </a:bodyPr>
          <a:lstStyle/>
          <a:p>
            <a:pPr marL="576263" indent="-460375"/>
            <a:r>
              <a:rPr lang="en-US" sz="2400" dirty="0" err="1"/>
              <a:t>Segmentasi</a:t>
            </a:r>
            <a:r>
              <a:rPr lang="en-US" sz="2400" dirty="0"/>
              <a:t>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region-region juga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warna</a:t>
            </a:r>
            <a:endParaRPr lang="en-US" sz="2400" dirty="0"/>
          </a:p>
        </p:txBody>
      </p:sp>
      <p:pic>
        <p:nvPicPr>
          <p:cNvPr id="4" name="Picture 4" descr="Y:\powerpoint\education\590CV\sailboatseg.jpg">
            <a:extLst>
              <a:ext uri="{FF2B5EF4-FFF2-40B4-BE49-F238E27FC236}">
                <a16:creationId xmlns:a16="http://schemas.microsoft.com/office/drawing/2014/main" id="{044EE838-EA7C-4569-A741-A279DEE24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070" y="974210"/>
            <a:ext cx="3897243" cy="29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8DE0598-4068-4432-A85F-87A7609EE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8" t="50383" r="34885" b="21518"/>
          <a:stretch>
            <a:fillRect/>
          </a:stretch>
        </p:blipFill>
        <p:spPr bwMode="auto">
          <a:xfrm>
            <a:off x="1971261" y="4151242"/>
            <a:ext cx="289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fb11117kmclus">
            <a:extLst>
              <a:ext uri="{FF2B5EF4-FFF2-40B4-BE49-F238E27FC236}">
                <a16:creationId xmlns:a16="http://schemas.microsoft.com/office/drawing/2014/main" id="{D537645F-2800-4290-A744-553EFD87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22" y="4147273"/>
            <a:ext cx="29718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0D945B6C-ACC2-42FF-B9D5-96B87CAF9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036" y="6426297"/>
            <a:ext cx="217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ahoma" panose="020B0604030504040204" pitchFamily="34" charset="0"/>
              </a:rPr>
              <a:t>Original RGB Image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1721BBF-C8D9-4CE7-8BA0-2FA059EB6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734" y="6426297"/>
            <a:ext cx="282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Tahoma" panose="020B0604030504040204" pitchFamily="34" charset="0"/>
              </a:rPr>
              <a:t>Color Clusters by K-Means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54EE7C1-B57A-4ED7-B680-10CEDD029E85}"/>
              </a:ext>
            </a:extLst>
          </p:cNvPr>
          <p:cNvSpPr/>
          <p:nvPr/>
        </p:nvSpPr>
        <p:spPr>
          <a:xfrm>
            <a:off x="5068957" y="5059017"/>
            <a:ext cx="715617" cy="3180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7D3F7-C122-43EB-92A5-DD5CD02D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674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1AFD3-10C3-7584-F403-5DC077422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Konversi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HSL </a:t>
            </a:r>
            <a:r>
              <a:rPr lang="en-US" dirty="0" err="1"/>
              <a:t>ke</a:t>
            </a:r>
            <a:r>
              <a:rPr lang="en-US" dirty="0"/>
              <a:t> RGB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9D8C-45AF-72E6-CCD2-807AC0C49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Hitung</a:t>
            </a:r>
            <a:r>
              <a:rPr lang="en-US" sz="2400" dirty="0"/>
              <a:t>: </a:t>
            </a:r>
            <a:r>
              <a:rPr lang="en-US" sz="2400" dirty="0">
                <a:effectLst/>
              </a:rPr>
              <a:t>d = S(1 - |2L-1|)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              m = 255(L - ½d).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              x = d[1 - |(H/60)mod_2 - 1|],</a:t>
            </a:r>
          </a:p>
          <a:p>
            <a:endParaRPr lang="en-US" sz="2400" dirty="0"/>
          </a:p>
          <a:p>
            <a:endParaRPr lang="en-US" sz="2400" dirty="0">
              <a:effectLst/>
            </a:endParaRPr>
          </a:p>
          <a:p>
            <a:r>
              <a:rPr lang="en-US" sz="2400" dirty="0" err="1"/>
              <a:t>Maka</a:t>
            </a:r>
            <a:r>
              <a:rPr lang="en-US" sz="2400" dirty="0"/>
              <a:t>, </a:t>
            </a:r>
          </a:p>
          <a:p>
            <a:pPr marL="0" indent="0">
              <a:buNone/>
            </a:pPr>
            <a:r>
              <a:rPr lang="en-US" sz="2400" dirty="0"/>
              <a:t>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4B31E-B0DE-1124-602B-06FC30AA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D16B7-D93F-D496-FB37-0934A6476456}"/>
              </a:ext>
            </a:extLst>
          </p:cNvPr>
          <p:cNvSpPr txBox="1"/>
          <p:nvPr/>
        </p:nvSpPr>
        <p:spPr>
          <a:xfrm>
            <a:off x="1288472" y="3059668"/>
            <a:ext cx="9615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mod_2 </a:t>
            </a:r>
            <a:r>
              <a:rPr lang="en-US" dirty="0" err="1">
                <a:effectLst/>
              </a:rPr>
              <a:t>artinya</a:t>
            </a:r>
            <a:r>
              <a:rPr lang="en-US" dirty="0">
                <a:effectLst/>
              </a:rPr>
              <a:t>  </a:t>
            </a:r>
            <a:r>
              <a:rPr lang="en-US" dirty="0" err="1">
                <a:effectLst/>
              </a:rPr>
              <a:t>pembagian</a:t>
            </a:r>
            <a:r>
              <a:rPr lang="en-US" dirty="0">
                <a:effectLst/>
              </a:rPr>
              <a:t>  </a:t>
            </a:r>
            <a:r>
              <a:rPr lang="en-US" dirty="0">
                <a:effectLst/>
                <a:hlinkClick r:id="rId2"/>
              </a:rPr>
              <a:t>modulo</a:t>
            </a:r>
            <a:r>
              <a:rPr lang="en-US" dirty="0">
                <a:effectLst/>
              </a:rPr>
              <a:t> 2. </a:t>
            </a:r>
            <a:r>
              <a:rPr lang="en-US" dirty="0" err="1">
                <a:effectLst/>
              </a:rPr>
              <a:t>Contoh</a:t>
            </a:r>
            <a:r>
              <a:rPr lang="en-US" dirty="0">
                <a:effectLst/>
              </a:rPr>
              <a:t>, if H = 213, </a:t>
            </a:r>
            <a:r>
              <a:rPr lang="en-US" dirty="0" err="1">
                <a:effectLst/>
              </a:rPr>
              <a:t>maka</a:t>
            </a:r>
            <a:r>
              <a:rPr lang="en-US" dirty="0">
                <a:effectLst/>
              </a:rPr>
              <a:t> (H/60)mod_2 = (3.55)mod_2 = 1.55.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658A8-A32E-6A29-74C2-1B2730F31110}"/>
              </a:ext>
            </a:extLst>
          </p:cNvPr>
          <p:cNvSpPr txBox="1"/>
          <p:nvPr/>
        </p:nvSpPr>
        <p:spPr>
          <a:xfrm>
            <a:off x="1066800" y="4230588"/>
            <a:ext cx="2743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Kasus</a:t>
            </a:r>
            <a:r>
              <a:rPr lang="en-US" sz="2400" b="1" dirty="0"/>
              <a:t> 1: 0 </a:t>
            </a:r>
            <a:r>
              <a:rPr lang="en-US" sz="2400" b="1" dirty="0">
                <a:sym typeface="Symbol" panose="05050102010706020507" pitchFamily="18" charset="2"/>
              </a:rPr>
              <a:t> H &lt; 60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dirty="0"/>
              <a:t>R = 255d + m</a:t>
            </a:r>
            <a:br>
              <a:rPr lang="en-US" sz="2400" dirty="0"/>
            </a:br>
            <a:r>
              <a:rPr lang="en-US" sz="2400" dirty="0"/>
              <a:t>G = 255x + m</a:t>
            </a:r>
            <a:br>
              <a:rPr lang="en-US" sz="2400" dirty="0"/>
            </a:br>
            <a:r>
              <a:rPr lang="en-US" sz="2400" dirty="0"/>
              <a:t>B = m.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4F27F-30B5-A2B1-B7E7-5A966D438D06}"/>
              </a:ext>
            </a:extLst>
          </p:cNvPr>
          <p:cNvSpPr txBox="1"/>
          <p:nvPr/>
        </p:nvSpPr>
        <p:spPr>
          <a:xfrm>
            <a:off x="3810000" y="4230588"/>
            <a:ext cx="36368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Kasus</a:t>
            </a:r>
            <a:r>
              <a:rPr lang="en-US" sz="2400" b="1" dirty="0"/>
              <a:t> 2: </a:t>
            </a:r>
            <a:r>
              <a:rPr lang="pt-BR" sz="2400" b="1" dirty="0"/>
              <a:t>60 ≤ H &lt; 120,</a:t>
            </a:r>
            <a:br>
              <a:rPr lang="pt-BR" sz="2400" b="1" dirty="0"/>
            </a:br>
            <a:br>
              <a:rPr lang="pt-BR" sz="2400" b="1" dirty="0"/>
            </a:br>
            <a:r>
              <a:rPr lang="pt-BR" sz="2400" dirty="0"/>
              <a:t>R = 255x + m</a:t>
            </a:r>
            <a:br>
              <a:rPr lang="pt-BR" sz="2400" dirty="0"/>
            </a:br>
            <a:r>
              <a:rPr lang="pt-BR" sz="2400" dirty="0"/>
              <a:t>G = 255d + m</a:t>
            </a:r>
            <a:br>
              <a:rPr lang="pt-BR" sz="2400" dirty="0"/>
            </a:br>
            <a:r>
              <a:rPr lang="pt-BR" sz="2400" dirty="0"/>
              <a:t>B = m.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2B4277-384A-7C87-B7D6-106C602438C2}"/>
              </a:ext>
            </a:extLst>
          </p:cNvPr>
          <p:cNvSpPr txBox="1"/>
          <p:nvPr/>
        </p:nvSpPr>
        <p:spPr>
          <a:xfrm>
            <a:off x="7945582" y="4230588"/>
            <a:ext cx="3636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Kasus</a:t>
            </a:r>
            <a:r>
              <a:rPr lang="en-US" sz="2400" b="1" dirty="0"/>
              <a:t> 3: 1</a:t>
            </a:r>
            <a:r>
              <a:rPr lang="pt-BR" sz="2400" b="1" dirty="0"/>
              <a:t>20 ≤ H &lt; 180,</a:t>
            </a:r>
            <a:br>
              <a:rPr lang="pt-BR" sz="2400" b="1" dirty="0"/>
            </a:br>
            <a:br>
              <a:rPr lang="pt-BR" sz="2400" b="1" dirty="0"/>
            </a:br>
            <a:r>
              <a:rPr lang="pt-BR" sz="2400" dirty="0"/>
              <a:t>R = m</a:t>
            </a:r>
            <a:br>
              <a:rPr lang="pt-BR" sz="2400" dirty="0"/>
            </a:br>
            <a:r>
              <a:rPr lang="pt-BR" sz="2400" dirty="0"/>
              <a:t>G = 255d + m</a:t>
            </a:r>
            <a:br>
              <a:rPr lang="pt-BR" sz="2400" dirty="0"/>
            </a:br>
            <a:r>
              <a:rPr lang="pt-BR" sz="2400" dirty="0"/>
              <a:t>B = 255x + 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22973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EB7A23-7FCD-5A79-63FA-4F330C1B3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07151-943D-EB2B-3CB7-4444D39BF514}"/>
              </a:ext>
            </a:extLst>
          </p:cNvPr>
          <p:cNvSpPr txBox="1"/>
          <p:nvPr/>
        </p:nvSpPr>
        <p:spPr>
          <a:xfrm>
            <a:off x="949037" y="1071752"/>
            <a:ext cx="3636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Kasus</a:t>
            </a:r>
            <a:r>
              <a:rPr lang="en-US" sz="2400" b="1" dirty="0"/>
              <a:t> 4: </a:t>
            </a:r>
            <a:r>
              <a:rPr lang="pt-BR" sz="2400" dirty="0"/>
              <a:t>180 ≤ H &lt; 240,</a:t>
            </a:r>
            <a:br>
              <a:rPr lang="pt-BR" sz="2400" dirty="0"/>
            </a:br>
            <a:br>
              <a:rPr lang="pt-BR" sz="2400" dirty="0"/>
            </a:br>
            <a:r>
              <a:rPr lang="pt-BR" sz="2400" dirty="0"/>
              <a:t>R = m</a:t>
            </a:r>
            <a:br>
              <a:rPr lang="pt-BR" sz="2400" dirty="0"/>
            </a:br>
            <a:r>
              <a:rPr lang="pt-BR" sz="2400" dirty="0"/>
              <a:t>G = 255x + m</a:t>
            </a:r>
            <a:br>
              <a:rPr lang="pt-BR" sz="2400" dirty="0"/>
            </a:br>
            <a:r>
              <a:rPr lang="pt-BR" sz="2400" dirty="0"/>
              <a:t>B = 255d + m.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8A838-E77C-6825-4EC5-867B71757FA4}"/>
              </a:ext>
            </a:extLst>
          </p:cNvPr>
          <p:cNvSpPr txBox="1"/>
          <p:nvPr/>
        </p:nvSpPr>
        <p:spPr>
          <a:xfrm>
            <a:off x="4731328" y="1071752"/>
            <a:ext cx="3636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Kasus</a:t>
            </a:r>
            <a:r>
              <a:rPr lang="en-US" sz="2400" b="1" dirty="0"/>
              <a:t> 5: </a:t>
            </a:r>
            <a:r>
              <a:rPr lang="pt-BR" sz="2400" dirty="0"/>
              <a:t>240 ≤ H &lt; 300,</a:t>
            </a:r>
            <a:br>
              <a:rPr lang="pt-BR" sz="2400" dirty="0"/>
            </a:br>
            <a:br>
              <a:rPr lang="pt-BR" sz="2400" dirty="0"/>
            </a:br>
            <a:r>
              <a:rPr lang="pt-BR" sz="2400" dirty="0"/>
              <a:t>R = 255x + m</a:t>
            </a:r>
            <a:br>
              <a:rPr lang="pt-BR" sz="2400" dirty="0"/>
            </a:br>
            <a:r>
              <a:rPr lang="pt-BR" sz="2400" dirty="0"/>
              <a:t>G = m</a:t>
            </a:r>
            <a:br>
              <a:rPr lang="pt-BR" sz="2400" dirty="0"/>
            </a:br>
            <a:r>
              <a:rPr lang="pt-BR" sz="2400" dirty="0"/>
              <a:t>B = 255d + m.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A68EDF-92D3-5B24-0EDF-2925D7B8BE9E}"/>
              </a:ext>
            </a:extLst>
          </p:cNvPr>
          <p:cNvSpPr txBox="1"/>
          <p:nvPr/>
        </p:nvSpPr>
        <p:spPr>
          <a:xfrm>
            <a:off x="8368146" y="1071752"/>
            <a:ext cx="3636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Kasus</a:t>
            </a:r>
            <a:r>
              <a:rPr lang="en-US" sz="2400" b="1" dirty="0"/>
              <a:t> 6: </a:t>
            </a:r>
            <a:r>
              <a:rPr lang="pt-BR" sz="2400" dirty="0"/>
              <a:t>240 ≤ H &lt; 300,</a:t>
            </a:r>
            <a:br>
              <a:rPr lang="pt-BR" sz="2400" dirty="0"/>
            </a:br>
            <a:br>
              <a:rPr lang="pt-BR" sz="2400" dirty="0"/>
            </a:br>
            <a:r>
              <a:rPr lang="pt-BR" sz="2400" dirty="0"/>
              <a:t>R = 255x + m</a:t>
            </a:r>
            <a:br>
              <a:rPr lang="pt-BR" sz="2400" dirty="0"/>
            </a:br>
            <a:r>
              <a:rPr lang="pt-BR" sz="2400" dirty="0"/>
              <a:t>G = m</a:t>
            </a:r>
            <a:br>
              <a:rPr lang="pt-BR" sz="2400" dirty="0"/>
            </a:br>
            <a:r>
              <a:rPr lang="pt-BR" sz="2400" dirty="0"/>
              <a:t>B = 255d + m.</a:t>
            </a:r>
            <a:endParaRPr lang="en-US" sz="240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9CFC7F7-8CE0-5706-0E76-43787F0ED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8406288" y="3494088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300 ≤ H &lt; 360,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 = 255d + m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 = m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 = 255x + m.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!important"/>
              </a:rPr>
              <a:t> 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!important"/>
              </a:rPr>
              <a:t>    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© </a:t>
            </a:r>
            <a:r>
              <a:rPr kumimoji="0" lang="en-US" altLang="en-US" sz="18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Had2Know 2010 - 2023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 tooltip="Academics"/>
              </a:rPr>
              <a:t>Academics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 tooltip="Arts"/>
              </a:rPr>
              <a:t>Arts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 tooltip="Automotive"/>
              </a:rPr>
              <a:t>Automotive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 tooltip="Beauty"/>
              </a:rPr>
              <a:t>Beauty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 tooltip="Business"/>
              </a:rPr>
              <a:t>Business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7" tooltip="Careers"/>
              </a:rPr>
              <a:t>Careers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8" tooltip="Computers"/>
              </a:rPr>
              <a:t>Computers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9" tooltip="Culinary"/>
              </a:rPr>
              <a:t>Culinary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0" tooltip="Education"/>
              </a:rPr>
              <a:t>Education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1" tooltip="Entertainment"/>
              </a:rPr>
              <a:t>Entertainment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2" tooltip="Family"/>
              </a:rPr>
              <a:t>Family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3" tooltip="Finance"/>
              </a:rPr>
              <a:t>Finance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4" tooltip="Garden"/>
              </a:rPr>
              <a:t>Garden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5" tooltip="Health"/>
              </a:rPr>
              <a:t>Health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6" tooltip="House &amp; Home"/>
              </a:rPr>
              <a:t>House &amp; Home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7" tooltip="Lifestyle"/>
              </a:rPr>
              <a:t>Lifestyle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8" tooltip="MAKE IT!"/>
              </a:rPr>
              <a:t>MAKE IT!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19" tooltip="Pets"/>
              </a:rPr>
              <a:t>Pets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0" tooltip="Relationships"/>
              </a:rPr>
              <a:t>Relationships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1" tooltip="Society"/>
              </a:rPr>
              <a:t>Society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2" tooltip="Sports"/>
              </a:rPr>
              <a:t>Sports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3" tooltip="Technology"/>
              </a:rPr>
              <a:t>Technology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4" tooltip="Travel"/>
              </a:rPr>
              <a:t>Travel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5" tooltip="Good Calculators: Sig Fig Calculator"/>
              </a:rPr>
              <a:t>Good Calculators: Significant Figures Calculator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Copyright © </a:t>
            </a: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hlinkClick r:id="rId26"/>
              </a:rPr>
              <a:t>Had2Know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2010-2023. All Rights Reserved. 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7"/>
              </a:rPr>
              <a:t>Terms of Use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|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8"/>
              </a:rPr>
              <a:t>Privacy Policy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| 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9"/>
              </a:rPr>
              <a:t>Contact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Site Design by E. Emerson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0"/>
              </a:rPr>
              <a:t>https://www.had2know.org/technology/hsl-rgb-color-converter.html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© 2010-2023 had2know.org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Ezoic">
            <a:extLst>
              <a:ext uri="{FF2B5EF4-FFF2-40B4-BE49-F238E27FC236}">
                <a16:creationId xmlns:a16="http://schemas.microsoft.com/office/drawing/2014/main" id="{61A61B04-5684-8D94-B4EA-9193C3930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57163"/>
            <a:ext cx="133350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053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CFD11A88-57C0-456E-9747-6C08A0423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>
                <a:latin typeface="+mn-lt"/>
              </a:rPr>
              <a:t>Pelembutan</a:t>
            </a:r>
            <a:r>
              <a:rPr lang="en-US" altLang="zh-TW" dirty="0">
                <a:latin typeface="+mn-lt"/>
              </a:rPr>
              <a:t> (</a:t>
            </a:r>
            <a:r>
              <a:rPr lang="en-US" altLang="zh-TW" i="1" dirty="0">
                <a:latin typeface="+mn-lt"/>
              </a:rPr>
              <a:t>smoothing</a:t>
            </a:r>
            <a:r>
              <a:rPr lang="en-US" altLang="zh-TW" dirty="0">
                <a:latin typeface="+mn-lt"/>
              </a:rPr>
              <a:t>) </a:t>
            </a:r>
            <a:r>
              <a:rPr lang="en-US" altLang="zh-TW" dirty="0" err="1">
                <a:latin typeface="+mn-lt"/>
              </a:rPr>
              <a:t>citra</a:t>
            </a:r>
            <a:r>
              <a:rPr lang="en-US" altLang="zh-TW" dirty="0">
                <a:latin typeface="+mn-lt"/>
              </a:rPr>
              <a:t> </a:t>
            </a:r>
            <a:r>
              <a:rPr lang="en-US" altLang="zh-TW" dirty="0" err="1">
                <a:latin typeface="+mn-lt"/>
              </a:rPr>
              <a:t>berwarna</a:t>
            </a:r>
            <a:endParaRPr lang="en-US" altLang="zh-TW" dirty="0">
              <a:latin typeface="+mn-lt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6BF3DB8C-5E31-423A-A64C-FB129AEF79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Neighborhood processing</a:t>
            </a:r>
          </a:p>
        </p:txBody>
      </p:sp>
      <p:pic>
        <p:nvPicPr>
          <p:cNvPr id="87044" name="Picture 4">
            <a:extLst>
              <a:ext uri="{FF2B5EF4-FFF2-40B4-BE49-F238E27FC236}">
                <a16:creationId xmlns:a16="http://schemas.microsoft.com/office/drawing/2014/main" id="{FA12C4F1-04C8-4DD2-8AF2-DA5F589BA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2"/>
          <a:stretch>
            <a:fillRect/>
          </a:stretch>
        </p:blipFill>
        <p:spPr bwMode="auto">
          <a:xfrm>
            <a:off x="2372360" y="2286001"/>
            <a:ext cx="7086600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2DBB7C-0588-4F81-A507-8E47C468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31CB27-8506-0C55-2D51-F74D230E7862}"/>
              </a:ext>
            </a:extLst>
          </p:cNvPr>
          <p:cNvSpPr/>
          <p:nvPr/>
        </p:nvSpPr>
        <p:spPr>
          <a:xfrm>
            <a:off x="8379889" y="5948754"/>
            <a:ext cx="3161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srgbClr val="FF0000"/>
                </a:solidFill>
              </a:rPr>
              <a:t>Sumber</a:t>
            </a:r>
            <a:r>
              <a:rPr lang="en-US" altLang="zh-TW" sz="1600" dirty="0">
                <a:solidFill>
                  <a:srgbClr val="FF0000"/>
                </a:solidFill>
              </a:rPr>
              <a:t>: Jen-Chang Liu, Spring 2006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Color Image Processing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26BAAB4B-0275-4617-B0F3-91B6572C18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Pelembutan</a:t>
            </a:r>
            <a:r>
              <a:rPr lang="en-US" altLang="zh-TW" dirty="0"/>
              <a:t> </a:t>
            </a:r>
            <a:r>
              <a:rPr lang="en-US" altLang="zh-TW" dirty="0" err="1"/>
              <a:t>citra</a:t>
            </a:r>
            <a:r>
              <a:rPr lang="en-US" altLang="zh-TW" dirty="0"/>
              <a:t> </a:t>
            </a:r>
            <a:r>
              <a:rPr lang="en-US" altLang="zh-TW" dirty="0" err="1"/>
              <a:t>berwarna</a:t>
            </a:r>
            <a:r>
              <a:rPr lang="en-US" altLang="zh-TW" dirty="0"/>
              <a:t>: </a:t>
            </a:r>
            <a:r>
              <a:rPr lang="en-US" altLang="zh-TW" dirty="0" err="1"/>
              <a:t>penapis</a:t>
            </a:r>
            <a:r>
              <a:rPr lang="en-US" altLang="zh-TW" dirty="0"/>
              <a:t> </a:t>
            </a:r>
            <a:r>
              <a:rPr lang="en-US" altLang="zh-TW" dirty="0" err="1"/>
              <a:t>rerata</a:t>
            </a:r>
            <a:endParaRPr lang="en-US" altLang="zh-TW" dirty="0"/>
          </a:p>
        </p:txBody>
      </p:sp>
      <p:graphicFrame>
        <p:nvGraphicFramePr>
          <p:cNvPr id="88068" name="Object 4">
            <a:extLst>
              <a:ext uri="{FF2B5EF4-FFF2-40B4-BE49-F238E27FC236}">
                <a16:creationId xmlns:a16="http://schemas.microsoft.com/office/drawing/2014/main" id="{DA2232A6-033F-4941-AC46-D80BAA972D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5600" y="1981200"/>
          <a:ext cx="3962400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457200" progId="Equation.3">
                  <p:embed/>
                </p:oleObj>
              </mc:Choice>
              <mc:Fallback>
                <p:oleObj name="Equation" r:id="rId2" imgW="1447560" imgH="457200" progId="Equation.3">
                  <p:embed/>
                  <p:pic>
                    <p:nvPicPr>
                      <p:cNvPr id="88068" name="Object 4">
                        <a:extLst>
                          <a:ext uri="{FF2B5EF4-FFF2-40B4-BE49-F238E27FC236}">
                            <a16:creationId xmlns:a16="http://schemas.microsoft.com/office/drawing/2014/main" id="{DA2232A6-033F-4941-AC46-D80BAA972D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981200"/>
                        <a:ext cx="3962400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9" name="Line 5">
            <a:extLst>
              <a:ext uri="{FF2B5EF4-FFF2-40B4-BE49-F238E27FC236}">
                <a16:creationId xmlns:a16="http://schemas.microsoft.com/office/drawing/2014/main" id="{5575A509-49CA-4559-90AD-B23FF7D78D9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43600" y="3048000"/>
            <a:ext cx="457200" cy="228600"/>
          </a:xfrm>
          <a:prstGeom prst="line">
            <a:avLst/>
          </a:prstGeom>
          <a:noFill/>
          <a:ln w="9525">
            <a:solidFill>
              <a:schemeClr val="hlink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8070" name="Text Box 6">
            <a:extLst>
              <a:ext uri="{FF2B5EF4-FFF2-40B4-BE49-F238E27FC236}">
                <a16:creationId xmlns:a16="http://schemas.microsoft.com/office/drawing/2014/main" id="{217741DD-B32A-4F66-A90E-E3CBBF332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3005139"/>
            <a:ext cx="17410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Neighborhood</a:t>
            </a:r>
          </a:p>
          <a:p>
            <a:r>
              <a:rPr lang="en-US" altLang="zh-TW"/>
              <a:t>Centered at (x,y)</a:t>
            </a:r>
          </a:p>
        </p:txBody>
      </p:sp>
      <p:graphicFrame>
        <p:nvGraphicFramePr>
          <p:cNvPr id="88071" name="Object 7">
            <a:extLst>
              <a:ext uri="{FF2B5EF4-FFF2-40B4-BE49-F238E27FC236}">
                <a16:creationId xmlns:a16="http://schemas.microsoft.com/office/drawing/2014/main" id="{2B1FDDC8-9AD3-4E70-A3E7-E6474F20D3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0" y="3810000"/>
          <a:ext cx="3290888" cy="277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400" imgH="1371600" progId="Equation.3">
                  <p:embed/>
                </p:oleObj>
              </mc:Choice>
              <mc:Fallback>
                <p:oleObj name="Equation" r:id="rId4" imgW="1625400" imgH="1371600" progId="Equation.3">
                  <p:embed/>
                  <p:pic>
                    <p:nvPicPr>
                      <p:cNvPr id="88071" name="Object 7">
                        <a:extLst>
                          <a:ext uri="{FF2B5EF4-FFF2-40B4-BE49-F238E27FC236}">
                            <a16:creationId xmlns:a16="http://schemas.microsoft.com/office/drawing/2014/main" id="{2B1FDDC8-9AD3-4E70-A3E7-E6474F20D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810000"/>
                        <a:ext cx="3290888" cy="2776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3" name="Line 9">
            <a:extLst>
              <a:ext uri="{FF2B5EF4-FFF2-40B4-BE49-F238E27FC236}">
                <a16:creationId xmlns:a16="http://schemas.microsoft.com/office/drawing/2014/main" id="{6D9283BC-C30B-4F40-BAA0-EFBC774DE7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124200"/>
            <a:ext cx="0" cy="609600"/>
          </a:xfrm>
          <a:prstGeom prst="line">
            <a:avLst/>
          </a:prstGeom>
          <a:noFill/>
          <a:ln w="38100" cmpd="dbl">
            <a:solidFill>
              <a:schemeClr val="hlink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8074" name="Text Box 10">
            <a:extLst>
              <a:ext uri="{FF2B5EF4-FFF2-40B4-BE49-F238E27FC236}">
                <a16:creationId xmlns:a16="http://schemas.microsoft.com/office/drawing/2014/main" id="{CCEF7FBA-BC9C-41AA-AA7E-30CD67365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1" y="2209800"/>
            <a:ext cx="1825949" cy="36933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vector processing</a:t>
            </a:r>
          </a:p>
        </p:txBody>
      </p:sp>
      <p:sp>
        <p:nvSpPr>
          <p:cNvPr id="88075" name="Text Box 11">
            <a:extLst>
              <a:ext uri="{FF2B5EF4-FFF2-40B4-BE49-F238E27FC236}">
                <a16:creationId xmlns:a16="http://schemas.microsoft.com/office/drawing/2014/main" id="{C235C78D-D96D-4CB5-88AB-328B29BC2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5105400"/>
            <a:ext cx="2701637" cy="369332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per-component processing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67AD9D-C7BA-48F3-9A7A-43E728EA71BF}"/>
              </a:ext>
            </a:extLst>
          </p:cNvPr>
          <p:cNvSpPr/>
          <p:nvPr/>
        </p:nvSpPr>
        <p:spPr>
          <a:xfrm>
            <a:off x="8379889" y="5948754"/>
            <a:ext cx="3161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srgbClr val="FF0000"/>
                </a:solidFill>
              </a:rPr>
              <a:t>Sumber</a:t>
            </a:r>
            <a:r>
              <a:rPr lang="en-US" altLang="zh-TW" sz="1600" dirty="0">
                <a:solidFill>
                  <a:srgbClr val="FF0000"/>
                </a:solidFill>
              </a:rPr>
              <a:t>: Jen-Chang Liu, Spring 2006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Color Image Processing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B2C7E2-4781-48B9-89DA-2E17571BF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BF8893BD-C07A-4F80-9A38-CF32A31BB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 err="1"/>
              <a:t>Contoh</a:t>
            </a:r>
            <a:r>
              <a:rPr lang="en-US" altLang="zh-TW" dirty="0"/>
              <a:t>: </a:t>
            </a:r>
            <a:r>
              <a:rPr lang="en-US" altLang="zh-TW" dirty="0" err="1"/>
              <a:t>penapis</a:t>
            </a:r>
            <a:r>
              <a:rPr lang="en-US" altLang="zh-TW" dirty="0"/>
              <a:t> </a:t>
            </a:r>
            <a:r>
              <a:rPr lang="en-US" altLang="zh-TW" dirty="0" err="1"/>
              <a:t>rerata</a:t>
            </a:r>
            <a:r>
              <a:rPr lang="en-US" altLang="zh-TW" dirty="0"/>
              <a:t> 5x5</a:t>
            </a:r>
          </a:p>
        </p:txBody>
      </p:sp>
      <p:pic>
        <p:nvPicPr>
          <p:cNvPr id="90116" name="Picture 4">
            <a:extLst>
              <a:ext uri="{FF2B5EF4-FFF2-40B4-BE49-F238E27FC236}">
                <a16:creationId xmlns:a16="http://schemas.microsoft.com/office/drawing/2014/main" id="{EB72C7BF-16CA-4E4B-9EE0-5E0960B88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0306"/>
            <a:ext cx="914400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7" name="Text Box 5">
            <a:extLst>
              <a:ext uri="{FF2B5EF4-FFF2-40B4-BE49-F238E27FC236}">
                <a16:creationId xmlns:a16="http://schemas.microsoft.com/office/drawing/2014/main" id="{4DA07B5B-7667-47CD-91F1-ECACC9145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227" y="1504712"/>
            <a:ext cx="1227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/>
              <a:t>RGB model</a:t>
            </a:r>
          </a:p>
        </p:txBody>
      </p:sp>
      <p:sp>
        <p:nvSpPr>
          <p:cNvPr id="90118" name="Text Box 6">
            <a:extLst>
              <a:ext uri="{FF2B5EF4-FFF2-40B4-BE49-F238E27FC236}">
                <a16:creationId xmlns:a16="http://schemas.microsoft.com/office/drawing/2014/main" id="{93A64AD7-73F2-4E71-A846-AC695540F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885" y="1403975"/>
            <a:ext cx="13692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/>
              <a:t>Smooth I</a:t>
            </a:r>
          </a:p>
          <a:p>
            <a:r>
              <a:rPr lang="en-US" altLang="zh-TW" dirty="0"/>
              <a:t>in HSI model</a:t>
            </a:r>
          </a:p>
        </p:txBody>
      </p:sp>
      <p:sp>
        <p:nvSpPr>
          <p:cNvPr id="90119" name="Text Box 7">
            <a:extLst>
              <a:ext uri="{FF2B5EF4-FFF2-40B4-BE49-F238E27FC236}">
                <a16:creationId xmlns:a16="http://schemas.microsoft.com/office/drawing/2014/main" id="{ECA5EC98-5743-42FC-88FC-11D1003F4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1417370"/>
            <a:ext cx="11354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/>
              <a:t>difference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D87731-23E5-4686-A9B9-076D5B2E46FD}"/>
              </a:ext>
            </a:extLst>
          </p:cNvPr>
          <p:cNvSpPr/>
          <p:nvPr/>
        </p:nvSpPr>
        <p:spPr>
          <a:xfrm>
            <a:off x="8873520" y="365125"/>
            <a:ext cx="3161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srgbClr val="FF0000"/>
                </a:solidFill>
              </a:rPr>
              <a:t>Sumber</a:t>
            </a:r>
            <a:r>
              <a:rPr lang="en-US" altLang="zh-TW" sz="1600" dirty="0">
                <a:solidFill>
                  <a:srgbClr val="FF0000"/>
                </a:solidFill>
              </a:rPr>
              <a:t>: Jen-Chang Liu, Spring 2006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Color Image Processing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97AF-A46B-4E5E-9330-73FF00CF5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B9C4-0F9F-4647-BD83-2AA04614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</a:t>
            </a:r>
            <a:r>
              <a:rPr lang="en-US" dirty="0" err="1"/>
              <a:t>Warna</a:t>
            </a:r>
            <a:r>
              <a:rPr lang="en-US" dirty="0"/>
              <a:t> CMY dan CMYK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4CEB8-6FC1-467B-8DDB-A80B5133E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051158" cy="479845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i="1" dirty="0"/>
              <a:t>cyan</a:t>
            </a:r>
            <a:r>
              <a:rPr lang="en-US" dirty="0"/>
              <a:t> (</a:t>
            </a:r>
            <a:r>
              <a:rPr lang="en-US" i="1" dirty="0"/>
              <a:t>C</a:t>
            </a:r>
            <a:r>
              <a:rPr lang="en-US" dirty="0"/>
              <a:t>) , </a:t>
            </a:r>
            <a:r>
              <a:rPr lang="en-US" i="1" dirty="0"/>
              <a:t>magenta</a:t>
            </a:r>
            <a:r>
              <a:rPr lang="en-US" dirty="0"/>
              <a:t> (</a:t>
            </a:r>
            <a:r>
              <a:rPr lang="en-US" i="1" dirty="0"/>
              <a:t>M</a:t>
            </a:r>
            <a:r>
              <a:rPr lang="en-US" dirty="0"/>
              <a:t>), dan </a:t>
            </a:r>
            <a:r>
              <a:rPr lang="en-US" i="1" dirty="0"/>
              <a:t>yellow</a:t>
            </a:r>
            <a:r>
              <a:rPr lang="en-US" dirty="0"/>
              <a:t> (</a:t>
            </a:r>
            <a:r>
              <a:rPr lang="en-US" i="1" dirty="0"/>
              <a:t>Y</a:t>
            </a:r>
            <a:r>
              <a:rPr lang="en-US" dirty="0"/>
              <a:t>)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komplementer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i="1" dirty="0"/>
              <a:t>red</a:t>
            </a:r>
            <a:r>
              <a:rPr lang="en-US" dirty="0"/>
              <a:t>, </a:t>
            </a:r>
            <a:r>
              <a:rPr lang="en-US" i="1" dirty="0"/>
              <a:t>green</a:t>
            </a:r>
            <a:r>
              <a:rPr lang="en-US" dirty="0"/>
              <a:t>, dan </a:t>
            </a:r>
            <a:r>
              <a:rPr lang="en-US" i="1" dirty="0"/>
              <a:t>blue.</a:t>
            </a:r>
          </a:p>
          <a:p>
            <a:endParaRPr lang="en-US" i="1" dirty="0"/>
          </a:p>
          <a:p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buah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komplementer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dicampur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perbandingan</a:t>
            </a:r>
            <a:r>
              <a:rPr lang="en-US" dirty="0"/>
              <a:t> yang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Misalnya</a:t>
            </a:r>
            <a:r>
              <a:rPr lang="en-US" dirty="0"/>
              <a:t>, </a:t>
            </a:r>
            <a:r>
              <a:rPr lang="en-US" i="1" dirty="0"/>
              <a:t>magenta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dicampur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perbandingan</a:t>
            </a:r>
            <a:r>
              <a:rPr lang="en-US" dirty="0"/>
              <a:t> yang </a:t>
            </a:r>
            <a:r>
              <a:rPr lang="en-US" dirty="0" err="1"/>
              <a:t>tepat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i="1" dirty="0"/>
              <a:t>green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putih</a:t>
            </a:r>
            <a:r>
              <a:rPr lang="en-US" dirty="0"/>
              <a:t>,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i="1" dirty="0"/>
              <a:t>magenta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komplemen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i="1" dirty="0"/>
              <a:t>green</a:t>
            </a: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AE455E4-2DBE-4627-8685-C2FA1F37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57" y="182562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F09855-9CEB-43AA-9D69-8C34E0AE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966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9C56E-7330-4009-BCB9-015F6CC92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4704"/>
            <a:ext cx="10515600" cy="5272502"/>
          </a:xfrm>
        </p:spPr>
        <p:txBody>
          <a:bodyPr/>
          <a:lstStyle/>
          <a:p>
            <a:r>
              <a:rPr lang="en-US" dirty="0"/>
              <a:t>Model </a:t>
            </a:r>
            <a:r>
              <a:rPr lang="en-US" dirty="0" err="1"/>
              <a:t>warna</a:t>
            </a:r>
            <a:r>
              <a:rPr lang="en-US" dirty="0"/>
              <a:t> CMY </a:t>
            </a:r>
            <a:r>
              <a:rPr lang="en-US" dirty="0" err="1"/>
              <a:t>digunakan</a:t>
            </a:r>
            <a:r>
              <a:rPr lang="en-US" dirty="0"/>
              <a:t> pada </a:t>
            </a:r>
            <a:r>
              <a:rPr lang="en-US" i="1" dirty="0"/>
              <a:t>printer</a:t>
            </a:r>
            <a:r>
              <a:rPr lang="en-US" dirty="0"/>
              <a:t> yang </a:t>
            </a:r>
            <a:r>
              <a:rPr lang="en-US" dirty="0" err="1"/>
              <a:t>mencetak</a:t>
            </a:r>
            <a:r>
              <a:rPr lang="en-US" dirty="0"/>
              <a:t> </a:t>
            </a:r>
            <a:r>
              <a:rPr lang="en-US" i="1" dirty="0"/>
              <a:t>hardcopy</a:t>
            </a:r>
            <a:r>
              <a:rPr lang="en-US" dirty="0"/>
              <a:t> </a:t>
            </a:r>
            <a:r>
              <a:rPr lang="en-US" dirty="0" err="1"/>
              <a:t>citra</a:t>
            </a:r>
            <a:r>
              <a:rPr lang="en-US" dirty="0"/>
              <a:t> </a:t>
            </a:r>
            <a:r>
              <a:rPr lang="en-US" dirty="0" err="1"/>
              <a:t>berwarna</a:t>
            </a:r>
            <a:r>
              <a:rPr lang="en-US" dirty="0"/>
              <a:t>.</a:t>
            </a:r>
          </a:p>
          <a:p>
            <a:endParaRPr lang="en-US" dirty="0"/>
          </a:p>
          <a:p>
            <a:pPr>
              <a:lnSpc>
                <a:spcPct val="100000"/>
              </a:lnSpc>
              <a:spcBef>
                <a:spcPts val="7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dirty="0"/>
              <a:t>CMY = White </a:t>
            </a:r>
            <a:r>
              <a:rPr lang="en-US" altLang="en-US" dirty="0"/>
              <a:t>–</a:t>
            </a:r>
            <a:r>
              <a:rPr lang="en-GB" altLang="en-US" dirty="0"/>
              <a:t> RGB:</a:t>
            </a:r>
          </a:p>
          <a:p>
            <a:pPr lvl="1">
              <a:lnSpc>
                <a:spcPct val="100000"/>
              </a:lnSpc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z="2800" dirty="0"/>
              <a:t>C = 1 </a:t>
            </a:r>
            <a:r>
              <a:rPr lang="en-US" altLang="en-US" sz="2800" dirty="0"/>
              <a:t>–</a:t>
            </a:r>
            <a:r>
              <a:rPr lang="en-GB" altLang="en-US" sz="2800" dirty="0"/>
              <a:t> R, </a:t>
            </a:r>
          </a:p>
          <a:p>
            <a:pPr lvl="1">
              <a:lnSpc>
                <a:spcPct val="100000"/>
              </a:lnSpc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z="2800" dirty="0"/>
              <a:t>M = 1 </a:t>
            </a:r>
            <a:r>
              <a:rPr lang="en-US" altLang="en-US" sz="2800" dirty="0"/>
              <a:t>–</a:t>
            </a:r>
            <a:r>
              <a:rPr lang="en-GB" altLang="en-US" sz="2800" dirty="0"/>
              <a:t> G, </a:t>
            </a:r>
          </a:p>
          <a:p>
            <a:pPr lvl="1">
              <a:lnSpc>
                <a:spcPct val="100000"/>
              </a:lnSpc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z="2800" dirty="0"/>
              <a:t>Y = 1 </a:t>
            </a:r>
            <a:r>
              <a:rPr lang="en-US" altLang="en-US" sz="2800" dirty="0"/>
              <a:t>–</a:t>
            </a:r>
            <a:r>
              <a:rPr lang="en-GB" altLang="en-US" sz="2800" dirty="0"/>
              <a:t> B</a:t>
            </a:r>
          </a:p>
          <a:p>
            <a:pPr lvl="1">
              <a:lnSpc>
                <a:spcPct val="100000"/>
              </a:lnSpc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dirty="0"/>
          </a:p>
          <a:p>
            <a:pPr lvl="1">
              <a:lnSpc>
                <a:spcPct val="100000"/>
              </a:lnSpc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altLang="en-US" dirty="0"/>
          </a:p>
          <a:p>
            <a:pPr marL="396875" lvl="1" indent="-396875"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z="2800" dirty="0"/>
              <a:t>CMY </a:t>
            </a:r>
            <a:r>
              <a:rPr lang="en-GB" altLang="en-US" sz="2800" dirty="0" err="1"/>
              <a:t>adalah</a:t>
            </a:r>
            <a:r>
              <a:rPr lang="en-GB" altLang="en-US" sz="2800" dirty="0"/>
              <a:t> model </a:t>
            </a:r>
            <a:r>
              <a:rPr lang="en-GB" altLang="en-US" sz="2800" dirty="0" err="1"/>
              <a:t>warna</a:t>
            </a:r>
            <a:r>
              <a:rPr lang="en-GB" altLang="en-US" sz="2800" dirty="0"/>
              <a:t> </a:t>
            </a:r>
            <a:r>
              <a:rPr lang="en-GB" altLang="en-US" sz="2800" i="1" dirty="0" err="1"/>
              <a:t>substractive</a:t>
            </a:r>
            <a:endParaRPr lang="en-GB" altLang="en-US" sz="2800" i="1" dirty="0"/>
          </a:p>
          <a:p>
            <a:pPr marL="457200" lvl="1" indent="-457200">
              <a:lnSpc>
                <a:spcPct val="100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7FB581C-1FAE-4456-B3D2-818C833EF5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102098"/>
              </p:ext>
            </p:extLst>
          </p:nvPr>
        </p:nvGraphicFramePr>
        <p:xfrm>
          <a:off x="4562060" y="2670593"/>
          <a:ext cx="2574235" cy="1758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40948" imgH="710891" progId="Equation.3">
                  <p:embed/>
                </p:oleObj>
              </mc:Choice>
              <mc:Fallback>
                <p:oleObj name="Equation" r:id="rId2" imgW="1040948" imgH="710891" progId="Equation.3">
                  <p:embed/>
                  <p:pic>
                    <p:nvPicPr>
                      <p:cNvPr id="27652" name="Object 4">
                        <a:extLst>
                          <a:ext uri="{FF2B5EF4-FFF2-40B4-BE49-F238E27FC236}">
                            <a16:creationId xmlns:a16="http://schemas.microsoft.com/office/drawing/2014/main" id="{42D48D4A-1D18-4E11-BD26-62F2848E86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2060" y="2670593"/>
                        <a:ext cx="2574235" cy="17580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CFA52624-927C-40B1-AB07-A60B0E6FB556}"/>
              </a:ext>
            </a:extLst>
          </p:cNvPr>
          <p:cNvSpPr/>
          <p:nvPr/>
        </p:nvSpPr>
        <p:spPr>
          <a:xfrm>
            <a:off x="3369364" y="3347563"/>
            <a:ext cx="914399" cy="306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18C6CF3E-82B5-4F63-98D3-7226D6B90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57" y="1825625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B27581-514C-448B-9820-FE0FA95FD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6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39418-4CEB-44D5-A8EC-E51BDF85A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6104"/>
            <a:ext cx="10515600" cy="5540859"/>
          </a:xfrm>
        </p:spPr>
        <p:txBody>
          <a:bodyPr/>
          <a:lstStyle/>
          <a:p>
            <a:r>
              <a:rPr lang="en-US" dirty="0"/>
              <a:t>Karena </a:t>
            </a:r>
            <a:r>
              <a:rPr lang="en-US" dirty="0" err="1"/>
              <a:t>ketidaksempurnaan</a:t>
            </a:r>
            <a:r>
              <a:rPr lang="en-US" dirty="0"/>
              <a:t> </a:t>
            </a:r>
            <a:r>
              <a:rPr lang="en-US" dirty="0" err="1"/>
              <a:t>tinta</a:t>
            </a:r>
            <a:r>
              <a:rPr lang="en-US" dirty="0"/>
              <a:t>, model </a:t>
            </a:r>
            <a:r>
              <a:rPr lang="en-US" i="1" dirty="0"/>
              <a:t>CMY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hitam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Karena </a:t>
            </a:r>
            <a:r>
              <a:rPr lang="en-US" dirty="0" err="1"/>
              <a:t>itu</a:t>
            </a:r>
            <a:r>
              <a:rPr lang="en-US" dirty="0"/>
              <a:t>, model </a:t>
            </a:r>
            <a:r>
              <a:rPr lang="en-US" i="1" dirty="0"/>
              <a:t>CMY</a:t>
            </a:r>
            <a:r>
              <a:rPr lang="en-US" dirty="0"/>
              <a:t> </a:t>
            </a:r>
            <a:r>
              <a:rPr lang="en-US" dirty="0" err="1"/>
              <a:t>disempurnakan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model </a:t>
            </a:r>
            <a:r>
              <a:rPr lang="en-US" i="1" dirty="0"/>
              <a:t>CMYK</a:t>
            </a:r>
            <a:r>
              <a:rPr lang="en-US" dirty="0"/>
              <a:t>, yang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i="1" dirty="0"/>
              <a:t>K</a:t>
            </a:r>
            <a:r>
              <a:rPr lang="en-US" dirty="0"/>
              <a:t> </a:t>
            </a:r>
            <a:r>
              <a:rPr lang="en-US" dirty="0" err="1"/>
              <a:t>menyatakan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keempat</a:t>
            </a:r>
            <a:r>
              <a:rPr lang="en-US" dirty="0"/>
              <a:t> (</a:t>
            </a:r>
            <a:r>
              <a:rPr lang="en-US" dirty="0" err="1"/>
              <a:t>hitam</a:t>
            </a:r>
            <a:r>
              <a:rPr lang="en-US" dirty="0"/>
              <a:t>),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rumus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pPr lvl="1">
              <a:lnSpc>
                <a:spcPct val="100000"/>
              </a:lnSpc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dirty="0"/>
              <a:t> </a:t>
            </a:r>
            <a:r>
              <a:rPr lang="en-GB" altLang="en-US" sz="2800" dirty="0"/>
              <a:t>K = min(C, M, Y)</a:t>
            </a:r>
          </a:p>
          <a:p>
            <a:pPr lvl="1">
              <a:lnSpc>
                <a:spcPct val="100000"/>
              </a:lnSpc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z="2800" dirty="0"/>
              <a:t> C = C </a:t>
            </a:r>
            <a:r>
              <a:rPr lang="en-US" altLang="en-US" sz="2800" dirty="0"/>
              <a:t>–</a:t>
            </a:r>
            <a:r>
              <a:rPr lang="en-GB" altLang="en-US" sz="2800" dirty="0"/>
              <a:t> K, </a:t>
            </a:r>
          </a:p>
          <a:p>
            <a:pPr lvl="1">
              <a:lnSpc>
                <a:spcPct val="100000"/>
              </a:lnSpc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z="2800" dirty="0"/>
              <a:t> M = M </a:t>
            </a:r>
            <a:r>
              <a:rPr lang="en-US" altLang="en-US" sz="2800" dirty="0"/>
              <a:t>–</a:t>
            </a:r>
            <a:r>
              <a:rPr lang="en-GB" altLang="en-US" sz="2800" dirty="0"/>
              <a:t> K, </a:t>
            </a:r>
          </a:p>
          <a:p>
            <a:pPr lvl="1">
              <a:lnSpc>
                <a:spcPct val="100000"/>
              </a:lnSpc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sz="2800" dirty="0"/>
              <a:t> Y = Y - K</a:t>
            </a:r>
          </a:p>
          <a:p>
            <a:pPr marL="0" indent="0">
              <a:buNone/>
            </a:pPr>
            <a:endParaRPr lang="en-GB" alt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4D449A-2DB8-46DA-8958-95D6BDF2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327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8EDAE5-FFB9-42BF-AE7E-B1F4EFB79313}"/>
              </a:ext>
            </a:extLst>
          </p:cNvPr>
          <p:cNvSpPr/>
          <p:nvPr/>
        </p:nvSpPr>
        <p:spPr>
          <a:xfrm>
            <a:off x="506896" y="224032"/>
            <a:ext cx="1074420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RGB_toCMYK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r,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y,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k,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int N, int M)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/*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Transformasi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model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warna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RGB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model CMYK.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Masukan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komponen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RGB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masing-masing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disimpan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matriks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r, g, dan b.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Ketga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mtariks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berukuran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komponen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CMYK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masing-masing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disimpan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matriks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y, m, dan k.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*/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j;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457200" algn="l"/>
              </a:tabLst>
            </a:pP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(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=0;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&lt;=N-1;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++)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for (j=0; j&lt;=M-1;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j++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{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c[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][j]=(unsigned char)255 – r[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m[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][j]=(unsigned char)255 – g[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y[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][j]=(unsigned char)255 – b[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][j]=c[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if (m[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][j]&lt;k[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][j]) 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][j]=m[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if (y[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][j]&lt;k[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][j]) 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][j]=y[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c[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][j]=c[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][j]-k[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m[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][j]=m[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][j]-k[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y[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][j]=y[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][j]-k[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}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799CDA-0789-425B-8256-6008973D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347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5D386D-F0F2-4D0A-8115-98A5C13D79E4}"/>
              </a:ext>
            </a:extLst>
          </p:cNvPr>
          <p:cNvSpPr/>
          <p:nvPr/>
        </p:nvSpPr>
        <p:spPr>
          <a:xfrm>
            <a:off x="821634" y="743649"/>
            <a:ext cx="11370366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CMYKtoRGB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y,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m,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r,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g,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int N, int M)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/*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Transformasi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model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warna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CMYK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model RGB.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Masukan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komponen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CMYK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masing-masing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disimpan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matriks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y, m, dan k.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Ketga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mtariks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berukuran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Keluaran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citra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komponen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RGB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masing-masing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disimpan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1400" i="1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matriks</a:t>
            </a:r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r, g, dan b.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i="1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*/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j;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457200" algn="l"/>
              </a:tabLst>
            </a:pP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(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=0;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&lt;=N-1;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++)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for (j=0; j&lt;=M-1; 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j++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{ c[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][j]=c[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][j]+k[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m[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][j]=m[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][j]+k[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y[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][j]=y[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][j]+k[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k[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][j]=c[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r[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][j]=(unsigned char)255 – c[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g[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][j]=(unsigned char)255 – m[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b[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][j]=(unsigned char)255 – y[</a:t>
            </a:r>
            <a:r>
              <a:rPr lang="en-US" sz="1400" dirty="0" err="1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][j];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}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50936B-AC24-4D5D-8BE7-46EBFE57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50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DD9250C-4D8F-4200-AC40-F0E9F4A9E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 bwMode="auto">
          <a:xfrm>
            <a:off x="2435087" y="513540"/>
            <a:ext cx="7162799" cy="281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f00_i01">
            <a:extLst>
              <a:ext uri="{FF2B5EF4-FFF2-40B4-BE49-F238E27FC236}">
                <a16:creationId xmlns:a16="http://schemas.microsoft.com/office/drawing/2014/main" id="{B218F040-66F7-48FB-854B-C403CD429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469" y="3800475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f00_i01_clas">
            <a:extLst>
              <a:ext uri="{FF2B5EF4-FFF2-40B4-BE49-F238E27FC236}">
                <a16:creationId xmlns:a16="http://schemas.microsoft.com/office/drawing/2014/main" id="{4F615D93-3294-49DB-8046-39903D65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69" y="3800475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00_i01_face">
            <a:extLst>
              <a:ext uri="{FF2B5EF4-FFF2-40B4-BE49-F238E27FC236}">
                <a16:creationId xmlns:a16="http://schemas.microsoft.com/office/drawing/2014/main" id="{4F439550-4950-45FE-BAAE-6166B9958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469" y="3800475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82890-D29D-42BD-9B96-19E51DFC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435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>
            <a:extLst>
              <a:ext uri="{FF2B5EF4-FFF2-40B4-BE49-F238E27FC236}">
                <a16:creationId xmlns:a16="http://schemas.microsoft.com/office/drawing/2014/main" id="{3F641543-8665-4883-BB97-A4C87F403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9"/>
          <a:stretch>
            <a:fillRect/>
          </a:stretch>
        </p:blipFill>
        <p:spPr bwMode="auto">
          <a:xfrm>
            <a:off x="2163202" y="68262"/>
            <a:ext cx="8088237" cy="672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7" name="Picture 2">
            <a:extLst>
              <a:ext uri="{FF2B5EF4-FFF2-40B4-BE49-F238E27FC236}">
                <a16:creationId xmlns:a16="http://schemas.microsoft.com/office/drawing/2014/main" id="{EF101A07-388D-43F6-995B-5D78013AA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94" b="75555"/>
          <a:stretch>
            <a:fillRect/>
          </a:stretch>
        </p:blipFill>
        <p:spPr bwMode="auto">
          <a:xfrm>
            <a:off x="8819834" y="3657600"/>
            <a:ext cx="1817687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D3902-16FB-48ED-A832-0FD0F16D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63B2136-5601-4C99-9A99-9C72707033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Example: modify </a:t>
            </a:r>
            <a:r>
              <a:rPr lang="en-US" altLang="zh-TW" dirty="0">
                <a:solidFill>
                  <a:schemeClr val="tx1"/>
                </a:solidFill>
              </a:rPr>
              <a:t>intensity</a:t>
            </a:r>
            <a:r>
              <a:rPr lang="en-US" altLang="zh-TW" dirty="0"/>
              <a:t> of a color image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3425C8B-C4C3-4579-8E7C-EA4E1AF13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32452" y="1700214"/>
            <a:ext cx="8675136" cy="461168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b="1" dirty="0"/>
              <a:t>Example:</a:t>
            </a:r>
            <a:r>
              <a:rPr lang="en-US" altLang="zh-TW" i="1" dirty="0"/>
              <a:t> g(</a:t>
            </a:r>
            <a:r>
              <a:rPr lang="en-US" altLang="zh-TW" i="1" dirty="0" err="1"/>
              <a:t>x,y</a:t>
            </a:r>
            <a:r>
              <a:rPr lang="en-US" altLang="zh-TW" i="1" dirty="0"/>
              <a:t>)=k f(</a:t>
            </a:r>
            <a:r>
              <a:rPr lang="en-US" altLang="zh-TW" i="1" dirty="0" err="1"/>
              <a:t>x,y</a:t>
            </a:r>
            <a:r>
              <a:rPr lang="en-US" altLang="zh-TW" i="1" dirty="0"/>
              <a:t>)</a:t>
            </a:r>
            <a:r>
              <a:rPr lang="en-US" altLang="zh-TW" dirty="0"/>
              <a:t>,  0&lt;k&lt;1</a:t>
            </a:r>
          </a:p>
          <a:p>
            <a:r>
              <a:rPr lang="en-US" altLang="zh-TW" dirty="0"/>
              <a:t>Components of color: input: r</a:t>
            </a:r>
            <a:r>
              <a:rPr lang="en-US" altLang="zh-TW" baseline="-25000" dirty="0"/>
              <a:t>1</a:t>
            </a:r>
            <a:r>
              <a:rPr lang="en-US" altLang="zh-TW" dirty="0"/>
              <a:t>, r</a:t>
            </a:r>
            <a:r>
              <a:rPr lang="en-US" altLang="zh-TW" baseline="-25000" dirty="0"/>
              <a:t>2</a:t>
            </a:r>
            <a:r>
              <a:rPr lang="en-US" altLang="zh-TW" dirty="0"/>
              <a:t>, r</a:t>
            </a:r>
            <a:r>
              <a:rPr lang="en-US" altLang="zh-TW" baseline="-25000" dirty="0"/>
              <a:t>3 </a:t>
            </a:r>
            <a:r>
              <a:rPr lang="en-US" altLang="zh-TW" dirty="0"/>
              <a:t> ; output: s</a:t>
            </a:r>
            <a:r>
              <a:rPr lang="en-US" altLang="zh-TW" baseline="-25000" dirty="0"/>
              <a:t>1</a:t>
            </a:r>
            <a:r>
              <a:rPr lang="en-US" altLang="zh-TW" dirty="0"/>
              <a:t>, s</a:t>
            </a:r>
            <a:r>
              <a:rPr lang="en-US" altLang="zh-TW" baseline="-25000" dirty="0"/>
              <a:t>2</a:t>
            </a:r>
            <a:r>
              <a:rPr lang="en-US" altLang="zh-TW" dirty="0"/>
              <a:t>, s</a:t>
            </a:r>
            <a:r>
              <a:rPr lang="en-US" altLang="zh-TW" baseline="-25000" dirty="0"/>
              <a:t>3</a:t>
            </a:r>
            <a:endParaRPr lang="en-US" altLang="zh-TW" dirty="0"/>
          </a:p>
          <a:p>
            <a:r>
              <a:rPr lang="en-US" altLang="zh-TW" dirty="0">
                <a:solidFill>
                  <a:schemeClr val="hlink"/>
                </a:solidFill>
              </a:rPr>
              <a:t>HSI/HSV color space  </a:t>
            </a:r>
            <a:r>
              <a:rPr lang="en-US" altLang="zh-TW" dirty="0"/>
              <a:t>(r</a:t>
            </a:r>
            <a:r>
              <a:rPr lang="en-US" altLang="zh-TW" baseline="-25000" dirty="0"/>
              <a:t>1</a:t>
            </a:r>
            <a:r>
              <a:rPr lang="en-US" altLang="zh-TW" dirty="0"/>
              <a:t> = H, r</a:t>
            </a:r>
            <a:r>
              <a:rPr lang="en-US" altLang="zh-TW" baseline="-25000" dirty="0"/>
              <a:t>2</a:t>
            </a:r>
            <a:r>
              <a:rPr lang="en-US" altLang="zh-TW" dirty="0"/>
              <a:t> = S, r</a:t>
            </a:r>
            <a:r>
              <a:rPr lang="en-US" altLang="zh-TW" baseline="-25000" dirty="0"/>
              <a:t>3</a:t>
            </a:r>
            <a:r>
              <a:rPr lang="en-US" altLang="zh-TW" dirty="0"/>
              <a:t> = I or V) </a:t>
            </a:r>
            <a:endParaRPr lang="en-US" altLang="zh-TW" dirty="0">
              <a:solidFill>
                <a:schemeClr val="hlink"/>
              </a:solidFill>
            </a:endParaRPr>
          </a:p>
          <a:p>
            <a:pPr lvl="1"/>
            <a:r>
              <a:rPr lang="en-US" altLang="zh-TW" dirty="0"/>
              <a:t>Intensity: s</a:t>
            </a:r>
            <a:r>
              <a:rPr lang="en-US" altLang="zh-TW" baseline="-25000" dirty="0"/>
              <a:t>3</a:t>
            </a:r>
            <a:r>
              <a:rPr lang="en-US" altLang="zh-TW" dirty="0"/>
              <a:t> = k r</a:t>
            </a:r>
            <a:r>
              <a:rPr lang="en-US" altLang="zh-TW" baseline="-25000" dirty="0"/>
              <a:t>3</a:t>
            </a:r>
            <a:r>
              <a:rPr lang="en-US" altLang="zh-TW" dirty="0"/>
              <a:t>  where s</a:t>
            </a:r>
            <a:r>
              <a:rPr lang="en-US" altLang="zh-TW" baseline="-25000" dirty="0"/>
              <a:t>1</a:t>
            </a:r>
            <a:r>
              <a:rPr lang="en-US" altLang="zh-TW" dirty="0"/>
              <a:t> = r</a:t>
            </a:r>
            <a:r>
              <a:rPr lang="en-US" altLang="zh-TW" baseline="-25000" dirty="0"/>
              <a:t>1</a:t>
            </a:r>
            <a:r>
              <a:rPr lang="en-US" altLang="zh-TW" dirty="0"/>
              <a:t> and s</a:t>
            </a:r>
            <a:r>
              <a:rPr lang="en-US" altLang="zh-TW" baseline="-25000" dirty="0"/>
              <a:t>2</a:t>
            </a:r>
            <a:r>
              <a:rPr lang="en-US" altLang="zh-TW" dirty="0"/>
              <a:t> = r</a:t>
            </a:r>
            <a:r>
              <a:rPr lang="en-US" altLang="zh-TW" baseline="-25000" dirty="0"/>
              <a:t>2</a:t>
            </a:r>
            <a:r>
              <a:rPr lang="en-US" altLang="zh-TW" dirty="0"/>
              <a:t> </a:t>
            </a:r>
            <a:endParaRPr lang="en-US" altLang="zh-TW" baseline="-25000" dirty="0"/>
          </a:p>
          <a:p>
            <a:pPr lvl="1" eaLnBrk="1" hangingPunct="1">
              <a:lnSpc>
                <a:spcPct val="90000"/>
              </a:lnSpc>
            </a:pPr>
            <a:r>
              <a:rPr lang="en-US" altLang="zh-TW" dirty="0"/>
              <a:t>Note: transform to HSI requires significant operations</a:t>
            </a:r>
            <a:endParaRPr lang="en-US" altLang="zh-TW" dirty="0">
              <a:solidFill>
                <a:schemeClr val="hlink"/>
              </a:solidFill>
            </a:endParaRPr>
          </a:p>
          <a:p>
            <a:r>
              <a:rPr lang="en-US" altLang="zh-TW" dirty="0">
                <a:solidFill>
                  <a:schemeClr val="hlink"/>
                </a:solidFill>
              </a:rPr>
              <a:t>RGB color space </a:t>
            </a:r>
            <a:r>
              <a:rPr lang="en-US" altLang="zh-TW" dirty="0"/>
              <a:t>(r</a:t>
            </a:r>
            <a:r>
              <a:rPr lang="en-US" altLang="zh-TW" baseline="-25000" dirty="0"/>
              <a:t>1</a:t>
            </a:r>
            <a:r>
              <a:rPr lang="en-US" altLang="zh-TW" dirty="0"/>
              <a:t> = R, r</a:t>
            </a:r>
            <a:r>
              <a:rPr lang="en-US" altLang="zh-TW" baseline="-25000" dirty="0"/>
              <a:t>2</a:t>
            </a:r>
            <a:r>
              <a:rPr lang="en-US" altLang="zh-TW" dirty="0"/>
              <a:t> = G, r</a:t>
            </a:r>
            <a:r>
              <a:rPr lang="en-US" altLang="zh-TW" baseline="-25000" dirty="0"/>
              <a:t>3</a:t>
            </a:r>
            <a:r>
              <a:rPr lang="en-US" altLang="zh-TW" dirty="0"/>
              <a:t> = B) </a:t>
            </a:r>
            <a:endParaRPr lang="en-US" altLang="zh-TW" dirty="0">
              <a:solidFill>
                <a:schemeClr val="hlink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TW" dirty="0"/>
              <a:t>For each R,G,B component: </a:t>
            </a:r>
            <a:r>
              <a:rPr lang="en-US" altLang="zh-TW" dirty="0" err="1"/>
              <a:t>s</a:t>
            </a:r>
            <a:r>
              <a:rPr lang="en-US" altLang="zh-TW" baseline="-25000" dirty="0" err="1"/>
              <a:t>i</a:t>
            </a:r>
            <a:r>
              <a:rPr lang="en-US" altLang="zh-TW" dirty="0"/>
              <a:t> = k </a:t>
            </a:r>
            <a:r>
              <a:rPr lang="en-US" altLang="zh-TW" dirty="0" err="1"/>
              <a:t>r</a:t>
            </a:r>
            <a:r>
              <a:rPr lang="en-US" altLang="zh-TW" baseline="-25000" dirty="0" err="1"/>
              <a:t>i</a:t>
            </a:r>
            <a:endParaRPr lang="en-US" altLang="zh-TW" baseline="-25000" dirty="0">
              <a:solidFill>
                <a:schemeClr val="hlink"/>
              </a:solidFill>
            </a:endParaRPr>
          </a:p>
          <a:p>
            <a:r>
              <a:rPr lang="en-US" altLang="zh-TW" dirty="0">
                <a:solidFill>
                  <a:schemeClr val="hlink"/>
                </a:solidFill>
              </a:rPr>
              <a:t>CMY color space </a:t>
            </a:r>
            <a:r>
              <a:rPr lang="en-US" altLang="zh-TW" dirty="0"/>
              <a:t>(r</a:t>
            </a:r>
            <a:r>
              <a:rPr lang="en-US" altLang="zh-TW" baseline="-25000" dirty="0"/>
              <a:t>1</a:t>
            </a:r>
            <a:r>
              <a:rPr lang="en-US" altLang="zh-TW" dirty="0"/>
              <a:t> = C, r</a:t>
            </a:r>
            <a:r>
              <a:rPr lang="en-US" altLang="zh-TW" baseline="-25000" dirty="0"/>
              <a:t>2</a:t>
            </a:r>
            <a:r>
              <a:rPr lang="en-US" altLang="zh-TW" dirty="0"/>
              <a:t> = M, r</a:t>
            </a:r>
            <a:r>
              <a:rPr lang="en-US" altLang="zh-TW" baseline="-25000" dirty="0"/>
              <a:t>3</a:t>
            </a:r>
            <a:r>
              <a:rPr lang="en-US" altLang="zh-TW" dirty="0"/>
              <a:t> = Y)</a:t>
            </a:r>
            <a:endParaRPr lang="en-US" altLang="zh-TW" dirty="0">
              <a:solidFill>
                <a:schemeClr val="hlink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TW" dirty="0"/>
              <a:t>For each C,M,Y component:   </a:t>
            </a:r>
            <a:r>
              <a:rPr lang="en-US" altLang="zh-TW" dirty="0" err="1"/>
              <a:t>s</a:t>
            </a:r>
            <a:r>
              <a:rPr lang="en-US" altLang="zh-TW" baseline="-25000" dirty="0" err="1"/>
              <a:t>i</a:t>
            </a:r>
            <a:r>
              <a:rPr lang="en-US" altLang="zh-TW" dirty="0"/>
              <a:t> = k </a:t>
            </a:r>
            <a:r>
              <a:rPr lang="en-US" altLang="zh-TW" dirty="0" err="1"/>
              <a:t>r</a:t>
            </a:r>
            <a:r>
              <a:rPr lang="en-US" altLang="zh-TW" baseline="-25000" dirty="0" err="1"/>
              <a:t>i</a:t>
            </a:r>
            <a:r>
              <a:rPr lang="en-US" altLang="zh-TW" baseline="-25000" dirty="0"/>
              <a:t> </a:t>
            </a:r>
            <a:r>
              <a:rPr lang="en-US" altLang="zh-TW" dirty="0"/>
              <a:t>+(1 – k)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842D10-94F8-488B-9C8F-483EA4962CEA}"/>
              </a:ext>
            </a:extLst>
          </p:cNvPr>
          <p:cNvSpPr/>
          <p:nvPr/>
        </p:nvSpPr>
        <p:spPr>
          <a:xfrm>
            <a:off x="8379889" y="5948754"/>
            <a:ext cx="31614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srgbClr val="FF0000"/>
                </a:solidFill>
              </a:rPr>
              <a:t>Sumber</a:t>
            </a:r>
            <a:r>
              <a:rPr lang="en-US" altLang="zh-TW" sz="1600" dirty="0">
                <a:solidFill>
                  <a:srgbClr val="FF0000"/>
                </a:solidFill>
              </a:rPr>
              <a:t>: Jen-Chang Liu, Spring 2006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Color Image Processing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8A879D-9D65-46AC-BFB7-6CEBEE86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>
            <a:extLst>
              <a:ext uri="{FF2B5EF4-FFF2-40B4-BE49-F238E27FC236}">
                <a16:creationId xmlns:a16="http://schemas.microsoft.com/office/drawing/2014/main" id="{33A5E17C-886E-4992-9BB4-26BB9DF6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/>
          <a:stretch>
            <a:fillRect/>
          </a:stretch>
        </p:blipFill>
        <p:spPr bwMode="auto">
          <a:xfrm>
            <a:off x="1981200" y="68264"/>
            <a:ext cx="8686800" cy="678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3" name="Rectangle 6">
            <a:extLst>
              <a:ext uri="{FF2B5EF4-FFF2-40B4-BE49-F238E27FC236}">
                <a16:creationId xmlns:a16="http://schemas.microsoft.com/office/drawing/2014/main" id="{3EA30127-26A1-45DC-8575-AACC20C88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248400"/>
            <a:ext cx="685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56324" name="Rectangle 7">
            <a:extLst>
              <a:ext uri="{FF2B5EF4-FFF2-40B4-BE49-F238E27FC236}">
                <a16:creationId xmlns:a16="http://schemas.microsoft.com/office/drawing/2014/main" id="{4B4CBCF8-22CB-4152-A8ED-85E7C2BBF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6248400"/>
            <a:ext cx="685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chemeClr val="bg1"/>
                </a:solidFill>
              </a:rPr>
              <a:t>H,S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3DCEE-84CE-4A8A-B6A1-908155239920}"/>
              </a:ext>
            </a:extLst>
          </p:cNvPr>
          <p:cNvSpPr/>
          <p:nvPr/>
        </p:nvSpPr>
        <p:spPr>
          <a:xfrm>
            <a:off x="0" y="5816025"/>
            <a:ext cx="21739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 err="1">
                <a:solidFill>
                  <a:srgbClr val="FF0000"/>
                </a:solidFill>
              </a:rPr>
              <a:t>Sumber</a:t>
            </a:r>
            <a:r>
              <a:rPr lang="en-US" altLang="zh-TW" sz="1600" dirty="0">
                <a:solidFill>
                  <a:srgbClr val="FF0000"/>
                </a:solidFill>
              </a:rPr>
              <a:t>: Jen-Chang Liu, 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Spring 2006</a:t>
            </a:r>
          </a:p>
          <a:p>
            <a:r>
              <a:rPr lang="en-US" altLang="zh-TW" sz="1600" dirty="0">
                <a:solidFill>
                  <a:srgbClr val="FF0000"/>
                </a:solidFill>
              </a:rPr>
              <a:t>Color Image Processing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C647C8-E7A8-47EB-8C87-CF0BDFA0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3FF6A-83F3-45E1-AE5C-82F365F0E2E1}"/>
              </a:ext>
            </a:extLst>
          </p:cNvPr>
          <p:cNvSpPr txBox="1"/>
          <p:nvPr/>
        </p:nvSpPr>
        <p:spPr>
          <a:xfrm>
            <a:off x="493577" y="2143760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0.7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FCE30-DD76-4EE0-A393-537E4792680F}"/>
              </a:ext>
            </a:extLst>
          </p:cNvPr>
          <p:cNvSpPr txBox="1"/>
          <p:nvPr/>
        </p:nvSpPr>
        <p:spPr>
          <a:xfrm>
            <a:off x="3271520" y="457708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44A20F-BE9F-4917-8FBA-F1AA2900D68E}"/>
              </a:ext>
            </a:extLst>
          </p:cNvPr>
          <p:cNvSpPr txBox="1"/>
          <p:nvPr/>
        </p:nvSpPr>
        <p:spPr>
          <a:xfrm>
            <a:off x="3471556" y="4316216"/>
            <a:ext cx="1540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3B4B4A-63F7-48C4-A535-5B799B09FB09}"/>
              </a:ext>
            </a:extLst>
          </p:cNvPr>
          <p:cNvSpPr txBox="1"/>
          <p:nvPr/>
        </p:nvSpPr>
        <p:spPr>
          <a:xfrm>
            <a:off x="6096000" y="4392415"/>
            <a:ext cx="509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 image (after decreasing its intensity by 30%)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8C4264-A4C8-4494-8625-F580B049CC48}"/>
              </a:ext>
            </a:extLst>
          </p:cNvPr>
          <p:cNvSpPr/>
          <p:nvPr/>
        </p:nvSpPr>
        <p:spPr>
          <a:xfrm>
            <a:off x="856148" y="557456"/>
            <a:ext cx="4249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/>
              <a:t>Menyunting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saturasi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warna</a:t>
            </a:r>
            <a:r>
              <a:rPr lang="en-US" altLang="en-US" sz="2800" dirty="0"/>
              <a:t>:</a:t>
            </a:r>
            <a:endParaRPr lang="en-US" sz="2800" dirty="0"/>
          </a:p>
        </p:txBody>
      </p:sp>
      <p:pic>
        <p:nvPicPr>
          <p:cNvPr id="9" name="Picture 3" descr="food">
            <a:extLst>
              <a:ext uri="{FF2B5EF4-FFF2-40B4-BE49-F238E27FC236}">
                <a16:creationId xmlns:a16="http://schemas.microsoft.com/office/drawing/2014/main" id="{566B1C94-B858-4442-BF2F-D157B3322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0" y="1686561"/>
            <a:ext cx="2922588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food">
            <a:extLst>
              <a:ext uri="{FF2B5EF4-FFF2-40B4-BE49-F238E27FC236}">
                <a16:creationId xmlns:a16="http://schemas.microsoft.com/office/drawing/2014/main" id="{79791111-DC21-46E5-9050-23D306D1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20" y="1686561"/>
            <a:ext cx="2857500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food">
            <a:extLst>
              <a:ext uri="{FF2B5EF4-FFF2-40B4-BE49-F238E27FC236}">
                <a16:creationId xmlns:a16="http://schemas.microsoft.com/office/drawing/2014/main" id="{B4DE824B-2B63-4DF7-B2C3-983604297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20" y="1686560"/>
            <a:ext cx="28194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7BD8F7D8-A4AC-4EDE-BD13-FB6485009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520" y="4429760"/>
            <a:ext cx="8839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ahoma" panose="020B0604030504040204" pitchFamily="34" charset="0"/>
              </a:rPr>
              <a:t>(</a:t>
            </a:r>
            <a:r>
              <a:rPr lang="en-US" altLang="en-US" sz="2400" dirty="0" err="1">
                <a:latin typeface="Tahoma" panose="020B0604030504040204" pitchFamily="34" charset="0"/>
              </a:rPr>
              <a:t>kiri</a:t>
            </a:r>
            <a:r>
              <a:rPr lang="en-US" altLang="en-US" sz="2400" dirty="0">
                <a:latin typeface="Tahoma" panose="020B0604030504040204" pitchFamily="34" charset="0"/>
              </a:rPr>
              <a:t>) Citra </a:t>
            </a:r>
            <a:r>
              <a:rPr lang="en-US" altLang="en-US" sz="2400" dirty="0" err="1">
                <a:latin typeface="Tahoma" panose="020B0604030504040204" pitchFamily="34" charset="0"/>
              </a:rPr>
              <a:t>makanan</a:t>
            </a:r>
            <a:r>
              <a:rPr lang="en-US" altLang="en-US" sz="2400" dirty="0">
                <a:latin typeface="Tahoma" panose="020B0604030504040204" pitchFamily="34" charset="0"/>
              </a:rPr>
              <a:t> yang </a:t>
            </a:r>
            <a:r>
              <a:rPr lang="en-US" altLang="en-US" sz="2400" dirty="0" err="1">
                <a:latin typeface="Tahoma" panose="020B0604030504040204" pitchFamily="34" charset="0"/>
              </a:rPr>
              <a:t>diambil</a:t>
            </a:r>
            <a:r>
              <a:rPr lang="en-US" altLang="en-US" sz="2400" dirty="0">
                <a:latin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</a:rPr>
              <a:t>dengan</a:t>
            </a:r>
            <a:r>
              <a:rPr lang="en-US" altLang="en-US" sz="2400" dirty="0">
                <a:latin typeface="Tahoma" panose="020B0604030504040204" pitchFamily="34" charset="0"/>
              </a:rPr>
              <a:t> </a:t>
            </a:r>
            <a:r>
              <a:rPr lang="en-US" altLang="en-US" sz="2400" dirty="0" err="1">
                <a:latin typeface="Tahoma" panose="020B0604030504040204" pitchFamily="34" charset="0"/>
              </a:rPr>
              <a:t>kamera</a:t>
            </a:r>
            <a:r>
              <a:rPr lang="en-US" altLang="en-US" sz="2400" dirty="0">
                <a:latin typeface="Tahoma" panose="020B0604030504040204" pitchFamily="34" charset="0"/>
              </a:rPr>
              <a:t> digital;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ahoma" panose="020B0604030504040204" pitchFamily="34" charset="0"/>
              </a:rPr>
              <a:t>(</a:t>
            </a:r>
            <a:r>
              <a:rPr lang="en-US" altLang="en-US" sz="2400" dirty="0" err="1">
                <a:latin typeface="Tahoma" panose="020B0604030504040204" pitchFamily="34" charset="0"/>
              </a:rPr>
              <a:t>tengah</a:t>
            </a:r>
            <a:r>
              <a:rPr lang="en-US" altLang="en-US" sz="2400" dirty="0">
                <a:latin typeface="Tahoma" panose="020B0604030504040204" pitchFamily="34" charset="0"/>
              </a:rPr>
              <a:t>) </a:t>
            </a:r>
            <a:r>
              <a:rPr lang="en-US" altLang="en-US" sz="2400" dirty="0" err="1">
                <a:latin typeface="Tahoma" panose="020B0604030504040204" pitchFamily="34" charset="0"/>
              </a:rPr>
              <a:t>nilai</a:t>
            </a:r>
            <a:r>
              <a:rPr lang="en-US" altLang="en-US" sz="2400" dirty="0">
                <a:latin typeface="Tahoma" panose="020B0604030504040204" pitchFamily="34" charset="0"/>
              </a:rPr>
              <a:t> saturation </a:t>
            </a:r>
            <a:r>
              <a:rPr lang="en-US" altLang="en-US" sz="2400" dirty="0" err="1">
                <a:latin typeface="Tahoma" panose="020B0604030504040204" pitchFamily="34" charset="0"/>
              </a:rPr>
              <a:t>tiap</a:t>
            </a:r>
            <a:r>
              <a:rPr lang="en-US" altLang="en-US" sz="2400" dirty="0">
                <a:latin typeface="Tahoma" panose="020B0604030504040204" pitchFamily="34" charset="0"/>
              </a:rPr>
              <a:t> pixel </a:t>
            </a:r>
            <a:r>
              <a:rPr lang="en-US" altLang="en-US" sz="2400" dirty="0" err="1">
                <a:latin typeface="Tahoma" panose="020B0604030504040204" pitchFamily="34" charset="0"/>
              </a:rPr>
              <a:t>diturunkan</a:t>
            </a:r>
            <a:r>
              <a:rPr lang="en-US" altLang="en-US" sz="2400" dirty="0">
                <a:latin typeface="Tahoma" panose="020B0604030504040204" pitchFamily="34" charset="0"/>
              </a:rPr>
              <a:t> 20%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ahoma" panose="020B0604030504040204" pitchFamily="34" charset="0"/>
              </a:rPr>
              <a:t>(</a:t>
            </a:r>
            <a:r>
              <a:rPr lang="en-US" altLang="en-US" sz="2400" dirty="0" err="1">
                <a:latin typeface="Tahoma" panose="020B0604030504040204" pitchFamily="34" charset="0"/>
              </a:rPr>
              <a:t>kanan</a:t>
            </a:r>
            <a:r>
              <a:rPr lang="en-US" altLang="en-US" sz="2400" dirty="0">
                <a:latin typeface="Tahoma" panose="020B0604030504040204" pitchFamily="34" charset="0"/>
              </a:rPr>
              <a:t>) </a:t>
            </a:r>
            <a:r>
              <a:rPr lang="en-US" altLang="en-US" sz="2400" dirty="0" err="1">
                <a:latin typeface="Tahoma" panose="020B0604030504040204" pitchFamily="34" charset="0"/>
              </a:rPr>
              <a:t>nilai</a:t>
            </a:r>
            <a:r>
              <a:rPr lang="en-US" altLang="en-US" sz="2400" dirty="0">
                <a:latin typeface="Tahoma" panose="020B0604030504040204" pitchFamily="34" charset="0"/>
              </a:rPr>
              <a:t> saturation </a:t>
            </a:r>
            <a:r>
              <a:rPr lang="en-US" altLang="en-US" sz="2400" dirty="0" err="1">
                <a:latin typeface="Tahoma" panose="020B0604030504040204" pitchFamily="34" charset="0"/>
              </a:rPr>
              <a:t>tiap</a:t>
            </a:r>
            <a:r>
              <a:rPr lang="en-US" altLang="en-US" sz="2400" dirty="0">
                <a:latin typeface="Tahoma" panose="020B0604030504040204" pitchFamily="34" charset="0"/>
              </a:rPr>
              <a:t> pixel </a:t>
            </a:r>
            <a:r>
              <a:rPr lang="en-US" altLang="en-US" sz="2400" dirty="0" err="1">
                <a:latin typeface="Tahoma" panose="020B0604030504040204" pitchFamily="34" charset="0"/>
              </a:rPr>
              <a:t>dinaikkan</a:t>
            </a:r>
            <a:r>
              <a:rPr lang="en-US" altLang="en-US" sz="2400" dirty="0">
                <a:latin typeface="Tahoma" panose="020B0604030504040204" pitchFamily="34" charset="0"/>
              </a:rPr>
              <a:t> 40%</a:t>
            </a: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F1F3A807-ACD5-47E0-BF01-FFB49326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7720" y="5756910"/>
            <a:ext cx="27432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E8209AA-C9D7-451E-BFD1-90977DD3E708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4040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D2867-A8E1-4566-8BAB-85614F36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33507-4376-4B55-A8A1-AB4033CC04FD}"/>
              </a:ext>
            </a:extLst>
          </p:cNvPr>
          <p:cNvSpPr txBox="1"/>
          <p:nvPr/>
        </p:nvSpPr>
        <p:spPr>
          <a:xfrm>
            <a:off x="254000" y="1859339"/>
            <a:ext cx="6858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'peppers512.bmp'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rgb2hsv(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(:,:,3);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k = 0.7;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k*V;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hsv2 = cat(3, H, S, V);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rgb2 = hsv2rgb(hsv2);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HSV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RGB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(rgb2),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D13B0-79C9-471E-93BC-CA9D2F2D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960" y="0"/>
            <a:ext cx="4493500" cy="396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9C5E6D-0E2E-409C-ABEB-A6A3C532D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060" y="3429000"/>
            <a:ext cx="4470400" cy="39451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952FAD-247A-4AC5-A22A-CCA5E3B99D78}"/>
              </a:ext>
            </a:extLst>
          </p:cNvPr>
          <p:cNvSpPr txBox="1"/>
          <p:nvPr/>
        </p:nvSpPr>
        <p:spPr>
          <a:xfrm>
            <a:off x="255234" y="501649"/>
            <a:ext cx="5840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Modifikasi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intensitas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dalam</a:t>
            </a:r>
            <a:r>
              <a:rPr lang="en-US" sz="2800" dirty="0">
                <a:solidFill>
                  <a:srgbClr val="FF0000"/>
                </a:solidFill>
              </a:rPr>
              <a:t> model HSV</a:t>
            </a:r>
          </a:p>
        </p:txBody>
      </p:sp>
    </p:spTree>
    <p:extLst>
      <p:ext uri="{BB962C8B-B14F-4D97-AF65-F5344CB8AC3E}">
        <p14:creationId xmlns:p14="http://schemas.microsoft.com/office/powerpoint/2010/main" val="20689940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D2867-A8E1-4566-8BAB-85614F36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D13B0-79C9-471E-93BC-CA9D2F2D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960" y="0"/>
            <a:ext cx="4493500" cy="396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9C5E6D-0E2E-409C-ABEB-A6A3C532D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1060" y="3429000"/>
            <a:ext cx="4470400" cy="39451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952FAD-247A-4AC5-A22A-CCA5E3B99D78}"/>
              </a:ext>
            </a:extLst>
          </p:cNvPr>
          <p:cNvSpPr txBox="1"/>
          <p:nvPr/>
        </p:nvSpPr>
        <p:spPr>
          <a:xfrm>
            <a:off x="255234" y="501649"/>
            <a:ext cx="6063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Modifikasi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intensitas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dalam</a:t>
            </a:r>
            <a:r>
              <a:rPr lang="en-US" sz="2800" dirty="0">
                <a:solidFill>
                  <a:srgbClr val="FF0000"/>
                </a:solidFill>
              </a:rPr>
              <a:t> model RGB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A70399-5F85-4908-9677-C2ADD2013597}"/>
              </a:ext>
            </a:extLst>
          </p:cNvPr>
          <p:cNvSpPr txBox="1"/>
          <p:nvPr/>
        </p:nvSpPr>
        <p:spPr>
          <a:xfrm>
            <a:off x="408940" y="1831538"/>
            <a:ext cx="66774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'peppers512.bmp'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k = 0.7;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=1:3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k *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</a:p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rgb2 = cat(3,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(:,:,1),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(:,:,2),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(:,:,3));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(rgb2),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532723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D2867-A8E1-4566-8BAB-85614F36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33507-4376-4B55-A8A1-AB4033CC04FD}"/>
              </a:ext>
            </a:extLst>
          </p:cNvPr>
          <p:cNvSpPr txBox="1"/>
          <p:nvPr/>
        </p:nvSpPr>
        <p:spPr>
          <a:xfrm>
            <a:off x="254000" y="1859339"/>
            <a:ext cx="6858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'peppers512.bmp'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rgb2hsv(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(:,:,3);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k = 1.5;   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Saturasi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dinaikkan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50%</a:t>
            </a:r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k*S;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hsv2 = cat(3, H, S, V);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rgb2 = hsv2rgb(hsv2);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HSV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RGB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(rgb2),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D13B0-79C9-471E-93BC-CA9D2F2D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960" y="0"/>
            <a:ext cx="4493500" cy="3965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952FAD-247A-4AC5-A22A-CCA5E3B99D78}"/>
              </a:ext>
            </a:extLst>
          </p:cNvPr>
          <p:cNvSpPr txBox="1"/>
          <p:nvPr/>
        </p:nvSpPr>
        <p:spPr>
          <a:xfrm>
            <a:off x="255234" y="501649"/>
            <a:ext cx="571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Modifikasi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saturasi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dalam</a:t>
            </a:r>
            <a:r>
              <a:rPr lang="en-US" sz="2800" dirty="0">
                <a:solidFill>
                  <a:srgbClr val="FF0000"/>
                </a:solidFill>
              </a:rPr>
              <a:t> model HSV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2ED1DA-9593-4BD1-9E87-6B731B455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492" y="3394587"/>
            <a:ext cx="4479967" cy="395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023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D2867-A8E1-4566-8BAB-85614F36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33507-4376-4B55-A8A1-AB4033CC04FD}"/>
              </a:ext>
            </a:extLst>
          </p:cNvPr>
          <p:cNvSpPr txBox="1"/>
          <p:nvPr/>
        </p:nvSpPr>
        <p:spPr>
          <a:xfrm>
            <a:off x="307702" y="1707484"/>
            <a:ext cx="725133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'peppers512.bmp'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rgb2hsv(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(:,:,3);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k = 0.4;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Saturasi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diturunkan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menjadi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40%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semula</a:t>
            </a:r>
            <a:endParaRPr lang="en-US" sz="18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k*S;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hsv2 = cat(3, H, S, V);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rgb2 = hsv2rgb(hsv2);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HSV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RGB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(rgb2),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D13B0-79C9-471E-93BC-CA9D2F2D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960" y="0"/>
            <a:ext cx="4493500" cy="3965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952FAD-247A-4AC5-A22A-CCA5E3B99D78}"/>
              </a:ext>
            </a:extLst>
          </p:cNvPr>
          <p:cNvSpPr txBox="1"/>
          <p:nvPr/>
        </p:nvSpPr>
        <p:spPr>
          <a:xfrm>
            <a:off x="255234" y="501649"/>
            <a:ext cx="571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Modifikasi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saturasi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dalam</a:t>
            </a:r>
            <a:r>
              <a:rPr lang="en-US" sz="2800" dirty="0">
                <a:solidFill>
                  <a:srgbClr val="FF0000"/>
                </a:solidFill>
              </a:rPr>
              <a:t> model HSV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A3B820-C630-4C31-AC70-E90708CDB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476" y="3429000"/>
            <a:ext cx="4448984" cy="39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002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D2867-A8E1-4566-8BAB-85614F36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33507-4376-4B55-A8A1-AB4033CC04FD}"/>
              </a:ext>
            </a:extLst>
          </p:cNvPr>
          <p:cNvSpPr txBox="1"/>
          <p:nvPr/>
        </p:nvSpPr>
        <p:spPr>
          <a:xfrm>
            <a:off x="254000" y="1859339"/>
            <a:ext cx="6858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'peppers512.bmp'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title(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'Original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rgb2hsv(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rgb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(:,:,1);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S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(:,:,2);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V =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hsv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(:,:,3);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k = 0.5;  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Hue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diturunkan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menjadi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50%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semula</a:t>
            </a:r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k*H;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hsv2 = cat(3, H, S, V);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rgb2 = hsv2rgb(hsv2);  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HSV </a:t>
            </a:r>
            <a:r>
              <a:rPr lang="en-US" sz="18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8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RGB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figure,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(rgb2), title (</a:t>
            </a:r>
            <a:r>
              <a:rPr lang="en-US" sz="18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'Output image'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D13B0-79C9-471E-93BC-CA9D2F2DD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960" y="0"/>
            <a:ext cx="4493500" cy="3965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952FAD-247A-4AC5-A22A-CCA5E3B99D78}"/>
              </a:ext>
            </a:extLst>
          </p:cNvPr>
          <p:cNvSpPr txBox="1"/>
          <p:nvPr/>
        </p:nvSpPr>
        <p:spPr>
          <a:xfrm>
            <a:off x="255234" y="501649"/>
            <a:ext cx="4994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Modifikasi</a:t>
            </a:r>
            <a:r>
              <a:rPr lang="en-US" sz="2800" dirty="0">
                <a:solidFill>
                  <a:srgbClr val="FF0000"/>
                </a:solidFill>
              </a:rPr>
              <a:t> hue </a:t>
            </a:r>
            <a:r>
              <a:rPr lang="en-US" sz="2800" dirty="0" err="1">
                <a:solidFill>
                  <a:srgbClr val="FF0000"/>
                </a:solidFill>
              </a:rPr>
              <a:t>dalam</a:t>
            </a:r>
            <a:r>
              <a:rPr lang="en-US" sz="2800" dirty="0">
                <a:solidFill>
                  <a:srgbClr val="FF0000"/>
                </a:solidFill>
              </a:rPr>
              <a:t> model HSV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0BABD9-ED1B-47ED-9F6D-5E50B864A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960" y="3429000"/>
            <a:ext cx="4526993" cy="399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421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41F0-73EF-4187-9AB1-AC2E942FE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58938"/>
            <a:ext cx="10515600" cy="2852737"/>
          </a:xfrm>
        </p:spPr>
        <p:txBody>
          <a:bodyPr/>
          <a:lstStyle/>
          <a:p>
            <a:pPr algn="r"/>
            <a:r>
              <a:rPr lang="en-US" dirty="0" err="1"/>
              <a:t>Bersambung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260C6-EECE-4E49-A5CC-6E88EC424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07C76-9684-4EFA-A831-B0C6DAF3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01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417A3-EC36-4A92-BA38-4731C9CC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+mn-lt"/>
              </a:rPr>
              <a:t>Teori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Warna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E81B2-D552-4160-9972-118900AB8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1666, Isaac Newton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C0978AE-0735-43CC-BA94-B244C9A0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83" y="2590800"/>
            <a:ext cx="91440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3C2A0-11EC-4D66-B331-F9D3D38C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66761-5DCC-4083-BD05-732CE01BA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Tampak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0B272-C313-4F48-B9E7-461484D13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sinar</a:t>
            </a:r>
            <a:r>
              <a:rPr lang="en-US" dirty="0"/>
              <a:t> yang </a:t>
            </a:r>
            <a:r>
              <a:rPr lang="en-US" dirty="0" err="1"/>
              <a:t>direspon</a:t>
            </a:r>
            <a:r>
              <a:rPr lang="en-US" dirty="0"/>
              <a:t> oleh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sinar</a:t>
            </a:r>
            <a:r>
              <a:rPr lang="en-US" dirty="0"/>
              <a:t> </a:t>
            </a:r>
            <a:r>
              <a:rPr lang="en-US" dirty="0" err="1"/>
              <a:t>tampak</a:t>
            </a:r>
            <a:r>
              <a:rPr lang="en-US" dirty="0"/>
              <a:t> (</a:t>
            </a:r>
            <a:r>
              <a:rPr lang="en-US" i="1" dirty="0"/>
              <a:t>visible</a:t>
            </a:r>
            <a:r>
              <a:rPr lang="en-US" dirty="0"/>
              <a:t> </a:t>
            </a:r>
            <a:r>
              <a:rPr lang="en-US" i="1" dirty="0"/>
              <a:t>spectrum</a:t>
            </a:r>
            <a:r>
              <a:rPr lang="en-US" dirty="0"/>
              <a:t>)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panjang</a:t>
            </a:r>
            <a:r>
              <a:rPr lang="en-US" dirty="0"/>
              <a:t> </a:t>
            </a:r>
            <a:r>
              <a:rPr lang="en-US" dirty="0" err="1"/>
              <a:t>gelombang</a:t>
            </a:r>
            <a:r>
              <a:rPr lang="en-US" dirty="0"/>
              <a:t> </a:t>
            </a:r>
            <a:r>
              <a:rPr lang="en-US" dirty="0" err="1"/>
              <a:t>berkisar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400 (</a:t>
            </a:r>
            <a:r>
              <a:rPr lang="en-US" dirty="0" err="1"/>
              <a:t>biru</a:t>
            </a:r>
            <a:r>
              <a:rPr lang="en-US" dirty="0"/>
              <a:t>) </a:t>
            </a:r>
            <a:r>
              <a:rPr lang="en-US" dirty="0" err="1"/>
              <a:t>sampai</a:t>
            </a:r>
            <a:r>
              <a:rPr lang="en-US" dirty="0"/>
              <a:t> 700 nm (</a:t>
            </a:r>
            <a:r>
              <a:rPr lang="en-US" dirty="0" err="1"/>
              <a:t>merah</a:t>
            </a:r>
            <a:r>
              <a:rPr lang="en-US" dirty="0"/>
              <a:t>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960D5C-A268-47CB-BA12-3907CEEC0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406" y="3429000"/>
            <a:ext cx="8869123" cy="31661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B8531-113F-4C58-B01F-F091B0F3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74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AAD82F3-5BC1-4B6C-8414-D6EAB89A2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73" y="1835944"/>
            <a:ext cx="9144000" cy="318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C845FB-A170-4365-AF43-0A03FA27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CA8C-3C40-440D-A23D-CFF4DA0607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14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7815</TotalTime>
  <Words>4990</Words>
  <Application>Microsoft Office PowerPoint</Application>
  <PresentationFormat>Widescreen</PresentationFormat>
  <Paragraphs>699</Paragraphs>
  <Slides>69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84" baseType="lpstr">
      <vt:lpstr>Arial</vt:lpstr>
      <vt:lpstr>arial!important</vt:lpstr>
      <vt:lpstr>Arial-ItalicMT</vt:lpstr>
      <vt:lpstr>ArialMT</vt:lpstr>
      <vt:lpstr>Calibri</vt:lpstr>
      <vt:lpstr>Calibri Light</vt:lpstr>
      <vt:lpstr>Cambria Math</vt:lpstr>
      <vt:lpstr>Courier New</vt:lpstr>
      <vt:lpstr>Symbol</vt:lpstr>
      <vt:lpstr>Tahoma</vt:lpstr>
      <vt:lpstr>Times New Roman</vt:lpstr>
      <vt:lpstr>Office Theme</vt:lpstr>
      <vt:lpstr>Visio.Drawing.5</vt:lpstr>
      <vt:lpstr>Equation.3</vt:lpstr>
      <vt:lpstr>Equation</vt:lpstr>
      <vt:lpstr>16 – Warna  (Bagian 1)</vt:lpstr>
      <vt:lpstr>Pendahuluan</vt:lpstr>
      <vt:lpstr>PowerPoint Presentation</vt:lpstr>
      <vt:lpstr>PowerPoint Presentation</vt:lpstr>
      <vt:lpstr>PowerPoint Presentation</vt:lpstr>
      <vt:lpstr>PowerPoint Presentation</vt:lpstr>
      <vt:lpstr>Teori Warna</vt:lpstr>
      <vt:lpstr>Warna Tampak</vt:lpstr>
      <vt:lpstr>PowerPoint Presentation</vt:lpstr>
      <vt:lpstr>PowerPoint Presentation</vt:lpstr>
      <vt:lpstr>PowerPoint Presentation</vt:lpstr>
      <vt:lpstr>Model Warna</vt:lpstr>
      <vt:lpstr>Model Warna RGB</vt:lpstr>
      <vt:lpstr>Ruang warna RGB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warna HSI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Transformasi Warna dari RGB ke HSI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Transformasi warna dari HSI ke RGB</vt:lpstr>
      <vt:lpstr>Model warna HSV</vt:lpstr>
      <vt:lpstr>PowerPoint Presentation</vt:lpstr>
      <vt:lpstr>HSV Color Model</vt:lpstr>
      <vt:lpstr>HSV Color Model</vt:lpstr>
      <vt:lpstr>HSV Color Model</vt:lpstr>
      <vt:lpstr>HSV Color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Warna HSL</vt:lpstr>
      <vt:lpstr>PowerPoint Presentation</vt:lpstr>
      <vt:lpstr>Konversi dari RGB ke HSL</vt:lpstr>
      <vt:lpstr>Konversi dari HSL ke RGB</vt:lpstr>
      <vt:lpstr>PowerPoint Presentation</vt:lpstr>
      <vt:lpstr>Pelembutan (smoothing) citra berwarna</vt:lpstr>
      <vt:lpstr>Pelembutan citra berwarna: penapis rerata</vt:lpstr>
      <vt:lpstr>Contoh: penapis rerata 5x5</vt:lpstr>
      <vt:lpstr>Model Warna CMY dan CMYK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modify intensity of a color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Bersambung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Dr.Ir. Rinaldi Munir, MT</dc:creator>
  <cp:lastModifiedBy>Dr. Ir. Rinaldi, M.T.</cp:lastModifiedBy>
  <cp:revision>554</cp:revision>
  <dcterms:created xsi:type="dcterms:W3CDTF">2019-08-23T02:29:55Z</dcterms:created>
  <dcterms:modified xsi:type="dcterms:W3CDTF">2025-10-10T06:16:51Z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2024-10-31T06:53:46Z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c0c63815-3fde-45f1-8af3-c3051cd51628</vt:lpwstr>
  </property>
  <property fmtid="{D5CDD505-2E9C-101B-9397-08002B2CF9AE}" pid="8" name="MSIP_Label_38b525e5-f3da-4501-8f1e-526b6769fc56_ContentBits">
    <vt:lpwstr>0</vt:lpwstr>
  </property>
</Properties>
</file>