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9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C7616-563B-480A-9F87-D41E61378310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76A00-A528-48B0-AD6A-AC39F93F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8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E7651-9216-45B8-A481-0FE4970CE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C2438-6A17-4F1A-B530-E2C751F1E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C5357-EBAA-4DDF-9BE3-2BE57CEC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0E7E-ED5C-4656-9B16-AEAA9806722C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40C3E-BE7F-4B93-BD39-4EB7B116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1BA2D-7CFC-4F7B-8EEF-F47572E4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1C5AE-7466-4A01-B9EC-C3BB0D8A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CDB63-7812-4E8F-B005-A836FC13D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43A6C-DEBB-47BF-9BBD-A9D3D3B7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B2BE-34F7-432C-8696-A93BE3789EDF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9DA80-78BA-4FD9-AD2E-6E284AE3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687E6-D850-45C6-AD81-EB4145F7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EE86F2-820C-422C-A502-1FA3CCF1C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2AF47-E2A9-4A92-8743-A1DA021CC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BDDF1-B25E-4EBE-8753-FBCD3543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0647-3CF3-42D1-A6FF-BF154B1CF7FA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82EFB-B2B3-41DF-80F2-F707D8DD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BBA8-5CA8-4E0F-9376-88321FE6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0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023C-747D-4E01-9B37-FF4520A2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9C6FD-62E8-4044-A988-493021117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3768A-042A-4DFC-B007-79B3494D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2267-8ADB-4D60-BBF8-905C60E144B7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1DE64-542D-4CD4-83C3-23AD8D0C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F16D7-AF95-4173-A111-CF47DE27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7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9B45-AA22-4D89-9518-A5F5E5D8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D610B-0827-4DF6-9903-7DC88675A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67BCF-B1F5-4203-AEA8-492C23DA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3021-BD59-4B29-96E7-48DF9FFCEF96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B5943-5CC2-4D2E-AE37-4238B9D5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963D1-FACD-4F7B-A153-5E2D313D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2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533A-3029-4934-BA12-15ADD9F3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978A6-7FC6-4E5D-9A46-583096B6B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B741C-D017-4FEB-860F-4314246E2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0404F-80FA-4F3B-899D-05D7E88E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B0D4-F28F-457E-99AD-39E928C5A8AB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1E59E-E19A-4768-A17C-34BC4CBD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93C80-9CEA-4AEA-A738-5FE794D6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4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AC88-6090-4DBF-A001-CC40A4AD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4B2E0-9D6E-4303-9999-2D6EE3A23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CF6AC-0E8E-4FEB-8E6C-074C413AF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2EB71-DF14-4229-8528-9EAF198C4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93C55-47B8-4211-B362-D543E3506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B2EF44-BB49-42B0-8995-AB73CFFE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D783-A5E9-4B78-8C3C-3CCD52B68BE5}" type="datetime1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9FD39-CB23-4223-956B-B5A7AA60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D6122-B060-45C0-9C84-F14B4467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8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4162-EAE2-4093-9446-6E58B044F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9E93F-AD2A-41DD-A271-34E51CC5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C19F-EAE8-4276-92D2-D86187EF2405}" type="datetime1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3303C-2E25-4E56-9938-7B11A9C0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E93D6-C47F-4EAB-B55E-F3D37DDE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3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64D8A-9F13-4C51-911D-ECEC3E51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19F8-4D9D-4738-A6F7-764FA90C3803}" type="datetime1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00E4D-0685-4E41-BAA2-B7B1D8DD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A4FC1-7B29-4F3A-853F-079BD065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EB99-CB3F-46A5-B6FD-F7055754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1503A-B599-46D8-9D49-A376C255B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E3D4C-F3C4-410D-ABB8-FC4DD5C4B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E354B-4C69-4180-BB4F-FB839F90A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EC6E-2688-4AFE-85DD-E49BF09F3E70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4A545-485B-4DF7-8A43-07B6FBAF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7E16A-85AE-4885-BD5B-05A44CD1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3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80B5-B6B1-4AF3-933F-B66A1F00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C9B2FD-3039-4655-A0E9-E1964C8E5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43C4-1F96-4284-B123-FA7E4DFAD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0DA39-A879-4336-B99E-5500EFFB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C57CA-A2C5-4F7A-9345-36176F69A1BF}" type="datetime1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6C7A2-8163-4F6E-AAA7-ED73997C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C0034-F23A-40F3-8EB1-04E2A27A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FDAE6-5109-46BB-86A5-C2D26913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00C25-8F0F-49C3-8489-B89DAE2CE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DEA54-5BB3-4154-8C10-E87257802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03616-6E12-4A0F-BEF7-07346660F75B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F2E45-88C3-4C48-92E0-07A58CD29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14C7B-E838-406D-BBAD-9B9D12266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53A1-7512-4506-B9ED-7F9DD108F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5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1421"/>
            <a:ext cx="9144000" cy="1793557"/>
          </a:xfrm>
        </p:spPr>
        <p:txBody>
          <a:bodyPr>
            <a:normAutofit/>
          </a:bodyPr>
          <a:lstStyle/>
          <a:p>
            <a:r>
              <a:rPr lang="en-US" b="1" dirty="0"/>
              <a:t>15 – </a:t>
            </a:r>
            <a:r>
              <a:rPr lang="en-US" b="1" dirty="0" err="1"/>
              <a:t>Restorasi</a:t>
            </a:r>
            <a:r>
              <a:rPr lang="en-US" b="1" dirty="0"/>
              <a:t> Citra  </a:t>
            </a:r>
            <a:r>
              <a:rPr lang="en-US" sz="4400" dirty="0">
                <a:solidFill>
                  <a:srgbClr val="FF0000"/>
                </a:solidFill>
              </a:rPr>
              <a:t>(Bagian 3)</a:t>
            </a:r>
            <a:br>
              <a:rPr lang="en-US" sz="4400" b="1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2B5-440C-4CF9-BA6E-65D0274F1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6444" y="2225154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Pemrosesan</a:t>
            </a:r>
            <a:r>
              <a:rPr lang="en-US" sz="3600" dirty="0"/>
              <a:t> Citra Digital</a:t>
            </a:r>
          </a:p>
          <a:p>
            <a:endParaRPr lang="en-US" sz="3600" dirty="0"/>
          </a:p>
          <a:p>
            <a:r>
              <a:rPr lang="en-US" sz="3600" dirty="0"/>
              <a:t>Oleh: Dr. Ir. Rinaldi, </a:t>
            </a:r>
            <a:r>
              <a:rPr lang="en-US" sz="3600"/>
              <a:t>M.T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2025</a:t>
            </a:r>
          </a:p>
        </p:txBody>
      </p:sp>
      <p:pic>
        <p:nvPicPr>
          <p:cNvPr id="7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8AC70252-0B44-45A8-BC48-01EFF8DE1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15" y="3982630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540A44-09BD-4826-98DA-8F06C86E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1FAFD-1BE5-47C8-A7A8-FD2DAF3D03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2772"/>
                <a:ext cx="10515600" cy="56596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Setelah  8 </a:t>
                </a:r>
                <a:r>
                  <a:rPr lang="en-US" sz="2400" dirty="0" err="1"/>
                  <a:t>koefisien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diketahui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citra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direstorasi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i="1" dirty="0"/>
                  <a:t>quadrilateral region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r>
                  <a:rPr lang="en-US" sz="2400" dirty="0" err="1"/>
                  <a:t>Misalkan</a:t>
                </a:r>
                <a:r>
                  <a:rPr lang="en-US" sz="2400" dirty="0"/>
                  <a:t> f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citra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orisinal</a:t>
                </a:r>
                <a:r>
                  <a:rPr lang="en-US" sz="2400" dirty="0"/>
                  <a:t> (</a:t>
                </a:r>
                <a:r>
                  <a:rPr lang="en-US" sz="2400" i="1" dirty="0"/>
                  <a:t>undistorted image</a:t>
                </a:r>
                <a:r>
                  <a:rPr lang="en-US" sz="2400" dirty="0"/>
                  <a:t>), g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citra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terdistorsi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ingin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menemukan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citra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orisinal</a:t>
                </a:r>
                <a:r>
                  <a:rPr lang="en-US" sz="2400" dirty="0"/>
                  <a:t> pada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 (x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), </a:t>
                </a:r>
                <a:r>
                  <a:rPr lang="en-US" sz="2400" dirty="0" err="1"/>
                  <a:t>yaitu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kemana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f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(x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dipetakan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citra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terdistorsi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 err="1"/>
                  <a:t>Sulihkan</a:t>
                </a:r>
                <a:r>
                  <a:rPr lang="en-US" sz="2400" dirty="0"/>
                  <a:t> (x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persamaan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err="1"/>
                  <a:t>diperoleh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(x’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y’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Nilai </a:t>
                </a:r>
                <a:r>
                  <a:rPr lang="en-US" sz="2400" dirty="0" err="1"/>
                  <a:t>titik</a:t>
                </a:r>
                <a:r>
                  <a:rPr lang="en-US" sz="2400" dirty="0"/>
                  <a:t> pada </a:t>
                </a:r>
                <a:r>
                  <a:rPr lang="en-US" sz="2400" dirty="0" err="1"/>
                  <a:t>citra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tak-terdistorsi</a:t>
                </a:r>
                <a:r>
                  <a:rPr lang="en-US" sz="2400" dirty="0"/>
                  <a:t> (</a:t>
                </a:r>
                <a:r>
                  <a:rPr lang="en-US" sz="2400" i="1" dirty="0"/>
                  <a:t>undistorted image</a:t>
                </a:r>
                <a:r>
                  <a:rPr lang="en-US" sz="2400" dirty="0"/>
                  <a:t>) yang</a:t>
                </a:r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dipetakan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(x’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y’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g(x’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y’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).</a:t>
                </a:r>
              </a:p>
              <a:p>
                <a:r>
                  <a:rPr lang="en-US" sz="2400" dirty="0"/>
                  <a:t>Jadi, </a:t>
                </a:r>
                <a:r>
                  <a:rPr lang="en-US" sz="2400" dirty="0" err="1"/>
                  <a:t>estimasi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citra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hasil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restorasi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/>
                  <a:t>(x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y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 = g(x’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y’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).</a:t>
                </a:r>
              </a:p>
              <a:p>
                <a:r>
                  <a:rPr lang="en-US" sz="2400" dirty="0" err="1"/>
                  <a:t>Ulangi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prosedur</a:t>
                </a:r>
                <a:r>
                  <a:rPr lang="en-US" sz="2400" dirty="0"/>
                  <a:t> di </a:t>
                </a:r>
                <a:r>
                  <a:rPr lang="en-US" sz="2400" dirty="0" err="1"/>
                  <a:t>atas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titik-titik</a:t>
                </a:r>
                <a:r>
                  <a:rPr lang="en-US" sz="2400" dirty="0"/>
                  <a:t> yang lain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1FAFD-1BE5-47C8-A7A8-FD2DAF3D03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2772"/>
                <a:ext cx="10515600" cy="5659664"/>
              </a:xfrm>
              <a:blipFill>
                <a:blip r:embed="rId2"/>
                <a:stretch>
                  <a:fillRect l="-928" t="-1509" r="-1217" b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856BA-E56A-4B90-B523-39992E83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9216E-EE4B-4E99-9414-4C26C1C3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68AA6-47FE-45DE-A012-B1535FD6E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10" y="2926105"/>
            <a:ext cx="4652964" cy="798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899EC4-9424-40F2-9FD9-5E66EC6AB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2" y="2998379"/>
            <a:ext cx="5165270" cy="667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051038-CF81-4E4D-AF8B-E11EC69C9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075" y="3592620"/>
            <a:ext cx="2698297" cy="28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5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ABA06-404B-46B4-AA91-76B124A4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845"/>
            <a:ext cx="10515600" cy="5425849"/>
          </a:xfrm>
        </p:spPr>
        <p:txBody>
          <a:bodyPr/>
          <a:lstStyle/>
          <a:p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,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i="1" dirty="0" err="1"/>
              <a:t>tiepoint</a:t>
            </a:r>
            <a:r>
              <a:rPr lang="en-US" sz="2400" dirty="0"/>
              <a:t> yang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membangkitkan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quadrilateral yang </a:t>
            </a:r>
            <a:r>
              <a:rPr lang="en-US" sz="2400" dirty="0" err="1"/>
              <a:t>mencakup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setiap</a:t>
            </a:r>
            <a:r>
              <a:rPr lang="en-US" sz="2400" dirty="0"/>
              <a:t> quadrilateral </a:t>
            </a:r>
            <a:r>
              <a:rPr lang="en-US" sz="2400" dirty="0" err="1"/>
              <a:t>mempunyai</a:t>
            </a:r>
            <a:r>
              <a:rPr lang="en-US" sz="2400" dirty="0"/>
              <a:t> 8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koefisiennya</a:t>
            </a:r>
            <a:r>
              <a:rPr lang="en-US" sz="2400" dirty="0"/>
              <a:t> masing-masing.</a:t>
            </a:r>
          </a:p>
          <a:p>
            <a:endParaRPr lang="en-US" sz="2400" dirty="0"/>
          </a:p>
          <a:p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perhitungan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: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0C673-DDF3-4074-B5C5-5D9671B4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35AE7-E8BD-4510-94E5-45FF9FFC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FB3C6-D5BD-46CC-A074-962916FD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018" y="2459866"/>
            <a:ext cx="4562475" cy="523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AB91B6-792B-4B9A-ABEE-8C282D63D85F}"/>
              </a:ext>
            </a:extLst>
          </p:cNvPr>
          <p:cNvSpPr txBox="1"/>
          <p:nvPr/>
        </p:nvSpPr>
        <p:spPr>
          <a:xfrm>
            <a:off x="1621972" y="3013501"/>
            <a:ext cx="10124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x’ dan y’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riil</a:t>
            </a:r>
            <a:r>
              <a:rPr lang="en-US" sz="2400" dirty="0"/>
              <a:t>  (</a:t>
            </a:r>
            <a:r>
              <a:rPr lang="en-US" sz="2400" dirty="0" err="1"/>
              <a:t>bukan</a:t>
            </a:r>
            <a:r>
              <a:rPr lang="en-US" sz="2400" dirty="0"/>
              <a:t> integer)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Oleh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interpolasi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(</a:t>
            </a:r>
            <a:r>
              <a:rPr lang="en-US" sz="2400" i="1" dirty="0"/>
              <a:t>gray-level interpolation</a:t>
            </a:r>
            <a:r>
              <a:rPr lang="en-US" sz="2400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515255-1699-44D9-BDCA-05D025459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17" y="4013477"/>
            <a:ext cx="6840727" cy="27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EAC0-4EA0-40D7-BC92-E133DA35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Interpolasi</a:t>
            </a:r>
            <a:r>
              <a:rPr lang="en-US" dirty="0"/>
              <a:t> Nilai </a:t>
            </a:r>
            <a:r>
              <a:rPr lang="en-US" dirty="0" err="1"/>
              <a:t>Keabuan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3EB94-C9C0-4963-8A89-36887C645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Ada dua </a:t>
            </a:r>
            <a:r>
              <a:rPr lang="en-US" sz="2400" dirty="0" err="1"/>
              <a:t>macam</a:t>
            </a:r>
            <a:r>
              <a:rPr lang="en-US" sz="2400" dirty="0"/>
              <a:t> </a:t>
            </a:r>
            <a:r>
              <a:rPr lang="en-US" sz="2400" dirty="0" err="1"/>
              <a:t>interpolasi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i="1" dirty="0"/>
              <a:t>Nearest neighbor interpolation</a:t>
            </a:r>
            <a:r>
              <a:rPr lang="en-US" sz="2400" dirty="0"/>
              <a:t>: </a:t>
            </a:r>
            <a:r>
              <a:rPr lang="en-US" sz="2400" dirty="0" err="1"/>
              <a:t>dibulatkan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tetangga</a:t>
            </a:r>
            <a:r>
              <a:rPr lang="en-US" sz="2400" dirty="0"/>
              <a:t> </a:t>
            </a:r>
            <a:r>
              <a:rPr lang="en-US" sz="2400" dirty="0" err="1"/>
              <a:t>terdekat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33F0B-BB56-4121-B372-E2EBE5D5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24C99-39CA-4962-9872-0280130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BC186-D55E-4BC9-9E66-DAD498F1F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59" y="2710836"/>
            <a:ext cx="2553552" cy="903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12A72E-A89F-474D-9BF7-D4B99CF44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597" y="3207917"/>
            <a:ext cx="7026375" cy="2959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A3756E-7193-4DB3-87B7-09BC0AECBFE9}"/>
              </a:ext>
            </a:extLst>
          </p:cNvPr>
          <p:cNvSpPr txBox="1"/>
          <p:nvPr/>
        </p:nvSpPr>
        <p:spPr>
          <a:xfrm>
            <a:off x="1015271" y="3999933"/>
            <a:ext cx="37911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Metode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ini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sederhana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namun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mungkin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menimbulkan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artefak</a:t>
            </a:r>
            <a:r>
              <a:rPr lang="en-US" sz="2200" dirty="0">
                <a:solidFill>
                  <a:srgbClr val="FF0000"/>
                </a:solidFill>
              </a:rPr>
              <a:t> yang </a:t>
            </a:r>
            <a:r>
              <a:rPr lang="en-US" sz="2200" dirty="0" err="1">
                <a:solidFill>
                  <a:srgbClr val="FF0000"/>
                </a:solidFill>
              </a:rPr>
              <a:t>tidak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diinginkan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seperti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i="1" dirty="0">
                <a:solidFill>
                  <a:srgbClr val="FF0000"/>
                </a:solidFill>
              </a:rPr>
              <a:t>step-like edges </a:t>
            </a:r>
            <a:r>
              <a:rPr lang="en-US" sz="2200" dirty="0">
                <a:solidFill>
                  <a:srgbClr val="FF0000"/>
                </a:solidFill>
              </a:rPr>
              <a:t>yang </a:t>
            </a:r>
            <a:r>
              <a:rPr lang="en-US" sz="2200" dirty="0" err="1">
                <a:solidFill>
                  <a:srgbClr val="FF0000"/>
                </a:solidFill>
              </a:rPr>
              <a:t>seharusnya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lurus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atau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mulus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sebelum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transformasi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591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7B289-CED4-42EE-8B01-2C1267B7B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2886"/>
                <a:ext cx="10515600" cy="540407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rabicPeriod" startAt="2"/>
                </a:pPr>
                <a:r>
                  <a:rPr lang="en-US" sz="2400" i="1" dirty="0" err="1"/>
                  <a:t>Bilinier</a:t>
                </a:r>
                <a:r>
                  <a:rPr lang="en-US" sz="2400" i="1" dirty="0"/>
                  <a:t> interpolation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menggunakan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empat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keabuan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tetangga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terdekat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menginterpolasi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keabuan</a:t>
                </a:r>
                <a:r>
                  <a:rPr lang="en-US" sz="2400" dirty="0"/>
                  <a:t> pada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/>
                  <a:t>(x, y) </a:t>
                </a:r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  <a:p>
                <a:pPr marL="457200" indent="-457200">
                  <a:buAutoNum type="arabicPeriod" startAt="2"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Jadi,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7B289-CED4-42EE-8B01-2C1267B7B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2886"/>
                <a:ext cx="10515600" cy="5404077"/>
              </a:xfrm>
              <a:blipFill>
                <a:blip r:embed="rId2"/>
                <a:stretch>
                  <a:fillRect l="-928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0817A-9FFA-4F3E-B820-A8F6A18E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D1B09-06A4-44DA-8369-0D4E0A7C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53A40-8720-4759-A236-EAFE2CF11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148" y="1760084"/>
            <a:ext cx="4638675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80749A-F0F1-42D1-AD39-BE777B136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532" y="2331583"/>
            <a:ext cx="2609850" cy="56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98F16-AE7C-4867-8316-8913B928E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718" y="3428999"/>
            <a:ext cx="4998584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9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23858D-44C4-4332-B7C2-22BA9D2B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B12FAF-5C36-4F7D-9AE7-A406CD1CE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9C574-6D26-4048-A156-45FE8B65B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08" y="238805"/>
            <a:ext cx="9708595" cy="648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5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A0DFF-931F-46BB-B0DB-2B8942440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197249"/>
          </a:xfrm>
        </p:spPr>
        <p:txBody>
          <a:bodyPr/>
          <a:lstStyle/>
          <a:p>
            <a:r>
              <a:rPr lang="id-ID" dirty="0"/>
              <a:t>Menemukan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id-ID" dirty="0"/>
              <a:t> </a:t>
            </a:r>
            <a:r>
              <a:rPr lang="en-US" i="1" dirty="0"/>
              <a:t>tie</a:t>
            </a:r>
            <a:r>
              <a:rPr lang="id-ID" i="1" dirty="0"/>
              <a:t>poin</a:t>
            </a:r>
            <a:r>
              <a:rPr lang="en-US" dirty="0" err="1"/>
              <a:t>ts</a:t>
            </a:r>
            <a:r>
              <a:rPr lang="id-ID" dirty="0"/>
              <a:t> yang sesuai adalah masalah yang sulit</a:t>
            </a:r>
            <a:endParaRPr lang="en-US" dirty="0"/>
          </a:p>
          <a:p>
            <a:endParaRPr lang="en-US" dirty="0"/>
          </a:p>
          <a:p>
            <a:r>
              <a:rPr lang="id-ID" dirty="0"/>
              <a:t> Teknik yang umum digunakan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1. </a:t>
            </a:r>
            <a:r>
              <a:rPr lang="id-ID" dirty="0"/>
              <a:t>Pencocokan fitur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w</a:t>
            </a:r>
            <a:r>
              <a:rPr lang="id-ID" dirty="0"/>
              <a:t>arna, histogram lokal, PCA lokal, tekstur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2. </a:t>
            </a:r>
            <a:r>
              <a:rPr lang="id-ID" dirty="0"/>
              <a:t> Metode deteksi sudut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3.  </a:t>
            </a:r>
            <a:r>
              <a:rPr lang="en-US" dirty="0" err="1"/>
              <a:t>Menemukan</a:t>
            </a:r>
            <a:r>
              <a:rPr lang="id-ID" dirty="0"/>
              <a:t> distorsi geometrik antara dua kontur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4.   </a:t>
            </a:r>
            <a:r>
              <a:rPr lang="en-US" dirty="0" err="1"/>
              <a:t>Dsb</a:t>
            </a:r>
            <a:r>
              <a:rPr lang="en-US" dirty="0"/>
              <a:t> </a:t>
            </a:r>
            <a:r>
              <a:rPr lang="id-ID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91B673-201B-44F6-B04D-E61797A4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685AC-C147-448E-BD17-D6687710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3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414759-8B17-46CC-AC4F-3CA4ED1F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F678C-D4FB-4491-9703-1AC95F54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B037C-13C0-45B1-9697-E62899A2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32" y="152363"/>
            <a:ext cx="10601511" cy="63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54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42B3-A436-52C6-5513-0530FEA4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6A6A6A"/>
                </a:solidFill>
                <a:effectLst/>
                <a:latin typeface="Arial" panose="020B0604020202020204" pitchFamily="34" charset="0"/>
              </a:rPr>
              <a:t>Correct image for lens distortion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8023B-A2D2-4766-10D4-F3312783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 err="1"/>
              <a:t>Mathwork</a:t>
            </a:r>
            <a:r>
              <a:rPr lang="en-US" dirty="0"/>
              <a:t> (</a:t>
            </a:r>
            <a:r>
              <a:rPr lang="en-US" dirty="0" err="1"/>
              <a:t>Matlab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47BDC-6CE1-43DD-87B3-EE7BC6B7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2E204-C8AE-9E11-7D7E-47A2894D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8152B-F796-52DB-B4C8-A9D92AA86651}"/>
              </a:ext>
            </a:extLst>
          </p:cNvPr>
          <p:cNvSpPr txBox="1"/>
          <p:nvPr/>
        </p:nvSpPr>
        <p:spPr>
          <a:xfrm>
            <a:off x="991850" y="2639946"/>
            <a:ext cx="10515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Create a set of calibration images.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images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imageSet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fullfile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toolboxdir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'vision'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visiondata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'calibration'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fishEye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));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%%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Detect the calibration pattern.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imagePoints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boardSize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]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detectCheckerboardPoints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images.ImageLocation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%%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Generate the world coordinates of the corners of the squares. The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square size is in millimeters.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squareSize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29;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worldPoints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generateCheckerboardPoints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boardSize,squareSize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424593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8767E1-FBF7-01C5-9EC8-D47A53C7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5E4248-A7D7-C771-C01B-2BE074FA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B1380-E763-8F19-DED4-F66262980216}"/>
              </a:ext>
            </a:extLst>
          </p:cNvPr>
          <p:cNvSpPr txBox="1"/>
          <p:nvPr/>
        </p:nvSpPr>
        <p:spPr>
          <a:xfrm>
            <a:off x="866306" y="1018057"/>
            <a:ext cx="104593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%%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Calibrate the camera.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cameraParams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estimateCameraParameters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imagePoints,worldPoints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%%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Remove lens distortion and display the results.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images.read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(1);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J1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undistortImage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I,cameraParams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%%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Display the original and corrected images.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imshowpair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(I,J1,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'montage'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'Original Image (left) vs. Corrected Image (right)'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J2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undistortImage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(I,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cameraParams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OutputView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'full'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figure;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imshow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(J2);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'Full Output View'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244217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A82AEF-3E8B-3336-A01F-68B42CFB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A1C8EB-788B-B2C1-F7F6-9E0D49EF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A96A9-F64C-9F93-86EA-E26A065F9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304" y="974360"/>
            <a:ext cx="12860607" cy="46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4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61E3-C0F4-4E23-AD82-A634592D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Distorsi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Geometrik</a:t>
            </a:r>
            <a:endParaRPr lang="en-US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1BB30-FE94-4239-8D37-93EFCEFA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06923-9010-400F-8B75-82532E65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pic>
        <p:nvPicPr>
          <p:cNvPr id="7" name="Picture 6" descr="A picture containing outdoor, sky, stone&#10;&#10;Description automatically generated">
            <a:extLst>
              <a:ext uri="{FF2B5EF4-FFF2-40B4-BE49-F238E27FC236}">
                <a16:creationId xmlns:a16="http://schemas.microsoft.com/office/drawing/2014/main" id="{AE3A4608-263D-4F5F-A40E-929F05EBC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1" y="1606674"/>
            <a:ext cx="5777593" cy="4468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86549-A4D6-4254-866F-14EFF92FC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535" y="2342386"/>
            <a:ext cx="5048984" cy="33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95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F5D5CB-868C-87C0-D50C-D14B0EB2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F0C33-208C-2A09-78D1-31BC230E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3F9E-7577-2887-494B-E68D38F40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99"/>
            <a:ext cx="10663464" cy="68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5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E171-7494-4FAF-AD1D-AB63E843C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Geometrik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C2D61-D9F3-47BF-A53E-2E8C107E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i="1" dirty="0"/>
              <a:t>“rubber-sheet” transformation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mencetak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karet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meregangnya</a:t>
            </a:r>
            <a:r>
              <a:rPr lang="en-US" dirty="0"/>
              <a:t> (</a:t>
            </a:r>
            <a:r>
              <a:rPr lang="en-US" i="1" dirty="0"/>
              <a:t>stretching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endParaRPr lang="en-US" i="1" dirty="0"/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geometrik</a:t>
            </a:r>
            <a:r>
              <a:rPr lang="en-US" dirty="0"/>
              <a:t>: </a:t>
            </a:r>
            <a:r>
              <a:rPr lang="en-US" dirty="0" err="1"/>
              <a:t>menghilangkan</a:t>
            </a:r>
            <a:r>
              <a:rPr lang="en-US" dirty="0"/>
              <a:t> </a:t>
            </a:r>
            <a:r>
              <a:rPr lang="en-US" dirty="0" err="1"/>
              <a:t>distorsi</a:t>
            </a:r>
            <a:r>
              <a:rPr lang="en-US" dirty="0"/>
              <a:t> </a:t>
            </a:r>
            <a:r>
              <a:rPr lang="en-US" dirty="0" err="1"/>
              <a:t>geometrik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diakuisisi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3000" dirty="0" err="1"/>
              <a:t>Transformasi</a:t>
            </a:r>
            <a:r>
              <a:rPr lang="en-US" sz="3000" dirty="0"/>
              <a:t> </a:t>
            </a:r>
            <a:r>
              <a:rPr lang="en-US" sz="3000" dirty="0" err="1"/>
              <a:t>geometrik</a:t>
            </a:r>
            <a:r>
              <a:rPr lang="en-US" sz="3000" dirty="0"/>
              <a:t> </a:t>
            </a:r>
            <a:r>
              <a:rPr lang="en-US" sz="3000" dirty="0" err="1"/>
              <a:t>memodifikasi</a:t>
            </a:r>
            <a:r>
              <a:rPr lang="en-US" sz="3000" dirty="0"/>
              <a:t> </a:t>
            </a:r>
            <a:r>
              <a:rPr lang="en-US" sz="3000" dirty="0" err="1"/>
              <a:t>hubungan</a:t>
            </a:r>
            <a:r>
              <a:rPr lang="en-US" sz="3000" dirty="0"/>
              <a:t> </a:t>
            </a:r>
            <a:r>
              <a:rPr lang="en-US" sz="3000" dirty="0" err="1"/>
              <a:t>spasial</a:t>
            </a:r>
            <a:r>
              <a:rPr lang="en-US" sz="3000" dirty="0"/>
              <a:t> </a:t>
            </a:r>
            <a:r>
              <a:rPr lang="en-US" sz="3000" dirty="0" err="1"/>
              <a:t>antara</a:t>
            </a:r>
            <a:r>
              <a:rPr lang="en-US" sz="3000" dirty="0"/>
              <a:t> pixel-pixel di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citra</a:t>
            </a:r>
            <a:r>
              <a:rPr lang="en-US" sz="3000" dirty="0"/>
              <a:t>.</a:t>
            </a:r>
          </a:p>
          <a:p>
            <a:pPr marL="0" indent="0">
              <a:buNone/>
            </a:pPr>
            <a:r>
              <a:rPr lang="en-US" sz="3000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FD07E-9E8F-4366-8B7D-F41A80C9C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CDE89-6823-4427-982D-D5509603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9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DF5C7-0659-43EC-A4A7-091BC5CF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1371"/>
            <a:ext cx="10515600" cy="554559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/>
              <a:t>Contoh-contoh</a:t>
            </a:r>
            <a:r>
              <a:rPr lang="en-US" sz="3200" b="1" dirty="0"/>
              <a:t> </a:t>
            </a:r>
            <a:r>
              <a:rPr lang="en-US" sz="3200" b="1" dirty="0" err="1"/>
              <a:t>distorsi</a:t>
            </a:r>
            <a:r>
              <a:rPr lang="en-US" sz="3200" b="1" dirty="0"/>
              <a:t> </a:t>
            </a:r>
            <a:r>
              <a:rPr lang="en-US" sz="3200" b="1" dirty="0" err="1"/>
              <a:t>geometrik</a:t>
            </a: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altLang="en-US" b="1" dirty="0">
                <a:solidFill>
                  <a:srgbClr val="FF0000"/>
                </a:solidFill>
              </a:rPr>
              <a:t>Pincushion distortion</a:t>
            </a:r>
            <a:r>
              <a:rPr lang="en-US" altLang="en-US" b="1" dirty="0"/>
              <a:t> </a:t>
            </a:r>
            <a:r>
              <a:rPr lang="en-US" altLang="en-US" dirty="0"/>
              <a:t>(</a:t>
            </a:r>
            <a:r>
              <a:rPr lang="en-US" altLang="en-US" dirty="0" err="1"/>
              <a:t>berkaitan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lensa</a:t>
            </a:r>
            <a:r>
              <a:rPr lang="en-US" altLang="en-US" dirty="0"/>
              <a:t> zoom)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B440D-C25B-48CB-9111-BA676455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3C5B0-18AB-4616-B001-AB204A53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45379-5BEC-450F-8436-1CC03261D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685" y="2500199"/>
            <a:ext cx="9408062" cy="317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8DA2B-0F14-48A7-A233-74D3C3674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744"/>
            <a:ext cx="10515600" cy="5284334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Barrel distortion </a:t>
            </a:r>
            <a:r>
              <a:rPr lang="en-US" dirty="0"/>
              <a:t>(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)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Perspective distortion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FCB32A-539F-4853-B3EF-5E41B1C8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388A2-D120-48A1-9380-26359B32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B3FD0D-8050-4681-B957-994A0E02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277" y="960325"/>
            <a:ext cx="5922065" cy="209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38FF87-526E-4B9E-952C-06D313E8F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134" y="3802176"/>
            <a:ext cx="6384951" cy="22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6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E2864-A4B1-46C7-80A4-C272CB441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9971"/>
            <a:ext cx="10515600" cy="5316992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Dua</a:t>
            </a:r>
            <a:r>
              <a:rPr lang="en-US" altLang="en-US" b="1" dirty="0"/>
              <a:t> Langkah </a:t>
            </a:r>
            <a:r>
              <a:rPr lang="en-US" altLang="en-US" b="1" dirty="0" err="1"/>
              <a:t>dalam</a:t>
            </a:r>
            <a:r>
              <a:rPr lang="en-US" altLang="en-US" b="1" dirty="0"/>
              <a:t> </a:t>
            </a:r>
            <a:r>
              <a:rPr lang="en-US" altLang="en-US" b="1" dirty="0" err="1"/>
              <a:t>transformasi</a:t>
            </a:r>
            <a:r>
              <a:rPr lang="en-US" altLang="en-US" b="1" dirty="0"/>
              <a:t> </a:t>
            </a:r>
            <a:r>
              <a:rPr lang="en-US" altLang="en-US" b="1" dirty="0" err="1"/>
              <a:t>geometrik</a:t>
            </a:r>
            <a:r>
              <a:rPr lang="en-US" altLang="en-US" b="1" dirty="0"/>
              <a:t>: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2800" b="1" dirty="0">
                <a:solidFill>
                  <a:srgbClr val="FF0000"/>
                </a:solidFill>
              </a:rPr>
              <a:t>Spatial transformation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menyusun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ulang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kembali</a:t>
            </a:r>
            <a:r>
              <a:rPr lang="en-US" altLang="en-US" sz="2800" dirty="0"/>
              <a:t> pixel-pixel di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citra</a:t>
            </a:r>
            <a:endParaRPr lang="en-US" altLang="en-US" sz="2800" dirty="0"/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2800" b="1" dirty="0">
                <a:solidFill>
                  <a:srgbClr val="FF0000"/>
                </a:solidFill>
              </a:rPr>
              <a:t>Gray-level interpolation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mengisi</a:t>
            </a:r>
            <a:r>
              <a:rPr lang="en-US" altLang="en-US" sz="2800" dirty="0"/>
              <a:t> (</a:t>
            </a:r>
            <a:r>
              <a:rPr lang="en-US" altLang="en-US" sz="2800" i="1" dirty="0"/>
              <a:t>assignment</a:t>
            </a:r>
            <a:r>
              <a:rPr lang="en-US" altLang="en-US" sz="2800" dirty="0"/>
              <a:t>) </a:t>
            </a:r>
            <a:r>
              <a:rPr lang="en-US" altLang="en-US" sz="2800" dirty="0" err="1"/>
              <a:t>nilai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keabuan</a:t>
            </a:r>
            <a:r>
              <a:rPr lang="en-US" altLang="en-US" sz="2800" dirty="0"/>
              <a:t> </a:t>
            </a:r>
            <a:r>
              <a:rPr lang="en-US" altLang="en-US" sz="2800" i="1" dirty="0"/>
              <a:t>pixel-pixel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citra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hasil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transformasi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spasial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langkah</a:t>
            </a:r>
            <a:r>
              <a:rPr lang="en-US" altLang="en-US" sz="2800" dirty="0"/>
              <a:t> 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B0784-F4EE-412C-8C3B-66D8B59D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567B7-E12B-4096-9606-91350572D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2DB0E-2E47-487D-AB24-74D0E33FB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3" y="3429000"/>
            <a:ext cx="3513500" cy="2465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C0589-FD60-4062-B781-C6AEA21D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652157"/>
            <a:ext cx="6096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9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A5C6-2633-4A91-BFB8-40E26FED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Transformasi</a:t>
            </a:r>
            <a:r>
              <a:rPr lang="en-US" dirty="0"/>
              <a:t> </a:t>
            </a:r>
            <a:r>
              <a:rPr lang="en-US" dirty="0" err="1"/>
              <a:t>Spasial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B7C6F-500A-49CD-89D1-BD1E51A3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EA236-DE2D-4FFC-9723-7CC4326C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A5DCA-7D76-4C8B-A057-F707C0EC5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658" y="1606772"/>
            <a:ext cx="7231496" cy="22063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82D7C0-84B3-4B22-BEC9-9A30A2B1EAC7}"/>
              </a:ext>
            </a:extLst>
          </p:cNvPr>
          <p:cNvSpPr txBox="1"/>
          <p:nvPr/>
        </p:nvSpPr>
        <p:spPr>
          <a:xfrm>
            <a:off x="1723344" y="5488125"/>
            <a:ext cx="9512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Sayangnya</a:t>
            </a:r>
            <a:r>
              <a:rPr lang="en-US" sz="2400" dirty="0"/>
              <a:t>, </a:t>
            </a:r>
            <a:r>
              <a:rPr lang="en-US" sz="2400" dirty="0" err="1"/>
              <a:t>fungsi</a:t>
            </a:r>
            <a:r>
              <a:rPr lang="en-US" sz="2400" dirty="0"/>
              <a:t> r(</a:t>
            </a:r>
            <a:r>
              <a:rPr lang="en-US" sz="2400" dirty="0" err="1"/>
              <a:t>x,y</a:t>
            </a:r>
            <a:r>
              <a:rPr lang="en-US" sz="2400" dirty="0"/>
              <a:t>) dan s(</a:t>
            </a:r>
            <a:r>
              <a:rPr lang="en-US" sz="2400" dirty="0" err="1"/>
              <a:t>x,y</a:t>
            </a:r>
            <a:r>
              <a:rPr lang="en-US" sz="2400" dirty="0"/>
              <a:t>) yang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distorsi</a:t>
            </a:r>
            <a:r>
              <a:rPr lang="en-US" sz="2400" dirty="0"/>
              <a:t> </a:t>
            </a:r>
            <a:r>
              <a:rPr lang="en-US" sz="2400" dirty="0" err="1"/>
              <a:t>geometrik</a:t>
            </a:r>
            <a:endParaRPr lang="en-US" sz="2400" dirty="0"/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diketahui</a:t>
            </a:r>
            <a:r>
              <a:rPr lang="en-US" sz="24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220479-D25E-4863-863C-2A12E8FFD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87" y="4168207"/>
            <a:ext cx="4752975" cy="962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E80B4A-BF05-43C7-B4F9-B9305689F501}"/>
              </a:ext>
            </a:extLst>
          </p:cNvPr>
          <p:cNvSpPr txBox="1"/>
          <p:nvPr/>
        </p:nvSpPr>
        <p:spPr>
          <a:xfrm>
            <a:off x="1723344" y="4071258"/>
            <a:ext cx="1399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Restorasi</a:t>
            </a:r>
            <a:r>
              <a:rPr lang="en-US" sz="2400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E777CE-8F93-4FDD-876E-7BCF5C14E194}"/>
              </a:ext>
            </a:extLst>
          </p:cNvPr>
          <p:cNvSpPr txBox="1"/>
          <p:nvPr/>
        </p:nvSpPr>
        <p:spPr>
          <a:xfrm>
            <a:off x="7788462" y="4059351"/>
            <a:ext cx="3787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Contoh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r>
              <a:rPr lang="en-US" dirty="0">
                <a:solidFill>
                  <a:srgbClr val="FF0000"/>
                </a:solidFill>
              </a:rPr>
              <a:t>  r(</a:t>
            </a:r>
            <a:r>
              <a:rPr lang="en-US" dirty="0" err="1">
                <a:solidFill>
                  <a:srgbClr val="FF0000"/>
                </a:solidFill>
              </a:rPr>
              <a:t>x,y</a:t>
            </a:r>
            <a:r>
              <a:rPr lang="en-US" dirty="0">
                <a:solidFill>
                  <a:srgbClr val="FF0000"/>
                </a:solidFill>
              </a:rPr>
              <a:t>) = x/2 dan s(</a:t>
            </a:r>
            <a:r>
              <a:rPr lang="en-US" dirty="0" err="1">
                <a:solidFill>
                  <a:srgbClr val="FF0000"/>
                </a:solidFill>
              </a:rPr>
              <a:t>x,y</a:t>
            </a:r>
            <a:r>
              <a:rPr lang="en-US" dirty="0">
                <a:solidFill>
                  <a:srgbClr val="FF0000"/>
                </a:solidFill>
              </a:rPr>
              <a:t>) = y/2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Menyusutkan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citra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menjadi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   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setengah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dalam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kedua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arah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spasial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89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2B892-B479-47C1-9287-EF32665F0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4286"/>
            <a:ext cx="10515600" cy="5632677"/>
          </a:xfrm>
        </p:spPr>
        <p:txBody>
          <a:bodyPr/>
          <a:lstStyle/>
          <a:p>
            <a:r>
              <a:rPr lang="en-US" b="1" dirty="0"/>
              <a:t>Solusi: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C3627-A327-4D86-916C-0704411F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79CF0-B6FA-483E-8E46-826B2664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9A01C2-86CC-4FA1-8FD8-8638F7E7AC2E}"/>
              </a:ext>
            </a:extLst>
          </p:cNvPr>
          <p:cNvSpPr txBox="1"/>
          <p:nvPr/>
        </p:nvSpPr>
        <p:spPr>
          <a:xfrm>
            <a:off x="1126671" y="989151"/>
            <a:ext cx="99386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dirty="0"/>
              <a:t>Untuk merumuskan relokasi spasial pi</a:t>
            </a:r>
            <a:r>
              <a:rPr lang="en-US" sz="2400" dirty="0" err="1"/>
              <a:t>xel</a:t>
            </a:r>
            <a:r>
              <a:rPr lang="id-ID" sz="2400" dirty="0"/>
              <a:t> dengan menggunakan titik ikat </a:t>
            </a:r>
            <a:r>
              <a:rPr lang="en-US" sz="2400" dirty="0"/>
              <a:t>(</a:t>
            </a:r>
            <a:r>
              <a:rPr lang="en-US" sz="2400" i="1" dirty="0" err="1"/>
              <a:t>tiepoints</a:t>
            </a:r>
            <a:r>
              <a:rPr lang="en-US" sz="2400" dirty="0"/>
              <a:t>) </a:t>
            </a:r>
            <a:r>
              <a:rPr lang="id-ID" sz="2400" dirty="0"/>
              <a:t>yang sesuai 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d-ID" sz="2400" i="1" dirty="0"/>
              <a:t>Tiepoints</a:t>
            </a:r>
            <a:r>
              <a:rPr lang="id-ID" sz="2400" dirty="0"/>
              <a:t>: </a:t>
            </a:r>
            <a:r>
              <a:rPr lang="id-ID" sz="2400" i="1" dirty="0"/>
              <a:t>subset</a:t>
            </a:r>
            <a:r>
              <a:rPr lang="id-ID" sz="2400" dirty="0"/>
              <a:t> pi</a:t>
            </a:r>
            <a:r>
              <a:rPr lang="en-US" sz="2400" dirty="0" err="1"/>
              <a:t>xel</a:t>
            </a:r>
            <a:r>
              <a:rPr lang="id-ID" sz="2400" dirty="0"/>
              <a:t> yang lokasinya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id-ID" sz="2400" dirty="0"/>
              <a:t> input (terdistorsi) dan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id-ID" sz="2400" dirty="0"/>
              <a:t>output (</a:t>
            </a:r>
            <a:r>
              <a:rPr lang="en-US" sz="2400" dirty="0" err="1"/>
              <a:t>dipulihkan</a:t>
            </a:r>
            <a:r>
              <a:rPr lang="en-US" sz="2400" dirty="0"/>
              <a:t>) </a:t>
            </a:r>
            <a:r>
              <a:rPr lang="id-ID" sz="2400" dirty="0"/>
              <a:t>diketahui. 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5A0EE2-3779-4C7D-9E76-C813D7812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44" y="3107530"/>
            <a:ext cx="7519156" cy="30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1FD42-7B69-4E86-A3E7-DCBCEB34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257"/>
            <a:ext cx="10515600" cy="5534706"/>
          </a:xfrm>
        </p:spPr>
        <p:txBody>
          <a:bodyPr/>
          <a:lstStyle/>
          <a:p>
            <a:r>
              <a:rPr lang="en-US" sz="2400" dirty="0" err="1"/>
              <a:t>Misalkan</a:t>
            </a:r>
            <a:r>
              <a:rPr lang="en-US" sz="2400" dirty="0"/>
              <a:t> proses </a:t>
            </a:r>
            <a:r>
              <a:rPr lang="en-US" sz="2400" dirty="0" err="1"/>
              <a:t>distorsi</a:t>
            </a:r>
            <a:r>
              <a:rPr lang="en-US" sz="2400" dirty="0"/>
              <a:t> </a:t>
            </a:r>
            <a:r>
              <a:rPr lang="en-US" sz="2400" dirty="0" err="1"/>
              <a:t>geometrik</a:t>
            </a:r>
            <a:r>
              <a:rPr lang="en-US" sz="2400" dirty="0"/>
              <a:t> </a:t>
            </a:r>
            <a:r>
              <a:rPr lang="en-US" sz="2400" dirty="0" err="1"/>
              <a:t>dihampiri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model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bilinier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Karena </a:t>
            </a:r>
            <a:r>
              <a:rPr lang="en-US" sz="2400" dirty="0" err="1"/>
              <a:t>ada</a:t>
            </a:r>
            <a:r>
              <a:rPr lang="en-US" sz="2400" dirty="0"/>
              <a:t> 8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koefisien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(</a:t>
            </a:r>
            <a:r>
              <a:rPr lang="en-US" sz="2400" i="1" dirty="0"/>
              <a:t>c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baseline="-25000" dirty="0"/>
              <a:t>8</a:t>
            </a:r>
            <a:r>
              <a:rPr lang="en-US" sz="2400" dirty="0"/>
              <a:t>),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4 pasang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i="1" dirty="0" err="1"/>
              <a:t>tiepoint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linier. Satu pasang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linier: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5590A-EB5D-45EF-9F8C-75E43C0E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Rinaldi Munir/IF4073-Pemrosesan Citra Digital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4306C-84BB-4C85-9376-748DCFAD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53A1-7512-4506-B9ED-7F9DD108FFE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821243-9E95-4B9B-BB82-ABBF9EF5B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333501"/>
            <a:ext cx="4652964" cy="798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037A76-6FC8-43F7-9789-1AE15D0A1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56" y="3850032"/>
            <a:ext cx="67341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1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4610</TotalTime>
  <Words>927</Words>
  <Application>Microsoft Office PowerPoint</Application>
  <PresentationFormat>Widescreen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15 – Restorasi Citra  (Bagian 3) </vt:lpstr>
      <vt:lpstr>Distorsi Geometrik</vt:lpstr>
      <vt:lpstr>Transformasi Geometrik</vt:lpstr>
      <vt:lpstr>PowerPoint Presentation</vt:lpstr>
      <vt:lpstr>PowerPoint Presentation</vt:lpstr>
      <vt:lpstr>PowerPoint Presentation</vt:lpstr>
      <vt:lpstr>1. Transformasi Spasial</vt:lpstr>
      <vt:lpstr>PowerPoint Presentation</vt:lpstr>
      <vt:lpstr>PowerPoint Presentation</vt:lpstr>
      <vt:lpstr>PowerPoint Presentation</vt:lpstr>
      <vt:lpstr>PowerPoint Presentation</vt:lpstr>
      <vt:lpstr>2. Interpolasi Nilai Keabuan</vt:lpstr>
      <vt:lpstr>PowerPoint Presentation</vt:lpstr>
      <vt:lpstr>PowerPoint Presentation</vt:lpstr>
      <vt:lpstr>PowerPoint Presentation</vt:lpstr>
      <vt:lpstr>PowerPoint Presentation</vt:lpstr>
      <vt:lpstr>Correct image for lens distortion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100</cp:revision>
  <dcterms:created xsi:type="dcterms:W3CDTF">2021-02-27T13:47:28Z</dcterms:created>
  <dcterms:modified xsi:type="dcterms:W3CDTF">2025-10-03T07:07:39Z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2024-10-20T03:20:08Z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5304b9fa-50c7-45cf-973b-ffcba7e46b69</vt:lpwstr>
  </property>
  <property fmtid="{D5CDD505-2E9C-101B-9397-08002B2CF9AE}" pid="8" name="MSIP_Label_38b525e5-f3da-4501-8f1e-526b6769fc56_ContentBits">
    <vt:lpwstr>0</vt:lpwstr>
  </property>
</Properties>
</file>