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723" r:id="rId3"/>
    <p:sldId id="724" r:id="rId4"/>
    <p:sldId id="725" r:id="rId5"/>
    <p:sldId id="654" r:id="rId6"/>
    <p:sldId id="655" r:id="rId7"/>
    <p:sldId id="726" r:id="rId8"/>
    <p:sldId id="727" r:id="rId9"/>
    <p:sldId id="728" r:id="rId10"/>
    <p:sldId id="722" r:id="rId11"/>
    <p:sldId id="729" r:id="rId12"/>
    <p:sldId id="731" r:id="rId13"/>
    <p:sldId id="730" r:id="rId14"/>
    <p:sldId id="735" r:id="rId15"/>
    <p:sldId id="732" r:id="rId16"/>
    <p:sldId id="759" r:id="rId17"/>
    <p:sldId id="734" r:id="rId18"/>
    <p:sldId id="733" r:id="rId19"/>
    <p:sldId id="758" r:id="rId20"/>
    <p:sldId id="737" r:id="rId21"/>
    <p:sldId id="736" r:id="rId22"/>
    <p:sldId id="738" r:id="rId23"/>
    <p:sldId id="741" r:id="rId24"/>
    <p:sldId id="760" r:id="rId25"/>
    <p:sldId id="739" r:id="rId26"/>
    <p:sldId id="761" r:id="rId27"/>
    <p:sldId id="743" r:id="rId28"/>
    <p:sldId id="744" r:id="rId29"/>
    <p:sldId id="745" r:id="rId30"/>
    <p:sldId id="746" r:id="rId31"/>
    <p:sldId id="288" r:id="rId32"/>
    <p:sldId id="748" r:id="rId33"/>
    <p:sldId id="756" r:id="rId34"/>
    <p:sldId id="289" r:id="rId35"/>
    <p:sldId id="290" r:id="rId36"/>
    <p:sldId id="749" r:id="rId37"/>
    <p:sldId id="750" r:id="rId38"/>
    <p:sldId id="291" r:id="rId39"/>
    <p:sldId id="292" r:id="rId40"/>
    <p:sldId id="293" r:id="rId41"/>
    <p:sldId id="294" r:id="rId42"/>
    <p:sldId id="751" r:id="rId43"/>
    <p:sldId id="753" r:id="rId44"/>
    <p:sldId id="754" r:id="rId45"/>
    <p:sldId id="762" r:id="rId46"/>
    <p:sldId id="755" r:id="rId47"/>
    <p:sldId id="295" r:id="rId48"/>
    <p:sldId id="296" r:id="rId49"/>
    <p:sldId id="297" r:id="rId50"/>
    <p:sldId id="752" r:id="rId51"/>
    <p:sldId id="298" r:id="rId52"/>
    <p:sldId id="75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7616-563B-480A-9F87-D41E61378310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6A00-A528-48B0-AD6A-AC39F93F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76A00-A528-48B0-AD6A-AC39F93F61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9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7651-9216-45B8-A481-0FE4970CE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C2438-6A17-4F1A-B530-E2C751F1E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5357-EBAA-4DDF-9BE3-2BE57CEC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81D-07BF-4779-A9AC-D7E066155973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0C3E-BE7F-4B93-BD39-4EB7B116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1BA2D-7CFC-4F7B-8EEF-F47572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C5AE-7466-4A01-B9EC-C3BB0D8A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CDB63-7812-4E8F-B005-A836FC13D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3A6C-DEBB-47BF-9BBD-A9D3D3B7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99B1-D580-4B44-8A38-F5AA950845F4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DA80-78BA-4FD9-AD2E-6E284AE3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687E6-D850-45C6-AD81-EB4145F7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E86F2-820C-422C-A502-1FA3CCF1C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2AF47-E2A9-4A92-8743-A1DA021C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DF1-B25E-4EBE-8753-FBCD3543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32D0-35B7-4FEB-8CCE-1835A37D276A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2EFB-B2B3-41DF-80F2-F707D8DD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BBA8-5CA8-4E0F-9376-88321FE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023C-747D-4E01-9B37-FF4520A2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C6FD-62E8-4044-A988-49302111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3768A-042A-4DFC-B007-79B3494D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572A-F636-4482-A2EB-FF73C361D83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1DE64-542D-4CD4-83C3-23AD8D0C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16D7-AF95-4173-A111-CF47DE27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9B45-AA22-4D89-9518-A5F5E5D8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D610B-0827-4DF6-9903-7DC88675A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7BCF-B1F5-4203-AEA8-492C23D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612-E341-49CA-817C-C03B300353B9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5943-5CC2-4D2E-AE37-4238B9D5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63D1-FACD-4F7B-A153-5E2D313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533A-3029-4934-BA12-15ADD9F3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78A6-7FC6-4E5D-9A46-583096B6B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741C-D017-4FEB-860F-4314246E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0404F-80FA-4F3B-899D-05D7E88E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27D1-F9DA-44E9-BA90-71D51EC6B26E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E59E-E19A-4768-A17C-34BC4CB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93C80-9CEA-4AEA-A738-5FE794D6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AC88-6090-4DBF-A001-CC40A4AD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4B2E0-9D6E-4303-9999-2D6EE3A23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CF6AC-0E8E-4FEB-8E6C-074C413AF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2EB71-DF14-4229-8528-9EAF198C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93C55-47B8-4211-B362-D543E3506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2EF44-BB49-42B0-8995-AB73CFF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7540-6565-423D-8D4F-F8E653AE2C31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9FD39-CB23-4223-956B-B5A7AA60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D6122-B060-45C0-9C84-F14B4467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4162-EAE2-4093-9446-6E58B044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9E93F-AD2A-41DD-A271-34E51CC5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873-674F-4A58-998C-8D39D2F7ACE9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3303C-2E25-4E56-9938-7B11A9C0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E93D6-C47F-4EAB-B55E-F3D37DDE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3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64D8A-9F13-4C51-911D-ECEC3E51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8849-7CCF-4F0A-88F9-6CAB19CE1986}" type="datetime1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00E4D-0685-4E41-BAA2-B7B1D8DD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A4FC1-7B29-4F3A-853F-079BD065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B99-CB3F-46A5-B6FD-F705575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503A-B599-46D8-9D49-A376C255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E3D4C-F3C4-410D-ABB8-FC4DD5C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354B-4C69-4180-BB4F-FB839F90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B04B-7766-4342-86EA-64DF8D0C89D3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4A545-485B-4DF7-8A43-07B6FBAF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7E16A-85AE-4885-BD5B-05A44CD1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80B5-B6B1-4AF3-933F-B66A1F0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9B2FD-3039-4655-A0E9-E1964C8E5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43C4-1F96-4284-B123-FA7E4DFAD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DA39-A879-4336-B99E-5500EFFB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C351-6ECF-4666-8D90-DAC38D320BF2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6C7A2-8163-4F6E-AAA7-ED73997C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0034-F23A-40F3-8EB1-04E2A27A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FDAE6-5109-46BB-86A5-C2D26913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0C25-8F0F-49C3-8489-B89DAE2C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DEA54-5BB3-4154-8C10-E87257802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8FD5-B356-4120-B83B-EE3F67E9F499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F2E45-88C3-4C48-92E0-07A58CD29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4C7B-E838-406D-BBAD-9B9D1226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5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421"/>
            <a:ext cx="9144000" cy="1793557"/>
          </a:xfrm>
        </p:spPr>
        <p:txBody>
          <a:bodyPr>
            <a:normAutofit/>
          </a:bodyPr>
          <a:lstStyle/>
          <a:p>
            <a:r>
              <a:rPr lang="en-US" b="1" dirty="0"/>
              <a:t>13 – </a:t>
            </a:r>
            <a:r>
              <a:rPr lang="en-US" b="1" dirty="0" err="1"/>
              <a:t>Restorasi</a:t>
            </a:r>
            <a:r>
              <a:rPr lang="en-US" b="1" dirty="0"/>
              <a:t> Citra  </a:t>
            </a:r>
            <a:r>
              <a:rPr lang="en-US" sz="4400" dirty="0">
                <a:solidFill>
                  <a:srgbClr val="FF0000"/>
                </a:solidFill>
              </a:rPr>
              <a:t>(Bagian 1)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44" y="222515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2025</a:t>
            </a:r>
          </a:p>
        </p:txBody>
      </p:sp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8AC70252-0B44-45A8-BC48-01EFF8DE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540A44-09BD-4826-98DA-8F06C86E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E281-03C1-402B-9228-1906E867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Image Restoration vs Image Enhancement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EC2C-DD29-46C2-8E6D-D9FBAED51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/>
              <a:t>Image enhancement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area yang </a:t>
            </a:r>
            <a:r>
              <a:rPr lang="en-US" sz="2400" dirty="0" err="1"/>
              <a:t>beririsan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i="1" dirty="0"/>
              <a:t>image restoration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i="1" dirty="0"/>
              <a:t>image enhancement </a:t>
            </a:r>
            <a:r>
              <a:rPr lang="en-US" sz="2400" dirty="0"/>
              <a:t>juga </a:t>
            </a:r>
            <a:r>
              <a:rPr lang="en-US" sz="2400" dirty="0" err="1"/>
              <a:t>digunakan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i="1" dirty="0"/>
              <a:t>image restoration</a:t>
            </a:r>
            <a:r>
              <a:rPr lang="en-US" sz="2400" dirty="0"/>
              <a:t>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i="1" dirty="0"/>
              <a:t>median filtering, mean filtering.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EDADA-4702-41FA-96FE-5A51B8D0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54958-89B3-46E9-BEA6-0C683DB33706}"/>
              </a:ext>
            </a:extLst>
          </p:cNvPr>
          <p:cNvSpPr txBox="1">
            <a:spLocks noChangeArrowheads="1"/>
          </p:cNvSpPr>
          <p:nvPr/>
        </p:nvSpPr>
        <p:spPr>
          <a:xfrm>
            <a:off x="1676400" y="3352800"/>
            <a:ext cx="4419600" cy="3281589"/>
          </a:xfrm>
          <a:prstGeom prst="rect">
            <a:avLst/>
          </a:prstGeom>
          <a:ln>
            <a:solidFill>
              <a:srgbClr val="3366FF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</a:rPr>
              <a:t>Enhancement</a:t>
            </a:r>
          </a:p>
          <a:p>
            <a:pPr lvl="1"/>
            <a:r>
              <a:rPr lang="en-US" altLang="en-US" dirty="0" err="1"/>
              <a:t>Berkaitan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fitur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dirty="0" err="1"/>
              <a:t>kontras</a:t>
            </a:r>
            <a:r>
              <a:rPr lang="en-US" altLang="en-US" dirty="0"/>
              <a:t>, </a:t>
            </a:r>
            <a:r>
              <a:rPr lang="en-US" altLang="en-US" dirty="0" err="1"/>
              <a:t>kecerahan</a:t>
            </a:r>
            <a:r>
              <a:rPr lang="en-US" altLang="en-US" dirty="0"/>
              <a:t>, histogram, </a:t>
            </a:r>
            <a:r>
              <a:rPr lang="en-US" altLang="en-US" dirty="0" err="1"/>
              <a:t>dll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 err="1"/>
              <a:t>Sulit</a:t>
            </a:r>
            <a:r>
              <a:rPr lang="en-US" altLang="en-US" dirty="0"/>
              <a:t> </a:t>
            </a:r>
            <a:r>
              <a:rPr lang="en-US" altLang="en-US" dirty="0" err="1"/>
              <a:t>mengkuantisasi</a:t>
            </a:r>
            <a:r>
              <a:rPr lang="en-US" altLang="en-US" dirty="0"/>
              <a:t>  </a:t>
            </a:r>
            <a:r>
              <a:rPr lang="en-US" altLang="en-US" dirty="0" err="1"/>
              <a:t>kinerja</a:t>
            </a:r>
            <a:r>
              <a:rPr lang="en-US" altLang="en-US" dirty="0"/>
              <a:t> </a:t>
            </a:r>
            <a:r>
              <a:rPr lang="en-US" altLang="en-US" dirty="0" err="1"/>
              <a:t>metodenya</a:t>
            </a:r>
            <a:endParaRPr lang="en-US" altLang="en-US" dirty="0"/>
          </a:p>
          <a:p>
            <a:pPr lvl="1"/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subyektif</a:t>
            </a:r>
            <a:r>
              <a:rPr lang="en-US" altLang="en-US" dirty="0"/>
              <a:t>;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 “</a:t>
            </a:r>
            <a:r>
              <a:rPr lang="en-US" altLang="en-US" dirty="0" err="1"/>
              <a:t>tampil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baik</a:t>
            </a:r>
            <a:r>
              <a:rPr lang="en-US" altLang="en-US" dirty="0"/>
              <a:t> (</a:t>
            </a:r>
            <a:r>
              <a:rPr lang="en-US" altLang="en-US" i="1" dirty="0"/>
              <a:t>look better</a:t>
            </a:r>
            <a:r>
              <a:rPr lang="en-US" altLang="en-US" dirty="0"/>
              <a:t>)”</a:t>
            </a:r>
          </a:p>
          <a:p>
            <a:endParaRPr lang="en-US" altLang="en-US" sz="2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4D6DF7-CFCC-48E1-8B78-95AA46FD13E9}"/>
              </a:ext>
            </a:extLst>
          </p:cNvPr>
          <p:cNvSpPr txBox="1">
            <a:spLocks noChangeArrowheads="1"/>
          </p:cNvSpPr>
          <p:nvPr/>
        </p:nvSpPr>
        <p:spPr>
          <a:xfrm>
            <a:off x="6291943" y="3352800"/>
            <a:ext cx="4267200" cy="3281589"/>
          </a:xfrm>
          <a:prstGeom prst="rect">
            <a:avLst/>
          </a:prstGeom>
          <a:ln>
            <a:solidFill>
              <a:srgbClr val="3366FF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</a:rPr>
              <a:t>Restoration</a:t>
            </a:r>
          </a:p>
          <a:p>
            <a:pPr lvl="1"/>
            <a:r>
              <a:rPr lang="en-US" altLang="en-US" dirty="0" err="1"/>
              <a:t>Berkaitan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pemulihan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mengalami</a:t>
            </a:r>
            <a:r>
              <a:rPr lang="en-US" altLang="en-US" dirty="0"/>
              <a:t> </a:t>
            </a:r>
            <a:r>
              <a:rPr lang="en-US" altLang="en-US" dirty="0" err="1"/>
              <a:t>degradasi</a:t>
            </a:r>
            <a:endParaRPr lang="en-US" altLang="en-US" dirty="0"/>
          </a:p>
          <a:p>
            <a:pPr lvl="1"/>
            <a:r>
              <a:rPr lang="en-US" altLang="en-US" dirty="0"/>
              <a:t>Kinerja </a:t>
            </a:r>
            <a:r>
              <a:rPr lang="en-US" altLang="en-US" dirty="0" err="1"/>
              <a:t>metode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dikuantisasi</a:t>
            </a:r>
            <a:endParaRPr lang="en-US" altLang="en-US" dirty="0">
              <a:solidFill>
                <a:srgbClr val="FF0000"/>
              </a:solidFill>
            </a:endParaRPr>
          </a:p>
          <a:p>
            <a:pPr lvl="1"/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obyektif</a:t>
            </a:r>
            <a:r>
              <a:rPr lang="en-US" altLang="en-US" dirty="0"/>
              <a:t>; </a:t>
            </a:r>
            <a:r>
              <a:rPr lang="en-US" altLang="en-US" dirty="0" err="1"/>
              <a:t>merekonstruksi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  <a:p>
            <a:endParaRPr lang="en-US" altLang="en-US" sz="26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02CFF6-C8BB-4A13-83ED-DEC81941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2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AF76-C91E-4C01-AA12-01A0B27D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278039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Degradasi</a:t>
            </a:r>
            <a:r>
              <a:rPr lang="en-US" b="1" dirty="0">
                <a:latin typeface="+mn-lt"/>
              </a:rPr>
              <a:t> Citra dan Proses </a:t>
            </a:r>
            <a:r>
              <a:rPr lang="en-US" b="1" dirty="0" err="1">
                <a:latin typeface="+mn-lt"/>
              </a:rPr>
              <a:t>Restorasi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439A3-8B8D-4784-90C4-75B1AC25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BA7EE-BB07-4563-BA63-1B4068FF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2"/>
          <a:stretch>
            <a:fillRect/>
          </a:stretch>
        </p:blipFill>
        <p:spPr bwMode="auto">
          <a:xfrm>
            <a:off x="1823358" y="1620714"/>
            <a:ext cx="7674428" cy="23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976473-30D2-401D-BD8F-AC5D900CFF54}"/>
                  </a:ext>
                </a:extLst>
              </p:cNvPr>
              <p:cNvSpPr txBox="1"/>
              <p:nvPr/>
            </p:nvSpPr>
            <p:spPr>
              <a:xfrm flipH="1">
                <a:off x="668565" y="4051981"/>
                <a:ext cx="10933612" cy="851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f(</a:t>
                </a:r>
                <a:r>
                  <a:rPr lang="en-US" sz="2400" dirty="0" err="1"/>
                  <a:t>x,y</a:t>
                </a:r>
                <a:r>
                  <a:rPr lang="en-US" sz="2400" dirty="0"/>
                  <a:t>) :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input                        H: </a:t>
                </a:r>
                <a:r>
                  <a:rPr lang="en-US" sz="2400" dirty="0" err="1"/>
                  <a:t>fungsi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degradasi</a:t>
                </a:r>
                <a:r>
                  <a:rPr lang="en-US" sz="2400" dirty="0"/>
                  <a:t>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(</a:t>
                </a:r>
                <a:r>
                  <a:rPr lang="en-US" sz="2400" dirty="0" err="1"/>
                  <a:t>x,y</a:t>
                </a:r>
                <a:r>
                  <a:rPr lang="en-US" sz="2400" dirty="0"/>
                  <a:t>): </a:t>
                </a:r>
                <a:r>
                  <a:rPr lang="en-US" sz="2400" dirty="0" err="1"/>
                  <a:t>estimasi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semula</a:t>
                </a:r>
                <a:r>
                  <a:rPr lang="en-US" sz="2400" dirty="0"/>
                  <a:t>                                         </a:t>
                </a:r>
              </a:p>
              <a:p>
                <a:r>
                  <a:rPr lang="en-US" sz="2400" dirty="0"/>
                  <a:t>g(</a:t>
                </a:r>
                <a:r>
                  <a:rPr lang="en-US" sz="2400" dirty="0" err="1"/>
                  <a:t>x,y</a:t>
                </a:r>
                <a:r>
                  <a:rPr lang="en-US" sz="2400" dirty="0"/>
                  <a:t>):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 </a:t>
                </a:r>
                <a:r>
                  <a:rPr lang="en-US" sz="2400" dirty="0" err="1"/>
                  <a:t>degradasi</a:t>
                </a:r>
                <a:r>
                  <a:rPr lang="en-US" sz="2400" dirty="0"/>
                  <a:t>               </a:t>
                </a:r>
                <a:r>
                  <a:rPr lang="en-US" altLang="zh-TW" sz="2400" dirty="0">
                    <a:latin typeface="Symbol" panose="05050102010706020507" pitchFamily="18" charset="2"/>
                  </a:rPr>
                  <a:t>h</a:t>
                </a:r>
                <a:r>
                  <a:rPr lang="en-US" sz="2400" dirty="0"/>
                  <a:t>(</a:t>
                </a:r>
                <a:r>
                  <a:rPr lang="en-US" sz="2400" dirty="0" err="1"/>
                  <a:t>x,y</a:t>
                </a:r>
                <a:r>
                  <a:rPr lang="en-US" sz="2400" dirty="0"/>
                  <a:t>) : </a:t>
                </a:r>
                <a:r>
                  <a:rPr lang="en-US" sz="2400" dirty="0" err="1"/>
                  <a:t>derau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aditif</a:t>
                </a:r>
                <a:r>
                  <a:rPr lang="en-US" sz="2400" dirty="0"/>
                  <a:t>            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976473-30D2-401D-BD8F-AC5D900CF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8565" y="4051981"/>
                <a:ext cx="10933612" cy="851772"/>
              </a:xfrm>
              <a:prstGeom prst="rect">
                <a:avLst/>
              </a:prstGeom>
              <a:blipFill>
                <a:blip r:embed="rId3"/>
                <a:stretch>
                  <a:fillRect l="-892" t="-2878" b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5">
            <a:extLst>
              <a:ext uri="{FF2B5EF4-FFF2-40B4-BE49-F238E27FC236}">
                <a16:creationId xmlns:a16="http://schemas.microsoft.com/office/drawing/2014/main" id="{50CE3B18-6E59-4112-9451-2F3352EE9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935" y="5129860"/>
            <a:ext cx="42338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g(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 = f(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)*h(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 + </a:t>
            </a:r>
            <a:r>
              <a:rPr lang="en-US" altLang="zh-TW" sz="2800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4D8773-5D63-4BA3-99EF-1FAA0D96A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935" y="5783179"/>
            <a:ext cx="41905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G(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)=F(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)H(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 + N(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B3CF5-D03A-4463-B6CD-60AA3F89D1F8}"/>
              </a:ext>
            </a:extLst>
          </p:cNvPr>
          <p:cNvSpPr txBox="1"/>
          <p:nvPr/>
        </p:nvSpPr>
        <p:spPr>
          <a:xfrm>
            <a:off x="1823358" y="5106831"/>
            <a:ext cx="3194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ranah</a:t>
            </a:r>
            <a:r>
              <a:rPr lang="en-US" sz="2800" dirty="0"/>
              <a:t> </a:t>
            </a:r>
            <a:r>
              <a:rPr lang="en-US" sz="2800" dirty="0" err="1"/>
              <a:t>spasial</a:t>
            </a:r>
            <a:r>
              <a:rPr lang="en-US" sz="28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AC789-9399-40B3-BCD0-4E09EB24522D}"/>
              </a:ext>
            </a:extLst>
          </p:cNvPr>
          <p:cNvSpPr txBox="1"/>
          <p:nvPr/>
        </p:nvSpPr>
        <p:spPr>
          <a:xfrm>
            <a:off x="1823358" y="5655945"/>
            <a:ext cx="3643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ranah</a:t>
            </a:r>
            <a:r>
              <a:rPr lang="en-US" sz="2800" dirty="0"/>
              <a:t> </a:t>
            </a:r>
            <a:r>
              <a:rPr lang="en-US" sz="2800" dirty="0" err="1"/>
              <a:t>frekuensi</a:t>
            </a:r>
            <a:r>
              <a:rPr lang="en-US" sz="2800" dirty="0"/>
              <a:t>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84D2D-57DD-4D9F-80F4-1119B472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14C2-9D05-4BA9-BD60-48F99229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500062"/>
            <a:ext cx="10831286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Restorasi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dalam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Ranah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Spasial</a:t>
            </a:r>
            <a:r>
              <a:rPr lang="en-US" b="1" dirty="0">
                <a:latin typeface="+mn-lt"/>
              </a:rPr>
              <a:t> dan </a:t>
            </a:r>
            <a:r>
              <a:rPr lang="en-US" b="1" dirty="0" err="1">
                <a:latin typeface="+mn-lt"/>
              </a:rPr>
              <a:t>Frekuensi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E607F-9E97-4F57-A654-723B54925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restorasi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,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restorasi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dapatdilakukan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Degradasi</a:t>
            </a:r>
            <a:r>
              <a:rPr lang="en-US" dirty="0"/>
              <a:t> yang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aditif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.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i="1" dirty="0"/>
              <a:t>salt &amp; pepper noise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Degradasi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kabur</a:t>
            </a:r>
            <a:r>
              <a:rPr lang="en-US" dirty="0"/>
              <a:t> (</a:t>
            </a:r>
            <a:r>
              <a:rPr lang="en-US" i="1" dirty="0"/>
              <a:t>image blur</a:t>
            </a:r>
            <a:r>
              <a:rPr lang="en-US" dirty="0"/>
              <a:t>) dan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periodik</a:t>
            </a:r>
            <a:r>
              <a:rPr lang="en-US" dirty="0"/>
              <a:t> </a:t>
            </a:r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. </a:t>
            </a:r>
            <a:r>
              <a:rPr lang="en-US" dirty="0" err="1"/>
              <a:t>Degradasi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94708-2671-4A5E-B6E6-1C58F73B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21C3F-5229-45D0-A9D5-42D3A9E9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DCA6-60E9-4731-BA50-E858365F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(Noise)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431CB-EEDD-4DE5-9A42-99CBDB4B4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Asumsikan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- </a:t>
            </a:r>
            <a:r>
              <a:rPr lang="en-US" dirty="0" err="1"/>
              <a:t>independen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koordinat</a:t>
            </a:r>
            <a:r>
              <a:rPr lang="en-US" dirty="0"/>
              <a:t> </a:t>
            </a:r>
            <a:r>
              <a:rPr lang="en-US" dirty="0" err="1"/>
              <a:t>spasial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-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berkorelasi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konten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acak</a:t>
            </a:r>
            <a:r>
              <a:rPr lang="en-US" dirty="0"/>
              <a:t>. 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acak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dicirikan</a:t>
            </a:r>
            <a:r>
              <a:rPr lang="en-US" dirty="0"/>
              <a:t> oleh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kepadatan</a:t>
            </a:r>
            <a:r>
              <a:rPr lang="en-US" dirty="0"/>
              <a:t> </a:t>
            </a:r>
            <a:r>
              <a:rPr lang="en-US" dirty="0" err="1"/>
              <a:t>peluang</a:t>
            </a:r>
            <a:r>
              <a:rPr lang="en-US" dirty="0"/>
              <a:t> (</a:t>
            </a:r>
            <a:r>
              <a:rPr lang="en-US" i="1" dirty="0"/>
              <a:t>probability density function</a:t>
            </a:r>
            <a:r>
              <a:rPr lang="en-US" dirty="0"/>
              <a:t>) </a:t>
            </a:r>
            <a:r>
              <a:rPr lang="en-US" dirty="0" err="1"/>
              <a:t>atau</a:t>
            </a:r>
            <a:r>
              <a:rPr lang="en-US" dirty="0"/>
              <a:t> PDF.</a:t>
            </a:r>
          </a:p>
          <a:p>
            <a:endParaRPr lang="en-US" dirty="0"/>
          </a:p>
          <a:p>
            <a:r>
              <a:rPr lang="en-US" dirty="0" err="1"/>
              <a:t>Beberapa</a:t>
            </a:r>
            <a:r>
              <a:rPr lang="en-US" dirty="0"/>
              <a:t> PDF yang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ditemukan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: </a:t>
            </a:r>
            <a:r>
              <a:rPr lang="en-US" i="1" dirty="0"/>
              <a:t>Gaussian noise</a:t>
            </a:r>
            <a:r>
              <a:rPr lang="en-US" dirty="0"/>
              <a:t>, </a:t>
            </a:r>
            <a:r>
              <a:rPr lang="en-US" i="1" dirty="0"/>
              <a:t>Rayleigh noise</a:t>
            </a:r>
            <a:r>
              <a:rPr lang="en-US" dirty="0"/>
              <a:t>, </a:t>
            </a:r>
            <a:r>
              <a:rPr lang="en-US" i="1" dirty="0"/>
              <a:t>Erlang</a:t>
            </a:r>
            <a:r>
              <a:rPr lang="en-US" dirty="0"/>
              <a:t> (</a:t>
            </a:r>
            <a:r>
              <a:rPr lang="en-US" i="1" dirty="0"/>
              <a:t>gamma</a:t>
            </a:r>
            <a:r>
              <a:rPr lang="en-US" dirty="0"/>
              <a:t>)  noise, </a:t>
            </a:r>
            <a:r>
              <a:rPr lang="en-US" i="1" dirty="0"/>
              <a:t>exponential noise</a:t>
            </a:r>
            <a:r>
              <a:rPr lang="en-US" dirty="0"/>
              <a:t>, </a:t>
            </a:r>
            <a:r>
              <a:rPr lang="en-US" i="1" dirty="0"/>
              <a:t>uniform noise</a:t>
            </a:r>
            <a:r>
              <a:rPr lang="en-US" dirty="0"/>
              <a:t>, dan </a:t>
            </a:r>
            <a:r>
              <a:rPr lang="en-US" i="1" dirty="0"/>
              <a:t>impulse</a:t>
            </a:r>
            <a:r>
              <a:rPr lang="en-US" dirty="0"/>
              <a:t> (</a:t>
            </a:r>
            <a:r>
              <a:rPr lang="en-US" i="1" dirty="0"/>
              <a:t>salt &amp; pepper</a:t>
            </a:r>
            <a:r>
              <a:rPr lang="en-US" dirty="0"/>
              <a:t>) </a:t>
            </a:r>
            <a:r>
              <a:rPr lang="en-US" i="1" dirty="0"/>
              <a:t>noise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0892E-74AD-41F9-AF0F-25D250A1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A478-4F1B-42B5-A71C-72523AEC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61A71-A681-4D0B-8985-817809B7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7C766-8FF5-4BBC-884B-6924858F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1" y="947057"/>
            <a:ext cx="7236519" cy="523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46C7E-7587-4A76-A596-44045F15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417" y="947057"/>
            <a:ext cx="3839418" cy="2449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05ACA-E8AE-46F2-B160-F13C28CB8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805" y="3652440"/>
            <a:ext cx="3839417" cy="25280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F1E1A-9E4D-46DF-9998-A37FCD00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2FB5C-424F-4DFF-9561-E0A98332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C6A8E7E-12E9-4DE8-B107-4FBDC49D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072" y="2253342"/>
            <a:ext cx="5753100" cy="2971800"/>
          </a:xfrm>
          <a:prstGeom prst="rect">
            <a:avLst/>
          </a:prstGeom>
          <a:solidFill>
            <a:srgbClr val="0066FF"/>
          </a:solidFill>
          <a:ln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6463F85-FC35-4236-A1A1-2B5ADA1430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8437" y="1298121"/>
            <a:ext cx="6037491" cy="426175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1A48BE-50A2-47AE-BDAC-C760EFBF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E89D6-BFFE-FCCA-5E4D-CA704057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1C901-09A0-FAFA-203B-9098A0FA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8F944-954A-8851-3003-1A033847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6305"/>
            <a:ext cx="6640643" cy="4662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3B7B82-F5D2-E5EB-3C48-4201B4529E89}"/>
              </a:ext>
            </a:extLst>
          </p:cNvPr>
          <p:cNvSpPr txBox="1"/>
          <p:nvPr/>
        </p:nvSpPr>
        <p:spPr>
          <a:xfrm>
            <a:off x="452204" y="232992"/>
            <a:ext cx="11464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Membuat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yang </a:t>
            </a:r>
            <a:r>
              <a:rPr lang="en-US" sz="2800" dirty="0" err="1"/>
              <a:t>mengandung</a:t>
            </a:r>
            <a:r>
              <a:rPr lang="en-US" sz="2800" dirty="0"/>
              <a:t> </a:t>
            </a:r>
            <a:r>
              <a:rPr lang="en-US" sz="2800" dirty="0" err="1"/>
              <a:t>derau</a:t>
            </a:r>
            <a:r>
              <a:rPr lang="en-US" sz="2800" dirty="0"/>
              <a:t> </a:t>
            </a:r>
            <a:r>
              <a:rPr lang="en-US" sz="2800" i="1" dirty="0"/>
              <a:t>gaussian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Matlab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BCB70-B450-A0A4-2958-731FEEF9D9B6}"/>
              </a:ext>
            </a:extLst>
          </p:cNvPr>
          <p:cNvSpPr txBox="1"/>
          <p:nvPr/>
        </p:nvSpPr>
        <p:spPr>
          <a:xfrm>
            <a:off x="1129886" y="877594"/>
            <a:ext cx="102239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'eight.png'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(A,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'gaussian'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,0, 0.02);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mean = 0.0,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variansi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0.02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 (gaussian)'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BC0C4-8B75-7D6B-259E-3419BF1BE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358" y="2476304"/>
            <a:ext cx="6640642" cy="46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48F70-A765-4CB8-902F-7DF68FEC2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628"/>
            <a:ext cx="10515600" cy="5502049"/>
          </a:xfrm>
        </p:spPr>
        <p:txBody>
          <a:bodyPr/>
          <a:lstStyle/>
          <a:p>
            <a:endParaRPr lang="en-US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dirty="0"/>
              <a:t>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D4BCA-CE80-40A5-B0A3-D4A5F5DE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BC17E-E8CF-4D55-A1D4-8709134B07B0}"/>
              </a:ext>
            </a:extLst>
          </p:cNvPr>
          <p:cNvSpPr txBox="1"/>
          <p:nvPr/>
        </p:nvSpPr>
        <p:spPr>
          <a:xfrm>
            <a:off x="606298" y="679615"/>
            <a:ext cx="109794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('house.jpg');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I,'gaussian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’); % default mean = 0.0,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variansi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0.01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(I); 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E71C4-CCA1-48CE-92E9-B1B7F28FB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" y="2309612"/>
            <a:ext cx="6221651" cy="4519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1AC5A-488E-4B1A-A45E-F56032E48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564" y="2179297"/>
            <a:ext cx="6465474" cy="465014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84CF01-F74C-42B0-B90A-A8EBFC64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3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A5DAD6-35FB-49E7-8948-16321445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3BDEAC5-9837-4880-8CE5-8E3535E6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04" y="211728"/>
            <a:ext cx="8682841" cy="5096603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9B51B847-662B-4269-980A-70AFC3BD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04" y="5657671"/>
            <a:ext cx="101060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2400" dirty="0"/>
              <a:t> </a:t>
            </a:r>
            <a:r>
              <a:rPr lang="en-US" altLang="zh-TW" sz="2400" dirty="0" err="1"/>
              <a:t>Dalam</a:t>
            </a:r>
            <a:r>
              <a:rPr lang="en-US" altLang="zh-TW" sz="2400" dirty="0"/>
              <a:t> </a:t>
            </a:r>
            <a:r>
              <a:rPr lang="en-US" altLang="zh-TW" sz="2400" dirty="0" err="1"/>
              <a:t>praktek</a:t>
            </a:r>
            <a:r>
              <a:rPr lang="en-US" altLang="zh-TW" sz="2400" dirty="0"/>
              <a:t>, </a:t>
            </a:r>
            <a:r>
              <a:rPr lang="en-US" altLang="zh-TW" sz="2400" dirty="0" err="1">
                <a:solidFill>
                  <a:schemeClr val="hlink"/>
                </a:solidFill>
              </a:rPr>
              <a:t>impuls</a:t>
            </a:r>
            <a:r>
              <a:rPr lang="en-US" altLang="zh-TW" sz="2400" dirty="0"/>
              <a:t> </a:t>
            </a:r>
            <a:r>
              <a:rPr lang="en-US" altLang="zh-TW" sz="2400" dirty="0" err="1"/>
              <a:t>biasanya</a:t>
            </a:r>
            <a:r>
              <a:rPr lang="en-US" altLang="zh-TW" sz="2400" dirty="0"/>
              <a:t> </a:t>
            </a:r>
            <a:r>
              <a:rPr lang="en-US" altLang="zh-TW" sz="2400" dirty="0" err="1"/>
              <a:t>lebih</a:t>
            </a:r>
            <a:r>
              <a:rPr lang="en-US" altLang="zh-TW" sz="2400" dirty="0"/>
              <a:t> </a:t>
            </a:r>
            <a:r>
              <a:rPr lang="en-US" altLang="zh-TW" sz="2400" dirty="0" err="1"/>
              <a:t>kuat</a:t>
            </a:r>
            <a:r>
              <a:rPr lang="en-US" altLang="zh-TW" sz="2400" dirty="0"/>
              <a:t> </a:t>
            </a:r>
            <a:r>
              <a:rPr lang="en-US" altLang="zh-TW" sz="2400" dirty="0" err="1"/>
              <a:t>dari</a:t>
            </a:r>
            <a:r>
              <a:rPr lang="en-US" altLang="zh-TW" sz="2400" dirty="0"/>
              <a:t> </a:t>
            </a:r>
            <a:r>
              <a:rPr lang="en-US" altLang="zh-TW" sz="2400" dirty="0" err="1"/>
              <a:t>nilai</a:t>
            </a:r>
            <a:r>
              <a:rPr lang="en-US" altLang="zh-TW" sz="2400" dirty="0"/>
              <a:t> </a:t>
            </a:r>
            <a:r>
              <a:rPr lang="en-US" altLang="zh-TW" sz="2400" dirty="0" err="1"/>
              <a:t>keabuan</a:t>
            </a:r>
            <a:r>
              <a:rPr lang="en-US" altLang="zh-TW" sz="2400" dirty="0"/>
              <a:t> di </a:t>
            </a:r>
            <a:r>
              <a:rPr lang="en-US" altLang="zh-TW" sz="2400" dirty="0" err="1"/>
              <a:t>dalam</a:t>
            </a:r>
            <a:r>
              <a:rPr lang="en-US" altLang="zh-TW" sz="2400" dirty="0"/>
              <a:t> </a:t>
            </a:r>
            <a:r>
              <a:rPr lang="en-US" altLang="zh-TW" sz="2400" dirty="0" err="1"/>
              <a:t>citra</a:t>
            </a:r>
            <a:r>
              <a:rPr lang="en-US" altLang="zh-TW" sz="2400" dirty="0"/>
              <a:t>.   </a:t>
            </a:r>
          </a:p>
          <a:p>
            <a:r>
              <a:rPr lang="en-US" altLang="zh-TW" sz="2400" dirty="0"/>
              <a:t>   </a:t>
            </a:r>
            <a:r>
              <a:rPr lang="en-US" altLang="zh-TW" sz="2400" dirty="0" err="1"/>
              <a:t>Misalkan</a:t>
            </a:r>
            <a:r>
              <a:rPr lang="en-US" altLang="zh-TW" sz="2400" dirty="0"/>
              <a:t> a = 0 (</a:t>
            </a:r>
            <a:r>
              <a:rPr lang="en-US" altLang="zh-TW" sz="2400" dirty="0" err="1"/>
              <a:t>hitam</a:t>
            </a:r>
            <a:r>
              <a:rPr lang="en-US" altLang="zh-TW" sz="2400" dirty="0"/>
              <a:t>) dan b = 255 (</a:t>
            </a:r>
            <a:r>
              <a:rPr lang="en-US" altLang="zh-TW" sz="2400" dirty="0" err="1"/>
              <a:t>putih</a:t>
            </a:r>
            <a:r>
              <a:rPr lang="en-US" altLang="zh-TW" sz="2400" dirty="0"/>
              <a:t>) </a:t>
            </a:r>
            <a:r>
              <a:rPr lang="en-US" altLang="zh-TW" sz="2400" dirty="0" err="1"/>
              <a:t>untuk</a:t>
            </a:r>
            <a:r>
              <a:rPr lang="en-US" altLang="zh-TW" sz="2400" dirty="0"/>
              <a:t> </a:t>
            </a:r>
            <a:r>
              <a:rPr lang="en-US" altLang="zh-TW" sz="2400" dirty="0" err="1"/>
              <a:t>citra</a:t>
            </a:r>
            <a:r>
              <a:rPr lang="en-US" altLang="zh-TW" sz="2400" dirty="0"/>
              <a:t> 8-bit. </a:t>
            </a:r>
          </a:p>
          <a:p>
            <a:r>
              <a:rPr lang="en-US" altLang="zh-TW" sz="2400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8135B-8451-4CB1-8DF2-A0708177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0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E89D6-BFFE-FCCA-5E4D-CA704057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1C901-09A0-FAFA-203B-9098A0FA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8F944-954A-8851-3003-1A033847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6305"/>
            <a:ext cx="6640643" cy="4662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9ADD3-3772-56E0-9764-3157D762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77" y="2476305"/>
            <a:ext cx="6442023" cy="4522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A6941-BEF8-5FE4-C9FD-4ED272FB333F}"/>
              </a:ext>
            </a:extLst>
          </p:cNvPr>
          <p:cNvSpPr txBox="1"/>
          <p:nvPr/>
        </p:nvSpPr>
        <p:spPr>
          <a:xfrm>
            <a:off x="1438744" y="998977"/>
            <a:ext cx="93145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'eight.png'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A,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'salt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&amp; pepper'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,0.02);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density = 0.02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 (salt and peppers)'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B7B82-F5D2-E5EB-3C48-4201B4529E89}"/>
              </a:ext>
            </a:extLst>
          </p:cNvPr>
          <p:cNvSpPr txBox="1"/>
          <p:nvPr/>
        </p:nvSpPr>
        <p:spPr>
          <a:xfrm>
            <a:off x="452204" y="232992"/>
            <a:ext cx="11464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Membuat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yang </a:t>
            </a:r>
            <a:r>
              <a:rPr lang="en-US" sz="2800" dirty="0" err="1"/>
              <a:t>mengandung</a:t>
            </a:r>
            <a:r>
              <a:rPr lang="en-US" sz="2800" dirty="0"/>
              <a:t> </a:t>
            </a:r>
            <a:r>
              <a:rPr lang="en-US" sz="2800" dirty="0" err="1"/>
              <a:t>derau</a:t>
            </a:r>
            <a:r>
              <a:rPr lang="en-US" sz="2800" dirty="0"/>
              <a:t> </a:t>
            </a:r>
            <a:r>
              <a:rPr lang="en-US" sz="2800" i="1" dirty="0"/>
              <a:t>salt &amp; pepper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Matlab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644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D69F-E941-41AD-9CEF-3E9ECF79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121557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Tujuan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Restorasi</a:t>
            </a:r>
            <a:r>
              <a:rPr lang="en-US" b="1" dirty="0">
                <a:latin typeface="+mn-lt"/>
              </a:rPr>
              <a:t> Citra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0EA7F-F89B-49D9-9A47-B48CC957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689100"/>
            <a:ext cx="10689771" cy="4667250"/>
          </a:xfrm>
        </p:spPr>
        <p:txBody>
          <a:bodyPr>
            <a:noAutofit/>
          </a:bodyPr>
          <a:lstStyle/>
          <a:p>
            <a:r>
              <a:rPr lang="en-US" sz="2400" dirty="0" err="1"/>
              <a:t>Restorasi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merekonstruksi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yang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distorsi</a:t>
            </a:r>
            <a:r>
              <a:rPr lang="en-US" sz="2400" dirty="0"/>
              <a:t> (</a:t>
            </a:r>
            <a:r>
              <a:rPr lang="en-US" sz="2400" i="1" dirty="0"/>
              <a:t>distorted image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degradasi</a:t>
            </a:r>
            <a:r>
              <a:rPr lang="en-US" sz="2400" dirty="0"/>
              <a:t> (</a:t>
            </a:r>
            <a:r>
              <a:rPr lang="en-US" sz="2400" i="1" dirty="0"/>
              <a:t>degraded image</a:t>
            </a:r>
            <a:r>
              <a:rPr lang="en-US" sz="2400" dirty="0"/>
              <a:t>)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bentuk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citra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semula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i="1" dirty="0"/>
              <a:t>original image</a:t>
            </a:r>
            <a:r>
              <a:rPr lang="en-US" sz="2400" dirty="0"/>
              <a:t>)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model yang ideal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Model </a:t>
            </a:r>
            <a:r>
              <a:rPr lang="en-US" sz="2400" dirty="0" err="1"/>
              <a:t>diperoleh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pengetahuan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penyebab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distorsi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Modelkan</a:t>
            </a:r>
            <a:r>
              <a:rPr lang="en-US" sz="2400" dirty="0"/>
              <a:t> </a:t>
            </a:r>
            <a:r>
              <a:rPr lang="en-US" sz="2400" dirty="0" err="1"/>
              <a:t>degradasi</a:t>
            </a:r>
            <a:r>
              <a:rPr lang="en-US" sz="2400" dirty="0"/>
              <a:t> (</a:t>
            </a:r>
            <a:r>
              <a:rPr lang="en-US" sz="2400" i="1" dirty="0"/>
              <a:t>original image </a:t>
            </a:r>
            <a:r>
              <a:rPr lang="en-US" sz="2400" dirty="0">
                <a:sym typeface="Symbol" panose="05050102010706020507" pitchFamily="18" charset="2"/>
              </a:rPr>
              <a:t> </a:t>
            </a:r>
            <a:r>
              <a:rPr lang="en-US" sz="2400" i="1" dirty="0">
                <a:sym typeface="Symbol" panose="05050102010706020507" pitchFamily="18" charset="2"/>
              </a:rPr>
              <a:t>distorted image</a:t>
            </a:r>
            <a:r>
              <a:rPr lang="en-US" sz="2400" dirty="0">
                <a:sym typeface="Symbol" panose="05050102010706020507" pitchFamily="18" charset="2"/>
              </a:rPr>
              <a:t>)</a:t>
            </a:r>
            <a:r>
              <a:rPr lang="en-US" sz="2400" dirty="0"/>
              <a:t>, </a:t>
            </a:r>
            <a:r>
              <a:rPr lang="en-US" sz="2400" dirty="0" err="1"/>
              <a:t>kemudian</a:t>
            </a:r>
            <a:r>
              <a:rPr lang="en-US" sz="2400" dirty="0"/>
              <a:t> </a:t>
            </a:r>
            <a:r>
              <a:rPr lang="en-US" sz="2400" dirty="0" err="1"/>
              <a:t>lakukan</a:t>
            </a:r>
            <a:r>
              <a:rPr lang="en-US" sz="2400" dirty="0"/>
              <a:t> proses </a:t>
            </a:r>
            <a:r>
              <a:rPr lang="en-US" sz="2400" dirty="0" err="1"/>
              <a:t>berkebalikan</a:t>
            </a:r>
            <a:r>
              <a:rPr lang="en-US" sz="2400" dirty="0"/>
              <a:t> (</a:t>
            </a:r>
            <a:r>
              <a:rPr lang="en-US" sz="2400" i="1" dirty="0"/>
              <a:t>inverse</a:t>
            </a:r>
            <a:r>
              <a:rPr lang="en-US" sz="2400" dirty="0"/>
              <a:t>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merekonstruksi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semula</a:t>
            </a:r>
            <a:r>
              <a:rPr lang="en-US" sz="2400" dirty="0"/>
              <a:t> (</a:t>
            </a:r>
            <a:r>
              <a:rPr lang="en-US" sz="2400" i="1" dirty="0"/>
              <a:t>distorted image </a:t>
            </a:r>
            <a:r>
              <a:rPr lang="en-US" sz="2400" dirty="0">
                <a:sym typeface="Symbol" panose="05050102010706020507" pitchFamily="18" charset="2"/>
              </a:rPr>
              <a:t> </a:t>
            </a:r>
            <a:r>
              <a:rPr lang="en-US" sz="2400" i="1" dirty="0">
                <a:sym typeface="Symbol" panose="05050102010706020507" pitchFamily="18" charset="2"/>
              </a:rPr>
              <a:t>original image</a:t>
            </a:r>
            <a:r>
              <a:rPr lang="en-US" sz="2400" dirty="0">
                <a:sym typeface="Symbol" panose="05050102010706020507" pitchFamily="18" charset="2"/>
              </a:rPr>
              <a:t>)</a:t>
            </a:r>
            <a:endParaRPr lang="en-US" sz="2400" dirty="0"/>
          </a:p>
          <a:p>
            <a:r>
              <a:rPr lang="en-US" sz="2400" dirty="0"/>
              <a:t>Citra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rekonstruksi</a:t>
            </a:r>
            <a:r>
              <a:rPr lang="en-US" sz="2400" dirty="0"/>
              <a:t> </a:t>
            </a:r>
            <a:r>
              <a:rPr lang="en-US" sz="2400" dirty="0" err="1"/>
              <a:t>sedapat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yang </a:t>
            </a:r>
            <a:r>
              <a:rPr lang="en-US" sz="2400" dirty="0" err="1"/>
              <a:t>mendekati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semula</a:t>
            </a:r>
            <a:r>
              <a:rPr lang="en-US" sz="2400" dirty="0"/>
              <a:t>.  Jadi,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rekonstruksi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estimasi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semula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54E61-ACB1-472C-887F-1E6F8EDDD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C0DAD-1561-42AF-A4A0-A161F75F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48F70-A765-4CB8-902F-7DF68FEC2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628"/>
            <a:ext cx="10515600" cy="5502049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dirty="0"/>
              <a:t>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D4BCA-CE80-40A5-B0A3-D4A5F5DE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BC17E-E8CF-4D55-A1D4-8709134B07B0}"/>
              </a:ext>
            </a:extLst>
          </p:cNvPr>
          <p:cNvSpPr txBox="1"/>
          <p:nvPr/>
        </p:nvSpPr>
        <p:spPr>
          <a:xfrm>
            <a:off x="1078271" y="591025"/>
            <a:ext cx="9251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('house.jpg');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pepper’); % default d = 0.05 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(I); 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E71C4-CCA1-48CE-92E9-B1B7F28FB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2" y="2309612"/>
            <a:ext cx="6221651" cy="4519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FA614-43AC-4ABE-9F2E-C6D64FDC1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80" y="2201642"/>
            <a:ext cx="6221653" cy="45198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57222E-C274-48B4-A796-9105C9E1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04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C58D-D05E-4DF2-A660-58B59EDA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885714" cy="5643563"/>
          </a:xfrm>
        </p:spPr>
        <p:txBody>
          <a:bodyPr>
            <a:normAutofit/>
          </a:bodyPr>
          <a:lstStyle/>
          <a:p>
            <a:r>
              <a:rPr lang="en-US" sz="3200" b="1" dirty="0"/>
              <a:t>Uniform noise </a:t>
            </a:r>
          </a:p>
          <a:p>
            <a:pPr marL="0" indent="0">
              <a:buNone/>
            </a:pPr>
            <a:r>
              <a:rPr lang="en-US" sz="3200" b="1" dirty="0"/>
              <a:t>    </a:t>
            </a:r>
            <a:r>
              <a:rPr lang="en-US" dirty="0"/>
              <a:t>-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praktis</a:t>
            </a:r>
            <a:r>
              <a:rPr lang="en-US" dirty="0"/>
              <a:t>,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pembangkit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acak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D43F1-9FCF-48C0-84B5-7A42B8C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6BA0A2A-B573-4C24-A601-85D77EEECF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638483"/>
              </p:ext>
            </p:extLst>
          </p:nvPr>
        </p:nvGraphicFramePr>
        <p:xfrm>
          <a:off x="1578429" y="1834696"/>
          <a:ext cx="3701143" cy="1346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76160" imgH="609480" progId="Equation.3">
                  <p:embed/>
                </p:oleObj>
              </mc:Choice>
              <mc:Fallback>
                <p:oleObj name="Equation" r:id="rId2" imgW="1676160" imgH="609480" progId="Equation.3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D83F1FAA-2DD4-4BD4-9552-66B7E5FBED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429" y="1834696"/>
                        <a:ext cx="3701143" cy="1346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DBDBF4A-B6A6-4457-8337-9259B8757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27458"/>
              </p:ext>
            </p:extLst>
          </p:nvPr>
        </p:nvGraphicFramePr>
        <p:xfrm>
          <a:off x="2636321" y="3429000"/>
          <a:ext cx="1840366" cy="1731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812520" progId="Equation.3">
                  <p:embed/>
                </p:oleObj>
              </mc:Choice>
              <mc:Fallback>
                <p:oleObj name="Equation" r:id="rId4" imgW="863280" imgH="812520" progId="Equation.3">
                  <p:embed/>
                  <p:pic>
                    <p:nvPicPr>
                      <p:cNvPr id="20485" name="Object 5">
                        <a:extLst>
                          <a:ext uri="{FF2B5EF4-FFF2-40B4-BE49-F238E27FC236}">
                            <a16:creationId xmlns:a16="http://schemas.microsoft.com/office/drawing/2014/main" id="{F8CEBEDE-146F-457A-AEED-F4EA278613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321" y="3429000"/>
                        <a:ext cx="1840366" cy="1731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F95365A-80E1-4076-916E-AC0D02243C6A}"/>
              </a:ext>
            </a:extLst>
          </p:cNvPr>
          <p:cNvSpPr txBox="1"/>
          <p:nvPr/>
        </p:nvSpPr>
        <p:spPr>
          <a:xfrm>
            <a:off x="1240971" y="3676500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D3C81-B9C4-4E17-85DA-BC1144ED3409}"/>
              </a:ext>
            </a:extLst>
          </p:cNvPr>
          <p:cNvSpPr txBox="1"/>
          <p:nvPr/>
        </p:nvSpPr>
        <p:spPr>
          <a:xfrm>
            <a:off x="1240971" y="4482797"/>
            <a:ext cx="12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Variansi</a:t>
            </a:r>
            <a:r>
              <a:rPr lang="en-US" sz="2400" dirty="0"/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E01F6-01FE-463E-8DA8-D6AD435CC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768" y="1768742"/>
            <a:ext cx="4933950" cy="41624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B33980-DC15-4982-BCDA-2AAEDD49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97D08A-C801-4A08-ABD5-D84C0EF9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9DCB6F-00E8-405D-B331-0057B1DC0F0E}"/>
              </a:ext>
            </a:extLst>
          </p:cNvPr>
          <p:cNvSpPr txBox="1">
            <a:spLocks noChangeArrowheads="1"/>
          </p:cNvSpPr>
          <p:nvPr/>
        </p:nvSpPr>
        <p:spPr>
          <a:xfrm>
            <a:off x="478971" y="594840"/>
            <a:ext cx="4527868" cy="9706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Rayleigh Noise</a:t>
            </a:r>
          </a:p>
          <a:p>
            <a:endParaRPr lang="en-US" altLang="en-US" dirty="0"/>
          </a:p>
          <a:p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/>
              <a:t>Gamma(Erlang) Noise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Exponential Noise</a:t>
            </a:r>
          </a:p>
          <a:p>
            <a:endParaRPr lang="en-US" altLang="en-US" sz="2600" dirty="0"/>
          </a:p>
        </p:txBody>
      </p:sp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F15471D0-BE4B-4BEE-B43A-6F28C61F8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448628"/>
              </p:ext>
            </p:extLst>
          </p:nvPr>
        </p:nvGraphicFramePr>
        <p:xfrm>
          <a:off x="478971" y="1071735"/>
          <a:ext cx="5105400" cy="128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19400" imgH="711200" progId="Equation.DSMT4">
                  <p:embed/>
                </p:oleObj>
              </mc:Choice>
              <mc:Fallback>
                <p:oleObj name="Equation" r:id="rId2" imgW="2819400" imgH="711200" progId="Equation.DSMT4">
                  <p:embed/>
                  <p:pic>
                    <p:nvPicPr>
                      <p:cNvPr id="14341" name="Object 8">
                        <a:extLst>
                          <a:ext uri="{FF2B5EF4-FFF2-40B4-BE49-F238E27FC236}">
                            <a16:creationId xmlns:a16="http://schemas.microsoft.com/office/drawing/2014/main" id="{31A40BA0-8764-45A2-B931-824FBBEA23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71" y="1071735"/>
                        <a:ext cx="5105400" cy="1289090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0AA0FDBA-C5DF-4127-B377-3F0E950D5D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905726"/>
              </p:ext>
            </p:extLst>
          </p:nvPr>
        </p:nvGraphicFramePr>
        <p:xfrm>
          <a:off x="687162" y="5339337"/>
          <a:ext cx="4255724" cy="112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37589" imgH="431613" progId="Equation.DSMT4">
                  <p:embed/>
                </p:oleObj>
              </mc:Choice>
              <mc:Fallback>
                <p:oleObj name="Equation" r:id="rId4" imgW="1637589" imgH="431613" progId="Equation.DSMT4">
                  <p:embed/>
                  <p:pic>
                    <p:nvPicPr>
                      <p:cNvPr id="14342" name="Object 9">
                        <a:extLst>
                          <a:ext uri="{FF2B5EF4-FFF2-40B4-BE49-F238E27FC236}">
                            <a16:creationId xmlns:a16="http://schemas.microsoft.com/office/drawing/2014/main" id="{1D905193-1B48-478F-B34E-189F19AD4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162" y="5339337"/>
                        <a:ext cx="4255724" cy="1121440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4BECF21-3316-4566-A7B1-4234BFE88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371" y="1385206"/>
            <a:ext cx="6423506" cy="4645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03C4F1-EAE5-4019-AD02-4C1515ABB0C6}"/>
                  </a:ext>
                </a:extLst>
              </p:cNvPr>
              <p:cNvSpPr txBox="1"/>
              <p:nvPr/>
            </p:nvSpPr>
            <p:spPr>
              <a:xfrm>
                <a:off x="478971" y="3309362"/>
                <a:ext cx="4167867" cy="113967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𝑎𝑧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𝑓𝑜𝑟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≥0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𝑓𝑜𝑟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03C4F1-EAE5-4019-AD02-4C1515ABB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1" y="3309362"/>
                <a:ext cx="4167867" cy="11396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8EE739-91E8-4F7B-B328-78193F9F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89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9EC3-6D9B-4A7E-92B5-4A5CBDBE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Aditif</a:t>
            </a:r>
            <a:r>
              <a:rPr lang="en-US" b="1" dirty="0">
                <a:latin typeface="+mn-lt"/>
              </a:rPr>
              <a:t> (Additive Noise)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F08E7-951D-4319-9E4A-BCBBA464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7DC68AD-530F-42E6-B11D-5A70667DB1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2721" y="1285821"/>
            <a:ext cx="6115050" cy="5105400"/>
          </a:xfr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8D5C556B-0EB1-4F82-A1CD-FDBB92DA5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2" y="4637314"/>
            <a:ext cx="1339850" cy="366713"/>
          </a:xfrm>
          <a:prstGeom prst="rect">
            <a:avLst/>
          </a:prstGeom>
          <a:solidFill>
            <a:srgbClr val="EFF9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</a:rPr>
              <a:t>Histograms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94638-ECC2-49F6-B45C-5210ACE1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58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6D748D-BFDE-964F-4CA7-2A4E0D10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680DA-5644-20C1-F4A2-F10DEB4A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62A43-C5E1-E097-FF3C-6B91CDDF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400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2935E-B2E9-EA7B-EEB7-8D9B018AE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104" y="-1"/>
            <a:ext cx="6179696" cy="4338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E0C57-2F85-ED27-03A5-F7A3280EE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47" y="3657600"/>
            <a:ext cx="4388057" cy="3291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3F504E-19CB-35B5-9624-A098CCFED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371" y="3657600"/>
            <a:ext cx="4388057" cy="32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93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3096BF-5055-4D58-B4BE-58644705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25</a:t>
            </a:fld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2AA71AC4-604C-4077-9B77-6C670E1D661F}"/>
              </a:ext>
            </a:extLst>
          </p:cNvPr>
          <p:cNvGrpSpPr>
            <a:grpSpLocks/>
          </p:cNvGrpSpPr>
          <p:nvPr/>
        </p:nvGrpSpPr>
        <p:grpSpPr bwMode="auto">
          <a:xfrm>
            <a:off x="1415143" y="804635"/>
            <a:ext cx="9553267" cy="5464629"/>
            <a:chOff x="384" y="1200"/>
            <a:chExt cx="5486" cy="2928"/>
          </a:xfrm>
        </p:grpSpPr>
        <p:grpSp>
          <p:nvGrpSpPr>
            <p:cNvPr id="4" name="Group 12">
              <a:extLst>
                <a:ext uri="{FF2B5EF4-FFF2-40B4-BE49-F238E27FC236}">
                  <a16:creationId xmlns:a16="http://schemas.microsoft.com/office/drawing/2014/main" id="{FA9E2ACC-5DB8-42E5-A330-D82FC37EE4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200"/>
              <a:ext cx="5486" cy="2928"/>
              <a:chOff x="384" y="1200"/>
              <a:chExt cx="5486" cy="2928"/>
            </a:xfrm>
          </p:grpSpPr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4369C745-97E3-47EF-AD92-8C135548CF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4896" cy="2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F996FF1F-88FD-448B-A4B2-16B6A8F7F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3312"/>
                <a:ext cx="1836" cy="577"/>
              </a:xfrm>
              <a:prstGeom prst="rect">
                <a:avLst/>
              </a:prstGeom>
              <a:solidFill>
                <a:srgbClr val="EFF98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/>
                  <a:t>-3-levels</a:t>
                </a:r>
              </a:p>
              <a:p>
                <a:r>
                  <a:rPr lang="en-US" altLang="en-US"/>
                  <a:t>-simple constant areas</a:t>
                </a:r>
              </a:p>
              <a:p>
                <a:r>
                  <a:rPr lang="en-US" altLang="en-US"/>
                  <a:t>(spans from black to white)</a:t>
                </a:r>
              </a:p>
            </p:txBody>
          </p:sp>
          <p:sp>
            <p:nvSpPr>
              <p:cNvPr id="9" name="Oval 6">
                <a:extLst>
                  <a:ext uri="{FF2B5EF4-FFF2-40B4-BE49-F238E27FC236}">
                    <a16:creationId xmlns:a16="http://schemas.microsoft.com/office/drawing/2014/main" id="{AC19E659-9DAE-4120-9335-762990CC7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3552"/>
                <a:ext cx="144" cy="288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" name="Line 7">
                <a:extLst>
                  <a:ext uri="{FF2B5EF4-FFF2-40B4-BE49-F238E27FC236}">
                    <a16:creationId xmlns:a16="http://schemas.microsoft.com/office/drawing/2014/main" id="{3D1BC653-0C53-4A51-A365-D2C5F60BF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0" y="3168"/>
                <a:ext cx="144" cy="3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79350D00-7570-48A0-A4AA-139DA548B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2" y="2352"/>
                <a:ext cx="518" cy="198"/>
              </a:xfrm>
              <a:prstGeom prst="rect">
                <a:avLst/>
              </a:prstGeom>
              <a:solidFill>
                <a:srgbClr val="EFF98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chemeClr val="tx2"/>
                    </a:solidFill>
                  </a:rPr>
                  <a:t>pepper</a:t>
                </a:r>
              </a:p>
            </p:txBody>
          </p:sp>
          <p:sp>
            <p:nvSpPr>
              <p:cNvPr id="12" name="Oval 9">
                <a:extLst>
                  <a:ext uri="{FF2B5EF4-FFF2-40B4-BE49-F238E27FC236}">
                    <a16:creationId xmlns:a16="http://schemas.microsoft.com/office/drawing/2014/main" id="{D5468C1E-E8FD-461E-9966-92EDDBA18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2544"/>
                <a:ext cx="192" cy="129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" name="Line 10">
                <a:extLst>
                  <a:ext uri="{FF2B5EF4-FFF2-40B4-BE49-F238E27FC236}">
                    <a16:creationId xmlns:a16="http://schemas.microsoft.com/office/drawing/2014/main" id="{1AF42173-3B19-482D-8537-14D5761D9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592"/>
                <a:ext cx="1296" cy="3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1">
                <a:extLst>
                  <a:ext uri="{FF2B5EF4-FFF2-40B4-BE49-F238E27FC236}">
                    <a16:creationId xmlns:a16="http://schemas.microsoft.com/office/drawing/2014/main" id="{0ED8D7B4-46FB-40A0-B0C7-857E4E5106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0" y="2928"/>
                <a:ext cx="340" cy="231"/>
              </a:xfrm>
              <a:prstGeom prst="rect">
                <a:avLst/>
              </a:prstGeom>
              <a:solidFill>
                <a:srgbClr val="EFF98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chemeClr val="tx2"/>
                    </a:solidFill>
                  </a:rPr>
                  <a:t>salt</a:t>
                </a:r>
              </a:p>
            </p:txBody>
          </p:sp>
        </p:grpSp>
        <p:sp>
          <p:nvSpPr>
            <p:cNvPr id="5" name="Oval 13">
              <a:extLst>
                <a:ext uri="{FF2B5EF4-FFF2-40B4-BE49-F238E27FC236}">
                  <a16:creationId xmlns:a16="http://schemas.microsoft.com/office/drawing/2014/main" id="{8416BD1E-209D-4F36-A86C-EE725096E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216"/>
              <a:ext cx="96" cy="672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Line 14">
              <a:extLst>
                <a:ext uri="{FF2B5EF4-FFF2-40B4-BE49-F238E27FC236}">
                  <a16:creationId xmlns:a16="http://schemas.microsoft.com/office/drawing/2014/main" id="{CA428F67-31EA-40D5-98D9-CF8C98AAA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52" y="2112"/>
              <a:ext cx="384" cy="110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71DDAB2-7DC3-41A0-9218-C53AFFB01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6D748D-BFDE-964F-4CA7-2A4E0D10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680DA-5644-20C1-F4A2-F10DEB4A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62A43-C5E1-E097-FF3C-6B91CDDF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400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E0C57-2F85-ED27-03A5-F7A3280E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47" y="3657600"/>
            <a:ext cx="4388057" cy="3291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35DE3-4781-D4BE-F1FC-17811EDC1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-51764"/>
            <a:ext cx="6362591" cy="4467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8B638-8C77-38BE-FB36-18F490C04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712" y="3475037"/>
            <a:ext cx="4085166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8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BE3B-B7D3-4E08-BB2A-7E652F74B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10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Periodik</a:t>
            </a:r>
            <a:r>
              <a:rPr lang="en-US" b="1" dirty="0">
                <a:latin typeface="+mn-lt"/>
              </a:rPr>
              <a:t> (</a:t>
            </a:r>
            <a:r>
              <a:rPr lang="en-US" b="1" i="1" dirty="0">
                <a:latin typeface="+mn-lt"/>
              </a:rPr>
              <a:t>Periodic Noise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82CAD-01B8-4CB8-A2DC-75E4FE9D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E441937B-2F68-48B0-A0A6-E3E80788E124}"/>
              </a:ext>
            </a:extLst>
          </p:cNvPr>
          <p:cNvGrpSpPr>
            <a:grpSpLocks/>
          </p:cNvGrpSpPr>
          <p:nvPr/>
        </p:nvGrpSpPr>
        <p:grpSpPr bwMode="auto">
          <a:xfrm>
            <a:off x="632051" y="1355725"/>
            <a:ext cx="9847263" cy="5140326"/>
            <a:chOff x="-1179" y="816"/>
            <a:chExt cx="6203" cy="3238"/>
          </a:xfrm>
        </p:grpSpPr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18BAD69C-5C04-4A8A-9DE6-846BCE187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3" y="816"/>
              <a:ext cx="4341" cy="2832"/>
              <a:chOff x="481" y="864"/>
              <a:chExt cx="4341" cy="3190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ABECD7F2-D156-4665-B0F0-F14317275F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864"/>
                <a:ext cx="3718" cy="3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3B9FD48-6C08-4B2F-93B3-8BBD43063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78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718DFE7-2B8D-42D4-8830-5156F9C89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2592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" name="Oval 13">
                <a:extLst>
                  <a:ext uri="{FF2B5EF4-FFF2-40B4-BE49-F238E27FC236}">
                    <a16:creationId xmlns:a16="http://schemas.microsoft.com/office/drawing/2014/main" id="{2B1B7FA2-DFBC-4E0F-B66F-F9FA33FC3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3168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" name="Oval 14">
                <a:extLst>
                  <a:ext uri="{FF2B5EF4-FFF2-40B4-BE49-F238E27FC236}">
                    <a16:creationId xmlns:a16="http://schemas.microsoft.com/office/drawing/2014/main" id="{6CC4C7BC-351C-4958-B640-EB925A929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3600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" name="Line 15">
                <a:extLst>
                  <a:ext uri="{FF2B5EF4-FFF2-40B4-BE49-F238E27FC236}">
                    <a16:creationId xmlns:a16="http://schemas.microsoft.com/office/drawing/2014/main" id="{3471875E-DD79-4D96-95A6-92A732876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0" y="2640"/>
                <a:ext cx="2016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9">
                <a:extLst>
                  <a:ext uri="{FF2B5EF4-FFF2-40B4-BE49-F238E27FC236}">
                    <a16:creationId xmlns:a16="http://schemas.microsoft.com/office/drawing/2014/main" id="{4745361E-6540-4CF5-8302-3ACB0BC2D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8" y="2832"/>
                <a:ext cx="15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0">
                <a:extLst>
                  <a:ext uri="{FF2B5EF4-FFF2-40B4-BE49-F238E27FC236}">
                    <a16:creationId xmlns:a16="http://schemas.microsoft.com/office/drawing/2014/main" id="{46101CC8-7FE8-459B-AF5B-C48122AD2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6" y="3216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1">
                <a:extLst>
                  <a:ext uri="{FF2B5EF4-FFF2-40B4-BE49-F238E27FC236}">
                    <a16:creationId xmlns:a16="http://schemas.microsoft.com/office/drawing/2014/main" id="{95A39C7B-50FF-4E9A-A6C2-509627E84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6" y="3312"/>
                <a:ext cx="2304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 Box 22">
                <a:extLst>
                  <a:ext uri="{FF2B5EF4-FFF2-40B4-BE49-F238E27FC236}">
                    <a16:creationId xmlns:a16="http://schemas.microsoft.com/office/drawing/2014/main" id="{57AD9975-3DD5-4FEC-B73D-4BFE21449C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" y="2956"/>
                <a:ext cx="1247" cy="459"/>
              </a:xfrm>
              <a:prstGeom prst="rect">
                <a:avLst/>
              </a:prstGeom>
              <a:solidFill>
                <a:srgbClr val="EFF98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dirty="0" err="1">
                    <a:solidFill>
                      <a:schemeClr val="tx2"/>
                    </a:solidFill>
                  </a:rPr>
                  <a:t>Komponen</a:t>
                </a:r>
                <a:r>
                  <a:rPr lang="en-US" alt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altLang="en-US" dirty="0" err="1">
                    <a:solidFill>
                      <a:schemeClr val="tx2"/>
                    </a:solidFill>
                  </a:rPr>
                  <a:t>derau</a:t>
                </a:r>
                <a:endParaRPr lang="en-US" altLang="en-US" dirty="0">
                  <a:solidFill>
                    <a:schemeClr val="tx2"/>
                  </a:solidFill>
                </a:endParaRPr>
              </a:p>
              <a:p>
                <a:r>
                  <a:rPr lang="en-US" altLang="en-US" dirty="0">
                    <a:solidFill>
                      <a:schemeClr val="tx2"/>
                    </a:solidFill>
                  </a:rPr>
                  <a:t>(sinusoidal noise)</a:t>
                </a:r>
              </a:p>
            </p:txBody>
          </p:sp>
        </p:grpSp>
        <p:sp>
          <p:nvSpPr>
            <p:cNvPr id="7" name="Text Box 24">
              <a:extLst>
                <a:ext uri="{FF2B5EF4-FFF2-40B4-BE49-F238E27FC236}">
                  <a16:creationId xmlns:a16="http://schemas.microsoft.com/office/drawing/2014/main" id="{B4C1983D-8906-4D93-A370-90DB51622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79" y="3802"/>
              <a:ext cx="6069" cy="252"/>
            </a:xfrm>
            <a:prstGeom prst="rect">
              <a:avLst/>
            </a:prstGeom>
            <a:solidFill>
              <a:srgbClr val="3EF8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id-ID" sz="2000" dirty="0"/>
                <a:t>Dihasilkan karena gangguan listrik atau elektromekanis selama akuisisi gambar </a:t>
              </a:r>
              <a:endParaRPr lang="en-US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2A9094A2-137F-4B41-AD00-C94707360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42" y="3223"/>
              <a:ext cx="3288" cy="4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 dirty="0" err="1"/>
                <a:t>Derau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periodik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dapat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dikurangi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dengan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operasi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dalam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ranah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frekuensi</a:t>
              </a:r>
              <a:endParaRPr lang="en-US" altLang="en-US" sz="200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C2575-3C5E-4A53-9C70-DDA2C0C8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5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06FD-4E18-4733-83F0-4C3F11E4A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286"/>
            <a:ext cx="10515600" cy="5632677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periodik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1791-8B51-4809-A5CF-5F6BA2BC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AC560-559F-4075-90C0-E92EC442D632}"/>
              </a:ext>
            </a:extLst>
          </p:cNvPr>
          <p:cNvSpPr txBox="1"/>
          <p:nvPr/>
        </p:nvSpPr>
        <p:spPr>
          <a:xfrm>
            <a:off x="1034144" y="1904724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J = rgb2gray(I);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 = size(J);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meshgrid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(1:s(1), 1:s(2));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 = sin(x/3+y/5)+1;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(im2double(J)+ p'/2)/2;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(J);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870C8-D43A-4941-8BA4-64942150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262" y="1151146"/>
            <a:ext cx="6466590" cy="570685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4ACBC5-A4E5-4F93-92FC-015E5D06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94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C6C4-6138-4107-B19B-273F70AD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Restorasi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dengan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Penapisan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Spasial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B2E36-738D-4BD0-8266-05B298934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err="1"/>
              <a:t>Asumsikan</a:t>
            </a:r>
            <a:r>
              <a:rPr lang="en-US" dirty="0"/>
              <a:t> </a:t>
            </a:r>
            <a:r>
              <a:rPr lang="en-US" dirty="0" err="1"/>
              <a:t>degradasi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saja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82ABD-AA8A-40F9-A1B6-F484FEF8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BA5AE56-F5D3-455D-AC21-BFF7F5748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965" y="2174417"/>
            <a:ext cx="3348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g(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 = f(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 + </a:t>
            </a:r>
            <a:r>
              <a:rPr lang="en-US" altLang="zh-TW" sz="2800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en-US" altLang="zh-TW" sz="2800" dirty="0" err="1">
                <a:solidFill>
                  <a:srgbClr val="FF0000"/>
                </a:solidFill>
              </a:rPr>
              <a:t>x,y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FFEA30B-184C-4C76-864B-C70FFFCDD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051" y="2768895"/>
            <a:ext cx="3470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G(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 = F(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 + N(</a:t>
            </a:r>
            <a:r>
              <a:rPr lang="en-US" altLang="zh-TW" sz="2800" dirty="0" err="1">
                <a:solidFill>
                  <a:srgbClr val="FF0000"/>
                </a:solidFill>
              </a:rPr>
              <a:t>u,v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2446BBC-F3FE-425C-BB3B-37765F0B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2"/>
          <a:stretch>
            <a:fillRect/>
          </a:stretch>
        </p:blipFill>
        <p:spPr bwMode="auto">
          <a:xfrm>
            <a:off x="1336873" y="3749675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8">
            <a:extLst>
              <a:ext uri="{FF2B5EF4-FFF2-40B4-BE49-F238E27FC236}">
                <a16:creationId xmlns:a16="http://schemas.microsoft.com/office/drawing/2014/main" id="{ECBD2496-019A-4012-BBFF-3710C657A6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6073" y="3825875"/>
            <a:ext cx="2438400" cy="1295400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C02D65B9-748A-4E7A-A127-E207EC410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6073" y="3749675"/>
            <a:ext cx="2514600" cy="1524000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2F8C54-185C-448C-AB15-495835BF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1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02D7-2694-44E0-B9B7-5FE155C2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Penyebab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Distorsi</a:t>
            </a:r>
            <a:r>
              <a:rPr lang="en-US" b="1" dirty="0">
                <a:latin typeface="+mn-lt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48487-DDE3-454C-9A78-7BB47712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585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Distorsi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  </a:t>
            </a:r>
            <a:r>
              <a:rPr lang="en-US" dirty="0" err="1"/>
              <a:t>timbul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proses </a:t>
            </a:r>
            <a:r>
              <a:rPr lang="en-US" dirty="0" err="1"/>
              <a:t>akuisisi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dan/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transmisi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Faktor-faktor</a:t>
            </a:r>
            <a:r>
              <a:rPr lang="en-US" dirty="0"/>
              <a:t> </a:t>
            </a:r>
            <a:r>
              <a:rPr lang="en-US" dirty="0" err="1"/>
              <a:t>penyebab</a:t>
            </a:r>
            <a:r>
              <a:rPr lang="en-US" dirty="0"/>
              <a:t> </a:t>
            </a:r>
            <a:r>
              <a:rPr lang="en-US" dirty="0" err="1"/>
              <a:t>distorsi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:</a:t>
            </a:r>
          </a:p>
          <a:p>
            <a:pPr lvl="1" eaLnBrk="1" hangingPunct="1"/>
            <a:r>
              <a:rPr lang="en-US" sz="2600" dirty="0" err="1"/>
              <a:t>Degradasi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</a:t>
            </a:r>
            <a:r>
              <a:rPr lang="en-US" sz="2600" dirty="0" err="1"/>
              <a:t>akibat</a:t>
            </a:r>
            <a:r>
              <a:rPr lang="en-US" sz="2600" dirty="0"/>
              <a:t> </a:t>
            </a:r>
            <a:r>
              <a:rPr lang="en-US" sz="2600" dirty="0" err="1"/>
              <a:t>kondisi</a:t>
            </a:r>
            <a:r>
              <a:rPr lang="en-US" sz="2600" dirty="0"/>
              <a:t> </a:t>
            </a:r>
            <a:r>
              <a:rPr lang="en-US" sz="2600" dirty="0" err="1"/>
              <a:t>lingkungan</a:t>
            </a:r>
            <a:r>
              <a:rPr lang="en-US" sz="2600" dirty="0"/>
              <a:t> </a:t>
            </a:r>
            <a:r>
              <a:rPr lang="en-US" sz="2600" dirty="0" err="1"/>
              <a:t>selama</a:t>
            </a:r>
            <a:r>
              <a:rPr lang="en-US" sz="2600" dirty="0"/>
              <a:t> proses </a:t>
            </a:r>
            <a:r>
              <a:rPr lang="en-US" sz="2600" dirty="0" err="1"/>
              <a:t>transmisi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altLang="en-US" sz="2600" dirty="0"/>
              <a:t> </a:t>
            </a:r>
            <a:r>
              <a:rPr lang="en-US" altLang="en-US" sz="2600" dirty="0">
                <a:solidFill>
                  <a:srgbClr val="009900"/>
                </a:solidFill>
              </a:rPr>
              <a:t> </a:t>
            </a:r>
          </a:p>
          <a:p>
            <a:pPr marL="457200" lvl="1" indent="0" eaLnBrk="1" hangingPunct="1">
              <a:buNone/>
            </a:pPr>
            <a:r>
              <a:rPr lang="en-US" altLang="en-US" sz="2600" dirty="0">
                <a:solidFill>
                  <a:srgbClr val="FF0000"/>
                </a:solidFill>
              </a:rPr>
              <a:t>    </a:t>
            </a:r>
            <a:r>
              <a:rPr lang="en-US" altLang="en-US" sz="2600" dirty="0" err="1">
                <a:solidFill>
                  <a:srgbClr val="FF0000"/>
                </a:solidFill>
              </a:rPr>
              <a:t>Contoh</a:t>
            </a:r>
            <a:r>
              <a:rPr lang="en-US" altLang="en-US" sz="2600" dirty="0">
                <a:solidFill>
                  <a:srgbClr val="FF0000"/>
                </a:solidFill>
              </a:rPr>
              <a:t>: </a:t>
            </a:r>
            <a:r>
              <a:rPr lang="en-US" altLang="en-US" sz="2600" dirty="0" err="1">
                <a:solidFill>
                  <a:srgbClr val="FF0000"/>
                </a:solidFill>
              </a:rPr>
              <a:t>petir</a:t>
            </a:r>
            <a:r>
              <a:rPr lang="en-US" altLang="en-US" sz="2600" dirty="0">
                <a:solidFill>
                  <a:srgbClr val="FF0000"/>
                </a:solidFill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</a:rPr>
              <a:t>turbulensi</a:t>
            </a:r>
            <a:r>
              <a:rPr lang="en-US" altLang="en-US" sz="2600" dirty="0">
                <a:solidFill>
                  <a:srgbClr val="FF0000"/>
                </a:solidFill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</a:rPr>
              <a:t>atmosfir</a:t>
            </a:r>
            <a:endParaRPr lang="en-US" altLang="en-US" sz="2600" dirty="0">
              <a:solidFill>
                <a:srgbClr val="FF0000"/>
              </a:solidFill>
            </a:endParaRPr>
          </a:p>
          <a:p>
            <a:pPr lvl="1" eaLnBrk="1" hangingPunct="1"/>
            <a:r>
              <a:rPr lang="en-US" altLang="en-US" sz="2600" dirty="0" err="1"/>
              <a:t>Derau</a:t>
            </a:r>
            <a:r>
              <a:rPr lang="en-US" altLang="en-US" sz="2600" dirty="0"/>
              <a:t> pada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akibat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penginderaan</a:t>
            </a:r>
            <a:r>
              <a:rPr lang="en-US" altLang="en-US" sz="2600" dirty="0"/>
              <a:t> pada </a:t>
            </a:r>
            <a:r>
              <a:rPr lang="en-US" altLang="en-US" sz="2600" dirty="0" err="1"/>
              <a:t>peralatan</a:t>
            </a:r>
            <a:r>
              <a:rPr lang="en-US" altLang="en-US" sz="2600" dirty="0"/>
              <a:t> sensor (</a:t>
            </a:r>
            <a:r>
              <a:rPr lang="en-US" altLang="en-US" sz="2600" dirty="0">
                <a:solidFill>
                  <a:srgbClr val="0000FF"/>
                </a:solidFill>
              </a:rPr>
              <a:t>sensor noise</a:t>
            </a:r>
            <a:r>
              <a:rPr lang="en-US" altLang="en-US" sz="2600" dirty="0"/>
              <a:t>)</a:t>
            </a:r>
          </a:p>
          <a:p>
            <a:pPr marL="457200" lvl="1" indent="0" eaLnBrk="1" hangingPunct="1">
              <a:buNone/>
            </a:pPr>
            <a:r>
              <a:rPr lang="en-US" altLang="en-US" sz="2600" dirty="0"/>
              <a:t>    </a:t>
            </a:r>
            <a:r>
              <a:rPr lang="en-US" altLang="en-US" sz="2600" dirty="0" err="1">
                <a:solidFill>
                  <a:srgbClr val="FF0000"/>
                </a:solidFill>
              </a:rPr>
              <a:t>Contoh</a:t>
            </a:r>
            <a:r>
              <a:rPr lang="en-US" altLang="en-US" sz="2600" dirty="0">
                <a:solidFill>
                  <a:srgbClr val="FF0000"/>
                </a:solidFill>
              </a:rPr>
              <a:t>: level </a:t>
            </a:r>
            <a:r>
              <a:rPr lang="en-US" altLang="en-US" sz="2600" dirty="0" err="1">
                <a:solidFill>
                  <a:srgbClr val="FF0000"/>
                </a:solidFill>
              </a:rPr>
              <a:t>cahaya</a:t>
            </a:r>
            <a:r>
              <a:rPr lang="en-US" altLang="en-US" sz="2600" dirty="0">
                <a:solidFill>
                  <a:srgbClr val="FF0000"/>
                </a:solidFill>
              </a:rPr>
              <a:t> dan </a:t>
            </a:r>
            <a:r>
              <a:rPr lang="en-US" altLang="en-US" sz="2600" dirty="0" err="1">
                <a:solidFill>
                  <a:srgbClr val="FF0000"/>
                </a:solidFill>
              </a:rPr>
              <a:t>temperatur</a:t>
            </a:r>
            <a:r>
              <a:rPr lang="en-US" altLang="en-US" sz="2600" dirty="0">
                <a:solidFill>
                  <a:srgbClr val="FF0000"/>
                </a:solidFill>
              </a:rPr>
              <a:t> sensor pada </a:t>
            </a:r>
            <a:r>
              <a:rPr lang="en-US" altLang="en-US" sz="2600" dirty="0" err="1">
                <a:solidFill>
                  <a:srgbClr val="FF0000"/>
                </a:solidFill>
              </a:rPr>
              <a:t>kamera</a:t>
            </a:r>
            <a:r>
              <a:rPr lang="en-US" altLang="en-US" sz="2600" dirty="0">
                <a:solidFill>
                  <a:srgbClr val="FF0000"/>
                </a:solidFill>
              </a:rPr>
              <a:t> CCD</a:t>
            </a:r>
          </a:p>
          <a:p>
            <a:pPr lvl="1" eaLnBrk="1" hangingPunct="1"/>
            <a:r>
              <a:rPr lang="en-US" altLang="en-US" sz="2600" i="1" dirty="0"/>
              <a:t>Blurring</a:t>
            </a:r>
            <a:r>
              <a:rPr lang="en-US" altLang="en-US" sz="2600" dirty="0"/>
              <a:t> pada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diakibatkan</a:t>
            </a:r>
            <a:r>
              <a:rPr lang="en-US" altLang="en-US" sz="2600" dirty="0"/>
              <a:t> oleh sensor</a:t>
            </a:r>
          </a:p>
          <a:p>
            <a:pPr marL="457200" lvl="1" indent="0">
              <a:buNone/>
            </a:pPr>
            <a:r>
              <a:rPr lang="en-US" altLang="en-US" sz="2600" dirty="0"/>
              <a:t>    </a:t>
            </a:r>
            <a:r>
              <a:rPr lang="en-US" altLang="en-US" sz="2600" dirty="0" err="1">
                <a:solidFill>
                  <a:srgbClr val="FF0000"/>
                </a:solidFill>
              </a:rPr>
              <a:t>Contoh</a:t>
            </a:r>
            <a:r>
              <a:rPr lang="en-US" altLang="en-US" sz="2600" dirty="0">
                <a:solidFill>
                  <a:srgbClr val="FF0000"/>
                </a:solidFill>
              </a:rPr>
              <a:t>: </a:t>
            </a:r>
            <a:r>
              <a:rPr lang="en-US" altLang="en-US" sz="2600" dirty="0" err="1">
                <a:solidFill>
                  <a:srgbClr val="FF0000"/>
                </a:solidFill>
              </a:rPr>
              <a:t>kamera</a:t>
            </a:r>
            <a:r>
              <a:rPr lang="en-US" altLang="en-US" sz="2600" dirty="0">
                <a:solidFill>
                  <a:srgbClr val="FF0000"/>
                </a:solidFill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</a:rPr>
              <a:t>bergerak</a:t>
            </a:r>
            <a:r>
              <a:rPr lang="en-US" altLang="en-US" sz="2600" dirty="0">
                <a:solidFill>
                  <a:srgbClr val="FF0000"/>
                </a:solidFill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</a:rPr>
              <a:t>atau</a:t>
            </a:r>
            <a:r>
              <a:rPr lang="en-US" altLang="en-US" sz="2600" dirty="0">
                <a:solidFill>
                  <a:srgbClr val="FF0000"/>
                </a:solidFill>
              </a:rPr>
              <a:t> out-of-focus</a:t>
            </a:r>
            <a:endParaRPr lang="en-US" altLang="en-US" sz="2600" dirty="0"/>
          </a:p>
          <a:p>
            <a:pPr lvl="1" eaLnBrk="1" hangingPunct="1"/>
            <a:r>
              <a:rPr lang="en-US" altLang="en-US" sz="2600" dirty="0" err="1"/>
              <a:t>Distorsi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geometrik</a:t>
            </a:r>
            <a:endParaRPr lang="en-US" altLang="en-US" sz="2600" dirty="0"/>
          </a:p>
          <a:p>
            <a:pPr marL="914400" lvl="2" indent="-223838" eaLnBrk="1" hangingPunct="1">
              <a:buNone/>
            </a:pPr>
            <a:r>
              <a:rPr lang="en-US" altLang="en-US" sz="2600" dirty="0" err="1">
                <a:solidFill>
                  <a:srgbClr val="FF0000"/>
                </a:solidFill>
              </a:rPr>
              <a:t>Contoh</a:t>
            </a:r>
            <a:r>
              <a:rPr lang="en-US" altLang="en-US" sz="2600" dirty="0">
                <a:solidFill>
                  <a:srgbClr val="FF0000"/>
                </a:solidFill>
              </a:rPr>
              <a:t>: </a:t>
            </a:r>
            <a:r>
              <a:rPr lang="en-US" altLang="en-US" sz="2600" dirty="0" err="1">
                <a:solidFill>
                  <a:srgbClr val="FF0000"/>
                </a:solidFill>
              </a:rPr>
              <a:t>foto</a:t>
            </a:r>
            <a:r>
              <a:rPr lang="en-US" altLang="en-US" sz="2600" dirty="0">
                <a:solidFill>
                  <a:srgbClr val="FF0000"/>
                </a:solidFill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</a:rPr>
              <a:t>bumi</a:t>
            </a:r>
            <a:r>
              <a:rPr lang="en-US" altLang="en-US" sz="2600" dirty="0">
                <a:solidFill>
                  <a:srgbClr val="FF0000"/>
                </a:solidFill>
              </a:rPr>
              <a:t> yang </a:t>
            </a:r>
            <a:r>
              <a:rPr lang="en-US" altLang="en-US" sz="2600" dirty="0" err="1">
                <a:solidFill>
                  <a:srgbClr val="FF0000"/>
                </a:solidFill>
              </a:rPr>
              <a:t>diambil</a:t>
            </a:r>
            <a:r>
              <a:rPr lang="en-US" altLang="en-US" sz="2600" dirty="0">
                <a:solidFill>
                  <a:srgbClr val="FF0000"/>
                </a:solidFill>
              </a:rPr>
              <a:t> oleh </a:t>
            </a:r>
            <a:r>
              <a:rPr lang="en-US" altLang="en-US" sz="2600" dirty="0" err="1">
                <a:solidFill>
                  <a:srgbClr val="FF0000"/>
                </a:solidFill>
              </a:rPr>
              <a:t>kamera</a:t>
            </a:r>
            <a:r>
              <a:rPr lang="en-US" altLang="en-US" sz="2600" dirty="0">
                <a:solidFill>
                  <a:srgbClr val="FF0000"/>
                </a:solidFill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</a:rPr>
              <a:t>dari</a:t>
            </a:r>
            <a:r>
              <a:rPr lang="en-US" altLang="en-US" sz="2600" dirty="0">
                <a:solidFill>
                  <a:srgbClr val="FF0000"/>
                </a:solidFill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</a:rPr>
              <a:t>satelit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9F7FC-2FC5-42A0-BB8A-836A5A13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611CE-985B-4371-8AC7-77344778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95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BC992-1F41-4902-8967-BEBEA6AD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4657"/>
            <a:ext cx="10515600" cy="5382306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Penapisan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 (</a:t>
            </a:r>
            <a:r>
              <a:rPr lang="en-US" i="1" dirty="0"/>
              <a:t>spatial filtering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sz="2400" dirty="0"/>
              <a:t>-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restorasi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  <a:r>
              <a:rPr lang="en-US" sz="2400" dirty="0" err="1"/>
              <a:t>aditif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-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i="1" dirty="0"/>
              <a:t>image enhancement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endParaRPr lang="en-US" sz="2400" dirty="0"/>
          </a:p>
          <a:p>
            <a:endParaRPr lang="en-US" dirty="0"/>
          </a:p>
          <a:p>
            <a:r>
              <a:rPr lang="en-US" dirty="0" err="1"/>
              <a:t>Sebuah</a:t>
            </a:r>
            <a:r>
              <a:rPr lang="en-US" dirty="0"/>
              <a:t> “</a:t>
            </a:r>
            <a:r>
              <a:rPr lang="en-US" dirty="0" err="1"/>
              <a:t>jendela</a:t>
            </a:r>
            <a:r>
              <a:rPr lang="en-US" dirty="0"/>
              <a:t>” (</a:t>
            </a:r>
            <a:r>
              <a:rPr lang="en-US" i="1" dirty="0"/>
              <a:t>window</a:t>
            </a:r>
            <a:r>
              <a:rPr lang="en-US" dirty="0"/>
              <a:t>)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sejumlah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digeser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demi </a:t>
            </a:r>
            <a:r>
              <a:rPr lang="en-US" dirty="0" err="1"/>
              <a:t>titik</a:t>
            </a:r>
            <a:r>
              <a:rPr lang="en-US" dirty="0"/>
              <a:t> pada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Nilai </a:t>
            </a:r>
            <a:r>
              <a:rPr lang="en-US" i="1" dirty="0"/>
              <a:t>pixel</a:t>
            </a:r>
            <a:r>
              <a:rPr lang="en-US" dirty="0"/>
              <a:t> yang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jendela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perhitungan</a:t>
            </a:r>
            <a:endParaRPr lang="en-US" dirty="0"/>
          </a:p>
          <a:p>
            <a:endParaRPr lang="en-US" dirty="0"/>
          </a:p>
          <a:p>
            <a:r>
              <a:rPr lang="en-US" sz="3000" dirty="0" err="1"/>
              <a:t>Penapis</a:t>
            </a:r>
            <a:r>
              <a:rPr lang="en-US" sz="3000" dirty="0"/>
              <a:t> yang </a:t>
            </a:r>
            <a:r>
              <a:rPr lang="en-US" sz="3000" dirty="0" err="1"/>
              <a:t>digunakan</a:t>
            </a:r>
            <a:r>
              <a:rPr lang="en-US" sz="3000" dirty="0"/>
              <a:t>:</a:t>
            </a:r>
          </a:p>
          <a:p>
            <a:pPr marL="0" indent="0">
              <a:buNone/>
            </a:pPr>
            <a:r>
              <a:rPr lang="en-US" altLang="zh-TW" sz="2400" dirty="0"/>
              <a:t>    - </a:t>
            </a:r>
            <a:r>
              <a:rPr lang="en-US" altLang="zh-TW" sz="2400" dirty="0" err="1"/>
              <a:t>Penapis</a:t>
            </a:r>
            <a:r>
              <a:rPr lang="en-US" altLang="zh-TW" sz="2400" dirty="0"/>
              <a:t> </a:t>
            </a:r>
            <a:r>
              <a:rPr lang="en-US" altLang="zh-TW" sz="2400" dirty="0" err="1"/>
              <a:t>rerata</a:t>
            </a:r>
            <a:r>
              <a:rPr lang="en-US" altLang="zh-TW" sz="2400" dirty="0"/>
              <a:t> (</a:t>
            </a:r>
            <a:r>
              <a:rPr lang="en-US" altLang="zh-TW" sz="2400" i="1" dirty="0"/>
              <a:t>mean filters</a:t>
            </a:r>
            <a:r>
              <a:rPr lang="en-US" altLang="zh-TW" sz="2400" dirty="0"/>
              <a:t>)</a:t>
            </a:r>
          </a:p>
          <a:p>
            <a:pPr marL="0" indent="0">
              <a:buNone/>
            </a:pPr>
            <a:r>
              <a:rPr lang="en-US" altLang="zh-TW" sz="2400" dirty="0"/>
              <a:t>    - </a:t>
            </a:r>
            <a:r>
              <a:rPr lang="en-US" altLang="zh-TW" sz="2400" dirty="0" err="1"/>
              <a:t>Penapis</a:t>
            </a:r>
            <a:r>
              <a:rPr lang="en-US" altLang="zh-TW" sz="2400" dirty="0"/>
              <a:t> </a:t>
            </a:r>
            <a:r>
              <a:rPr lang="en-US" altLang="zh-TW" sz="2400" dirty="0" err="1"/>
              <a:t>orde</a:t>
            </a:r>
            <a:r>
              <a:rPr lang="en-US" altLang="zh-TW" sz="2400" dirty="0"/>
              <a:t>-statistic (</a:t>
            </a:r>
            <a:r>
              <a:rPr lang="en-US" altLang="zh-TW" sz="2400" i="1" dirty="0"/>
              <a:t>order-statistics filters</a:t>
            </a:r>
            <a:r>
              <a:rPr lang="en-US" altLang="zh-TW" sz="2400" dirty="0"/>
              <a:t>)</a:t>
            </a:r>
          </a:p>
          <a:p>
            <a:pPr marL="0" indent="0">
              <a:buNone/>
            </a:pPr>
            <a:r>
              <a:rPr lang="en-US" altLang="zh-TW" sz="2400" dirty="0"/>
              <a:t>    - </a:t>
            </a:r>
            <a:r>
              <a:rPr lang="en-US" altLang="zh-TW" sz="2400" dirty="0" err="1"/>
              <a:t>Penapis</a:t>
            </a:r>
            <a:r>
              <a:rPr lang="en-US" altLang="zh-TW" sz="2400" dirty="0"/>
              <a:t> </a:t>
            </a:r>
            <a:r>
              <a:rPr lang="en-US" altLang="zh-TW" sz="2400" dirty="0" err="1"/>
              <a:t>adaptif</a:t>
            </a:r>
            <a:r>
              <a:rPr lang="en-US" altLang="zh-TW" sz="2400" dirty="0"/>
              <a:t> (</a:t>
            </a:r>
            <a:r>
              <a:rPr lang="en-US" altLang="zh-TW" sz="2400" i="1" dirty="0"/>
              <a:t>adaptive filters</a:t>
            </a:r>
            <a:r>
              <a:rPr lang="en-US" altLang="zh-TW" sz="2400" dirty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0FE8D-1647-4409-A7BD-D25F0FFC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FBC87-EC16-48E2-B60B-33E32CAE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040641"/>
            <a:ext cx="2066925" cy="16383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7DB5A5-45D5-4EC7-951B-6AA96D7C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33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0093E2F-C6B9-445A-A205-1944B3E4C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+mn-lt"/>
              </a:rPr>
              <a:t>Penapis</a:t>
            </a:r>
            <a:r>
              <a:rPr lang="en-US" altLang="zh-TW" dirty="0">
                <a:latin typeface="+mn-lt"/>
              </a:rPr>
              <a:t> </a:t>
            </a:r>
            <a:r>
              <a:rPr lang="en-US" altLang="zh-TW" dirty="0" err="1">
                <a:latin typeface="+mn-lt"/>
              </a:rPr>
              <a:t>Rerata</a:t>
            </a:r>
            <a:r>
              <a:rPr lang="en-US" altLang="zh-TW" dirty="0">
                <a:latin typeface="+mn-lt"/>
              </a:rPr>
              <a:t> (</a:t>
            </a:r>
            <a:r>
              <a:rPr lang="en-US" altLang="zh-TW" i="1" dirty="0">
                <a:latin typeface="+mn-lt"/>
              </a:rPr>
              <a:t>Mean Filters</a:t>
            </a:r>
            <a:r>
              <a:rPr lang="en-US" altLang="zh-TW" dirty="0">
                <a:latin typeface="+mn-lt"/>
              </a:rPr>
              <a:t>)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1BCC455-6ACE-489D-A719-B207019D5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i="1" dirty="0"/>
              <a:t>Arithmetic mean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Geometric mean</a:t>
            </a:r>
          </a:p>
        </p:txBody>
      </p:sp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5CFFD202-68CF-4B63-BA88-36C131D71D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1450" y="2205039"/>
          <a:ext cx="38100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11280" imgH="457200" progId="Equation.3">
                  <p:embed/>
                </p:oleObj>
              </mc:Choice>
              <mc:Fallback>
                <p:oleObj name="Equation" r:id="rId2" imgW="1511280" imgH="457200" progId="Equation.3">
                  <p:embed/>
                  <p:pic>
                    <p:nvPicPr>
                      <p:cNvPr id="35844" name="Object 4">
                        <a:extLst>
                          <a:ext uri="{FF2B5EF4-FFF2-40B4-BE49-F238E27FC236}">
                            <a16:creationId xmlns:a16="http://schemas.microsoft.com/office/drawing/2014/main" id="{5CFFD202-68CF-4B63-BA88-36C131D71D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2205039"/>
                        <a:ext cx="381000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Line 5">
            <a:extLst>
              <a:ext uri="{FF2B5EF4-FFF2-40B4-BE49-F238E27FC236}">
                <a16:creationId xmlns:a16="http://schemas.microsoft.com/office/drawing/2014/main" id="{FB89119B-5A87-4DF6-9071-4C77328EDE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59450" y="3195638"/>
            <a:ext cx="762000" cy="3048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2B1F7576-4C6C-4F5C-B709-B62BA43A1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576" y="3152776"/>
            <a:ext cx="33378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Window centered at (</a:t>
            </a:r>
            <a:r>
              <a:rPr lang="en-US" altLang="zh-TW" sz="2400" dirty="0" err="1"/>
              <a:t>x,y</a:t>
            </a:r>
            <a:r>
              <a:rPr lang="en-US" altLang="zh-TW" sz="2400" dirty="0"/>
              <a:t>)</a:t>
            </a:r>
          </a:p>
        </p:txBody>
      </p:sp>
      <p:graphicFrame>
        <p:nvGraphicFramePr>
          <p:cNvPr id="35847" name="Object 7">
            <a:extLst>
              <a:ext uri="{FF2B5EF4-FFF2-40B4-BE49-F238E27FC236}">
                <a16:creationId xmlns:a16="http://schemas.microsoft.com/office/drawing/2014/main" id="{1CCF7A0A-9194-4442-A125-D7CAEA86F8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4508501"/>
          <a:ext cx="4291012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720" imgH="469800" progId="Equation.3">
                  <p:embed/>
                </p:oleObj>
              </mc:Choice>
              <mc:Fallback>
                <p:oleObj name="Equation" r:id="rId4" imgW="1701720" imgH="469800" progId="Equation.3">
                  <p:embed/>
                  <p:pic>
                    <p:nvPicPr>
                      <p:cNvPr id="35847" name="Object 7">
                        <a:extLst>
                          <a:ext uri="{FF2B5EF4-FFF2-40B4-BE49-F238E27FC236}">
                            <a16:creationId xmlns:a16="http://schemas.microsoft.com/office/drawing/2014/main" id="{1CCF7A0A-9194-4442-A125-D7CAEA86F8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4508501"/>
                        <a:ext cx="4291012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B190D33C-67B1-4F42-8DED-D2844E97A5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54561"/>
              </p:ext>
            </p:extLst>
          </p:nvPr>
        </p:nvGraphicFramePr>
        <p:xfrm>
          <a:off x="7721600" y="4753882"/>
          <a:ext cx="3825724" cy="1649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20900" imgH="914400" progId="Equation.DSMT4">
                  <p:embed/>
                </p:oleObj>
              </mc:Choice>
              <mc:Fallback>
                <p:oleObj name="Equation" r:id="rId6" imgW="2120900" imgH="914400" progId="Equation.DSMT4">
                  <p:embed/>
                  <p:pic>
                    <p:nvPicPr>
                      <p:cNvPr id="23556" name="Object 5">
                        <a:extLst>
                          <a:ext uri="{FF2B5EF4-FFF2-40B4-BE49-F238E27FC236}">
                            <a16:creationId xmlns:a16="http://schemas.microsoft.com/office/drawing/2014/main" id="{07BA263F-F517-4D46-AA8B-610072F150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4753882"/>
                        <a:ext cx="3825724" cy="1649414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17CB94-A768-460B-82D4-A92C634E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8A77B9-AAEF-4E61-9EFE-06364809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0DA87-BA82-4B49-B5A0-1BE93507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9E66719-3CBD-478B-A455-9D708E54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484" y="664482"/>
            <a:ext cx="9421210" cy="552903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35FCA-2003-4020-92D3-8AF6A3BD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4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F1395-90A5-4FD1-8416-21E3E5C63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5429"/>
            <a:ext cx="10515600" cy="57415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Arithmetic mean filtering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'zelda.bmp'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'gaussian’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8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%default mean = 0 dan </a:t>
            </a:r>
            <a:r>
              <a:rPr lang="en-US" sz="1800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variansi</a:t>
            </a:r>
            <a:r>
              <a:rPr lang="en-US" sz="18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 = 0.01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mean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'average'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[5 5]);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%default 3 x 3 filter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double(mean)));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'Filtered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A931-7126-4A13-BB22-15875F4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B5B33-2BE6-43AE-B17D-E3281F0D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45" y="3150255"/>
            <a:ext cx="3341030" cy="3571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5248D-B4B0-40D3-8D6E-D4E30DF5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503" y="3150255"/>
            <a:ext cx="3344993" cy="3534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CC9A4-96FE-4F81-85B2-72ED95D82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70" y="3115810"/>
            <a:ext cx="3439657" cy="36056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C6DA7-2B77-4DDB-9056-03C12078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82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0AC2225-86E7-4DC5-9A10-6A22F37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8"/>
          <a:stretch>
            <a:fillRect/>
          </a:stretch>
        </p:blipFill>
        <p:spPr bwMode="auto">
          <a:xfrm>
            <a:off x="2362200" y="1588"/>
            <a:ext cx="71628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733BC609-F66E-4FCC-BDC0-847AECB0B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6" y="109539"/>
            <a:ext cx="1119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original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138C08EA-1A60-464E-8354-A9E23FBF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780" y="1"/>
            <a:ext cx="13083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/>
              <a:t>Noisy</a:t>
            </a:r>
          </a:p>
          <a:p>
            <a:pPr algn="r"/>
            <a:r>
              <a:rPr lang="en-US" altLang="zh-TW" sz="2400"/>
              <a:t>Gaussian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E4B2077C-4B70-4794-A13D-568F7A951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035676"/>
            <a:ext cx="8931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Arith.</a:t>
            </a:r>
          </a:p>
          <a:p>
            <a:r>
              <a:rPr lang="en-US" altLang="zh-TW" sz="2400"/>
              <a:t>mean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07C086D3-18FD-4994-B1B9-22A090721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063" y="6010221"/>
            <a:ext cx="15022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Geometric</a:t>
            </a:r>
          </a:p>
          <a:p>
            <a:r>
              <a:rPr lang="en-US" altLang="zh-TW" sz="2400" dirty="0"/>
              <a:t>mean</a:t>
            </a:r>
          </a:p>
        </p:txBody>
      </p:sp>
      <p:sp>
        <p:nvSpPr>
          <p:cNvPr id="36872" name="Oval 8">
            <a:extLst>
              <a:ext uri="{FF2B5EF4-FFF2-40B4-BE49-F238E27FC236}">
                <a16:creationId xmlns:a16="http://schemas.microsoft.com/office/drawing/2014/main" id="{970DCC93-1983-4A4F-B8BC-FE524E586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05200"/>
            <a:ext cx="228600" cy="609600"/>
          </a:xfrm>
          <a:prstGeom prst="ellipse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>
            <a:extLst>
              <a:ext uri="{FF2B5EF4-FFF2-40B4-BE49-F238E27FC236}">
                <a16:creationId xmlns:a16="http://schemas.microsoft.com/office/drawing/2014/main" id="{48352AC4-B537-4E49-96F4-C6AFE5A5D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505200"/>
            <a:ext cx="304800" cy="533400"/>
          </a:xfrm>
          <a:prstGeom prst="ellipse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0E3BA8-14A5-472D-98CF-2BCAF1A3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61C6E-AB06-4B29-83D8-01FA9B0A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D9D708C2-F1D5-46B3-8F72-FA5EA7162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9313" y="1055914"/>
            <a:ext cx="10515600" cy="5157491"/>
          </a:xfrm>
        </p:spPr>
        <p:txBody>
          <a:bodyPr/>
          <a:lstStyle/>
          <a:p>
            <a:r>
              <a:rPr lang="en-US" altLang="zh-TW" i="1" dirty="0"/>
              <a:t>Harmonic mean filter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Contra-harmonic mean filter</a:t>
            </a:r>
          </a:p>
        </p:txBody>
      </p:sp>
      <p:graphicFrame>
        <p:nvGraphicFramePr>
          <p:cNvPr id="37892" name="Object 4">
            <a:extLst>
              <a:ext uri="{FF2B5EF4-FFF2-40B4-BE49-F238E27FC236}">
                <a16:creationId xmlns:a16="http://schemas.microsoft.com/office/drawing/2014/main" id="{2CE2BA51-D467-468D-A41F-19A9FFF63F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3860801"/>
          <a:ext cx="3467100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85720" imgH="736560" progId="Equation.3">
                  <p:embed/>
                </p:oleObj>
              </mc:Choice>
              <mc:Fallback>
                <p:oleObj name="Equation" r:id="rId2" imgW="1485720" imgH="736560" progId="Equation.3">
                  <p:embed/>
                  <p:pic>
                    <p:nvPicPr>
                      <p:cNvPr id="37892" name="Object 4">
                        <a:extLst>
                          <a:ext uri="{FF2B5EF4-FFF2-40B4-BE49-F238E27FC236}">
                            <a16:creationId xmlns:a16="http://schemas.microsoft.com/office/drawing/2014/main" id="{2CE2BA51-D467-468D-A41F-19A9FFF63F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3860801"/>
                        <a:ext cx="3467100" cy="171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5">
            <a:extLst>
              <a:ext uri="{FF2B5EF4-FFF2-40B4-BE49-F238E27FC236}">
                <a16:creationId xmlns:a16="http://schemas.microsoft.com/office/drawing/2014/main" id="{07F8AE5A-2230-485A-9A72-EB82E9BEE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187159"/>
              </p:ext>
            </p:extLst>
          </p:nvPr>
        </p:nvGraphicFramePr>
        <p:xfrm>
          <a:off x="2773363" y="1622200"/>
          <a:ext cx="3200400" cy="145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22360" imgH="647640" progId="Equation.3">
                  <p:embed/>
                </p:oleObj>
              </mc:Choice>
              <mc:Fallback>
                <p:oleObj name="Equation" r:id="rId4" imgW="1422360" imgH="647640" progId="Equation.3">
                  <p:embed/>
                  <p:pic>
                    <p:nvPicPr>
                      <p:cNvPr id="37893" name="Object 5">
                        <a:extLst>
                          <a:ext uri="{FF2B5EF4-FFF2-40B4-BE49-F238E27FC236}">
                            <a16:creationId xmlns:a16="http://schemas.microsoft.com/office/drawing/2014/main" id="{07F8AE5A-2230-485A-9A72-EB82E9BEEA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363" y="1622200"/>
                        <a:ext cx="3200400" cy="145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6">
            <a:extLst>
              <a:ext uri="{FF2B5EF4-FFF2-40B4-BE49-F238E27FC236}">
                <a16:creationId xmlns:a16="http://schemas.microsoft.com/office/drawing/2014/main" id="{6C70D5E3-21BD-46A3-87D0-51CCA64D8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4" y="5156201"/>
            <a:ext cx="2127505" cy="46166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Q=-1, harmonic</a:t>
            </a: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09FA7BFC-0EA4-4999-8897-46A8D401F9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51539" y="4941888"/>
            <a:ext cx="1292225" cy="138112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896" name="Text Box 8">
            <a:extLst>
              <a:ext uri="{FF2B5EF4-FFF2-40B4-BE49-F238E27FC236}">
                <a16:creationId xmlns:a16="http://schemas.microsoft.com/office/drawing/2014/main" id="{53D255A7-D5CB-4977-B575-AD2503997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5765801"/>
            <a:ext cx="2291012" cy="46166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Q=0, </a:t>
            </a:r>
            <a:r>
              <a:rPr lang="en-US" altLang="zh-TW" sz="2400" dirty="0" err="1"/>
              <a:t>arith</a:t>
            </a:r>
            <a:r>
              <a:rPr lang="en-US" altLang="zh-TW" sz="2400" dirty="0"/>
              <a:t>. mean</a:t>
            </a:r>
          </a:p>
        </p:txBody>
      </p:sp>
      <p:sp>
        <p:nvSpPr>
          <p:cNvPr id="37897" name="Text Box 9">
            <a:extLst>
              <a:ext uri="{FF2B5EF4-FFF2-40B4-BE49-F238E27FC236}">
                <a16:creationId xmlns:a16="http://schemas.microsoft.com/office/drawing/2014/main" id="{5066D44F-299F-4494-8DA7-3CED19EC2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4" y="6375401"/>
            <a:ext cx="987771" cy="46166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Q=+, 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EC669E-C70C-4F22-83D4-BC604E61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261F3-C745-4FF0-9459-59D4430F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17DF5-CA75-4595-8938-432642FD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D10E4CB-A155-42D8-85A5-1DCAD3B5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906" y="604157"/>
            <a:ext cx="9004187" cy="564968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0C9AB-9A22-4EFB-81FD-2D1681E4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5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8E724-079A-4B7D-BDF5-1DCC756E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269CB3A-C03B-4204-AAAA-F5A7F5C7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1843" y="577623"/>
            <a:ext cx="9068314" cy="57027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0D914-3747-45C0-BCAD-4B81EFAE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33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58E980C-3B5A-4E77-873F-7F04E516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/>
          <a:stretch>
            <a:fillRect/>
          </a:stretch>
        </p:blipFill>
        <p:spPr bwMode="auto">
          <a:xfrm>
            <a:off x="2438400" y="0"/>
            <a:ext cx="70866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9961AC01-1761-4A2F-B67B-58D29E198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945" y="103433"/>
            <a:ext cx="10761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Pepper</a:t>
            </a:r>
          </a:p>
          <a:p>
            <a:r>
              <a:rPr lang="en-US" altLang="zh-TW" sz="2400" dirty="0"/>
              <a:t>Noise</a:t>
            </a:r>
            <a:endParaRPr lang="zh-TW" altLang="en-US" sz="2400" dirty="0">
              <a:ea typeface="標楷體" pitchFamily="65" charset="-128"/>
            </a:endParaRP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D3AF2042-A185-48EF-BB8E-CB7729E5F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1526" y="33339"/>
            <a:ext cx="8899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Salt</a:t>
            </a:r>
          </a:p>
          <a:p>
            <a:r>
              <a:rPr lang="en-US" altLang="zh-TW" sz="2400" dirty="0"/>
              <a:t>Noise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D480C158-FE96-4E34-9C82-537F6BB27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597" y="5127173"/>
            <a:ext cx="13708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Contra-</a:t>
            </a:r>
          </a:p>
          <a:p>
            <a:r>
              <a:rPr lang="en-US" altLang="zh-TW" sz="2400" dirty="0"/>
              <a:t>harmonic</a:t>
            </a:r>
          </a:p>
          <a:p>
            <a:r>
              <a:rPr lang="en-US" altLang="zh-TW" sz="2400" dirty="0"/>
              <a:t>Q=1.5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146E7AC1-BFF8-42CF-B4C8-AB75DED3C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114" y="5127172"/>
            <a:ext cx="13708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 dirty="0"/>
              <a:t>Contra-</a:t>
            </a:r>
          </a:p>
          <a:p>
            <a:pPr algn="r"/>
            <a:r>
              <a:rPr lang="en-US" altLang="zh-TW" sz="2400" dirty="0"/>
              <a:t>harmonic</a:t>
            </a:r>
          </a:p>
          <a:p>
            <a:pPr algn="r"/>
            <a:r>
              <a:rPr lang="en-US" altLang="zh-TW" sz="2400" dirty="0"/>
              <a:t>Q=-1.5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4A9D7C-F9E0-4F0D-9F06-1D2A8C3D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5ED85-B6FB-4554-A8E9-0C6E21AD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9118EA46-5AE7-4EFB-9A7C-FAF1D3F5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1"/>
          <a:stretch>
            <a:fillRect/>
          </a:stretch>
        </p:blipFill>
        <p:spPr bwMode="auto">
          <a:xfrm>
            <a:off x="1972002" y="2625609"/>
            <a:ext cx="7526164" cy="362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E2B0B047-03DB-4ABA-8FDD-41860FC9D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861" y="114595"/>
            <a:ext cx="7526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chemeClr val="hlink"/>
                </a:solidFill>
              </a:rPr>
              <a:t>Wrong sign</a:t>
            </a:r>
            <a:r>
              <a:rPr lang="en-US" altLang="zh-TW" sz="3600" dirty="0"/>
              <a:t> in contra-harmonic filtering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EAFD93AC-D165-4C1D-8F16-66A469CD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6" y="6281739"/>
            <a:ext cx="1027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Q=-1.5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A58B052C-AB53-42CA-8EC1-BB733BC4F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962" y="6281740"/>
            <a:ext cx="9332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Q=1.5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EC3892A-E3B1-445D-BCA9-0D3A1C5EE7C9}"/>
              </a:ext>
            </a:extLst>
          </p:cNvPr>
          <p:cNvSpPr txBox="1">
            <a:spLocks noChangeArrowheads="1"/>
          </p:cNvSpPr>
          <p:nvPr/>
        </p:nvSpPr>
        <p:spPr>
          <a:xfrm>
            <a:off x="1197829" y="892235"/>
            <a:ext cx="10634941" cy="1502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b="1" dirty="0"/>
              <a:t>Mean filters (noise reduced by blurring)</a:t>
            </a:r>
          </a:p>
          <a:p>
            <a:pPr lvl="1"/>
            <a:r>
              <a:rPr lang="en-US" altLang="en-US" sz="2000" dirty="0"/>
              <a:t>Arithmetic mean filter and geometric mean filter are well suited for random noise such as Gaussian noise</a:t>
            </a:r>
          </a:p>
          <a:p>
            <a:pPr lvl="1"/>
            <a:r>
              <a:rPr lang="en-US" altLang="en-US" sz="2000" dirty="0" err="1"/>
              <a:t>Contraharmonic</a:t>
            </a:r>
            <a:r>
              <a:rPr lang="en-US" altLang="en-US" sz="2000" dirty="0"/>
              <a:t> mean filter is well suited for impulse noise</a:t>
            </a:r>
          </a:p>
          <a:p>
            <a:pPr lvl="2"/>
            <a:r>
              <a:rPr lang="en-US" altLang="en-US" dirty="0"/>
              <a:t>Disadvantage: must know pepper noise or salt noise in advance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D63CDD-3A61-45D7-970B-927C512A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0BA07-E73C-41A1-B8F6-43255D52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9ECAA-B873-4B40-91F8-64C273D0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756EF-1467-4D11-9D67-0C72143E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0" y="1432530"/>
            <a:ext cx="5114744" cy="3446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62E7D-BB51-49F2-BD46-861853F9F0E9}"/>
              </a:ext>
            </a:extLst>
          </p:cNvPr>
          <p:cNvSpPr txBox="1"/>
          <p:nvPr/>
        </p:nvSpPr>
        <p:spPr>
          <a:xfrm>
            <a:off x="4220185" y="5781040"/>
            <a:ext cx="193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blurred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A20E7-7208-4B11-9665-97852881D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48" y="896335"/>
            <a:ext cx="4834480" cy="481078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B3273-EF38-4BF8-8DD1-CA576C87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3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4B3BD89-2B8B-43AB-8D7D-FFC84C4A4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Order-statistics filters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52DAB6B-AA30-4EE2-BE46-6BE3B5695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err="1"/>
              <a:t>Didasarkan</a:t>
            </a:r>
            <a:r>
              <a:rPr lang="en-US" altLang="zh-TW" dirty="0"/>
              <a:t> pada </a:t>
            </a:r>
            <a:r>
              <a:rPr lang="en-US" altLang="zh-TW" dirty="0" err="1"/>
              <a:t>pengurutan</a:t>
            </a:r>
            <a:r>
              <a:rPr lang="en-US" altLang="zh-TW" dirty="0"/>
              <a:t> (pe-ranking-an) pixel-pixel</a:t>
            </a:r>
          </a:p>
          <a:p>
            <a:pPr lvl="1"/>
            <a:r>
              <a:rPr lang="en-US" altLang="zh-TW" dirty="0" err="1"/>
              <a:t>Cocok</a:t>
            </a:r>
            <a:r>
              <a:rPr lang="en-US" altLang="zh-TW" dirty="0"/>
              <a:t> </a:t>
            </a:r>
            <a:r>
              <a:rPr lang="en-US" altLang="zh-TW" dirty="0" err="1"/>
              <a:t>untuk</a:t>
            </a:r>
            <a:r>
              <a:rPr lang="en-US" altLang="zh-TW" dirty="0"/>
              <a:t> </a:t>
            </a:r>
            <a:r>
              <a:rPr lang="en-US" altLang="zh-TW" dirty="0" err="1"/>
              <a:t>derau</a:t>
            </a:r>
            <a:r>
              <a:rPr lang="en-US" altLang="zh-TW" dirty="0"/>
              <a:t> unipolar </a:t>
            </a:r>
            <a:r>
              <a:rPr lang="en-US" altLang="zh-TW" dirty="0" err="1"/>
              <a:t>atau</a:t>
            </a:r>
            <a:r>
              <a:rPr lang="en-US" altLang="zh-TW" dirty="0"/>
              <a:t> </a:t>
            </a:r>
            <a:r>
              <a:rPr lang="en-US" altLang="zh-TW" dirty="0" err="1"/>
              <a:t>derau</a:t>
            </a:r>
            <a:r>
              <a:rPr lang="en-US" altLang="zh-TW" dirty="0"/>
              <a:t> bipolar </a:t>
            </a:r>
            <a:r>
              <a:rPr lang="en-US" altLang="zh-TW" dirty="0">
                <a:solidFill>
                  <a:schemeClr val="hlink"/>
                </a:solidFill>
              </a:rPr>
              <a:t>(salt and pepper noise</a:t>
            </a:r>
            <a:r>
              <a:rPr lang="en-US" altLang="zh-TW" dirty="0"/>
              <a:t>)</a:t>
            </a:r>
          </a:p>
          <a:p>
            <a:r>
              <a:rPr lang="en-US" altLang="zh-TW" i="1" dirty="0"/>
              <a:t>Median filter</a:t>
            </a:r>
            <a:r>
              <a:rPr lang="en-US" altLang="zh-TW" dirty="0"/>
              <a:t>: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median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endParaRPr lang="en-US" altLang="zh-TW" dirty="0"/>
          </a:p>
          <a:p>
            <a:r>
              <a:rPr lang="en-US" altLang="zh-TW" i="1" dirty="0"/>
              <a:t>Max/min filter</a:t>
            </a:r>
            <a:r>
              <a:rPr lang="en-US" altLang="zh-TW" dirty="0"/>
              <a:t>: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/minimum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r>
              <a:rPr lang="en-US" altLang="zh-TW" i="1" dirty="0"/>
              <a:t>Midpoint filter</a:t>
            </a:r>
            <a:r>
              <a:rPr lang="en-US" altLang="zh-TW" dirty="0"/>
              <a:t>: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(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+ </a:t>
            </a:r>
            <a:r>
              <a:rPr lang="en-US" dirty="0" err="1"/>
              <a:t>nilai</a:t>
            </a:r>
            <a:r>
              <a:rPr lang="en-US" dirty="0"/>
              <a:t> minimum)/2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endParaRPr lang="en-US" altLang="zh-TW" dirty="0"/>
          </a:p>
          <a:p>
            <a:r>
              <a:rPr lang="en-US" altLang="zh-TW" i="1" dirty="0"/>
              <a:t>Alpha-trimmed mean filters</a:t>
            </a:r>
            <a:r>
              <a:rPr lang="en-US" altLang="zh-TW" dirty="0"/>
              <a:t>: </a:t>
            </a:r>
            <a:r>
              <a:rPr lang="en-US" altLang="zh-TW" dirty="0" err="1"/>
              <a:t>membuang</a:t>
            </a:r>
            <a:r>
              <a:rPr lang="en-US" altLang="zh-TW" dirty="0"/>
              <a:t> </a:t>
            </a:r>
            <a:r>
              <a:rPr lang="en-US" altLang="zh-TW" dirty="0" err="1"/>
              <a:t>beberapa</a:t>
            </a:r>
            <a:r>
              <a:rPr lang="en-US" altLang="zh-TW" dirty="0"/>
              <a:t> pixel </a:t>
            </a:r>
            <a:r>
              <a:rPr lang="en-US" altLang="zh-TW" dirty="0" err="1"/>
              <a:t>lalu</a:t>
            </a:r>
            <a:r>
              <a:rPr lang="en-US" altLang="zh-TW" dirty="0"/>
              <a:t> </a:t>
            </a:r>
            <a:r>
              <a:rPr lang="en-US" altLang="zh-TW" dirty="0" err="1"/>
              <a:t>merata-ratakan</a:t>
            </a:r>
            <a:r>
              <a:rPr lang="en-US" altLang="zh-TW" dirty="0"/>
              <a:t> </a:t>
            </a:r>
            <a:r>
              <a:rPr lang="en-US" altLang="zh-TW" dirty="0" err="1"/>
              <a:t>sisanya</a:t>
            </a:r>
            <a:r>
              <a:rPr lang="en-US" altLang="zh-TW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1B1A1-E755-4376-809A-14882127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2F941E-D9C2-40FC-90EB-066A279C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65BE41A-8711-46F9-9735-2985A9E38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Order-statistics filters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8A3734E-77BE-4F57-AC8F-AB272131C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Median filter</a:t>
            </a:r>
          </a:p>
          <a:p>
            <a:endParaRPr lang="en-US" altLang="zh-TW"/>
          </a:p>
          <a:p>
            <a:endParaRPr lang="en-US" altLang="zh-TW"/>
          </a:p>
          <a:p>
            <a:r>
              <a:rPr lang="en-US" altLang="zh-TW"/>
              <a:t>Max/min filters</a:t>
            </a:r>
          </a:p>
        </p:txBody>
      </p:sp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F72BF95C-4F4F-43B4-9B83-BC8FAAA58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2133601"/>
          <a:ext cx="41910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342720" progId="Equation.3">
                  <p:embed/>
                </p:oleObj>
              </mc:Choice>
              <mc:Fallback>
                <p:oleObj name="Equation" r:id="rId2" imgW="1574640" imgH="342720" progId="Equation.3">
                  <p:embed/>
                  <p:pic>
                    <p:nvPicPr>
                      <p:cNvPr id="41988" name="Object 4">
                        <a:extLst>
                          <a:ext uri="{FF2B5EF4-FFF2-40B4-BE49-F238E27FC236}">
                            <a16:creationId xmlns:a16="http://schemas.microsoft.com/office/drawing/2014/main" id="{F72BF95C-4F4F-43B4-9B83-BC8FAAA589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2133601"/>
                        <a:ext cx="41910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>
            <a:extLst>
              <a:ext uri="{FF2B5EF4-FFF2-40B4-BE49-F238E27FC236}">
                <a16:creationId xmlns:a16="http://schemas.microsoft.com/office/drawing/2014/main" id="{7D5D1A2D-0019-4CCE-9F0B-7E4BB27DB7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1089" y="3860801"/>
          <a:ext cx="391953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342720" progId="Equation.3">
                  <p:embed/>
                </p:oleObj>
              </mc:Choice>
              <mc:Fallback>
                <p:oleObj name="Equation" r:id="rId4" imgW="1473120" imgH="342720" progId="Equation.3">
                  <p:embed/>
                  <p:pic>
                    <p:nvPicPr>
                      <p:cNvPr id="41989" name="Object 5">
                        <a:extLst>
                          <a:ext uri="{FF2B5EF4-FFF2-40B4-BE49-F238E27FC236}">
                            <a16:creationId xmlns:a16="http://schemas.microsoft.com/office/drawing/2014/main" id="{7D5D1A2D-0019-4CCE-9F0B-7E4BB27DB7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3860801"/>
                        <a:ext cx="3919537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>
            <a:extLst>
              <a:ext uri="{FF2B5EF4-FFF2-40B4-BE49-F238E27FC236}">
                <a16:creationId xmlns:a16="http://schemas.microsoft.com/office/drawing/2014/main" id="{7544AB75-A298-4E7F-8700-BCD163203D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4114" y="4724401"/>
          <a:ext cx="3919537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73120" imgH="330120" progId="Equation.3">
                  <p:embed/>
                </p:oleObj>
              </mc:Choice>
              <mc:Fallback>
                <p:oleObj name="Equation" r:id="rId6" imgW="1473120" imgH="330120" progId="Equation.3">
                  <p:embed/>
                  <p:pic>
                    <p:nvPicPr>
                      <p:cNvPr id="41990" name="Object 6">
                        <a:extLst>
                          <a:ext uri="{FF2B5EF4-FFF2-40B4-BE49-F238E27FC236}">
                            <a16:creationId xmlns:a16="http://schemas.microsoft.com/office/drawing/2014/main" id="{7544AB75-A298-4E7F-8700-BCD163203D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4724401"/>
                        <a:ext cx="3919537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0DA24C-DC4F-4B25-B1C4-557D38E1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75C4FC-C883-4939-9096-739374F8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B4F09-17A9-4371-907E-A4A73E55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5398D13-4362-4B47-801A-2293A9B9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1084" y="694191"/>
            <a:ext cx="8767082" cy="58447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AAEA-5C95-4950-8C71-9849ABE6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1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F616-D662-4FB6-A27D-1B0EBD68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76470"/>
            <a:ext cx="10515600" cy="544146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median (</a:t>
            </a:r>
            <a:r>
              <a:rPr lang="en-US" i="1" dirty="0"/>
              <a:t>median filter</a:t>
            </a:r>
            <a:r>
              <a:rPr lang="en-US" dirty="0"/>
              <a:t>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98CAD-0385-4EF2-8827-E663355F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58" y="1201758"/>
            <a:ext cx="7133284" cy="3164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8543F8-B44E-40EA-8A20-40A1C5543FE8}"/>
              </a:ext>
            </a:extLst>
          </p:cNvPr>
          <p:cNvSpPr/>
          <p:nvPr/>
        </p:nvSpPr>
        <p:spPr>
          <a:xfrm>
            <a:off x="1204119" y="4366510"/>
            <a:ext cx="55899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Misalkan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tengah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35,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diproses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Urutkan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94883-9F53-4A66-B19A-E577A115A7F9}"/>
              </a:ext>
            </a:extLst>
          </p:cNvPr>
          <p:cNvSpPr/>
          <p:nvPr/>
        </p:nvSpPr>
        <p:spPr>
          <a:xfrm>
            <a:off x="1204118" y="5966487"/>
            <a:ext cx="9659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kelompok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dicetak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tebal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warna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biru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Titik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tengah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jendela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(35)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diganti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nilai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median (10).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D3E32-E9CE-415C-8DB4-E58A7E0E2FE9}"/>
              </a:ext>
            </a:extLst>
          </p:cNvPr>
          <p:cNvSpPr/>
          <p:nvPr/>
        </p:nvSpPr>
        <p:spPr>
          <a:xfrm>
            <a:off x="1837824" y="5294892"/>
            <a:ext cx="851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	10	10	10	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10	11	12	35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BC521-19CC-4609-94F4-9FDE9AD4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4CB81-6825-4209-B1D5-15B324F2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1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66D4B-4078-4511-81CC-16BC9BBE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623" y="2410363"/>
            <a:ext cx="4910097" cy="4337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9EB08-FB66-4CE9-859D-D1AEA65A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41" y="2410362"/>
            <a:ext cx="4910097" cy="4337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8DD096-D7E5-4359-8B49-FB56FEC2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905" y="2410363"/>
            <a:ext cx="4910095" cy="4337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EEE68-7511-4A7A-92F3-377F16AD9816}"/>
              </a:ext>
            </a:extLst>
          </p:cNvPr>
          <p:cNvSpPr txBox="1"/>
          <p:nvPr/>
        </p:nvSpPr>
        <p:spPr>
          <a:xfrm>
            <a:off x="1253123" y="627295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401DE-8AD4-4497-A0E9-3EF4C187D0D8}"/>
              </a:ext>
            </a:extLst>
          </p:cNvPr>
          <p:cNvSpPr txBox="1"/>
          <p:nvPr/>
        </p:nvSpPr>
        <p:spPr>
          <a:xfrm>
            <a:off x="5164580" y="6206194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CEC0D-8616-40E4-97AC-3191482C6DFC}"/>
              </a:ext>
            </a:extLst>
          </p:cNvPr>
          <p:cNvSpPr txBox="1"/>
          <p:nvPr/>
        </p:nvSpPr>
        <p:spPr>
          <a:xfrm>
            <a:off x="8807097" y="6206194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B72EB-3DF3-4BAB-8231-35804A7F21BF}"/>
              </a:ext>
            </a:extLst>
          </p:cNvPr>
          <p:cNvSpPr/>
          <p:nvPr/>
        </p:nvSpPr>
        <p:spPr>
          <a:xfrm>
            <a:off x="692425" y="45052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('zelda.bmp');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0.1);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[3 3]);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F9A09-B7B5-482D-BF25-7312ABBC7C75}"/>
              </a:ext>
            </a:extLst>
          </p:cNvPr>
          <p:cNvSpPr txBox="1"/>
          <p:nvPr/>
        </p:nvSpPr>
        <p:spPr>
          <a:xfrm>
            <a:off x="7732644" y="830735"/>
            <a:ext cx="284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Penapis</a:t>
            </a:r>
            <a:r>
              <a:rPr lang="en-US" sz="3200" dirty="0">
                <a:solidFill>
                  <a:srgbClr val="FF0000"/>
                </a:solidFill>
              </a:rPr>
              <a:t> Median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961209-8743-4D7C-86C8-B1E1B768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49BD0FB-A5A8-4AEA-A707-D01ADA0A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7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8A426D-0899-D1AE-E364-CF31F74F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0B56F-C818-9B6D-35C8-B3F3AD72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F9AD9-F776-6A43-B6E9-0F1042C4CDE4}"/>
              </a:ext>
            </a:extLst>
          </p:cNvPr>
          <p:cNvSpPr txBox="1"/>
          <p:nvPr/>
        </p:nvSpPr>
        <p:spPr>
          <a:xfrm>
            <a:off x="1722620" y="136525"/>
            <a:ext cx="94600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'eight.png'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A,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'salt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&amp; pepper'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,0.02);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density = 0.02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 (salt and peppers)'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medfilt2(B, [3 3]);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'Median filtering'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81D81-9C18-EB15-348C-A46315B0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236" y="2762427"/>
            <a:ext cx="5378970" cy="3776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CF28F6-2629-CCBA-0EDA-E1810981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2853707"/>
            <a:ext cx="5118942" cy="3593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D91C68-94F5-31FE-1325-437491CA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677" y="2808067"/>
            <a:ext cx="5118941" cy="35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20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3E123-E66B-4380-8AC7-6ED9EEE9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46" y="2565881"/>
            <a:ext cx="4989444" cy="4408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466C0-155F-45E4-A001-E52C36475E52}"/>
              </a:ext>
            </a:extLst>
          </p:cNvPr>
          <p:cNvSpPr txBox="1"/>
          <p:nvPr/>
        </p:nvSpPr>
        <p:spPr>
          <a:xfrm>
            <a:off x="1229085" y="6372349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90E4E-6B97-4212-9455-25729428FD43}"/>
              </a:ext>
            </a:extLst>
          </p:cNvPr>
          <p:cNvSpPr txBox="1"/>
          <p:nvPr/>
        </p:nvSpPr>
        <p:spPr>
          <a:xfrm>
            <a:off x="5114885" y="645308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C9E6B-CA2D-46E3-99B0-7447995F9420}"/>
              </a:ext>
            </a:extLst>
          </p:cNvPr>
          <p:cNvSpPr txBox="1"/>
          <p:nvPr/>
        </p:nvSpPr>
        <p:spPr>
          <a:xfrm>
            <a:off x="8785510" y="6453088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D9B03-6817-49CE-9880-12C8B38E56A9}"/>
              </a:ext>
            </a:extLst>
          </p:cNvPr>
          <p:cNvSpPr/>
          <p:nvPr/>
        </p:nvSpPr>
        <p:spPr>
          <a:xfrm>
            <a:off x="545686" y="116319"/>
            <a:ext cx="8239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('peppers512.bmp');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0.2);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 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(:,:,1); 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(:,:,2); b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(:,:,3);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medfilt2(r,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medfilt2(g,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medfilt2(b,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cat(3,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B7758-FCA9-473F-BF8D-C31296FF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394" y="2600955"/>
            <a:ext cx="4941350" cy="4365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A51F7-2607-4947-A0F1-EB5FB0F6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34" y="2587125"/>
            <a:ext cx="4941350" cy="4365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FA2FF3-F0E3-4583-B524-B7A83D95F8EF}"/>
              </a:ext>
            </a:extLst>
          </p:cNvPr>
          <p:cNvSpPr txBox="1"/>
          <p:nvPr/>
        </p:nvSpPr>
        <p:spPr>
          <a:xfrm>
            <a:off x="8884927" y="969883"/>
            <a:ext cx="284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Penapis</a:t>
            </a:r>
            <a:r>
              <a:rPr lang="en-US" sz="3200" dirty="0">
                <a:solidFill>
                  <a:srgbClr val="FF0000"/>
                </a:solidFill>
              </a:rPr>
              <a:t> Median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6FE60-DA7A-4DAA-859A-7147C319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74B19-F82C-4A0D-8A39-BCDCBBCB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66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B39C831C-B81F-4EAB-8C92-0902890F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/>
          <a:stretch>
            <a:fillRect/>
          </a:stretch>
        </p:blipFill>
        <p:spPr bwMode="auto">
          <a:xfrm>
            <a:off x="2590800" y="11114"/>
            <a:ext cx="7094538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BC02C327-FD31-4B7D-BFAE-17FD5B1B9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-42863"/>
            <a:ext cx="11304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bipolar</a:t>
            </a:r>
          </a:p>
          <a:p>
            <a:r>
              <a:rPr lang="en-US" altLang="zh-TW" sz="2400"/>
              <a:t>Noise</a:t>
            </a:r>
          </a:p>
          <a:p>
            <a:r>
              <a:rPr lang="en-US" altLang="zh-TW" sz="2400"/>
              <a:t>P</a:t>
            </a:r>
            <a:r>
              <a:rPr lang="en-US" altLang="zh-TW" sz="2400" baseline="-25000"/>
              <a:t>a</a:t>
            </a:r>
            <a:r>
              <a:rPr lang="en-US" altLang="zh-TW" sz="2400"/>
              <a:t> = 0.1</a:t>
            </a:r>
          </a:p>
          <a:p>
            <a:r>
              <a:rPr lang="en-US" altLang="zh-TW" sz="2400"/>
              <a:t>P</a:t>
            </a:r>
            <a:r>
              <a:rPr lang="en-US" altLang="zh-TW" sz="2400" baseline="-25000"/>
              <a:t>b</a:t>
            </a:r>
            <a:r>
              <a:rPr lang="en-US" altLang="zh-TW" sz="2400"/>
              <a:t> = 0.1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857280BF-E092-4E60-A3D4-035504499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38" y="0"/>
            <a:ext cx="11432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/>
              <a:t>3x3</a:t>
            </a:r>
          </a:p>
          <a:p>
            <a:pPr algn="r"/>
            <a:r>
              <a:rPr lang="en-US" altLang="zh-TW" sz="2400"/>
              <a:t>Median</a:t>
            </a:r>
          </a:p>
          <a:p>
            <a:pPr algn="r"/>
            <a:r>
              <a:rPr lang="en-US" altLang="zh-TW" sz="2400"/>
              <a:t>Filter</a:t>
            </a:r>
          </a:p>
          <a:p>
            <a:pPr algn="r"/>
            <a:r>
              <a:rPr lang="en-US" altLang="zh-TW" sz="2400"/>
              <a:t>Pass 1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C14E331A-CD61-4BB6-9CA5-AC5C244E0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05425"/>
            <a:ext cx="11432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3x3</a:t>
            </a:r>
          </a:p>
          <a:p>
            <a:r>
              <a:rPr lang="en-US" altLang="zh-TW" sz="2400"/>
              <a:t>Median</a:t>
            </a:r>
          </a:p>
          <a:p>
            <a:r>
              <a:rPr lang="en-US" altLang="zh-TW" sz="2400"/>
              <a:t>Filter</a:t>
            </a:r>
          </a:p>
          <a:p>
            <a:r>
              <a:rPr lang="en-US" altLang="zh-TW" sz="2400"/>
              <a:t>Pass 2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52153F12-1B83-47BD-B478-56BF6641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38" y="5305425"/>
            <a:ext cx="11432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/>
              <a:t>3x3</a:t>
            </a:r>
          </a:p>
          <a:p>
            <a:pPr algn="r"/>
            <a:r>
              <a:rPr lang="en-US" altLang="zh-TW" sz="2400"/>
              <a:t>Median</a:t>
            </a:r>
          </a:p>
          <a:p>
            <a:pPr algn="r"/>
            <a:r>
              <a:rPr lang="en-US" altLang="zh-TW" sz="2400"/>
              <a:t>Filter</a:t>
            </a:r>
          </a:p>
          <a:p>
            <a:pPr algn="r"/>
            <a:r>
              <a:rPr lang="en-US" altLang="zh-TW" sz="2400"/>
              <a:t>Pass 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A6C47D-64B0-49A0-929F-49C7AE99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278F43-0C8A-4306-8B93-D605194F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63C1A3D3-79C5-4F04-BECE-16236AD5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1"/>
          <a:stretch>
            <a:fillRect/>
          </a:stretch>
        </p:blipFill>
        <p:spPr bwMode="auto">
          <a:xfrm>
            <a:off x="2362200" y="3448050"/>
            <a:ext cx="70866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>
            <a:extLst>
              <a:ext uri="{FF2B5EF4-FFF2-40B4-BE49-F238E27FC236}">
                <a16:creationId xmlns:a16="http://schemas.microsoft.com/office/drawing/2014/main" id="{68FEF103-DB77-42B5-A67E-7CFB3E7F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b="49673"/>
          <a:stretch>
            <a:fillRect/>
          </a:stretch>
        </p:blipFill>
        <p:spPr bwMode="auto">
          <a:xfrm>
            <a:off x="2362200" y="0"/>
            <a:ext cx="71628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Text Box 6">
            <a:extLst>
              <a:ext uri="{FF2B5EF4-FFF2-40B4-BE49-F238E27FC236}">
                <a16:creationId xmlns:a16="http://schemas.microsoft.com/office/drawing/2014/main" id="{E7C6AA45-D18A-4C1F-993A-9CB6E434A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338139"/>
            <a:ext cx="10761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Pepper</a:t>
            </a:r>
          </a:p>
          <a:p>
            <a:r>
              <a:rPr lang="en-US" altLang="zh-TW" sz="2400"/>
              <a:t>noise</a:t>
            </a: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63B9B340-3B04-404D-AF37-4FA055947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26" y="261939"/>
            <a:ext cx="8531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Salt</a:t>
            </a:r>
          </a:p>
          <a:p>
            <a:r>
              <a:rPr lang="en-US" altLang="zh-TW" sz="2400"/>
              <a:t>noise</a:t>
            </a:r>
          </a:p>
        </p:txBody>
      </p:sp>
      <p:sp>
        <p:nvSpPr>
          <p:cNvPr id="44040" name="Line 8">
            <a:extLst>
              <a:ext uri="{FF2B5EF4-FFF2-40B4-BE49-F238E27FC236}">
                <a16:creationId xmlns:a16="http://schemas.microsoft.com/office/drawing/2014/main" id="{42B8E956-D672-4C25-8739-583C63B93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1242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041" name="Line 9">
            <a:extLst>
              <a:ext uri="{FF2B5EF4-FFF2-40B4-BE49-F238E27FC236}">
                <a16:creationId xmlns:a16="http://schemas.microsoft.com/office/drawing/2014/main" id="{D8F9BE12-0962-4297-A98D-EF6DA8F80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28956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042" name="Text Box 10">
            <a:extLst>
              <a:ext uri="{FF2B5EF4-FFF2-40B4-BE49-F238E27FC236}">
                <a16:creationId xmlns:a16="http://schemas.microsoft.com/office/drawing/2014/main" id="{19BB6B66-837B-4B9A-A0BB-ACAFE9A6F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6" y="3995739"/>
            <a:ext cx="7808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Max</a:t>
            </a:r>
          </a:p>
          <a:p>
            <a:r>
              <a:rPr lang="en-US" altLang="zh-TW" sz="2400"/>
              <a:t>filter</a:t>
            </a:r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83A368DA-C37E-4E33-AA16-69DC3CF7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26" y="3919539"/>
            <a:ext cx="7808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Min</a:t>
            </a:r>
          </a:p>
          <a:p>
            <a:r>
              <a:rPr lang="en-US" altLang="zh-TW" sz="2400"/>
              <a:t>filter</a:t>
            </a:r>
          </a:p>
        </p:txBody>
      </p:sp>
      <p:sp>
        <p:nvSpPr>
          <p:cNvPr id="44044" name="Oval 12">
            <a:extLst>
              <a:ext uri="{FF2B5EF4-FFF2-40B4-BE49-F238E27FC236}">
                <a16:creationId xmlns:a16="http://schemas.microsoft.com/office/drawing/2014/main" id="{2CB7FFD7-FCA3-4870-80D3-BA81B95EA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05200"/>
            <a:ext cx="228600" cy="533400"/>
          </a:xfrm>
          <a:prstGeom prst="ellipse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Oval 16">
            <a:extLst>
              <a:ext uri="{FF2B5EF4-FFF2-40B4-BE49-F238E27FC236}">
                <a16:creationId xmlns:a16="http://schemas.microsoft.com/office/drawing/2014/main" id="{1E57620F-9D33-4C63-B9C6-DD1040CC0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573463"/>
            <a:ext cx="228600" cy="533400"/>
          </a:xfrm>
          <a:prstGeom prst="ellipse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0205DB-A92D-4603-9B98-64ADE8B1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EBE74B-AE47-43DF-A1C0-D1934101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F5D8E24-AF06-473A-940D-B23DFF488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Order-statistics filters (cont.)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F83716D-341C-4633-A58E-088C06229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hlink"/>
                </a:solidFill>
              </a:rPr>
              <a:t>Midpoint filter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solidFill>
                  <a:schemeClr val="hlink"/>
                </a:solidFill>
              </a:rPr>
              <a:t>Alpha-trimmed mean filter</a:t>
            </a:r>
          </a:p>
          <a:p>
            <a:pPr lvl="1"/>
            <a:r>
              <a:rPr lang="en-US" altLang="zh-TW" dirty="0"/>
              <a:t>Hapus d/2 pixel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nilai</a:t>
            </a:r>
            <a:r>
              <a:rPr lang="en-US" altLang="zh-TW" dirty="0"/>
              <a:t> </a:t>
            </a:r>
            <a:r>
              <a:rPr lang="en-US" altLang="zh-TW" dirty="0" err="1"/>
              <a:t>keabuan</a:t>
            </a:r>
            <a:r>
              <a:rPr lang="en-US" altLang="zh-TW" dirty="0"/>
              <a:t> </a:t>
            </a:r>
            <a:r>
              <a:rPr lang="en-US" altLang="zh-TW" dirty="0" err="1"/>
              <a:t>terendah</a:t>
            </a:r>
            <a:r>
              <a:rPr lang="en-US" altLang="zh-TW" dirty="0"/>
              <a:t> dan hapus d/2 pixel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nilai</a:t>
            </a:r>
            <a:r>
              <a:rPr lang="en-US" altLang="zh-TW" dirty="0"/>
              <a:t> </a:t>
            </a:r>
            <a:r>
              <a:rPr lang="en-US" altLang="zh-TW" dirty="0" err="1"/>
              <a:t>keabuan</a:t>
            </a:r>
            <a:r>
              <a:rPr lang="en-US" altLang="zh-TW" dirty="0"/>
              <a:t> </a:t>
            </a:r>
            <a:r>
              <a:rPr lang="en-US" altLang="zh-TW" dirty="0" err="1"/>
              <a:t>tertinggi</a:t>
            </a:r>
            <a:r>
              <a:rPr lang="en-US" altLang="zh-TW" dirty="0"/>
              <a:t>, </a:t>
            </a:r>
            <a:r>
              <a:rPr lang="en-US" altLang="zh-TW" dirty="0" err="1"/>
              <a:t>lalu</a:t>
            </a:r>
            <a:r>
              <a:rPr lang="en-US" altLang="zh-TW" dirty="0"/>
              <a:t> rata-</a:t>
            </a:r>
            <a:r>
              <a:rPr lang="en-US" altLang="zh-TW" dirty="0" err="1"/>
              <a:t>ratakan</a:t>
            </a:r>
            <a:r>
              <a:rPr lang="en-US" altLang="zh-TW" dirty="0"/>
              <a:t> </a:t>
            </a:r>
            <a:r>
              <a:rPr lang="en-US" altLang="zh-TW" dirty="0" err="1"/>
              <a:t>sisanya</a:t>
            </a:r>
            <a:endParaRPr lang="en-US" altLang="zh-TW" dirty="0"/>
          </a:p>
        </p:txBody>
      </p:sp>
      <p:graphicFrame>
        <p:nvGraphicFramePr>
          <p:cNvPr id="45061" name="Object 5">
            <a:extLst>
              <a:ext uri="{FF2B5EF4-FFF2-40B4-BE49-F238E27FC236}">
                <a16:creationId xmlns:a16="http://schemas.microsoft.com/office/drawing/2014/main" id="{AB7BA091-7AD1-43CA-9D40-48E212197A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1989139"/>
          <a:ext cx="670560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05040" imgH="431640" progId="Equation.3">
                  <p:embed/>
                </p:oleObj>
              </mc:Choice>
              <mc:Fallback>
                <p:oleObj name="Equation" r:id="rId2" imgW="2705040" imgH="431640" progId="Equation.3">
                  <p:embed/>
                  <p:pic>
                    <p:nvPicPr>
                      <p:cNvPr id="45061" name="Object 5">
                        <a:extLst>
                          <a:ext uri="{FF2B5EF4-FFF2-40B4-BE49-F238E27FC236}">
                            <a16:creationId xmlns:a16="http://schemas.microsoft.com/office/drawing/2014/main" id="{AB7BA091-7AD1-43CA-9D40-48E212197A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989139"/>
                        <a:ext cx="6705600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>
            <a:extLst>
              <a:ext uri="{FF2B5EF4-FFF2-40B4-BE49-F238E27FC236}">
                <a16:creationId xmlns:a16="http://schemas.microsoft.com/office/drawing/2014/main" id="{133F3A89-A7A1-45FA-9045-0267D7B1E7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0" y="4730751"/>
          <a:ext cx="45720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457200" progId="Equation.3">
                  <p:embed/>
                </p:oleObj>
              </mc:Choice>
              <mc:Fallback>
                <p:oleObj name="Equation" r:id="rId4" imgW="1790640" imgH="457200" progId="Equation.3">
                  <p:embed/>
                  <p:pic>
                    <p:nvPicPr>
                      <p:cNvPr id="45062" name="Object 6">
                        <a:extLst>
                          <a:ext uri="{FF2B5EF4-FFF2-40B4-BE49-F238E27FC236}">
                            <a16:creationId xmlns:a16="http://schemas.microsoft.com/office/drawing/2014/main" id="{133F3A89-A7A1-45FA-9045-0267D7B1E7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4730751"/>
                        <a:ext cx="45720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Line 7">
            <a:extLst>
              <a:ext uri="{FF2B5EF4-FFF2-40B4-BE49-F238E27FC236}">
                <a16:creationId xmlns:a16="http://schemas.microsoft.com/office/drawing/2014/main" id="{252A37E3-7B16-40E9-AC3E-E3F952A450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5550" y="5492750"/>
            <a:ext cx="762000" cy="3048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F3C0B876-DF8C-49A0-A5F0-415C72EDD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3" y="5492751"/>
            <a:ext cx="27557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Middle </a:t>
            </a:r>
            <a:r>
              <a:rPr lang="en-US" altLang="zh-TW" sz="2400">
                <a:solidFill>
                  <a:schemeClr val="hlink"/>
                </a:solidFill>
              </a:rPr>
              <a:t>(mn-d)</a:t>
            </a:r>
            <a:r>
              <a:rPr lang="en-US" altLang="zh-TW" sz="2400"/>
              <a:t> pixels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7FB095-2C5A-4FB1-BB38-55A28B66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181B9-50F1-4563-8C08-68EDE76C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C8CA23-D2BA-4A98-BF22-4BD446A7D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71" y="930965"/>
            <a:ext cx="5817057" cy="4344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B80B7-6944-415E-80D6-18D46E856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96" y="1087120"/>
            <a:ext cx="4252569" cy="4188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B0996-4CDF-4D09-B394-B7263C1BC333}"/>
              </a:ext>
            </a:extLst>
          </p:cNvPr>
          <p:cNvSpPr txBox="1"/>
          <p:nvPr/>
        </p:nvSpPr>
        <p:spPr>
          <a:xfrm>
            <a:off x="3711629" y="5699886"/>
            <a:ext cx="476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Citra yang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  <a:r>
              <a:rPr lang="en-US" sz="2400" dirty="0" err="1"/>
              <a:t>periodik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609801-5D70-46DE-9915-A2024B28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7A79EB-04F4-47D9-863B-84EA77AF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89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749B3-3FC1-4886-A4E3-C60C36BF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05367D2-54F3-41E7-9E8B-8ED7F17E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598" y="593725"/>
            <a:ext cx="8985641" cy="56705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9E883-8138-44A8-93A6-5DEECB46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2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3657E8DA-BA49-4119-9611-86FEBD8D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0"/>
            <a:ext cx="4765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id="{BB6ABEBB-2141-423A-9CF9-8F660C3A9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1"/>
            <a:ext cx="1954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Uniform noise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9A75D57F-B647-4AAD-BEB2-FE8B5D9A8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762001"/>
            <a:ext cx="11031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latin typeface="Symbol" panose="05050102010706020507" pitchFamily="18" charset="2"/>
              </a:rPr>
              <a:t>m=0</a:t>
            </a:r>
          </a:p>
          <a:p>
            <a:r>
              <a:rPr lang="en-US" altLang="zh-TW" sz="2400">
                <a:latin typeface="Symbol" panose="05050102010706020507" pitchFamily="18" charset="2"/>
              </a:rPr>
              <a:t>s</a:t>
            </a:r>
            <a:r>
              <a:rPr lang="en-US" altLang="zh-TW" sz="2400" baseline="30000">
                <a:latin typeface="Symbol" panose="05050102010706020507" pitchFamily="18" charset="2"/>
              </a:rPr>
              <a:t>2</a:t>
            </a:r>
            <a:r>
              <a:rPr lang="en-US" altLang="zh-TW" sz="2400">
                <a:latin typeface="Symbol" panose="05050102010706020507" pitchFamily="18" charset="2"/>
              </a:rPr>
              <a:t>=800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2D9E62D3-82DD-4F5F-8729-F4BA4D513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4238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/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63C22ED9-C68F-4CD7-98DF-C4C8EDCD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1" y="304800"/>
            <a:ext cx="18453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/>
              <a:t>Left +</a:t>
            </a:r>
          </a:p>
          <a:p>
            <a:r>
              <a:rPr lang="en-US" altLang="zh-TW" sz="2400"/>
              <a:t>Bipolar Noise</a:t>
            </a:r>
          </a:p>
          <a:p>
            <a:r>
              <a:rPr lang="en-US" altLang="zh-TW" sz="2400"/>
              <a:t>P</a:t>
            </a:r>
            <a:r>
              <a:rPr lang="en-US" altLang="zh-TW" sz="2400" baseline="-25000"/>
              <a:t>a</a:t>
            </a:r>
            <a:r>
              <a:rPr lang="en-US" altLang="zh-TW" sz="2400"/>
              <a:t> = 0.1</a:t>
            </a:r>
          </a:p>
          <a:p>
            <a:r>
              <a:rPr lang="en-US" altLang="zh-TW" sz="2400"/>
              <a:t>P</a:t>
            </a:r>
            <a:r>
              <a:rPr lang="en-US" altLang="zh-TW" sz="2400" baseline="-25000"/>
              <a:t>b</a:t>
            </a:r>
            <a:r>
              <a:rPr lang="en-US" altLang="zh-TW" sz="2400"/>
              <a:t> = 0.1</a:t>
            </a: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E77D8053-2D7F-4793-93E1-74A643502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058" y="2895601"/>
            <a:ext cx="16770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/>
              <a:t>5x5</a:t>
            </a:r>
          </a:p>
          <a:p>
            <a:pPr algn="ctr"/>
            <a:r>
              <a:rPr lang="en-US" altLang="zh-TW" sz="2400"/>
              <a:t>Arith. Mean</a:t>
            </a:r>
          </a:p>
          <a:p>
            <a:pPr algn="ctr"/>
            <a:r>
              <a:rPr lang="en-US" altLang="zh-TW" sz="2400"/>
              <a:t>filter</a:t>
            </a:r>
          </a:p>
        </p:txBody>
      </p:sp>
      <p:sp>
        <p:nvSpPr>
          <p:cNvPr id="46089" name="Text Box 9">
            <a:extLst>
              <a:ext uri="{FF2B5EF4-FFF2-40B4-BE49-F238E27FC236}">
                <a16:creationId xmlns:a16="http://schemas.microsoft.com/office/drawing/2014/main" id="{26609516-7D8A-4C75-B2B1-D6D606B7D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959" y="2895601"/>
            <a:ext cx="15022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/>
              <a:t>5x5</a:t>
            </a:r>
          </a:p>
          <a:p>
            <a:pPr algn="ctr"/>
            <a:r>
              <a:rPr lang="en-US" altLang="zh-TW" sz="2400"/>
              <a:t>Geometric</a:t>
            </a:r>
          </a:p>
          <a:p>
            <a:pPr algn="ctr"/>
            <a:r>
              <a:rPr lang="en-US" altLang="zh-TW" sz="2400"/>
              <a:t>mean</a:t>
            </a: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FC88CB00-C1F1-4631-AE32-26F6C6971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575" y="5062539"/>
            <a:ext cx="11432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/>
              <a:t>5x5</a:t>
            </a:r>
          </a:p>
          <a:p>
            <a:pPr algn="ctr"/>
            <a:r>
              <a:rPr lang="en-US" altLang="zh-TW" sz="2400"/>
              <a:t>Median</a:t>
            </a:r>
          </a:p>
          <a:p>
            <a:pPr algn="ctr"/>
            <a:r>
              <a:rPr lang="en-US" altLang="zh-TW" sz="2400"/>
              <a:t>filter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F06B8BB9-3472-4E1D-9F25-8E92EF64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1272" y="5138738"/>
            <a:ext cx="160172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/>
              <a:t>5x5</a:t>
            </a:r>
          </a:p>
          <a:p>
            <a:pPr algn="ctr"/>
            <a:r>
              <a:rPr lang="en-US" altLang="zh-TW" sz="2400"/>
              <a:t>Alpha-trim.</a:t>
            </a:r>
          </a:p>
          <a:p>
            <a:pPr algn="ctr"/>
            <a:r>
              <a:rPr lang="en-US" altLang="zh-TW" sz="2400"/>
              <a:t>Filter</a:t>
            </a:r>
          </a:p>
          <a:p>
            <a:pPr algn="ctr"/>
            <a:r>
              <a:rPr lang="en-US" altLang="zh-TW" sz="2400"/>
              <a:t>d=5</a:t>
            </a:r>
          </a:p>
        </p:txBody>
      </p:sp>
      <p:sp>
        <p:nvSpPr>
          <p:cNvPr id="46092" name="Oval 12">
            <a:extLst>
              <a:ext uri="{FF2B5EF4-FFF2-40B4-BE49-F238E27FC236}">
                <a16:creationId xmlns:a16="http://schemas.microsoft.com/office/drawing/2014/main" id="{5FEA87EC-9220-4F26-B4D0-574BE30F4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495800"/>
            <a:ext cx="304800" cy="609600"/>
          </a:xfrm>
          <a:prstGeom prst="ellipse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Oval 13">
            <a:extLst>
              <a:ext uri="{FF2B5EF4-FFF2-40B4-BE49-F238E27FC236}">
                <a16:creationId xmlns:a16="http://schemas.microsoft.com/office/drawing/2014/main" id="{3CE4830C-F536-49FD-92FE-4322FE153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775" y="4510088"/>
            <a:ext cx="228600" cy="609600"/>
          </a:xfrm>
          <a:prstGeom prst="ellipse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13C7A7-A7EE-4C37-87DC-0AE88282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B8A76-DB0D-4C67-A232-D357928C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B335-BB3B-49EB-93AD-A20EFCC1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Bersambung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/>
              <a:t> Bagian 2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1BE05-5349-4F11-A929-5E89CBB88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4F0A3-248C-4B8B-9274-9A3C42A5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5B83A-4771-482D-B70D-13A2C3BB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6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2D658-E5A7-4996-9044-EEDE29F9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789705"/>
            <a:ext cx="4357620" cy="3278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06169-B9B8-46E3-8129-731C7458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84" y="1195909"/>
            <a:ext cx="6709198" cy="4466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32496-CCFB-497C-8032-11F241B2497E}"/>
              </a:ext>
            </a:extLst>
          </p:cNvPr>
          <p:cNvSpPr txBox="1"/>
          <p:nvPr/>
        </p:nvSpPr>
        <p:spPr>
          <a:xfrm>
            <a:off x="3660441" y="5844453"/>
            <a:ext cx="461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Citra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  <a:r>
              <a:rPr lang="en-US" sz="2400" dirty="0" err="1"/>
              <a:t>periodik</a:t>
            </a:r>
            <a:r>
              <a:rPr lang="en-US" sz="2400" dirty="0"/>
              <a:t> </a:t>
            </a:r>
            <a:r>
              <a:rPr lang="en-US" sz="2400" dirty="0" err="1"/>
              <a:t>lainnya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9AB916-9B3F-4311-B600-3A891170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7E758-C1F1-40C6-9C66-C7534398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4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3127A-A79E-4456-B1FB-42851C24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1B106-142D-4634-AB79-C83719DE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27" y="751835"/>
            <a:ext cx="6343782" cy="5604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1DC85D-DAB9-4ABF-9011-A55E9E464E19}"/>
              </a:ext>
            </a:extLst>
          </p:cNvPr>
          <p:cNvSpPr txBox="1"/>
          <p:nvPr/>
        </p:nvSpPr>
        <p:spPr>
          <a:xfrm>
            <a:off x="3660442" y="5748183"/>
            <a:ext cx="4640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Noisy image (salt and pepper noise)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BD69D-91D0-47FE-8F95-1F2F0716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8D165-9C9C-C8FC-A99A-25E8A7FAC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9876" y="803707"/>
            <a:ext cx="7908809" cy="55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2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6F19-855B-4E4F-9E60-104CB94E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1AA53-F855-4928-AB36-F0EDAC88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471" y="136525"/>
            <a:ext cx="5920109" cy="5920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48AB64-8EEB-4FE0-BFFF-87E678E7621D}"/>
              </a:ext>
            </a:extLst>
          </p:cNvPr>
          <p:cNvSpPr txBox="1"/>
          <p:nvPr/>
        </p:nvSpPr>
        <p:spPr>
          <a:xfrm>
            <a:off x="264764" y="3198167"/>
            <a:ext cx="4287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Citra yang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turbulensi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atmosfir</a:t>
            </a: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D8E64-90C3-4443-BC3E-49583AB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83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3E5E2-6385-4F12-A0AD-72A1E1BF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picture containing outdoor, sky, stone&#10;&#10;Description automatically generated">
            <a:extLst>
              <a:ext uri="{FF2B5EF4-FFF2-40B4-BE49-F238E27FC236}">
                <a16:creationId xmlns:a16="http://schemas.microsoft.com/office/drawing/2014/main" id="{33B177F6-FABE-4985-AF72-E94CDB0A7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7" y="1138588"/>
            <a:ext cx="5777593" cy="4468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DA04C-A527-4A3C-9BE1-6FC427C36FE5}"/>
              </a:ext>
            </a:extLst>
          </p:cNvPr>
          <p:cNvSpPr txBox="1"/>
          <p:nvPr/>
        </p:nvSpPr>
        <p:spPr>
          <a:xfrm>
            <a:off x="4905829" y="5796805"/>
            <a:ext cx="21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distortion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CB667-87AC-426F-A6A4-61FCCD3DB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792" y="1949963"/>
            <a:ext cx="5048984" cy="33622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6373D7-7BB9-492A-B1AA-FFADF9DC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58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2224</Words>
  <Application>Microsoft Office PowerPoint</Application>
  <PresentationFormat>Widescreen</PresentationFormat>
  <Paragraphs>389</Paragraphs>
  <Slides>52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Courier New</vt:lpstr>
      <vt:lpstr>標楷體</vt:lpstr>
      <vt:lpstr>Symbol</vt:lpstr>
      <vt:lpstr>Times New Roman</vt:lpstr>
      <vt:lpstr>Wingdings</vt:lpstr>
      <vt:lpstr>Office Theme</vt:lpstr>
      <vt:lpstr>Equation</vt:lpstr>
      <vt:lpstr>13 – Restorasi Citra  (Bagian 1) </vt:lpstr>
      <vt:lpstr>Tujuan Restorasi Citra</vt:lpstr>
      <vt:lpstr>Penyebab Distorsi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Restoration vs Image Enhancement</vt:lpstr>
      <vt:lpstr>Model Degradasi Citra dan Proses Restorasi</vt:lpstr>
      <vt:lpstr>Restorasi dalam Ranah Spasial dan Frekuensi</vt:lpstr>
      <vt:lpstr>Model Derau (Noise)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Derau Aditif (Additive Noise)</vt:lpstr>
      <vt:lpstr>PowerPoint Presentation</vt:lpstr>
      <vt:lpstr>PowerPoint Presentation</vt:lpstr>
      <vt:lpstr>PowerPoint Presentation</vt:lpstr>
      <vt:lpstr>Derau Periodik (Periodic Noise)</vt:lpstr>
      <vt:lpstr>PowerPoint Presentation</vt:lpstr>
      <vt:lpstr>Restorasi dengan Penapisan Spasial</vt:lpstr>
      <vt:lpstr>PowerPoint Presentation</vt:lpstr>
      <vt:lpstr>Penapis Rerata (Mean Filters)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Order-statistics filters</vt:lpstr>
      <vt:lpstr>Order-statistics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Order-statistics filters (cont.)</vt:lpstr>
      <vt:lpstr>PowerPoint Presentation</vt:lpstr>
      <vt:lpstr>PowerPoint Presentation</vt:lpstr>
      <vt:lpstr>Bersambung ke Bagian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74</cp:revision>
  <dcterms:created xsi:type="dcterms:W3CDTF">2021-02-27T13:47:28Z</dcterms:created>
  <dcterms:modified xsi:type="dcterms:W3CDTF">2025-10-03T07:06:16Z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2024-10-15T13:23:12Z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00defa3e-a88b-41ed-89ea-82b191f587d3</vt:lpwstr>
  </property>
  <property fmtid="{D5CDD505-2E9C-101B-9397-08002B2CF9AE}" pid="8" name="MSIP_Label_38b525e5-f3da-4501-8f1e-526b6769fc56_ContentBits">
    <vt:lpwstr>0</vt:lpwstr>
  </property>
</Properties>
</file>