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257" r:id="rId2"/>
    <p:sldId id="661" r:id="rId3"/>
    <p:sldId id="664" r:id="rId4"/>
    <p:sldId id="739" r:id="rId5"/>
    <p:sldId id="683" r:id="rId6"/>
    <p:sldId id="684" r:id="rId7"/>
    <p:sldId id="685" r:id="rId8"/>
    <p:sldId id="674" r:id="rId9"/>
    <p:sldId id="752" r:id="rId10"/>
    <p:sldId id="753" r:id="rId11"/>
    <p:sldId id="675" r:id="rId12"/>
    <p:sldId id="676" r:id="rId13"/>
    <p:sldId id="740" r:id="rId14"/>
    <p:sldId id="682" r:id="rId15"/>
    <p:sldId id="725" r:id="rId16"/>
    <p:sldId id="712" r:id="rId17"/>
    <p:sldId id="686" r:id="rId18"/>
    <p:sldId id="687" r:id="rId19"/>
    <p:sldId id="688" r:id="rId20"/>
    <p:sldId id="689" r:id="rId21"/>
    <p:sldId id="732" r:id="rId22"/>
    <p:sldId id="737" r:id="rId23"/>
    <p:sldId id="738" r:id="rId24"/>
    <p:sldId id="708" r:id="rId25"/>
    <p:sldId id="741" r:id="rId26"/>
    <p:sldId id="714" r:id="rId27"/>
    <p:sldId id="713" r:id="rId28"/>
    <p:sldId id="693" r:id="rId29"/>
    <p:sldId id="743" r:id="rId30"/>
    <p:sldId id="744" r:id="rId31"/>
    <p:sldId id="745" r:id="rId32"/>
    <p:sldId id="723" r:id="rId33"/>
    <p:sldId id="733" r:id="rId34"/>
    <p:sldId id="746" r:id="rId35"/>
    <p:sldId id="747" r:id="rId36"/>
    <p:sldId id="748" r:id="rId37"/>
    <p:sldId id="731" r:id="rId38"/>
    <p:sldId id="724" r:id="rId39"/>
    <p:sldId id="734" r:id="rId40"/>
    <p:sldId id="722" r:id="rId41"/>
    <p:sldId id="694" r:id="rId42"/>
    <p:sldId id="695" r:id="rId43"/>
    <p:sldId id="696" r:id="rId44"/>
    <p:sldId id="711" r:id="rId45"/>
    <p:sldId id="715" r:id="rId46"/>
    <p:sldId id="716" r:id="rId47"/>
    <p:sldId id="717" r:id="rId48"/>
    <p:sldId id="690" r:id="rId49"/>
    <p:sldId id="691" r:id="rId50"/>
    <p:sldId id="692" r:id="rId51"/>
    <p:sldId id="742" r:id="rId52"/>
    <p:sldId id="718" r:id="rId53"/>
    <p:sldId id="749" r:id="rId54"/>
    <p:sldId id="750" r:id="rId55"/>
    <p:sldId id="751" r:id="rId56"/>
    <p:sldId id="700" r:id="rId57"/>
    <p:sldId id="736" r:id="rId58"/>
    <p:sldId id="701" r:id="rId59"/>
    <p:sldId id="702" r:id="rId60"/>
    <p:sldId id="703" r:id="rId61"/>
    <p:sldId id="705" r:id="rId62"/>
    <p:sldId id="706" r:id="rId63"/>
    <p:sldId id="707" r:id="rId64"/>
    <p:sldId id="704" r:id="rId65"/>
    <p:sldId id="662" r:id="rId66"/>
    <p:sldId id="721" r:id="rId6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31" autoAdjust="0"/>
    <p:restoredTop sz="94660"/>
  </p:normalViewPr>
  <p:slideViewPr>
    <p:cSldViewPr snapToGrid="0">
      <p:cViewPr varScale="1">
        <p:scale>
          <a:sx n="66" d="100"/>
          <a:sy n="66" d="100"/>
        </p:scale>
        <p:origin x="78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2C7616-563B-480A-9F87-D41E61378310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76A00-A528-48B0-AD6A-AC39F93F6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882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E7651-9216-45B8-A481-0FE4970CE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AC2438-6A17-4F1A-B530-E2C751F1EE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C5357-EBAA-4DDF-9BE3-2BE57CECF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EE3D0-B1E4-44DD-BF6D-11AD4A0BD60A}" type="datetime1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40C3E-BE7F-4B93-BD39-4EB7B116F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71BA2D-7CFC-4F7B-8EEF-F47572E47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442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1C5AE-7466-4A01-B9EC-C3BB0D8AA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9CDB63-7812-4E8F-B005-A836FC13D0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043A6C-DEBB-47BF-9BBD-A9D3D3B72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81FE4-103C-482D-A105-D48068DCAAA8}" type="datetime1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19DA80-78BA-4FD9-AD2E-6E284AE37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3687E6-D850-45C6-AD81-EB4145F7E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469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EE86F2-820C-422C-A502-1FA3CCF1C9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B2AF47-E2A9-4A92-8743-A1DA021CC5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BDDF1-B25E-4EBE-8753-FBCD3543B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4A0CF-1AA8-4F67-9F8D-6D294022CCAE}" type="datetime1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682EFB-B2B3-41DF-80F2-F707D8DD4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5BBA8-5CA8-4E0F-9376-88321FE68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504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1023C-747D-4E01-9B37-FF4520A2D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59C6FD-62E8-4044-A988-493021117C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53768A-042A-4DFC-B007-79B3494D0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EA52C-526B-45BC-B440-E2982D5BB739}" type="datetime1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F1DE64-542D-4CD4-83C3-23AD8D0CB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5F16D7-AF95-4173-A111-CF47DE274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78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79B45-AA22-4D89-9518-A5F5E5D8E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7D610B-0827-4DF6-9903-7DC88675AE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067BCF-B1F5-4203-AEA8-492C23DAA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70863-D8C9-466F-A932-14A52BD2DF5C}" type="datetime1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9B5943-5CC2-4D2E-AE37-4238B9D5B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C963D1-FACD-4F7B-A153-5E2D313DA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129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E533A-3029-4934-BA12-15ADD9F3E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978A6-7FC6-4E5D-9A46-583096B6B3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9B741C-D017-4FEB-860F-4314246E23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90404F-80FA-4F3B-899D-05D7E88EB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E46F-D33F-4D20-A9D8-7914FF8C20F4}" type="datetime1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1E59E-E19A-4768-A17C-34BC4CBD8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A93C80-9CEA-4AEA-A738-5FE794D6E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744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AAC88-6090-4DBF-A001-CC40A4AD2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84B2E0-9D6E-4303-9999-2D6EE3A231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CF6AC-0E8E-4FEB-8E6C-074C413AF5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D2EB71-DF14-4229-8528-9EAF198C49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893C55-47B8-4211-B362-D543E35069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B2EF44-BB49-42B0-8995-AB73CFFEF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9A82A-CF95-4F4F-886A-3D2642BD206A}" type="datetime1">
              <a:rPr lang="en-US" smtClean="0"/>
              <a:t>9/30/2025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39FD39-CB23-4223-956B-B5A7AA608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CD6122-B060-45C0-9C84-F14B44679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83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D4162-EAE2-4093-9446-6E58B044F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49E93F-AD2A-41DD-A271-34E51CC51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76274-0993-472E-8053-8C9A24FD56B6}" type="datetime1">
              <a:rPr lang="en-US" smtClean="0"/>
              <a:t>9/30/2025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33303C-2E25-4E56-9938-7B11A9C00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3E93D6-C47F-4EAB-B55E-F3D37DDE2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436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564D8A-9F13-4C51-911D-ECEC3E51C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C5A2D-D191-440F-BC4E-C89D073F3D7D}" type="datetime1">
              <a:rPr lang="en-US" smtClean="0"/>
              <a:t>9/30/2025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D00E4D-0685-4E41-BAA2-B7B1D8DDC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5A4FC1-7B29-4F3A-853F-079BD0652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5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3EB99-CB3F-46A5-B6FD-F7055754E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E1503A-B599-46D8-9D49-A376C255B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BE3D4C-F3C4-410D-ABB8-FC4DD5C4BD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8E354B-4C69-4180-BB4F-FB839F90A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E8FBD-5CC7-4E2B-9B1E-A4F52CB0B7B1}" type="datetime1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44A545-485B-4DF7-8A43-07B6FBAFF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C7E16A-85AE-4885-BD5B-05A44CD1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631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980B5-B6B1-4AF3-933F-B66A1F000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C9B2FD-3039-4655-A0E9-E1964C8E56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43C4-1F96-4284-B123-FA7E4DFADB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60DA39-A879-4336-B99E-5500EFFB6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C89C6-4E7B-4C99-ADFC-3955210F5748}" type="datetime1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46C7A2-8163-4F6E-AAA7-ED73997C9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DC0034-F23A-40F3-8EB1-04E2A27A5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529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4FDAE6-5109-46BB-86A5-C2D269138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B00C25-8F0F-49C3-8489-B89DAE2CE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DEA54-5BB3-4154-8C10-E872578023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88ECE-A36E-4768-A464-336D7146022C}" type="datetime1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AF2E45-88C3-4C48-92E0-07A58CD29E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14C7B-E838-406D-BBAD-9B9D122665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153A1-7512-4506-B9ED-7F9DD108F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654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uregina.ca/Links/class-info/425-nova/Lab5/index.html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thworks.com/matlabcentral/fileexchange/53250-filtering-of-an-image-in-frequency-domain" TargetMode="External"/><Relationship Id="rId2" Type="http://schemas.openxmlformats.org/officeDocument/2006/relationships/hyperlink" Target="https://www.cs.uregina.ca/Links/class-info/425-nova/Lab5/index.html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7" Type="http://schemas.openxmlformats.org/officeDocument/2006/relationships/image" Target="../media/image24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thworks.com/matlabcentral/fileexchange/53250-filtering-of-an-image-in-frequency-domain" TargetMode="External"/><Relationship Id="rId2" Type="http://schemas.openxmlformats.org/officeDocument/2006/relationships/hyperlink" Target="https://www.cs.uregina.ca/Links/class-info/425-nova/Lab5/index.html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7" Type="http://schemas.openxmlformats.org/officeDocument/2006/relationships/image" Target="../media/image3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22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thworks.com/matlabcentral/fileexchange/53250-filtering-of-an-image-in-frequency-domain" TargetMode="External"/><Relationship Id="rId2" Type="http://schemas.openxmlformats.org/officeDocument/2006/relationships/hyperlink" Target="https://www.cs.uregina.ca/Links/class-info/425-nova/Lab5/index.html" TargetMode="Externa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7" Type="http://schemas.openxmlformats.org/officeDocument/2006/relationships/image" Target="../media/image43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22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thworks.com/matlabcentral/fileexchange/53250-filtering-of-an-image-in-frequency-domain" TargetMode="External"/><Relationship Id="rId2" Type="http://schemas.openxmlformats.org/officeDocument/2006/relationships/hyperlink" Target="https://www.cs.uregina.ca/Links/class-info/425-nova/Lab5/index.html" TargetMode="Externa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7" Type="http://schemas.openxmlformats.org/officeDocument/2006/relationships/image" Target="../media/image67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emf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7" Type="http://schemas.openxmlformats.org/officeDocument/2006/relationships/image" Target="../media/image81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emf"/><Relationship Id="rId5" Type="http://schemas.openxmlformats.org/officeDocument/2006/relationships/image" Target="../media/image79.emf"/><Relationship Id="rId4" Type="http://schemas.openxmlformats.org/officeDocument/2006/relationships/image" Target="../media/image78.emf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48C48-39F5-46DF-82D1-A8DEEC74D6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91421"/>
            <a:ext cx="9144000" cy="179355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12 – </a:t>
            </a:r>
            <a:r>
              <a:rPr lang="en-US" b="1" dirty="0" err="1"/>
              <a:t>Penapisan</a:t>
            </a:r>
            <a:r>
              <a:rPr lang="en-US" b="1" dirty="0"/>
              <a:t> Citra </a:t>
            </a:r>
            <a:r>
              <a:rPr lang="en-US" b="1" dirty="0" err="1"/>
              <a:t>dalam</a:t>
            </a:r>
            <a:r>
              <a:rPr lang="en-US" b="1" dirty="0"/>
              <a:t> </a:t>
            </a:r>
            <a:r>
              <a:rPr lang="en-US" b="1" dirty="0" err="1"/>
              <a:t>Ranah</a:t>
            </a:r>
            <a:r>
              <a:rPr lang="en-US" b="1" dirty="0"/>
              <a:t> </a:t>
            </a:r>
            <a:r>
              <a:rPr lang="en-US" b="1" dirty="0" err="1"/>
              <a:t>Frekuensi</a:t>
            </a:r>
            <a:br>
              <a:rPr lang="en-US" b="1" dirty="0"/>
            </a:br>
            <a:endParaRPr lang="en-US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8532B5-440C-4CF9-BA6E-65D0274F15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6444" y="2225154"/>
            <a:ext cx="9144000" cy="1655762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/>
              <a:t>IF4073 </a:t>
            </a:r>
            <a:r>
              <a:rPr lang="en-US" sz="3600" dirty="0" err="1"/>
              <a:t>Pemrosesan</a:t>
            </a:r>
            <a:r>
              <a:rPr lang="en-US" sz="3600" dirty="0"/>
              <a:t> Citra Digital</a:t>
            </a:r>
          </a:p>
          <a:p>
            <a:endParaRPr lang="en-US" sz="3600" dirty="0"/>
          </a:p>
          <a:p>
            <a:r>
              <a:rPr lang="en-US" sz="3600" dirty="0"/>
              <a:t>Oleh: Dr. Ir. Rinaldi, M.T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EF0E72-0D77-457B-A795-B4D2AF854200}"/>
              </a:ext>
            </a:extLst>
          </p:cNvPr>
          <p:cNvSpPr txBox="1"/>
          <p:nvPr/>
        </p:nvSpPr>
        <p:spPr>
          <a:xfrm>
            <a:off x="4260160" y="5657671"/>
            <a:ext cx="38565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Program </a:t>
            </a:r>
            <a:r>
              <a:rPr lang="en-US" dirty="0" err="1"/>
              <a:t>Studi</a:t>
            </a:r>
            <a:r>
              <a:rPr lang="en-US" dirty="0"/>
              <a:t> Teknik </a:t>
            </a:r>
            <a:r>
              <a:rPr lang="en-US" dirty="0" err="1"/>
              <a:t>Informatika</a:t>
            </a:r>
            <a:endParaRPr lang="en-US" dirty="0"/>
          </a:p>
          <a:p>
            <a:pPr algn="ctr"/>
            <a:r>
              <a:rPr lang="en-US" dirty="0" err="1"/>
              <a:t>Sekolah</a:t>
            </a:r>
            <a:r>
              <a:rPr lang="en-US" dirty="0"/>
              <a:t> Teknik </a:t>
            </a:r>
            <a:r>
              <a:rPr lang="en-US" dirty="0" err="1"/>
              <a:t>Elektro</a:t>
            </a:r>
            <a:r>
              <a:rPr lang="en-US" dirty="0"/>
              <a:t> dan </a:t>
            </a:r>
            <a:r>
              <a:rPr lang="en-US" dirty="0" err="1"/>
              <a:t>Informatika</a:t>
            </a:r>
            <a:r>
              <a:rPr lang="en-US" dirty="0"/>
              <a:t> </a:t>
            </a:r>
          </a:p>
          <a:p>
            <a:pPr algn="ctr"/>
            <a:r>
              <a:rPr lang="en-US" dirty="0" err="1"/>
              <a:t>Institut</a:t>
            </a:r>
            <a:r>
              <a:rPr lang="en-US" dirty="0"/>
              <a:t> </a:t>
            </a:r>
            <a:r>
              <a:rPr lang="en-US" dirty="0" err="1"/>
              <a:t>Teknologi</a:t>
            </a:r>
            <a:r>
              <a:rPr lang="en-US" dirty="0"/>
              <a:t> Bandung</a:t>
            </a:r>
          </a:p>
          <a:p>
            <a:pPr algn="ctr"/>
            <a:r>
              <a:rPr lang="en-US" dirty="0"/>
              <a:t>2025</a:t>
            </a:r>
          </a:p>
        </p:txBody>
      </p:sp>
      <p:pic>
        <p:nvPicPr>
          <p:cNvPr id="7" name="Picture 2" descr="Download Logo ITB - Direktorat Sistem dan Teknologi Informasi Institut  Teknologi Bandung">
            <a:extLst>
              <a:ext uri="{FF2B5EF4-FFF2-40B4-BE49-F238E27FC236}">
                <a16:creationId xmlns:a16="http://schemas.microsoft.com/office/drawing/2014/main" id="{8AC70252-0B44-45A8-BC48-01EFF8DE1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015" y="3982630"/>
            <a:ext cx="1487170" cy="148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0540A44-09BD-4826-98DA-8F06C86EB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67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2CAD5C-CF02-B631-9763-065CE75C9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10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1903B9-BFB2-8B3C-4171-B7F7F222A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314" y="978974"/>
            <a:ext cx="3642990" cy="27221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A536B3-57BA-1A7C-71DC-64225ACC0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3470" y="978974"/>
            <a:ext cx="3661963" cy="27221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7126DE-DB77-DFB3-8298-A3A6EDCD8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1115" y="3999306"/>
            <a:ext cx="3669770" cy="268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711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A16A57-2740-4F02-9B69-17C096C8D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392668"/>
            <a:ext cx="11490960" cy="39714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FBD187-C456-4ED1-A770-1E864DDA7EED}"/>
              </a:ext>
            </a:extLst>
          </p:cNvPr>
          <p:cNvSpPr txBox="1"/>
          <p:nvPr/>
        </p:nvSpPr>
        <p:spPr>
          <a:xfrm>
            <a:off x="1320800" y="6169580"/>
            <a:ext cx="7614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Sumber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https://www.cs.uregina.ca/Links/class-info/425-nova/Lab5/index.html</a:t>
            </a:r>
            <a:r>
              <a:rPr lang="en-US" dirty="0"/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462C8F-EF2E-4901-B0F5-4665053D1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11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015109-FD92-413A-95EA-1BB0C2AF64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2158" y="4745728"/>
            <a:ext cx="4428202" cy="9677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E8C5B3-6ED1-4C30-BE9B-5EB93175A8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965" y="5575942"/>
            <a:ext cx="2909885" cy="3693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E1C229-DEAC-44AD-B62E-E93C92E5E626}"/>
              </a:ext>
            </a:extLst>
          </p:cNvPr>
          <p:cNvSpPr txBox="1"/>
          <p:nvPr/>
        </p:nvSpPr>
        <p:spPr>
          <a:xfrm>
            <a:off x="537965" y="4576274"/>
            <a:ext cx="52663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Where </a:t>
            </a:r>
            <a:r>
              <a:rPr lang="en-US" sz="2200" i="1" dirty="0"/>
              <a:t>D</a:t>
            </a:r>
            <a:r>
              <a:rPr lang="en-US" sz="2200" dirty="0"/>
              <a:t>(</a:t>
            </a:r>
            <a:r>
              <a:rPr lang="en-US" sz="2200" i="1" dirty="0" err="1"/>
              <a:t>u</a:t>
            </a:r>
            <a:r>
              <a:rPr lang="en-US" sz="2200" dirty="0" err="1"/>
              <a:t>,</a:t>
            </a:r>
            <a:r>
              <a:rPr lang="en-US" sz="2200" i="1" dirty="0" err="1"/>
              <a:t>v</a:t>
            </a:r>
            <a:r>
              <a:rPr lang="en-US" sz="2200" dirty="0"/>
              <a:t>) is the distance from point (</a:t>
            </a:r>
            <a:r>
              <a:rPr lang="en-US" sz="2200" i="1" dirty="0" err="1"/>
              <a:t>u</a:t>
            </a:r>
            <a:r>
              <a:rPr lang="en-US" sz="2200" dirty="0" err="1"/>
              <a:t>,</a:t>
            </a:r>
            <a:r>
              <a:rPr lang="en-US" sz="2200" i="1" dirty="0" err="1"/>
              <a:t>v</a:t>
            </a:r>
            <a:r>
              <a:rPr lang="en-US" sz="2200" dirty="0"/>
              <a:t>)</a:t>
            </a:r>
          </a:p>
          <a:p>
            <a:r>
              <a:rPr lang="en-US" sz="2200" dirty="0"/>
              <a:t> to  the center of the frequency rectangle</a:t>
            </a:r>
          </a:p>
        </p:txBody>
      </p:sp>
    </p:spTree>
    <p:extLst>
      <p:ext uri="{BB962C8B-B14F-4D97-AF65-F5344CB8AC3E}">
        <p14:creationId xmlns:p14="http://schemas.microsoft.com/office/powerpoint/2010/main" val="3136812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60E49A-6F9A-45DB-90F8-4577D76F9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51333"/>
            <a:ext cx="10840720" cy="60641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9A39E8-2FFA-48B2-B003-7431DCA3A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493974"/>
            <a:ext cx="10840720" cy="11471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D6AA97-1A8E-41A0-B4EA-2CD2E56D7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707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087FE-A5B5-A29C-027B-7BB9716BB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Pertimbangan</a:t>
            </a:r>
            <a:r>
              <a:rPr lang="en-US" dirty="0"/>
              <a:t> </a:t>
            </a:r>
            <a:r>
              <a:rPr lang="en-US" dirty="0" err="1"/>
              <a:t>nilai</a:t>
            </a:r>
            <a:r>
              <a:rPr lang="en-US" dirty="0"/>
              <a:t> </a:t>
            </a:r>
            <a:r>
              <a:rPr lang="en-US" dirty="0" err="1"/>
              <a:t>frekuensi</a:t>
            </a:r>
            <a:r>
              <a:rPr lang="en-US" dirty="0"/>
              <a:t> </a:t>
            </a:r>
            <a:r>
              <a:rPr lang="en-US" i="1" dirty="0"/>
              <a:t>cutoff</a:t>
            </a:r>
            <a:r>
              <a:rPr lang="en-US" dirty="0"/>
              <a:t> (D0)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9D0C5B-4B97-01FD-133E-E98D6050A0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Frekuensi</a:t>
            </a:r>
            <a:r>
              <a:rPr lang="en-US" dirty="0"/>
              <a:t> </a:t>
            </a:r>
            <a:r>
              <a:rPr lang="en-US" i="1" dirty="0"/>
              <a:t>cutoff</a:t>
            </a:r>
            <a:r>
              <a:rPr lang="en-US" dirty="0"/>
              <a:t> D0 </a:t>
            </a:r>
            <a:r>
              <a:rPr lang="en-US" dirty="0" err="1"/>
              <a:t>dari</a:t>
            </a:r>
            <a:r>
              <a:rPr lang="en-US" dirty="0"/>
              <a:t> ILPF ideal </a:t>
            </a:r>
            <a:r>
              <a:rPr lang="en-US" dirty="0" err="1"/>
              <a:t>menentukan</a:t>
            </a:r>
            <a:r>
              <a:rPr lang="en-US" dirty="0"/>
              <a:t> </a:t>
            </a:r>
            <a:r>
              <a:rPr lang="en-US" dirty="0" err="1"/>
              <a:t>banyaknya</a:t>
            </a:r>
            <a:r>
              <a:rPr lang="en-US" dirty="0"/>
              <a:t> </a:t>
            </a:r>
            <a:r>
              <a:rPr lang="en-US" dirty="0" err="1"/>
              <a:t>komponen</a:t>
            </a:r>
            <a:r>
              <a:rPr lang="en-US" dirty="0"/>
              <a:t> </a:t>
            </a:r>
            <a:r>
              <a:rPr lang="en-US" dirty="0" err="1"/>
              <a:t>frekuensi</a:t>
            </a:r>
            <a:r>
              <a:rPr lang="en-US" dirty="0"/>
              <a:t> yang </a:t>
            </a:r>
            <a:r>
              <a:rPr lang="en-US" dirty="0" err="1"/>
              <a:t>dilewatkan</a:t>
            </a:r>
            <a:r>
              <a:rPr lang="en-US" dirty="0"/>
              <a:t> oleh </a:t>
            </a:r>
            <a:r>
              <a:rPr lang="en-US" dirty="0" err="1"/>
              <a:t>penapis</a:t>
            </a:r>
            <a:r>
              <a:rPr lang="en-US" dirty="0"/>
              <a:t> (filter).</a:t>
            </a:r>
          </a:p>
          <a:p>
            <a:endParaRPr lang="en-US" dirty="0"/>
          </a:p>
          <a:p>
            <a:r>
              <a:rPr lang="en-US" dirty="0"/>
              <a:t>Makin </a:t>
            </a:r>
            <a:r>
              <a:rPr lang="en-US" dirty="0" err="1"/>
              <a:t>kecil</a:t>
            </a:r>
            <a:r>
              <a:rPr lang="en-US" dirty="0"/>
              <a:t> </a:t>
            </a:r>
            <a:r>
              <a:rPr lang="en-US" dirty="0" err="1"/>
              <a:t>nilai</a:t>
            </a:r>
            <a:r>
              <a:rPr lang="en-US" dirty="0"/>
              <a:t> D0, </a:t>
            </a:r>
            <a:r>
              <a:rPr lang="en-US" dirty="0" err="1"/>
              <a:t>makin</a:t>
            </a:r>
            <a:r>
              <a:rPr lang="en-US" dirty="0"/>
              <a:t> </a:t>
            </a:r>
            <a:r>
              <a:rPr lang="en-US" dirty="0" err="1"/>
              <a:t>banyak</a:t>
            </a:r>
            <a:r>
              <a:rPr lang="en-US" dirty="0"/>
              <a:t> </a:t>
            </a:r>
            <a:r>
              <a:rPr lang="en-US" dirty="0" err="1"/>
              <a:t>komponen</a:t>
            </a:r>
            <a:r>
              <a:rPr lang="en-US" dirty="0"/>
              <a:t> </a:t>
            </a:r>
            <a:r>
              <a:rPr lang="en-US" dirty="0" err="1"/>
              <a:t>gambar</a:t>
            </a:r>
            <a:r>
              <a:rPr lang="en-US" dirty="0"/>
              <a:t> yang </a:t>
            </a:r>
            <a:r>
              <a:rPr lang="en-US" dirty="0" err="1"/>
              <a:t>dihilangkan</a:t>
            </a:r>
            <a:r>
              <a:rPr lang="en-US" dirty="0"/>
              <a:t> oleh filter  (</a:t>
            </a:r>
            <a:r>
              <a:rPr lang="en-US" dirty="0" err="1"/>
              <a:t>karena</a:t>
            </a:r>
            <a:r>
              <a:rPr lang="en-US" dirty="0"/>
              <a:t> </a:t>
            </a:r>
            <a:r>
              <a:rPr lang="en-US" dirty="0" err="1"/>
              <a:t>banyak</a:t>
            </a:r>
            <a:r>
              <a:rPr lang="en-US" dirty="0"/>
              <a:t> 0 di </a:t>
            </a:r>
            <a:r>
              <a:rPr lang="en-US" dirty="0" err="1"/>
              <a:t>dalam</a:t>
            </a:r>
            <a:r>
              <a:rPr lang="en-US" dirty="0"/>
              <a:t> H(</a:t>
            </a:r>
            <a:r>
              <a:rPr lang="en-US" dirty="0" err="1"/>
              <a:t>u,v</a:t>
            </a:r>
            <a:r>
              <a:rPr lang="en-US" dirty="0"/>
              <a:t>)).</a:t>
            </a:r>
          </a:p>
          <a:p>
            <a:endParaRPr lang="en-US" dirty="0"/>
          </a:p>
          <a:p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umum</a:t>
            </a:r>
            <a:r>
              <a:rPr lang="en-US" dirty="0"/>
              <a:t>, </a:t>
            </a:r>
            <a:r>
              <a:rPr lang="en-US" dirty="0" err="1"/>
              <a:t>nilai</a:t>
            </a:r>
            <a:r>
              <a:rPr lang="en-US" dirty="0"/>
              <a:t> D0 </a:t>
            </a:r>
            <a:r>
              <a:rPr lang="en-US" dirty="0" err="1"/>
              <a:t>dipilih</a:t>
            </a:r>
            <a:r>
              <a:rPr lang="en-US" dirty="0"/>
              <a:t> </a:t>
            </a:r>
            <a:r>
              <a:rPr lang="en-US" dirty="0" err="1"/>
              <a:t>sedemikian</a:t>
            </a:r>
            <a:r>
              <a:rPr lang="en-US" dirty="0"/>
              <a:t> </a:t>
            </a:r>
            <a:r>
              <a:rPr lang="en-US" dirty="0" err="1"/>
              <a:t>rupa</a:t>
            </a:r>
            <a:r>
              <a:rPr lang="en-US" dirty="0"/>
              <a:t> </a:t>
            </a:r>
            <a:r>
              <a:rPr lang="en-US" dirty="0" err="1"/>
              <a:t>sehingga</a:t>
            </a:r>
            <a:r>
              <a:rPr lang="en-US" dirty="0"/>
              <a:t> </a:t>
            </a:r>
            <a:r>
              <a:rPr lang="en-US" dirty="0" err="1"/>
              <a:t>sebagian</a:t>
            </a:r>
            <a:r>
              <a:rPr lang="en-US" dirty="0"/>
              <a:t> </a:t>
            </a:r>
            <a:r>
              <a:rPr lang="en-US" dirty="0" err="1"/>
              <a:t>besar</a:t>
            </a:r>
            <a:r>
              <a:rPr lang="en-US" dirty="0"/>
              <a:t> </a:t>
            </a:r>
            <a:r>
              <a:rPr lang="en-US" dirty="0" err="1"/>
              <a:t>komponen</a:t>
            </a:r>
            <a:r>
              <a:rPr lang="en-US" dirty="0"/>
              <a:t> yang </a:t>
            </a:r>
            <a:r>
              <a:rPr lang="en-US" dirty="0" err="1"/>
              <a:t>diinginkan</a:t>
            </a:r>
            <a:r>
              <a:rPr lang="en-US" dirty="0"/>
              <a:t> </a:t>
            </a:r>
            <a:r>
              <a:rPr lang="en-US" dirty="0" err="1"/>
              <a:t>dilewatkan</a:t>
            </a:r>
            <a:r>
              <a:rPr lang="en-US" dirty="0"/>
              <a:t>, </a:t>
            </a:r>
            <a:r>
              <a:rPr lang="en-US" dirty="0" err="1"/>
              <a:t>sementara</a:t>
            </a:r>
            <a:r>
              <a:rPr lang="en-US" dirty="0"/>
              <a:t> </a:t>
            </a:r>
            <a:r>
              <a:rPr lang="en-US" dirty="0" err="1"/>
              <a:t>sebagian</a:t>
            </a:r>
            <a:r>
              <a:rPr lang="en-US" dirty="0"/>
              <a:t> </a:t>
            </a:r>
            <a:r>
              <a:rPr lang="en-US" dirty="0" err="1"/>
              <a:t>besar</a:t>
            </a:r>
            <a:r>
              <a:rPr lang="en-US" dirty="0"/>
              <a:t> </a:t>
            </a:r>
            <a:r>
              <a:rPr lang="en-US" dirty="0" err="1"/>
              <a:t>komponen</a:t>
            </a:r>
            <a:r>
              <a:rPr lang="en-US" dirty="0"/>
              <a:t> yang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diinginkan</a:t>
            </a:r>
            <a:r>
              <a:rPr lang="en-US" dirty="0"/>
              <a:t> </a:t>
            </a:r>
            <a:r>
              <a:rPr lang="en-US" dirty="0" err="1"/>
              <a:t>dihilangkan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714B64-751F-EDD0-2365-F5779EFB4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4532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65A168-CB46-4E3F-A282-4212B2963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520" y="254000"/>
            <a:ext cx="10723880" cy="613664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100" b="1" dirty="0"/>
              <a:t>Langkah-Langkah </a:t>
            </a:r>
            <a:r>
              <a:rPr lang="en-US" sz="3100" b="1" dirty="0" err="1"/>
              <a:t>penapisan</a:t>
            </a:r>
            <a:r>
              <a:rPr lang="en-US" sz="3100" b="1" dirty="0"/>
              <a:t> </a:t>
            </a:r>
            <a:r>
              <a:rPr lang="en-US" sz="3100" b="1" dirty="0" err="1"/>
              <a:t>dalam</a:t>
            </a:r>
            <a:r>
              <a:rPr lang="en-US" sz="3100" b="1" dirty="0"/>
              <a:t> </a:t>
            </a:r>
            <a:r>
              <a:rPr lang="en-US" sz="3100" b="1" dirty="0" err="1"/>
              <a:t>ranah</a:t>
            </a:r>
            <a:r>
              <a:rPr lang="en-US" sz="3100" b="1" dirty="0"/>
              <a:t> </a:t>
            </a:r>
            <a:r>
              <a:rPr lang="en-US" sz="3100" b="1" dirty="0" err="1"/>
              <a:t>frekuensi</a:t>
            </a:r>
            <a:r>
              <a:rPr lang="en-US" sz="3100" b="1" dirty="0"/>
              <a:t> (</a:t>
            </a:r>
            <a:r>
              <a:rPr lang="en-US" sz="3100" b="1" dirty="0" err="1"/>
              <a:t>dengan</a:t>
            </a:r>
            <a:r>
              <a:rPr lang="en-US" sz="3100" b="1" dirty="0"/>
              <a:t> </a:t>
            </a:r>
            <a:r>
              <a:rPr lang="en-US" sz="3100" b="1" dirty="0" err="1"/>
              <a:t>Matlab</a:t>
            </a:r>
            <a:r>
              <a:rPr lang="en-US" sz="3100" b="1" dirty="0"/>
              <a:t>):</a:t>
            </a:r>
          </a:p>
          <a:p>
            <a:pPr marL="0" indent="0">
              <a:buNone/>
            </a:pPr>
            <a:endParaRPr lang="en-US" sz="3100" b="1" dirty="0"/>
          </a:p>
          <a:p>
            <a:pPr marL="514350" indent="-514350">
              <a:buAutoNum type="arabicPeriod"/>
            </a:pPr>
            <a:r>
              <a:rPr lang="en-US" dirty="0" err="1"/>
              <a:t>Tentukan</a:t>
            </a:r>
            <a:r>
              <a:rPr lang="en-US" dirty="0"/>
              <a:t> parameter </a:t>
            </a:r>
            <a:r>
              <a:rPr lang="en-US" i="1" dirty="0"/>
              <a:t>padding</a:t>
            </a:r>
            <a:r>
              <a:rPr lang="en-US" dirty="0"/>
              <a:t>, </a:t>
            </a:r>
            <a:r>
              <a:rPr lang="en-US" dirty="0" err="1"/>
              <a:t>biasanya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f(</a:t>
            </a:r>
            <a:r>
              <a:rPr lang="en-US" dirty="0" err="1"/>
              <a:t>x,y</a:t>
            </a:r>
            <a:r>
              <a:rPr lang="en-US" dirty="0"/>
              <a:t>)  </a:t>
            </a:r>
            <a:r>
              <a:rPr lang="en-US" dirty="0" err="1"/>
              <a:t>berukuran</a:t>
            </a:r>
            <a:r>
              <a:rPr lang="en-US" dirty="0"/>
              <a:t> M x N, </a:t>
            </a:r>
            <a:r>
              <a:rPr lang="en-US" dirty="0" err="1"/>
              <a:t>umumnya</a:t>
            </a:r>
            <a:r>
              <a:rPr lang="en-US" dirty="0"/>
              <a:t> parameter </a:t>
            </a:r>
            <a:r>
              <a:rPr lang="en-US" i="1" dirty="0"/>
              <a:t>padding</a:t>
            </a:r>
            <a:r>
              <a:rPr lang="en-US" dirty="0"/>
              <a:t> P dan Q </a:t>
            </a:r>
            <a:r>
              <a:rPr lang="en-US" dirty="0" err="1"/>
              <a:t>adalah</a:t>
            </a:r>
            <a:r>
              <a:rPr lang="en-US" dirty="0"/>
              <a:t> P = 2M and Q = 2N.  </a:t>
            </a:r>
          </a:p>
          <a:p>
            <a:pPr marL="514350" indent="-514350">
              <a:buAutoNum type="arabicPeriod"/>
            </a:pPr>
            <a:r>
              <a:rPr lang="en-US" dirty="0" err="1"/>
              <a:t>Bentuklah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i="1" dirty="0"/>
              <a:t>padding</a:t>
            </a:r>
            <a:r>
              <a:rPr lang="en-US" dirty="0"/>
              <a:t> </a:t>
            </a:r>
            <a:r>
              <a:rPr lang="en-US" dirty="0" err="1"/>
              <a:t>fp</a:t>
            </a:r>
            <a:r>
              <a:rPr lang="en-US" dirty="0"/>
              <a:t>(</a:t>
            </a:r>
            <a:r>
              <a:rPr lang="en-US" dirty="0" err="1"/>
              <a:t>x,y</a:t>
            </a:r>
            <a:r>
              <a:rPr lang="en-US" dirty="0"/>
              <a:t>) </a:t>
            </a:r>
            <a:r>
              <a:rPr lang="en-US" dirty="0" err="1"/>
              <a:t>berukuran</a:t>
            </a:r>
            <a:r>
              <a:rPr lang="en-US" dirty="0"/>
              <a:t>  P X Q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menambahkan</a:t>
            </a:r>
            <a:r>
              <a:rPr lang="en-US" dirty="0"/>
              <a:t> pixel-pixel </a:t>
            </a:r>
            <a:r>
              <a:rPr lang="en-US" dirty="0" err="1"/>
              <a:t>bernilai</a:t>
            </a:r>
            <a:r>
              <a:rPr lang="en-US" dirty="0"/>
              <a:t> </a:t>
            </a:r>
            <a:r>
              <a:rPr lang="en-US" dirty="0" err="1"/>
              <a:t>nol</a:t>
            </a:r>
            <a:r>
              <a:rPr lang="en-US" dirty="0"/>
              <a:t> pada f(x, y).</a:t>
            </a:r>
          </a:p>
          <a:p>
            <a:pPr marL="514350" indent="-514350">
              <a:buAutoNum type="arabicPeriod"/>
            </a:pPr>
            <a:r>
              <a:rPr lang="en-US" dirty="0" err="1"/>
              <a:t>Lakukan</a:t>
            </a:r>
            <a:r>
              <a:rPr lang="en-US" dirty="0"/>
              <a:t> </a:t>
            </a:r>
            <a:r>
              <a:rPr lang="en-US" dirty="0" err="1"/>
              <a:t>transformasi</a:t>
            </a:r>
            <a:r>
              <a:rPr lang="en-US" dirty="0"/>
              <a:t> Fourier pada </a:t>
            </a:r>
            <a:r>
              <a:rPr lang="en-US" dirty="0" err="1"/>
              <a:t>fp</a:t>
            </a:r>
            <a:r>
              <a:rPr lang="en-US" dirty="0"/>
              <a:t>(x, y)</a:t>
            </a:r>
          </a:p>
          <a:p>
            <a:pPr marL="0" indent="0">
              <a:buNone/>
            </a:pPr>
            <a:r>
              <a:rPr lang="en-US" dirty="0"/>
              <a:t>           Kode </a:t>
            </a:r>
            <a:r>
              <a:rPr lang="en-US" dirty="0" err="1"/>
              <a:t>Matlab</a:t>
            </a:r>
            <a:r>
              <a:rPr lang="en-US" dirty="0"/>
              <a:t>: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 = fft2(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fp</a:t>
            </a:r>
            <a:r>
              <a:rPr lang="en-US">
                <a:latin typeface="Courier New" panose="02070309020205020404" pitchFamily="49" charset="0"/>
                <a:cs typeface="Courier New" panose="02070309020205020404" pitchFamily="49" charset="0"/>
              </a:rPr>
              <a:t>);   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/>
              <a:t>        </a:t>
            </a:r>
            <a:r>
              <a:rPr lang="en-US" dirty="0" err="1"/>
              <a:t>Catatan</a:t>
            </a:r>
            <a:r>
              <a:rPr lang="en-US" dirty="0"/>
              <a:t>: Langkah 2 dan 3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digabung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sbb</a:t>
            </a:r>
            <a:r>
              <a:rPr lang="en-US" dirty="0"/>
              <a:t>: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 = fft2(f, P, Q);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4.     </a:t>
            </a:r>
            <a:r>
              <a:rPr lang="en-US" dirty="0" err="1"/>
              <a:t>Bangkitkan</a:t>
            </a:r>
            <a:r>
              <a:rPr lang="en-US" dirty="0"/>
              <a:t> </a:t>
            </a:r>
            <a:r>
              <a:rPr lang="en-US" dirty="0" err="1"/>
              <a:t>fungsi</a:t>
            </a:r>
            <a:r>
              <a:rPr lang="en-US" dirty="0"/>
              <a:t> </a:t>
            </a:r>
            <a:r>
              <a:rPr lang="en-US" dirty="0" err="1"/>
              <a:t>penapis</a:t>
            </a:r>
            <a:r>
              <a:rPr lang="en-US" dirty="0"/>
              <a:t> H </a:t>
            </a:r>
            <a:r>
              <a:rPr lang="en-US" dirty="0" err="1"/>
              <a:t>berukuran</a:t>
            </a:r>
            <a:r>
              <a:rPr lang="en-US" dirty="0"/>
              <a:t> P x Q, </a:t>
            </a:r>
            <a:r>
              <a:rPr lang="en-US" dirty="0" err="1"/>
              <a:t>lakukan</a:t>
            </a:r>
            <a:r>
              <a:rPr lang="en-US" dirty="0"/>
              <a:t> </a:t>
            </a:r>
            <a:r>
              <a:rPr lang="en-US" dirty="0" err="1"/>
              <a:t>pemusa</a:t>
            </a:r>
            <a:endParaRPr lang="en-US" dirty="0"/>
          </a:p>
          <a:p>
            <a:pPr marL="457200" indent="-457200">
              <a:buNone/>
            </a:pPr>
            <a:r>
              <a:rPr lang="en-US" dirty="0"/>
              <a:t>        </a:t>
            </a:r>
            <a:r>
              <a:rPr lang="en-US" dirty="0" err="1"/>
              <a:t>Catatan</a:t>
            </a:r>
            <a:r>
              <a:rPr lang="en-US" dirty="0"/>
              <a:t>: </a:t>
            </a:r>
            <a:r>
              <a:rPr lang="en-US" dirty="0" err="1"/>
              <a:t>jika</a:t>
            </a:r>
            <a:r>
              <a:rPr lang="en-US" dirty="0"/>
              <a:t> </a:t>
            </a:r>
            <a:r>
              <a:rPr lang="en-US" dirty="0" err="1"/>
              <a:t>penapis</a:t>
            </a:r>
            <a:r>
              <a:rPr lang="en-US" dirty="0"/>
              <a:t> </a:t>
            </a:r>
            <a:r>
              <a:rPr lang="en-US" dirty="0" err="1"/>
              <a:t>diambil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matriks</a:t>
            </a:r>
            <a:r>
              <a:rPr lang="en-US" dirty="0"/>
              <a:t> pada </a:t>
            </a:r>
            <a:r>
              <a:rPr lang="en-US" dirty="0" err="1"/>
              <a:t>ranah</a:t>
            </a:r>
            <a:r>
              <a:rPr lang="en-US" dirty="0"/>
              <a:t> </a:t>
            </a:r>
            <a:r>
              <a:rPr lang="en-US" dirty="0" err="1"/>
              <a:t>spasial</a:t>
            </a:r>
            <a:r>
              <a:rPr lang="en-US" dirty="0"/>
              <a:t>, </a:t>
            </a:r>
            <a:r>
              <a:rPr lang="en-US" dirty="0" err="1"/>
              <a:t>transformasi</a:t>
            </a:r>
            <a:r>
              <a:rPr lang="en-US" dirty="0"/>
              <a:t> </a:t>
            </a:r>
            <a:r>
              <a:rPr lang="en-US" dirty="0" err="1"/>
              <a:t>penapis</a:t>
            </a:r>
            <a:r>
              <a:rPr lang="en-US" dirty="0"/>
              <a:t>  </a:t>
            </a:r>
            <a:r>
              <a:rPr lang="en-US" dirty="0" err="1"/>
              <a:t>dengan</a:t>
            </a:r>
            <a:r>
              <a:rPr lang="en-US" dirty="0"/>
              <a:t> Fourier transform. </a:t>
            </a:r>
          </a:p>
          <a:p>
            <a:pPr marL="0" indent="0">
              <a:buNone/>
            </a:pPr>
            <a:r>
              <a:rPr lang="en-US" dirty="0"/>
              <a:t>5.    </a:t>
            </a:r>
            <a:r>
              <a:rPr lang="en-US" dirty="0" err="1"/>
              <a:t>Kalikan</a:t>
            </a:r>
            <a:r>
              <a:rPr lang="en-US" dirty="0"/>
              <a:t> F </a:t>
            </a:r>
            <a:r>
              <a:rPr lang="en-US" dirty="0" err="1"/>
              <a:t>dengan</a:t>
            </a:r>
            <a:r>
              <a:rPr lang="en-US" dirty="0"/>
              <a:t> H</a:t>
            </a:r>
          </a:p>
          <a:p>
            <a:pPr marL="0" indent="0">
              <a:buNone/>
            </a:pPr>
            <a:r>
              <a:rPr lang="en-US" dirty="0"/>
              <a:t>           Kode </a:t>
            </a:r>
            <a:r>
              <a:rPr lang="en-US" dirty="0" err="1"/>
              <a:t>Matlab</a:t>
            </a:r>
            <a:r>
              <a:rPr lang="en-US" dirty="0"/>
              <a:t>: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G=H.*F;</a:t>
            </a:r>
          </a:p>
          <a:p>
            <a:pPr marL="0" indent="0">
              <a:buNone/>
            </a:pPr>
            <a:r>
              <a:rPr lang="en-US" dirty="0"/>
              <a:t>6.   Ambil </a:t>
            </a:r>
            <a:r>
              <a:rPr lang="en-US" dirty="0" err="1"/>
              <a:t>bagian</a:t>
            </a:r>
            <a:r>
              <a:rPr lang="en-US" dirty="0"/>
              <a:t> real </a:t>
            </a:r>
            <a:r>
              <a:rPr lang="en-US" dirty="0" err="1"/>
              <a:t>dari</a:t>
            </a:r>
            <a:r>
              <a:rPr lang="en-US" dirty="0"/>
              <a:t> inverse FFT of G:</a:t>
            </a:r>
          </a:p>
          <a:p>
            <a:pPr marL="0" indent="0">
              <a:buNone/>
            </a:pPr>
            <a:r>
              <a:rPr lang="en-US" dirty="0"/>
              <a:t>           Kode </a:t>
            </a:r>
            <a:r>
              <a:rPr lang="en-US" dirty="0" err="1"/>
              <a:t>Matlab</a:t>
            </a:r>
            <a:r>
              <a:rPr lang="en-US" dirty="0"/>
              <a:t>: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g=real(ifft2(G));</a:t>
            </a:r>
          </a:p>
          <a:p>
            <a:pPr marL="0" indent="0">
              <a:buNone/>
            </a:pPr>
            <a:r>
              <a:rPr lang="en-US" dirty="0"/>
              <a:t>7.   </a:t>
            </a:r>
            <a:r>
              <a:rPr lang="en-US" dirty="0" err="1"/>
              <a:t>Potong</a:t>
            </a:r>
            <a:r>
              <a:rPr lang="en-US" dirty="0"/>
              <a:t> </a:t>
            </a:r>
            <a:r>
              <a:rPr lang="en-US" dirty="0" err="1"/>
              <a:t>bagian</a:t>
            </a:r>
            <a:r>
              <a:rPr lang="en-US" dirty="0"/>
              <a:t> </a:t>
            </a:r>
            <a:r>
              <a:rPr lang="en-US" dirty="0" err="1"/>
              <a:t>kiri</a:t>
            </a:r>
            <a:r>
              <a:rPr lang="en-US" dirty="0"/>
              <a:t> </a:t>
            </a:r>
            <a:r>
              <a:rPr lang="en-US" dirty="0" err="1"/>
              <a:t>atas</a:t>
            </a:r>
            <a:r>
              <a:rPr lang="en-US" dirty="0"/>
              <a:t> </a:t>
            </a:r>
            <a:r>
              <a:rPr lang="en-US" dirty="0" err="1"/>
              <a:t>sehingga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berukuran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semula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    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g=g(1:size(f,1), 1:size(f,2));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FAEC02-7396-475A-A12B-453FB26C0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926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7F3AF-7525-1C2C-0A19-7B4DB0EAC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49896"/>
            <a:ext cx="10515600" cy="5906454"/>
          </a:xfrm>
        </p:spPr>
        <p:txBody>
          <a:bodyPr/>
          <a:lstStyle/>
          <a:p>
            <a:pPr marL="0" indent="0">
              <a:buNone/>
            </a:pPr>
            <a:r>
              <a:rPr lang="en-US" b="1" dirty="0" err="1"/>
              <a:t>Catatan</a:t>
            </a:r>
            <a:r>
              <a:rPr lang="en-US" dirty="0"/>
              <a:t>: </a:t>
            </a:r>
          </a:p>
          <a:p>
            <a:pPr marL="0" indent="0">
              <a:buNone/>
            </a:pPr>
            <a:r>
              <a:rPr lang="en-US" sz="2400" dirty="0"/>
              <a:t>Langkah </a:t>
            </a:r>
            <a:r>
              <a:rPr lang="en-US" sz="2400" i="1" dirty="0"/>
              <a:t>padding</a:t>
            </a:r>
            <a:r>
              <a:rPr lang="en-US" sz="2400" dirty="0"/>
              <a:t> (1 dan 2) </a:t>
            </a:r>
            <a:r>
              <a:rPr lang="en-US" sz="2400" dirty="0" err="1"/>
              <a:t>adalah</a:t>
            </a:r>
            <a:r>
              <a:rPr lang="en-US" sz="2400" dirty="0"/>
              <a:t> </a:t>
            </a:r>
            <a:r>
              <a:rPr lang="en-US" sz="2400" dirty="0" err="1"/>
              <a:t>opsional</a:t>
            </a:r>
            <a:r>
              <a:rPr lang="en-US" sz="2400" dirty="0"/>
              <a:t>, </a:t>
            </a:r>
            <a:r>
              <a:rPr lang="en-US" sz="2400" dirty="0" err="1"/>
              <a:t>bertujuan</a:t>
            </a:r>
            <a:r>
              <a:rPr lang="en-US" sz="2400" dirty="0"/>
              <a:t> agar </a:t>
            </a:r>
            <a:r>
              <a:rPr lang="en-US" sz="2400" dirty="0" err="1"/>
              <a:t>citra</a:t>
            </a:r>
            <a:r>
              <a:rPr lang="en-US" sz="2400" dirty="0"/>
              <a:t> f(</a:t>
            </a:r>
            <a:r>
              <a:rPr lang="en-US" sz="2400" dirty="0" err="1"/>
              <a:t>x,y</a:t>
            </a:r>
            <a:r>
              <a:rPr lang="en-US" sz="2400" dirty="0"/>
              <a:t>) dan </a:t>
            </a:r>
            <a:r>
              <a:rPr lang="en-US" sz="2400" dirty="0" err="1"/>
              <a:t>penapis</a:t>
            </a:r>
            <a:r>
              <a:rPr lang="en-US" sz="2400" dirty="0"/>
              <a:t> H(</a:t>
            </a:r>
            <a:r>
              <a:rPr lang="en-US" sz="2400" dirty="0" err="1"/>
              <a:t>u,v</a:t>
            </a:r>
            <a:r>
              <a:rPr lang="en-US" sz="2400" dirty="0"/>
              <a:t>) </a:t>
            </a:r>
            <a:r>
              <a:rPr lang="en-US" sz="2400" dirty="0" err="1"/>
              <a:t>memiliki</a:t>
            </a:r>
            <a:r>
              <a:rPr lang="en-US" sz="2400" dirty="0"/>
              <a:t> </a:t>
            </a:r>
            <a:r>
              <a:rPr lang="en-US" sz="2400" dirty="0" err="1"/>
              <a:t>ukuran</a:t>
            </a:r>
            <a:r>
              <a:rPr lang="en-US" sz="2400" dirty="0"/>
              <a:t> yang </a:t>
            </a:r>
            <a:r>
              <a:rPr lang="en-US" sz="2400" dirty="0" err="1"/>
              <a:t>sama</a:t>
            </a:r>
            <a:endParaRPr lang="en-US" sz="2400" dirty="0"/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208FF7-C5FD-AB0F-11AB-40E9668D0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276AD3-8257-0403-42B6-2895A208B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347" y="1851365"/>
            <a:ext cx="2867576" cy="23604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315254-DF2B-3BBD-5B88-B12F8DE34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3223" y="1697772"/>
            <a:ext cx="4285554" cy="37820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18068C-E132-649B-39CD-2EF129107B5B}"/>
              </a:ext>
            </a:extLst>
          </p:cNvPr>
          <p:cNvSpPr txBox="1"/>
          <p:nvPr/>
        </p:nvSpPr>
        <p:spPr>
          <a:xfrm>
            <a:off x="2674262" y="3731172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AC5E4F-F9D2-655F-F661-F3725235CFCA}"/>
              </a:ext>
            </a:extLst>
          </p:cNvPr>
          <p:cNvSpPr txBox="1"/>
          <p:nvPr/>
        </p:nvSpPr>
        <p:spPr>
          <a:xfrm>
            <a:off x="1638993" y="2538247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1FB379-489D-8E70-D39D-8B80CC7932CF}"/>
              </a:ext>
            </a:extLst>
          </p:cNvPr>
          <p:cNvSpPr txBox="1"/>
          <p:nvPr/>
        </p:nvSpPr>
        <p:spPr>
          <a:xfrm>
            <a:off x="6011297" y="4975562"/>
            <a:ext cx="340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8D7777-615E-EA7A-8ABD-F9F523CC4FBA}"/>
              </a:ext>
            </a:extLst>
          </p:cNvPr>
          <p:cNvSpPr txBox="1"/>
          <p:nvPr/>
        </p:nvSpPr>
        <p:spPr>
          <a:xfrm>
            <a:off x="7671931" y="2846933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42225484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BDE2A3-8848-4ECA-9E6F-34940931C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16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CB9271-F8F7-49C8-86D0-9C95010E7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017" y="1773839"/>
            <a:ext cx="10862247" cy="45825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95DE13-220F-4167-80BE-DC5A32434E5A}"/>
              </a:ext>
            </a:extLst>
          </p:cNvPr>
          <p:cNvSpPr txBox="1"/>
          <p:nvPr/>
        </p:nvSpPr>
        <p:spPr>
          <a:xfrm>
            <a:off x="3657600" y="308610"/>
            <a:ext cx="56419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Ideal Low Pass Filter (ILPF)</a:t>
            </a:r>
          </a:p>
        </p:txBody>
      </p:sp>
    </p:spTree>
    <p:extLst>
      <p:ext uri="{BB962C8B-B14F-4D97-AF65-F5344CB8AC3E}">
        <p14:creationId xmlns:p14="http://schemas.microsoft.com/office/powerpoint/2010/main" val="21785528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D82C90-8C11-4582-89D0-0215E2EE59BF}"/>
              </a:ext>
            </a:extLst>
          </p:cNvPr>
          <p:cNvSpPr txBox="1"/>
          <p:nvPr/>
        </p:nvSpPr>
        <p:spPr>
          <a:xfrm>
            <a:off x="731520" y="197346"/>
            <a:ext cx="11084560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Penapisan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dalam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ranah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frekuensi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dengan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1" i="0" u="none" strike="noStrike" baseline="0" dirty="0">
                <a:solidFill>
                  <a:srgbClr val="FF0000"/>
                </a:solidFill>
                <a:latin typeface="Courier New" panose="02070309020205020404" pitchFamily="49" charset="0"/>
              </a:rPr>
              <a:t>Ideal Lowpass Filter (ILPF)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'cameraman.bmp'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(f);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[M,N] = size(f);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%Step 1: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Tentukan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parameter padding,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biasanya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untuk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f(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x,y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)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      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berukuran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M x N, parameter padding P dan Q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biasanya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P = 2M and Q = 2N.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P = 2*M;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Q = 2*N;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%Step 2: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Bentuklah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padding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fp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x,y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)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berukuran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 P X Q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dengan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menambahkan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pixel-pixel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bernilai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nol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pada f(x, y).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 = im2double(f);</a:t>
            </a:r>
          </a:p>
          <a:p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1:P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j = 1:Q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if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&lt;= M &amp;&amp; j&lt;= N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fp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i,j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 = f(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i,j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else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fp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i,j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 = 0;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(f);title(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'original image'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fp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'padded image'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endParaRPr lang="en-US" sz="1800" b="0" i="0" u="none" strike="noStrike" baseline="0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A21D2E-640B-4B96-9EB3-0AB400C0A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7418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D3A0084-1423-486A-B821-D6E4770C730B}"/>
              </a:ext>
            </a:extLst>
          </p:cNvPr>
          <p:cNvSpPr txBox="1"/>
          <p:nvPr/>
        </p:nvSpPr>
        <p:spPr>
          <a:xfrm>
            <a:off x="736600" y="117693"/>
            <a:ext cx="1071880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%Step 3: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Lakukan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transformasi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Fourier pada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fp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(x, y) dan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tampilkan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Fourier Spectrum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fftshift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(fft2(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fp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));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move the origin of the transform to the center of the frequency rectangle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S2 = log(1+abs(F));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use abs to compute the magnitude (handling imaginary) and use log to brighten display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(S2,[]); 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'Fourier spectrum'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%Step 4: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Bangkitkan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fungsi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penapis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H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berukuran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P x Q,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misalkan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penapis</a:t>
            </a:r>
            <a:endParaRPr lang="en-US" sz="18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%yang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digunakan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adalah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Ideal Lowpass Filter (ILPF)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D0 = 50;  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cut-off frequency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Set up range of variables.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u = 0:(P-1);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v = 0:(Q-1);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Compute the indices for use in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meshgrid</a:t>
            </a:r>
            <a:endParaRPr lang="en-US" sz="18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find(u &gt; P/2);</a:t>
            </a:r>
          </a:p>
          <a:p>
            <a:r>
              <a:rPr lang="pl-PL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u(idx) = u(idx) - P;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idy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find(v &gt; Q/2);</a:t>
            </a:r>
          </a:p>
          <a:p>
            <a:r>
              <a:rPr lang="pl-PL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v(idy) = v(idy) - Q;</a:t>
            </a:r>
          </a:p>
          <a:p>
            <a:endParaRPr lang="en-US" sz="1800" b="0" i="0" u="none" strike="noStrike" baseline="0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6E42B2-74CD-4FEB-A175-D8B0FF855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7116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4235AB8-BE88-479E-B153-A2E3395ED4CC}"/>
              </a:ext>
            </a:extLst>
          </p:cNvPr>
          <p:cNvSpPr txBox="1"/>
          <p:nvPr/>
        </p:nvSpPr>
        <p:spPr>
          <a:xfrm>
            <a:off x="833120" y="302359"/>
            <a:ext cx="10678160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Compute the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meshgrid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arrays</a:t>
            </a:r>
          </a:p>
          <a:p>
            <a:r>
              <a:rPr lang="es-E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[V, U] = </a:t>
            </a:r>
            <a:r>
              <a:rPr lang="es-E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meshgrid</a:t>
            </a:r>
            <a:r>
              <a:rPr lang="es-E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(v, u);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D = sqrt(U.^2 + V.^2);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H = double(D &lt;=D0);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H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fftshift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(H);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figure;imshow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(H);title(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'LPF Ideal Mask'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mesh(H);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sv-SE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%Step 5: Kalikan F dengan H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G = H.*F;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G1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ifftshift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(G);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%Step 6: Ambil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bagian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real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dari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inverse FFT of G1: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G2 = real(ifft2(G1));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apply the inverse, discrete Fourier transform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(G2);title(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'output image after inverse 2D DFT'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%Step 7: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Potong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bagian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kiri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atas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sehingga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menjadi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berukuran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semula</a:t>
            </a:r>
            <a:endParaRPr lang="en-US" sz="18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G2 = G2(1:M, 1:N);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Resize the image to undo padding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(G2); 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'output image'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endParaRPr lang="en-US" b="0" i="0" u="none" strike="noStrike" baseline="0" dirty="0"/>
          </a:p>
          <a:p>
            <a:endParaRPr lang="en-US" sz="1800" b="0" i="0" u="none" strike="noStrike" baseline="0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745926-FB8C-4585-AC62-0FFA4E61B1FC}"/>
              </a:ext>
            </a:extLst>
          </p:cNvPr>
          <p:cNvSpPr txBox="1"/>
          <p:nvPr/>
        </p:nvSpPr>
        <p:spPr>
          <a:xfrm>
            <a:off x="934720" y="5657671"/>
            <a:ext cx="1102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Sumber</a:t>
            </a:r>
            <a:r>
              <a:rPr lang="en-US" dirty="0">
                <a:solidFill>
                  <a:srgbClr val="FF0000"/>
                </a:solidFill>
              </a:rPr>
              <a:t>: Program di </a:t>
            </a:r>
            <a:r>
              <a:rPr lang="en-US" dirty="0" err="1">
                <a:solidFill>
                  <a:srgbClr val="FF0000"/>
                </a:solidFill>
              </a:rPr>
              <a:t>atas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merupakan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modifikasi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dari</a:t>
            </a:r>
            <a:r>
              <a:rPr lang="en-US" dirty="0">
                <a:solidFill>
                  <a:srgbClr val="FF0000"/>
                </a:solidFill>
              </a:rPr>
              <a:t> program yang </a:t>
            </a:r>
            <a:r>
              <a:rPr lang="en-US" dirty="0" err="1">
                <a:solidFill>
                  <a:srgbClr val="FF0000"/>
                </a:solidFill>
              </a:rPr>
              <a:t>diambil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dari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sini</a:t>
            </a:r>
            <a:r>
              <a:rPr lang="en-US" dirty="0">
                <a:solidFill>
                  <a:srgbClr val="FF0000"/>
                </a:solidFill>
              </a:rPr>
              <a:t>: 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https://www.cs.uregina.ca/Links/class-info/425-nova/Lab5/index.html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pPr marL="342900" indent="-342900">
              <a:buAutoNum type="arabicPeriod"/>
            </a:pPr>
            <a:r>
              <a:rPr lang="en-US" sz="1800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https://www.mathworks.com/matlabcentral/fileexchange/53250-filtering-of-an-image-in-frequency-domain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60EF6A-8A33-468E-A6A6-D8611343F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887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9510E-85FB-4094-A5C4-57EC72703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2635"/>
          </a:xfrm>
        </p:spPr>
        <p:txBody>
          <a:bodyPr/>
          <a:lstStyle/>
          <a:p>
            <a:r>
              <a:rPr lang="en-US" dirty="0" err="1"/>
              <a:t>Penapisan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ranah</a:t>
            </a:r>
            <a:r>
              <a:rPr lang="en-US" dirty="0"/>
              <a:t> </a:t>
            </a:r>
            <a:r>
              <a:rPr lang="en-US" dirty="0" err="1"/>
              <a:t>frekuensi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5193A8-0A91-47E1-90F2-1F6A9FB4F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066" y="1127760"/>
            <a:ext cx="7529614" cy="414211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64A4EF-E90A-4890-8B7E-3856BFA77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7B234F-9D78-4FCB-AE06-63D8E2FC0AED}"/>
              </a:ext>
            </a:extLst>
          </p:cNvPr>
          <p:cNvSpPr txBox="1"/>
          <p:nvPr/>
        </p:nvSpPr>
        <p:spPr>
          <a:xfrm>
            <a:off x="1196362" y="5247678"/>
            <a:ext cx="9941568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Hubungan</a:t>
            </a:r>
            <a:r>
              <a:rPr lang="en-US" sz="2400" dirty="0"/>
              <a:t> </a:t>
            </a:r>
            <a:r>
              <a:rPr lang="en-US" sz="2400" dirty="0" err="1"/>
              <a:t>antara</a:t>
            </a:r>
            <a:r>
              <a:rPr lang="en-US" sz="2400" dirty="0"/>
              <a:t> </a:t>
            </a:r>
            <a:r>
              <a:rPr lang="en-US" sz="2400" dirty="0" err="1"/>
              <a:t>operasi</a:t>
            </a:r>
            <a:r>
              <a:rPr lang="en-US" sz="2400" dirty="0"/>
              <a:t> </a:t>
            </a:r>
            <a:r>
              <a:rPr lang="en-US" sz="2400" dirty="0" err="1"/>
              <a:t>penapisan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ranah</a:t>
            </a:r>
            <a:r>
              <a:rPr lang="en-US" sz="2400" dirty="0"/>
              <a:t> </a:t>
            </a:r>
            <a:r>
              <a:rPr lang="en-US" sz="2400" dirty="0" err="1"/>
              <a:t>spasial</a:t>
            </a:r>
            <a:r>
              <a:rPr lang="en-US" sz="2400" dirty="0"/>
              <a:t> dan </a:t>
            </a:r>
            <a:r>
              <a:rPr lang="en-US" sz="2400" dirty="0" err="1"/>
              <a:t>ranah</a:t>
            </a:r>
            <a:r>
              <a:rPr lang="en-US" sz="2400" dirty="0"/>
              <a:t> </a:t>
            </a:r>
            <a:r>
              <a:rPr lang="en-US" sz="2400" dirty="0" err="1"/>
              <a:t>frekuensi</a:t>
            </a:r>
            <a:r>
              <a:rPr lang="en-US" sz="2400" dirty="0"/>
              <a:t>:</a:t>
            </a:r>
          </a:p>
          <a:p>
            <a:r>
              <a:rPr lang="en-US" sz="2400" dirty="0"/>
              <a:t>                                </a:t>
            </a:r>
            <a:r>
              <a:rPr lang="en-US" sz="2400" dirty="0">
                <a:solidFill>
                  <a:srgbClr val="FF0000"/>
                </a:solidFill>
              </a:rPr>
              <a:t>g(</a:t>
            </a:r>
            <a:r>
              <a:rPr lang="en-US" sz="2400" dirty="0" err="1">
                <a:solidFill>
                  <a:srgbClr val="FF0000"/>
                </a:solidFill>
              </a:rPr>
              <a:t>x,y</a:t>
            </a:r>
            <a:r>
              <a:rPr lang="en-US" sz="2400" dirty="0">
                <a:solidFill>
                  <a:srgbClr val="FF0000"/>
                </a:solidFill>
              </a:rPr>
              <a:t>) = h(</a:t>
            </a:r>
            <a:r>
              <a:rPr lang="en-US" sz="2400" dirty="0" err="1">
                <a:solidFill>
                  <a:srgbClr val="FF0000"/>
                </a:solidFill>
              </a:rPr>
              <a:t>x,y</a:t>
            </a:r>
            <a:r>
              <a:rPr lang="en-US" sz="2400" dirty="0">
                <a:solidFill>
                  <a:srgbClr val="FF0000"/>
                </a:solidFill>
              </a:rPr>
              <a:t>)*f(</a:t>
            </a:r>
            <a:r>
              <a:rPr lang="en-US" sz="2400" dirty="0" err="1">
                <a:solidFill>
                  <a:srgbClr val="FF0000"/>
                </a:solidFill>
              </a:rPr>
              <a:t>x,y</a:t>
            </a:r>
            <a:r>
              <a:rPr lang="en-US" sz="2400" dirty="0">
                <a:solidFill>
                  <a:srgbClr val="FF0000"/>
                </a:solidFill>
              </a:rPr>
              <a:t>)   </a:t>
            </a:r>
            <a:r>
              <a:rPr lang="en-US" sz="2400" dirty="0">
                <a:solidFill>
                  <a:srgbClr val="FF0000"/>
                </a:solidFill>
                <a:sym typeface="Symbol" panose="05050102010706020507" pitchFamily="18" charset="2"/>
              </a:rPr>
              <a:t> G(</a:t>
            </a:r>
            <a:r>
              <a:rPr lang="en-US" sz="2400" dirty="0" err="1">
                <a:solidFill>
                  <a:srgbClr val="FF0000"/>
                </a:solidFill>
                <a:sym typeface="Symbol" panose="05050102010706020507" pitchFamily="18" charset="2"/>
              </a:rPr>
              <a:t>u,v</a:t>
            </a:r>
            <a:r>
              <a:rPr lang="en-US" sz="2400" dirty="0">
                <a:solidFill>
                  <a:srgbClr val="FF0000"/>
                </a:solidFill>
                <a:sym typeface="Symbol" panose="05050102010706020507" pitchFamily="18" charset="2"/>
              </a:rPr>
              <a:t>) = H(</a:t>
            </a:r>
            <a:r>
              <a:rPr lang="en-US" sz="2400" dirty="0" err="1">
                <a:solidFill>
                  <a:srgbClr val="FF0000"/>
                </a:solidFill>
                <a:sym typeface="Symbol" panose="05050102010706020507" pitchFamily="18" charset="2"/>
              </a:rPr>
              <a:t>u,v</a:t>
            </a:r>
            <a:r>
              <a:rPr lang="en-US" sz="2400" dirty="0">
                <a:solidFill>
                  <a:srgbClr val="FF0000"/>
                </a:solidFill>
                <a:sym typeface="Symbol" panose="05050102010706020507" pitchFamily="18" charset="2"/>
              </a:rPr>
              <a:t>)F(</a:t>
            </a:r>
            <a:r>
              <a:rPr lang="en-US" sz="2400" dirty="0" err="1">
                <a:solidFill>
                  <a:srgbClr val="FF0000"/>
                </a:solidFill>
                <a:sym typeface="Symbol" panose="05050102010706020507" pitchFamily="18" charset="2"/>
              </a:rPr>
              <a:t>u,v</a:t>
            </a:r>
            <a:r>
              <a:rPr lang="en-US" sz="2400" dirty="0">
                <a:solidFill>
                  <a:srgbClr val="FF0000"/>
                </a:solidFill>
                <a:sym typeface="Symbol" panose="05050102010706020507" pitchFamily="18" charset="2"/>
              </a:rPr>
              <a:t>)   </a:t>
            </a:r>
          </a:p>
          <a:p>
            <a:r>
              <a:rPr lang="en-US" sz="2400" dirty="0">
                <a:sym typeface="Symbol" panose="05050102010706020507" pitchFamily="18" charset="2"/>
              </a:rPr>
              <a:t>dan </a:t>
            </a:r>
            <a:r>
              <a:rPr lang="en-US" sz="2400" dirty="0" err="1">
                <a:sym typeface="Symbol" panose="05050102010706020507" pitchFamily="18" charset="2"/>
              </a:rPr>
              <a:t>sebaliknya</a:t>
            </a:r>
            <a:r>
              <a:rPr lang="en-US" sz="2400" dirty="0">
                <a:sym typeface="Symbol" panose="05050102010706020507" pitchFamily="18" charset="2"/>
              </a:rPr>
              <a:t>:    </a:t>
            </a:r>
            <a:r>
              <a:rPr lang="en-US" sz="2400" dirty="0">
                <a:solidFill>
                  <a:srgbClr val="FF0000"/>
                </a:solidFill>
              </a:rPr>
              <a:t>g(</a:t>
            </a:r>
            <a:r>
              <a:rPr lang="en-US" sz="2400" dirty="0" err="1">
                <a:solidFill>
                  <a:srgbClr val="FF0000"/>
                </a:solidFill>
              </a:rPr>
              <a:t>x,y</a:t>
            </a:r>
            <a:r>
              <a:rPr lang="en-US" sz="2400" dirty="0">
                <a:solidFill>
                  <a:srgbClr val="FF0000"/>
                </a:solidFill>
              </a:rPr>
              <a:t>) = h(</a:t>
            </a:r>
            <a:r>
              <a:rPr lang="en-US" sz="2400" dirty="0" err="1">
                <a:solidFill>
                  <a:srgbClr val="FF0000"/>
                </a:solidFill>
              </a:rPr>
              <a:t>x,y</a:t>
            </a:r>
            <a:r>
              <a:rPr lang="en-US" sz="2400" dirty="0">
                <a:solidFill>
                  <a:srgbClr val="FF0000"/>
                </a:solidFill>
              </a:rPr>
              <a:t>)f(</a:t>
            </a:r>
            <a:r>
              <a:rPr lang="en-US" sz="2400" dirty="0" err="1">
                <a:solidFill>
                  <a:srgbClr val="FF0000"/>
                </a:solidFill>
              </a:rPr>
              <a:t>x,y</a:t>
            </a:r>
            <a:r>
              <a:rPr lang="en-US" sz="2400" dirty="0">
                <a:solidFill>
                  <a:srgbClr val="FF0000"/>
                </a:solidFill>
              </a:rPr>
              <a:t>)     </a:t>
            </a:r>
            <a:r>
              <a:rPr lang="en-US" sz="2400" dirty="0">
                <a:solidFill>
                  <a:srgbClr val="FF0000"/>
                </a:solidFill>
                <a:sym typeface="Symbol" panose="05050102010706020507" pitchFamily="18" charset="2"/>
              </a:rPr>
              <a:t> G(</a:t>
            </a:r>
            <a:r>
              <a:rPr lang="en-US" sz="2400" dirty="0" err="1">
                <a:solidFill>
                  <a:srgbClr val="FF0000"/>
                </a:solidFill>
                <a:sym typeface="Symbol" panose="05050102010706020507" pitchFamily="18" charset="2"/>
              </a:rPr>
              <a:t>u,v</a:t>
            </a:r>
            <a:r>
              <a:rPr lang="en-US" sz="2400" dirty="0">
                <a:solidFill>
                  <a:srgbClr val="FF0000"/>
                </a:solidFill>
                <a:sym typeface="Symbol" panose="05050102010706020507" pitchFamily="18" charset="2"/>
              </a:rPr>
              <a:t>) = H(</a:t>
            </a:r>
            <a:r>
              <a:rPr lang="en-US" sz="2400" dirty="0" err="1">
                <a:solidFill>
                  <a:srgbClr val="FF0000"/>
                </a:solidFill>
                <a:sym typeface="Symbol" panose="05050102010706020507" pitchFamily="18" charset="2"/>
              </a:rPr>
              <a:t>u,v</a:t>
            </a:r>
            <a:r>
              <a:rPr lang="en-US" sz="2400" dirty="0">
                <a:solidFill>
                  <a:srgbClr val="FF0000"/>
                </a:solidFill>
                <a:sym typeface="Symbol" panose="05050102010706020507" pitchFamily="18" charset="2"/>
              </a:rPr>
              <a:t>) * F(</a:t>
            </a:r>
            <a:r>
              <a:rPr lang="en-US" sz="2400" dirty="0" err="1">
                <a:solidFill>
                  <a:srgbClr val="FF0000"/>
                </a:solidFill>
                <a:sym typeface="Symbol" panose="05050102010706020507" pitchFamily="18" charset="2"/>
              </a:rPr>
              <a:t>u,v</a:t>
            </a:r>
            <a:r>
              <a:rPr lang="en-US" sz="2400" dirty="0">
                <a:solidFill>
                  <a:srgbClr val="FF0000"/>
                </a:solidFill>
                <a:sym typeface="Symbol" panose="05050102010706020507" pitchFamily="18" charset="2"/>
              </a:rPr>
              <a:t>)</a:t>
            </a:r>
            <a:endParaRPr lang="en-US" sz="2000" dirty="0">
              <a:sym typeface="Symbol" panose="05050102010706020507" pitchFamily="18" charset="2"/>
            </a:endParaRPr>
          </a:p>
          <a:p>
            <a:r>
              <a:rPr lang="en-US" sz="2000" u="sng" dirty="0" err="1">
                <a:sym typeface="Symbol" panose="05050102010706020507" pitchFamily="18" charset="2"/>
              </a:rPr>
              <a:t>Catatan</a:t>
            </a:r>
            <a:r>
              <a:rPr lang="en-US" sz="2000" dirty="0">
                <a:sym typeface="Symbol" panose="05050102010706020507" pitchFamily="18" charset="2"/>
              </a:rPr>
              <a:t>: </a:t>
            </a:r>
            <a:r>
              <a:rPr lang="en-US" sz="2000" dirty="0" err="1">
                <a:sym typeface="Symbol" panose="05050102010706020507" pitchFamily="18" charset="2"/>
              </a:rPr>
              <a:t>ukuran</a:t>
            </a:r>
            <a:r>
              <a:rPr lang="en-US" sz="2000" dirty="0">
                <a:sym typeface="Symbol" panose="05050102010706020507" pitchFamily="18" charset="2"/>
              </a:rPr>
              <a:t> </a:t>
            </a:r>
            <a:r>
              <a:rPr lang="en-US" sz="2000" dirty="0" err="1">
                <a:sym typeface="Symbol" panose="05050102010706020507" pitchFamily="18" charset="2"/>
              </a:rPr>
              <a:t>matriks</a:t>
            </a:r>
            <a:r>
              <a:rPr lang="en-US" sz="2000" dirty="0">
                <a:sym typeface="Symbol" panose="05050102010706020507" pitchFamily="18" charset="2"/>
              </a:rPr>
              <a:t> H(</a:t>
            </a:r>
            <a:r>
              <a:rPr lang="en-US" sz="2000" dirty="0" err="1">
                <a:sym typeface="Symbol" panose="05050102010706020507" pitchFamily="18" charset="2"/>
              </a:rPr>
              <a:t>u,v</a:t>
            </a:r>
            <a:r>
              <a:rPr lang="en-US" sz="2000" dirty="0">
                <a:sym typeface="Symbol" panose="05050102010706020507" pitchFamily="18" charset="2"/>
              </a:rPr>
              <a:t>) dan F(</a:t>
            </a:r>
            <a:r>
              <a:rPr lang="en-US" sz="2000" dirty="0" err="1">
                <a:sym typeface="Symbol" panose="05050102010706020507" pitchFamily="18" charset="2"/>
              </a:rPr>
              <a:t>u,v</a:t>
            </a:r>
            <a:r>
              <a:rPr lang="en-US" sz="2000" dirty="0">
                <a:sym typeface="Symbol" panose="05050102010706020507" pitchFamily="18" charset="2"/>
              </a:rPr>
              <a:t>) </a:t>
            </a:r>
            <a:r>
              <a:rPr lang="en-US" sz="2000" dirty="0" err="1">
                <a:sym typeface="Symbol" panose="05050102010706020507" pitchFamily="18" charset="2"/>
              </a:rPr>
              <a:t>harus</a:t>
            </a:r>
            <a:r>
              <a:rPr lang="en-US" sz="2000" dirty="0">
                <a:sym typeface="Symbol" panose="05050102010706020507" pitchFamily="18" charset="2"/>
              </a:rPr>
              <a:t> </a:t>
            </a:r>
            <a:r>
              <a:rPr lang="en-US" sz="2000" dirty="0" err="1">
                <a:sym typeface="Symbol" panose="05050102010706020507" pitchFamily="18" charset="2"/>
              </a:rPr>
              <a:t>sama</a:t>
            </a:r>
            <a:r>
              <a:rPr lang="en-US" sz="2000" dirty="0">
                <a:sym typeface="Symbol" panose="05050102010706020507" pitchFamily="18" charset="2"/>
              </a:rPr>
              <a:t>                           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771388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DDAB73-E3F5-4B3D-A9C3-1DAE8EA83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48" y="41134"/>
            <a:ext cx="2867576" cy="23604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9D44D3-89C7-4A82-9DE3-77BC3570F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020" y="0"/>
            <a:ext cx="4285554" cy="3782059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61643C5-D267-40DC-9916-011712E12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20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7146C6-B90E-4347-A256-BC9347B4A833}"/>
              </a:ext>
            </a:extLst>
          </p:cNvPr>
          <p:cNvSpPr txBox="1"/>
          <p:nvPr/>
        </p:nvSpPr>
        <p:spPr>
          <a:xfrm>
            <a:off x="8696886" y="5584805"/>
            <a:ext cx="31847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Hasil run program</a:t>
            </a:r>
          </a:p>
          <a:p>
            <a:r>
              <a:rPr lang="en-US" sz="2800" dirty="0" err="1">
                <a:solidFill>
                  <a:srgbClr val="FF0000"/>
                </a:solidFill>
              </a:rPr>
              <a:t>dengan</a:t>
            </a:r>
            <a:r>
              <a:rPr lang="en-US" sz="2800" dirty="0">
                <a:solidFill>
                  <a:srgbClr val="FF0000"/>
                </a:solidFill>
              </a:rPr>
              <a:t> ILPF, D0 = 50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0C2171-D382-436F-BDD2-3C93E24997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941" y="3470134"/>
            <a:ext cx="4285551" cy="37820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455271-1CA1-48A1-B1C5-9B0A33461B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1781" y="0"/>
            <a:ext cx="4285553" cy="37820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BFCB0C-002D-4ECA-82A7-96C13BA08B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9276" y="3429000"/>
            <a:ext cx="4285553" cy="37820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7EF721F-55C0-454E-9932-656AA92112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9510" y="3387866"/>
            <a:ext cx="3016250" cy="248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1547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A6D9F2-2CE2-8010-57A5-BADD68066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21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B077DF-E549-DE53-9BE2-448D24728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316" y="192435"/>
            <a:ext cx="6973704" cy="61639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1020C1-314B-DB64-871F-F80E5A9B6316}"/>
              </a:ext>
            </a:extLst>
          </p:cNvPr>
          <p:cNvSpPr txBox="1"/>
          <p:nvPr/>
        </p:nvSpPr>
        <p:spPr>
          <a:xfrm>
            <a:off x="5188016" y="6125517"/>
            <a:ext cx="1244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mesh(H)</a:t>
            </a:r>
          </a:p>
        </p:txBody>
      </p:sp>
    </p:spTree>
    <p:extLst>
      <p:ext uri="{BB962C8B-B14F-4D97-AF65-F5344CB8AC3E}">
        <p14:creationId xmlns:p14="http://schemas.microsoft.com/office/powerpoint/2010/main" val="36576033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015E0-C5CE-825D-14F1-BFB0DF26CB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48145"/>
            <a:ext cx="10515600" cy="54288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/>
              <a:t>Catatan</a:t>
            </a:r>
            <a:r>
              <a:rPr lang="en-US" sz="2400" dirty="0"/>
              <a:t>: </a:t>
            </a:r>
            <a:r>
              <a:rPr lang="en-US" sz="2400" i="1" dirty="0"/>
              <a:t>Padding</a:t>
            </a:r>
            <a:r>
              <a:rPr lang="en-US" sz="2400" dirty="0"/>
              <a:t> </a:t>
            </a: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selalu</a:t>
            </a:r>
            <a:r>
              <a:rPr lang="en-US" sz="2400" dirty="0"/>
              <a:t> </a:t>
            </a:r>
            <a:r>
              <a:rPr lang="en-US" sz="2400" dirty="0" err="1"/>
              <a:t>harus</a:t>
            </a:r>
            <a:r>
              <a:rPr lang="en-US" sz="2400" dirty="0"/>
              <a:t> </a:t>
            </a:r>
            <a:r>
              <a:rPr lang="en-US" sz="2400" dirty="0" err="1"/>
              <a:t>dilakukan</a:t>
            </a:r>
            <a:r>
              <a:rPr lang="en-US" sz="2400" dirty="0"/>
              <a:t> (</a:t>
            </a:r>
            <a:r>
              <a:rPr lang="en-US" sz="2400" dirty="0" err="1"/>
              <a:t>opsional</a:t>
            </a:r>
            <a:r>
              <a:rPr lang="en-US" sz="2400" dirty="0"/>
              <a:t>), program di </a:t>
            </a:r>
            <a:r>
              <a:rPr lang="en-US" sz="2400" dirty="0" err="1"/>
              <a:t>atas</a:t>
            </a:r>
            <a:r>
              <a:rPr lang="en-US" sz="2400" dirty="0"/>
              <a:t> </a:t>
            </a:r>
            <a:r>
              <a:rPr lang="en-US" sz="2400" dirty="0" err="1"/>
              <a:t>tetap</a:t>
            </a:r>
            <a:r>
              <a:rPr lang="en-US" sz="2400" dirty="0"/>
              <a:t> </a:t>
            </a:r>
            <a:r>
              <a:rPr lang="en-US" sz="2400" dirty="0" err="1"/>
              <a:t>benar</a:t>
            </a:r>
            <a:r>
              <a:rPr lang="en-US" sz="2400" dirty="0"/>
              <a:t> </a:t>
            </a:r>
            <a:r>
              <a:rPr lang="en-US" sz="2400" dirty="0" err="1"/>
              <a:t>jika</a:t>
            </a:r>
            <a:r>
              <a:rPr lang="en-US" sz="2400" dirty="0"/>
              <a:t> </a:t>
            </a: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dilakukan</a:t>
            </a:r>
            <a:r>
              <a:rPr lang="en-US" sz="2400" dirty="0"/>
              <a:t> </a:t>
            </a:r>
            <a:r>
              <a:rPr lang="en-US" sz="2400" i="1" dirty="0"/>
              <a:t>padding</a:t>
            </a:r>
            <a:r>
              <a:rPr lang="en-US" sz="2400" dirty="0"/>
              <a:t>, </a:t>
            </a:r>
            <a:r>
              <a:rPr lang="en-US" sz="2400" dirty="0" err="1"/>
              <a:t>yaitu</a:t>
            </a:r>
            <a:r>
              <a:rPr lang="en-US" sz="2400" dirty="0"/>
              <a:t> P = M, dan Q = N.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err="1"/>
              <a:t>Semula</a:t>
            </a:r>
            <a:r>
              <a:rPr lang="en-US" sz="2400" dirty="0"/>
              <a:t>:						</a:t>
            </a:r>
            <a:r>
              <a:rPr lang="en-US" sz="2400" dirty="0" err="1"/>
              <a:t>Menjadi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2FAA1-3567-65E2-BD8C-E27014531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22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CE88B6-71D2-6D7C-8EA2-1E269A146377}"/>
              </a:ext>
            </a:extLst>
          </p:cNvPr>
          <p:cNvSpPr txBox="1"/>
          <p:nvPr/>
        </p:nvSpPr>
        <p:spPr>
          <a:xfrm>
            <a:off x="838200" y="2471863"/>
            <a:ext cx="567343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Penapisan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dalam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ranah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frekuensi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60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dengan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1" i="0" u="none" strike="noStrike" baseline="0" dirty="0">
                <a:solidFill>
                  <a:srgbClr val="FF0000"/>
                </a:solidFill>
                <a:latin typeface="Courier New" panose="02070309020205020404" pitchFamily="49" charset="0"/>
              </a:rPr>
              <a:t>Ideal Lowpass Filter (ILPF)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f=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'camera.bmp'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(f);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[M,N] = size(f);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Step 1: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Tentukan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parameter padding, </a:t>
            </a:r>
          </a:p>
          <a:p>
            <a:r>
              <a:rPr lang="en-US" sz="160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biasanya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untuk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f(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x,y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) 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berukuran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M x N, parameter padding P dan Q 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adalah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P = 2M and Q = 2N.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P = 2*M;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Q = 2*N;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62E070-C1AB-677E-237B-BB69084DF1C0}"/>
              </a:ext>
            </a:extLst>
          </p:cNvPr>
          <p:cNvSpPr txBox="1"/>
          <p:nvPr/>
        </p:nvSpPr>
        <p:spPr>
          <a:xfrm>
            <a:off x="6934199" y="2471863"/>
            <a:ext cx="466205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Penapisan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dalam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ranah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frekuensi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dengan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1" i="0" u="none" strike="noStrike" baseline="0" dirty="0">
                <a:solidFill>
                  <a:srgbClr val="FF0000"/>
                </a:solidFill>
                <a:latin typeface="Courier New" panose="02070309020205020404" pitchFamily="49" charset="0"/>
              </a:rPr>
              <a:t>Ideal Lowpass Filter (ILPF)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f=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'camera.bmp'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(f);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[M,N] = size(f);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%Step 1: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Tentukan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parameter padding, 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biasanya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untuk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f(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x,y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) 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berukuran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M x N, parameter padding % P dan Q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adalah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P = 2M and Q = 2N.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P = M;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Q = N;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78931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D9B714-28E4-F72E-90E3-AE367D870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23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0E3817-62D5-EABC-8BBD-58379FC9E8AF}"/>
              </a:ext>
            </a:extLst>
          </p:cNvPr>
          <p:cNvSpPr txBox="1"/>
          <p:nvPr/>
        </p:nvSpPr>
        <p:spPr>
          <a:xfrm>
            <a:off x="387927" y="115531"/>
            <a:ext cx="2501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Hasil run program: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455B48-38EB-F168-E849-A64D7233D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57" y="453696"/>
            <a:ext cx="4076700" cy="3343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84C7A3-68D0-8E61-D8EC-48967DDC8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8769" y="453696"/>
            <a:ext cx="4076700" cy="3343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A7496D-091B-3DEE-496B-BE4480E59E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64" y="3582188"/>
            <a:ext cx="4076700" cy="33432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37F4AF9-1412-CF61-6276-5C18BF29D8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9778" y="1593273"/>
            <a:ext cx="5592221" cy="419416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16C69BC-AF3D-8803-C522-FF25334CAB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5715" y="3582187"/>
            <a:ext cx="4076700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9413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074F81-13FF-4A66-9865-86DACF3D3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24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24E153-F23D-4D84-8517-35DC85F542F8}"/>
              </a:ext>
            </a:extLst>
          </p:cNvPr>
          <p:cNvSpPr txBox="1"/>
          <p:nvPr/>
        </p:nvSpPr>
        <p:spPr>
          <a:xfrm>
            <a:off x="737955" y="261257"/>
            <a:ext cx="36749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Kelemahan</a:t>
            </a:r>
            <a:r>
              <a:rPr lang="en-US" sz="3200" dirty="0"/>
              <a:t> </a:t>
            </a:r>
            <a:r>
              <a:rPr lang="en-US" sz="3200" dirty="0" err="1"/>
              <a:t>hasil</a:t>
            </a:r>
            <a:r>
              <a:rPr lang="en-US" sz="3200" dirty="0"/>
              <a:t> ILPF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A1D5C3-27B9-42EE-99E7-37E129019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444" y="136525"/>
            <a:ext cx="4090511" cy="6148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48B43E-1B13-41B7-89A6-8AFD527F93D1}"/>
              </a:ext>
            </a:extLst>
          </p:cNvPr>
          <p:cNvSpPr txBox="1"/>
          <p:nvPr/>
        </p:nvSpPr>
        <p:spPr>
          <a:xfrm>
            <a:off x="639784" y="932727"/>
            <a:ext cx="49823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Menimbulkan</a:t>
            </a:r>
            <a:r>
              <a:rPr lang="en-US" sz="2400" dirty="0"/>
              <a:t> </a:t>
            </a:r>
            <a:r>
              <a:rPr lang="en-US" sz="2400" dirty="0" err="1"/>
              <a:t>efek</a:t>
            </a:r>
            <a:r>
              <a:rPr lang="en-US" sz="2400" dirty="0"/>
              <a:t> </a:t>
            </a:r>
            <a:r>
              <a:rPr lang="en-US" sz="2400" dirty="0" err="1"/>
              <a:t>bergetar</a:t>
            </a:r>
            <a:r>
              <a:rPr lang="en-US" sz="2400" dirty="0"/>
              <a:t> (</a:t>
            </a:r>
            <a:r>
              <a:rPr lang="en-US" sz="2400" i="1" dirty="0"/>
              <a:t>ringing</a:t>
            </a:r>
            <a:r>
              <a:rPr lang="en-US" sz="2400" dirty="0"/>
              <a:t>) pada </a:t>
            </a:r>
            <a:r>
              <a:rPr lang="en-US" sz="2400" dirty="0" err="1"/>
              <a:t>citra</a:t>
            </a:r>
            <a:r>
              <a:rPr lang="en-US" sz="2400" dirty="0"/>
              <a:t> </a:t>
            </a:r>
            <a:r>
              <a:rPr lang="en-US" sz="2400" i="1" dirty="0"/>
              <a:t>blur</a:t>
            </a:r>
            <a:r>
              <a:rPr lang="en-US" sz="2400" dirty="0"/>
              <a:t>, </a:t>
            </a:r>
            <a:r>
              <a:rPr lang="en-US" sz="2400" dirty="0" err="1"/>
              <a:t>sebagai</a:t>
            </a:r>
            <a:r>
              <a:rPr lang="en-US" sz="2400" dirty="0"/>
              <a:t> </a:t>
            </a:r>
            <a:r>
              <a:rPr lang="en-US" sz="2400" dirty="0" err="1"/>
              <a:t>karakteristik</a:t>
            </a:r>
            <a:r>
              <a:rPr lang="en-US" sz="2400" dirty="0"/>
              <a:t> ILPF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Ini</a:t>
            </a:r>
            <a:r>
              <a:rPr lang="en-US" sz="2400" dirty="0"/>
              <a:t> </a:t>
            </a:r>
            <a:r>
              <a:rPr lang="en-US" sz="2400" dirty="0" err="1"/>
              <a:t>akibat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diskontinuitas</a:t>
            </a:r>
            <a:r>
              <a:rPr lang="en-US" sz="2400" dirty="0"/>
              <a:t> pada </a:t>
            </a:r>
            <a:r>
              <a:rPr lang="en-US" sz="2400" dirty="0" err="1"/>
              <a:t>fungsi</a:t>
            </a:r>
            <a:r>
              <a:rPr lang="en-US" sz="2400" dirty="0"/>
              <a:t> </a:t>
            </a:r>
            <a:r>
              <a:rPr lang="en-US" sz="2400" dirty="0" err="1"/>
              <a:t>penapis</a:t>
            </a:r>
            <a:endParaRPr lang="en-US" sz="2400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D1D573-4D55-42CC-8D55-574C516DA001}"/>
              </a:ext>
            </a:extLst>
          </p:cNvPr>
          <p:cNvSpPr txBox="1"/>
          <p:nvPr/>
        </p:nvSpPr>
        <p:spPr>
          <a:xfrm>
            <a:off x="6163406" y="6273225"/>
            <a:ext cx="5538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LcParenBoth"/>
            </a:pPr>
            <a:r>
              <a:rPr lang="en-US" sz="1600" dirty="0"/>
              <a:t>Original image, (b)-(f) Results of ideal lowpass filtering with  </a:t>
            </a:r>
          </a:p>
          <a:p>
            <a:r>
              <a:rPr lang="en-US" sz="1600" dirty="0"/>
              <a:t>      </a:t>
            </a:r>
            <a:r>
              <a:rPr lang="en-US" sz="1600" dirty="0" err="1"/>
              <a:t>cuttoff</a:t>
            </a:r>
            <a:r>
              <a:rPr lang="en-US" sz="1600" dirty="0"/>
              <a:t> frequencies set radii of 5, 15, 30, 80, and 230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A699AE-B40F-4CBB-B20E-BB9CE9DE3E20}"/>
              </a:ext>
            </a:extLst>
          </p:cNvPr>
          <p:cNvSpPr txBox="1"/>
          <p:nvPr/>
        </p:nvSpPr>
        <p:spPr>
          <a:xfrm>
            <a:off x="5882640" y="1290320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3578C6-3591-4D47-981D-C6309E7F88DB}"/>
              </a:ext>
            </a:extLst>
          </p:cNvPr>
          <p:cNvSpPr txBox="1"/>
          <p:nvPr/>
        </p:nvSpPr>
        <p:spPr>
          <a:xfrm>
            <a:off x="10469933" y="1210190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(b)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AA912F-D051-496A-B7D6-988733845DC1}"/>
              </a:ext>
            </a:extLst>
          </p:cNvPr>
          <p:cNvSpPr txBox="1"/>
          <p:nvPr/>
        </p:nvSpPr>
        <p:spPr>
          <a:xfrm>
            <a:off x="5876104" y="3007797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(c)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335116-B26E-4D4B-B25F-8ACFBD7441A6}"/>
              </a:ext>
            </a:extLst>
          </p:cNvPr>
          <p:cNvSpPr txBox="1"/>
          <p:nvPr/>
        </p:nvSpPr>
        <p:spPr>
          <a:xfrm>
            <a:off x="10481153" y="3059668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(d)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0B47A6-44DC-4B13-8159-181CE29D48B1}"/>
              </a:ext>
            </a:extLst>
          </p:cNvPr>
          <p:cNvSpPr txBox="1"/>
          <p:nvPr/>
        </p:nvSpPr>
        <p:spPr>
          <a:xfrm>
            <a:off x="5901775" y="501475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(e)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6196A5-F67B-4C0D-8424-32209149ECC4}"/>
              </a:ext>
            </a:extLst>
          </p:cNvPr>
          <p:cNvSpPr txBox="1"/>
          <p:nvPr/>
        </p:nvSpPr>
        <p:spPr>
          <a:xfrm>
            <a:off x="10427286" y="5087144"/>
            <a:ext cx="399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(f)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8FAFB71-BBB3-44E4-8721-44E9D0498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646" y="3535680"/>
            <a:ext cx="4888893" cy="318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535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3C0F0-FBB2-7CEF-B7FF-E3452EA29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3343" y="1828799"/>
            <a:ext cx="10515600" cy="235494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 </a:t>
            </a:r>
            <a:r>
              <a:rPr lang="en-US" dirty="0" err="1"/>
              <a:t>Bagaimana</a:t>
            </a:r>
            <a:r>
              <a:rPr lang="en-US" dirty="0"/>
              <a:t> </a:t>
            </a:r>
            <a:r>
              <a:rPr lang="en-US" dirty="0" err="1"/>
              <a:t>cara</a:t>
            </a:r>
            <a:r>
              <a:rPr lang="en-US" dirty="0"/>
              <a:t> </a:t>
            </a:r>
            <a:r>
              <a:rPr lang="en-US" dirty="0" err="1"/>
              <a:t>mengatasi</a:t>
            </a:r>
            <a:r>
              <a:rPr lang="en-US" dirty="0"/>
              <a:t> </a:t>
            </a:r>
            <a:r>
              <a:rPr lang="en-US" dirty="0" err="1"/>
              <a:t>efek</a:t>
            </a:r>
            <a:r>
              <a:rPr lang="en-US" dirty="0"/>
              <a:t> </a:t>
            </a:r>
            <a:r>
              <a:rPr lang="en-US" i="1" dirty="0"/>
              <a:t>ringing</a:t>
            </a:r>
            <a:r>
              <a:rPr lang="en-US" dirty="0"/>
              <a:t>? </a:t>
            </a:r>
            <a:r>
              <a:rPr lang="en-US" dirty="0" err="1"/>
              <a:t>Gunakan</a:t>
            </a:r>
            <a:r>
              <a:rPr lang="en-US" dirty="0"/>
              <a:t> GLPF </a:t>
            </a:r>
            <a:r>
              <a:rPr lang="en-US" dirty="0" err="1"/>
              <a:t>atau</a:t>
            </a:r>
            <a:r>
              <a:rPr lang="en-US" dirty="0"/>
              <a:t> BLPF.</a:t>
            </a:r>
          </a:p>
          <a:p>
            <a:endParaRPr lang="en-US" dirty="0"/>
          </a:p>
          <a:p>
            <a:r>
              <a:rPr lang="en-US" dirty="0" err="1"/>
              <a:t>Respons</a:t>
            </a:r>
            <a:r>
              <a:rPr lang="en-US" dirty="0"/>
              <a:t> </a:t>
            </a:r>
            <a:r>
              <a:rPr lang="en-US" dirty="0" err="1"/>
              <a:t>frekuensi</a:t>
            </a:r>
            <a:r>
              <a:rPr lang="en-US" dirty="0"/>
              <a:t> pada GLPF dan BLPF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memiliki</a:t>
            </a:r>
            <a:r>
              <a:rPr lang="en-US" dirty="0"/>
              <a:t> </a:t>
            </a:r>
            <a:r>
              <a:rPr lang="en-US" dirty="0" err="1"/>
              <a:t>transisi</a:t>
            </a:r>
            <a:r>
              <a:rPr lang="en-US" dirty="0"/>
              <a:t> yang </a:t>
            </a:r>
            <a:r>
              <a:rPr lang="en-US" dirty="0" err="1"/>
              <a:t>tajam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-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sesuai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penghalusan</a:t>
            </a:r>
            <a:r>
              <a:rPr lang="en-US" dirty="0"/>
              <a:t> </a:t>
            </a:r>
            <a:r>
              <a:rPr lang="en-US" dirty="0" err="1"/>
              <a:t>gambar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- 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menimbulkan</a:t>
            </a:r>
            <a:r>
              <a:rPr lang="en-US" dirty="0"/>
              <a:t> </a:t>
            </a:r>
            <a:r>
              <a:rPr lang="en-US" dirty="0" err="1"/>
              <a:t>efek</a:t>
            </a:r>
            <a:r>
              <a:rPr lang="en-US" dirty="0"/>
              <a:t> </a:t>
            </a:r>
            <a:r>
              <a:rPr lang="en-US" i="1" dirty="0"/>
              <a:t>ringing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A08E4F-844D-80FA-4544-B45B503BB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2394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FC2449-6783-4A11-A50B-A986E1682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26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35EC5B-7BA4-4D89-B74F-1AD230B10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468" y="2155065"/>
            <a:ext cx="10553481" cy="45664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D4EFD1-06A0-4B07-8FE3-831E02EE5EFC}"/>
              </a:ext>
            </a:extLst>
          </p:cNvPr>
          <p:cNvSpPr txBox="1"/>
          <p:nvPr/>
        </p:nvSpPr>
        <p:spPr>
          <a:xfrm>
            <a:off x="551543" y="283270"/>
            <a:ext cx="66903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Gaussian Low Pass Filter (GLPF)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E0BFF9-47ED-4751-B113-5D0F6D6C4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8929" y="996176"/>
            <a:ext cx="4381500" cy="6286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9C92CD-C790-0A49-1D3A-1B7A47AEB2C6}"/>
              </a:ext>
            </a:extLst>
          </p:cNvPr>
          <p:cNvSpPr txBox="1"/>
          <p:nvPr/>
        </p:nvSpPr>
        <p:spPr>
          <a:xfrm>
            <a:off x="551543" y="1042196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Parameter D0 </a:t>
            </a:r>
            <a:r>
              <a:rPr lang="en-US" sz="2000" dirty="0" err="1">
                <a:solidFill>
                  <a:srgbClr val="FF0000"/>
                </a:solidFill>
              </a:rPr>
              <a:t>mengukur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penyebaran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kurva</a:t>
            </a:r>
            <a:r>
              <a:rPr lang="en-US" sz="2000" dirty="0">
                <a:solidFill>
                  <a:srgbClr val="FF0000"/>
                </a:solidFill>
              </a:rPr>
              <a:t> Gaussian. </a:t>
            </a:r>
            <a:r>
              <a:rPr lang="en-US" sz="2000" dirty="0" err="1">
                <a:solidFill>
                  <a:srgbClr val="FF0000"/>
                </a:solidFill>
              </a:rPr>
              <a:t>Semakin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besar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nilai</a:t>
            </a:r>
            <a:r>
              <a:rPr lang="en-US" sz="2000" dirty="0">
                <a:solidFill>
                  <a:srgbClr val="FF0000"/>
                </a:solidFill>
              </a:rPr>
              <a:t> D0, </a:t>
            </a:r>
            <a:r>
              <a:rPr lang="en-US" sz="2000" dirty="0" err="1">
                <a:solidFill>
                  <a:srgbClr val="FF0000"/>
                </a:solidFill>
              </a:rPr>
              <a:t>semakin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besar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frekuensi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cuttoff</a:t>
            </a:r>
            <a:r>
              <a:rPr lang="en-US" sz="20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421490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E9EEE1-481B-47F2-A545-D18FFD5D1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27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3F41A4-48C1-4D82-BCFF-2FF162BC9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044" y="1965497"/>
            <a:ext cx="10574072" cy="43547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E3F3C5-C88C-4067-930C-8503913DE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0" y="431876"/>
            <a:ext cx="3010646" cy="7199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2B6B19-9793-446F-BB30-CD8731D76E2D}"/>
              </a:ext>
            </a:extLst>
          </p:cNvPr>
          <p:cNvSpPr txBox="1"/>
          <p:nvPr/>
        </p:nvSpPr>
        <p:spPr>
          <a:xfrm>
            <a:off x="8900160" y="1243110"/>
            <a:ext cx="28125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latin typeface="Tahoma" panose="020B0604030504040204" pitchFamily="34" charset="0"/>
              </a:rPr>
              <a:t>n : filter order</a:t>
            </a:r>
          </a:p>
          <a:p>
            <a:pPr algn="l"/>
            <a:r>
              <a:rPr lang="en-US" sz="1800" b="0" i="0" u="none" strike="noStrike" baseline="0" dirty="0">
                <a:latin typeface="Tahoma" panose="020B0604030504040204" pitchFamily="34" charset="0"/>
              </a:rPr>
              <a:t>D</a:t>
            </a:r>
            <a:r>
              <a:rPr lang="en-US" sz="1800" b="0" i="0" u="none" strike="noStrike" baseline="-25000" dirty="0">
                <a:latin typeface="Tahoma" panose="020B0604030504040204" pitchFamily="34" charset="0"/>
              </a:rPr>
              <a:t>0</a:t>
            </a:r>
            <a:r>
              <a:rPr lang="en-US" sz="1800" b="0" i="0" u="none" strike="noStrike" baseline="0" dirty="0">
                <a:latin typeface="Tahoma" panose="020B0604030504040204" pitchFamily="34" charset="0"/>
              </a:rPr>
              <a:t> : cutoff frequency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5D4191-3633-4E9B-971E-5999652EACF1}"/>
              </a:ext>
            </a:extLst>
          </p:cNvPr>
          <p:cNvSpPr txBox="1"/>
          <p:nvPr/>
        </p:nvSpPr>
        <p:spPr>
          <a:xfrm>
            <a:off x="1676400" y="288290"/>
            <a:ext cx="65060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Butterworth Pass Filter (BLPF)</a:t>
            </a:r>
          </a:p>
        </p:txBody>
      </p:sp>
    </p:spTree>
    <p:extLst>
      <p:ext uri="{BB962C8B-B14F-4D97-AF65-F5344CB8AC3E}">
        <p14:creationId xmlns:p14="http://schemas.microsoft.com/office/powerpoint/2010/main" val="16874696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036BA8-48F8-4EC3-8B1D-FA4FCC54B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79120"/>
            <a:ext cx="10515600" cy="55978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err="1"/>
              <a:t>Catatan</a:t>
            </a:r>
            <a:r>
              <a:rPr lang="en-US" sz="2400" b="1" dirty="0"/>
              <a:t>:</a:t>
            </a:r>
          </a:p>
          <a:p>
            <a:pPr marL="0" indent="0">
              <a:buNone/>
            </a:pPr>
            <a:endParaRPr lang="en-US" sz="2400" b="1" dirty="0"/>
          </a:p>
          <a:p>
            <a:r>
              <a:rPr lang="en-US" sz="2400" dirty="0" err="1"/>
              <a:t>Untuk</a:t>
            </a:r>
            <a:r>
              <a:rPr lang="en-US" sz="2400" dirty="0"/>
              <a:t> GLPF, </a:t>
            </a:r>
            <a:r>
              <a:rPr lang="en-US" sz="2400" dirty="0" err="1"/>
              <a:t>maka</a:t>
            </a:r>
            <a:r>
              <a:rPr lang="en-US" sz="2400" dirty="0"/>
              <a:t> </a:t>
            </a:r>
            <a:r>
              <a:rPr lang="en-US" sz="2400" dirty="0" err="1"/>
              <a:t>kode</a:t>
            </a:r>
            <a:r>
              <a:rPr lang="en-US" sz="2400" dirty="0"/>
              <a:t> di </a:t>
            </a:r>
            <a:r>
              <a:rPr lang="en-US" sz="2400" dirty="0" err="1"/>
              <a:t>dalam</a:t>
            </a:r>
            <a:r>
              <a:rPr lang="en-US" sz="2400" dirty="0"/>
              <a:t> program ILPF:</a:t>
            </a:r>
          </a:p>
          <a:p>
            <a:pPr marL="0" indent="0">
              <a:buNone/>
            </a:pPr>
            <a:r>
              <a:rPr lang="en-US" sz="2400" dirty="0"/>
              <a:t>          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H = double(D &lt;=D0);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   </a:t>
            </a:r>
            <a:r>
              <a:rPr lang="en-US" sz="2400" dirty="0" err="1"/>
              <a:t>diganti</a:t>
            </a:r>
            <a:r>
              <a:rPr lang="en-US" sz="2400" dirty="0"/>
              <a:t> </a:t>
            </a:r>
            <a:r>
              <a:rPr lang="en-US" sz="2400" dirty="0" err="1"/>
              <a:t>menjadi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        </a:t>
            </a:r>
            <a:r>
              <a:rPr lang="pt-BR" sz="24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H = exp(-(D.^2)./(2*(D0^2))); 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err="1"/>
              <a:t>Untuk</a:t>
            </a:r>
            <a:r>
              <a:rPr lang="en-US" sz="2400" dirty="0"/>
              <a:t> BLPF </a:t>
            </a:r>
            <a:r>
              <a:rPr lang="en-US" sz="2400" dirty="0" err="1"/>
              <a:t>orde</a:t>
            </a:r>
            <a:r>
              <a:rPr lang="en-US" sz="2400" dirty="0"/>
              <a:t> n, </a:t>
            </a:r>
            <a:r>
              <a:rPr lang="en-US" sz="2400" dirty="0" err="1"/>
              <a:t>maka</a:t>
            </a:r>
            <a:r>
              <a:rPr lang="en-US" sz="2400" dirty="0"/>
              <a:t> </a:t>
            </a:r>
            <a:r>
              <a:rPr lang="en-US" sz="2400" dirty="0" err="1"/>
              <a:t>kodenya</a:t>
            </a:r>
            <a:r>
              <a:rPr lang="en-US" sz="2400"/>
              <a:t>:</a:t>
            </a:r>
            <a:endParaRPr lang="en-US" sz="2400" dirty="0"/>
          </a:p>
          <a:p>
            <a:pPr marL="0" indent="0">
              <a:buNone/>
            </a:pP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    n = 1;   % default</a:t>
            </a:r>
          </a:p>
          <a:p>
            <a:pPr marL="0" indent="0">
              <a:buNone/>
            </a:pP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    H = 1./(1 + (D./D0).^(2*n));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CC3D29-7FC9-4167-83E4-162B596A1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5241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98A819-8B8B-A599-B995-CDC5F3E43D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F8F3B6C-3B8A-0F44-7194-04A69F344B97}"/>
              </a:ext>
            </a:extLst>
          </p:cNvPr>
          <p:cNvSpPr txBox="1"/>
          <p:nvPr/>
        </p:nvSpPr>
        <p:spPr>
          <a:xfrm>
            <a:off x="731520" y="197346"/>
            <a:ext cx="11084560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Penapisan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dalam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ranah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frekuensi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dengan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1" i="0" u="none" strike="noStrike" baseline="0" dirty="0">
                <a:solidFill>
                  <a:srgbClr val="FF0000"/>
                </a:solidFill>
                <a:latin typeface="Courier New" panose="02070309020205020404" pitchFamily="49" charset="0"/>
              </a:rPr>
              <a:t>Gaussian Lowpass Filter (GLPF)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'cameraman.bmp'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(f);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[M,N] = size(f);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%Step 1: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Tentukan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parameter padding,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biasanya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untuk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f(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x,y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)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      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berukuran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M x N, parameter padding P dan Q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biasanya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P = 2M and Q = 2N.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P = 2*M;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Q = 2*N;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%Step 2: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Bentuklah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padding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fp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x,y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)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berukuran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 P X Q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dengan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menambahkan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pixel-pixel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bernilai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nol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pada f(x, y).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 = im2double(f);</a:t>
            </a:r>
          </a:p>
          <a:p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1:P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j = 1:Q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if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&lt;= M &amp;&amp; j&lt;= N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fp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i,j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 = f(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i,j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else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fp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i,j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 = 0;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(f);title(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'original image'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fp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'padded image'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endParaRPr lang="en-US" sz="1800" b="0" i="0" u="none" strike="noStrike" baseline="0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6482F2-22C4-FBEC-D6B9-B4E18BF02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935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1DA4B49-0097-404A-B658-F56B50368064}"/>
              </a:ext>
            </a:extLst>
          </p:cNvPr>
          <p:cNvSpPr/>
          <p:nvPr/>
        </p:nvSpPr>
        <p:spPr>
          <a:xfrm>
            <a:off x="358755" y="446685"/>
            <a:ext cx="289946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&gt;&gt; A = magic(5)</a:t>
            </a:r>
          </a:p>
          <a:p>
            <a:endParaRPr lang="en-US" dirty="0"/>
          </a:p>
          <a:p>
            <a:r>
              <a:rPr lang="en-US" dirty="0"/>
              <a:t>A =</a:t>
            </a:r>
          </a:p>
          <a:p>
            <a:r>
              <a:rPr lang="en-US" dirty="0"/>
              <a:t>    17    24     1     8    15</a:t>
            </a:r>
          </a:p>
          <a:p>
            <a:r>
              <a:rPr lang="en-US" dirty="0"/>
              <a:t>    23     5     7    14    16</a:t>
            </a:r>
          </a:p>
          <a:p>
            <a:r>
              <a:rPr lang="en-US" dirty="0"/>
              <a:t>     4     6    13    20    22</a:t>
            </a:r>
          </a:p>
          <a:p>
            <a:r>
              <a:rPr lang="en-US" dirty="0"/>
              <a:t>    10    12    19    21     3</a:t>
            </a:r>
          </a:p>
          <a:p>
            <a:r>
              <a:rPr lang="en-US" dirty="0"/>
              <a:t>    11    18    25     2     9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8584FC-9447-49E2-9C47-28D4B210B202}"/>
              </a:ext>
            </a:extLst>
          </p:cNvPr>
          <p:cNvSpPr/>
          <p:nvPr/>
        </p:nvSpPr>
        <p:spPr>
          <a:xfrm>
            <a:off x="358755" y="3592213"/>
            <a:ext cx="314186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&gt;&gt; B = ones(5)</a:t>
            </a:r>
          </a:p>
          <a:p>
            <a:endParaRPr lang="en-US" dirty="0"/>
          </a:p>
          <a:p>
            <a:r>
              <a:rPr lang="en-US" dirty="0"/>
              <a:t>B =</a:t>
            </a:r>
          </a:p>
          <a:p>
            <a:r>
              <a:rPr lang="en-US" dirty="0"/>
              <a:t>     1     1     1     1     1</a:t>
            </a:r>
          </a:p>
          <a:p>
            <a:r>
              <a:rPr lang="en-US" dirty="0"/>
              <a:t>     1     1     1     1     1</a:t>
            </a:r>
          </a:p>
          <a:p>
            <a:r>
              <a:rPr lang="en-US" dirty="0"/>
              <a:t>     1     1     1     1     1</a:t>
            </a:r>
          </a:p>
          <a:p>
            <a:r>
              <a:rPr lang="en-US" dirty="0"/>
              <a:t>     1     1     1     1     1</a:t>
            </a:r>
          </a:p>
          <a:p>
            <a:r>
              <a:rPr lang="en-US" dirty="0"/>
              <a:t>     1     1     1     1     1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A68A65-F6F0-4429-A19A-45E21AC1612B}"/>
              </a:ext>
            </a:extLst>
          </p:cNvPr>
          <p:cNvSpPr/>
          <p:nvPr/>
        </p:nvSpPr>
        <p:spPr>
          <a:xfrm>
            <a:off x="6963228" y="3565037"/>
            <a:ext cx="415471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&gt;&gt; C = </a:t>
            </a:r>
            <a:r>
              <a:rPr lang="en-US" dirty="0" err="1"/>
              <a:t>Af</a:t>
            </a:r>
            <a:r>
              <a:rPr lang="en-US" dirty="0"/>
              <a:t> .* Bf</a:t>
            </a:r>
          </a:p>
          <a:p>
            <a:endParaRPr lang="en-US" dirty="0"/>
          </a:p>
          <a:p>
            <a:r>
              <a:rPr lang="en-US" dirty="0"/>
              <a:t>C =</a:t>
            </a:r>
          </a:p>
          <a:p>
            <a:r>
              <a:rPr lang="en-US" dirty="0"/>
              <a:t>        8125       0           0           0           0</a:t>
            </a:r>
          </a:p>
          <a:p>
            <a:r>
              <a:rPr lang="en-US" dirty="0"/>
              <a:t>           0           0           0           0           0</a:t>
            </a:r>
          </a:p>
          <a:p>
            <a:r>
              <a:rPr lang="en-US" dirty="0"/>
              <a:t>           0           0           0           0           0</a:t>
            </a:r>
          </a:p>
          <a:p>
            <a:r>
              <a:rPr lang="en-US" dirty="0"/>
              <a:t>           0           0           0           0           0</a:t>
            </a:r>
          </a:p>
          <a:p>
            <a:r>
              <a:rPr lang="en-US" dirty="0"/>
              <a:t>           0           0           0           0           0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DCA9A2-0076-4521-896D-2D2F23F6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3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4F9D57-7DC1-09AE-0F7D-8D37B4C1F729}"/>
              </a:ext>
            </a:extLst>
          </p:cNvPr>
          <p:cNvSpPr txBox="1"/>
          <p:nvPr/>
        </p:nvSpPr>
        <p:spPr>
          <a:xfrm>
            <a:off x="3258222" y="308185"/>
            <a:ext cx="873830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&gt;&gt; </a:t>
            </a:r>
            <a:r>
              <a:rPr lang="en-US" dirty="0" err="1"/>
              <a:t>Af</a:t>
            </a:r>
            <a:r>
              <a:rPr lang="en-US" dirty="0"/>
              <a:t> = fft2(A)</a:t>
            </a:r>
          </a:p>
          <a:p>
            <a:endParaRPr lang="en-US" dirty="0"/>
          </a:p>
          <a:p>
            <a:r>
              <a:rPr lang="en-US" dirty="0" err="1"/>
              <a:t>Af</a:t>
            </a:r>
            <a:r>
              <a:rPr lang="en-US" dirty="0"/>
              <a:t> =</a:t>
            </a:r>
          </a:p>
          <a:p>
            <a:r>
              <a:rPr lang="en-US" dirty="0"/>
              <a:t>   1.0e+02 *</a:t>
            </a:r>
          </a:p>
          <a:p>
            <a:r>
              <a:rPr lang="en-US" dirty="0"/>
              <a:t>   3.2500 + 0.0000i   0.0000 + 0.0000i   0.0000 + 0.0000i   0.0000 + 0.0000i   0.0000 + 0.0000i</a:t>
            </a:r>
          </a:p>
          <a:p>
            <a:r>
              <a:rPr lang="en-US" dirty="0"/>
              <a:t>  -0.0000 - 0.0000i   1.0113 - 0.3286i  -0.2023 - 0.0657i   0.0000 + 0.0000i   0.0000 - 0.0000i</a:t>
            </a:r>
          </a:p>
          <a:p>
            <a:r>
              <a:rPr lang="en-US" dirty="0"/>
              <a:t>   0.0000 + 0.0000i   0.0000 - 0.0000i  -0.3863 - 0.5317i  -0.0000 + 0.0000i   0.0773 - 0.1063i</a:t>
            </a:r>
          </a:p>
          <a:p>
            <a:r>
              <a:rPr lang="en-US" dirty="0"/>
              <a:t>   0.0000 + 0.0000i   0.0773 + 0.1063i  -0.0000 + 0.0000i  -0.3863 + 0.5317i   0.0000 + 0.0000i</a:t>
            </a:r>
          </a:p>
          <a:p>
            <a:r>
              <a:rPr lang="en-US" dirty="0"/>
              <a:t>  -0.0000 + 0.0000i   0.0000 + 0.0000i   0.0000 - 0.0000i  -0.2023 + 0.0657i   1.0113 + 0.3286i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10F40F-0646-905C-8DA1-58F11D0F14D0}"/>
              </a:ext>
            </a:extLst>
          </p:cNvPr>
          <p:cNvSpPr txBox="1"/>
          <p:nvPr/>
        </p:nvSpPr>
        <p:spPr>
          <a:xfrm>
            <a:off x="3500624" y="3592213"/>
            <a:ext cx="2794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&gt;&gt; Bf = fft2(B)</a:t>
            </a:r>
          </a:p>
          <a:p>
            <a:endParaRPr lang="de-DE" dirty="0"/>
          </a:p>
          <a:p>
            <a:r>
              <a:rPr lang="de-DE" dirty="0"/>
              <a:t>Bf =</a:t>
            </a:r>
          </a:p>
          <a:p>
            <a:r>
              <a:rPr lang="de-DE" dirty="0"/>
              <a:t>    25     0     0     0     0</a:t>
            </a:r>
          </a:p>
          <a:p>
            <a:r>
              <a:rPr lang="de-DE" dirty="0"/>
              <a:t>     0     0     0     0     0</a:t>
            </a:r>
          </a:p>
          <a:p>
            <a:r>
              <a:rPr lang="de-DE" dirty="0"/>
              <a:t>     0     0     0     0     0</a:t>
            </a:r>
          </a:p>
          <a:p>
            <a:r>
              <a:rPr lang="de-DE" dirty="0"/>
              <a:t>     0     0     0     0     0</a:t>
            </a:r>
          </a:p>
          <a:p>
            <a:r>
              <a:rPr lang="de-DE" dirty="0"/>
              <a:t>     0     0     0     0     0</a:t>
            </a:r>
          </a:p>
        </p:txBody>
      </p:sp>
    </p:spTree>
    <p:extLst>
      <p:ext uri="{BB962C8B-B14F-4D97-AF65-F5344CB8AC3E}">
        <p14:creationId xmlns:p14="http://schemas.microsoft.com/office/powerpoint/2010/main" val="10665236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CBECDD-93E5-65F5-8A55-DA2D45FC1B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F43254D-18DE-BF80-34DF-A8E18E394F7C}"/>
              </a:ext>
            </a:extLst>
          </p:cNvPr>
          <p:cNvSpPr txBox="1"/>
          <p:nvPr/>
        </p:nvSpPr>
        <p:spPr>
          <a:xfrm>
            <a:off x="736600" y="117693"/>
            <a:ext cx="1071880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%Step 3: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Lakukan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transformasi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Fourier pada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fp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(x, y) dan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tampilkan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Fourier Spectrum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fftshift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(fft2(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fp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));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move the origin of the transform to the center of the frequency rectangle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S2 = log(1+abs(F));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use abs to compute the magnitude (handling imaginary) and use log to brighten display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(S2,[]); 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'Fourier spectrum'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%Step 4: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Bangkitkan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fungsi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penapis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H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berukuran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P x Q,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misalkan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penapis</a:t>
            </a:r>
            <a:endParaRPr lang="en-US" sz="18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%yang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digunakan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adalah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Ideal Lowpass Filter (ILPF)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D0 = 50;  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cut-off frequency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Set up range of variables.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u = 0:(P-1);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v = 0:(Q-1);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Compute the indices for use in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meshgrid</a:t>
            </a:r>
            <a:endParaRPr lang="en-US" sz="18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find(u &gt; P/2);</a:t>
            </a:r>
          </a:p>
          <a:p>
            <a:r>
              <a:rPr lang="pl-PL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u(idx) = u(idx) - P;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idy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find(v &gt; Q/2);</a:t>
            </a:r>
          </a:p>
          <a:p>
            <a:r>
              <a:rPr lang="pl-PL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v(idy) = v(idy) - Q;</a:t>
            </a:r>
          </a:p>
          <a:p>
            <a:endParaRPr lang="en-US" sz="1800" b="0" i="0" u="none" strike="noStrike" baseline="0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B1EB00-C70C-ABCD-47E1-338B6E904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0444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AF95B4-5A2C-AF92-0C13-DCD6A6F0A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4D77D2-C5BA-C29C-201A-FD4849A1335F}"/>
              </a:ext>
            </a:extLst>
          </p:cNvPr>
          <p:cNvSpPr txBox="1"/>
          <p:nvPr/>
        </p:nvSpPr>
        <p:spPr>
          <a:xfrm>
            <a:off x="833120" y="302359"/>
            <a:ext cx="10678160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Compute the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meshgrid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arrays</a:t>
            </a:r>
          </a:p>
          <a:p>
            <a:r>
              <a:rPr lang="es-E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[V, U] = </a:t>
            </a:r>
            <a:r>
              <a:rPr lang="es-E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meshgrid</a:t>
            </a:r>
            <a:r>
              <a:rPr lang="es-E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(v, u);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D = sqrt(U.^2 + V.^2);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pt-BR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H = exp(-(D.^2)./(2*(D0^2)));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H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fftshift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(H);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figure;imshow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(H);title(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'LPF Gaussian Mask'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mesh(H);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sv-SE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%Step 5: Kalikan F dengan H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G = H.*F;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G1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ifftshift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(G);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%Step 6: Ambil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bagian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real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dari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inverse FFT of G: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G2 = real(ifft2(G1));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apply the inverse, discrete Fourier transform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(G2);title(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'output image after inverse 2D DFT'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%Step 7: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Potong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bagian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kiri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atas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sehingga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menjadi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berukuran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semula</a:t>
            </a:r>
            <a:endParaRPr lang="en-US" sz="18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G2 = G2(1:M, 1:N);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Resize the image to undo padding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(G2); 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'output image'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endParaRPr lang="en-US" b="0" i="0" u="none" strike="noStrike" baseline="0" dirty="0"/>
          </a:p>
          <a:p>
            <a:endParaRPr lang="en-US" sz="1800" b="0" i="0" u="none" strike="noStrike" baseline="0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F1C2FB-9ADF-A298-7682-A5DA9F938461}"/>
              </a:ext>
            </a:extLst>
          </p:cNvPr>
          <p:cNvSpPr txBox="1"/>
          <p:nvPr/>
        </p:nvSpPr>
        <p:spPr>
          <a:xfrm>
            <a:off x="934720" y="5657671"/>
            <a:ext cx="1102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Sumber</a:t>
            </a:r>
            <a:r>
              <a:rPr lang="en-US" dirty="0">
                <a:solidFill>
                  <a:srgbClr val="FF0000"/>
                </a:solidFill>
              </a:rPr>
              <a:t>: Program di </a:t>
            </a:r>
            <a:r>
              <a:rPr lang="en-US" dirty="0" err="1">
                <a:solidFill>
                  <a:srgbClr val="FF0000"/>
                </a:solidFill>
              </a:rPr>
              <a:t>atas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merupakan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modifikasi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dari</a:t>
            </a:r>
            <a:r>
              <a:rPr lang="en-US" dirty="0">
                <a:solidFill>
                  <a:srgbClr val="FF0000"/>
                </a:solidFill>
              </a:rPr>
              <a:t> program yang </a:t>
            </a:r>
            <a:r>
              <a:rPr lang="en-US" dirty="0" err="1">
                <a:solidFill>
                  <a:srgbClr val="FF0000"/>
                </a:solidFill>
              </a:rPr>
              <a:t>diambil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dari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sini</a:t>
            </a:r>
            <a:r>
              <a:rPr lang="en-US" dirty="0">
                <a:solidFill>
                  <a:srgbClr val="FF0000"/>
                </a:solidFill>
              </a:rPr>
              <a:t>: 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https://www.cs.uregina.ca/Links/class-info/425-nova/Lab5/index.html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pPr marL="342900" indent="-342900">
              <a:buAutoNum type="arabicPeriod"/>
            </a:pPr>
            <a:r>
              <a:rPr lang="en-US" sz="1800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https://www.mathworks.com/matlabcentral/fileexchange/53250-filtering-of-an-image-in-frequency-domain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81A914-B31A-612C-B139-D603F9026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8454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DDAB73-E3F5-4B3D-A9C3-1DAE8EA83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53" y="87927"/>
            <a:ext cx="2606887" cy="21458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9D44D3-89C7-4A82-9DE3-77BC3570F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020" y="0"/>
            <a:ext cx="4285554" cy="3782059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61643C5-D267-40DC-9916-011712E12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32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7146C6-B90E-4347-A256-BC9347B4A833}"/>
              </a:ext>
            </a:extLst>
          </p:cNvPr>
          <p:cNvSpPr txBox="1"/>
          <p:nvPr/>
        </p:nvSpPr>
        <p:spPr>
          <a:xfrm>
            <a:off x="8696886" y="5584805"/>
            <a:ext cx="341074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Hasil run program</a:t>
            </a:r>
          </a:p>
          <a:p>
            <a:r>
              <a:rPr lang="en-US" sz="2800" dirty="0" err="1">
                <a:solidFill>
                  <a:srgbClr val="FF0000"/>
                </a:solidFill>
              </a:rPr>
              <a:t>dengan</a:t>
            </a:r>
            <a:r>
              <a:rPr lang="en-US" sz="2800" dirty="0">
                <a:solidFill>
                  <a:srgbClr val="FF0000"/>
                </a:solidFill>
              </a:rPr>
              <a:t> GLPF, D0 = 50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455271-1CA1-48A1-B1C5-9B0A33461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781" y="0"/>
            <a:ext cx="4285553" cy="37820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9C4EED-A0E5-4633-ABF1-199ABFE590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949" y="3387866"/>
            <a:ext cx="4285554" cy="37820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A1E112-99EA-4074-A237-672CB9C688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7730" y="3387866"/>
            <a:ext cx="4285554" cy="37820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7CF1FB-EBD0-407F-9270-5C6BF2EF50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3315" y="3387866"/>
            <a:ext cx="3016250" cy="248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9345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100330-4951-9EFD-D4A6-55C44DBD2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33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E32227-DFD2-A882-FBBD-C3BF28320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461" y="136525"/>
            <a:ext cx="6972300" cy="61626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3C5EFF-8A83-9022-83DF-B54DF78FD6C8}"/>
              </a:ext>
            </a:extLst>
          </p:cNvPr>
          <p:cNvSpPr txBox="1"/>
          <p:nvPr/>
        </p:nvSpPr>
        <p:spPr>
          <a:xfrm>
            <a:off x="5188016" y="6125517"/>
            <a:ext cx="1244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mesh(H)</a:t>
            </a:r>
          </a:p>
        </p:txBody>
      </p:sp>
    </p:spTree>
    <p:extLst>
      <p:ext uri="{BB962C8B-B14F-4D97-AF65-F5344CB8AC3E}">
        <p14:creationId xmlns:p14="http://schemas.microsoft.com/office/powerpoint/2010/main" val="19501007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3747D-BC51-39A0-FC74-3C03047FF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951F52-9313-0400-25B2-7BBCB1C8BBE8}"/>
              </a:ext>
            </a:extLst>
          </p:cNvPr>
          <p:cNvSpPr txBox="1"/>
          <p:nvPr/>
        </p:nvSpPr>
        <p:spPr>
          <a:xfrm>
            <a:off x="731520" y="197346"/>
            <a:ext cx="11084560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Penapisan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dalam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ranah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frekuensi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dengan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1" i="0" u="none" strike="noStrike" baseline="0" dirty="0">
                <a:solidFill>
                  <a:srgbClr val="FF0000"/>
                </a:solidFill>
                <a:latin typeface="Courier New" panose="02070309020205020404" pitchFamily="49" charset="0"/>
              </a:rPr>
              <a:t>Butterworth Lowpass Filter (BLPF)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'cameraman.bmp'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(f);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[M,N] = size(f);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%Step 1: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Tentukan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parameter padding,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biasanya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untuk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f(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x,y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)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      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berukuran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M x N, parameter padding P dan Q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biasanya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P = 2M and Q = 2N.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P = 2*M;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Q = 2*N;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%Step 2: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Bentuklah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padding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fp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x,y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)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berukuran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 P X Q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dengan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menambahkan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pixel-pixel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bernilai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nol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pada f(x, y).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 = im2double(f);</a:t>
            </a:r>
          </a:p>
          <a:p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1:P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j = 1:Q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if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&lt;= M &amp;&amp; j&lt;= N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fp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i,j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 = f(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i,j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else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fp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i,j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 = 0;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(f);title(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'original image'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fp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'padded image'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endParaRPr lang="en-US" sz="1800" b="0" i="0" u="none" strike="noStrike" baseline="0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2015A7-1CF1-EEFD-BC41-870537187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3451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4E98F-3412-F3D6-B628-A76A16A18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E29EF0-0D89-9A98-E801-476F576FC64E}"/>
              </a:ext>
            </a:extLst>
          </p:cNvPr>
          <p:cNvSpPr txBox="1"/>
          <p:nvPr/>
        </p:nvSpPr>
        <p:spPr>
          <a:xfrm>
            <a:off x="736600" y="117693"/>
            <a:ext cx="1071880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%Step 3: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Lakukan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transformasi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Fourier pada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fp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(x, y) dan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tampilkan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Fourier Spectrum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fftshift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(fft2(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fp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));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move the origin of the transform to the center of the frequency rectangle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S2 = log(1+abs(F));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use abs to compute the magnitude (handling imaginary) and use log to brighten display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(S2,[]); 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'Fourier spectrum'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%Step 4: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Bangkitkan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fungsi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penapis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H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berukuran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P x Q,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misalkan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penapis</a:t>
            </a:r>
            <a:endParaRPr lang="en-US" sz="18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%yang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digunakan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adalah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Ideal Lowpass Filter (ILPF)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D0 = 50;  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cut-off frequency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Set up range of variables.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u = 0:(P-1);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v = 0:(Q-1);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Compute the indices for use in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meshgrid</a:t>
            </a:r>
            <a:endParaRPr lang="en-US" sz="18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find(u &gt; P/2);</a:t>
            </a:r>
          </a:p>
          <a:p>
            <a:r>
              <a:rPr lang="pl-PL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u(idx) = u(idx) - P;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idy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find(v &gt; Q/2);</a:t>
            </a:r>
          </a:p>
          <a:p>
            <a:r>
              <a:rPr lang="pl-PL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v(idy) = v(idy) - Q;</a:t>
            </a:r>
          </a:p>
          <a:p>
            <a:endParaRPr lang="en-US" sz="1800" b="0" i="0" u="none" strike="noStrike" baseline="0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7EA812-B425-E928-3FDE-1288CE10D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0933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439F0-E418-FEDD-CE88-940C149C9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DFB4370-C4FE-9607-ABD8-F8AA997B8205}"/>
              </a:ext>
            </a:extLst>
          </p:cNvPr>
          <p:cNvSpPr txBox="1"/>
          <p:nvPr/>
        </p:nvSpPr>
        <p:spPr>
          <a:xfrm>
            <a:off x="833120" y="302359"/>
            <a:ext cx="1067816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Compute the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meshgrid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arrays</a:t>
            </a:r>
          </a:p>
          <a:p>
            <a:r>
              <a:rPr lang="es-E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[V, U] = </a:t>
            </a:r>
            <a:r>
              <a:rPr lang="es-E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meshgrid</a:t>
            </a:r>
            <a:r>
              <a:rPr lang="es-E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(v, u);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D = sqrt(U.^2 + V.^2);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n = 2;  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default</a:t>
            </a:r>
          </a:p>
          <a:p>
            <a:r>
              <a:rPr lang="pt-BR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H = 1./(1 + (D./D0).^(2*n));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H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fftshift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(H);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figure;imshow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(H);title(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'LPF </a:t>
            </a:r>
            <a:r>
              <a:rPr lang="en-US" dirty="0">
                <a:solidFill>
                  <a:srgbClr val="A020F0"/>
                </a:solidFill>
                <a:latin typeface="Courier New" panose="02070309020205020404" pitchFamily="49" charset="0"/>
              </a:rPr>
              <a:t>Butterworth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Mask'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mesh(H);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sv-SE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%Step 5: Kalikan F dengan H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G = H.*F;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G1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ifftshift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(G);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%Step 6: Ambil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bagian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real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dari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inverse FFT of G: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G2 = real(ifft2(G1));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apply the inverse, discrete Fourier transform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(G2);title(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'output image after inverse 2D DFT'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%Step 7: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Potong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bagian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kiri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atas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sehingga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menjadi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berukuran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semula</a:t>
            </a:r>
            <a:endParaRPr lang="en-US" sz="18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G2 = G2(1:M, 1:N);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Resize the image to undo padding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(G2); 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'output image'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endParaRPr lang="en-US" b="0" i="0" u="none" strike="noStrike" baseline="0" dirty="0"/>
          </a:p>
          <a:p>
            <a:endParaRPr lang="en-US" sz="1800" b="0" i="0" u="none" strike="noStrike" baseline="0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9863F3-4075-3CE4-6702-2DBB02969995}"/>
              </a:ext>
            </a:extLst>
          </p:cNvPr>
          <p:cNvSpPr txBox="1"/>
          <p:nvPr/>
        </p:nvSpPr>
        <p:spPr>
          <a:xfrm>
            <a:off x="833120" y="5888503"/>
            <a:ext cx="1102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Sumber</a:t>
            </a:r>
            <a:r>
              <a:rPr lang="en-US" dirty="0">
                <a:solidFill>
                  <a:srgbClr val="FF0000"/>
                </a:solidFill>
              </a:rPr>
              <a:t>: Program di </a:t>
            </a:r>
            <a:r>
              <a:rPr lang="en-US" dirty="0" err="1">
                <a:solidFill>
                  <a:srgbClr val="FF0000"/>
                </a:solidFill>
              </a:rPr>
              <a:t>atas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merupakan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modifikasi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dari</a:t>
            </a:r>
            <a:r>
              <a:rPr lang="en-US" dirty="0">
                <a:solidFill>
                  <a:srgbClr val="FF0000"/>
                </a:solidFill>
              </a:rPr>
              <a:t> program yang </a:t>
            </a:r>
            <a:r>
              <a:rPr lang="en-US" dirty="0" err="1">
                <a:solidFill>
                  <a:srgbClr val="FF0000"/>
                </a:solidFill>
              </a:rPr>
              <a:t>diambil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dari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sini</a:t>
            </a:r>
            <a:r>
              <a:rPr lang="en-US" dirty="0">
                <a:solidFill>
                  <a:srgbClr val="FF0000"/>
                </a:solidFill>
              </a:rPr>
              <a:t>: 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https://www.cs.uregina.ca/Links/class-info/425-nova/Lab5/index.html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pPr marL="342900" indent="-342900">
              <a:buAutoNum type="arabicPeriod"/>
            </a:pPr>
            <a:r>
              <a:rPr lang="en-US" sz="1800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https://www.mathworks.com/matlabcentral/fileexchange/53250-filtering-of-an-image-in-frequency-domain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88D94C-E4D3-EA2A-0927-492E1D508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6948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4235AB8-BE88-479E-B153-A2E3395ED4CC}"/>
              </a:ext>
            </a:extLst>
          </p:cNvPr>
          <p:cNvSpPr txBox="1"/>
          <p:nvPr/>
        </p:nvSpPr>
        <p:spPr>
          <a:xfrm>
            <a:off x="833120" y="302359"/>
            <a:ext cx="10678160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Compute the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meshgrid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arrays</a:t>
            </a:r>
          </a:p>
          <a:p>
            <a:r>
              <a:rPr lang="es-E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[V, U] = </a:t>
            </a:r>
            <a:r>
              <a:rPr lang="es-E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meshgrid</a:t>
            </a:r>
            <a:r>
              <a:rPr lang="es-E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(v, u);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D = sqrt(U.^2 + V.^2);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n = 2;  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default</a:t>
            </a:r>
          </a:p>
          <a:p>
            <a:r>
              <a:rPr lang="pt-BR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H = 1./(1 + (D./D0).^(2*n));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H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fftshift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(H);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figure;imshow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(H);title(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dirty="0">
                <a:solidFill>
                  <a:srgbClr val="A020F0"/>
                </a:solidFill>
                <a:latin typeface="Courier New" panose="02070309020205020404" pitchFamily="49" charset="0"/>
              </a:rPr>
              <a:t>Butterworth Low Pass Filter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’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m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esh(H); </a:t>
            </a:r>
          </a:p>
          <a:p>
            <a:endParaRPr lang="en-US" sz="1800" b="0" i="0" u="none" strike="noStrike" baseline="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sv-SE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%Step 5: Kalikan F dengan H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H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ifftshift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(H);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LPF_f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H.*F;</a:t>
            </a:r>
          </a:p>
          <a:p>
            <a:endParaRPr lang="en-US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%Step 6: Ambil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bagian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real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dari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inverse FFT of G: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LPF_f2=real(ifft2(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LPF_f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));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apply the inverse, discrete Fourier transform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(LPF_f2);title(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'output image after inverse 2D DFT'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%Step 7: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Potong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bagian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kiri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atas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sehingga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menjadi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berukuran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semula</a:t>
            </a:r>
            <a:endParaRPr lang="en-US" sz="18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LPF_f2=LPF_f2(1:M, 1:N);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Resize the image to undo padding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(LPF_f2); 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'output image'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endParaRPr lang="en-US" sz="1800" b="0" i="0" u="none" strike="noStrike" baseline="0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60EF6A-8A33-468E-A6A6-D8611343F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0960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DDAB73-E3F5-4B3D-A9C3-1DAE8EA83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53" y="87927"/>
            <a:ext cx="2606887" cy="21458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9D44D3-89C7-4A82-9DE3-77BC3570F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020" y="0"/>
            <a:ext cx="4285554" cy="3782059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61643C5-D267-40DC-9916-011712E12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38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7146C6-B90E-4347-A256-BC9347B4A833}"/>
              </a:ext>
            </a:extLst>
          </p:cNvPr>
          <p:cNvSpPr txBox="1"/>
          <p:nvPr/>
        </p:nvSpPr>
        <p:spPr>
          <a:xfrm>
            <a:off x="8289307" y="5336480"/>
            <a:ext cx="306449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Hasil run program</a:t>
            </a:r>
          </a:p>
          <a:p>
            <a:r>
              <a:rPr lang="en-US" sz="2800" dirty="0" err="1">
                <a:solidFill>
                  <a:srgbClr val="FF0000"/>
                </a:solidFill>
              </a:rPr>
              <a:t>dengan</a:t>
            </a:r>
            <a:r>
              <a:rPr lang="en-US" sz="2800" dirty="0">
                <a:solidFill>
                  <a:srgbClr val="FF0000"/>
                </a:solidFill>
              </a:rPr>
              <a:t> BLPF, n = 2, </a:t>
            </a:r>
          </a:p>
          <a:p>
            <a:r>
              <a:rPr lang="en-US" sz="2800" dirty="0">
                <a:solidFill>
                  <a:srgbClr val="FF0000"/>
                </a:solidFill>
              </a:rPr>
              <a:t>D0 = 50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455271-1CA1-48A1-B1C5-9B0A33461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781" y="0"/>
            <a:ext cx="4285553" cy="37820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72B103-B123-42B9-AC34-2BF72568B8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078" y="3370083"/>
            <a:ext cx="4285555" cy="37820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C506EC-CDF7-4159-BB4E-BC681ADD24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9173" y="3277297"/>
            <a:ext cx="4386613" cy="38712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37BBD6-05BA-4DA1-B62E-D9B02D9D33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1715" y="3273696"/>
            <a:ext cx="3016250" cy="248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3419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C6E7D0-B3C8-FAE6-79DA-420FA8303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39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6E9716-682B-5B87-57AC-8646B9A40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217" y="100430"/>
            <a:ext cx="6972300" cy="61626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EB89B0-8D67-CC36-83EE-E0D6BF0525D8}"/>
              </a:ext>
            </a:extLst>
          </p:cNvPr>
          <p:cNvSpPr txBox="1"/>
          <p:nvPr/>
        </p:nvSpPr>
        <p:spPr>
          <a:xfrm>
            <a:off x="5188016" y="6125517"/>
            <a:ext cx="1244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mesh(H)</a:t>
            </a:r>
          </a:p>
        </p:txBody>
      </p:sp>
    </p:spTree>
    <p:extLst>
      <p:ext uri="{BB962C8B-B14F-4D97-AF65-F5344CB8AC3E}">
        <p14:creationId xmlns:p14="http://schemas.microsoft.com/office/powerpoint/2010/main" val="3756678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7F3032-B4CE-03B8-AAA4-2CD43F165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4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DC51BE-8759-4B41-9716-372402E6328E}"/>
              </a:ext>
            </a:extLst>
          </p:cNvPr>
          <p:cNvSpPr/>
          <p:nvPr/>
        </p:nvSpPr>
        <p:spPr>
          <a:xfrm>
            <a:off x="6339118" y="1799521"/>
            <a:ext cx="35414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&gt;&gt; D = ifft2(C)</a:t>
            </a:r>
          </a:p>
          <a:p>
            <a:endParaRPr lang="de-DE" dirty="0"/>
          </a:p>
          <a:p>
            <a:r>
              <a:rPr lang="de-DE" dirty="0"/>
              <a:t>D =</a:t>
            </a:r>
          </a:p>
          <a:p>
            <a:r>
              <a:rPr lang="de-DE" dirty="0"/>
              <a:t>   325   325   325   325   325</a:t>
            </a:r>
          </a:p>
          <a:p>
            <a:r>
              <a:rPr lang="de-DE" dirty="0"/>
              <a:t>   325   325   325   325   325</a:t>
            </a:r>
          </a:p>
          <a:p>
            <a:r>
              <a:rPr lang="de-DE" dirty="0"/>
              <a:t>   325   325   325   325   325</a:t>
            </a:r>
          </a:p>
          <a:p>
            <a:r>
              <a:rPr lang="de-DE" dirty="0"/>
              <a:t>   325   325   325   325   325</a:t>
            </a:r>
          </a:p>
          <a:p>
            <a:r>
              <a:rPr lang="de-DE" dirty="0"/>
              <a:t>   325   325   325   325   325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16CDA3-9D6A-36CF-E942-E1EBD6FB3753}"/>
              </a:ext>
            </a:extLst>
          </p:cNvPr>
          <p:cNvSpPr/>
          <p:nvPr/>
        </p:nvSpPr>
        <p:spPr>
          <a:xfrm>
            <a:off x="838199" y="1799521"/>
            <a:ext cx="415471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&gt;&gt; C = </a:t>
            </a:r>
            <a:r>
              <a:rPr lang="en-US" dirty="0" err="1"/>
              <a:t>Af</a:t>
            </a:r>
            <a:r>
              <a:rPr lang="en-US" dirty="0"/>
              <a:t> .* Bf</a:t>
            </a:r>
          </a:p>
          <a:p>
            <a:endParaRPr lang="en-US" dirty="0"/>
          </a:p>
          <a:p>
            <a:r>
              <a:rPr lang="en-US" dirty="0"/>
              <a:t>C =</a:t>
            </a:r>
          </a:p>
          <a:p>
            <a:r>
              <a:rPr lang="en-US" dirty="0"/>
              <a:t>        8125       0           0           0           0</a:t>
            </a:r>
          </a:p>
          <a:p>
            <a:r>
              <a:rPr lang="en-US" dirty="0"/>
              <a:t>           0           0           0           0           0</a:t>
            </a:r>
          </a:p>
          <a:p>
            <a:r>
              <a:rPr lang="en-US" dirty="0"/>
              <a:t>           0           0           0           0           0</a:t>
            </a:r>
          </a:p>
          <a:p>
            <a:r>
              <a:rPr lang="en-US" dirty="0"/>
              <a:t>           0           0           0           0           0</a:t>
            </a:r>
          </a:p>
          <a:p>
            <a:r>
              <a:rPr lang="en-US" dirty="0"/>
              <a:t>           0           0           0           0           0</a:t>
            </a:r>
          </a:p>
        </p:txBody>
      </p:sp>
    </p:spTree>
    <p:extLst>
      <p:ext uri="{BB962C8B-B14F-4D97-AF65-F5344CB8AC3E}">
        <p14:creationId xmlns:p14="http://schemas.microsoft.com/office/powerpoint/2010/main" val="2706474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647A6-AA54-4139-914B-8AC4BFB60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90880"/>
            <a:ext cx="10515600" cy="5282883"/>
          </a:xfrm>
        </p:spPr>
        <p:txBody>
          <a:bodyPr/>
          <a:lstStyle/>
          <a:p>
            <a:r>
              <a:rPr lang="en-US" dirty="0" err="1"/>
              <a:t>Perbandingan</a:t>
            </a:r>
            <a:r>
              <a:rPr lang="en-US" dirty="0"/>
              <a:t> </a:t>
            </a:r>
            <a:r>
              <a:rPr lang="en-US" dirty="0" err="1"/>
              <a:t>hasil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36E0BB-ADA0-4D24-A233-A6ABEA220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40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28D44F-C676-46C3-A4CE-F3F0C77A6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0338" y="1338379"/>
            <a:ext cx="6096000" cy="50179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A76CAF-3AD8-473E-A527-D8BECC590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5126" y="1283417"/>
            <a:ext cx="6162770" cy="50729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AB85BC-1AE7-46F4-B62F-F94CE0081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0590" y="1279945"/>
            <a:ext cx="6162770" cy="50729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701DE3-5091-4FCC-A8CE-48B9C436AE3F}"/>
              </a:ext>
            </a:extLst>
          </p:cNvPr>
          <p:cNvSpPr txBox="1"/>
          <p:nvPr/>
        </p:nvSpPr>
        <p:spPr>
          <a:xfrm>
            <a:off x="1842055" y="5288788"/>
            <a:ext cx="691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ILPF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0026EF-5ACA-4BDE-9D14-FFB7EFEB5851}"/>
              </a:ext>
            </a:extLst>
          </p:cNvPr>
          <p:cNvSpPr txBox="1"/>
          <p:nvPr/>
        </p:nvSpPr>
        <p:spPr>
          <a:xfrm>
            <a:off x="5853447" y="5261048"/>
            <a:ext cx="808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GLPF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C16469-73D5-4189-BD0D-9A3423209CD8}"/>
              </a:ext>
            </a:extLst>
          </p:cNvPr>
          <p:cNvSpPr txBox="1"/>
          <p:nvPr/>
        </p:nvSpPr>
        <p:spPr>
          <a:xfrm>
            <a:off x="9539632" y="5253524"/>
            <a:ext cx="780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BLPF</a:t>
            </a:r>
          </a:p>
        </p:txBody>
      </p:sp>
    </p:spTree>
    <p:extLst>
      <p:ext uri="{BB962C8B-B14F-4D97-AF65-F5344CB8AC3E}">
        <p14:creationId xmlns:p14="http://schemas.microsoft.com/office/powerpoint/2010/main" val="9268089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C9246B-9658-4C56-9295-7280096DCD1F}"/>
              </a:ext>
            </a:extLst>
          </p:cNvPr>
          <p:cNvSpPr txBox="1"/>
          <p:nvPr/>
        </p:nvSpPr>
        <p:spPr>
          <a:xfrm>
            <a:off x="558800" y="424180"/>
            <a:ext cx="100766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Contoh</a:t>
            </a:r>
            <a:r>
              <a:rPr lang="en-US" sz="2800" dirty="0"/>
              <a:t> </a:t>
            </a:r>
            <a:r>
              <a:rPr lang="en-US" sz="2800" dirty="0" err="1"/>
              <a:t>hasil</a:t>
            </a:r>
            <a:r>
              <a:rPr lang="en-US" sz="2800" dirty="0"/>
              <a:t> run pada </a:t>
            </a:r>
            <a:r>
              <a:rPr lang="en-US" sz="2800" dirty="0" err="1"/>
              <a:t>citra</a:t>
            </a:r>
            <a:r>
              <a:rPr lang="en-US" sz="2800" dirty="0"/>
              <a:t> </a:t>
            </a:r>
            <a:r>
              <a:rPr lang="en-US" sz="2800" i="1" dirty="0"/>
              <a:t>pepper</a:t>
            </a:r>
            <a:r>
              <a:rPr lang="en-US" sz="2800" dirty="0"/>
              <a:t> </a:t>
            </a:r>
            <a:r>
              <a:rPr lang="en-US" sz="2800" dirty="0" err="1"/>
              <a:t>dengan</a:t>
            </a:r>
            <a:r>
              <a:rPr lang="en-US" sz="2800" dirty="0"/>
              <a:t> Gaussian Low Pass Filter: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CFD671-FC26-4973-89DC-8E7BC4BD0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980" y="1245870"/>
            <a:ext cx="4648200" cy="4102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F46284-A49F-488A-A839-1B23A06CB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900" y="1245870"/>
            <a:ext cx="5734050" cy="518795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196FCE-F4EB-4B7C-9FBC-FACE63FBF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4627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3116A4E-EACD-4D29-B70B-08C47CD8D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" y="835025"/>
            <a:ext cx="5734050" cy="518795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A8158B-3A32-4D30-9277-1A8CF446E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42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A287D7-1675-4995-94A9-ACE4DE483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4655" y="835025"/>
            <a:ext cx="5734050" cy="518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6312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D2B2B7-8C7A-41A5-8978-D3731257B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43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265249-2DB6-4308-A9A3-DB9D6442F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95" y="1078865"/>
            <a:ext cx="5734050" cy="51879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85E055-E012-4C91-8923-E3146F90C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078865"/>
            <a:ext cx="4648200" cy="410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9654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378A58-3047-4C16-9653-391C2A59A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44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171DDC-F100-4DB3-8557-B005788ABDD5}"/>
              </a:ext>
            </a:extLst>
          </p:cNvPr>
          <p:cNvSpPr txBox="1"/>
          <p:nvPr/>
        </p:nvSpPr>
        <p:spPr>
          <a:xfrm>
            <a:off x="4252686" y="-76051"/>
            <a:ext cx="2424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Contoh</a:t>
            </a:r>
            <a:r>
              <a:rPr lang="en-US" sz="2400" dirty="0"/>
              <a:t> </a:t>
            </a:r>
            <a:r>
              <a:rPr lang="en-US" sz="2400" dirty="0" err="1"/>
              <a:t>hasil</a:t>
            </a:r>
            <a:r>
              <a:rPr lang="en-US" sz="2400" dirty="0"/>
              <a:t> GLPF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AA1E2C-D9F0-4E2A-B36F-DCB07F859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4020" y="347866"/>
            <a:ext cx="4444615" cy="64113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95D08C-02FA-42E7-9295-385084A1E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086" y="385614"/>
            <a:ext cx="4350165" cy="6335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B20F59-1191-4C95-9102-6AC1136E285C}"/>
              </a:ext>
            </a:extLst>
          </p:cNvPr>
          <p:cNvSpPr txBox="1"/>
          <p:nvPr/>
        </p:nvSpPr>
        <p:spPr>
          <a:xfrm>
            <a:off x="9168049" y="-94308"/>
            <a:ext cx="2397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Contoh</a:t>
            </a:r>
            <a:r>
              <a:rPr lang="en-US" sz="2400" dirty="0"/>
              <a:t> </a:t>
            </a:r>
            <a:r>
              <a:rPr lang="en-US" sz="2400" dirty="0" err="1"/>
              <a:t>hasil</a:t>
            </a:r>
            <a:r>
              <a:rPr lang="en-US" sz="2400" dirty="0"/>
              <a:t> BLPF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10B1AF-AF0C-E1AA-92E1-18276ABE0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50" y="434504"/>
            <a:ext cx="3853478" cy="5792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5173AE-7D25-2A64-71BB-6FB6F2796CF9}"/>
              </a:ext>
            </a:extLst>
          </p:cNvPr>
          <p:cNvSpPr txBox="1"/>
          <p:nvPr/>
        </p:nvSpPr>
        <p:spPr>
          <a:xfrm>
            <a:off x="516620" y="0"/>
            <a:ext cx="2307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Contoh</a:t>
            </a:r>
            <a:r>
              <a:rPr lang="en-US" sz="2400" dirty="0"/>
              <a:t> </a:t>
            </a:r>
            <a:r>
              <a:rPr lang="en-US" sz="2400" dirty="0" err="1"/>
              <a:t>hasil</a:t>
            </a:r>
            <a:r>
              <a:rPr lang="en-US" sz="2400" dirty="0"/>
              <a:t> ILPF</a:t>
            </a:r>
          </a:p>
        </p:txBody>
      </p:sp>
    </p:spTree>
    <p:extLst>
      <p:ext uri="{BB962C8B-B14F-4D97-AF65-F5344CB8AC3E}">
        <p14:creationId xmlns:p14="http://schemas.microsoft.com/office/powerpoint/2010/main" val="15760898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69181F-F1A2-4FA4-9CC3-0A6A1E027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45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AB1E00-B36E-453B-8956-5336E6D05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540" y="1344688"/>
            <a:ext cx="11108919" cy="46598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C005A8-98C3-73E6-5D94-7BF4617D0219}"/>
              </a:ext>
            </a:extLst>
          </p:cNvPr>
          <p:cNvSpPr txBox="1"/>
          <p:nvPr/>
        </p:nvSpPr>
        <p:spPr>
          <a:xfrm>
            <a:off x="271144" y="476295"/>
            <a:ext cx="9711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GLPF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menyambung</a:t>
            </a:r>
            <a:r>
              <a:rPr lang="en-US" sz="2400" dirty="0"/>
              <a:t> </a:t>
            </a:r>
            <a:r>
              <a:rPr lang="en-US" sz="2400" dirty="0" err="1"/>
              <a:t>bagian-bagian</a:t>
            </a:r>
            <a:r>
              <a:rPr lang="en-US" sz="2400" dirty="0"/>
              <a:t> yang </a:t>
            </a:r>
            <a:r>
              <a:rPr lang="en-US" sz="2400" dirty="0" err="1"/>
              <a:t>putus</a:t>
            </a:r>
            <a:r>
              <a:rPr lang="en-US" sz="2400" dirty="0"/>
              <a:t> pada </a:t>
            </a:r>
            <a:r>
              <a:rPr lang="en-US" sz="2400" dirty="0" err="1"/>
              <a:t>citra</a:t>
            </a:r>
            <a:r>
              <a:rPr lang="en-US" sz="2400" dirty="0"/>
              <a:t> font </a:t>
            </a:r>
            <a:r>
              <a:rPr lang="en-US" sz="2400" dirty="0" err="1"/>
              <a:t>karakter</a:t>
            </a:r>
            <a:r>
              <a:rPr lang="en-US" sz="24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1001435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09EF0E-E667-4A7F-A752-D7905BBFA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46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734873-119F-49FF-8B8D-125EC2A28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366" y="136525"/>
            <a:ext cx="8295834" cy="622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258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E3FE9A-8C7F-40AD-8501-85D4F4C69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47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DEF44A-9417-48C0-B91A-8CB3C2B60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785" y="1306010"/>
            <a:ext cx="10082430" cy="444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91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A07EF-92B6-4A71-80D7-5FA15972E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Highpass</a:t>
            </a:r>
            <a:r>
              <a:rPr lang="en-US" dirty="0"/>
              <a:t> filter (HPF)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ranah</a:t>
            </a:r>
            <a:r>
              <a:rPr lang="en-US" dirty="0"/>
              <a:t> </a:t>
            </a:r>
            <a:r>
              <a:rPr lang="en-US" dirty="0" err="1"/>
              <a:t>frekuensi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95EB4-6116-4A5A-9F2C-64104AEFC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/>
          </a:bodyPr>
          <a:lstStyle/>
          <a:p>
            <a:r>
              <a:rPr lang="en-US" sz="2400" dirty="0" err="1"/>
              <a:t>Penapis</a:t>
            </a:r>
            <a:r>
              <a:rPr lang="en-US" sz="2400" dirty="0"/>
              <a:t> </a:t>
            </a:r>
            <a:r>
              <a:rPr lang="en-US" sz="2400" dirty="0" err="1"/>
              <a:t>lolos</a:t>
            </a:r>
            <a:r>
              <a:rPr lang="en-US" sz="2400" dirty="0"/>
              <a:t> </a:t>
            </a:r>
            <a:r>
              <a:rPr lang="en-US" sz="2400" dirty="0" err="1"/>
              <a:t>tinggi</a:t>
            </a:r>
            <a:r>
              <a:rPr lang="en-US" sz="2400" dirty="0"/>
              <a:t> (</a:t>
            </a:r>
            <a:r>
              <a:rPr lang="en-US" sz="2400" i="1" dirty="0" err="1"/>
              <a:t>highpass</a:t>
            </a:r>
            <a:r>
              <a:rPr lang="en-US" sz="2400" i="1" dirty="0"/>
              <a:t> filter</a:t>
            </a:r>
            <a:r>
              <a:rPr lang="en-US" sz="2400" dirty="0"/>
              <a:t>) </a:t>
            </a:r>
            <a:r>
              <a:rPr lang="en-US" sz="2400" dirty="0" err="1"/>
              <a:t>bertujuan</a:t>
            </a:r>
            <a:r>
              <a:rPr lang="en-US" sz="2400" dirty="0"/>
              <a:t> </a:t>
            </a:r>
            <a:r>
              <a:rPr lang="en-US" sz="2400" dirty="0" err="1"/>
              <a:t>menekan</a:t>
            </a:r>
            <a:r>
              <a:rPr lang="en-US" sz="2400" dirty="0"/>
              <a:t> </a:t>
            </a:r>
            <a:r>
              <a:rPr lang="en-US" sz="2400" dirty="0" err="1"/>
              <a:t>komponen</a:t>
            </a:r>
            <a:r>
              <a:rPr lang="en-US" sz="2400" dirty="0"/>
              <a:t> </a:t>
            </a:r>
            <a:r>
              <a:rPr lang="en-US" sz="2400" dirty="0" err="1"/>
              <a:t>berfrekuensi</a:t>
            </a:r>
            <a:r>
              <a:rPr lang="en-US" sz="2400" dirty="0"/>
              <a:t> </a:t>
            </a:r>
            <a:r>
              <a:rPr lang="en-US" sz="2400" dirty="0" err="1"/>
              <a:t>rendah</a:t>
            </a:r>
            <a:r>
              <a:rPr lang="en-US" sz="2400" dirty="0"/>
              <a:t> dan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meloloskan</a:t>
            </a:r>
            <a:r>
              <a:rPr lang="en-US" sz="2400" dirty="0"/>
              <a:t> (</a:t>
            </a:r>
            <a:r>
              <a:rPr lang="en-US" sz="2400" dirty="0" err="1"/>
              <a:t>sekaligus</a:t>
            </a:r>
            <a:r>
              <a:rPr lang="en-US" sz="2400" dirty="0"/>
              <a:t> </a:t>
            </a:r>
            <a:r>
              <a:rPr lang="en-US" sz="2400" dirty="0" err="1"/>
              <a:t>memperkuat</a:t>
            </a:r>
            <a:r>
              <a:rPr lang="en-US" sz="2400" dirty="0"/>
              <a:t>) </a:t>
            </a:r>
            <a:r>
              <a:rPr lang="en-US" sz="2400" dirty="0" err="1"/>
              <a:t>komponen</a:t>
            </a:r>
            <a:r>
              <a:rPr lang="en-US" sz="2400" dirty="0"/>
              <a:t> </a:t>
            </a:r>
            <a:r>
              <a:rPr lang="en-US" sz="2400" dirty="0" err="1"/>
              <a:t>berfrekuensi</a:t>
            </a:r>
            <a:r>
              <a:rPr lang="en-US" sz="2400" dirty="0"/>
              <a:t> </a:t>
            </a:r>
            <a:r>
              <a:rPr lang="en-US" sz="2400" dirty="0" err="1"/>
              <a:t>tinggi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dirty="0" err="1"/>
              <a:t>Menghasilkan</a:t>
            </a:r>
            <a:r>
              <a:rPr lang="en-US" sz="2400" dirty="0"/>
              <a:t> </a:t>
            </a:r>
            <a:r>
              <a:rPr lang="en-US" sz="2400" dirty="0" err="1"/>
              <a:t>efek</a:t>
            </a:r>
            <a:r>
              <a:rPr lang="en-US" sz="2400" dirty="0"/>
              <a:t> </a:t>
            </a:r>
            <a:r>
              <a:rPr lang="en-US" sz="2400" dirty="0" err="1"/>
              <a:t>penajaman</a:t>
            </a:r>
            <a:r>
              <a:rPr lang="en-US" sz="2400" dirty="0"/>
              <a:t> pada </a:t>
            </a:r>
            <a:r>
              <a:rPr lang="en-US" sz="2400" dirty="0" err="1"/>
              <a:t>tepi</a:t>
            </a:r>
            <a:r>
              <a:rPr lang="en-US" sz="2400" dirty="0"/>
              <a:t> (edge) </a:t>
            </a:r>
            <a:r>
              <a:rPr lang="en-US" sz="2400" dirty="0" err="1"/>
              <a:t>citra</a:t>
            </a:r>
            <a:r>
              <a:rPr lang="en-US" sz="2400" dirty="0"/>
              <a:t> (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i="1" dirty="0"/>
              <a:t>sharpened image</a:t>
            </a:r>
            <a:r>
              <a:rPr lang="en-US" sz="2400" dirty="0"/>
              <a:t>)</a:t>
            </a:r>
          </a:p>
          <a:p>
            <a:r>
              <a:rPr lang="en-US" sz="2400" dirty="0" err="1"/>
              <a:t>Hubungan</a:t>
            </a:r>
            <a:r>
              <a:rPr lang="en-US" sz="2400" dirty="0"/>
              <a:t> </a:t>
            </a:r>
            <a:r>
              <a:rPr lang="en-US" sz="2400" dirty="0" err="1"/>
              <a:t>antara</a:t>
            </a:r>
            <a:r>
              <a:rPr lang="en-US" sz="2400" dirty="0"/>
              <a:t> </a:t>
            </a:r>
            <a:r>
              <a:rPr lang="en-US" sz="2400" dirty="0" err="1"/>
              <a:t>penapis</a:t>
            </a:r>
            <a:r>
              <a:rPr lang="en-US" sz="2400" dirty="0"/>
              <a:t> </a:t>
            </a:r>
            <a:r>
              <a:rPr lang="en-US" sz="2400" dirty="0" err="1"/>
              <a:t>lolos</a:t>
            </a:r>
            <a:r>
              <a:rPr lang="en-US" sz="2400" dirty="0"/>
              <a:t> </a:t>
            </a:r>
            <a:r>
              <a:rPr lang="en-US" sz="2400" dirty="0" err="1"/>
              <a:t>tinggi</a:t>
            </a:r>
            <a:r>
              <a:rPr lang="en-US" sz="2400" dirty="0"/>
              <a:t> (</a:t>
            </a:r>
            <a:r>
              <a:rPr lang="en-US" sz="2400" i="1" dirty="0" err="1"/>
              <a:t>H</a:t>
            </a:r>
            <a:r>
              <a:rPr lang="en-US" sz="2400" i="1" baseline="-25000" dirty="0" err="1"/>
              <a:t>hp</a:t>
            </a:r>
            <a:r>
              <a:rPr lang="en-US" sz="2400" dirty="0"/>
              <a:t>) dan </a:t>
            </a:r>
            <a:r>
              <a:rPr lang="en-US" sz="2400" dirty="0" err="1"/>
              <a:t>penapis</a:t>
            </a:r>
            <a:r>
              <a:rPr lang="en-US" sz="2400" dirty="0"/>
              <a:t> </a:t>
            </a:r>
            <a:r>
              <a:rPr lang="en-US" sz="2400" dirty="0" err="1"/>
              <a:t>lolos</a:t>
            </a:r>
            <a:r>
              <a:rPr lang="en-US" sz="2400" dirty="0"/>
              <a:t> </a:t>
            </a:r>
            <a:r>
              <a:rPr lang="en-US" sz="2400" dirty="0" err="1"/>
              <a:t>rendah</a:t>
            </a:r>
            <a:r>
              <a:rPr lang="en-US" sz="2400" dirty="0"/>
              <a:t> (</a:t>
            </a:r>
            <a:r>
              <a:rPr lang="en-US" sz="2400" i="1" dirty="0" err="1"/>
              <a:t>H</a:t>
            </a:r>
            <a:r>
              <a:rPr lang="en-US" sz="2400" i="1" baseline="-25000" dirty="0" err="1"/>
              <a:t>lp</a:t>
            </a:r>
            <a:r>
              <a:rPr lang="en-US" sz="2400" dirty="0"/>
              <a:t>)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 err="1"/>
              <a:t>Tiga</a:t>
            </a:r>
            <a:r>
              <a:rPr lang="en-US" sz="2400" dirty="0"/>
              <a:t> </a:t>
            </a:r>
            <a:r>
              <a:rPr lang="en-US" sz="2400" dirty="0" err="1"/>
              <a:t>buah</a:t>
            </a:r>
            <a:r>
              <a:rPr lang="en-US" sz="2400" dirty="0"/>
              <a:t> HPF yang </a:t>
            </a:r>
            <a:r>
              <a:rPr lang="en-US" sz="2400" dirty="0" err="1"/>
              <a:t>utama</a:t>
            </a:r>
            <a:r>
              <a:rPr lang="en-US" sz="2400" dirty="0"/>
              <a:t>: </a:t>
            </a:r>
          </a:p>
          <a:p>
            <a:pPr marL="0" indent="0">
              <a:buNone/>
            </a:pPr>
            <a:r>
              <a:rPr lang="en-US" sz="2400" dirty="0"/>
              <a:t>      1. </a:t>
            </a:r>
            <a:r>
              <a:rPr lang="en-US" sz="2400" i="1" dirty="0"/>
              <a:t>Ideal </a:t>
            </a:r>
            <a:r>
              <a:rPr lang="en-US" sz="2400" i="1" dirty="0" err="1"/>
              <a:t>highpass</a:t>
            </a:r>
            <a:r>
              <a:rPr lang="en-US" sz="2400" i="1" dirty="0"/>
              <a:t> filter </a:t>
            </a:r>
            <a:r>
              <a:rPr lang="en-US" sz="2400" dirty="0"/>
              <a:t>(IHPF)</a:t>
            </a:r>
          </a:p>
          <a:p>
            <a:pPr marL="0" indent="0">
              <a:buNone/>
            </a:pPr>
            <a:r>
              <a:rPr lang="en-US" sz="2400" dirty="0"/>
              <a:t>      2. </a:t>
            </a:r>
            <a:r>
              <a:rPr lang="en-US" sz="2400" i="1" dirty="0"/>
              <a:t>Butterworth </a:t>
            </a:r>
            <a:r>
              <a:rPr lang="en-US" sz="2400" i="1" dirty="0" err="1"/>
              <a:t>highpass</a:t>
            </a:r>
            <a:r>
              <a:rPr lang="en-US" sz="2400" i="1" dirty="0"/>
              <a:t> filter </a:t>
            </a:r>
            <a:r>
              <a:rPr lang="en-US" sz="2400" dirty="0"/>
              <a:t>(BHPF)</a:t>
            </a:r>
          </a:p>
          <a:p>
            <a:pPr marL="0" indent="0">
              <a:buNone/>
            </a:pPr>
            <a:r>
              <a:rPr lang="en-US" sz="2400" dirty="0"/>
              <a:t>      3. </a:t>
            </a:r>
            <a:r>
              <a:rPr lang="en-US" sz="2400" i="1" dirty="0"/>
              <a:t>Gaussian </a:t>
            </a:r>
            <a:r>
              <a:rPr lang="en-US" sz="2400" i="1" dirty="0" err="1"/>
              <a:t>highpass</a:t>
            </a:r>
            <a:r>
              <a:rPr lang="en-US" sz="2400" i="1" dirty="0"/>
              <a:t> filter </a:t>
            </a:r>
            <a:r>
              <a:rPr lang="en-US" sz="2400" dirty="0"/>
              <a:t>(GHPF)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ED8074-5499-4F2B-9EAF-60334E57E0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597" y="3937000"/>
            <a:ext cx="3205163" cy="51760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64BEFD-FAEC-4C0D-B3C7-E91D8935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4703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F8F973-710B-4218-848F-8DA320576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14400"/>
            <a:ext cx="11430000" cy="4876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819E4D-A5A1-4A58-90B1-D4B8E69A14BC}"/>
              </a:ext>
            </a:extLst>
          </p:cNvPr>
          <p:cNvSpPr txBox="1"/>
          <p:nvPr/>
        </p:nvSpPr>
        <p:spPr>
          <a:xfrm>
            <a:off x="599440" y="1066800"/>
            <a:ext cx="104708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Highpass</a:t>
            </a:r>
            <a:endParaRPr lang="en-US" sz="1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7FB3C5-1729-4127-AADF-7B797641A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49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D8535B-6BF1-4D5D-A5F3-F2C56D9BE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3682" y="5980112"/>
            <a:ext cx="2886075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030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827CD7-FE25-4E3A-9A8E-90FE2638E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62000"/>
            <a:ext cx="10515600" cy="5725886"/>
          </a:xfrm>
        </p:spPr>
        <p:txBody>
          <a:bodyPr>
            <a:normAutofit/>
          </a:bodyPr>
          <a:lstStyle/>
          <a:p>
            <a:r>
              <a:rPr lang="en-US" sz="2400" dirty="0" err="1"/>
              <a:t>Perhatikan</a:t>
            </a:r>
            <a:r>
              <a:rPr lang="en-US" sz="2400" dirty="0"/>
              <a:t> </a:t>
            </a:r>
            <a:r>
              <a:rPr lang="en-US" sz="2400" dirty="0" err="1"/>
              <a:t>bahwa</a:t>
            </a:r>
            <a:r>
              <a:rPr lang="en-US" sz="2400" dirty="0"/>
              <a:t> </a:t>
            </a:r>
            <a:r>
              <a:rPr lang="en-US" sz="2400" dirty="0" err="1"/>
              <a:t>penapisan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ranah</a:t>
            </a:r>
            <a:r>
              <a:rPr lang="en-US" sz="2400" dirty="0"/>
              <a:t> </a:t>
            </a:r>
            <a:r>
              <a:rPr lang="en-US" sz="2400" dirty="0" err="1"/>
              <a:t>spasial</a:t>
            </a:r>
            <a:r>
              <a:rPr lang="en-US" sz="2400" dirty="0"/>
              <a:t> dan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ranah</a:t>
            </a:r>
            <a:r>
              <a:rPr lang="en-US" sz="2400" dirty="0"/>
              <a:t> </a:t>
            </a:r>
            <a:r>
              <a:rPr lang="en-US" sz="2400" dirty="0" err="1"/>
              <a:t>frekuensi</a:t>
            </a:r>
            <a:r>
              <a:rPr lang="en-US" sz="2400" dirty="0"/>
              <a:t> </a:t>
            </a:r>
            <a:r>
              <a:rPr lang="en-US" sz="2400" dirty="0" err="1"/>
              <a:t>keduanya</a:t>
            </a:r>
            <a:r>
              <a:rPr lang="en-US" sz="2400" dirty="0"/>
              <a:t> </a:t>
            </a:r>
            <a:r>
              <a:rPr lang="en-US" sz="2400" dirty="0" err="1"/>
              <a:t>berkoresponden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 err="1"/>
              <a:t>Contoh</a:t>
            </a:r>
            <a:r>
              <a:rPr lang="en-US" sz="2400" dirty="0"/>
              <a:t>: </a:t>
            </a:r>
            <a:r>
              <a:rPr lang="en-US" sz="2400" dirty="0" err="1"/>
              <a:t>citra</a:t>
            </a:r>
            <a:r>
              <a:rPr lang="en-US" sz="2400" dirty="0"/>
              <a:t> </a:t>
            </a:r>
            <a:r>
              <a:rPr lang="en-US" sz="2400" i="1" dirty="0"/>
              <a:t>pepper</a:t>
            </a:r>
            <a:r>
              <a:rPr lang="en-US" sz="2400" dirty="0"/>
              <a:t> </a:t>
            </a:r>
            <a:r>
              <a:rPr lang="en-US" sz="2400" dirty="0" err="1"/>
              <a:t>akan</a:t>
            </a:r>
            <a:r>
              <a:rPr lang="en-US" sz="2400" dirty="0"/>
              <a:t> </a:t>
            </a:r>
            <a:r>
              <a:rPr lang="en-US" sz="2400" dirty="0" err="1"/>
              <a:t>dilakukan</a:t>
            </a:r>
            <a:r>
              <a:rPr lang="en-US" sz="2400" dirty="0"/>
              <a:t> </a:t>
            </a:r>
            <a:r>
              <a:rPr lang="en-US" sz="2400" i="1" dirty="0"/>
              <a:t>sharpening</a:t>
            </a:r>
            <a:r>
              <a:rPr lang="en-US" sz="2400" dirty="0"/>
              <a:t> pada </a:t>
            </a:r>
            <a:r>
              <a:rPr lang="en-US" sz="2400" dirty="0" err="1"/>
              <a:t>ranah</a:t>
            </a:r>
            <a:r>
              <a:rPr lang="en-US" sz="2400" dirty="0"/>
              <a:t> </a:t>
            </a:r>
            <a:r>
              <a:rPr lang="en-US" sz="2400" dirty="0" err="1"/>
              <a:t>spasial</a:t>
            </a:r>
            <a:r>
              <a:rPr lang="en-US" sz="2400" dirty="0"/>
              <a:t> dan </a:t>
            </a:r>
            <a:r>
              <a:rPr lang="en-US" sz="2400" dirty="0" err="1"/>
              <a:t>ranah</a:t>
            </a:r>
            <a:r>
              <a:rPr lang="en-US" sz="2400" dirty="0"/>
              <a:t> </a:t>
            </a:r>
            <a:r>
              <a:rPr lang="en-US" sz="2400" dirty="0" err="1"/>
              <a:t>frekuensi</a:t>
            </a:r>
            <a:r>
              <a:rPr lang="en-US" sz="2400" dirty="0"/>
              <a:t>. </a:t>
            </a:r>
            <a:r>
              <a:rPr lang="en-US" sz="2400" dirty="0" err="1"/>
              <a:t>Penapis</a:t>
            </a:r>
            <a:r>
              <a:rPr lang="en-US" sz="2400" dirty="0"/>
              <a:t> yang </a:t>
            </a:r>
            <a:r>
              <a:rPr lang="en-US" sz="2400" dirty="0" err="1"/>
              <a:t>digunakan</a:t>
            </a:r>
            <a:r>
              <a:rPr lang="en-US" sz="2400" dirty="0"/>
              <a:t> </a:t>
            </a:r>
            <a:r>
              <a:rPr lang="en-US" sz="2400" dirty="0" err="1"/>
              <a:t>adalah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Citra </a:t>
            </a:r>
            <a:r>
              <a:rPr lang="en-US" sz="2400" i="1" dirty="0"/>
              <a:t>f </a:t>
            </a:r>
            <a:r>
              <a:rPr lang="en-US" sz="2400" dirty="0"/>
              <a:t>dan </a:t>
            </a:r>
            <a:r>
              <a:rPr lang="en-US" sz="2400" dirty="0" err="1"/>
              <a:t>penapis</a:t>
            </a:r>
            <a:r>
              <a:rPr lang="en-US" sz="2400" dirty="0"/>
              <a:t> </a:t>
            </a:r>
            <a:r>
              <a:rPr lang="en-US" sz="2400" i="1" dirty="0"/>
              <a:t>h</a:t>
            </a:r>
            <a:r>
              <a:rPr lang="en-US" sz="2400" dirty="0"/>
              <a:t>  </a:t>
            </a:r>
            <a:r>
              <a:rPr lang="en-US" sz="2400" dirty="0" err="1"/>
              <a:t>keduanya</a:t>
            </a:r>
            <a:r>
              <a:rPr lang="en-US" sz="2400" dirty="0"/>
              <a:t> </a:t>
            </a:r>
            <a:r>
              <a:rPr lang="en-US" sz="2400" dirty="0" err="1"/>
              <a:t>ditransformasi</a:t>
            </a:r>
            <a:r>
              <a:rPr lang="en-US" sz="2400" dirty="0"/>
              <a:t> </a:t>
            </a:r>
            <a:r>
              <a:rPr lang="en-US" sz="2400" dirty="0" err="1"/>
              <a:t>ke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ranah</a:t>
            </a:r>
            <a:r>
              <a:rPr lang="en-US" sz="2400" dirty="0"/>
              <a:t> </a:t>
            </a:r>
            <a:r>
              <a:rPr lang="en-US" sz="2400" dirty="0" err="1"/>
              <a:t>frekuensi</a:t>
            </a:r>
            <a:endParaRPr lang="en-US" sz="2400" dirty="0"/>
          </a:p>
          <a:p>
            <a:r>
              <a:rPr lang="en-US" sz="2400" dirty="0" err="1"/>
              <a:t>Sebelum</a:t>
            </a:r>
            <a:r>
              <a:rPr lang="en-US" sz="2400" dirty="0"/>
              <a:t> </a:t>
            </a:r>
            <a:r>
              <a:rPr lang="en-US" sz="2400" dirty="0" err="1"/>
              <a:t>ditransformasi</a:t>
            </a:r>
            <a:r>
              <a:rPr lang="en-US" sz="2400" dirty="0"/>
              <a:t>, </a:t>
            </a:r>
            <a:r>
              <a:rPr lang="en-US" sz="2400" dirty="0" err="1"/>
              <a:t>penapis</a:t>
            </a:r>
            <a:r>
              <a:rPr lang="en-US" sz="2400" dirty="0"/>
              <a:t> </a:t>
            </a:r>
            <a:r>
              <a:rPr lang="en-US" sz="2400" i="1" dirty="0"/>
              <a:t>h</a:t>
            </a:r>
            <a:r>
              <a:rPr lang="en-US" sz="2400" dirty="0"/>
              <a:t> </a:t>
            </a:r>
            <a:r>
              <a:rPr lang="en-US" sz="2400" dirty="0" err="1"/>
              <a:t>harus</a:t>
            </a:r>
            <a:r>
              <a:rPr lang="en-US" sz="2400" dirty="0"/>
              <a:t> </a:t>
            </a:r>
            <a:r>
              <a:rPr lang="en-US" sz="2400" dirty="0" err="1"/>
              <a:t>disamakana</a:t>
            </a:r>
            <a:r>
              <a:rPr lang="en-US" sz="2400" dirty="0"/>
              <a:t> </a:t>
            </a:r>
            <a:r>
              <a:rPr lang="en-US" sz="2400" dirty="0" err="1"/>
              <a:t>ukurannya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citra</a:t>
            </a:r>
            <a:r>
              <a:rPr lang="en-US" sz="2400" dirty="0"/>
              <a:t> f </a:t>
            </a:r>
            <a:r>
              <a:rPr lang="en-US" sz="2400" dirty="0" err="1"/>
              <a:t>dengan</a:t>
            </a:r>
            <a:r>
              <a:rPr lang="en-US" sz="2400" dirty="0"/>
              <a:t> proses padding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066E8D-2BB5-4961-89CA-566C2AC2BC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100" y="1841500"/>
            <a:ext cx="3858260" cy="3733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F0AFBA-A69A-471D-AF2F-BF7313CD6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1452" y="3429000"/>
            <a:ext cx="1715556" cy="156032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E6D0CA-5CB2-4AB4-8C6E-B174EDAEA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446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790362-BD80-45E1-A337-5AF427483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968" y="263075"/>
            <a:ext cx="8944757" cy="633184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7B4FB9-0104-4D94-BD64-57ADD16DA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50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9DD1D7-43B7-43DB-A3DA-5E4FB5958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9725" y="1325562"/>
            <a:ext cx="2962275" cy="752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9EFBF3-93BC-4433-A683-BC59CBF715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9725" y="4503739"/>
            <a:ext cx="281940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3393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4C3184-50CF-7784-719A-BB5043CC6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51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AD06F1-953A-E082-14A6-5B8781763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897" y="448033"/>
            <a:ext cx="9672614" cy="5961933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7A938B1-8772-290A-7A94-A0F2629E7390}"/>
              </a:ext>
            </a:extLst>
          </p:cNvPr>
          <p:cNvCxnSpPr/>
          <p:nvPr/>
        </p:nvCxnSpPr>
        <p:spPr>
          <a:xfrm>
            <a:off x="1991032" y="3259394"/>
            <a:ext cx="336263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AF67EAA-5BDD-B617-5E66-F98BE25EB2A7}"/>
              </a:ext>
            </a:extLst>
          </p:cNvPr>
          <p:cNvCxnSpPr>
            <a:cxnSpLocks/>
          </p:cNvCxnSpPr>
          <p:nvPr/>
        </p:nvCxnSpPr>
        <p:spPr>
          <a:xfrm>
            <a:off x="2172460" y="4834194"/>
            <a:ext cx="289302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14500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DB1149-50E4-4275-ABB8-CB8058A42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52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014A70-3441-4829-BDE9-CA7755EC5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280" y="1492036"/>
            <a:ext cx="7283891" cy="50707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08D99C-B2F1-41F2-8C84-3EC77F9865DE}"/>
              </a:ext>
            </a:extLst>
          </p:cNvPr>
          <p:cNvSpPr txBox="1"/>
          <p:nvPr/>
        </p:nvSpPr>
        <p:spPr>
          <a:xfrm>
            <a:off x="955040" y="295255"/>
            <a:ext cx="88290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0" i="0" u="none" strike="noStrike" baseline="0" dirty="0" err="1">
                <a:solidFill>
                  <a:srgbClr val="33339B"/>
                </a:solidFill>
              </a:rPr>
              <a:t>Representasi</a:t>
            </a:r>
            <a:r>
              <a:rPr lang="en-US" sz="3200" b="0" i="0" u="none" strike="noStrike" baseline="0" dirty="0">
                <a:solidFill>
                  <a:srgbClr val="33339B"/>
                </a:solidFill>
              </a:rPr>
              <a:t> </a:t>
            </a:r>
            <a:r>
              <a:rPr lang="en-US" sz="3200" b="0" i="0" u="none" strike="noStrike" baseline="0" dirty="0" err="1">
                <a:solidFill>
                  <a:srgbClr val="33339B"/>
                </a:solidFill>
              </a:rPr>
              <a:t>Spasial</a:t>
            </a:r>
            <a:r>
              <a:rPr lang="en-US" sz="3200" b="0" i="0" u="none" strike="noStrike" baseline="0" dirty="0">
                <a:solidFill>
                  <a:srgbClr val="33339B"/>
                </a:solidFill>
              </a:rPr>
              <a:t>  Ideal, Butterworth dan Gaussian </a:t>
            </a:r>
            <a:r>
              <a:rPr lang="en-US" sz="3200" b="0" i="0" u="none" strike="noStrike" baseline="0" dirty="0" err="1">
                <a:solidFill>
                  <a:srgbClr val="33339B"/>
                </a:solidFill>
              </a:rPr>
              <a:t>Highpass</a:t>
            </a:r>
            <a:r>
              <a:rPr lang="en-US" sz="3200" b="0" i="0" u="none" strike="noStrike" baseline="0" dirty="0">
                <a:solidFill>
                  <a:srgbClr val="33339B"/>
                </a:solidFill>
              </a:rPr>
              <a:t> Filter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083093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FF48A-78B1-593B-17C0-A2FFB0422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A00AC8D-006D-0C17-0821-49D44731E904}"/>
              </a:ext>
            </a:extLst>
          </p:cNvPr>
          <p:cNvSpPr txBox="1"/>
          <p:nvPr/>
        </p:nvSpPr>
        <p:spPr>
          <a:xfrm>
            <a:off x="731520" y="197346"/>
            <a:ext cx="11084560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Penapisan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dalam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ranah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frekuensi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dengan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1" i="0" u="none" strike="noStrike" baseline="0" dirty="0">
                <a:solidFill>
                  <a:srgbClr val="FF0000"/>
                </a:solidFill>
                <a:latin typeface="Courier New" panose="02070309020205020404" pitchFamily="49" charset="0"/>
              </a:rPr>
              <a:t>Gaussian </a:t>
            </a:r>
            <a:r>
              <a:rPr lang="en-US" sz="1800" b="1" i="0" u="none" strike="noStrike" baseline="0" dirty="0" err="1">
                <a:solidFill>
                  <a:srgbClr val="FF0000"/>
                </a:solidFill>
                <a:latin typeface="Courier New" panose="02070309020205020404" pitchFamily="49" charset="0"/>
              </a:rPr>
              <a:t>Highpass</a:t>
            </a:r>
            <a:r>
              <a:rPr lang="en-US" sz="1800" b="1" i="0" u="none" strike="noStrike" baseline="0" dirty="0">
                <a:solidFill>
                  <a:srgbClr val="FF0000"/>
                </a:solidFill>
                <a:latin typeface="Courier New" panose="02070309020205020404" pitchFamily="49" charset="0"/>
              </a:rPr>
              <a:t> Filter (GHPF)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'cameraman.bmp'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(f);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[M,N] = size(f);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%Step 1: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Tentukan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parameter padding,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biasanya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untuk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f(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x,y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)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      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berukuran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M x N, parameter padding P dan Q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biasanya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P = 2M and Q = 2N.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P = 2*M;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Q = 2*N;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%Step 2: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Bentuklah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padding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fp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x,y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)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berukuran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 P X Q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dengan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menambahkan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pixel-pixel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bernilai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nol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pada f(x, y).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 = im2double(f);</a:t>
            </a:r>
          </a:p>
          <a:p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1:P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j = 1:Q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if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&lt;= M &amp;&amp; j&lt;= N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fp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i,j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 = f(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i,j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else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fp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i,j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 = 0;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(f);title(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'original image'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fp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'padded image'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endParaRPr lang="en-US" sz="1800" b="0" i="0" u="none" strike="noStrike" baseline="0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85D32C-93FC-6E6C-4A0E-65F0BDC69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7363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A0E9E3-5FDE-C67B-65F1-854BE4208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A675B30-37E6-C8E6-90B6-A25BC48E4BF8}"/>
              </a:ext>
            </a:extLst>
          </p:cNvPr>
          <p:cNvSpPr txBox="1"/>
          <p:nvPr/>
        </p:nvSpPr>
        <p:spPr>
          <a:xfrm>
            <a:off x="736600" y="117693"/>
            <a:ext cx="1071880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%Step 3: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Lakukan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transformasi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Fourier pada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fp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(x, y) dan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tampilkan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Fourier Spectrum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fftshift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(fft2(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fp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));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move the origin of the transform to the center of the frequency rectangle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S2 = log(1+abs(F));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use abs to compute the magnitude (handling imaginary) and use log to brighten display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(S2,[]); 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'Fourier spectrum'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%Step 4: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Bangkitkan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fungsi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penapis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H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berukuran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P x Q,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misalkan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penapis</a:t>
            </a:r>
            <a:endParaRPr lang="en-US" sz="18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%yang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digunakan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adalah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Ideal Lowpass Filter (ILPF)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D0 = 50;  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cut-off frequency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Set up range of variables.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u = 0:(P-1);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v = 0:(Q-1);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Compute the indices for use in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meshgrid</a:t>
            </a:r>
            <a:endParaRPr lang="en-US" sz="18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find(u &gt; P/2);</a:t>
            </a:r>
          </a:p>
          <a:p>
            <a:r>
              <a:rPr lang="pl-PL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u(idx) = u(idx) - P;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idy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find(v &gt; Q/2);</a:t>
            </a:r>
          </a:p>
          <a:p>
            <a:r>
              <a:rPr lang="pl-PL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v(idy) = v(idy) - Q;</a:t>
            </a:r>
          </a:p>
          <a:p>
            <a:endParaRPr lang="en-US" sz="1800" b="0" i="0" u="none" strike="noStrike" baseline="0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A4ACFB-D54D-A0D3-FCF6-F853D57BA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2632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DE361D-5A17-9C36-DC93-9154A26FC4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46DB64D-AF61-FF22-EB2D-E228F0E9A559}"/>
              </a:ext>
            </a:extLst>
          </p:cNvPr>
          <p:cNvSpPr txBox="1"/>
          <p:nvPr/>
        </p:nvSpPr>
        <p:spPr>
          <a:xfrm>
            <a:off x="833120" y="302359"/>
            <a:ext cx="1067816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Compute the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meshgrid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arrays</a:t>
            </a:r>
          </a:p>
          <a:p>
            <a:r>
              <a:rPr lang="es-E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[V, U] = </a:t>
            </a:r>
            <a:r>
              <a:rPr lang="es-E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meshgrid</a:t>
            </a:r>
            <a:r>
              <a:rPr lang="es-E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(v, u);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D = sqrt(U.^2 + V.^2);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pt-BR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H = exp(-(D.^2)./(2*(D0^2)));</a:t>
            </a:r>
          </a:p>
          <a:p>
            <a:r>
              <a:rPr lang="pt-BR" dirty="0">
                <a:solidFill>
                  <a:srgbClr val="000000"/>
                </a:solidFill>
                <a:latin typeface="Courier New" panose="02070309020205020404" pitchFamily="49" charset="0"/>
              </a:rPr>
              <a:t>H = 1 – H;</a:t>
            </a:r>
            <a:endParaRPr lang="pt-BR" sz="1800" b="0" i="0" u="none" strike="noStrike" baseline="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H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fftshift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(H);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figure;imshow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(H);title(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'LPF Gaussian Mask'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mesh(H);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sv-SE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%Step 5: Kalikan F dengan H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G = H.*F;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G1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ifftshift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(G);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%Step 6: Ambil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bagian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real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dari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inverse FFT of G: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G2 = real(ifft2(G1));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apply the inverse, discrete Fourier transform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(G2);title(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'output image after inverse 2D DFT'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%Step 7: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Potong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bagian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kiri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atas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sehingga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menjadi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berukuran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semula</a:t>
            </a:r>
            <a:endParaRPr lang="en-US" sz="18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G2 = G2(1:M, 1:N);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Resize the image to undo padding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(G2); 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'output image'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endParaRPr lang="en-US" b="0" i="0" u="none" strike="noStrike" baseline="0" dirty="0"/>
          </a:p>
          <a:p>
            <a:endParaRPr lang="en-US" sz="1800" b="0" i="0" u="none" strike="noStrike" baseline="0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CBD8C5-A5CE-9BF9-AD40-9D7B676A3E6A}"/>
              </a:ext>
            </a:extLst>
          </p:cNvPr>
          <p:cNvSpPr txBox="1"/>
          <p:nvPr/>
        </p:nvSpPr>
        <p:spPr>
          <a:xfrm>
            <a:off x="934720" y="5657671"/>
            <a:ext cx="1102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Sumber</a:t>
            </a:r>
            <a:r>
              <a:rPr lang="en-US" dirty="0">
                <a:solidFill>
                  <a:srgbClr val="FF0000"/>
                </a:solidFill>
              </a:rPr>
              <a:t>: Program di </a:t>
            </a:r>
            <a:r>
              <a:rPr lang="en-US" dirty="0" err="1">
                <a:solidFill>
                  <a:srgbClr val="FF0000"/>
                </a:solidFill>
              </a:rPr>
              <a:t>atas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merupakan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modifikasi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dari</a:t>
            </a:r>
            <a:r>
              <a:rPr lang="en-US" dirty="0">
                <a:solidFill>
                  <a:srgbClr val="FF0000"/>
                </a:solidFill>
              </a:rPr>
              <a:t> program yang </a:t>
            </a:r>
            <a:r>
              <a:rPr lang="en-US" dirty="0" err="1">
                <a:solidFill>
                  <a:srgbClr val="FF0000"/>
                </a:solidFill>
              </a:rPr>
              <a:t>diambil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dari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sini</a:t>
            </a:r>
            <a:r>
              <a:rPr lang="en-US" dirty="0">
                <a:solidFill>
                  <a:srgbClr val="FF0000"/>
                </a:solidFill>
              </a:rPr>
              <a:t>: 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https://www.cs.uregina.ca/Links/class-info/425-nova/Lab5/index.html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pPr marL="342900" indent="-342900">
              <a:buAutoNum type="arabicPeriod"/>
            </a:pPr>
            <a:r>
              <a:rPr lang="en-US" sz="1800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https://www.mathworks.com/matlabcentral/fileexchange/53250-filtering-of-an-image-in-frequency-domain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BE4FFB-CD38-2A73-BE6F-A5FEE581C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4665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DDAB73-E3F5-4B3D-A9C3-1DAE8EA83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53" y="87927"/>
            <a:ext cx="2606887" cy="21458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9D44D3-89C7-4A82-9DE3-77BC3570F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020" y="0"/>
            <a:ext cx="4285554" cy="37820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7A0F82-7CA3-4336-9E40-8160A29395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4733" y="-24429"/>
            <a:ext cx="4285554" cy="3782060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DD4B3BB-42A9-41A6-9B71-B8F89B950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56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E298BE-654A-4031-9436-E6B83461CD2B}"/>
              </a:ext>
            </a:extLst>
          </p:cNvPr>
          <p:cNvSpPr txBox="1"/>
          <p:nvPr/>
        </p:nvSpPr>
        <p:spPr>
          <a:xfrm>
            <a:off x="8702732" y="5483205"/>
            <a:ext cx="33947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Hasil run program</a:t>
            </a:r>
          </a:p>
          <a:p>
            <a:r>
              <a:rPr lang="en-US" sz="2800" dirty="0" err="1">
                <a:solidFill>
                  <a:srgbClr val="FF0000"/>
                </a:solidFill>
              </a:rPr>
              <a:t>dengan</a:t>
            </a:r>
            <a:r>
              <a:rPr lang="en-US" sz="2800" dirty="0">
                <a:solidFill>
                  <a:srgbClr val="FF0000"/>
                </a:solidFill>
              </a:rPr>
              <a:t> GHPF, D0 = 50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44D3EC-A99E-4428-8983-ED516E054A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1401" y="3263101"/>
            <a:ext cx="4285555" cy="37820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F5F3B3-8884-4E8F-8AC6-0323CB319E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0350" y="3287380"/>
            <a:ext cx="2896307" cy="23841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9967BB7-EAED-48A2-85F1-116C6A4268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287527"/>
            <a:ext cx="4285556" cy="378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0659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2113A8-C692-4558-423D-F25983C31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57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93DF57-65DF-7FD6-52DF-D1D77E362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734" y="236120"/>
            <a:ext cx="8001000" cy="60007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E7E306-C455-1C65-635C-81E6D724076A}"/>
              </a:ext>
            </a:extLst>
          </p:cNvPr>
          <p:cNvSpPr txBox="1"/>
          <p:nvPr/>
        </p:nvSpPr>
        <p:spPr>
          <a:xfrm>
            <a:off x="4812631" y="6154006"/>
            <a:ext cx="981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mesh(H)</a:t>
            </a:r>
          </a:p>
        </p:txBody>
      </p:sp>
    </p:spTree>
    <p:extLst>
      <p:ext uri="{BB962C8B-B14F-4D97-AF65-F5344CB8AC3E}">
        <p14:creationId xmlns:p14="http://schemas.microsoft.com/office/powerpoint/2010/main" val="11740629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C9246B-9658-4C56-9295-7280096DCD1F}"/>
              </a:ext>
            </a:extLst>
          </p:cNvPr>
          <p:cNvSpPr txBox="1"/>
          <p:nvPr/>
        </p:nvSpPr>
        <p:spPr>
          <a:xfrm>
            <a:off x="558800" y="335280"/>
            <a:ext cx="56812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Contoh</a:t>
            </a:r>
            <a:r>
              <a:rPr lang="en-US" sz="2800" dirty="0"/>
              <a:t> </a:t>
            </a:r>
            <a:r>
              <a:rPr lang="en-US" sz="2800" dirty="0" err="1"/>
              <a:t>hasil</a:t>
            </a:r>
            <a:r>
              <a:rPr lang="en-US" sz="2800" dirty="0"/>
              <a:t> lain </a:t>
            </a:r>
            <a:r>
              <a:rPr lang="en-US" sz="2800" dirty="0" err="1"/>
              <a:t>dengan</a:t>
            </a:r>
            <a:r>
              <a:rPr lang="en-US" sz="2800" dirty="0"/>
              <a:t> </a:t>
            </a:r>
            <a:r>
              <a:rPr lang="en-US" sz="2800" dirty="0" err="1"/>
              <a:t>citra</a:t>
            </a:r>
            <a:r>
              <a:rPr lang="en-US" sz="2800" dirty="0"/>
              <a:t> </a:t>
            </a:r>
            <a:r>
              <a:rPr lang="en-US" sz="2800" i="1" dirty="0"/>
              <a:t>pepper</a:t>
            </a:r>
            <a:r>
              <a:rPr lang="en-US" sz="2800" dirty="0"/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CFD671-FC26-4973-89DC-8E7BC4BD0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980" y="1245870"/>
            <a:ext cx="4648200" cy="4102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F46284-A49F-488A-A839-1B23A06CB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900" y="1245870"/>
            <a:ext cx="5734050" cy="518795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7A0F6B-9D63-4A8D-BA2B-A0BFDF425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4088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3116A4E-EACD-4D29-B70B-08C47CD8D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" y="835025"/>
            <a:ext cx="5734050" cy="518795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E2F896-DB60-4A71-A800-64F88AFCB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59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3E7133-3809-4B6A-B2A9-1FE92BE5D1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3575" y="835025"/>
            <a:ext cx="5734050" cy="518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951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FB0D6-1963-453E-93CF-455E0B435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38480"/>
            <a:ext cx="10515600" cy="5638483"/>
          </a:xfrm>
        </p:spPr>
        <p:txBody>
          <a:bodyPr>
            <a:normAutofit/>
          </a:bodyPr>
          <a:lstStyle/>
          <a:p>
            <a:r>
              <a:rPr lang="en-US" sz="2400" dirty="0" err="1"/>
              <a:t>Penapisan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ranah</a:t>
            </a:r>
            <a:r>
              <a:rPr lang="en-US" sz="2400" dirty="0"/>
              <a:t> </a:t>
            </a:r>
            <a:r>
              <a:rPr lang="en-US" sz="2400" dirty="0" err="1"/>
              <a:t>spasial</a:t>
            </a:r>
            <a:r>
              <a:rPr lang="en-US" sz="2400" dirty="0"/>
              <a:t> (</a:t>
            </a:r>
            <a:r>
              <a:rPr lang="en-US" sz="2400" dirty="0" err="1"/>
              <a:t>penajaman</a:t>
            </a:r>
            <a:r>
              <a:rPr lang="en-US" sz="2400" dirty="0"/>
              <a:t> </a:t>
            </a:r>
            <a:r>
              <a:rPr lang="en-US" sz="2400" dirty="0" err="1"/>
              <a:t>tepi</a:t>
            </a:r>
            <a:r>
              <a:rPr lang="en-US" sz="2400" dirty="0"/>
              <a:t>):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C15360-4706-4A51-AA88-2EEBDDACE104}"/>
              </a:ext>
            </a:extLst>
          </p:cNvPr>
          <p:cNvSpPr txBox="1"/>
          <p:nvPr/>
        </p:nvSpPr>
        <p:spPr>
          <a:xfrm>
            <a:off x="1198880" y="1113195"/>
            <a:ext cx="740664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f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=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'lada-gray.bmp'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f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), 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'Original image'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pt-BR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h = [0 -1 0; -1 5 -1; 0 -1 0];</a:t>
            </a:r>
          </a:p>
          <a:p>
            <a:r>
              <a:rPr lang="fr-FR" dirty="0" err="1">
                <a:solidFill>
                  <a:srgbClr val="000000"/>
                </a:solidFill>
                <a:latin typeface="Courier New" panose="02070309020205020404" pitchFamily="49" charset="0"/>
              </a:rPr>
              <a:t>f</a:t>
            </a:r>
            <a:r>
              <a:rPr lang="fr-FR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sharp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uint8(</a:t>
            </a:r>
            <a:r>
              <a:rPr lang="fr-FR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convn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(double(f), double(h)));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f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sharp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), 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'Sharp image'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  <a:endParaRPr lang="en-US" b="0" i="0" u="none" strike="noStrike" baseline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AD44CC-2BAA-419D-BA14-AB7422B3A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755900"/>
            <a:ext cx="4648200" cy="4102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C4217F-7E7C-492D-BB9F-5A72C93B3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885" y="2736850"/>
            <a:ext cx="4654550" cy="412115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40BBC4-532D-472D-A3E6-703114CD4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9174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7D9940A-09CE-42D0-AEC0-0B34A2C7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60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747996-9E51-4C12-8DC8-26C12C5CB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55" y="835025"/>
            <a:ext cx="5734050" cy="5187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47A1D3-4D55-45B3-A2A1-A3254DAB8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5697" y="1286510"/>
            <a:ext cx="4648200" cy="410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6001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8CAD68-9F87-4930-92C9-131B8CFDB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61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C817B4-DDDF-44BD-A436-6D4F6B2F5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306" y="535393"/>
            <a:ext cx="9644530" cy="594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18173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E6BE81-46A7-4A3F-904D-FF0F2FB61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62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3F768F-35BE-43B4-A47F-F70DB1B1E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168" y="534814"/>
            <a:ext cx="9182955" cy="536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5986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A371DF-312E-4C5C-8F63-74E7CB8AF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63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61E1D6-1CA4-4A08-BD10-10FD1C239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489" y="497952"/>
            <a:ext cx="9447535" cy="585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95343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CCB890-971C-4F69-9F9C-E8E72FD75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64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E43902-9505-48C6-A394-7EF858EC9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423" y="214809"/>
            <a:ext cx="8558149" cy="642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17910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0B6C02-5AF7-469B-95D0-824FFD6E3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8251" y="1070480"/>
            <a:ext cx="5663993" cy="10809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6A9C77-F42B-4B9A-9386-D30D077E0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8845" y="3980045"/>
            <a:ext cx="3704499" cy="27350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0EDF0B-F3B2-4916-88E1-BB939D5745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7371" y="4784676"/>
            <a:ext cx="2108074" cy="20733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D943CF-32C7-4DF0-AB68-A051E73753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120" y="2093857"/>
            <a:ext cx="3219626" cy="47641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0C39E6-75BD-4E1B-BEB4-E84C2BAF1E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9011" y="2236927"/>
            <a:ext cx="2229057" cy="447800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3E34FC0-23AE-52EA-EDD1-8BFAA0FE0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63" y="146505"/>
            <a:ext cx="10515600" cy="1325563"/>
          </a:xfrm>
        </p:spPr>
        <p:txBody>
          <a:bodyPr/>
          <a:lstStyle/>
          <a:p>
            <a:r>
              <a:rPr lang="en-US" dirty="0" err="1"/>
              <a:t>Penapis</a:t>
            </a:r>
            <a:r>
              <a:rPr lang="en-US" dirty="0"/>
              <a:t> </a:t>
            </a:r>
            <a:r>
              <a:rPr lang="en-US" dirty="0" err="1"/>
              <a:t>lubang</a:t>
            </a:r>
            <a:r>
              <a:rPr lang="en-US" dirty="0"/>
              <a:t> (</a:t>
            </a:r>
            <a:r>
              <a:rPr lang="en-US" i="1" dirty="0"/>
              <a:t>notch filter</a:t>
            </a:r>
            <a:r>
              <a:rPr lang="en-US" dirty="0"/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A9538F-59EF-4B68-8F55-46D621FB56AA}"/>
              </a:ext>
            </a:extLst>
          </p:cNvPr>
          <p:cNvSpPr txBox="1"/>
          <p:nvPr/>
        </p:nvSpPr>
        <p:spPr>
          <a:xfrm>
            <a:off x="5722071" y="2333285"/>
            <a:ext cx="4798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Note: F(0,0) is equal to the average value of f(</a:t>
            </a:r>
            <a:r>
              <a:rPr lang="en-US" dirty="0" err="1"/>
              <a:t>x,y</a:t>
            </a:r>
            <a:r>
              <a:rPr lang="en-US" dirty="0"/>
              <a:t>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D3F8E4A-89FD-A1E3-472A-071124CEAE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4708" y="2702617"/>
            <a:ext cx="3837216" cy="8034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ADD080B-BC4D-D394-6B7C-4DF901CA666D}"/>
              </a:ext>
            </a:extLst>
          </p:cNvPr>
          <p:cNvSpPr txBox="1"/>
          <p:nvPr/>
        </p:nvSpPr>
        <p:spPr>
          <a:xfrm>
            <a:off x="6126723" y="3465327"/>
            <a:ext cx="4497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F(0,0) </a:t>
            </a:r>
            <a:r>
              <a:rPr lang="en-US" dirty="0" err="1"/>
              <a:t>adalah</a:t>
            </a:r>
            <a:r>
              <a:rPr lang="en-US" dirty="0"/>
              <a:t> pada </a:t>
            </a:r>
            <a:r>
              <a:rPr lang="en-US" dirty="0" err="1"/>
              <a:t>lokasi</a:t>
            </a:r>
            <a:r>
              <a:rPr lang="en-US" dirty="0"/>
              <a:t> u = M/2 dan v = N/2</a:t>
            </a:r>
          </a:p>
        </p:txBody>
      </p:sp>
    </p:spTree>
    <p:extLst>
      <p:ext uri="{BB962C8B-B14F-4D97-AF65-F5344CB8AC3E}">
        <p14:creationId xmlns:p14="http://schemas.microsoft.com/office/powerpoint/2010/main" val="208512558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B19A3-5B1C-4929-BCF2-4B4FB8EFC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Unsharp Masking dan High-Boost Filtering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Ranah</a:t>
            </a:r>
            <a:r>
              <a:rPr lang="en-US" dirty="0"/>
              <a:t> </a:t>
            </a:r>
            <a:r>
              <a:rPr lang="en-US" dirty="0" err="1"/>
              <a:t>Frekuensi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093CDB-6146-4276-B8CC-BAB8D6A2F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66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3B4D59-36F0-481A-B502-B2BEB633D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964" y="2020232"/>
            <a:ext cx="8672236" cy="433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89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F6E544-AE45-428D-B121-8B4B73E83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11200"/>
            <a:ext cx="10515600" cy="5465763"/>
          </a:xfrm>
        </p:spPr>
        <p:txBody>
          <a:bodyPr>
            <a:normAutofit/>
          </a:bodyPr>
          <a:lstStyle/>
          <a:p>
            <a:r>
              <a:rPr lang="en-US" sz="2400" dirty="0" err="1"/>
              <a:t>Penapisan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ranah</a:t>
            </a:r>
            <a:r>
              <a:rPr lang="en-US" sz="2400" dirty="0"/>
              <a:t> </a:t>
            </a:r>
            <a:r>
              <a:rPr lang="en-US" sz="2400" dirty="0" err="1"/>
              <a:t>frekuensi</a:t>
            </a:r>
            <a:r>
              <a:rPr lang="en-US" sz="2400" dirty="0"/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025756-6F8A-4531-8CED-6F246C81FCBF}"/>
              </a:ext>
            </a:extLst>
          </p:cNvPr>
          <p:cNvSpPr txBox="1"/>
          <p:nvPr/>
        </p:nvSpPr>
        <p:spPr>
          <a:xfrm>
            <a:off x="769621" y="1469082"/>
            <a:ext cx="702309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[f, map]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'lada-gray.bmp'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(f, map), 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'Original image'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pt-BR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h = [0 -1 0; -1 5 -1; 0 -1 0];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[M,N] = size(f);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 = fft2(double(f));</a:t>
            </a:r>
          </a:p>
          <a:p>
            <a:r>
              <a:rPr lang="pt-BR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H = fft2(double(h),M,N);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F2 = H.*F;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f2 = ifft2(F2);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g = real(f2);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(g, map), 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'Sharp image'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endParaRPr lang="en-US" sz="1800" b="0" i="0" u="none" strike="noStrike" baseline="0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4A4711-6F74-46B1-8A44-B22394954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764" y="136525"/>
            <a:ext cx="4286993" cy="37833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F8BE3A-3960-4CB4-88B6-DC7EC3271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763" y="3497253"/>
            <a:ext cx="4286993" cy="378333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A45C72-12C5-4219-AFA7-7A0E703D4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18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A07EF-92B6-4A71-80D7-5FA15972E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Lowpass filter (LPF)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ranah</a:t>
            </a:r>
            <a:r>
              <a:rPr lang="en-US" dirty="0"/>
              <a:t> </a:t>
            </a:r>
            <a:r>
              <a:rPr lang="en-US" dirty="0" err="1"/>
              <a:t>frekuensi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95EB4-6116-4A5A-9F2C-64104AEFC4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err="1"/>
              <a:t>Penapis</a:t>
            </a:r>
            <a:r>
              <a:rPr lang="en-US" sz="2400" dirty="0"/>
              <a:t> </a:t>
            </a:r>
            <a:r>
              <a:rPr lang="en-US" sz="2400" dirty="0" err="1"/>
              <a:t>lolos</a:t>
            </a:r>
            <a:r>
              <a:rPr lang="en-US" sz="2400" dirty="0"/>
              <a:t> </a:t>
            </a:r>
            <a:r>
              <a:rPr lang="en-US" sz="2400" dirty="0" err="1"/>
              <a:t>rendah</a:t>
            </a:r>
            <a:r>
              <a:rPr lang="en-US" sz="2400" dirty="0"/>
              <a:t> (</a:t>
            </a:r>
            <a:r>
              <a:rPr lang="en-US" sz="2400" i="1" dirty="0"/>
              <a:t>lowpass filter</a:t>
            </a:r>
            <a:r>
              <a:rPr lang="en-US" sz="2400" dirty="0"/>
              <a:t>) </a:t>
            </a:r>
            <a:r>
              <a:rPr lang="en-US" sz="2400" dirty="0" err="1"/>
              <a:t>bertujuan</a:t>
            </a:r>
            <a:r>
              <a:rPr lang="en-US" sz="2400" dirty="0"/>
              <a:t> </a:t>
            </a:r>
            <a:r>
              <a:rPr lang="en-US" sz="2400" dirty="0" err="1"/>
              <a:t>menekan</a:t>
            </a:r>
            <a:r>
              <a:rPr lang="en-US" sz="2400" dirty="0"/>
              <a:t> </a:t>
            </a:r>
            <a:r>
              <a:rPr lang="en-US" sz="2400" dirty="0" err="1"/>
              <a:t>komponen</a:t>
            </a:r>
            <a:r>
              <a:rPr lang="en-US" sz="2400" dirty="0"/>
              <a:t> </a:t>
            </a:r>
            <a:r>
              <a:rPr lang="en-US" sz="2400" dirty="0" err="1"/>
              <a:t>berfrekuensi</a:t>
            </a:r>
            <a:r>
              <a:rPr lang="en-US" sz="2400" dirty="0"/>
              <a:t> </a:t>
            </a:r>
            <a:r>
              <a:rPr lang="en-US" sz="2400" dirty="0" err="1"/>
              <a:t>tinggi</a:t>
            </a:r>
            <a:r>
              <a:rPr lang="en-US" sz="2400" dirty="0"/>
              <a:t> dan </a:t>
            </a:r>
            <a:r>
              <a:rPr lang="en-US" sz="2400" dirty="0" err="1"/>
              <a:t>membiarkan</a:t>
            </a:r>
            <a:r>
              <a:rPr lang="en-US" sz="2400" dirty="0"/>
              <a:t> </a:t>
            </a:r>
            <a:r>
              <a:rPr lang="en-US" sz="2400" dirty="0" err="1"/>
              <a:t>komponen</a:t>
            </a:r>
            <a:r>
              <a:rPr lang="en-US" sz="2400" dirty="0"/>
              <a:t> </a:t>
            </a:r>
            <a:r>
              <a:rPr lang="en-US" sz="2400" dirty="0" err="1"/>
              <a:t>berfrekuensi</a:t>
            </a:r>
            <a:r>
              <a:rPr lang="en-US" sz="2400" dirty="0"/>
              <a:t> </a:t>
            </a:r>
            <a:r>
              <a:rPr lang="en-US" sz="2400" dirty="0" err="1"/>
              <a:t>rendah</a:t>
            </a:r>
            <a:r>
              <a:rPr lang="en-US" sz="2400" dirty="0"/>
              <a:t> </a:t>
            </a:r>
            <a:r>
              <a:rPr lang="en-US" sz="2400" dirty="0" err="1"/>
              <a:t>relatif</a:t>
            </a:r>
            <a:r>
              <a:rPr lang="en-US" sz="2400" dirty="0"/>
              <a:t> </a:t>
            </a: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berubah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dirty="0" err="1"/>
              <a:t>Menghasilkan</a:t>
            </a:r>
            <a:r>
              <a:rPr lang="en-US" sz="2400" dirty="0"/>
              <a:t> </a:t>
            </a:r>
            <a:r>
              <a:rPr lang="en-US" sz="2400" dirty="0" err="1"/>
              <a:t>efek</a:t>
            </a:r>
            <a:r>
              <a:rPr lang="en-US" sz="2400" dirty="0"/>
              <a:t> </a:t>
            </a:r>
            <a:r>
              <a:rPr lang="en-US" sz="2400" i="1" dirty="0"/>
              <a:t>blurring</a:t>
            </a:r>
            <a:r>
              <a:rPr lang="en-US" sz="2400" dirty="0"/>
              <a:t> (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i="1" dirty="0"/>
              <a:t>smoothed image</a:t>
            </a:r>
            <a:r>
              <a:rPr lang="en-US" sz="2400" dirty="0"/>
              <a:t>)</a:t>
            </a:r>
          </a:p>
          <a:p>
            <a:endParaRPr lang="en-US" sz="2400" dirty="0"/>
          </a:p>
          <a:p>
            <a:r>
              <a:rPr lang="en-US" sz="2400" dirty="0" err="1"/>
              <a:t>Tiga</a:t>
            </a:r>
            <a:r>
              <a:rPr lang="en-US" sz="2400" dirty="0"/>
              <a:t> </a:t>
            </a:r>
            <a:r>
              <a:rPr lang="en-US" sz="2400" dirty="0" err="1"/>
              <a:t>buah</a:t>
            </a:r>
            <a:r>
              <a:rPr lang="en-US" sz="2400" dirty="0"/>
              <a:t> LPF yang </a:t>
            </a:r>
            <a:r>
              <a:rPr lang="en-US" sz="2400" dirty="0" err="1"/>
              <a:t>utama</a:t>
            </a:r>
            <a:r>
              <a:rPr lang="en-US" sz="2400" dirty="0"/>
              <a:t>: </a:t>
            </a:r>
          </a:p>
          <a:p>
            <a:pPr marL="0" indent="0">
              <a:buNone/>
            </a:pPr>
            <a:r>
              <a:rPr lang="en-US" sz="2400" dirty="0"/>
              <a:t>      1. </a:t>
            </a:r>
            <a:r>
              <a:rPr lang="en-US" sz="2400" i="1" dirty="0"/>
              <a:t>Ideal lowpass filter </a:t>
            </a:r>
            <a:r>
              <a:rPr lang="en-US" sz="2400" dirty="0"/>
              <a:t>(ILPF)</a:t>
            </a:r>
          </a:p>
          <a:p>
            <a:pPr marL="0" indent="0">
              <a:buNone/>
            </a:pPr>
            <a:r>
              <a:rPr lang="en-US" sz="2400" dirty="0"/>
              <a:t>      2</a:t>
            </a:r>
            <a:r>
              <a:rPr lang="en-US" sz="2400" i="1" dirty="0"/>
              <a:t>. Gaussian lowpass filter </a:t>
            </a:r>
            <a:r>
              <a:rPr lang="en-US" sz="2400" dirty="0"/>
              <a:t>(GLPF)</a:t>
            </a:r>
          </a:p>
          <a:p>
            <a:pPr marL="0" indent="0">
              <a:buNone/>
            </a:pPr>
            <a:r>
              <a:rPr lang="en-US" sz="2400" dirty="0"/>
              <a:t>      3. </a:t>
            </a:r>
            <a:r>
              <a:rPr lang="en-US" sz="2400" i="1" dirty="0"/>
              <a:t>Butterworth lowpass filter </a:t>
            </a:r>
            <a:r>
              <a:rPr lang="en-US" sz="2400" dirty="0"/>
              <a:t>(BLPF)</a:t>
            </a:r>
          </a:p>
          <a:p>
            <a:pPr marL="0" indent="0">
              <a:buNone/>
            </a:pPr>
            <a:r>
              <a:rPr lang="en-US" sz="2400" dirty="0"/>
              <a:t>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C7FEB9-799B-4E82-AE76-8A66B39ED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687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D867F-5F9A-8C12-F081-ABD0E3E1A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Tinjau</a:t>
            </a:r>
            <a:r>
              <a:rPr lang="en-US" dirty="0"/>
              <a:t> Kembali Fourier Transform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C91188-CD87-D997-4F41-8CCDE53C1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53A1-7512-4506-B9ED-7F9DD108FFE3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E76270-ADAE-C0ED-6BA7-EFE677F11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886" y="1622120"/>
            <a:ext cx="7601857" cy="473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5092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1419</TotalTime>
  <Words>4521</Words>
  <Application>Microsoft Office PowerPoint</Application>
  <PresentationFormat>Widescreen</PresentationFormat>
  <Paragraphs>589</Paragraphs>
  <Slides>66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4" baseType="lpstr">
      <vt:lpstr>Arial</vt:lpstr>
      <vt:lpstr>Calibri</vt:lpstr>
      <vt:lpstr>Calibri Light</vt:lpstr>
      <vt:lpstr>Courier New</vt:lpstr>
      <vt:lpstr>Symbol</vt:lpstr>
      <vt:lpstr>Tahoma</vt:lpstr>
      <vt:lpstr>Times New Roman</vt:lpstr>
      <vt:lpstr>Office Theme</vt:lpstr>
      <vt:lpstr>12 – Penapisan Citra dalam Ranah Frekuensi </vt:lpstr>
      <vt:lpstr>Penapisan dalam ranah frekuensi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Lowpass filter (LPF) dalam ranah frekuensi</vt:lpstr>
      <vt:lpstr>Tinjau Kembali Fourier Transform</vt:lpstr>
      <vt:lpstr>PowerPoint Presentation</vt:lpstr>
      <vt:lpstr>PowerPoint Presentation</vt:lpstr>
      <vt:lpstr>PowerPoint Presentation</vt:lpstr>
      <vt:lpstr>Pertimbangan nilai frekuensi cutoff (D0)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Highpass filter (HPF) dalam ranah frekuensi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Penapis lubang (notch filter)</vt:lpstr>
      <vt:lpstr>Unsharp Masking dan High-Boost Filtering dalam Ranah Frekuensi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Rinaldi Munir</dc:creator>
  <cp:lastModifiedBy>Dr. Ir. Rinaldi, M.T.</cp:lastModifiedBy>
  <cp:revision>69</cp:revision>
  <dcterms:created xsi:type="dcterms:W3CDTF">2021-02-27T13:47:28Z</dcterms:created>
  <dcterms:modified xsi:type="dcterms:W3CDTF">2025-09-30T07:48:58Z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8b525e5-f3da-4501-8f1e-526b6769fc56_Enabled">
    <vt:lpwstr>true</vt:lpwstr>
  </property>
  <property fmtid="{D5CDD505-2E9C-101B-9397-08002B2CF9AE}" pid="3" name="MSIP_Label_38b525e5-f3da-4501-8f1e-526b6769fc56_SetDate">
    <vt:lpwstr>2024-10-09T00:51:01Z</vt:lpwstr>
  </property>
  <property fmtid="{D5CDD505-2E9C-101B-9397-08002B2CF9AE}" pid="4" name="MSIP_Label_38b525e5-f3da-4501-8f1e-526b6769fc56_Method">
    <vt:lpwstr>Standard</vt:lpwstr>
  </property>
  <property fmtid="{D5CDD505-2E9C-101B-9397-08002B2CF9AE}" pid="5" name="MSIP_Label_38b525e5-f3da-4501-8f1e-526b6769fc56_Name">
    <vt:lpwstr>defa4170-0d19-0005-0004-bc88714345d2</vt:lpwstr>
  </property>
  <property fmtid="{D5CDD505-2E9C-101B-9397-08002B2CF9AE}" pid="6" name="MSIP_Label_38b525e5-f3da-4501-8f1e-526b6769fc56_SiteId">
    <vt:lpwstr>db6e1183-4c65-405c-82ce-7cd53fa6e9dc</vt:lpwstr>
  </property>
  <property fmtid="{D5CDD505-2E9C-101B-9397-08002B2CF9AE}" pid="7" name="MSIP_Label_38b525e5-f3da-4501-8f1e-526b6769fc56_ActionId">
    <vt:lpwstr>658b8199-5c17-43e6-8bee-69ea1212bc21</vt:lpwstr>
  </property>
  <property fmtid="{D5CDD505-2E9C-101B-9397-08002B2CF9AE}" pid="8" name="MSIP_Label_38b525e5-f3da-4501-8f1e-526b6769fc56_ContentBits">
    <vt:lpwstr>0</vt:lpwstr>
  </property>
</Properties>
</file>