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9"/>
  </p:notesMasterIdLst>
  <p:sldIdLst>
    <p:sldId id="257" r:id="rId2"/>
    <p:sldId id="327" r:id="rId3"/>
    <p:sldId id="654" r:id="rId4"/>
    <p:sldId id="655" r:id="rId5"/>
    <p:sldId id="328" r:id="rId6"/>
    <p:sldId id="329" r:id="rId7"/>
    <p:sldId id="666" r:id="rId8"/>
    <p:sldId id="667" r:id="rId9"/>
    <p:sldId id="330" r:id="rId10"/>
    <p:sldId id="331" r:id="rId11"/>
    <p:sldId id="347" r:id="rId12"/>
    <p:sldId id="332" r:id="rId13"/>
    <p:sldId id="348" r:id="rId14"/>
    <p:sldId id="349" r:id="rId15"/>
    <p:sldId id="350" r:id="rId16"/>
    <p:sldId id="351" r:id="rId17"/>
    <p:sldId id="668" r:id="rId18"/>
    <p:sldId id="669" r:id="rId19"/>
    <p:sldId id="333" r:id="rId20"/>
    <p:sldId id="334" r:id="rId21"/>
    <p:sldId id="335" r:id="rId22"/>
    <p:sldId id="670" r:id="rId23"/>
    <p:sldId id="671" r:id="rId24"/>
    <p:sldId id="656" r:id="rId25"/>
    <p:sldId id="336" r:id="rId26"/>
    <p:sldId id="337" r:id="rId27"/>
    <p:sldId id="338" r:id="rId28"/>
    <p:sldId id="339" r:id="rId29"/>
    <p:sldId id="340" r:id="rId30"/>
    <p:sldId id="341" r:id="rId31"/>
    <p:sldId id="343" r:id="rId32"/>
    <p:sldId id="342" r:id="rId33"/>
    <p:sldId id="344" r:id="rId34"/>
    <p:sldId id="650" r:id="rId35"/>
    <p:sldId id="665" r:id="rId36"/>
    <p:sldId id="652" r:id="rId37"/>
    <p:sldId id="651" r:id="rId38"/>
    <p:sldId id="663" r:id="rId39"/>
    <p:sldId id="672" r:id="rId40"/>
    <p:sldId id="673" r:id="rId41"/>
    <p:sldId id="653" r:id="rId42"/>
    <p:sldId id="354" r:id="rId43"/>
    <p:sldId id="345" r:id="rId44"/>
    <p:sldId id="355" r:id="rId45"/>
    <p:sldId id="353" r:id="rId46"/>
    <p:sldId id="356" r:id="rId47"/>
    <p:sldId id="386" r:id="rId48"/>
    <p:sldId id="387" r:id="rId49"/>
    <p:sldId id="657" r:id="rId50"/>
    <p:sldId id="658" r:id="rId51"/>
    <p:sldId id="659" r:id="rId52"/>
    <p:sldId id="660" r:id="rId53"/>
    <p:sldId id="370" r:id="rId54"/>
    <p:sldId id="389" r:id="rId55"/>
    <p:sldId id="390" r:id="rId56"/>
    <p:sldId id="391" r:id="rId57"/>
    <p:sldId id="649" r:id="rId5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62" autoAdjust="0"/>
    <p:restoredTop sz="94660"/>
  </p:normalViewPr>
  <p:slideViewPr>
    <p:cSldViewPr snapToGrid="0">
      <p:cViewPr varScale="1">
        <p:scale>
          <a:sx n="66" d="100"/>
          <a:sy n="66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E2B58B-7EC3-4868-812D-518EA0AEA264}" type="datetimeFigureOut">
              <a:rPr lang="en-US" smtClean="0"/>
              <a:t>9/27/2025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8D23AC-D084-41D8-BEAE-8EC5A6EE2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806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C03DEB5F-A38A-46E1-9CAC-DB4BB603726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7D5C3EF-C182-43A4-8440-FD1823A2897E}" type="slidenum">
              <a:rPr kumimoji="0" lang="en-US" altLang="en-US" sz="1200" smtClean="0"/>
              <a:pPr/>
              <a:t>46</a:t>
            </a:fld>
            <a:endParaRPr kumimoji="0" lang="en-US" altLang="en-US" sz="1200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96DF7511-326D-483B-B982-47E74B76A36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5A9B6CF2-A236-4E9D-8E95-776F00FCA5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10B81CC1-0243-4A53-AF3F-41196DC08E5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2DA0822-51A8-4172-B5AC-DFAA6954DA78}" type="slidenum">
              <a:rPr kumimoji="0" lang="en-US" altLang="en-US" sz="1200" smtClean="0"/>
              <a:pPr/>
              <a:t>47</a:t>
            </a:fld>
            <a:endParaRPr kumimoji="0" lang="en-US" altLang="en-US" sz="1200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1B5548C4-E3CB-4704-B39F-1AF8FF9DFCA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F1DD7B79-2F30-4507-9C84-46B8646FE5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5A1DB39F-6625-4F7C-9A68-F934BC9D895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5647129-D926-41DC-B71D-46ED89F09546}" type="slidenum">
              <a:rPr kumimoji="0" lang="en-US" altLang="en-US" sz="1200" smtClean="0"/>
              <a:pPr/>
              <a:t>48</a:t>
            </a:fld>
            <a:endParaRPr kumimoji="0" lang="en-US" altLang="en-US" sz="1200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35343135-712F-4536-963F-BC5FA3A36F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FFAD9F64-97BE-4BE6-965B-51D5EF2783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05EBB259-CC7E-4572-A443-626BC44DEC9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6B7532C-34D4-458E-961C-BD40AD06741A}" type="slidenum">
              <a:rPr kumimoji="0" lang="en-US" altLang="en-US" sz="1200" smtClean="0"/>
              <a:pPr/>
              <a:t>53</a:t>
            </a:fld>
            <a:endParaRPr kumimoji="0" lang="en-US" altLang="en-US" sz="1200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778D6024-28CB-43A0-8A8A-D31DBEA95D5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2CFD0E27-E347-4E6C-A6C9-3B2EF21BDD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DC059-2105-4F6B-84C7-0A7B0427FC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C438E2-B335-42F3-BD2C-895D9A59E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828A7E-62E5-4747-A520-8C0EE05A88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1FE22-6E93-4874-8225-7CCA54126F16}" type="datetime1">
              <a:rPr lang="en-US" smtClean="0"/>
              <a:t>9/27/2025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527FE2-B8F1-469C-9648-168AFFC6C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7F35E7-8366-4C5F-9FDB-C3C7E7BA3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135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B4EE4-8F7E-4D71-9872-FF3BB9AF2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353A06-0B1B-46D8-ACC4-C109D67956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39E175-0C4B-40C3-A26D-F9A554E19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24ACA-B735-4174-9E4D-9701D56E88FA}" type="datetime1">
              <a:rPr lang="en-US" smtClean="0"/>
              <a:t>9/27/2025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FC7F0-8778-4B27-8E57-050A69554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B9183D-03AD-4C87-8E1A-D3479BE76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549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012558F-BD8A-45D8-8128-60A9B36F34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0B0C81-2508-4076-A839-6273033BAE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FEC42A-0230-41D3-9A56-0257C9F9D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99BD9-9D6B-42C7-BF93-4FD1547CC23F}" type="datetime1">
              <a:rPr lang="en-US" smtClean="0"/>
              <a:t>9/27/2025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5A0B00-CB1B-4CF6-94A8-2EF993C83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126217-7946-4951-9881-5B580DCB4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155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49887-F102-466D-9AA0-468F0884C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451762-629F-43D2-9ABF-2445F3EA6B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614A53-71BC-4EF6-B307-DC95FFE67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85A05-0044-4467-8AEE-C1416F94257D}" type="datetime1">
              <a:rPr lang="en-US" smtClean="0"/>
              <a:t>9/27/2025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F48AF1-38F5-4073-97DE-272C4D052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D985B2-D8FC-4E45-A83A-0988DE11B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422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B245F-C537-4437-9AA3-3A3DB2B06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33525A-1131-44B0-ABEF-DA1CE7416A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EC604-0D2D-4387-9C04-9CA83DE5C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E7091-F851-454F-9D9A-74CCBAFFA4B1}" type="datetime1">
              <a:rPr lang="en-US" smtClean="0"/>
              <a:t>9/27/2025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2F55FD-6FCC-4FE1-8795-3423B104A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DC2416-33CA-46A1-A8E8-D60DF80FE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342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26E3F-BED3-438F-8143-BEC502F3A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AF60B-80C8-4017-98D4-7117D17891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F8DC42-602E-4B2D-A641-CD5800E9F3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6153AB-F4EA-4D88-858C-DA0BC8B32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A8DE7-0BE2-4CEA-9C69-F85D1D9FF239}" type="datetime1">
              <a:rPr lang="en-US" smtClean="0"/>
              <a:t>9/27/2025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093D04-06E7-4160-B223-8EAA71F87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73412C-3FB2-4326-8C10-87601A58C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686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75A27-6B3F-4A4B-A9D1-6D8A2D689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F96122-4C88-49CA-B156-A94178F4C6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C2698F-E2C3-4692-8C24-FDE94BAC63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1D1985-E57E-40CB-A933-FF7FA7DF92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1F164A-0DEC-4A65-9CDB-3287C030C9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38FC294-E4C9-4315-AA0F-AF9443AC4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277B-AD69-4A9B-83A1-75DC352568E0}" type="datetime1">
              <a:rPr lang="en-US" smtClean="0"/>
              <a:t>9/27/2025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837B49C-37B7-41DD-AE3C-EE808F8C3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0C5A53-313E-4BA2-A5B9-FB3DAE941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220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16884-CEA4-41C9-8143-97210B917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632D60-074E-439C-97FC-B8A809AD0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0F84F-8D0E-46C7-BA09-08D9FD8CCDF0}" type="datetime1">
              <a:rPr lang="en-US" smtClean="0"/>
              <a:t>9/27/2025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C2EF49-D476-4582-97D0-9B74B022F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3EDEF6-154D-49F6-B437-B9113E3EA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160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5F446F-ECAE-45DF-824F-596FF616C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BB569-B081-4D94-8AED-9612C2327B6E}" type="datetime1">
              <a:rPr lang="en-US" smtClean="0"/>
              <a:t>9/27/2025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00FF58-2027-4FCC-94FD-5289A10D4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8EBA24-4655-4C2F-BEAE-33396F0EF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969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47D34-E0DC-4920-B358-266841661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49B089-DD37-41B7-AB9B-F220F64266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D446FF-59E1-4F03-A958-5E9D2A31BC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00F0CC-2A9C-4362-B778-5CF4E4502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E2D44-BB0B-470B-8B97-F64412133425}" type="datetime1">
              <a:rPr lang="en-US" smtClean="0"/>
              <a:t>9/27/2025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E6AFCE-F92C-4FA3-B2AC-783B9470D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582D81-9974-4CBC-97F8-993AD468E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351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B9EFD-BB25-470A-8D0A-C00D5792E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FD8744-D68C-4196-B45C-CB1A8AB4E1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66A247-3A45-4A55-BAF6-6A2A182736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06B144-1C45-456E-A959-8F31A315B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7726E-05FB-4E49-A521-7433CC5C0753}" type="datetime1">
              <a:rPr lang="en-US" smtClean="0"/>
              <a:t>9/27/2025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814CB5-52F9-450C-8C2D-9A5094395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F19EE2-BDF3-4DD3-A9C9-3EC027F00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960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931E28-7385-4224-BA91-577400422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1EBCAC-176C-414B-A0AB-D0CFD8AD6E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9C2992-D35F-4F2F-8BBE-363FAE4CEE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28C419-6326-4DC4-A3EA-60727AC6371D}" type="datetime1">
              <a:rPr lang="en-US" smtClean="0"/>
              <a:t>9/27/2025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90D0AF-AB80-407E-9FE7-B9B6D5A8BF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24CAA2-32F5-4331-9389-43BF3937D9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DCCA8C-3C40-440D-A23D-CFF4DA060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965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Auxerre" TargetMode="External"/><Relationship Id="rId13" Type="http://schemas.openxmlformats.org/officeDocument/2006/relationships/hyperlink" Target="https://en.wikipedia.org/wiki/Vibration" TargetMode="External"/><Relationship Id="rId18" Type="http://schemas.openxmlformats.org/officeDocument/2006/relationships/image" Target="../media/image10.jpg"/><Relationship Id="rId3" Type="http://schemas.openxmlformats.org/officeDocument/2006/relationships/hyperlink" Target="https://en.wikipedia.org/wiki/Joseph_Fourier#cite_note-1" TargetMode="External"/><Relationship Id="rId7" Type="http://schemas.openxmlformats.org/officeDocument/2006/relationships/hyperlink" Target="https://en.wikipedia.org/wiki/Physicist" TargetMode="External"/><Relationship Id="rId12" Type="http://schemas.openxmlformats.org/officeDocument/2006/relationships/hyperlink" Target="https://en.wikipedia.org/wiki/Heat_transfer" TargetMode="External"/><Relationship Id="rId17" Type="http://schemas.openxmlformats.org/officeDocument/2006/relationships/hyperlink" Target="https://en.wikipedia.org/wiki/Joseph_Fourier#cite_note-2" TargetMode="External"/><Relationship Id="rId2" Type="http://schemas.openxmlformats.org/officeDocument/2006/relationships/hyperlink" Target="https://en.wikipedia.org/wiki/Help:IPA/English" TargetMode="External"/><Relationship Id="rId16" Type="http://schemas.openxmlformats.org/officeDocument/2006/relationships/hyperlink" Target="https://en.wikipedia.org/wiki/Greenhouse_effec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Mathematician" TargetMode="External"/><Relationship Id="rId11" Type="http://schemas.openxmlformats.org/officeDocument/2006/relationships/hyperlink" Target="https://en.wikipedia.org/wiki/Harmonic_analysis" TargetMode="External"/><Relationship Id="rId5" Type="http://schemas.openxmlformats.org/officeDocument/2006/relationships/hyperlink" Target="https://en.wikipedia.org/wiki/French_people" TargetMode="External"/><Relationship Id="rId15" Type="http://schemas.openxmlformats.org/officeDocument/2006/relationships/hyperlink" Target="https://en.wikipedia.org/wiki/Thermal_conduction#Fourier.27s_law" TargetMode="External"/><Relationship Id="rId10" Type="http://schemas.openxmlformats.org/officeDocument/2006/relationships/hyperlink" Target="https://en.wikipedia.org/wiki/Fourier_analysis" TargetMode="External"/><Relationship Id="rId4" Type="http://schemas.openxmlformats.org/officeDocument/2006/relationships/hyperlink" Target="https://en.wikipedia.org/wiki/Help:IPA/French" TargetMode="External"/><Relationship Id="rId9" Type="http://schemas.openxmlformats.org/officeDocument/2006/relationships/hyperlink" Target="https://en.wikipedia.org/wiki/Fourier_series" TargetMode="External"/><Relationship Id="rId14" Type="http://schemas.openxmlformats.org/officeDocument/2006/relationships/hyperlink" Target="https://en.wikipedia.org/wiki/Fourier_transform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wmf"/><Relationship Id="rId4" Type="http://schemas.openxmlformats.org/officeDocument/2006/relationships/oleObject" Target="../embeddings/oleObject1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7" Type="http://schemas.openxmlformats.org/officeDocument/2006/relationships/image" Target="../media/image25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24.wmf"/><Relationship Id="rId4" Type="http://schemas.openxmlformats.org/officeDocument/2006/relationships/oleObject" Target="../embeddings/oleObject3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10" Type="http://schemas.openxmlformats.org/officeDocument/2006/relationships/image" Target="../media/image27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image" Target="../media/image24.png"/><Relationship Id="rId7" Type="http://schemas.openxmlformats.org/officeDocument/2006/relationships/oleObject" Target="../embeddings/oleObject6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wmf"/><Relationship Id="rId4" Type="http://schemas.openxmlformats.org/officeDocument/2006/relationships/oleObject" Target="../embeddings/oleObject8.bin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image" Target="../media/image45.wmf"/><Relationship Id="rId7" Type="http://schemas.openxmlformats.org/officeDocument/2006/relationships/image" Target="../media/image47.w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46.wmf"/><Relationship Id="rId4" Type="http://schemas.openxmlformats.org/officeDocument/2006/relationships/oleObject" Target="../embeddings/oleObject10.bin"/><Relationship Id="rId9" Type="http://schemas.openxmlformats.org/officeDocument/2006/relationships/image" Target="../media/image48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wmf"/><Relationship Id="rId4" Type="http://schemas.openxmlformats.org/officeDocument/2006/relationships/oleObject" Target="../embeddings/oleObject6.bin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7" Type="http://schemas.openxmlformats.org/officeDocument/2006/relationships/image" Target="../media/image58.wmf"/><Relationship Id="rId2" Type="http://schemas.openxmlformats.org/officeDocument/2006/relationships/image" Target="../media/image54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wmf"/><Relationship Id="rId5" Type="http://schemas.openxmlformats.org/officeDocument/2006/relationships/image" Target="../media/image56.wmf"/><Relationship Id="rId4" Type="http://schemas.openxmlformats.org/officeDocument/2006/relationships/oleObject" Target="../embeddings/oleObject13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wmf"/><Relationship Id="rId4" Type="http://schemas.openxmlformats.org/officeDocument/2006/relationships/image" Target="../media/image62.w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image" Target="../media/image70.wmf"/><Relationship Id="rId7" Type="http://schemas.openxmlformats.org/officeDocument/2006/relationships/image" Target="../media/image72.wmf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71.wmf"/><Relationship Id="rId4" Type="http://schemas.openxmlformats.org/officeDocument/2006/relationships/oleObject" Target="../embeddings/oleObject15.bin"/><Relationship Id="rId9" Type="http://schemas.openxmlformats.org/officeDocument/2006/relationships/image" Target="../media/image73.wmf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wmf"/><Relationship Id="rId2" Type="http://schemas.openxmlformats.org/officeDocument/2006/relationships/oleObject" Target="../embeddings/oleObject18.bin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emf"/><Relationship Id="rId2" Type="http://schemas.openxmlformats.org/officeDocument/2006/relationships/image" Target="../media/image7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48C48-39F5-46DF-82D1-A8DEEC74D6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29883"/>
            <a:ext cx="9144000" cy="1793557"/>
          </a:xfrm>
        </p:spPr>
        <p:txBody>
          <a:bodyPr>
            <a:normAutofit/>
          </a:bodyPr>
          <a:lstStyle/>
          <a:p>
            <a:r>
              <a:rPr lang="en-US" b="1" dirty="0"/>
              <a:t>11 - </a:t>
            </a:r>
            <a:r>
              <a:rPr lang="en-US" b="1" dirty="0" err="1"/>
              <a:t>Transformasi</a:t>
            </a:r>
            <a:r>
              <a:rPr lang="en-US" b="1" dirty="0"/>
              <a:t> Citra</a:t>
            </a:r>
            <a:br>
              <a:rPr lang="en-US" b="1" dirty="0"/>
            </a:br>
            <a:endParaRPr lang="en-US" sz="3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8532B5-440C-4CF9-BA6E-65D0274F15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16444" y="1956118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en-US" sz="3600" dirty="0"/>
              <a:t>IF4073 </a:t>
            </a:r>
            <a:r>
              <a:rPr lang="en-US" sz="3600" dirty="0" err="1"/>
              <a:t>Pemrosesan</a:t>
            </a:r>
            <a:r>
              <a:rPr lang="en-US" sz="3600" dirty="0"/>
              <a:t> Citra Digital</a:t>
            </a:r>
          </a:p>
          <a:p>
            <a:endParaRPr lang="en-US" sz="3600" dirty="0"/>
          </a:p>
          <a:p>
            <a:r>
              <a:rPr lang="en-US" sz="2600" dirty="0"/>
              <a:t>Oleh: Dr. Ir. Rinaldi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EF0E72-0D77-457B-A795-B4D2AF854200}"/>
              </a:ext>
            </a:extLst>
          </p:cNvPr>
          <p:cNvSpPr txBox="1"/>
          <p:nvPr/>
        </p:nvSpPr>
        <p:spPr>
          <a:xfrm>
            <a:off x="4260160" y="5657671"/>
            <a:ext cx="385656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Program </a:t>
            </a:r>
            <a:r>
              <a:rPr lang="en-US" dirty="0" err="1"/>
              <a:t>Studi</a:t>
            </a:r>
            <a:r>
              <a:rPr lang="en-US" dirty="0"/>
              <a:t> Teknik </a:t>
            </a:r>
            <a:r>
              <a:rPr lang="en-US" dirty="0" err="1"/>
              <a:t>Informatika</a:t>
            </a:r>
            <a:endParaRPr lang="en-US" dirty="0"/>
          </a:p>
          <a:p>
            <a:pPr algn="ctr"/>
            <a:r>
              <a:rPr lang="en-US" dirty="0" err="1"/>
              <a:t>Sekolah</a:t>
            </a:r>
            <a:r>
              <a:rPr lang="en-US" dirty="0"/>
              <a:t> Teknik </a:t>
            </a:r>
            <a:r>
              <a:rPr lang="en-US" dirty="0" err="1"/>
              <a:t>Elektro</a:t>
            </a:r>
            <a:r>
              <a:rPr lang="en-US" dirty="0"/>
              <a:t> dan </a:t>
            </a:r>
            <a:r>
              <a:rPr lang="en-US" dirty="0" err="1"/>
              <a:t>Informatika</a:t>
            </a:r>
            <a:r>
              <a:rPr lang="en-US" dirty="0"/>
              <a:t> </a:t>
            </a:r>
          </a:p>
          <a:p>
            <a:pPr algn="ctr"/>
            <a:r>
              <a:rPr lang="en-US" dirty="0" err="1"/>
              <a:t>Institut</a:t>
            </a:r>
            <a:r>
              <a:rPr lang="en-US" dirty="0"/>
              <a:t> </a:t>
            </a:r>
            <a:r>
              <a:rPr lang="en-US" dirty="0" err="1"/>
              <a:t>Teknologi</a:t>
            </a:r>
            <a:r>
              <a:rPr lang="en-US" dirty="0"/>
              <a:t> Bandung</a:t>
            </a:r>
          </a:p>
          <a:p>
            <a:pPr algn="ctr"/>
            <a:r>
              <a:rPr lang="en-US" dirty="0"/>
              <a:t>2025</a:t>
            </a:r>
          </a:p>
        </p:txBody>
      </p:sp>
      <p:pic>
        <p:nvPicPr>
          <p:cNvPr id="7" name="Picture 2" descr="Download Logo ITB - Direktorat Sistem dan Teknologi Informasi Institut  Teknologi Bandung">
            <a:extLst>
              <a:ext uri="{FF2B5EF4-FFF2-40B4-BE49-F238E27FC236}">
                <a16:creationId xmlns:a16="http://schemas.microsoft.com/office/drawing/2014/main" id="{8AC70252-0B44-45A8-BC48-01EFF8DE1B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015" y="3982630"/>
            <a:ext cx="1487170" cy="1487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0540A44-09BD-4826-98DA-8F06C86EB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44FF4D-0095-1337-81B7-FECEF477E756}"/>
              </a:ext>
            </a:extLst>
          </p:cNvPr>
          <p:cNvSpPr txBox="1"/>
          <p:nvPr/>
        </p:nvSpPr>
        <p:spPr>
          <a:xfrm>
            <a:off x="9571995" y="214551"/>
            <a:ext cx="24073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sz="2000" dirty="0">
                <a:solidFill>
                  <a:srgbClr val="FF0000"/>
                </a:solidFill>
              </a:rPr>
              <a:t>Materi update 2025)</a:t>
            </a:r>
          </a:p>
        </p:txBody>
      </p:sp>
    </p:spTree>
    <p:extLst>
      <p:ext uri="{BB962C8B-B14F-4D97-AF65-F5344CB8AC3E}">
        <p14:creationId xmlns:p14="http://schemas.microsoft.com/office/powerpoint/2010/main" val="15721674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45F1B-42C7-45C7-AB11-175B22D80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Transformasi</a:t>
            </a:r>
            <a:r>
              <a:rPr lang="en-US" b="1" dirty="0"/>
              <a:t> Fourier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81AF70-4B5D-4099-BC52-54454A6DF8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Transformasi</a:t>
            </a:r>
            <a:r>
              <a:rPr lang="en-US" dirty="0"/>
              <a:t> Fourier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mengubah</a:t>
            </a:r>
            <a:r>
              <a:rPr lang="en-US" dirty="0"/>
              <a:t> </a:t>
            </a:r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ranah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/</a:t>
            </a:r>
            <a:r>
              <a:rPr lang="en-US" dirty="0" err="1"/>
              <a:t>spasial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ranah</a:t>
            </a:r>
            <a:r>
              <a:rPr lang="en-US" dirty="0"/>
              <a:t> </a:t>
            </a:r>
            <a:r>
              <a:rPr lang="en-US" dirty="0" err="1"/>
              <a:t>frekuensi</a:t>
            </a:r>
            <a:r>
              <a:rPr lang="en-US" dirty="0"/>
              <a:t>.</a:t>
            </a:r>
          </a:p>
          <a:p>
            <a:r>
              <a:rPr lang="en-US" dirty="0" err="1"/>
              <a:t>Ranah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</a:t>
            </a:r>
            <a:r>
              <a:rPr lang="en-US" dirty="0" err="1"/>
              <a:t>misalnya</a:t>
            </a:r>
            <a:r>
              <a:rPr lang="en-US" dirty="0"/>
              <a:t> </a:t>
            </a:r>
            <a:r>
              <a:rPr lang="en-US" dirty="0" err="1"/>
              <a:t>gelombang</a:t>
            </a:r>
            <a:r>
              <a:rPr lang="en-US" dirty="0"/>
              <a:t> </a:t>
            </a:r>
            <a:r>
              <a:rPr lang="en-US" dirty="0" err="1"/>
              <a:t>bunyi</a:t>
            </a:r>
            <a:r>
              <a:rPr lang="en-US" dirty="0"/>
              <a:t>/</a:t>
            </a:r>
            <a:r>
              <a:rPr lang="en-US" dirty="0" err="1"/>
              <a:t>suara</a:t>
            </a:r>
            <a:r>
              <a:rPr lang="en-US" dirty="0"/>
              <a:t> (1-D). </a:t>
            </a:r>
            <a:r>
              <a:rPr lang="en-US" dirty="0" err="1"/>
              <a:t>Ranah</a:t>
            </a:r>
            <a:r>
              <a:rPr lang="en-US" dirty="0"/>
              <a:t> </a:t>
            </a:r>
            <a:r>
              <a:rPr lang="en-US" dirty="0" err="1"/>
              <a:t>spasial</a:t>
            </a:r>
            <a:r>
              <a:rPr lang="en-US" dirty="0"/>
              <a:t> </a:t>
            </a:r>
            <a:r>
              <a:rPr lang="en-US" dirty="0" err="1"/>
              <a:t>misalnya</a:t>
            </a:r>
            <a:r>
              <a:rPr lang="en-US" dirty="0"/>
              <a:t> </a:t>
            </a:r>
            <a:r>
              <a:rPr lang="en-US" dirty="0" err="1"/>
              <a:t>citra</a:t>
            </a:r>
            <a:r>
              <a:rPr lang="en-US" dirty="0"/>
              <a:t> (2-D).</a:t>
            </a:r>
          </a:p>
          <a:p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pengubahan</a:t>
            </a:r>
            <a:r>
              <a:rPr lang="en-US" dirty="0"/>
              <a:t> </a:t>
            </a:r>
            <a:r>
              <a:rPr lang="en-US" dirty="0" err="1"/>
              <a:t>sebaliknya</a:t>
            </a:r>
            <a:r>
              <a:rPr lang="en-US" dirty="0"/>
              <a:t>,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ranah</a:t>
            </a:r>
            <a:r>
              <a:rPr lang="en-US" dirty="0"/>
              <a:t> </a:t>
            </a:r>
            <a:r>
              <a:rPr lang="en-US" dirty="0" err="1"/>
              <a:t>frekuensi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ranah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/</a:t>
            </a:r>
            <a:r>
              <a:rPr lang="en-US" dirty="0" err="1"/>
              <a:t>spasial</a:t>
            </a:r>
            <a:r>
              <a:rPr lang="en-US" dirty="0"/>
              <a:t>, 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Transformasi</a:t>
            </a:r>
            <a:r>
              <a:rPr lang="en-US" dirty="0"/>
              <a:t> Fourier </a:t>
            </a:r>
            <a:r>
              <a:rPr lang="en-US" dirty="0" err="1"/>
              <a:t>Balikan</a:t>
            </a:r>
            <a:r>
              <a:rPr lang="en-US" dirty="0"/>
              <a:t>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9FB052-0A49-4B23-A5D6-ACE22D847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10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F74AA9-5E5C-792E-AAF5-6ED7F804330A}"/>
              </a:ext>
            </a:extLst>
          </p:cNvPr>
          <p:cNvSpPr/>
          <p:nvPr/>
        </p:nvSpPr>
        <p:spPr>
          <a:xfrm>
            <a:off x="2781994" y="5067634"/>
            <a:ext cx="2189018" cy="58189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</a:rPr>
              <a:t>Transformasi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citra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0733C6D-CD06-D275-6A0E-47648AA60133}"/>
              </a:ext>
            </a:extLst>
          </p:cNvPr>
          <p:cNvSpPr/>
          <p:nvPr/>
        </p:nvSpPr>
        <p:spPr>
          <a:xfrm>
            <a:off x="6508867" y="5081489"/>
            <a:ext cx="2978727" cy="58189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</a:rPr>
              <a:t>Transformasi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citra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balikan</a:t>
            </a:r>
            <a:endParaRPr lang="en-US" sz="2000" dirty="0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88D3AD5-9E3F-BBF5-464B-9A2E91199B6D}"/>
              </a:ext>
            </a:extLst>
          </p:cNvPr>
          <p:cNvCxnSpPr>
            <a:cxnSpLocks/>
            <a:endCxn id="6" idx="1"/>
          </p:cNvCxnSpPr>
          <p:nvPr/>
        </p:nvCxnSpPr>
        <p:spPr>
          <a:xfrm>
            <a:off x="2168372" y="5358580"/>
            <a:ext cx="613622" cy="0"/>
          </a:xfrm>
          <a:prstGeom prst="straightConnector1">
            <a:avLst/>
          </a:prstGeom>
          <a:ln w="31750">
            <a:tailEnd type="stealt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6DC4E4C-0500-D167-2709-A7555AE65189}"/>
              </a:ext>
            </a:extLst>
          </p:cNvPr>
          <p:cNvCxnSpPr>
            <a:cxnSpLocks/>
            <a:endCxn id="7" idx="1"/>
          </p:cNvCxnSpPr>
          <p:nvPr/>
        </p:nvCxnSpPr>
        <p:spPr>
          <a:xfrm>
            <a:off x="4971012" y="5358580"/>
            <a:ext cx="1537855" cy="13855"/>
          </a:xfrm>
          <a:prstGeom prst="straightConnector1">
            <a:avLst/>
          </a:prstGeom>
          <a:ln w="31750">
            <a:tailEnd type="stealt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B8825C1-BF5D-FC48-808F-B85EE26488B0}"/>
              </a:ext>
            </a:extLst>
          </p:cNvPr>
          <p:cNvCxnSpPr>
            <a:cxnSpLocks/>
          </p:cNvCxnSpPr>
          <p:nvPr/>
        </p:nvCxnSpPr>
        <p:spPr>
          <a:xfrm>
            <a:off x="9487594" y="5372434"/>
            <a:ext cx="792391" cy="0"/>
          </a:xfrm>
          <a:prstGeom prst="straightConnector1">
            <a:avLst/>
          </a:prstGeom>
          <a:ln w="31750">
            <a:tailEnd type="stealt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C8F804F-A7E0-1DD0-D579-D29DF4195587}"/>
              </a:ext>
            </a:extLst>
          </p:cNvPr>
          <p:cNvSpPr txBox="1"/>
          <p:nvPr/>
        </p:nvSpPr>
        <p:spPr>
          <a:xfrm>
            <a:off x="10314998" y="5182823"/>
            <a:ext cx="7104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f</a:t>
            </a:r>
            <a:r>
              <a:rPr lang="en-US" sz="2000" dirty="0"/>
              <a:t>(</a:t>
            </a:r>
            <a:r>
              <a:rPr lang="en-US" sz="2000" i="1" dirty="0" err="1"/>
              <a:t>x</a:t>
            </a:r>
            <a:r>
              <a:rPr lang="en-US" sz="2000" dirty="0" err="1"/>
              <a:t>,</a:t>
            </a:r>
            <a:r>
              <a:rPr lang="en-US" sz="2000" i="1" dirty="0" err="1"/>
              <a:t>y</a:t>
            </a:r>
            <a:r>
              <a:rPr lang="en-US" sz="2000" dirty="0"/>
              <a:t>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F70A5C5-1F01-B68A-4F45-65173614D6F0}"/>
              </a:ext>
            </a:extLst>
          </p:cNvPr>
          <p:cNvSpPr txBox="1"/>
          <p:nvPr/>
        </p:nvSpPr>
        <p:spPr>
          <a:xfrm>
            <a:off x="1483395" y="5158524"/>
            <a:ext cx="7104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f</a:t>
            </a:r>
            <a:r>
              <a:rPr lang="en-US" sz="2000" dirty="0"/>
              <a:t>(</a:t>
            </a:r>
            <a:r>
              <a:rPr lang="en-US" sz="2000" i="1" dirty="0" err="1"/>
              <a:t>x</a:t>
            </a:r>
            <a:r>
              <a:rPr lang="en-US" sz="2000" dirty="0" err="1"/>
              <a:t>,</a:t>
            </a:r>
            <a:r>
              <a:rPr lang="en-US" sz="2000" i="1" dirty="0" err="1"/>
              <a:t>y</a:t>
            </a:r>
            <a:r>
              <a:rPr lang="en-US" sz="2000" dirty="0"/>
              <a:t>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C2E276C-11F0-BECB-4A77-C0AB77A61B51}"/>
              </a:ext>
            </a:extLst>
          </p:cNvPr>
          <p:cNvSpPr txBox="1"/>
          <p:nvPr/>
        </p:nvSpPr>
        <p:spPr>
          <a:xfrm>
            <a:off x="5326237" y="4812997"/>
            <a:ext cx="7697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F</a:t>
            </a:r>
            <a:r>
              <a:rPr lang="en-US" sz="2000" dirty="0"/>
              <a:t>(</a:t>
            </a:r>
            <a:r>
              <a:rPr lang="en-US" sz="2000" i="1" dirty="0" err="1"/>
              <a:t>u</a:t>
            </a:r>
            <a:r>
              <a:rPr lang="en-US" sz="2000" dirty="0" err="1"/>
              <a:t>,</a:t>
            </a:r>
            <a:r>
              <a:rPr lang="en-US" sz="2000" i="1" dirty="0" err="1"/>
              <a:t>v</a:t>
            </a:r>
            <a:r>
              <a:rPr lang="en-US" sz="2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109014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C3644D7-F59B-4E95-8114-A39D366E7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 err="1"/>
              <a:t>Transformasi</a:t>
            </a:r>
            <a:r>
              <a:rPr lang="en-US" b="1" dirty="0"/>
              <a:t> Fourier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E83306-62EC-4390-B82C-81B4FF8A904D}"/>
              </a:ext>
            </a:extLst>
          </p:cNvPr>
          <p:cNvSpPr/>
          <p:nvPr/>
        </p:nvSpPr>
        <p:spPr>
          <a:xfrm>
            <a:off x="497289" y="6334780"/>
            <a:ext cx="62616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dirty="0">
                <a:cs typeface="Arial" panose="020B0604020202020204" pitchFamily="34" charset="0"/>
              </a:rPr>
              <a:t>Jean Baptiste Joseph Fourier (</a:t>
            </a:r>
            <a:r>
              <a:rPr lang="en-US" sz="2400" dirty="0"/>
              <a:t>1768 - 1830</a:t>
            </a:r>
            <a:r>
              <a:rPr lang="en-US" altLang="en-US" sz="2800" dirty="0">
                <a:cs typeface="Arial" panose="020B0604020202020204" pitchFamily="34" charset="0"/>
              </a:rPr>
              <a:t>) </a:t>
            </a:r>
            <a:endParaRPr lang="en-US" sz="28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A943E95-1BD1-4CB4-8574-E0D94C3B7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11</a:t>
            </a:fld>
            <a:endParaRPr lang="en-US"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A2C5EAB1-1566-26DF-4685-7A605FCD29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8785" y="1790165"/>
            <a:ext cx="5531370" cy="369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Jean-Baptiste Joseph Fourier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" tooltip="Help:IPA/English"/>
              </a:rPr>
              <a:t>/ˈ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" tooltip="Help:IPA/English"/>
              </a:rPr>
              <a:t>fʊrieɪ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" tooltip="Help:IPA/English"/>
              </a:rPr>
              <a:t>, -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" tooltip="Help:IPA/English"/>
              </a:rPr>
              <a:t>iər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" tooltip="Help:IPA/English"/>
              </a:rPr>
              <a:t>/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;</a:t>
            </a:r>
            <a:r>
              <a:rPr kumimoji="0" lang="en-US" altLang="en-US" sz="18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3"/>
              </a:rPr>
              <a:t>[1]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French: 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4" tooltip="Help:IPA/French"/>
              </a:rPr>
              <a:t>[</a:t>
            </a:r>
            <a:r>
              <a:rPr kumimoji="0" lang="en-US" altLang="en-US" sz="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4" tooltip="Help:IPA/French"/>
              </a:rPr>
              <a:t>fuʁje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4" tooltip="Help:IPA/French"/>
              </a:rPr>
              <a:t>]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; 21 March 1768 – 16 May 1830)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was a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5" tooltip="French people"/>
              </a:rPr>
              <a:t>French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6" tooltip="Mathematician"/>
              </a:rPr>
              <a:t>mathematician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and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7" tooltip="Physicist"/>
              </a:rPr>
              <a:t>physicist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born in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8" tooltip="Auxerre"/>
              </a:rPr>
              <a:t>Auxerre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and best  known for initiating the investigation of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9" tooltip="Fourier series"/>
              </a:rPr>
              <a:t>Fourier series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which eventually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developed into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10" tooltip="Fourier analysis"/>
              </a:rPr>
              <a:t>Fourier analysis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and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11" tooltip="Harmonic analysis"/>
              </a:rPr>
              <a:t>harmonic analysis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and their applications to problems of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12" tooltip="Heat transfer"/>
              </a:rPr>
              <a:t>heat transfer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and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13" tooltip="Vibration"/>
              </a:rPr>
              <a:t>vibrations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The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14" tooltip="Fourier transform"/>
              </a:rPr>
              <a:t>Fourier transform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and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15" tooltip="Thermal conduction"/>
              </a:rPr>
              <a:t>Fourier's law of conduction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are also named in his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honour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Fourier is also generally credited with the discovery of the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16" tooltip="Greenhouse effect"/>
              </a:rPr>
              <a:t>greenhouse effect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  <a:r>
              <a:rPr kumimoji="0" lang="en-US" altLang="en-US" sz="18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17"/>
              </a:rPr>
              <a:t>[2]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dirty="0" err="1">
                <a:latin typeface="Arial" panose="020B0604020202020204" pitchFamily="34" charset="0"/>
              </a:rPr>
              <a:t>Sumber</a:t>
            </a:r>
            <a:r>
              <a:rPr lang="en-US" altLang="en-US" dirty="0">
                <a:latin typeface="Arial" panose="020B0604020202020204" pitchFamily="34" charset="0"/>
              </a:rPr>
              <a:t>: Wikipedia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42F9A796-0BE6-F035-A622-AD14890FD54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91526"/>
            <a:ext cx="3967480" cy="5018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9770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EB4876-DF21-4C7C-8583-A5C44B0D7E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55984"/>
            <a:ext cx="10515600" cy="5520980"/>
          </a:xfrm>
        </p:spPr>
        <p:txBody>
          <a:bodyPr>
            <a:normAutofit/>
          </a:bodyPr>
          <a:lstStyle/>
          <a:p>
            <a:r>
              <a:rPr lang="en-US" sz="2400" dirty="0" err="1"/>
              <a:t>Intisari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Transformasi</a:t>
            </a:r>
            <a:r>
              <a:rPr lang="en-US" sz="2400" dirty="0"/>
              <a:t> Fourier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menguraikan</a:t>
            </a:r>
            <a:r>
              <a:rPr lang="en-US" sz="2400" dirty="0"/>
              <a:t> </a:t>
            </a:r>
            <a:r>
              <a:rPr lang="en-US" sz="2400" dirty="0" err="1"/>
              <a:t>sinyal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gelombang</a:t>
            </a:r>
            <a:r>
              <a:rPr lang="en-US" sz="2400" dirty="0"/>
              <a:t> </a:t>
            </a:r>
            <a:r>
              <a:rPr lang="en-US" sz="2400" dirty="0" err="1"/>
              <a:t>menjadi</a:t>
            </a:r>
            <a:r>
              <a:rPr lang="en-US" sz="2400" dirty="0"/>
              <a:t> </a:t>
            </a:r>
            <a:r>
              <a:rPr lang="en-US" sz="2400" dirty="0" err="1"/>
              <a:t>sejumlah</a:t>
            </a:r>
            <a:r>
              <a:rPr lang="en-US" sz="2400" dirty="0"/>
              <a:t> </a:t>
            </a:r>
            <a:r>
              <a:rPr lang="en-US" sz="2400" dirty="0" err="1"/>
              <a:t>sinusoida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berbagai</a:t>
            </a:r>
            <a:r>
              <a:rPr lang="en-US" sz="2400" dirty="0"/>
              <a:t> </a:t>
            </a:r>
            <a:r>
              <a:rPr lang="en-US" sz="2400" dirty="0" err="1"/>
              <a:t>frekuensi</a:t>
            </a:r>
            <a:r>
              <a:rPr lang="en-US" sz="2400" dirty="0"/>
              <a:t>, yang </a:t>
            </a:r>
            <a:r>
              <a:rPr lang="en-US" sz="2400" dirty="0" err="1"/>
              <a:t>jumlahnya</a:t>
            </a:r>
            <a:r>
              <a:rPr lang="en-US" sz="2400" dirty="0"/>
              <a:t> </a:t>
            </a:r>
            <a:r>
              <a:rPr lang="en-US" sz="2400" dirty="0" err="1"/>
              <a:t>ekivalen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gelombang</a:t>
            </a:r>
            <a:r>
              <a:rPr lang="en-US" sz="2400" dirty="0"/>
              <a:t> </a:t>
            </a:r>
            <a:r>
              <a:rPr lang="en-US" sz="2400" dirty="0" err="1"/>
              <a:t>asal</a:t>
            </a:r>
            <a:r>
              <a:rPr lang="en-US" sz="2400" dirty="0"/>
              <a:t>.</a:t>
            </a:r>
          </a:p>
          <a:p>
            <a:r>
              <a:rPr lang="en-US" sz="2400" dirty="0" err="1"/>
              <a:t>Contoh</a:t>
            </a:r>
            <a:r>
              <a:rPr lang="en-US" sz="2400" dirty="0"/>
              <a:t>: </a:t>
            </a:r>
            <a:r>
              <a:rPr lang="en-US" sz="2400" dirty="0" err="1"/>
              <a:t>sebuah</a:t>
            </a:r>
            <a:r>
              <a:rPr lang="en-US" sz="2400" dirty="0"/>
              <a:t> </a:t>
            </a:r>
            <a:r>
              <a:rPr lang="en-US" sz="2400" dirty="0" err="1"/>
              <a:t>gelombang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ranah</a:t>
            </a:r>
            <a:r>
              <a:rPr lang="en-US" sz="2400" dirty="0"/>
              <a:t> </a:t>
            </a:r>
            <a:r>
              <a:rPr lang="en-US" sz="2400" dirty="0" err="1"/>
              <a:t>waktu</a:t>
            </a:r>
            <a:r>
              <a:rPr lang="en-US" sz="2400" dirty="0"/>
              <a:t> </a:t>
            </a:r>
            <a:r>
              <a:rPr lang="en-US" sz="2400" dirty="0" err="1"/>
              <a:t>dibagi</a:t>
            </a:r>
            <a:r>
              <a:rPr lang="en-US" sz="2400" dirty="0"/>
              <a:t> </a:t>
            </a:r>
            <a:r>
              <a:rPr lang="en-US" sz="2400" dirty="0" err="1"/>
              <a:t>menjadi</a:t>
            </a:r>
            <a:r>
              <a:rPr lang="en-US" sz="2400" dirty="0"/>
              <a:t> </a:t>
            </a:r>
            <a:r>
              <a:rPr lang="en-US" sz="2400" dirty="0" err="1"/>
              <a:t>tiga</a:t>
            </a:r>
            <a:r>
              <a:rPr lang="en-US" sz="2400" dirty="0"/>
              <a:t> </a:t>
            </a:r>
            <a:r>
              <a:rPr lang="en-US" sz="2400" dirty="0" err="1"/>
              <a:t>buah</a:t>
            </a:r>
            <a:r>
              <a:rPr lang="en-US" sz="2400" dirty="0"/>
              <a:t> </a:t>
            </a:r>
            <a:r>
              <a:rPr lang="en-US" sz="2400" dirty="0" err="1"/>
              <a:t>gelombang</a:t>
            </a:r>
            <a:r>
              <a:rPr lang="en-US" sz="2400" dirty="0"/>
              <a:t> </a:t>
            </a:r>
            <a:r>
              <a:rPr lang="en-US" sz="2400" dirty="0" err="1"/>
              <a:t>sinusoida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masing-masing</a:t>
            </a:r>
            <a:r>
              <a:rPr lang="en-US" sz="2400" dirty="0"/>
              <a:t> </a:t>
            </a:r>
            <a:r>
              <a:rPr lang="en-US" sz="2400" dirty="0" err="1"/>
              <a:t>frekuensi</a:t>
            </a:r>
            <a:r>
              <a:rPr lang="en-US" sz="2400" dirty="0"/>
              <a:t> </a:t>
            </a:r>
            <a:r>
              <a:rPr lang="en-US" sz="2400" dirty="0" err="1"/>
              <a:t>berbeda</a:t>
            </a:r>
            <a:r>
              <a:rPr lang="en-US" sz="2400" dirty="0"/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1D5849-849F-425A-9435-57313CE736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39" y="2447839"/>
            <a:ext cx="6385422" cy="4469796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0CE90EC-A003-41C9-B79D-0D7E2743D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12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3B71F7-2B40-A72B-2C7C-C31A0F8D66ED}"/>
              </a:ext>
            </a:extLst>
          </p:cNvPr>
          <p:cNvSpPr txBox="1"/>
          <p:nvPr/>
        </p:nvSpPr>
        <p:spPr>
          <a:xfrm>
            <a:off x="8351274" y="2928411"/>
            <a:ext cx="32618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Dari Pelajaran </a:t>
            </a:r>
            <a:r>
              <a:rPr lang="en-US" dirty="0" err="1">
                <a:solidFill>
                  <a:srgbClr val="FF0000"/>
                </a:solidFill>
              </a:rPr>
              <a:t>fisika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kita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mengetahui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bahwa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setiap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gelombang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memiliki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frekuensi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 err="1">
                <a:solidFill>
                  <a:srgbClr val="FF0000"/>
                </a:solidFill>
              </a:rPr>
              <a:t>Frekuensi</a:t>
            </a:r>
            <a:r>
              <a:rPr lang="en-US" dirty="0">
                <a:solidFill>
                  <a:srgbClr val="FF0000"/>
                </a:solidFill>
              </a:rPr>
              <a:t> = </a:t>
            </a:r>
            <a:r>
              <a:rPr lang="en-US" dirty="0" err="1">
                <a:solidFill>
                  <a:srgbClr val="FF0000"/>
                </a:solidFill>
              </a:rPr>
              <a:t>banyak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gelombang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dalam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satu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detik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7070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MyDocuments\College\Topics\freqdomcomposition.jpg">
            <a:extLst>
              <a:ext uri="{FF2B5EF4-FFF2-40B4-BE49-F238E27FC236}">
                <a16:creationId xmlns:a16="http://schemas.microsoft.com/office/drawing/2014/main" id="{CF1770E2-016D-4597-BC27-D19C18CE0A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373" y="1227137"/>
            <a:ext cx="7924800" cy="440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91C96F0-5A84-4B8C-B194-EF3D9FF7846A}"/>
              </a:ext>
            </a:extLst>
          </p:cNvPr>
          <p:cNvSpPr/>
          <p:nvPr/>
        </p:nvSpPr>
        <p:spPr>
          <a:xfrm>
            <a:off x="6359733" y="6176377"/>
            <a:ext cx="56866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 err="1">
                <a:solidFill>
                  <a:srgbClr val="FF0000"/>
                </a:solidFill>
              </a:rPr>
              <a:t>Sumber</a:t>
            </a:r>
            <a:r>
              <a:rPr lang="en-US" altLang="en-US" dirty="0">
                <a:solidFill>
                  <a:srgbClr val="FF0000"/>
                </a:solidFill>
              </a:rPr>
              <a:t>: </a:t>
            </a:r>
            <a:r>
              <a:rPr lang="en-US" altLang="en-US" dirty="0" err="1">
                <a:solidFill>
                  <a:srgbClr val="FF0000"/>
                </a:solidFill>
              </a:rPr>
              <a:t>Njegos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Nincic</a:t>
            </a:r>
            <a:r>
              <a:rPr lang="en-US" altLang="en-US" dirty="0">
                <a:solidFill>
                  <a:srgbClr val="FF0000"/>
                </a:solidFill>
              </a:rPr>
              <a:t>, </a:t>
            </a:r>
            <a:r>
              <a:rPr lang="en-US" altLang="en-US" i="1" dirty="0">
                <a:solidFill>
                  <a:srgbClr val="FF0000"/>
                </a:solidFill>
              </a:rPr>
              <a:t>Fourier Transform and Applications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D6996B-ED00-41FB-A365-540725100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4557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7EC9CB4-8A12-44AC-9B61-27C770377C3E}"/>
              </a:ext>
            </a:extLst>
          </p:cNvPr>
          <p:cNvSpPr txBox="1">
            <a:spLocks noChangeArrowheads="1"/>
          </p:cNvSpPr>
          <p:nvPr/>
        </p:nvSpPr>
        <p:spPr>
          <a:xfrm>
            <a:off x="988529" y="755374"/>
            <a:ext cx="10520984" cy="54466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 err="1"/>
              <a:t>Ranah</a:t>
            </a:r>
            <a:r>
              <a:rPr lang="en-US" altLang="en-US" dirty="0"/>
              <a:t> Waktu (</a:t>
            </a:r>
            <a:r>
              <a:rPr lang="en-US" altLang="en-US" i="1" dirty="0"/>
              <a:t>Time Domain</a:t>
            </a:r>
            <a:r>
              <a:rPr lang="en-US" altLang="en-US" dirty="0"/>
              <a:t>) vs </a:t>
            </a:r>
            <a:r>
              <a:rPr lang="en-US" altLang="en-US" dirty="0" err="1"/>
              <a:t>Ranah</a:t>
            </a:r>
            <a:r>
              <a:rPr lang="en-US" altLang="en-US" dirty="0"/>
              <a:t> </a:t>
            </a:r>
            <a:r>
              <a:rPr lang="en-US" altLang="en-US" dirty="0" err="1"/>
              <a:t>Frekuensi</a:t>
            </a:r>
            <a:r>
              <a:rPr lang="en-US" altLang="en-US" dirty="0"/>
              <a:t> (</a:t>
            </a:r>
            <a:r>
              <a:rPr lang="en-US" altLang="en-US" i="1" dirty="0"/>
              <a:t>Frequency domain</a:t>
            </a:r>
            <a:r>
              <a:rPr lang="en-US" altLang="en-US" dirty="0"/>
              <a:t>)</a:t>
            </a:r>
          </a:p>
          <a:p>
            <a:pPr lvl="1"/>
            <a:r>
              <a:rPr lang="en-US" altLang="en-US" dirty="0" err="1"/>
              <a:t>Contoh</a:t>
            </a:r>
            <a:r>
              <a:rPr lang="en-US" altLang="en-US" dirty="0"/>
              <a:t>: </a:t>
            </a:r>
            <a:r>
              <a:rPr lang="en-US" altLang="en-US" dirty="0" err="1"/>
              <a:t>tekanan</a:t>
            </a:r>
            <a:r>
              <a:rPr lang="en-US" altLang="en-US" dirty="0"/>
              <a:t> </a:t>
            </a:r>
            <a:r>
              <a:rPr lang="en-US" altLang="en-US" dirty="0" err="1"/>
              <a:t>udara</a:t>
            </a:r>
            <a:r>
              <a:rPr lang="en-US" altLang="en-US" dirty="0"/>
              <a:t> (</a:t>
            </a:r>
            <a:r>
              <a:rPr lang="en-US" altLang="en-US" dirty="0" err="1"/>
              <a:t>sebagai</a:t>
            </a:r>
            <a:r>
              <a:rPr lang="en-US" altLang="en-US" dirty="0"/>
              <a:t> </a:t>
            </a:r>
            <a:r>
              <a:rPr lang="en-US" altLang="en-US" dirty="0" err="1"/>
              <a:t>fungsi</a:t>
            </a:r>
            <a:r>
              <a:rPr lang="en-US" altLang="en-US" dirty="0"/>
              <a:t> </a:t>
            </a:r>
            <a:r>
              <a:rPr lang="en-US" altLang="en-US" dirty="0" err="1"/>
              <a:t>bunyi</a:t>
            </a:r>
            <a:r>
              <a:rPr lang="en-US" altLang="en-US" dirty="0"/>
              <a:t>) </a:t>
            </a:r>
            <a:r>
              <a:rPr lang="en-US" altLang="en-US" dirty="0" err="1"/>
              <a:t>berubah</a:t>
            </a:r>
            <a:r>
              <a:rPr lang="en-US" altLang="en-US" dirty="0"/>
              <a:t> </a:t>
            </a:r>
            <a:r>
              <a:rPr lang="en-US" altLang="en-US" dirty="0" err="1"/>
              <a:t>terhadap</a:t>
            </a:r>
            <a:r>
              <a:rPr lang="en-US" altLang="en-US" dirty="0"/>
              <a:t> </a:t>
            </a:r>
            <a:r>
              <a:rPr lang="en-US" altLang="en-US" dirty="0" err="1"/>
              <a:t>waktu</a:t>
            </a:r>
            <a:endParaRPr lang="en-US" altLang="en-US" dirty="0"/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pPr lvl="1">
              <a:buFont typeface="Wingdings" panose="05000000000000000000" pitchFamily="2" charset="2"/>
              <a:buNone/>
            </a:pPr>
            <a:endParaRPr lang="en-US" altLang="en-US" dirty="0"/>
          </a:p>
        </p:txBody>
      </p:sp>
      <p:pic>
        <p:nvPicPr>
          <p:cNvPr id="5" name="Picture 5" descr="C:\MyDocuments\College\Topics\timedom.jpg">
            <a:extLst>
              <a:ext uri="{FF2B5EF4-FFF2-40B4-BE49-F238E27FC236}">
                <a16:creationId xmlns:a16="http://schemas.microsoft.com/office/drawing/2014/main" id="{9DC42B42-A2F4-4D6B-901C-13FD9EC91C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314" y="1776440"/>
            <a:ext cx="50895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573ABC2-094B-4B15-944F-E3B1E2114F3C}"/>
              </a:ext>
            </a:extLst>
          </p:cNvPr>
          <p:cNvSpPr/>
          <p:nvPr/>
        </p:nvSpPr>
        <p:spPr>
          <a:xfrm>
            <a:off x="6249021" y="2843240"/>
            <a:ext cx="47376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en-US" altLang="en-US" dirty="0" err="1"/>
              <a:t>Amplitudo</a:t>
            </a:r>
            <a:r>
              <a:rPr lang="en-US" altLang="en-US" dirty="0"/>
              <a:t> = 100</a:t>
            </a:r>
          </a:p>
          <a:p>
            <a:pPr lvl="2"/>
            <a:r>
              <a:rPr lang="en-US" altLang="en-US" dirty="0" err="1"/>
              <a:t>Frekuensi</a:t>
            </a:r>
            <a:r>
              <a:rPr lang="en-US" altLang="en-US" dirty="0"/>
              <a:t> = </a:t>
            </a:r>
            <a:r>
              <a:rPr lang="en-US" altLang="en-US" dirty="0" err="1"/>
              <a:t>banyaknya</a:t>
            </a:r>
            <a:r>
              <a:rPr lang="en-US" altLang="en-US" dirty="0"/>
              <a:t> </a:t>
            </a:r>
            <a:r>
              <a:rPr lang="en-US" altLang="en-US" dirty="0" err="1"/>
              <a:t>gelombang</a:t>
            </a:r>
            <a:r>
              <a:rPr lang="en-US" altLang="en-US" dirty="0"/>
              <a:t> </a:t>
            </a:r>
            <a:r>
              <a:rPr lang="en-US" altLang="en-US" dirty="0" err="1"/>
              <a:t>dalam</a:t>
            </a:r>
            <a:r>
              <a:rPr lang="en-US" altLang="en-US" dirty="0"/>
              <a:t> </a:t>
            </a:r>
            <a:r>
              <a:rPr lang="en-US" altLang="en-US" dirty="0" err="1"/>
              <a:t>satu</a:t>
            </a:r>
            <a:r>
              <a:rPr lang="en-US" altLang="en-US" dirty="0"/>
              <a:t> </a:t>
            </a:r>
            <a:r>
              <a:rPr lang="en-US" altLang="en-US" dirty="0" err="1"/>
              <a:t>detik</a:t>
            </a:r>
            <a:r>
              <a:rPr lang="en-US" altLang="en-US" dirty="0"/>
              <a:t> = 200 Hz</a:t>
            </a:r>
          </a:p>
        </p:txBody>
      </p:sp>
      <p:pic>
        <p:nvPicPr>
          <p:cNvPr id="8" name="Picture 4" descr="C:\MyDocuments\College\Topics\freqdom.jpg">
            <a:extLst>
              <a:ext uri="{FF2B5EF4-FFF2-40B4-BE49-F238E27FC236}">
                <a16:creationId xmlns:a16="http://schemas.microsoft.com/office/drawing/2014/main" id="{2B08E002-1458-4266-A55E-F8DDBCACA1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314" y="4202668"/>
            <a:ext cx="51816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6D55C8C-B1B8-447A-9D1D-F4E948B52B70}"/>
              </a:ext>
            </a:extLst>
          </p:cNvPr>
          <p:cNvSpPr/>
          <p:nvPr/>
        </p:nvSpPr>
        <p:spPr>
          <a:xfrm>
            <a:off x="6505379" y="6488668"/>
            <a:ext cx="56866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 err="1">
                <a:solidFill>
                  <a:srgbClr val="FF0000"/>
                </a:solidFill>
              </a:rPr>
              <a:t>Sumber</a:t>
            </a:r>
            <a:r>
              <a:rPr lang="en-US" altLang="en-US" dirty="0">
                <a:solidFill>
                  <a:srgbClr val="FF0000"/>
                </a:solidFill>
              </a:rPr>
              <a:t>: </a:t>
            </a:r>
            <a:r>
              <a:rPr lang="en-US" altLang="en-US" dirty="0" err="1">
                <a:solidFill>
                  <a:srgbClr val="FF0000"/>
                </a:solidFill>
              </a:rPr>
              <a:t>Njegos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Nincic</a:t>
            </a:r>
            <a:r>
              <a:rPr lang="en-US" altLang="en-US" dirty="0">
                <a:solidFill>
                  <a:srgbClr val="FF0000"/>
                </a:solidFill>
              </a:rPr>
              <a:t>, </a:t>
            </a:r>
            <a:r>
              <a:rPr lang="en-US" altLang="en-US" i="1" dirty="0">
                <a:solidFill>
                  <a:srgbClr val="FF0000"/>
                </a:solidFill>
              </a:rPr>
              <a:t>Fourier Transform and Applications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C18C470-4527-40E2-AF4F-3A236569C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8385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B9DD621E-15A8-43B2-86C0-1BB2C9EFE2E8}"/>
              </a:ext>
            </a:extLst>
          </p:cNvPr>
          <p:cNvSpPr txBox="1">
            <a:spLocks noChangeArrowheads="1"/>
          </p:cNvSpPr>
          <p:nvPr/>
        </p:nvSpPr>
        <p:spPr>
          <a:xfrm>
            <a:off x="1177372" y="912537"/>
            <a:ext cx="10014089" cy="536899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 err="1"/>
              <a:t>Contoh</a:t>
            </a:r>
            <a:r>
              <a:rPr lang="en-US" altLang="en-US" dirty="0"/>
              <a:t>:</a:t>
            </a:r>
          </a:p>
          <a:p>
            <a:pPr lvl="1"/>
            <a:r>
              <a:rPr lang="en-US" altLang="en-US" dirty="0" err="1"/>
              <a:t>Telinga</a:t>
            </a:r>
            <a:r>
              <a:rPr lang="en-US" altLang="en-US" dirty="0"/>
              <a:t> </a:t>
            </a:r>
            <a:r>
              <a:rPr lang="en-US" altLang="en-US" dirty="0" err="1"/>
              <a:t>manusia</a:t>
            </a:r>
            <a:r>
              <a:rPr lang="en-US" altLang="en-US" dirty="0"/>
              <a:t> </a:t>
            </a:r>
            <a:r>
              <a:rPr lang="en-US" altLang="en-US" dirty="0" err="1"/>
              <a:t>tidak</a:t>
            </a:r>
            <a:r>
              <a:rPr lang="en-US" altLang="en-US" dirty="0"/>
              <a:t> </a:t>
            </a:r>
            <a:r>
              <a:rPr lang="en-US" altLang="en-US" dirty="0" err="1"/>
              <a:t>mendengar</a:t>
            </a:r>
            <a:r>
              <a:rPr lang="en-US" altLang="en-US" dirty="0"/>
              <a:t> </a:t>
            </a:r>
            <a:r>
              <a:rPr lang="en-US" altLang="en-US" dirty="0" err="1"/>
              <a:t>bunyi</a:t>
            </a:r>
            <a:r>
              <a:rPr lang="en-US" altLang="en-US" dirty="0"/>
              <a:t> </a:t>
            </a:r>
            <a:r>
              <a:rPr lang="en-US" altLang="en-US" dirty="0" err="1"/>
              <a:t>seperti</a:t>
            </a:r>
            <a:r>
              <a:rPr lang="en-US" altLang="en-US" dirty="0"/>
              <a:t> </a:t>
            </a:r>
            <a:r>
              <a:rPr lang="en-US" altLang="en-US" dirty="0" err="1"/>
              <a:t>gelombang</a:t>
            </a:r>
            <a:r>
              <a:rPr lang="en-US" altLang="en-US" dirty="0"/>
              <a:t> </a:t>
            </a:r>
            <a:r>
              <a:rPr lang="en-US" altLang="en-US" dirty="0" err="1"/>
              <a:t>berosilasi</a:t>
            </a:r>
            <a:r>
              <a:rPr lang="en-US" altLang="en-US" dirty="0"/>
              <a:t>, </a:t>
            </a:r>
            <a:r>
              <a:rPr lang="en-US" altLang="en-US" dirty="0" err="1"/>
              <a:t>tetapi</a:t>
            </a:r>
            <a:r>
              <a:rPr lang="en-US" altLang="en-US" dirty="0"/>
              <a:t> nada </a:t>
            </a:r>
            <a:r>
              <a:rPr lang="en-US" altLang="en-US" dirty="0" err="1"/>
              <a:t>dengan</a:t>
            </a:r>
            <a:r>
              <a:rPr lang="en-US" altLang="en-US" dirty="0"/>
              <a:t> </a:t>
            </a:r>
            <a:r>
              <a:rPr lang="en-US" altLang="en-US" dirty="0" err="1"/>
              <a:t>frekuensi</a:t>
            </a:r>
            <a:r>
              <a:rPr lang="en-US" altLang="en-US" dirty="0"/>
              <a:t> </a:t>
            </a:r>
            <a:r>
              <a:rPr lang="en-US" altLang="en-US" dirty="0" err="1"/>
              <a:t>tertentu</a:t>
            </a:r>
            <a:endParaRPr lang="en-US" altLang="en-US" dirty="0"/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r>
              <a:rPr lang="en-US" altLang="en-US" dirty="0" err="1"/>
              <a:t>Seringkali</a:t>
            </a:r>
            <a:r>
              <a:rPr lang="en-US" altLang="en-US" dirty="0"/>
              <a:t> </a:t>
            </a:r>
            <a:r>
              <a:rPr lang="en-US" altLang="en-US" dirty="0" err="1"/>
              <a:t>lebih</a:t>
            </a:r>
            <a:r>
              <a:rPr lang="en-US" altLang="en-US" dirty="0"/>
              <a:t> </a:t>
            </a:r>
            <a:r>
              <a:rPr lang="en-US" altLang="en-US" dirty="0" err="1"/>
              <a:t>mudah</a:t>
            </a:r>
            <a:r>
              <a:rPr lang="en-US" altLang="en-US" dirty="0"/>
              <a:t> </a:t>
            </a:r>
            <a:r>
              <a:rPr lang="en-US" altLang="en-US" dirty="0" err="1"/>
              <a:t>menganalisis</a:t>
            </a:r>
            <a:r>
              <a:rPr lang="en-US" altLang="en-US" dirty="0"/>
              <a:t> </a:t>
            </a:r>
            <a:r>
              <a:rPr lang="en-US" altLang="en-US" dirty="0" err="1"/>
              <a:t>sinyal</a:t>
            </a:r>
            <a:r>
              <a:rPr lang="en-US" altLang="en-US" dirty="0"/>
              <a:t> </a:t>
            </a:r>
            <a:r>
              <a:rPr lang="en-US" altLang="en-US" dirty="0" err="1"/>
              <a:t>dalam</a:t>
            </a:r>
            <a:r>
              <a:rPr lang="en-US" altLang="en-US" dirty="0"/>
              <a:t> </a:t>
            </a:r>
            <a:r>
              <a:rPr lang="en-US" altLang="en-US" dirty="0" err="1"/>
              <a:t>ranah</a:t>
            </a:r>
            <a:r>
              <a:rPr lang="en-US" altLang="en-US" dirty="0"/>
              <a:t> </a:t>
            </a:r>
            <a:r>
              <a:rPr lang="en-US" altLang="en-US" dirty="0" err="1"/>
              <a:t>frekuensi</a:t>
            </a:r>
            <a:r>
              <a:rPr lang="en-US" altLang="en-US" dirty="0"/>
              <a:t> </a:t>
            </a:r>
            <a:r>
              <a:rPr lang="en-US" altLang="en-US" dirty="0" err="1"/>
              <a:t>daripada</a:t>
            </a:r>
            <a:r>
              <a:rPr lang="en-US" altLang="en-US" dirty="0"/>
              <a:t> </a:t>
            </a:r>
            <a:r>
              <a:rPr lang="en-US" altLang="en-US" dirty="0" err="1"/>
              <a:t>ranah</a:t>
            </a:r>
            <a:r>
              <a:rPr lang="en-US" altLang="en-US" dirty="0"/>
              <a:t> </a:t>
            </a:r>
            <a:r>
              <a:rPr lang="en-US" altLang="en-US" dirty="0" err="1"/>
              <a:t>waktu</a:t>
            </a:r>
            <a:r>
              <a:rPr lang="en-US" altLang="en-US" dirty="0"/>
              <a:t>/</a:t>
            </a:r>
            <a:r>
              <a:rPr lang="en-US" altLang="en-US" dirty="0" err="1"/>
              <a:t>spasial</a:t>
            </a:r>
            <a:endParaRPr lang="en-US" altLang="en-US" dirty="0"/>
          </a:p>
          <a:p>
            <a:endParaRPr lang="en-US" altLang="en-US" dirty="0"/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21E19676-F332-4111-8C72-2DE7B0711B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739" y="2438400"/>
            <a:ext cx="48768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E12AE89-3BFC-44F2-872A-2A6E2D53D8B8}"/>
              </a:ext>
            </a:extLst>
          </p:cNvPr>
          <p:cNvSpPr/>
          <p:nvPr/>
        </p:nvSpPr>
        <p:spPr>
          <a:xfrm>
            <a:off x="6359733" y="6176377"/>
            <a:ext cx="56866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 err="1">
                <a:solidFill>
                  <a:srgbClr val="FF0000"/>
                </a:solidFill>
              </a:rPr>
              <a:t>Sumber</a:t>
            </a:r>
            <a:r>
              <a:rPr lang="en-US" altLang="en-US" dirty="0">
                <a:solidFill>
                  <a:srgbClr val="FF0000"/>
                </a:solidFill>
              </a:rPr>
              <a:t>: </a:t>
            </a:r>
            <a:r>
              <a:rPr lang="en-US" altLang="en-US" dirty="0" err="1">
                <a:solidFill>
                  <a:srgbClr val="FF0000"/>
                </a:solidFill>
              </a:rPr>
              <a:t>Njegos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Nincic</a:t>
            </a:r>
            <a:r>
              <a:rPr lang="en-US" altLang="en-US" dirty="0">
                <a:solidFill>
                  <a:srgbClr val="FF0000"/>
                </a:solidFill>
              </a:rPr>
              <a:t>, </a:t>
            </a:r>
            <a:r>
              <a:rPr lang="en-US" altLang="en-US" i="1" dirty="0">
                <a:solidFill>
                  <a:srgbClr val="FF0000"/>
                </a:solidFill>
              </a:rPr>
              <a:t>Fourier Transform and Applications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2CA620-8DC2-4033-8363-270A77019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030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3DAA6C-B8C6-4A02-9E82-61D857CE60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946805"/>
            <a:ext cx="5552661" cy="533472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pengolahan</a:t>
            </a:r>
            <a:r>
              <a:rPr lang="en-US" dirty="0"/>
              <a:t> </a:t>
            </a:r>
            <a:r>
              <a:rPr lang="en-US" dirty="0" err="1"/>
              <a:t>citra</a:t>
            </a:r>
            <a:r>
              <a:rPr lang="en-US" dirty="0"/>
              <a:t>, </a:t>
            </a:r>
            <a:r>
              <a:rPr lang="en-US" dirty="0" err="1"/>
              <a:t>umumnya</a:t>
            </a:r>
            <a:r>
              <a:rPr lang="en-US" dirty="0"/>
              <a:t> </a:t>
            </a:r>
            <a:r>
              <a:rPr lang="en-US" dirty="0" err="1"/>
              <a:t>citra</a:t>
            </a:r>
            <a:r>
              <a:rPr lang="en-US" dirty="0"/>
              <a:t> </a:t>
            </a:r>
            <a:r>
              <a:rPr lang="en-US" dirty="0" err="1"/>
              <a:t>disajikan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ranah</a:t>
            </a:r>
            <a:r>
              <a:rPr lang="en-US" dirty="0"/>
              <a:t> </a:t>
            </a:r>
            <a:r>
              <a:rPr lang="en-US" dirty="0" err="1"/>
              <a:t>spasial</a:t>
            </a:r>
            <a:r>
              <a:rPr lang="en-US" dirty="0"/>
              <a:t>, f(</a:t>
            </a:r>
            <a:r>
              <a:rPr lang="en-US" dirty="0" err="1"/>
              <a:t>x,y</a:t>
            </a:r>
            <a:r>
              <a:rPr lang="en-US" dirty="0"/>
              <a:t>).</a:t>
            </a:r>
          </a:p>
          <a:p>
            <a:endParaRPr lang="en-US" dirty="0"/>
          </a:p>
          <a:p>
            <a:r>
              <a:rPr lang="en-US" altLang="en-US" dirty="0"/>
              <a:t>Citra juga </a:t>
            </a:r>
            <a:r>
              <a:rPr lang="en-US" altLang="en-US" dirty="0" err="1"/>
              <a:t>dapat</a:t>
            </a:r>
            <a:r>
              <a:rPr lang="en-US" altLang="en-US" dirty="0"/>
              <a:t> </a:t>
            </a:r>
            <a:r>
              <a:rPr lang="en-US" altLang="en-US" dirty="0" err="1"/>
              <a:t>disajikan</a:t>
            </a:r>
            <a:r>
              <a:rPr lang="en-US" altLang="en-US" dirty="0"/>
              <a:t> </a:t>
            </a:r>
            <a:r>
              <a:rPr lang="en-US" altLang="en-US" dirty="0" err="1"/>
              <a:t>dalam</a:t>
            </a:r>
            <a:r>
              <a:rPr lang="en-US" altLang="en-US" dirty="0"/>
              <a:t> </a:t>
            </a:r>
            <a:r>
              <a:rPr lang="en-US" altLang="en-US" i="1" dirty="0" err="1"/>
              <a:t>ranah</a:t>
            </a:r>
            <a:r>
              <a:rPr lang="en-US" altLang="en-US" i="1" dirty="0"/>
              <a:t> </a:t>
            </a:r>
            <a:r>
              <a:rPr lang="en-US" altLang="en-US" i="1" dirty="0" err="1"/>
              <a:t>frekuensi</a:t>
            </a:r>
            <a:r>
              <a:rPr lang="en-US" altLang="en-US" i="1" dirty="0"/>
              <a:t> F(</a:t>
            </a:r>
            <a:r>
              <a:rPr lang="en-US" altLang="en-US" i="1" dirty="0" err="1"/>
              <a:t>u,v</a:t>
            </a:r>
            <a:r>
              <a:rPr lang="en-US" altLang="en-US" i="1" dirty="0"/>
              <a:t>),</a:t>
            </a:r>
            <a:r>
              <a:rPr lang="en-US" altLang="en-US" dirty="0"/>
              <a:t> </a:t>
            </a:r>
            <a:r>
              <a:rPr lang="en-US" altLang="en-US" dirty="0" err="1"/>
              <a:t>yaitu</a:t>
            </a:r>
            <a:r>
              <a:rPr lang="en-US" altLang="en-US" dirty="0"/>
              <a:t> </a:t>
            </a:r>
            <a:r>
              <a:rPr lang="en-US" altLang="en-US" dirty="0" err="1"/>
              <a:t>ruang</a:t>
            </a:r>
            <a:r>
              <a:rPr lang="en-US" altLang="en-US" dirty="0"/>
              <a:t> di mana </a:t>
            </a:r>
            <a:r>
              <a:rPr lang="en-US" altLang="en-US" dirty="0" err="1"/>
              <a:t>setiap</a:t>
            </a:r>
            <a:r>
              <a:rPr lang="en-US" altLang="en-US" dirty="0"/>
              <a:t> </a:t>
            </a:r>
            <a:r>
              <a:rPr lang="en-US" altLang="en-US" dirty="0" err="1"/>
              <a:t>nilai</a:t>
            </a:r>
            <a:r>
              <a:rPr lang="en-US" altLang="en-US" dirty="0"/>
              <a:t> pada </a:t>
            </a:r>
            <a:r>
              <a:rPr lang="en-US" altLang="en-US" dirty="0" err="1"/>
              <a:t>posisi</a:t>
            </a:r>
            <a:r>
              <a:rPr lang="en-US" altLang="en-US" dirty="0"/>
              <a:t> </a:t>
            </a:r>
            <a:r>
              <a:rPr lang="en-US" altLang="en-US" dirty="0" err="1"/>
              <a:t>citra</a:t>
            </a:r>
            <a:r>
              <a:rPr lang="en-US" altLang="en-US" dirty="0"/>
              <a:t> </a:t>
            </a:r>
            <a:r>
              <a:rPr lang="en-US" altLang="en-US" i="1" dirty="0"/>
              <a:t>F</a:t>
            </a:r>
            <a:r>
              <a:rPr lang="en-US" altLang="en-US" dirty="0"/>
              <a:t> </a:t>
            </a:r>
            <a:r>
              <a:rPr lang="en-US" altLang="en-US" dirty="0" err="1"/>
              <a:t>menyatakan</a:t>
            </a:r>
            <a:r>
              <a:rPr lang="en-US" altLang="en-US" dirty="0"/>
              <a:t> </a:t>
            </a:r>
            <a:r>
              <a:rPr lang="en-US" altLang="en-US" dirty="0" err="1"/>
              <a:t>besaran</a:t>
            </a:r>
            <a:r>
              <a:rPr lang="en-US" altLang="en-US" dirty="0"/>
              <a:t> </a:t>
            </a:r>
            <a:r>
              <a:rPr lang="en-US" altLang="en-US" dirty="0" err="1"/>
              <a:t>bahwa</a:t>
            </a:r>
            <a:r>
              <a:rPr lang="en-US" altLang="en-US" dirty="0"/>
              <a:t> </a:t>
            </a:r>
            <a:r>
              <a:rPr lang="en-US" altLang="en-US" dirty="0" err="1"/>
              <a:t>nilai</a:t>
            </a:r>
            <a:r>
              <a:rPr lang="en-US" altLang="en-US" dirty="0"/>
              <a:t> </a:t>
            </a:r>
            <a:r>
              <a:rPr lang="en-US" altLang="en-US" dirty="0" err="1"/>
              <a:t>intensitas</a:t>
            </a:r>
            <a:r>
              <a:rPr lang="en-US" altLang="en-US" dirty="0"/>
              <a:t> </a:t>
            </a:r>
            <a:r>
              <a:rPr lang="en-US" altLang="en-US" dirty="0" err="1"/>
              <a:t>citra</a:t>
            </a:r>
            <a:r>
              <a:rPr lang="en-US" altLang="en-US" dirty="0"/>
              <a:t>  </a:t>
            </a:r>
            <a:r>
              <a:rPr lang="en-US" altLang="en-US" dirty="0" err="1"/>
              <a:t>berubah</a:t>
            </a:r>
            <a:r>
              <a:rPr lang="en-US" altLang="en-US" dirty="0"/>
              <a:t> pada </a:t>
            </a:r>
            <a:r>
              <a:rPr lang="en-US" altLang="en-US" dirty="0" err="1"/>
              <a:t>jarak</a:t>
            </a:r>
            <a:r>
              <a:rPr lang="en-US" altLang="en-US" dirty="0"/>
              <a:t> </a:t>
            </a:r>
            <a:r>
              <a:rPr lang="en-US" altLang="en-US" dirty="0" err="1"/>
              <a:t>tertentu</a:t>
            </a:r>
            <a:r>
              <a:rPr lang="en-US" altLang="en-US" dirty="0"/>
              <a:t>. </a:t>
            </a:r>
          </a:p>
          <a:p>
            <a:endParaRPr lang="en-US" altLang="en-US" sz="2400" dirty="0"/>
          </a:p>
          <a:p>
            <a:r>
              <a:rPr lang="en-US" altLang="en-US" sz="2400" dirty="0" err="1"/>
              <a:t>Contoh</a:t>
            </a:r>
            <a:r>
              <a:rPr lang="en-US" altLang="en-US" sz="2400" dirty="0"/>
              <a:t>: </a:t>
            </a:r>
            <a:r>
              <a:rPr lang="en-US" altLang="en-US" sz="2400" dirty="0" err="1"/>
              <a:t>jika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frekuensi</a:t>
            </a:r>
            <a:r>
              <a:rPr lang="en-US" altLang="en-US" sz="2400" dirty="0"/>
              <a:t> pada </a:t>
            </a:r>
            <a:r>
              <a:rPr lang="en-US" altLang="en-US" sz="2400" dirty="0" err="1"/>
              <a:t>nilai</a:t>
            </a:r>
            <a:r>
              <a:rPr lang="en-US" altLang="en-US" sz="2400" dirty="0"/>
              <a:t> </a:t>
            </a:r>
            <a:r>
              <a:rPr lang="en-US" altLang="en-US" sz="2400" i="1" dirty="0"/>
              <a:t>pixel</a:t>
            </a:r>
            <a:r>
              <a:rPr lang="en-US" altLang="en-US" sz="2400" dirty="0"/>
              <a:t> 20 </a:t>
            </a:r>
            <a:r>
              <a:rPr lang="en-US" altLang="en-US" sz="2400" dirty="0" err="1"/>
              <a:t>adalah</a:t>
            </a:r>
            <a:r>
              <a:rPr lang="en-US" altLang="en-US" sz="2400" dirty="0"/>
              <a:t> 0.1, </a:t>
            </a:r>
            <a:r>
              <a:rPr lang="en-US" altLang="en-US" sz="2400" dirty="0" err="1"/>
              <a:t>artinya</a:t>
            </a:r>
            <a:r>
              <a:rPr lang="en-US" altLang="en-US" sz="2400" dirty="0"/>
              <a:t> 1 </a:t>
            </a:r>
            <a:r>
              <a:rPr lang="en-US" altLang="en-US" sz="2400" dirty="0" err="1"/>
              <a:t>periode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setiap</a:t>
            </a:r>
            <a:r>
              <a:rPr lang="en-US" altLang="en-US" sz="2400" dirty="0"/>
              <a:t> 10 pixel. </a:t>
            </a:r>
            <a:r>
              <a:rPr lang="en-US" altLang="en-US" sz="2400" dirty="0" err="1"/>
              <a:t>Intensitas</a:t>
            </a:r>
            <a:r>
              <a:rPr lang="en-US" altLang="en-US" sz="2400" dirty="0"/>
              <a:t> pixel </a:t>
            </a:r>
            <a:r>
              <a:rPr lang="en-US" altLang="en-US" sz="2400" dirty="0" err="1"/>
              <a:t>berubah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dari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gelap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terang</a:t>
            </a:r>
            <a:r>
              <a:rPr lang="en-US" altLang="en-US" sz="2400" dirty="0"/>
              <a:t> dan </a:t>
            </a:r>
            <a:r>
              <a:rPr lang="en-US" altLang="en-US" sz="2400" dirty="0" err="1"/>
              <a:t>kembali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gelap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setelah</a:t>
            </a:r>
            <a:r>
              <a:rPr lang="en-US" altLang="en-US" sz="2400" dirty="0"/>
              <a:t> 10 pixel. 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39E9FC-9575-4497-9DFF-E8EC6F78CA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1765" y="946805"/>
            <a:ext cx="34290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E062D59-6380-42E9-BA5A-115C88D228AA}"/>
              </a:ext>
            </a:extLst>
          </p:cNvPr>
          <p:cNvSpPr/>
          <p:nvPr/>
        </p:nvSpPr>
        <p:spPr>
          <a:xfrm>
            <a:off x="7331765" y="4469440"/>
            <a:ext cx="38596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dirty="0"/>
              <a:t>Gambar di </a:t>
            </a:r>
            <a:r>
              <a:rPr lang="en-US" altLang="en-US" sz="2000" dirty="0" err="1"/>
              <a:t>atas</a:t>
            </a:r>
            <a:r>
              <a:rPr lang="en-US" altLang="en-US" sz="2000" dirty="0"/>
              <a:t> </a:t>
            </a:r>
            <a:r>
              <a:rPr lang="en-US" altLang="en-US" sz="2000" dirty="0" err="1"/>
              <a:t>adalah</a:t>
            </a:r>
            <a:r>
              <a:rPr lang="en-US" altLang="en-US" sz="2000" dirty="0"/>
              <a:t> </a:t>
            </a:r>
            <a:r>
              <a:rPr lang="en-US" altLang="en-US" sz="2000" dirty="0" err="1"/>
              <a:t>cira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dalam</a:t>
            </a:r>
            <a:r>
              <a:rPr lang="en-US" altLang="en-US" sz="2000" dirty="0"/>
              <a:t> </a:t>
            </a:r>
            <a:r>
              <a:rPr lang="en-US" altLang="en-US" sz="2000" dirty="0" err="1"/>
              <a:t>ranah</a:t>
            </a:r>
            <a:r>
              <a:rPr lang="en-US" altLang="en-US" sz="2000" dirty="0"/>
              <a:t> </a:t>
            </a:r>
            <a:r>
              <a:rPr lang="en-US" altLang="en-US" sz="2000" dirty="0" err="1"/>
              <a:t>frekuensi</a:t>
            </a:r>
            <a:r>
              <a:rPr lang="en-US" altLang="en-US" sz="2000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en-US" sz="2000" dirty="0" err="1"/>
              <a:t>Frekuensi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tinggi</a:t>
            </a:r>
            <a:r>
              <a:rPr lang="en-US" altLang="en-US" sz="2000" dirty="0"/>
              <a:t>: </a:t>
            </a:r>
          </a:p>
          <a:p>
            <a:pPr lvl="2"/>
            <a:r>
              <a:rPr lang="en-US" altLang="en-US" sz="2000" dirty="0" err="1"/>
              <a:t>Sekitar</a:t>
            </a:r>
            <a:r>
              <a:rPr lang="en-US" altLang="en-US" sz="2000" dirty="0"/>
              <a:t> </a:t>
            </a:r>
            <a:r>
              <a:rPr lang="en-US" altLang="en-US" sz="2000" dirty="0" err="1"/>
              <a:t>pusat</a:t>
            </a:r>
            <a:endParaRPr lang="en-US" alt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en-US" sz="2000" dirty="0" err="1"/>
              <a:t>Frekuensi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rendah</a:t>
            </a:r>
            <a:r>
              <a:rPr lang="en-US" altLang="en-US" sz="2000" dirty="0"/>
              <a:t>:</a:t>
            </a:r>
          </a:p>
          <a:p>
            <a:pPr lvl="2"/>
            <a:r>
              <a:rPr lang="en-US" altLang="en-US" sz="2000" dirty="0" err="1"/>
              <a:t>Sekitar</a:t>
            </a:r>
            <a:r>
              <a:rPr lang="en-US" altLang="en-US" sz="2000" dirty="0"/>
              <a:t> </a:t>
            </a:r>
            <a:r>
              <a:rPr lang="en-US" altLang="en-US" sz="2000" dirty="0" err="1"/>
              <a:t>titik</a:t>
            </a:r>
            <a:r>
              <a:rPr lang="en-US" altLang="en-US" sz="2000" dirty="0"/>
              <a:t> </a:t>
            </a:r>
            <a:r>
              <a:rPr lang="en-US" altLang="en-US" sz="2000" dirty="0" err="1"/>
              <a:t>sudut</a:t>
            </a:r>
            <a:endParaRPr lang="en-US" altLang="en-US" sz="2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10F8241-0486-46EF-A5A8-6704BC97F61C}"/>
              </a:ext>
            </a:extLst>
          </p:cNvPr>
          <p:cNvSpPr/>
          <p:nvPr/>
        </p:nvSpPr>
        <p:spPr>
          <a:xfrm>
            <a:off x="704239" y="6392731"/>
            <a:ext cx="56866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 err="1">
                <a:solidFill>
                  <a:srgbClr val="FF0000"/>
                </a:solidFill>
              </a:rPr>
              <a:t>Sumber</a:t>
            </a:r>
            <a:r>
              <a:rPr lang="en-US" altLang="en-US" dirty="0">
                <a:solidFill>
                  <a:srgbClr val="FF0000"/>
                </a:solidFill>
              </a:rPr>
              <a:t>: </a:t>
            </a:r>
            <a:r>
              <a:rPr lang="en-US" altLang="en-US" dirty="0" err="1">
                <a:solidFill>
                  <a:srgbClr val="FF0000"/>
                </a:solidFill>
              </a:rPr>
              <a:t>Njegos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Nincic</a:t>
            </a:r>
            <a:r>
              <a:rPr lang="en-US" altLang="en-US" dirty="0">
                <a:solidFill>
                  <a:srgbClr val="FF0000"/>
                </a:solidFill>
              </a:rPr>
              <a:t>, </a:t>
            </a:r>
            <a:r>
              <a:rPr lang="en-US" altLang="en-US" i="1" dirty="0">
                <a:solidFill>
                  <a:srgbClr val="FF0000"/>
                </a:solidFill>
              </a:rPr>
              <a:t>Fourier Transform and Applications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56D9D11-A985-4CA7-A25E-256E533AA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7063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AF7D2C-E8AB-17FF-1824-DC764C3F35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44279"/>
            <a:ext cx="10515600" cy="543268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citra</a:t>
            </a:r>
            <a:r>
              <a:rPr lang="en-US" dirty="0"/>
              <a:t>,</a:t>
            </a:r>
          </a:p>
          <a:p>
            <a:r>
              <a:rPr lang="id-ID" dirty="0"/>
              <a:t>Frekuensi rendah </a:t>
            </a:r>
            <a:r>
              <a:rPr lang="en-US" dirty="0" err="1"/>
              <a:t>ber</a:t>
            </a:r>
            <a:r>
              <a:rPr lang="id-ID" dirty="0"/>
              <a:t>sesuai</a:t>
            </a:r>
            <a:r>
              <a:rPr lang="en-US" dirty="0"/>
              <a:t>an</a:t>
            </a:r>
            <a:r>
              <a:rPr lang="id-ID" dirty="0"/>
              <a:t> dengan intensitas piksel yang bervariasi secara perlahan (misalnya permukaan kontinu).</a:t>
            </a:r>
            <a:endParaRPr lang="en-US" dirty="0"/>
          </a:p>
          <a:p>
            <a:endParaRPr lang="en-US" dirty="0"/>
          </a:p>
          <a:p>
            <a:r>
              <a:rPr lang="id-ID" dirty="0"/>
              <a:t> Frekuensi tinggi </a:t>
            </a:r>
            <a:r>
              <a:rPr lang="en-US" dirty="0" err="1"/>
              <a:t>ber</a:t>
            </a:r>
            <a:r>
              <a:rPr lang="id-ID" dirty="0"/>
              <a:t>sesuai</a:t>
            </a:r>
            <a:r>
              <a:rPr lang="en-US" dirty="0"/>
              <a:t>an</a:t>
            </a:r>
            <a:r>
              <a:rPr lang="id-ID" dirty="0"/>
              <a:t> dengan intensitas piksel yang bervariasi dengan cepat (mis</a:t>
            </a:r>
            <a:r>
              <a:rPr lang="en-US" dirty="0" err="1"/>
              <a:t>alnya</a:t>
            </a:r>
            <a:r>
              <a:rPr lang="id-ID" dirty="0"/>
              <a:t> </a:t>
            </a:r>
            <a:r>
              <a:rPr lang="en-US" dirty="0"/>
              <a:t>pixel t</a:t>
            </a:r>
            <a:r>
              <a:rPr lang="id-ID" dirty="0"/>
              <a:t>epi)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F0C40C-5EA9-96E0-860E-EAEC553B8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17</a:t>
            </a:fld>
            <a:endParaRPr lang="en-US"/>
          </a:p>
        </p:txBody>
      </p:sp>
      <p:pic>
        <p:nvPicPr>
          <p:cNvPr id="6" name="Picture 5" descr="A person wearing a hat&#10;&#10;Description automatically generated with medium confidence">
            <a:extLst>
              <a:ext uri="{FF2B5EF4-FFF2-40B4-BE49-F238E27FC236}">
                <a16:creationId xmlns:a16="http://schemas.microsoft.com/office/drawing/2014/main" id="{DB4723D0-FA15-2709-D364-1EF45AC567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347" y="3650523"/>
            <a:ext cx="3070952" cy="307095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74734C0-AEA8-8363-9F7E-26DCAE3555CF}"/>
              </a:ext>
            </a:extLst>
          </p:cNvPr>
          <p:cNvSpPr txBox="1"/>
          <p:nvPr/>
        </p:nvSpPr>
        <p:spPr>
          <a:xfrm>
            <a:off x="7193129" y="5001333"/>
            <a:ext cx="19397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High frequencies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43D6F9-54F2-4A15-00A7-794972AA1D92}"/>
              </a:ext>
            </a:extLst>
          </p:cNvPr>
          <p:cNvSpPr txBox="1"/>
          <p:nvPr/>
        </p:nvSpPr>
        <p:spPr>
          <a:xfrm>
            <a:off x="1114850" y="4601223"/>
            <a:ext cx="19467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Low frequencies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5AB35DF-7810-476C-AA56-30EF1CF3EA21}"/>
              </a:ext>
            </a:extLst>
          </p:cNvPr>
          <p:cNvCxnSpPr>
            <a:endCxn id="8" idx="0"/>
          </p:cNvCxnSpPr>
          <p:nvPr/>
        </p:nvCxnSpPr>
        <p:spPr>
          <a:xfrm flipH="1">
            <a:off x="2088226" y="3891516"/>
            <a:ext cx="2101002" cy="70970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280AF3A-8AEB-A6C0-C011-9B3B27C7B662}"/>
              </a:ext>
            </a:extLst>
          </p:cNvPr>
          <p:cNvCxnSpPr>
            <a:cxnSpLocks/>
            <a:endCxn id="8" idx="2"/>
          </p:cNvCxnSpPr>
          <p:nvPr/>
        </p:nvCxnSpPr>
        <p:spPr>
          <a:xfrm flipH="1" flipV="1">
            <a:off x="2088226" y="5001333"/>
            <a:ext cx="3151503" cy="140859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552B494-CBA5-663F-BF2A-8A39DE7D4CA0}"/>
              </a:ext>
            </a:extLst>
          </p:cNvPr>
          <p:cNvCxnSpPr>
            <a:cxnSpLocks/>
          </p:cNvCxnSpPr>
          <p:nvPr/>
        </p:nvCxnSpPr>
        <p:spPr>
          <a:xfrm>
            <a:off x="5426184" y="4342960"/>
            <a:ext cx="2208795" cy="65837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D05D0E8-53F2-1686-2C9B-9D9D6C05B227}"/>
              </a:ext>
            </a:extLst>
          </p:cNvPr>
          <p:cNvCxnSpPr>
            <a:cxnSpLocks/>
          </p:cNvCxnSpPr>
          <p:nvPr/>
        </p:nvCxnSpPr>
        <p:spPr>
          <a:xfrm flipV="1">
            <a:off x="5604513" y="5401443"/>
            <a:ext cx="2289363" cy="78209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97744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1F4D403-2725-8ECE-584A-B808CC7D7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18</a:t>
            </a:fld>
            <a:endParaRPr lang="en-US"/>
          </a:p>
        </p:txBody>
      </p:sp>
      <p:pic>
        <p:nvPicPr>
          <p:cNvPr id="3" name="Picture 5" descr="004">
            <a:extLst>
              <a:ext uri="{FF2B5EF4-FFF2-40B4-BE49-F238E27FC236}">
                <a16:creationId xmlns:a16="http://schemas.microsoft.com/office/drawing/2014/main" id="{03092FF7-1B23-BB07-D37D-1D2F41651B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22"/>
          <a:stretch>
            <a:fillRect/>
          </a:stretch>
        </p:blipFill>
        <p:spPr bwMode="auto">
          <a:xfrm>
            <a:off x="1591043" y="1684552"/>
            <a:ext cx="8021086" cy="4366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C7CA143-7A53-9BBA-3CA4-80C2D22A0DF2}"/>
              </a:ext>
            </a:extLst>
          </p:cNvPr>
          <p:cNvSpPr txBox="1"/>
          <p:nvPr/>
        </p:nvSpPr>
        <p:spPr>
          <a:xfrm>
            <a:off x="726559" y="547936"/>
            <a:ext cx="107388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Citra pada </a:t>
            </a:r>
            <a:r>
              <a:rPr lang="en-US" sz="2400" dirty="0" err="1"/>
              <a:t>hakekatnya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penjumlahan</a:t>
            </a:r>
            <a:r>
              <a:rPr lang="en-US" sz="2400" dirty="0"/>
              <a:t> </a:t>
            </a:r>
            <a:r>
              <a:rPr lang="en-US" sz="2400" dirty="0" err="1"/>
              <a:t>beberapa</a:t>
            </a:r>
            <a:r>
              <a:rPr lang="en-US" sz="2400" dirty="0"/>
              <a:t> </a:t>
            </a:r>
            <a:r>
              <a:rPr lang="en-US" sz="2400" dirty="0" err="1"/>
              <a:t>sinyal</a:t>
            </a:r>
            <a:r>
              <a:rPr lang="en-US" sz="2400" dirty="0"/>
              <a:t> </a:t>
            </a:r>
            <a:r>
              <a:rPr lang="en-US" sz="2400" dirty="0" err="1"/>
              <a:t>dua</a:t>
            </a:r>
            <a:r>
              <a:rPr lang="en-US" sz="2400" dirty="0"/>
              <a:t> </a:t>
            </a:r>
            <a:r>
              <a:rPr lang="en-US" sz="2400" dirty="0" err="1"/>
              <a:t>dimensi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masing-masing </a:t>
            </a:r>
            <a:r>
              <a:rPr lang="en-US" sz="2400" dirty="0" err="1"/>
              <a:t>frekuensi</a:t>
            </a:r>
            <a:r>
              <a:rPr lang="en-US" sz="2400" dirty="0"/>
              <a:t> 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faktor</a:t>
            </a:r>
            <a:r>
              <a:rPr lang="en-US" sz="2400" dirty="0"/>
              <a:t> </a:t>
            </a:r>
            <a:r>
              <a:rPr lang="en-US" sz="2400" dirty="0" err="1"/>
              <a:t>pembobotan</a:t>
            </a:r>
            <a:r>
              <a:rPr lang="en-US" sz="2400" dirty="0"/>
              <a:t> </a:t>
            </a:r>
            <a:r>
              <a:rPr lang="en-US" sz="2400" dirty="0" err="1"/>
              <a:t>tertentu</a:t>
            </a:r>
            <a:r>
              <a:rPr lang="en-US" sz="2400" dirty="0"/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0C19E6-2868-D7E0-F296-3826DDD7DE94}"/>
              </a:ext>
            </a:extLst>
          </p:cNvPr>
          <p:cNvSpPr txBox="1"/>
          <p:nvPr/>
        </p:nvSpPr>
        <p:spPr>
          <a:xfrm>
            <a:off x="5750442" y="6201437"/>
            <a:ext cx="3758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Sumber</a:t>
            </a:r>
            <a:r>
              <a:rPr lang="en-US" dirty="0"/>
              <a:t>: Prof </a:t>
            </a:r>
            <a:r>
              <a:rPr lang="en-US" dirty="0" err="1"/>
              <a:t>Bebis</a:t>
            </a:r>
            <a:r>
              <a:rPr lang="en-US" dirty="0"/>
              <a:t>, Fourier Transform</a:t>
            </a:r>
          </a:p>
        </p:txBody>
      </p:sp>
    </p:spTree>
    <p:extLst>
      <p:ext uri="{BB962C8B-B14F-4D97-AF65-F5344CB8AC3E}">
        <p14:creationId xmlns:p14="http://schemas.microsoft.com/office/powerpoint/2010/main" val="1341706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86C86C-C712-40E9-96C3-75D7E28B08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55983"/>
            <a:ext cx="10515600" cy="5520980"/>
          </a:xfrm>
        </p:spPr>
        <p:txBody>
          <a:bodyPr/>
          <a:lstStyle/>
          <a:p>
            <a:pPr marL="0" indent="0">
              <a:buNone/>
            </a:pPr>
            <a:r>
              <a:rPr lang="en-US" sz="4000" dirty="0" err="1"/>
              <a:t>Transformasi</a:t>
            </a:r>
            <a:r>
              <a:rPr lang="en-US" sz="4000" dirty="0"/>
              <a:t> Fourier </a:t>
            </a:r>
            <a:r>
              <a:rPr lang="en-US" sz="4000" dirty="0" err="1"/>
              <a:t>Kontinu</a:t>
            </a:r>
            <a:endParaRPr lang="en-US" sz="4000" dirty="0"/>
          </a:p>
          <a:p>
            <a:pPr marL="0" indent="0">
              <a:buNone/>
            </a:pPr>
            <a:endParaRPr lang="en-US" dirty="0"/>
          </a:p>
          <a:p>
            <a:r>
              <a:rPr lang="en-US" sz="2400" dirty="0" err="1"/>
              <a:t>Transformasi</a:t>
            </a:r>
            <a:r>
              <a:rPr lang="en-US" sz="2400" dirty="0"/>
              <a:t> Fourier </a:t>
            </a:r>
            <a:r>
              <a:rPr lang="en-US" sz="2400" dirty="0" err="1"/>
              <a:t>kontinu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satu</a:t>
            </a:r>
            <a:r>
              <a:rPr lang="en-US" sz="2400" dirty="0"/>
              <a:t> </a:t>
            </a:r>
            <a:r>
              <a:rPr lang="en-US" sz="2400" dirty="0" err="1"/>
              <a:t>peubah</a:t>
            </a:r>
            <a:r>
              <a:rPr lang="en-US" sz="2400" dirty="0"/>
              <a:t> (</a:t>
            </a:r>
            <a:r>
              <a:rPr lang="en-US" sz="2400" i="1" dirty="0"/>
              <a:t>x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i="1" dirty="0"/>
              <a:t>t</a:t>
            </a:r>
            <a:r>
              <a:rPr lang="en-US" sz="2400" dirty="0"/>
              <a:t>):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 err="1"/>
              <a:t>Transformasi</a:t>
            </a:r>
            <a:r>
              <a:rPr lang="en-US" sz="2400" dirty="0"/>
              <a:t> Fourier </a:t>
            </a:r>
            <a:r>
              <a:rPr lang="en-US" sz="2400" dirty="0" err="1"/>
              <a:t>Balikan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satu</a:t>
            </a:r>
            <a:r>
              <a:rPr lang="en-US" sz="2400" dirty="0"/>
              <a:t> </a:t>
            </a:r>
            <a:r>
              <a:rPr lang="en-US" sz="2400" dirty="0" err="1"/>
              <a:t>peubah</a:t>
            </a:r>
            <a:r>
              <a:rPr lang="en-US" sz="2400" dirty="0"/>
              <a:t>:</a:t>
            </a:r>
          </a:p>
          <a:p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/>
              <a:t>  </a:t>
            </a:r>
            <a:r>
              <a:rPr lang="en-US" dirty="0"/>
              <a:t>yang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hal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,</a:t>
            </a:r>
          </a:p>
          <a:p>
            <a:pPr marL="0" indent="0">
              <a:buNone/>
            </a:pPr>
            <a:endParaRPr lang="en-US" sz="2400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B8FC140-414D-4A77-AC18-7E1B676431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1348" y="5103434"/>
            <a:ext cx="3746397" cy="107352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C8A81D9E-5606-45E7-848E-29CAEB5F2AAA}"/>
                  </a:ext>
                </a:extLst>
              </p:cNvPr>
              <p:cNvSpPr/>
              <p:nvPr/>
            </p:nvSpPr>
            <p:spPr>
              <a:xfrm>
                <a:off x="1767217" y="2438400"/>
                <a:ext cx="6661166" cy="5603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ℑ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{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)}=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𝐹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𝑢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)=</m:t>
                    </m:r>
                    <m:nary>
                      <m:nary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−∞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∞</m:t>
                        </m:r>
                      </m:sup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𝑢𝑥</m:t>
                            </m:r>
                          </m:sup>
                        </m:sSup>
                      </m:e>
                    </m:nary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𝑑𝑥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C8A81D9E-5606-45E7-848E-29CAEB5F2A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7217" y="2438400"/>
                <a:ext cx="6661166" cy="56034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4097EE44-1371-49F4-BE5E-3FE863941DD8}"/>
                  </a:ext>
                </a:extLst>
              </p:cNvPr>
              <p:cNvSpPr/>
              <p:nvPr/>
            </p:nvSpPr>
            <p:spPr>
              <a:xfrm>
                <a:off x="2501348" y="3866323"/>
                <a:ext cx="6414052" cy="9296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600"/>
                  </a:spcBef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ℑ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−1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{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𝐹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𝑢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)}=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)=</m:t>
                    </m:r>
                    <m:nary>
                      <m:nary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−∞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∞</m:t>
                        </m:r>
                      </m:sup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𝐹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𝑢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)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𝑖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𝜋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𝑢𝑥</m:t>
                            </m:r>
                          </m:sup>
                        </m:sSup>
                      </m:e>
                    </m:nary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𝑑𝑢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</a:t>
                </a:r>
                <a:endPara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/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4097EE44-1371-49F4-BE5E-3FE863941D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1348" y="3866323"/>
                <a:ext cx="6414052" cy="92967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2F7238E7-9A1C-4D76-86B7-B8DF1DFF831E}"/>
              </a:ext>
            </a:extLst>
          </p:cNvPr>
          <p:cNvSpPr txBox="1"/>
          <p:nvPr/>
        </p:nvSpPr>
        <p:spPr>
          <a:xfrm>
            <a:off x="2501348" y="6098844"/>
            <a:ext cx="46090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</a:t>
            </a:r>
            <a:r>
              <a:rPr lang="en-US" sz="2400" dirty="0">
                <a:sym typeface="Symbol" panose="05050102010706020507" pitchFamily="18" charset="2"/>
              </a:rPr>
              <a:t>u =   ,         = </a:t>
            </a:r>
            <a:r>
              <a:rPr lang="en-US" sz="2400" dirty="0" err="1">
                <a:sym typeface="Symbol" panose="05050102010706020507" pitchFamily="18" charset="2"/>
              </a:rPr>
              <a:t>frekuensi</a:t>
            </a:r>
            <a:r>
              <a:rPr lang="en-US" sz="2400" dirty="0">
                <a:sym typeface="Symbol" panose="05050102010706020507" pitchFamily="18" charset="2"/>
              </a:rPr>
              <a:t> angular</a:t>
            </a:r>
            <a:endParaRPr lang="en-US" sz="24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78A3B4F-43BF-4B94-B46A-1D7D6CE4F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577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0A146-A67F-4585-ACA5-C2A0F022C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Ranah</a:t>
            </a:r>
            <a:r>
              <a:rPr lang="en-US" b="1" dirty="0"/>
              <a:t> </a:t>
            </a:r>
            <a:r>
              <a:rPr lang="en-US" b="1" dirty="0" err="1"/>
              <a:t>Frekuensi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E1058B-B753-410A-BBD6-80978BF32E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45358"/>
          </a:xfrm>
        </p:spPr>
        <p:txBody>
          <a:bodyPr>
            <a:normAutofit/>
          </a:bodyPr>
          <a:lstStyle/>
          <a:p>
            <a:r>
              <a:rPr lang="en-US" dirty="0"/>
              <a:t>Citra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dioperasikan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ranah</a:t>
            </a:r>
            <a:r>
              <a:rPr lang="en-US" dirty="0"/>
              <a:t> </a:t>
            </a:r>
            <a:r>
              <a:rPr lang="en-US" dirty="0" err="1"/>
              <a:t>spasial</a:t>
            </a:r>
            <a:r>
              <a:rPr lang="en-US" dirty="0"/>
              <a:t> </a:t>
            </a:r>
            <a:r>
              <a:rPr lang="en-US" dirty="0" err="1"/>
              <a:t>maupun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ranah</a:t>
            </a:r>
            <a:r>
              <a:rPr lang="en-US" dirty="0"/>
              <a:t> </a:t>
            </a:r>
            <a:r>
              <a:rPr lang="en-US" dirty="0" err="1"/>
              <a:t>frekuensi</a:t>
            </a:r>
            <a:r>
              <a:rPr lang="en-US" dirty="0"/>
              <a:t>.</a:t>
            </a:r>
          </a:p>
          <a:p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ranah</a:t>
            </a:r>
            <a:r>
              <a:rPr lang="en-US" dirty="0"/>
              <a:t> </a:t>
            </a:r>
            <a:r>
              <a:rPr lang="en-US" dirty="0" err="1"/>
              <a:t>spasial</a:t>
            </a:r>
            <a:r>
              <a:rPr lang="en-US" dirty="0"/>
              <a:t> </a:t>
            </a:r>
            <a:r>
              <a:rPr lang="en-US" dirty="0" err="1"/>
              <a:t>artinya</a:t>
            </a:r>
            <a:r>
              <a:rPr lang="en-US" dirty="0"/>
              <a:t> </a:t>
            </a:r>
            <a:r>
              <a:rPr lang="en-US" dirty="0" err="1"/>
              <a:t>memanipulasi</a:t>
            </a:r>
            <a:r>
              <a:rPr lang="en-US" dirty="0"/>
              <a:t> </a:t>
            </a:r>
            <a:r>
              <a:rPr lang="en-US" dirty="0" err="1"/>
              <a:t>langsung</a:t>
            </a:r>
            <a:r>
              <a:rPr lang="en-US" dirty="0"/>
              <a:t> </a:t>
            </a:r>
            <a:r>
              <a:rPr lang="en-US" dirty="0" err="1"/>
              <a:t>nilai-nilai</a:t>
            </a:r>
            <a:r>
              <a:rPr lang="en-US" dirty="0"/>
              <a:t>  </a:t>
            </a:r>
            <a:r>
              <a:rPr lang="en-US" i="1" dirty="0"/>
              <a:t>pixel</a:t>
            </a:r>
            <a:r>
              <a:rPr lang="en-US" dirty="0"/>
              <a:t>.</a:t>
            </a:r>
          </a:p>
          <a:p>
            <a:r>
              <a:rPr lang="en-US" dirty="0"/>
              <a:t>Karena </a:t>
            </a:r>
            <a:r>
              <a:rPr lang="en-US" dirty="0" err="1"/>
              <a:t>citra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sinyal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gelombang</a:t>
            </a:r>
            <a:r>
              <a:rPr lang="en-US" dirty="0"/>
              <a:t> </a:t>
            </a:r>
            <a:r>
              <a:rPr lang="en-US" dirty="0" err="1"/>
              <a:t>cahaya</a:t>
            </a:r>
            <a:r>
              <a:rPr lang="en-US" dirty="0"/>
              <a:t>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citra</a:t>
            </a:r>
            <a:r>
              <a:rPr lang="en-US" dirty="0"/>
              <a:t> juga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dinyatakan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ranah</a:t>
            </a:r>
            <a:r>
              <a:rPr lang="en-US" dirty="0"/>
              <a:t> </a:t>
            </a:r>
            <a:r>
              <a:rPr lang="en-US" dirty="0" err="1"/>
              <a:t>frekuensi</a:t>
            </a:r>
            <a:r>
              <a:rPr lang="en-US" dirty="0"/>
              <a:t>. </a:t>
            </a:r>
          </a:p>
          <a:p>
            <a:r>
              <a:rPr lang="en-US" dirty="0" err="1"/>
              <a:t>Mengoperasikan</a:t>
            </a:r>
            <a:r>
              <a:rPr lang="en-US" dirty="0"/>
              <a:t> </a:t>
            </a:r>
            <a:r>
              <a:rPr lang="en-US" dirty="0" err="1"/>
              <a:t>citra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ranah</a:t>
            </a:r>
            <a:r>
              <a:rPr lang="en-US" dirty="0"/>
              <a:t> </a:t>
            </a:r>
            <a:r>
              <a:rPr lang="en-US" dirty="0" err="1"/>
              <a:t>frekuensi</a:t>
            </a:r>
            <a:r>
              <a:rPr lang="en-US" dirty="0"/>
              <a:t> </a:t>
            </a:r>
            <a:r>
              <a:rPr lang="en-US" dirty="0" err="1"/>
              <a:t>artinya</a:t>
            </a:r>
            <a:r>
              <a:rPr lang="en-US" dirty="0"/>
              <a:t> </a:t>
            </a:r>
            <a:r>
              <a:rPr lang="en-US" dirty="0" err="1"/>
              <a:t>memanipulasi</a:t>
            </a:r>
            <a:r>
              <a:rPr lang="en-US" dirty="0"/>
              <a:t> </a:t>
            </a:r>
            <a:r>
              <a:rPr lang="en-US" dirty="0" err="1"/>
              <a:t>nilai-nilai</a:t>
            </a:r>
            <a:r>
              <a:rPr lang="en-US" dirty="0"/>
              <a:t> </a:t>
            </a:r>
            <a:r>
              <a:rPr lang="en-US" dirty="0" err="1"/>
              <a:t>frekuensi</a:t>
            </a:r>
            <a:r>
              <a:rPr lang="en-US" dirty="0"/>
              <a:t> yang </a:t>
            </a:r>
            <a:r>
              <a:rPr lang="en-US" dirty="0" err="1"/>
              <a:t>merepresentasikan</a:t>
            </a:r>
            <a:r>
              <a:rPr lang="en-US" dirty="0"/>
              <a:t> </a:t>
            </a:r>
            <a:r>
              <a:rPr lang="en-US" dirty="0" err="1"/>
              <a:t>sinyal</a:t>
            </a:r>
            <a:r>
              <a:rPr lang="en-US" dirty="0"/>
              <a:t>. </a:t>
            </a:r>
          </a:p>
          <a:p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penapisan</a:t>
            </a:r>
            <a:r>
              <a:rPr lang="en-US" dirty="0"/>
              <a:t> </a:t>
            </a:r>
            <a:r>
              <a:rPr lang="en-US" dirty="0" err="1"/>
              <a:t>citra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menghilangkan</a:t>
            </a:r>
            <a:r>
              <a:rPr lang="en-US" dirty="0"/>
              <a:t> </a:t>
            </a:r>
            <a:r>
              <a:rPr lang="en-US" dirty="0" err="1"/>
              <a:t>derau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berhasil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ranah</a:t>
            </a:r>
            <a:r>
              <a:rPr lang="en-US" dirty="0"/>
              <a:t> </a:t>
            </a:r>
            <a:r>
              <a:rPr lang="en-US" dirty="0" err="1"/>
              <a:t>frekuensi</a:t>
            </a:r>
            <a:r>
              <a:rPr lang="en-US" dirty="0"/>
              <a:t> </a:t>
            </a:r>
            <a:r>
              <a:rPr lang="en-US" dirty="0" err="1"/>
              <a:t>ketimbang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ranah</a:t>
            </a:r>
            <a:r>
              <a:rPr lang="en-US" dirty="0"/>
              <a:t> </a:t>
            </a:r>
            <a:r>
              <a:rPr lang="en-US" dirty="0" err="1"/>
              <a:t>spasial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2D61AD-89A7-47A6-B2D6-76926E64F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296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00CA43-8F8E-4266-8581-885EB9C6D0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95738"/>
            <a:ext cx="10515600" cy="5915263"/>
          </a:xfrm>
        </p:spPr>
        <p:txBody>
          <a:bodyPr/>
          <a:lstStyle/>
          <a:p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real,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u</a:t>
            </a:r>
            <a:r>
              <a:rPr lang="en-US" dirty="0"/>
              <a:t>)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dirty="0" err="1"/>
              <a:t>kompleks</a:t>
            </a:r>
            <a:r>
              <a:rPr lang="en-US" dirty="0"/>
              <a:t> dan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dituliskan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Amplitudo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>
                <a:sym typeface="Symbol" panose="05050102010706020507" pitchFamily="18" charset="2"/>
              </a:rPr>
              <a:t>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u</a:t>
            </a:r>
            <a:r>
              <a:rPr lang="en-US" dirty="0"/>
              <a:t>) </a:t>
            </a:r>
            <a:r>
              <a:rPr lang="en-US" dirty="0">
                <a:sym typeface="Symbol" panose="05050102010706020507" pitchFamily="18" charset="2"/>
              </a:rPr>
              <a:t></a:t>
            </a:r>
            <a:r>
              <a:rPr lang="en-US" dirty="0" err="1"/>
              <a:t>disebut</a:t>
            </a:r>
            <a:r>
              <a:rPr lang="en-US" dirty="0"/>
              <a:t> </a:t>
            </a:r>
            <a:r>
              <a:rPr lang="en-US" b="1" dirty="0" err="1"/>
              <a:t>spektrum</a:t>
            </a:r>
            <a:r>
              <a:rPr lang="en-US" b="1" dirty="0"/>
              <a:t> Fourier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dan </a:t>
            </a:r>
            <a:r>
              <a:rPr lang="en-US" dirty="0" err="1"/>
              <a:t>didefinisikan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Sudut</a:t>
            </a:r>
            <a:r>
              <a:rPr lang="en-US" dirty="0"/>
              <a:t> </a:t>
            </a:r>
            <a:r>
              <a:rPr lang="en-US" dirty="0" err="1"/>
              <a:t>fase</a:t>
            </a:r>
            <a:r>
              <a:rPr lang="en-US" dirty="0"/>
              <a:t> </a:t>
            </a:r>
            <a:r>
              <a:rPr lang="en-US" dirty="0" err="1"/>
              <a:t>spektrum</a:t>
            </a:r>
            <a:r>
              <a:rPr lang="en-US" dirty="0"/>
              <a:t>,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 </a:t>
            </a:r>
            <a:r>
              <a:rPr lang="en-US" dirty="0" err="1"/>
              <a:t>menyatakan</a:t>
            </a:r>
            <a:r>
              <a:rPr lang="en-US" dirty="0"/>
              <a:t> </a:t>
            </a:r>
            <a:r>
              <a:rPr lang="en-US" dirty="0" err="1"/>
              <a:t>pergeseran</a:t>
            </a:r>
            <a:r>
              <a:rPr lang="en-US" dirty="0"/>
              <a:t> </a:t>
            </a:r>
            <a:r>
              <a:rPr lang="en-US" dirty="0" err="1"/>
              <a:t>fase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sudut</a:t>
            </a:r>
            <a:r>
              <a:rPr lang="en-US" dirty="0"/>
              <a:t> </a:t>
            </a:r>
            <a:r>
              <a:rPr lang="en-US" dirty="0" err="1"/>
              <a:t>fase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frekuensi</a:t>
            </a:r>
            <a:r>
              <a:rPr lang="en-US" dirty="0"/>
              <a:t> </a:t>
            </a:r>
            <a:r>
              <a:rPr lang="en-US" i="1" dirty="0"/>
              <a:t>u.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4FD308-DA0B-4544-A66B-713376D44C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3311" y="1600200"/>
            <a:ext cx="4855399" cy="8448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BBCFE41-E732-4902-8B19-9C1B377D92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4572" y="3685832"/>
            <a:ext cx="3144241" cy="727143"/>
          </a:xfrm>
          <a:prstGeom prst="rect">
            <a:avLst/>
          </a:prstGeom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0F6EF171-A00E-4AE1-9239-C78D0C0654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0583" y="5257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B5B88DA0-1EA6-427B-958C-BD0722B4202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2845288"/>
              </p:ext>
            </p:extLst>
          </p:nvPr>
        </p:nvGraphicFramePr>
        <p:xfrm>
          <a:off x="2884572" y="5044524"/>
          <a:ext cx="2638882" cy="9191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1129810" imgH="393529" progId="Equation.3">
                  <p:embed/>
                </p:oleObj>
              </mc:Choice>
              <mc:Fallback>
                <p:oleObj r:id="rId4" imgW="1129810" imgH="393529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4572" y="5044524"/>
                        <a:ext cx="2638882" cy="91916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B7C56A9-6797-4B75-A7BD-8B41EC8F7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4288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590A5E-EEE0-4C33-8F0A-F20D42F5F5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46234"/>
            <a:ext cx="10515600" cy="5430729"/>
          </a:xfrm>
        </p:spPr>
        <p:txBody>
          <a:bodyPr/>
          <a:lstStyle/>
          <a:p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mengingat</a:t>
            </a:r>
            <a:r>
              <a:rPr lang="en-US" dirty="0"/>
              <a:t> formula Euler,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pasangan</a:t>
            </a:r>
            <a:r>
              <a:rPr lang="en-US" dirty="0"/>
              <a:t> </a:t>
            </a:r>
            <a:r>
              <a:rPr lang="en-US" dirty="0" err="1"/>
              <a:t>transformasi</a:t>
            </a:r>
            <a:r>
              <a:rPr lang="en-US" dirty="0"/>
              <a:t> Euler </a:t>
            </a:r>
            <a:r>
              <a:rPr lang="en-US" dirty="0" err="1"/>
              <a:t>dapat</a:t>
            </a:r>
            <a:r>
              <a:rPr lang="en-US" dirty="0"/>
              <a:t> juga </a:t>
            </a:r>
            <a:r>
              <a:rPr lang="en-US" dirty="0" err="1"/>
              <a:t>ditulis</a:t>
            </a:r>
            <a:r>
              <a:rPr lang="en-US" dirty="0"/>
              <a:t> </a:t>
            </a:r>
            <a:r>
              <a:rPr lang="en-US" dirty="0" err="1"/>
              <a:t>sebagai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0C1406FB-3AF9-4429-8D23-8297582065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B60ED599-F9CD-4D44-A821-299D7A04184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6474429"/>
              </p:ext>
            </p:extLst>
          </p:nvPr>
        </p:nvGraphicFramePr>
        <p:xfrm>
          <a:off x="2911366" y="1408387"/>
          <a:ext cx="3617308" cy="6201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333500" imgH="228600" progId="Equation.3">
                  <p:embed/>
                </p:oleObj>
              </mc:Choice>
              <mc:Fallback>
                <p:oleObj r:id="rId2" imgW="1333500" imgH="2286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1366" y="1408387"/>
                        <a:ext cx="3617308" cy="62011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>
            <a:extLst>
              <a:ext uri="{FF2B5EF4-FFF2-40B4-BE49-F238E27FC236}">
                <a16:creationId xmlns:a16="http://schemas.microsoft.com/office/drawing/2014/main" id="{4421B5A8-9022-4E4C-863A-15ADBD905F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1345A971-6998-4DDB-A27C-59CE543B23F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1198053"/>
              </p:ext>
            </p:extLst>
          </p:nvPr>
        </p:nvGraphicFramePr>
        <p:xfrm>
          <a:off x="2239298" y="2951155"/>
          <a:ext cx="7077272" cy="9556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3479800" imgH="469900" progId="Equation.3">
                  <p:embed/>
                </p:oleObj>
              </mc:Choice>
              <mc:Fallback>
                <p:oleObj r:id="rId4" imgW="3479800" imgH="4699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9298" y="2951155"/>
                        <a:ext cx="7077272" cy="95569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6">
            <a:extLst>
              <a:ext uri="{FF2B5EF4-FFF2-40B4-BE49-F238E27FC236}">
                <a16:creationId xmlns:a16="http://schemas.microsoft.com/office/drawing/2014/main" id="{C40F5AB5-C8D6-4898-B75F-8A41F1A2B9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7890" y="418317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6C89B7A0-1B00-43EF-95BD-D933BFC0595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3426985"/>
              </p:ext>
            </p:extLst>
          </p:nvPr>
        </p:nvGraphicFramePr>
        <p:xfrm>
          <a:off x="2278112" y="4183178"/>
          <a:ext cx="6999644" cy="9556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3441700" imgH="469900" progId="Equation.3">
                  <p:embed/>
                </p:oleObj>
              </mc:Choice>
              <mc:Fallback>
                <p:oleObj r:id="rId6" imgW="3441700" imgH="4699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8112" y="4183178"/>
                        <a:ext cx="6999644" cy="95567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6EBE19-DCB0-4D84-A151-8EB1FD648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224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05B8E3-B2AF-E323-597D-C815DF20A0E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486697"/>
                <a:ext cx="10515600" cy="5690266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 err="1"/>
                  <a:t>Contoh</a:t>
                </a:r>
                <a:r>
                  <a:rPr lang="en-US" b="1" dirty="0"/>
                  <a:t> 1</a:t>
                </a:r>
                <a:r>
                  <a:rPr lang="en-US" dirty="0"/>
                  <a:t>:  Misalkan f(t) =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1, 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&lt;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1/2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0,   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&gt;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1/2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dirty="0"/>
                  <a:t>,   </a:t>
                </a:r>
                <a:r>
                  <a:rPr lang="en-US" dirty="0" err="1"/>
                  <a:t>fungsi</a:t>
                </a:r>
                <a:r>
                  <a:rPr lang="en-US" dirty="0"/>
                  <a:t> </a:t>
                </a:r>
                <a:r>
                  <a:rPr lang="en-US" dirty="0" err="1"/>
                  <a:t>dalam</a:t>
                </a:r>
                <a:r>
                  <a:rPr lang="en-US" dirty="0"/>
                  <a:t> </a:t>
                </a:r>
                <a:r>
                  <a:rPr lang="en-US" dirty="0" err="1"/>
                  <a:t>ranah</a:t>
                </a:r>
                <a:r>
                  <a:rPr lang="en-US" dirty="0"/>
                  <a:t> </a:t>
                </a:r>
                <a:r>
                  <a:rPr lang="en-US" dirty="0" err="1"/>
                  <a:t>waktu</a:t>
                </a:r>
                <a:r>
                  <a:rPr lang="en-US" dirty="0"/>
                  <a:t> t</a:t>
                </a:r>
              </a:p>
              <a:p>
                <a:pPr marL="0" indent="0">
                  <a:buNone/>
                </a:pPr>
                <a:r>
                  <a:rPr lang="en-US" dirty="0" err="1"/>
                  <a:t>Tentukan</a:t>
                </a:r>
                <a:r>
                  <a:rPr lang="en-US" dirty="0"/>
                  <a:t> </a:t>
                </a:r>
                <a:r>
                  <a:rPr lang="en-US" dirty="0" err="1"/>
                  <a:t>hasil</a:t>
                </a:r>
                <a:r>
                  <a:rPr lang="en-US" dirty="0"/>
                  <a:t> </a:t>
                </a:r>
                <a:r>
                  <a:rPr lang="en-US" dirty="0" err="1"/>
                  <a:t>transformasi</a:t>
                </a:r>
                <a:r>
                  <a:rPr lang="en-US" dirty="0"/>
                  <a:t> </a:t>
                </a:r>
                <a:r>
                  <a:rPr lang="en-US" dirty="0" err="1"/>
                  <a:t>Fouriernya</a:t>
                </a:r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05B8E3-B2AF-E323-597D-C815DF20A0E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486697"/>
                <a:ext cx="10515600" cy="5690266"/>
              </a:xfrm>
              <a:blipFill>
                <a:blip r:embed="rId2"/>
                <a:stretch>
                  <a:fillRect l="-1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874F7D-7413-C177-E7E1-FAFE94E1A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22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8F7DB1-D7B2-B600-9C4D-4750FAE481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155" y="2807651"/>
            <a:ext cx="4505352" cy="278790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E358F4F-A055-EE89-8F95-93B85ABF0349}"/>
              </a:ext>
            </a:extLst>
          </p:cNvPr>
          <p:cNvSpPr txBox="1"/>
          <p:nvPr/>
        </p:nvSpPr>
        <p:spPr>
          <a:xfrm>
            <a:off x="2984396" y="2607596"/>
            <a:ext cx="5068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f(t)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9E7BDF-11A5-ABE8-DC9B-7D946BE323C6}"/>
              </a:ext>
            </a:extLst>
          </p:cNvPr>
          <p:cNvSpPr txBox="1"/>
          <p:nvPr/>
        </p:nvSpPr>
        <p:spPr>
          <a:xfrm>
            <a:off x="6027985" y="2607596"/>
            <a:ext cx="19595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Penyelesaian</a:t>
            </a:r>
            <a:r>
              <a:rPr lang="en-US" sz="2400" dirty="0"/>
              <a:t>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0A6ADD47-E80A-F1C4-B9F9-9109F51B7857}"/>
                  </a:ext>
                </a:extLst>
              </p:cNvPr>
              <p:cNvSpPr/>
              <p:nvPr/>
            </p:nvSpPr>
            <p:spPr>
              <a:xfrm>
                <a:off x="5082550" y="3331830"/>
                <a:ext cx="6661166" cy="5603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ℑ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{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)}=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𝐹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𝑢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)=</m:t>
                    </m:r>
                    <m:nary>
                      <m:nary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−∞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∞</m:t>
                        </m:r>
                      </m:sup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𝑢𝑡</m:t>
                            </m:r>
                          </m:sup>
                        </m:sSup>
                      </m:e>
                    </m:nary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𝑡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0A6ADD47-E80A-F1C4-B9F9-9109F51B78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2550" y="3331830"/>
                <a:ext cx="6661166" cy="56034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0BFD346A-7B2A-87FA-E91E-826942E976F6}"/>
                  </a:ext>
                </a:extLst>
              </p:cNvPr>
              <p:cNvSpPr/>
              <p:nvPr/>
            </p:nvSpPr>
            <p:spPr>
              <a:xfrm>
                <a:off x="5091571" y="3949840"/>
                <a:ext cx="6661166" cy="26385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𝐹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1/2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1/2</m:t>
                        </m:r>
                      </m:sup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sym typeface="Symbol" panose="05050102010706020507" pitchFamily="18" charset="2"/>
                          </a:rPr>
                          <m:t> 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𝑢𝑡</m:t>
                            </m:r>
                          </m:sup>
                        </m:sSup>
                      </m:e>
                    </m:nary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𝑡</m:t>
                    </m:r>
                  </m:oMath>
                </a14:m>
                <a:endParaRPr lang="en-US" sz="2400" b="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/>
                  <a:t>                      </a:t>
                </a:r>
              </a:p>
              <a:p>
                <a:r>
                  <a:rPr lang="en-US" sz="2400" dirty="0"/>
                  <a:t>                        =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1/2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1/2</m:t>
                        </m:r>
                      </m:sup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𝑢𝑡</m:t>
                            </m:r>
                          </m:sup>
                        </m:sSup>
                      </m:e>
                    </m:nary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𝑡</m:t>
                    </m:r>
                  </m:oMath>
                </a14:m>
                <a:endParaRPr lang="en-US" sz="2400" b="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dirty="0"/>
              </a:p>
              <a:p>
                <a:r>
                  <a:rPr lang="en-US" sz="2400" dirty="0"/>
                  <a:t>                       =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den>
                    </m:f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𝑢𝑡</m:t>
                        </m:r>
                      </m:sup>
                    </m:sSup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"/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= 1/2</m:t>
                              </m:r>
                            </m:e>
                          </m:mr>
                          <m:m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= −1/2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0BFD346A-7B2A-87FA-E91E-826942E976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1571" y="3949840"/>
                <a:ext cx="6661166" cy="26385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24404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E94826D-2C38-7777-2B08-7FD0B2678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23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4FC3D95-3003-4744-D651-46785B5A554E}"/>
                  </a:ext>
                </a:extLst>
              </p:cNvPr>
              <p:cNvSpPr/>
              <p:nvPr/>
            </p:nvSpPr>
            <p:spPr>
              <a:xfrm>
                <a:off x="475326" y="739016"/>
                <a:ext cx="6661166" cy="25626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𝐹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1/2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1/2</m:t>
                        </m:r>
                      </m:sup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sym typeface="Symbol" panose="05050102010706020507" pitchFamily="18" charset="2"/>
                          </a:rPr>
                          <m:t> 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𝑢𝑡</m:t>
                            </m:r>
                          </m:sup>
                        </m:sSup>
                      </m:e>
                    </m:nary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𝑡</m:t>
                    </m:r>
                  </m:oMath>
                </a14:m>
                <a:endParaRPr lang="en-US" sz="2000" b="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/>
                  <a:t>                      </a:t>
                </a:r>
              </a:p>
              <a:p>
                <a:r>
                  <a:rPr lang="en-US" sz="2400" dirty="0"/>
                  <a:t>                       =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1/2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1/2</m:t>
                        </m:r>
                      </m:sup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240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𝑢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sup>
                        </m:sSup>
                      </m:e>
                    </m:nary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𝑡</m:t>
                    </m:r>
                  </m:oMath>
                </a14:m>
                <a:endParaRPr lang="en-US" sz="2400" b="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/>
                  <a:t>                       =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den>
                    </m:f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𝑢𝑡</m:t>
                        </m:r>
                      </m:sup>
                    </m:sSup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"/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= 1/2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mr>
                            </m:m>
                          </m:e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=−1/2</m:t>
                            </m:r>
                          </m:e>
                        </m:eqArr>
                      </m:e>
                    </m:d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4FC3D95-3003-4744-D651-46785B5A55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326" y="739016"/>
                <a:ext cx="6661166" cy="256262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A61B0A91-6A6B-108A-2D7D-B7DA39194BB8}"/>
              </a:ext>
            </a:extLst>
          </p:cNvPr>
          <p:cNvSpPr txBox="1"/>
          <p:nvPr/>
        </p:nvSpPr>
        <p:spPr>
          <a:xfrm>
            <a:off x="726048" y="277351"/>
            <a:ext cx="19595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Penyelesaian</a:t>
            </a:r>
            <a:r>
              <a:rPr lang="en-US" sz="2400" dirty="0"/>
              <a:t>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0D73EEB-B85B-173E-89A3-7C94FF4189F4}"/>
                  </a:ext>
                </a:extLst>
              </p:cNvPr>
              <p:cNvSpPr txBox="1"/>
              <p:nvPr/>
            </p:nvSpPr>
            <p:spPr>
              <a:xfrm>
                <a:off x="2065217" y="3348353"/>
                <a:ext cx="4030783" cy="6705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den>
                      </m:f>
                      <m:r>
                        <m:rPr>
                          <m:nor/>
                        </m:rPr>
                        <a:rPr lang="en-US" sz="2000" dirty="0"/>
                        <m:t> 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𝜋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𝑢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sup>
                      </m:sSup>
                      <m:r>
                        <a:rPr lang="en-US" sz="2000" b="0" i="0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−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𝜋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𝑢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0D73EEB-B85B-173E-89A3-7C94FF4189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5217" y="3348353"/>
                <a:ext cx="4030783" cy="67056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8FE4691-526D-9D4F-8557-F54C9B28F747}"/>
                  </a:ext>
                </a:extLst>
              </p:cNvPr>
              <p:cNvSpPr txBox="1"/>
              <p:nvPr/>
            </p:nvSpPr>
            <p:spPr>
              <a:xfrm>
                <a:off x="2007048" y="5738067"/>
                <a:ext cx="5398466" cy="5286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den>
                    </m:f>
                    <m:r>
                      <m:rPr>
                        <m:nor/>
                      </m:rPr>
                      <a:rPr lang="en-US" sz="2000" dirty="0"/>
                      <m:t> </m:t>
                    </m:r>
                    <m:r>
                      <a:rPr lang="en-US" sz="2000" b="0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𝑖</m:t>
                    </m:r>
                    <m:func>
                      <m:func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20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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𝑢</m:t>
                        </m:r>
                      </m:e>
                    </m:func>
                    <m:r>
                      <a:rPr lang="en-US" sz="20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den>
                    </m:f>
                    <m:r>
                      <m:rPr>
                        <m:nor/>
                      </m:rPr>
                      <a:rPr lang="en-US" sz="2000" dirty="0"/>
                      <m:t> </m:t>
                    </m:r>
                    <m:d>
                      <m:d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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𝑢</m:t>
                            </m:r>
                          </m:e>
                        </m:func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sinc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(</m:t>
                    </m:r>
                  </m:oMath>
                </a14:m>
                <a:r>
                  <a:rPr lang="en-US" sz="2000" dirty="0">
                    <a:sym typeface="Symbol" panose="05050102010706020507" pitchFamily="18" charset="2"/>
                  </a:rPr>
                  <a:t>u)</a:t>
                </a:r>
                <a:r>
                  <a:rPr lang="en-US" sz="2000" dirty="0"/>
                  <a:t>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8FE4691-526D-9D4F-8557-F54C9B28F7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7048" y="5738067"/>
                <a:ext cx="5398466" cy="528606"/>
              </a:xfrm>
              <a:prstGeom prst="rect">
                <a:avLst/>
              </a:prstGeom>
              <a:blipFill>
                <a:blip r:embed="rId4"/>
                <a:stretch>
                  <a:fillRect b="-80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7F0C93B-A3F3-E7B1-79DB-0EBB4BD0C26C}"/>
                  </a:ext>
                </a:extLst>
              </p:cNvPr>
              <p:cNvSpPr txBox="1"/>
              <p:nvPr/>
            </p:nvSpPr>
            <p:spPr>
              <a:xfrm>
                <a:off x="2065216" y="4184570"/>
                <a:ext cx="2955232" cy="6705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den>
                      </m:f>
                      <m:r>
                        <m:rPr>
                          <m:nor/>
                        </m:rPr>
                        <a:rPr lang="en-US" sz="2000" dirty="0"/>
                        <m:t> 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𝜋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sup>
                      </m:sSup>
                      <m:r>
                        <a:rPr lang="en-US" sz="2000" b="0" i="0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−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𝜋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7F0C93B-A3F3-E7B1-79DB-0EBB4BD0C2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5216" y="4184570"/>
                <a:ext cx="2955232" cy="67056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E6190BA0-DEB5-F46B-BFB2-69B1DDC4C3BA}"/>
              </a:ext>
            </a:extLst>
          </p:cNvPr>
          <p:cNvSpPr txBox="1"/>
          <p:nvPr/>
        </p:nvSpPr>
        <p:spPr>
          <a:xfrm>
            <a:off x="8012256" y="5105833"/>
            <a:ext cx="20644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</a:rPr>
              <a:t>dari</a:t>
            </a:r>
            <a:r>
              <a:rPr lang="en-US" sz="2000" dirty="0">
                <a:solidFill>
                  <a:srgbClr val="FF0000"/>
                </a:solidFill>
              </a:rPr>
              <a:t> formula Euler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9200340-C3DB-2986-78BF-D599B431E3C5}"/>
                  </a:ext>
                </a:extLst>
              </p:cNvPr>
              <p:cNvSpPr txBox="1"/>
              <p:nvPr/>
            </p:nvSpPr>
            <p:spPr>
              <a:xfrm>
                <a:off x="1926299" y="4984135"/>
                <a:ext cx="6188297" cy="6705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den>
                      </m:f>
                      <m:r>
                        <m:rPr>
                          <m:nor/>
                        </m:rPr>
                        <a:rPr lang="en-US" sz="2000" dirty="0"/>
                        <m:t> 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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𝑢</m:t>
                                  </m:r>
                                </m:e>
                              </m:func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func>
                                <m:func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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𝑢</m:t>
                                  </m:r>
                                </m:e>
                              </m:func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  <m:sup/>
                      </m:sSup>
                      <m:r>
                        <a:rPr lang="en-US" sz="2000" b="0" i="0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−(</m:t>
                      </m:r>
                      <m:func>
                        <m:func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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𝑢</m:t>
                          </m:r>
                        </m:e>
                      </m:func>
                      <m:r>
                        <a:rPr lang="en-US" sz="20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+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𝑖</m:t>
                      </m:r>
                      <m:func>
                        <m:func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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𝑢</m:t>
                          </m:r>
                        </m:e>
                      </m:func>
                      <m:r>
                        <a:rPr lang="en-US" sz="20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9200340-C3DB-2986-78BF-D599B431E3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6299" y="4984135"/>
                <a:ext cx="6188297" cy="67056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C9ADE02-1AF8-0C61-534E-526973FD8E46}"/>
                  </a:ext>
                </a:extLst>
              </p:cNvPr>
              <p:cNvSpPr txBox="1"/>
              <p:nvPr/>
            </p:nvSpPr>
            <p:spPr>
              <a:xfrm>
                <a:off x="794050" y="6338755"/>
                <a:ext cx="4075988" cy="4837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Mengingat </a:t>
                </a:r>
                <a:r>
                  <a:rPr lang="en-US" dirty="0">
                    <a:sym typeface="Symbol" panose="05050102010706020507" pitchFamily="18" charset="2"/>
                  </a:rPr>
                  <a:t> = 2u  </a:t>
                </a:r>
                <a:r>
                  <a:rPr lang="en-US" dirty="0" err="1">
                    <a:sym typeface="Symbol" panose="05050102010706020507" pitchFamily="18" charset="2"/>
                  </a:rPr>
                  <a:t>maka</a:t>
                </a:r>
                <a:r>
                  <a:rPr lang="en-US" dirty="0">
                    <a:sym typeface="Symbol" panose="05050102010706020507" pitchFamily="18" charset="2"/>
                  </a:rPr>
                  <a:t>  F() = </a:t>
                </a:r>
                <a:r>
                  <a:rPr lang="en-US" dirty="0" err="1">
                    <a:sym typeface="Symbol" panose="05050102010706020507" pitchFamily="18" charset="2"/>
                  </a:rPr>
                  <a:t>sinc</a:t>
                </a:r>
                <a:r>
                  <a:rPr lang="en-US" dirty="0">
                    <a:sym typeface="Symbol" panose="05050102010706020507" pitchFamily="18" charset="2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</m:t>
                        </m:r>
                      </m:num>
                      <m:den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ym typeface="Symbol" panose="05050102010706020507" pitchFamily="18" charset="2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C9ADE02-1AF8-0C61-534E-526973FD8E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050" y="6338755"/>
                <a:ext cx="4075988" cy="483787"/>
              </a:xfrm>
              <a:prstGeom prst="rect">
                <a:avLst/>
              </a:prstGeom>
              <a:blipFill>
                <a:blip r:embed="rId7"/>
                <a:stretch>
                  <a:fillRect l="-1196" b="-88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4E5DFC9-B166-94B8-5A03-A42776DF80A3}"/>
                  </a:ext>
                </a:extLst>
              </p:cNvPr>
              <p:cNvSpPr txBox="1"/>
              <p:nvPr/>
            </p:nvSpPr>
            <p:spPr>
              <a:xfrm>
                <a:off x="7364548" y="5725276"/>
                <a:ext cx="2811860" cy="5429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rgbClr val="FF0000"/>
                    </a:solidFill>
                  </a:rPr>
                  <a:t>( </a:t>
                </a:r>
                <a:r>
                  <a:rPr lang="en-US" sz="2000" dirty="0" err="1">
                    <a:solidFill>
                      <a:srgbClr val="FF0000"/>
                    </a:solidFill>
                  </a:rPr>
                  <a:t>catatan</a:t>
                </a:r>
                <a:r>
                  <a:rPr lang="en-US" sz="2000" dirty="0">
                    <a:solidFill>
                      <a:srgbClr val="FF0000"/>
                    </a:solidFill>
                  </a:rPr>
                  <a:t>: </a:t>
                </a:r>
                <a:r>
                  <a:rPr lang="en-US" sz="2000" dirty="0" err="1">
                    <a:solidFill>
                      <a:srgbClr val="FF0000"/>
                    </a:solidFill>
                  </a:rPr>
                  <a:t>sinc</a:t>
                </a:r>
                <a:r>
                  <a:rPr lang="en-US" sz="2000" dirty="0">
                    <a:solidFill>
                      <a:srgbClr val="FF0000"/>
                    </a:solidFill>
                  </a:rPr>
                  <a:t>(x)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⁡(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rgbClr val="FF0000"/>
                    </a:solidFill>
                  </a:rPr>
                  <a:t> )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4E5DFC9-B166-94B8-5A03-A42776DF80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4548" y="5725276"/>
                <a:ext cx="2811860" cy="542906"/>
              </a:xfrm>
              <a:prstGeom prst="rect">
                <a:avLst/>
              </a:prstGeom>
              <a:blipFill>
                <a:blip r:embed="rId8"/>
                <a:stretch>
                  <a:fillRect l="-2169" r="-1735" b="-78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>
            <a:extLst>
              <a:ext uri="{FF2B5EF4-FFF2-40B4-BE49-F238E27FC236}">
                <a16:creationId xmlns:a16="http://schemas.microsoft.com/office/drawing/2014/main" id="{01C06987-F89A-71DA-265F-ABDE82276DD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60890" y="2630752"/>
            <a:ext cx="3797006" cy="225574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1761404-D2D4-03CC-5D18-47D98E3FBC8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63765" y="481845"/>
            <a:ext cx="3243276" cy="200693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34D9EFB-B525-00D9-8910-4CB1AA4508C8}"/>
              </a:ext>
            </a:extLst>
          </p:cNvPr>
          <p:cNvSpPr txBox="1"/>
          <p:nvPr/>
        </p:nvSpPr>
        <p:spPr>
          <a:xfrm>
            <a:off x="9331968" y="215321"/>
            <a:ext cx="5068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f(t)</a:t>
            </a:r>
          </a:p>
        </p:txBody>
      </p:sp>
    </p:spTree>
    <p:extLst>
      <p:ext uri="{BB962C8B-B14F-4D97-AF65-F5344CB8AC3E}">
        <p14:creationId xmlns:p14="http://schemas.microsoft.com/office/powerpoint/2010/main" val="27335467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94FF31-8232-4290-9769-9432BFD89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Latihan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306240-9C1B-484A-8F66-93601B1C91F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</p:spPr>
            <p:txBody>
              <a:bodyPr>
                <a:normAutofit/>
              </a:bodyPr>
              <a:lstStyle/>
              <a:p>
                <a:pPr marL="517525" indent="-517525">
                  <a:buNone/>
                </a:pPr>
                <a:r>
                  <a:rPr lang="en-US" dirty="0"/>
                  <a:t>     </a:t>
                </a:r>
                <a:r>
                  <a:rPr lang="en-US" dirty="0" err="1"/>
                  <a:t>Misalkan</a:t>
                </a:r>
                <a:r>
                  <a:rPr lang="en-US" dirty="0"/>
                  <a:t> f(t) =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                  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≤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t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≤1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−3</m:t>
                                    </m:r>
                                  </m:e>
                                </m:d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    1&lt;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≤3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0,          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lainnya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pPr marL="517525" indent="-517525">
                  <a:buNone/>
                </a:pPr>
                <a:endParaRPr lang="en-US" dirty="0"/>
              </a:p>
              <a:p>
                <a:pPr marL="517525" indent="0">
                  <a:buNone/>
                </a:pPr>
                <a:r>
                  <a:rPr lang="en-US" dirty="0" err="1"/>
                  <a:t>Hitunglah</a:t>
                </a:r>
                <a:r>
                  <a:rPr lang="en-US" dirty="0"/>
                  <a:t> </a:t>
                </a:r>
                <a:r>
                  <a:rPr lang="en-US" dirty="0" err="1"/>
                  <a:t>hasil</a:t>
                </a:r>
                <a:r>
                  <a:rPr lang="en-US" dirty="0"/>
                  <a:t> </a:t>
                </a:r>
                <a:r>
                  <a:rPr lang="en-US" dirty="0" err="1"/>
                  <a:t>transformasi</a:t>
                </a:r>
                <a:r>
                  <a:rPr lang="en-US" dirty="0"/>
                  <a:t> Fourier dan </a:t>
                </a:r>
                <a:r>
                  <a:rPr lang="en-US" dirty="0" err="1"/>
                  <a:t>transformasi</a:t>
                </a:r>
                <a:r>
                  <a:rPr lang="en-US" dirty="0"/>
                  <a:t> Fourier </a:t>
                </a:r>
                <a:r>
                  <a:rPr lang="en-US" dirty="0" err="1"/>
                  <a:t>balikannya</a:t>
                </a:r>
                <a:r>
                  <a:rPr lang="en-US" dirty="0"/>
                  <a:t>. </a:t>
                </a:r>
                <a:r>
                  <a:rPr lang="en-US" dirty="0" err="1"/>
                  <a:t>Hitung</a:t>
                </a:r>
                <a:r>
                  <a:rPr lang="en-US" dirty="0"/>
                  <a:t> juga </a:t>
                </a:r>
                <a:r>
                  <a:rPr lang="en-US" dirty="0" err="1"/>
                  <a:t>spektrum</a:t>
                </a:r>
                <a:r>
                  <a:rPr lang="en-US" dirty="0"/>
                  <a:t> Fourier </a:t>
                </a:r>
                <a:r>
                  <a:rPr lang="en-US" dirty="0" err="1"/>
                  <a:t>nya</a:t>
                </a:r>
                <a:r>
                  <a:rPr lang="en-US" dirty="0"/>
                  <a:t>.</a:t>
                </a:r>
              </a:p>
              <a:p>
                <a:pPr marL="517525" indent="-517525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306240-9C1B-484A-8F66-93601B1C91F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  <a:blipFill>
                <a:blip r:embed="rId2"/>
                <a:stretch>
                  <a:fillRect t="-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560A02-C9C6-4D59-B7E2-DE16EEFBF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962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D4313-E5EB-4835-8562-59E9EA958F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5923"/>
            <a:ext cx="10515600" cy="5511040"/>
          </a:xfrm>
        </p:spPr>
        <p:txBody>
          <a:bodyPr/>
          <a:lstStyle/>
          <a:p>
            <a:r>
              <a:rPr lang="en-US" sz="2400" dirty="0" err="1"/>
              <a:t>Transformasi</a:t>
            </a:r>
            <a:r>
              <a:rPr lang="en-US" sz="2400" dirty="0"/>
              <a:t> Fourier </a:t>
            </a:r>
            <a:r>
              <a:rPr lang="en-US" sz="2400" dirty="0" err="1"/>
              <a:t>kontinu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dua</a:t>
            </a:r>
            <a:r>
              <a:rPr lang="en-US" sz="2400" dirty="0"/>
              <a:t> </a:t>
            </a:r>
            <a:r>
              <a:rPr lang="en-US" sz="2400" dirty="0" err="1"/>
              <a:t>peubah</a:t>
            </a:r>
            <a:r>
              <a:rPr lang="en-US" sz="2400" dirty="0"/>
              <a:t>:</a:t>
            </a:r>
          </a:p>
          <a:p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/>
              <a:t>  </a:t>
            </a:r>
            <a:r>
              <a:rPr lang="en-US" sz="2400" dirty="0" err="1"/>
              <a:t>Transformasi</a:t>
            </a:r>
            <a:r>
              <a:rPr lang="en-US" sz="2400" dirty="0"/>
              <a:t> Fourier </a:t>
            </a:r>
            <a:r>
              <a:rPr lang="en-US" sz="2400" dirty="0" err="1"/>
              <a:t>Balikannya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Spektrum Fourier-</a:t>
            </a:r>
            <a:r>
              <a:rPr lang="en-US" sz="2400" dirty="0" err="1"/>
              <a:t>nya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: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 err="1"/>
              <a:t>Sudut</a:t>
            </a:r>
            <a:r>
              <a:rPr lang="en-US" sz="2400" dirty="0"/>
              <a:t> </a:t>
            </a:r>
            <a:r>
              <a:rPr lang="en-US" sz="2400" dirty="0" err="1"/>
              <a:t>fase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  <a:p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DE67DD4-571A-4CC4-8AE2-892D83B3717E}"/>
                  </a:ext>
                </a:extLst>
              </p:cNvPr>
              <p:cNvSpPr/>
              <p:nvPr/>
            </p:nvSpPr>
            <p:spPr>
              <a:xfrm>
                <a:off x="2100616" y="1288709"/>
                <a:ext cx="7571303" cy="5603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𝐹</m:t>
                    </m:r>
                    <m:r>
                      <a:rPr lang="en-US" sz="240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𝑢</m:t>
                    </m:r>
                    <m:r>
                      <a:rPr lang="en-US" sz="240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𝑣</m:t>
                    </m:r>
                    <m:r>
                      <a:rPr lang="en-US" sz="240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)=</m:t>
                    </m:r>
                    <m:nary>
                      <m:nary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−∞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∞</m:t>
                        </m:r>
                      </m:sup>
                      <m:e>
                        <m:nary>
                          <m:nary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−∞</m:t>
                            </m:r>
                          </m:sub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∞</m:t>
                            </m:r>
                          </m:sup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,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𝑦</m:t>
                                </m:r>
                              </m:e>
                            </m:d>
                          </m:e>
                        </m:nary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𝑢𝑥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sup>
                        </m:sSup>
                      </m:e>
                    </m:nary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𝑑𝑥𝑑𝑦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	</a:t>
                </a:r>
                <a:endParaRPr lang="en-US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DE67DD4-571A-4CC4-8AE2-892D83B371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0616" y="1288709"/>
                <a:ext cx="7571303" cy="56034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2">
            <a:extLst>
              <a:ext uri="{FF2B5EF4-FFF2-40B4-BE49-F238E27FC236}">
                <a16:creationId xmlns:a16="http://schemas.microsoft.com/office/drawing/2014/main" id="{AE7D723E-6F99-41C2-B073-A135ADE79F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Object 5">
                <a:extLst>
                  <a:ext uri="{FF2B5EF4-FFF2-40B4-BE49-F238E27FC236}">
                    <a16:creationId xmlns:a16="http://schemas.microsoft.com/office/drawing/2014/main" id="{20AC4896-135E-489F-8E19-4F70B8FB80A0}"/>
                  </a:ext>
                </a:extLst>
              </p:cNvPr>
              <p:cNvSpPr txBox="1"/>
              <p:nvPr/>
            </p:nvSpPr>
            <p:spPr bwMode="auto">
              <a:xfrm>
                <a:off x="2236788" y="2620963"/>
                <a:ext cx="4089400" cy="927100"/>
              </a:xfrm>
              <a:prstGeom prst="rect">
                <a:avLst/>
              </a:prstGeom>
              <a:noFill/>
            </p:spPr>
            <p:txBody>
              <a:bodyPr>
                <a:normAutofit fontScale="850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nary>
                        <m:naryPr>
                          <m:limLoc m:val="undOvr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−∞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nary>
                            <m:naryPr>
                              <m:limLoc m:val="undOvr"/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−∞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/>
                          </m:nary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𝑢𝑥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e>
                      </m:nary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𝑑𝑢𝑑𝑣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Object 5">
                <a:extLst>
                  <a:ext uri="{FF2B5EF4-FFF2-40B4-BE49-F238E27FC236}">
                    <a16:creationId xmlns:a16="http://schemas.microsoft.com/office/drawing/2014/main" id="{20AC4896-135E-489F-8E19-4F70B8FB80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36788" y="2620963"/>
                <a:ext cx="4089400" cy="9271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4">
            <a:extLst>
              <a:ext uri="{FF2B5EF4-FFF2-40B4-BE49-F238E27FC236}">
                <a16:creationId xmlns:a16="http://schemas.microsoft.com/office/drawing/2014/main" id="{8802CE79-79DE-467D-8A33-BE02B3C64A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1E36EB2A-99E4-4B5D-9BF5-BB5FF346843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2527833"/>
              </p:ext>
            </p:extLst>
          </p:nvPr>
        </p:nvGraphicFramePr>
        <p:xfrm>
          <a:off x="2385392" y="4407322"/>
          <a:ext cx="3550526" cy="5523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1713756" imgH="266584" progId="Equation.3">
                  <p:embed/>
                </p:oleObj>
              </mc:Choice>
              <mc:Fallback>
                <p:oleObj r:id="rId5" imgW="1713756" imgH="266584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5392" y="4407322"/>
                        <a:ext cx="3550526" cy="55230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6">
            <a:extLst>
              <a:ext uri="{FF2B5EF4-FFF2-40B4-BE49-F238E27FC236}">
                <a16:creationId xmlns:a16="http://schemas.microsoft.com/office/drawing/2014/main" id="{B884F6CD-F9C9-4F61-9AFF-5E1CD219D8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D051686E-2330-4BA0-BE0C-D09A851D081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8619334"/>
              </p:ext>
            </p:extLst>
          </p:nvPr>
        </p:nvGraphicFramePr>
        <p:xfrm>
          <a:off x="2385392" y="5704755"/>
          <a:ext cx="2844806" cy="8241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7" imgW="1358310" imgH="393529" progId="Equation.3">
                  <p:embed/>
                </p:oleObj>
              </mc:Choice>
              <mc:Fallback>
                <p:oleObj r:id="rId7" imgW="1358310" imgH="393529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5392" y="5704755"/>
                        <a:ext cx="2844806" cy="82419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F1A0358-0B9E-4EA9-953B-6D355E660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7123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21BDA9-C085-43F0-8E88-8F7E5788AB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85191"/>
            <a:ext cx="10515600" cy="5391772"/>
          </a:xfrm>
        </p:spPr>
        <p:txBody>
          <a:bodyPr/>
          <a:lstStyle/>
          <a:p>
            <a:r>
              <a:rPr lang="en-US" dirty="0" err="1"/>
              <a:t>Sifat-sifat</a:t>
            </a:r>
            <a:r>
              <a:rPr lang="en-US" dirty="0"/>
              <a:t> </a:t>
            </a:r>
            <a:r>
              <a:rPr lang="en-US" dirty="0" err="1"/>
              <a:t>transformasi</a:t>
            </a:r>
            <a:r>
              <a:rPr lang="en-US" dirty="0"/>
              <a:t> Fourier: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46A220-57EE-4B85-BE5F-E20C4B2E93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2178" y="1447337"/>
            <a:ext cx="7311092" cy="5141066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2242F27-D964-4AFD-B5C6-966EE63A7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4789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86C86C-C712-40E9-96C3-75D7E28B08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55982"/>
            <a:ext cx="10515600" cy="598335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000" dirty="0" err="1"/>
              <a:t>Transformasi</a:t>
            </a:r>
            <a:r>
              <a:rPr lang="en-US" sz="4000" dirty="0"/>
              <a:t> Fourier </a:t>
            </a:r>
            <a:r>
              <a:rPr lang="en-US" sz="4000" dirty="0" err="1"/>
              <a:t>Diskrit</a:t>
            </a:r>
            <a:endParaRPr lang="en-US" sz="4000" dirty="0"/>
          </a:p>
          <a:p>
            <a:pPr marL="0" indent="0">
              <a:buNone/>
            </a:pPr>
            <a:endParaRPr lang="en-US" dirty="0"/>
          </a:p>
          <a:p>
            <a:r>
              <a:rPr lang="en-US" sz="2400" dirty="0" err="1"/>
              <a:t>Transformasi</a:t>
            </a:r>
            <a:r>
              <a:rPr lang="en-US" sz="2400" dirty="0"/>
              <a:t> Fourier </a:t>
            </a:r>
            <a:r>
              <a:rPr lang="en-US" sz="2400" dirty="0" err="1"/>
              <a:t>diskrit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satu</a:t>
            </a:r>
            <a:r>
              <a:rPr lang="en-US" sz="2400" dirty="0"/>
              <a:t> </a:t>
            </a:r>
            <a:r>
              <a:rPr lang="en-US" sz="2400" dirty="0" err="1"/>
              <a:t>peubah</a:t>
            </a:r>
            <a:r>
              <a:rPr lang="en-US" sz="2400" dirty="0"/>
              <a:t>: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 err="1"/>
              <a:t>Transformasi</a:t>
            </a:r>
            <a:r>
              <a:rPr lang="en-US" sz="2400" dirty="0"/>
              <a:t> Fourier </a:t>
            </a:r>
            <a:r>
              <a:rPr lang="en-US" sz="2400" dirty="0" err="1"/>
              <a:t>Balikan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satu</a:t>
            </a:r>
            <a:r>
              <a:rPr lang="en-US" sz="2400" dirty="0"/>
              <a:t> </a:t>
            </a:r>
            <a:r>
              <a:rPr lang="en-US" sz="2400" dirty="0" err="1"/>
              <a:t>peubah</a:t>
            </a:r>
            <a:r>
              <a:rPr lang="en-US" sz="2400" dirty="0"/>
              <a:t>:</a:t>
            </a:r>
          </a:p>
          <a:p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/>
              <a:t> </a:t>
            </a:r>
          </a:p>
          <a:p>
            <a:pPr marL="0" indent="0">
              <a:buNone/>
            </a:pPr>
            <a:r>
              <a:rPr lang="en-US" sz="2400" dirty="0"/>
              <a:t>  yang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hal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, </a:t>
            </a:r>
            <a:r>
              <a:rPr lang="en-US" sz="2400" dirty="0" err="1"/>
              <a:t>sinyal</a:t>
            </a:r>
            <a:r>
              <a:rPr lang="en-US" sz="2400" dirty="0"/>
              <a:t> </a:t>
            </a:r>
            <a:r>
              <a:rPr lang="en-US" sz="2400" dirty="0" err="1"/>
              <a:t>kontinu</a:t>
            </a:r>
            <a:r>
              <a:rPr lang="en-US" sz="2400" dirty="0"/>
              <a:t> </a:t>
            </a:r>
            <a:r>
              <a:rPr lang="en-US" sz="2400" i="1" dirty="0"/>
              <a:t>f</a:t>
            </a:r>
            <a:r>
              <a:rPr lang="en-US" sz="2400" dirty="0"/>
              <a:t>(</a:t>
            </a:r>
            <a:r>
              <a:rPr lang="en-US" sz="2400" i="1" dirty="0"/>
              <a:t>x</a:t>
            </a:r>
            <a:r>
              <a:rPr lang="en-US" sz="2400" dirty="0"/>
              <a:t>) </a:t>
            </a:r>
            <a:r>
              <a:rPr lang="en-US" sz="2400" dirty="0" err="1"/>
              <a:t>diterok</a:t>
            </a:r>
            <a:r>
              <a:rPr lang="en-US" sz="2400" dirty="0"/>
              <a:t> </a:t>
            </a:r>
            <a:r>
              <a:rPr lang="en-US" sz="2400" dirty="0" err="1"/>
              <a:t>menjadi</a:t>
            </a:r>
            <a:r>
              <a:rPr lang="en-US" sz="2400" dirty="0"/>
              <a:t> </a:t>
            </a:r>
            <a:r>
              <a:rPr lang="en-US" sz="2400" i="1" dirty="0"/>
              <a:t>N</a:t>
            </a:r>
            <a:r>
              <a:rPr lang="en-US" sz="2400" dirty="0"/>
              <a:t>  </a:t>
            </a:r>
            <a:r>
              <a:rPr lang="en-US" sz="2400" dirty="0" err="1"/>
              <a:t>nilai</a:t>
            </a:r>
            <a:r>
              <a:rPr lang="en-US" sz="2400" dirty="0"/>
              <a:t> </a:t>
            </a:r>
            <a:r>
              <a:rPr lang="en-US" sz="2400" dirty="0" err="1"/>
              <a:t>diskrit</a:t>
            </a:r>
            <a:r>
              <a:rPr lang="en-US" sz="2400" dirty="0"/>
              <a:t>  </a:t>
            </a:r>
            <a:r>
              <a:rPr lang="en-US" sz="2400" dirty="0" err="1"/>
              <a:t>sejarak</a:t>
            </a:r>
            <a:r>
              <a:rPr lang="en-US" sz="2400" dirty="0"/>
              <a:t> </a:t>
            </a:r>
            <a:r>
              <a:rPr lang="en-US" sz="2400" dirty="0">
                <a:sym typeface="Symbol" panose="05050102010706020507" pitchFamily="18" charset="2"/>
              </a:rPr>
              <a:t></a:t>
            </a:r>
            <a:r>
              <a:rPr lang="en-US" sz="2400" i="1" dirty="0"/>
              <a:t>x</a:t>
            </a:r>
            <a:r>
              <a:rPr lang="en-US" sz="2400" dirty="0"/>
              <a:t>, </a:t>
            </a:r>
          </a:p>
          <a:p>
            <a:pPr marL="0" indent="0">
              <a:buNone/>
            </a:pPr>
            <a:r>
              <a:rPr lang="en-US" sz="2400" dirty="0"/>
              <a:t>  </a:t>
            </a:r>
            <a:r>
              <a:rPr lang="en-US" sz="2400" dirty="0" err="1"/>
              <a:t>yaitu</a:t>
            </a:r>
            <a:r>
              <a:rPr lang="en-US" sz="2400" dirty="0"/>
              <a:t> </a:t>
            </a:r>
            <a:r>
              <a:rPr lang="en-US" sz="2400" dirty="0" err="1"/>
              <a:t>himpunan</a:t>
            </a:r>
            <a:r>
              <a:rPr lang="en-US" sz="2400" dirty="0"/>
              <a:t> </a:t>
            </a:r>
            <a:r>
              <a:rPr lang="en-US" sz="2400" dirty="0" err="1"/>
              <a:t>nilai</a:t>
            </a:r>
            <a:r>
              <a:rPr lang="en-US" sz="2400" dirty="0"/>
              <a:t> {</a:t>
            </a:r>
            <a:r>
              <a:rPr lang="en-US" sz="2400" i="1" dirty="0"/>
              <a:t>f</a:t>
            </a:r>
            <a:r>
              <a:rPr lang="en-US" sz="2400" dirty="0"/>
              <a:t>(</a:t>
            </a:r>
            <a:r>
              <a:rPr lang="en-US" sz="2400" i="1" dirty="0"/>
              <a:t>x</a:t>
            </a:r>
            <a:r>
              <a:rPr lang="en-US" sz="2400" baseline="-25000" dirty="0"/>
              <a:t>0</a:t>
            </a:r>
            <a:r>
              <a:rPr lang="en-US" sz="2400" dirty="0"/>
              <a:t>), </a:t>
            </a:r>
            <a:r>
              <a:rPr lang="en-US" sz="2400" i="1" dirty="0"/>
              <a:t>f</a:t>
            </a:r>
            <a:r>
              <a:rPr lang="en-US" sz="2400" dirty="0"/>
              <a:t>(</a:t>
            </a:r>
            <a:r>
              <a:rPr lang="en-US" sz="2400" i="1" dirty="0"/>
              <a:t>x</a:t>
            </a:r>
            <a:r>
              <a:rPr lang="en-US" sz="2400" baseline="-25000" dirty="0"/>
              <a:t>0</a:t>
            </a:r>
            <a:r>
              <a:rPr lang="en-US" sz="2400" dirty="0"/>
              <a:t> + </a:t>
            </a:r>
            <a:r>
              <a:rPr lang="en-US" sz="2400" dirty="0">
                <a:sym typeface="Symbol" panose="05050102010706020507" pitchFamily="18" charset="2"/>
              </a:rPr>
              <a:t></a:t>
            </a:r>
            <a:r>
              <a:rPr lang="en-US" sz="2400" i="1" dirty="0"/>
              <a:t>x</a:t>
            </a:r>
            <a:r>
              <a:rPr lang="en-US" sz="2400" dirty="0"/>
              <a:t>), </a:t>
            </a:r>
            <a:r>
              <a:rPr lang="en-US" sz="2400" i="1" dirty="0"/>
              <a:t>f</a:t>
            </a:r>
            <a:r>
              <a:rPr lang="en-US" sz="2400" dirty="0"/>
              <a:t>(</a:t>
            </a:r>
            <a:r>
              <a:rPr lang="en-US" sz="2400" i="1" dirty="0"/>
              <a:t>x</a:t>
            </a:r>
            <a:r>
              <a:rPr lang="en-US" sz="2400" baseline="-25000" dirty="0"/>
              <a:t>0</a:t>
            </a:r>
            <a:r>
              <a:rPr lang="en-US" sz="2400" dirty="0"/>
              <a:t> + 2</a:t>
            </a:r>
            <a:r>
              <a:rPr lang="en-US" sz="2400" dirty="0">
                <a:sym typeface="Symbol" panose="05050102010706020507" pitchFamily="18" charset="2"/>
              </a:rPr>
              <a:t></a:t>
            </a:r>
            <a:r>
              <a:rPr lang="en-US" sz="2400" i="1" dirty="0"/>
              <a:t>x</a:t>
            </a:r>
            <a:r>
              <a:rPr lang="en-US" sz="2400" dirty="0"/>
              <a:t>), …, </a:t>
            </a:r>
            <a:r>
              <a:rPr lang="en-US" sz="2400" i="1" dirty="0"/>
              <a:t>f</a:t>
            </a:r>
            <a:r>
              <a:rPr lang="en-US" sz="2400" dirty="0"/>
              <a:t>(</a:t>
            </a:r>
            <a:r>
              <a:rPr lang="en-US" sz="2400" i="1" dirty="0"/>
              <a:t>x</a:t>
            </a:r>
            <a:r>
              <a:rPr lang="en-US" sz="2400" baseline="-25000" dirty="0"/>
              <a:t>0</a:t>
            </a:r>
            <a:r>
              <a:rPr lang="en-US" sz="2400" dirty="0"/>
              <a:t> + (</a:t>
            </a:r>
            <a:r>
              <a:rPr lang="en-US" sz="2400" i="1" dirty="0"/>
              <a:t>N</a:t>
            </a:r>
            <a:r>
              <a:rPr lang="en-US" sz="2400" dirty="0"/>
              <a:t>-1)</a:t>
            </a:r>
            <a:r>
              <a:rPr lang="en-US" sz="2400" dirty="0">
                <a:sym typeface="Symbol" panose="05050102010706020507" pitchFamily="18" charset="2"/>
              </a:rPr>
              <a:t></a:t>
            </a:r>
            <a:r>
              <a:rPr lang="en-US" sz="2400" i="1" dirty="0"/>
              <a:t>x</a:t>
            </a:r>
            <a:r>
              <a:rPr lang="en-US" sz="2400" dirty="0"/>
              <a:t>)}.</a:t>
            </a:r>
          </a:p>
          <a:p>
            <a:pPr marL="0" indent="0">
              <a:buNone/>
            </a:pPr>
            <a:r>
              <a:rPr lang="en-US" sz="2400" dirty="0"/>
              <a:t>  </a:t>
            </a:r>
            <a:r>
              <a:rPr lang="en-US" sz="2400" dirty="0" err="1"/>
              <a:t>Jadi</a:t>
            </a:r>
            <a:r>
              <a:rPr lang="en-US" sz="2400" dirty="0"/>
              <a:t>,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sz="2400" i="1" dirty="0" err="1"/>
              <a:t>f</a:t>
            </a:r>
            <a:r>
              <a:rPr lang="en-US" sz="2400" i="1" baseline="-25000" dirty="0" err="1"/>
              <a:t>x</a:t>
            </a:r>
            <a:r>
              <a:rPr lang="en-US" sz="2400" dirty="0"/>
              <a:t> = </a:t>
            </a:r>
            <a:r>
              <a:rPr lang="en-US" sz="2400" i="1" dirty="0"/>
              <a:t>f</a:t>
            </a:r>
            <a:r>
              <a:rPr lang="en-US" sz="2400" dirty="0"/>
              <a:t>(</a:t>
            </a:r>
            <a:r>
              <a:rPr lang="en-US" sz="2400" i="1" dirty="0"/>
              <a:t>x</a:t>
            </a:r>
            <a:r>
              <a:rPr lang="en-US" sz="2400" baseline="-25000" dirty="0"/>
              <a:t>0</a:t>
            </a:r>
            <a:r>
              <a:rPr lang="en-US" sz="2400" dirty="0"/>
              <a:t> + </a:t>
            </a:r>
            <a:r>
              <a:rPr lang="en-US" sz="2400" i="1" dirty="0"/>
              <a:t>x</a:t>
            </a:r>
            <a:r>
              <a:rPr lang="en-US" sz="2400" dirty="0"/>
              <a:t> </a:t>
            </a:r>
            <a:r>
              <a:rPr lang="en-US" sz="2400" dirty="0">
                <a:sym typeface="Symbol" panose="05050102010706020507" pitchFamily="18" charset="2"/>
              </a:rPr>
              <a:t></a:t>
            </a:r>
            <a:r>
              <a:rPr lang="en-US" sz="2400" i="1" dirty="0"/>
              <a:t>x</a:t>
            </a:r>
            <a:r>
              <a:rPr lang="en-US" sz="2400" dirty="0"/>
              <a:t>),   </a:t>
            </a:r>
            <a:r>
              <a:rPr lang="en-US" sz="2400" i="1" dirty="0"/>
              <a:t>x</a:t>
            </a:r>
            <a:r>
              <a:rPr lang="en-US" sz="2400" dirty="0"/>
              <a:t> = 0, 1, 2, …, </a:t>
            </a:r>
            <a:r>
              <a:rPr lang="en-US" sz="2400" i="1" dirty="0"/>
              <a:t>N</a:t>
            </a:r>
            <a:r>
              <a:rPr lang="en-US" sz="2400" dirty="0"/>
              <a:t> – 1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24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9369D278-CCAE-4366-B198-27C4778C11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27C1F02F-4D4C-4300-A075-CC6A6E7A118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0831705"/>
              </p:ext>
            </p:extLst>
          </p:nvPr>
        </p:nvGraphicFramePr>
        <p:xfrm>
          <a:off x="2646351" y="2133804"/>
          <a:ext cx="2421062" cy="8150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282700" imgH="431800" progId="Equation.3">
                  <p:embed/>
                </p:oleObj>
              </mc:Choice>
              <mc:Fallback>
                <p:oleObj r:id="rId2" imgW="1282700" imgH="4318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6351" y="2133804"/>
                        <a:ext cx="2421062" cy="81501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DCDFB083-63DF-4CBC-AA3E-1F5BC9909D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BDBEA6D7-AAD3-4F12-BCF0-450BAF8D733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4976707"/>
              </p:ext>
            </p:extLst>
          </p:nvPr>
        </p:nvGraphicFramePr>
        <p:xfrm>
          <a:off x="2646351" y="3501953"/>
          <a:ext cx="2466914" cy="998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1066800" imgH="431800" progId="Equation.3">
                  <p:embed/>
                </p:oleObj>
              </mc:Choice>
              <mc:Fallback>
                <p:oleObj r:id="rId4" imgW="1066800" imgH="4318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6351" y="3501953"/>
                        <a:ext cx="2466914" cy="9985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36A40E28-97D6-41E2-BB35-D12811BD535A}"/>
              </a:ext>
            </a:extLst>
          </p:cNvPr>
          <p:cNvSpPr/>
          <p:nvPr/>
        </p:nvSpPr>
        <p:spPr>
          <a:xfrm>
            <a:off x="5884110" y="2310476"/>
            <a:ext cx="29482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 0, 1, 2, …, 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1 </a:t>
            </a:r>
            <a:endParaRPr lang="en-US" sz="24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924C758-EA7A-43CD-9652-817CB69E286C}"/>
              </a:ext>
            </a:extLst>
          </p:cNvPr>
          <p:cNvSpPr/>
          <p:nvPr/>
        </p:nvSpPr>
        <p:spPr>
          <a:xfrm>
            <a:off x="5884110" y="3770376"/>
            <a:ext cx="29306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x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 0, 1, 2, …, 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1 </a:t>
            </a:r>
            <a:endParaRPr lang="en-US" sz="240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3A35BC3-0DD0-4EA8-B96E-89CA13DA8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7831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94500-A60B-44E2-8456-76E6408C4F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64704"/>
            <a:ext cx="10515600" cy="5312259"/>
          </a:xfrm>
        </p:spPr>
        <p:txBody>
          <a:bodyPr>
            <a:normAutofit fontScale="92500" lnSpcReduction="20000"/>
          </a:bodyPr>
          <a:lstStyle/>
          <a:p>
            <a:r>
              <a:rPr lang="en-US" sz="2600" dirty="0" err="1"/>
              <a:t>Interpretasi</a:t>
            </a:r>
            <a:r>
              <a:rPr lang="en-US" sz="2600" dirty="0"/>
              <a:t> </a:t>
            </a:r>
            <a:r>
              <a:rPr lang="en-US" sz="2600" dirty="0" err="1"/>
              <a:t>dari</a:t>
            </a:r>
            <a:r>
              <a:rPr lang="en-US" sz="2600" dirty="0"/>
              <a:t> TFD </a:t>
            </a:r>
            <a:r>
              <a:rPr lang="en-US" sz="2600" dirty="0" err="1"/>
              <a:t>adalah</a:t>
            </a:r>
            <a:r>
              <a:rPr lang="en-US" sz="2600" dirty="0"/>
              <a:t> </a:t>
            </a:r>
            <a:r>
              <a:rPr lang="en-US" sz="2600" dirty="0" err="1"/>
              <a:t>sebagai</a:t>
            </a:r>
            <a:r>
              <a:rPr lang="en-US" sz="2600" dirty="0"/>
              <a:t> </a:t>
            </a:r>
            <a:r>
              <a:rPr lang="en-US" sz="2600" dirty="0" err="1"/>
              <a:t>berikut</a:t>
            </a:r>
            <a:r>
              <a:rPr lang="en-US" sz="2600" dirty="0"/>
              <a:t>: TFD </a:t>
            </a:r>
            <a:r>
              <a:rPr lang="en-US" sz="2600" dirty="0" err="1"/>
              <a:t>mengkonversi</a:t>
            </a:r>
            <a:r>
              <a:rPr lang="en-US" sz="2600" dirty="0"/>
              <a:t> data </a:t>
            </a:r>
            <a:r>
              <a:rPr lang="en-US" sz="2600" dirty="0" err="1"/>
              <a:t>diskrit</a:t>
            </a:r>
            <a:r>
              <a:rPr lang="en-US" sz="2600" dirty="0"/>
              <a:t> </a:t>
            </a:r>
            <a:r>
              <a:rPr lang="en-US" sz="2600" dirty="0" err="1"/>
              <a:t>menjadi</a:t>
            </a:r>
            <a:r>
              <a:rPr lang="en-US" sz="2600" dirty="0"/>
              <a:t> </a:t>
            </a:r>
            <a:r>
              <a:rPr lang="en-US" sz="2600" dirty="0" err="1"/>
              <a:t>sejumlah</a:t>
            </a:r>
            <a:r>
              <a:rPr lang="en-US" sz="2600" dirty="0"/>
              <a:t> </a:t>
            </a:r>
            <a:r>
              <a:rPr lang="en-US" sz="2600" dirty="0" err="1"/>
              <a:t>sinusoida</a:t>
            </a:r>
            <a:r>
              <a:rPr lang="en-US" sz="2600" dirty="0"/>
              <a:t> </a:t>
            </a:r>
            <a:r>
              <a:rPr lang="en-US" sz="2600" dirty="0" err="1"/>
              <a:t>diskrit</a:t>
            </a:r>
            <a:r>
              <a:rPr lang="en-US" sz="2600" dirty="0"/>
              <a:t> yang </a:t>
            </a:r>
            <a:r>
              <a:rPr lang="en-US" sz="2600" dirty="0" err="1"/>
              <a:t>frekuensinya</a:t>
            </a:r>
            <a:r>
              <a:rPr lang="en-US" sz="2600" dirty="0"/>
              <a:t> </a:t>
            </a:r>
            <a:r>
              <a:rPr lang="en-US" sz="2600" dirty="0" err="1"/>
              <a:t>dinomori</a:t>
            </a:r>
            <a:r>
              <a:rPr lang="en-US" sz="2600" dirty="0"/>
              <a:t> </a:t>
            </a:r>
            <a:r>
              <a:rPr lang="en-US" sz="2600" dirty="0" err="1"/>
              <a:t>dengan</a:t>
            </a:r>
            <a:r>
              <a:rPr lang="en-US" sz="2600" dirty="0"/>
              <a:t> </a:t>
            </a:r>
            <a:r>
              <a:rPr lang="en-US" sz="2600" i="1" dirty="0"/>
              <a:t>u</a:t>
            </a:r>
            <a:r>
              <a:rPr lang="en-US" sz="2600" dirty="0"/>
              <a:t> = 0, 1, 2, …, </a:t>
            </a:r>
            <a:r>
              <a:rPr lang="en-US" sz="2600" i="1" dirty="0"/>
              <a:t>N </a:t>
            </a:r>
            <a:r>
              <a:rPr lang="en-US" sz="2600" dirty="0"/>
              <a:t>– 1, dan </a:t>
            </a:r>
            <a:r>
              <a:rPr lang="en-US" sz="2600" dirty="0" err="1"/>
              <a:t>ampiltudonya</a:t>
            </a:r>
            <a:r>
              <a:rPr lang="en-US" sz="2600" dirty="0"/>
              <a:t> </a:t>
            </a:r>
            <a:r>
              <a:rPr lang="en-US" sz="2600" dirty="0" err="1"/>
              <a:t>diberikan</a:t>
            </a:r>
            <a:r>
              <a:rPr lang="en-US" sz="2600" dirty="0"/>
              <a:t> oleh </a:t>
            </a:r>
            <a:r>
              <a:rPr lang="en-US" sz="2600" i="1" dirty="0"/>
              <a:t>F</a:t>
            </a:r>
            <a:r>
              <a:rPr lang="en-US" sz="2600" dirty="0"/>
              <a:t>(</a:t>
            </a:r>
            <a:r>
              <a:rPr lang="en-US" sz="2600" i="1" dirty="0"/>
              <a:t>u</a:t>
            </a:r>
            <a:r>
              <a:rPr lang="en-US" sz="2600" dirty="0"/>
              <a:t>). </a:t>
            </a:r>
          </a:p>
          <a:p>
            <a:pPr marL="0" indent="0">
              <a:buNone/>
            </a:pPr>
            <a:r>
              <a:rPr lang="en-US" sz="2600" dirty="0"/>
              <a:t> </a:t>
            </a:r>
          </a:p>
          <a:p>
            <a:r>
              <a:rPr lang="en-US" sz="2600" dirty="0" err="1"/>
              <a:t>Faktor</a:t>
            </a:r>
            <a:r>
              <a:rPr lang="en-US" sz="2600" dirty="0"/>
              <a:t> 1/</a:t>
            </a:r>
            <a:r>
              <a:rPr lang="en-US" sz="2600" i="1" dirty="0"/>
              <a:t>N</a:t>
            </a:r>
            <a:r>
              <a:rPr lang="en-US" sz="2600" dirty="0"/>
              <a:t> pada </a:t>
            </a:r>
            <a:r>
              <a:rPr lang="en-US" sz="2600" dirty="0" err="1"/>
              <a:t>persamaan</a:t>
            </a:r>
            <a:r>
              <a:rPr lang="en-US" sz="2600" dirty="0"/>
              <a:t> </a:t>
            </a:r>
            <a:r>
              <a:rPr lang="en-US" sz="2600" i="1" dirty="0"/>
              <a:t>F</a:t>
            </a:r>
            <a:r>
              <a:rPr lang="en-US" sz="2600" dirty="0"/>
              <a:t>(</a:t>
            </a:r>
            <a:r>
              <a:rPr lang="en-US" sz="2600" i="1" dirty="0"/>
              <a:t>u</a:t>
            </a:r>
            <a:r>
              <a:rPr lang="en-US" sz="2600" dirty="0"/>
              <a:t>) </a:t>
            </a:r>
            <a:r>
              <a:rPr lang="en-US" sz="2600" dirty="0" err="1"/>
              <a:t>adalah</a:t>
            </a:r>
            <a:r>
              <a:rPr lang="en-US" sz="2600" dirty="0"/>
              <a:t> </a:t>
            </a:r>
            <a:r>
              <a:rPr lang="en-US" sz="2600" dirty="0" err="1"/>
              <a:t>faktor</a:t>
            </a:r>
            <a:r>
              <a:rPr lang="en-US" sz="2600" dirty="0"/>
              <a:t> </a:t>
            </a:r>
            <a:r>
              <a:rPr lang="en-US" sz="2600" dirty="0" err="1"/>
              <a:t>skala</a:t>
            </a:r>
            <a:r>
              <a:rPr lang="en-US" sz="2600" dirty="0"/>
              <a:t> yang </a:t>
            </a:r>
            <a:r>
              <a:rPr lang="en-US" sz="2600" dirty="0" err="1"/>
              <a:t>dapat</a:t>
            </a:r>
            <a:r>
              <a:rPr lang="en-US" sz="2600" dirty="0"/>
              <a:t> </a:t>
            </a:r>
            <a:r>
              <a:rPr lang="en-US" sz="2600" dirty="0" err="1"/>
              <a:t>disertakan</a:t>
            </a:r>
            <a:r>
              <a:rPr lang="en-US" sz="2600" dirty="0"/>
              <a:t> </a:t>
            </a:r>
            <a:r>
              <a:rPr lang="en-US" sz="2600" dirty="0" err="1"/>
              <a:t>dalam</a:t>
            </a:r>
            <a:r>
              <a:rPr lang="en-US" sz="2600" dirty="0"/>
              <a:t> </a:t>
            </a:r>
            <a:r>
              <a:rPr lang="en-US" sz="2600" dirty="0" err="1"/>
              <a:t>persamaan</a:t>
            </a:r>
            <a:r>
              <a:rPr lang="en-US" sz="2600" dirty="0"/>
              <a:t> </a:t>
            </a:r>
            <a:r>
              <a:rPr lang="en-US" sz="2600" i="1" dirty="0"/>
              <a:t>F</a:t>
            </a:r>
            <a:r>
              <a:rPr lang="en-US" sz="2600" dirty="0"/>
              <a:t>(</a:t>
            </a:r>
            <a:r>
              <a:rPr lang="en-US" sz="2600" i="1" dirty="0"/>
              <a:t>u</a:t>
            </a:r>
            <a:r>
              <a:rPr lang="en-US" sz="2600" dirty="0"/>
              <a:t>)</a:t>
            </a:r>
            <a:r>
              <a:rPr lang="en-US" sz="2600" i="1" dirty="0"/>
              <a:t> </a:t>
            </a:r>
            <a:r>
              <a:rPr lang="en-US" sz="2600" dirty="0" err="1"/>
              <a:t>atau</a:t>
            </a:r>
            <a:r>
              <a:rPr lang="en-US" sz="2600" dirty="0"/>
              <a:t> </a:t>
            </a:r>
            <a:r>
              <a:rPr lang="en-US" sz="2600" dirty="0" err="1"/>
              <a:t>dalam</a:t>
            </a:r>
            <a:r>
              <a:rPr lang="en-US" sz="2600" dirty="0"/>
              <a:t> </a:t>
            </a:r>
            <a:r>
              <a:rPr lang="en-US" sz="2600" dirty="0" err="1"/>
              <a:t>persamaan</a:t>
            </a:r>
            <a:r>
              <a:rPr lang="en-US" sz="2600" dirty="0"/>
              <a:t> </a:t>
            </a:r>
            <a:r>
              <a:rPr lang="en-US" sz="2600" i="1" dirty="0"/>
              <a:t>f</a:t>
            </a:r>
            <a:r>
              <a:rPr lang="en-US" sz="2600" dirty="0"/>
              <a:t>(</a:t>
            </a:r>
            <a:r>
              <a:rPr lang="en-US" sz="2600" i="1" dirty="0"/>
              <a:t>x</a:t>
            </a:r>
            <a:r>
              <a:rPr lang="en-US" sz="2600" dirty="0"/>
              <a:t>), </a:t>
            </a:r>
            <a:r>
              <a:rPr lang="en-US" sz="2600" dirty="0" err="1"/>
              <a:t>tetapi</a:t>
            </a:r>
            <a:r>
              <a:rPr lang="en-US" sz="2600" dirty="0"/>
              <a:t> </a:t>
            </a:r>
            <a:r>
              <a:rPr lang="en-US" sz="2600" dirty="0" err="1"/>
              <a:t>tidak</a:t>
            </a:r>
            <a:r>
              <a:rPr lang="en-US" sz="2600" dirty="0"/>
              <a:t> </a:t>
            </a:r>
            <a:r>
              <a:rPr lang="en-US" sz="2600" dirty="0" err="1"/>
              <a:t>kedua-duanya</a:t>
            </a:r>
            <a:r>
              <a:rPr lang="en-US" sz="2600" dirty="0"/>
              <a:t>.</a:t>
            </a:r>
          </a:p>
          <a:p>
            <a:endParaRPr lang="en-US" sz="2600" dirty="0"/>
          </a:p>
          <a:p>
            <a:r>
              <a:rPr lang="en-US" sz="2600" dirty="0" err="1"/>
              <a:t>Contoh</a:t>
            </a:r>
            <a:r>
              <a:rPr lang="en-US" sz="2600" dirty="0"/>
              <a:t>: </a:t>
            </a:r>
            <a:r>
              <a:rPr lang="en-US" sz="2600" dirty="0" err="1"/>
              <a:t>Diketahui</a:t>
            </a:r>
            <a:r>
              <a:rPr lang="en-US" sz="2600" dirty="0"/>
              <a:t> </a:t>
            </a:r>
            <a:r>
              <a:rPr lang="en-US" sz="2600" dirty="0" err="1"/>
              <a:t>fungsi</a:t>
            </a:r>
            <a:r>
              <a:rPr lang="en-US" sz="2600" dirty="0"/>
              <a:t> </a:t>
            </a:r>
            <a:r>
              <a:rPr lang="en-US" sz="2600" dirty="0" err="1"/>
              <a:t>sinyal</a:t>
            </a:r>
            <a:r>
              <a:rPr lang="en-US" sz="2600" dirty="0"/>
              <a:t> </a:t>
            </a:r>
            <a:r>
              <a:rPr lang="en-US" sz="2600" i="1" dirty="0"/>
              <a:t>f</a:t>
            </a:r>
            <a:r>
              <a:rPr lang="en-US" sz="2600" dirty="0"/>
              <a:t>(</a:t>
            </a:r>
            <a:r>
              <a:rPr lang="en-US" sz="2600" i="1" dirty="0"/>
              <a:t>x</a:t>
            </a:r>
            <a:r>
              <a:rPr lang="en-US" sz="2600" dirty="0"/>
              <a:t>) </a:t>
            </a:r>
            <a:r>
              <a:rPr lang="en-US" sz="2600" dirty="0" err="1"/>
              <a:t>dengan</a:t>
            </a:r>
            <a:r>
              <a:rPr lang="en-US" sz="2600" dirty="0"/>
              <a:t> </a:t>
            </a:r>
            <a:r>
              <a:rPr lang="en-US" sz="2600" dirty="0" err="1"/>
              <a:t>hasil</a:t>
            </a:r>
            <a:r>
              <a:rPr lang="en-US" sz="2600" dirty="0"/>
              <a:t> </a:t>
            </a:r>
            <a:r>
              <a:rPr lang="en-US" sz="2600" dirty="0" err="1"/>
              <a:t>penerokan</a:t>
            </a:r>
            <a:r>
              <a:rPr lang="en-US" sz="2600" dirty="0"/>
              <a:t> </a:t>
            </a:r>
            <a:r>
              <a:rPr lang="en-US" sz="2600" dirty="0" err="1"/>
              <a:t>ke</a:t>
            </a:r>
            <a:r>
              <a:rPr lang="en-US" sz="2600" dirty="0"/>
              <a:t> </a:t>
            </a:r>
            <a:r>
              <a:rPr lang="en-US" sz="2600" dirty="0" err="1"/>
              <a:t>dalam</a:t>
            </a:r>
            <a:r>
              <a:rPr lang="en-US" sz="2600" dirty="0"/>
              <a:t> </a:t>
            </a:r>
            <a:r>
              <a:rPr lang="en-US" sz="2600" dirty="0" err="1"/>
              <a:t>nilai-nilai</a:t>
            </a:r>
            <a:r>
              <a:rPr lang="en-US" sz="2600" dirty="0"/>
              <a:t> </a:t>
            </a:r>
            <a:r>
              <a:rPr lang="en-US" sz="2600" dirty="0" err="1"/>
              <a:t>diskrit</a:t>
            </a:r>
            <a:r>
              <a:rPr lang="en-US" sz="2600" dirty="0"/>
              <a:t> </a:t>
            </a:r>
            <a:r>
              <a:rPr lang="en-US" sz="2600" dirty="0" err="1"/>
              <a:t>sebagai</a:t>
            </a:r>
            <a:r>
              <a:rPr lang="en-US" sz="2600" dirty="0"/>
              <a:t> </a:t>
            </a:r>
            <a:r>
              <a:rPr lang="en-US" sz="2600" dirty="0" err="1"/>
              <a:t>berikut</a:t>
            </a:r>
            <a:r>
              <a:rPr lang="en-US" sz="2600" dirty="0"/>
              <a:t> (</a:t>
            </a:r>
            <a:r>
              <a:rPr lang="en-US" sz="2600" i="1" dirty="0"/>
              <a:t>N</a:t>
            </a:r>
            <a:r>
              <a:rPr lang="en-US" sz="2600" dirty="0"/>
              <a:t> = 4):</a:t>
            </a:r>
          </a:p>
          <a:p>
            <a:pPr marL="0" indent="0">
              <a:buNone/>
            </a:pPr>
            <a:r>
              <a:rPr lang="en-US" sz="2600" dirty="0"/>
              <a:t>	</a:t>
            </a:r>
            <a:r>
              <a:rPr lang="en-US" sz="2600" i="1" dirty="0"/>
              <a:t>x</a:t>
            </a:r>
            <a:r>
              <a:rPr lang="en-US" sz="2600" baseline="-25000" dirty="0"/>
              <a:t>0</a:t>
            </a:r>
            <a:r>
              <a:rPr lang="en-US" sz="2600" dirty="0"/>
              <a:t> = 0.5,   </a:t>
            </a:r>
            <a:r>
              <a:rPr lang="en-US" sz="2600" i="1" dirty="0"/>
              <a:t>f</a:t>
            </a:r>
            <a:r>
              <a:rPr lang="en-US" sz="2600" baseline="-25000" dirty="0"/>
              <a:t>0</a:t>
            </a:r>
            <a:r>
              <a:rPr lang="en-US" sz="2600" dirty="0"/>
              <a:t> = 2</a:t>
            </a:r>
          </a:p>
          <a:p>
            <a:pPr marL="0" indent="0">
              <a:buNone/>
            </a:pPr>
            <a:r>
              <a:rPr lang="en-US" sz="2600" dirty="0"/>
              <a:t>	</a:t>
            </a:r>
            <a:r>
              <a:rPr lang="en-US" sz="2600" i="1" dirty="0"/>
              <a:t>x</a:t>
            </a:r>
            <a:r>
              <a:rPr lang="en-US" sz="2600" baseline="-25000" dirty="0"/>
              <a:t>1</a:t>
            </a:r>
            <a:r>
              <a:rPr lang="en-US" sz="2600" dirty="0"/>
              <a:t> = 0.75, </a:t>
            </a:r>
            <a:r>
              <a:rPr lang="en-US" sz="2600" i="1" dirty="0"/>
              <a:t>f</a:t>
            </a:r>
            <a:r>
              <a:rPr lang="en-US" sz="2600" baseline="-25000" dirty="0"/>
              <a:t>1</a:t>
            </a:r>
            <a:r>
              <a:rPr lang="en-US" sz="2600" dirty="0"/>
              <a:t> = 3</a:t>
            </a:r>
          </a:p>
          <a:p>
            <a:pPr marL="0" indent="0">
              <a:buNone/>
            </a:pPr>
            <a:r>
              <a:rPr lang="en-US" sz="2600" dirty="0"/>
              <a:t>	</a:t>
            </a:r>
            <a:r>
              <a:rPr lang="en-US" sz="2600" i="1" dirty="0"/>
              <a:t>x</a:t>
            </a:r>
            <a:r>
              <a:rPr lang="en-US" sz="2600" baseline="-25000" dirty="0"/>
              <a:t>2</a:t>
            </a:r>
            <a:r>
              <a:rPr lang="en-US" sz="2600" dirty="0"/>
              <a:t> = 1.0,   </a:t>
            </a:r>
            <a:r>
              <a:rPr lang="en-US" sz="2600" i="1" dirty="0"/>
              <a:t>f</a:t>
            </a:r>
            <a:r>
              <a:rPr lang="en-US" sz="2600" baseline="-25000" dirty="0"/>
              <a:t>2</a:t>
            </a:r>
            <a:r>
              <a:rPr lang="en-US" sz="2600" dirty="0"/>
              <a:t>= 4</a:t>
            </a:r>
          </a:p>
          <a:p>
            <a:pPr marL="0" indent="0">
              <a:buNone/>
            </a:pPr>
            <a:r>
              <a:rPr lang="en-US" sz="2600" i="1" dirty="0"/>
              <a:t>	x</a:t>
            </a:r>
            <a:r>
              <a:rPr lang="en-US" sz="2600" baseline="-25000" dirty="0"/>
              <a:t>3</a:t>
            </a:r>
            <a:r>
              <a:rPr lang="en-US" sz="2600" dirty="0"/>
              <a:t> = 1.25, </a:t>
            </a:r>
            <a:r>
              <a:rPr lang="en-US" sz="2600" i="1" dirty="0"/>
              <a:t>f</a:t>
            </a:r>
            <a:r>
              <a:rPr lang="en-US" sz="2600" baseline="-25000" dirty="0"/>
              <a:t>3</a:t>
            </a:r>
            <a:r>
              <a:rPr lang="en-US" sz="2600" dirty="0"/>
              <a:t>= 4</a:t>
            </a:r>
          </a:p>
          <a:p>
            <a:pPr marL="0" indent="0">
              <a:buNone/>
            </a:pPr>
            <a:r>
              <a:rPr lang="en-US" sz="2600" dirty="0"/>
              <a:t> </a:t>
            </a:r>
          </a:p>
          <a:p>
            <a:pPr marL="0" indent="0">
              <a:buNone/>
            </a:pPr>
            <a:r>
              <a:rPr lang="en-US" sz="2600" dirty="0" err="1"/>
              <a:t>Transformasi</a:t>
            </a:r>
            <a:r>
              <a:rPr lang="en-US" sz="2600" dirty="0"/>
              <a:t> Fourier </a:t>
            </a:r>
            <a:r>
              <a:rPr lang="en-US" sz="2600" dirty="0" err="1"/>
              <a:t>Diskrit</a:t>
            </a:r>
            <a:r>
              <a:rPr lang="en-US" sz="2600" dirty="0"/>
              <a:t> </a:t>
            </a:r>
            <a:r>
              <a:rPr lang="en-US" sz="2600" dirty="0" err="1"/>
              <a:t>adalah</a:t>
            </a:r>
            <a:r>
              <a:rPr lang="en-US" sz="2600" dirty="0"/>
              <a:t> </a:t>
            </a:r>
            <a:r>
              <a:rPr lang="en-US" sz="2600" dirty="0" err="1"/>
              <a:t>sebagai</a:t>
            </a:r>
            <a:r>
              <a:rPr lang="en-US" sz="2600" dirty="0"/>
              <a:t> </a:t>
            </a:r>
            <a:r>
              <a:rPr lang="en-US" sz="2600" dirty="0" err="1"/>
              <a:t>berikut</a:t>
            </a:r>
            <a:endParaRPr lang="en-US" sz="2600" dirty="0"/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2AB57E7-F56B-4CB3-8B82-1E5D492C1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3164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42429B4-7993-43C9-9321-E8C3AF3CF3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3142" y="168698"/>
            <a:ext cx="8292909" cy="6321553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81B0F84-47CB-4C2A-9867-8CB66E0AB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6447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FC8CA23-D2BA-4A98-BF22-4BD446A7D6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789" y="899491"/>
            <a:ext cx="5362972" cy="40054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7FB80B7-6944-415E-80D6-18D46E856E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7752" y="1035326"/>
            <a:ext cx="3790950" cy="3733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7BB0996-4CDF-4D09-B394-B7263C1BC333}"/>
              </a:ext>
            </a:extLst>
          </p:cNvPr>
          <p:cNvSpPr txBox="1"/>
          <p:nvPr/>
        </p:nvSpPr>
        <p:spPr>
          <a:xfrm>
            <a:off x="1828801" y="5363673"/>
            <a:ext cx="85299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Citra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derau</a:t>
            </a:r>
            <a:r>
              <a:rPr lang="en-US" sz="2400" dirty="0"/>
              <a:t> </a:t>
            </a:r>
            <a:r>
              <a:rPr lang="en-US" sz="2400" dirty="0" err="1"/>
              <a:t>periodik</a:t>
            </a:r>
            <a:r>
              <a:rPr lang="en-US" sz="2400" dirty="0"/>
              <a:t>. </a:t>
            </a:r>
            <a:r>
              <a:rPr lang="en-US" sz="2400" dirty="0" err="1"/>
              <a:t>Derau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dihilangkan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endParaRPr lang="en-US" sz="2400" dirty="0"/>
          </a:p>
          <a:p>
            <a:pPr algn="ctr"/>
            <a:r>
              <a:rPr lang="en-US" sz="2400" dirty="0"/>
              <a:t> </a:t>
            </a:r>
            <a:r>
              <a:rPr lang="en-US" sz="2400" dirty="0" err="1"/>
              <a:t>penapis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ranah</a:t>
            </a:r>
            <a:r>
              <a:rPr lang="en-US" sz="2400" dirty="0"/>
              <a:t> </a:t>
            </a:r>
            <a:r>
              <a:rPr lang="en-US" sz="2400" dirty="0" err="1"/>
              <a:t>spasial</a:t>
            </a:r>
            <a:r>
              <a:rPr lang="en-US" sz="2400" dirty="0"/>
              <a:t>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A3DBB0E-3B82-4F81-B96C-99124E77B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2896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E0D676C-E994-463B-B5C9-AE56AE7EDB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2595" y="1350131"/>
            <a:ext cx="9435531" cy="3251687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F02692-847D-4146-9B6B-0EBC4F6A0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3677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CDCB541-BA28-4AEB-ADC4-F212758753B6}"/>
              </a:ext>
            </a:extLst>
          </p:cNvPr>
          <p:cNvSpPr/>
          <p:nvPr/>
        </p:nvSpPr>
        <p:spPr>
          <a:xfrm>
            <a:off x="495300" y="544588"/>
            <a:ext cx="11201399" cy="5768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>
                <a:latin typeface="Courier New" panose="02070309020205020404" pitchFamily="49" charset="0"/>
                <a:ea typeface="Times New Roman" panose="02020603050405020304" pitchFamily="18" charset="0"/>
              </a:rPr>
              <a:t>void TFD(int N)</a:t>
            </a:r>
          </a:p>
          <a:p>
            <a:pPr>
              <a:lnSpc>
                <a:spcPct val="120000"/>
              </a:lnSpc>
            </a:pPr>
            <a:r>
              <a:rPr lang="en-US" sz="1400" i="1" dirty="0">
                <a:latin typeface="Courier New" panose="02070309020205020404" pitchFamily="49" charset="0"/>
                <a:ea typeface="Times New Roman" panose="02020603050405020304" pitchFamily="18" charset="0"/>
              </a:rPr>
              <a:t>/* </a:t>
            </a:r>
            <a:r>
              <a:rPr lang="en-US" sz="1400" i="1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Melakukan</a:t>
            </a:r>
            <a:r>
              <a:rPr lang="en-US" sz="1400" i="1" dirty="0"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en-US" sz="1400" i="1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Transformasi</a:t>
            </a:r>
            <a:r>
              <a:rPr lang="en-US" sz="1400" i="1" dirty="0">
                <a:latin typeface="Courier New" panose="02070309020205020404" pitchFamily="49" charset="0"/>
                <a:ea typeface="Times New Roman" panose="02020603050405020304" pitchFamily="18" charset="0"/>
              </a:rPr>
              <a:t> Fourier </a:t>
            </a:r>
            <a:r>
              <a:rPr lang="en-US" sz="1400" i="1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Diskrit</a:t>
            </a:r>
            <a:r>
              <a:rPr lang="en-US" sz="1400" i="1" dirty="0"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en-US" sz="1400" i="1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untuk</a:t>
            </a:r>
            <a:r>
              <a:rPr lang="en-US" sz="1400" i="1" dirty="0">
                <a:latin typeface="Courier New" panose="02070309020205020404" pitchFamily="49" charset="0"/>
                <a:ea typeface="Times New Roman" panose="02020603050405020304" pitchFamily="18" charset="0"/>
              </a:rPr>
              <a:t> N </a:t>
            </a:r>
            <a:r>
              <a:rPr lang="en-US" sz="1400" i="1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buah</a:t>
            </a:r>
            <a:r>
              <a:rPr lang="en-US" sz="1400" i="1" dirty="0">
                <a:latin typeface="Courier New" panose="02070309020205020404" pitchFamily="49" charset="0"/>
                <a:ea typeface="Times New Roman" panose="02020603050405020304" pitchFamily="18" charset="0"/>
              </a:rPr>
              <a:t> data </a:t>
            </a:r>
            <a:r>
              <a:rPr lang="en-US" sz="1400" i="1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masukan</a:t>
            </a:r>
            <a:r>
              <a:rPr lang="en-US" sz="1400" i="1" dirty="0">
                <a:latin typeface="Courier New" panose="02070309020205020404" pitchFamily="49" charset="0"/>
                <a:ea typeface="Times New Roman" panose="02020603050405020304" pitchFamily="18" charset="0"/>
              </a:rPr>
              <a:t>. Hasil </a:t>
            </a:r>
            <a:r>
              <a:rPr lang="en-US" sz="1400" i="1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transformasi</a:t>
            </a:r>
            <a:r>
              <a:rPr lang="en-US" sz="1400" i="1" dirty="0"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en-US" sz="1400" i="1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disimpan</a:t>
            </a:r>
            <a:r>
              <a:rPr lang="en-US" sz="1400" i="1" dirty="0">
                <a:latin typeface="Courier New" panose="02070309020205020404" pitchFamily="49" charset="0"/>
                <a:ea typeface="Times New Roman" panose="02020603050405020304" pitchFamily="18" charset="0"/>
              </a:rPr>
              <a:t> di </a:t>
            </a:r>
            <a:r>
              <a:rPr lang="en-US" sz="1400" i="1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dalam</a:t>
            </a:r>
            <a:r>
              <a:rPr lang="en-US" sz="1400" i="1" dirty="0">
                <a:latin typeface="Courier New" panose="02070309020205020404" pitchFamily="49" charset="0"/>
                <a:ea typeface="Times New Roman" panose="02020603050405020304" pitchFamily="18" charset="0"/>
              </a:rPr>
              <a:t> array R dan I. Array R </a:t>
            </a:r>
            <a:r>
              <a:rPr lang="en-US" sz="1400" i="1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menyimpan</a:t>
            </a:r>
            <a:r>
              <a:rPr lang="en-US" sz="1400" i="1" dirty="0"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en-US" sz="1400" i="1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bagian</a:t>
            </a:r>
            <a:r>
              <a:rPr lang="en-US" sz="1400" i="1" dirty="0"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en-US" sz="1400" i="1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riil</a:t>
            </a:r>
            <a:r>
              <a:rPr lang="en-US" sz="1400" i="1" dirty="0">
                <a:latin typeface="Courier New" panose="02070309020205020404" pitchFamily="49" charset="0"/>
                <a:ea typeface="Times New Roman" panose="02020603050405020304" pitchFamily="18" charset="0"/>
              </a:rPr>
              <a:t>, dan array I </a:t>
            </a:r>
            <a:r>
              <a:rPr lang="en-US" sz="1400" i="1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menyimpan</a:t>
            </a:r>
            <a:r>
              <a:rPr lang="en-US" sz="1400" i="1" dirty="0"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en-US" sz="1400" i="1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bagian</a:t>
            </a:r>
            <a:r>
              <a:rPr lang="en-US" sz="1400" i="1" dirty="0"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en-US" sz="1400" i="1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bagian</a:t>
            </a:r>
            <a:r>
              <a:rPr lang="en-US" sz="1400" i="1" dirty="0"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en-US" sz="1400" i="1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imajiner</a:t>
            </a:r>
            <a:r>
              <a:rPr lang="en-US" sz="1400" i="1" dirty="0">
                <a:latin typeface="Courier New" panose="02070309020205020404" pitchFamily="49" charset="0"/>
                <a:ea typeface="Times New Roman" panose="02020603050405020304" pitchFamily="18" charset="0"/>
              </a:rPr>
              <a:t>. </a:t>
            </a:r>
            <a:r>
              <a:rPr lang="en-US" sz="1400" i="1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Kedua</a:t>
            </a:r>
            <a:r>
              <a:rPr lang="en-US" sz="1400" i="1" dirty="0">
                <a:latin typeface="Courier New" panose="02070309020205020404" pitchFamily="49" charset="0"/>
                <a:ea typeface="Times New Roman" panose="02020603050405020304" pitchFamily="18" charset="0"/>
              </a:rPr>
              <a:t> array </a:t>
            </a:r>
            <a:r>
              <a:rPr lang="en-US" sz="1400" i="1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ini</a:t>
            </a:r>
            <a:r>
              <a:rPr lang="en-US" sz="1400" i="1" dirty="0"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en-US" sz="1400" i="1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dideklarasikan</a:t>
            </a:r>
            <a:r>
              <a:rPr lang="en-US" sz="1400" i="1" dirty="0"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en-US" sz="1400" i="1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sebagai</a:t>
            </a:r>
            <a:r>
              <a:rPr lang="en-US" sz="1400" i="1" dirty="0"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en-US" sz="1400" i="1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peubah</a:t>
            </a:r>
            <a:r>
              <a:rPr lang="en-US" sz="1400" i="1" dirty="0">
                <a:latin typeface="Courier New" panose="02070309020205020404" pitchFamily="49" charset="0"/>
                <a:ea typeface="Times New Roman" panose="02020603050405020304" pitchFamily="18" charset="0"/>
              </a:rPr>
              <a:t> global. Data </a:t>
            </a:r>
            <a:r>
              <a:rPr lang="en-US" sz="1400" i="1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masukan</a:t>
            </a:r>
            <a:r>
              <a:rPr lang="en-US" sz="1400" i="1" dirty="0"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en-US" sz="1400" i="1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disimpan</a:t>
            </a:r>
            <a:r>
              <a:rPr lang="en-US" sz="1400" i="1" dirty="0">
                <a:latin typeface="Courier New" panose="02070309020205020404" pitchFamily="49" charset="0"/>
                <a:ea typeface="Times New Roman" panose="02020603050405020304" pitchFamily="18" charset="0"/>
              </a:rPr>
              <a:t> di </a:t>
            </a:r>
            <a:r>
              <a:rPr lang="en-US" sz="1400" i="1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dalam</a:t>
            </a:r>
            <a:r>
              <a:rPr lang="en-US" sz="1400" i="1" dirty="0">
                <a:latin typeface="Courier New" panose="02070309020205020404" pitchFamily="49" charset="0"/>
                <a:ea typeface="Times New Roman" panose="02020603050405020304" pitchFamily="18" charset="0"/>
              </a:rPr>
              <a:t> array f[0] s/d f[N-1]</a:t>
            </a:r>
          </a:p>
          <a:p>
            <a:pPr>
              <a:lnSpc>
                <a:spcPct val="120000"/>
              </a:lnSpc>
            </a:pPr>
            <a:r>
              <a:rPr lang="en-US" sz="1400" i="1" dirty="0">
                <a:latin typeface="Courier New" panose="02070309020205020404" pitchFamily="49" charset="0"/>
                <a:ea typeface="Times New Roman" panose="02020603050405020304" pitchFamily="18" charset="0"/>
              </a:rPr>
              <a:t>*/ </a:t>
            </a:r>
          </a:p>
          <a:p>
            <a:pPr>
              <a:lnSpc>
                <a:spcPct val="120000"/>
              </a:lnSpc>
            </a:pPr>
            <a:r>
              <a:rPr lang="en-US" sz="1400" dirty="0">
                <a:latin typeface="Courier New" panose="02070309020205020404" pitchFamily="49" charset="0"/>
                <a:ea typeface="Times New Roman" panose="02020603050405020304" pitchFamily="18" charset="0"/>
              </a:rPr>
              <a:t>{</a:t>
            </a:r>
          </a:p>
          <a:p>
            <a:pPr>
              <a:lnSpc>
                <a:spcPct val="120000"/>
              </a:lnSpc>
            </a:pPr>
            <a:r>
              <a:rPr lang="en-US" sz="1400" dirty="0">
                <a:latin typeface="Courier New" panose="02070309020205020404" pitchFamily="49" charset="0"/>
                <a:ea typeface="Times New Roman" panose="02020603050405020304" pitchFamily="18" charset="0"/>
              </a:rPr>
              <a:t>  int j, k;</a:t>
            </a:r>
          </a:p>
          <a:p>
            <a:pPr>
              <a:lnSpc>
                <a:spcPct val="120000"/>
              </a:lnSpc>
            </a:pPr>
            <a:r>
              <a:rPr lang="en-US" sz="1400" dirty="0">
                <a:latin typeface="Courier New" panose="02070309020205020404" pitchFamily="49" charset="0"/>
                <a:ea typeface="Times New Roman" panose="02020603050405020304" pitchFamily="18" charset="0"/>
              </a:rPr>
              <a:t>  double </a:t>
            </a:r>
            <a:r>
              <a:rPr lang="en-US" sz="1400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tetha</a:t>
            </a:r>
            <a:r>
              <a:rPr lang="en-US" sz="1400" dirty="0">
                <a:latin typeface="Courier New" panose="02070309020205020404" pitchFamily="49" charset="0"/>
                <a:ea typeface="Times New Roman" panose="02020603050405020304" pitchFamily="18" charset="0"/>
              </a:rPr>
              <a:t>;</a:t>
            </a:r>
          </a:p>
          <a:p>
            <a:pPr>
              <a:lnSpc>
                <a:spcPct val="120000"/>
              </a:lnSpc>
            </a:pPr>
            <a:endParaRPr lang="en-US" sz="1400" dirty="0">
              <a:latin typeface="Courier New" panose="02070309020205020404" pitchFamily="49" charset="0"/>
              <a:ea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1400" dirty="0">
                <a:latin typeface="Courier New" panose="02070309020205020404" pitchFamily="49" charset="0"/>
                <a:ea typeface="Times New Roman" panose="02020603050405020304" pitchFamily="18" charset="0"/>
              </a:rPr>
              <a:t>  for (j=0; j&lt;N; </a:t>
            </a:r>
            <a:r>
              <a:rPr lang="en-US" sz="1400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j++</a:t>
            </a:r>
            <a:r>
              <a:rPr lang="en-US" sz="1400" dirty="0">
                <a:latin typeface="Courier New" panose="02070309020205020404" pitchFamily="49" charset="0"/>
                <a:ea typeface="Times New Roman" panose="02020603050405020304" pitchFamily="18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en-US" sz="1400" dirty="0">
                <a:latin typeface="Courier New" panose="02070309020205020404" pitchFamily="49" charset="0"/>
                <a:ea typeface="Times New Roman" panose="02020603050405020304" pitchFamily="18" charset="0"/>
              </a:rPr>
              <a:t>  { </a:t>
            </a:r>
          </a:p>
          <a:p>
            <a:pPr>
              <a:lnSpc>
                <a:spcPct val="120000"/>
              </a:lnSpc>
            </a:pPr>
            <a:r>
              <a:rPr lang="en-US" sz="1400" dirty="0">
                <a:latin typeface="Courier New" panose="02070309020205020404" pitchFamily="49" charset="0"/>
                <a:ea typeface="Times New Roman" panose="02020603050405020304" pitchFamily="18" charset="0"/>
              </a:rPr>
              <a:t>    R[j]=0.0;</a:t>
            </a:r>
          </a:p>
          <a:p>
            <a:pPr>
              <a:lnSpc>
                <a:spcPct val="120000"/>
              </a:lnSpc>
            </a:pPr>
            <a:r>
              <a:rPr lang="en-US" sz="1400" dirty="0">
                <a:latin typeface="Courier New" panose="02070309020205020404" pitchFamily="49" charset="0"/>
                <a:ea typeface="Times New Roman" panose="02020603050405020304" pitchFamily="18" charset="0"/>
              </a:rPr>
              <a:t>    I[j]=0.0;</a:t>
            </a:r>
          </a:p>
          <a:p>
            <a:pPr>
              <a:lnSpc>
                <a:spcPct val="120000"/>
              </a:lnSpc>
            </a:pPr>
            <a:r>
              <a:rPr lang="en-US" sz="1400" dirty="0">
                <a:latin typeface="Courier New" panose="02070309020205020404" pitchFamily="49" charset="0"/>
                <a:ea typeface="Times New Roman" panose="02020603050405020304" pitchFamily="18" charset="0"/>
              </a:rPr>
              <a:t>  } </a:t>
            </a:r>
          </a:p>
          <a:p>
            <a:pPr>
              <a:lnSpc>
                <a:spcPct val="120000"/>
              </a:lnSpc>
            </a:pPr>
            <a:r>
              <a:rPr lang="en-US" sz="1400" dirty="0">
                <a:latin typeface="Courier New" panose="02070309020205020404" pitchFamily="49" charset="0"/>
                <a:ea typeface="Times New Roman" panose="02020603050405020304" pitchFamily="18" charset="0"/>
              </a:rPr>
              <a:t>  for (k=0; k&lt;=N; k++)</a:t>
            </a:r>
          </a:p>
          <a:p>
            <a:pPr>
              <a:lnSpc>
                <a:spcPct val="120000"/>
              </a:lnSpc>
            </a:pPr>
            <a:r>
              <a:rPr lang="en-US" sz="1400" dirty="0">
                <a:latin typeface="Courier New" panose="02070309020205020404" pitchFamily="49" charset="0"/>
                <a:ea typeface="Times New Roman" panose="02020603050405020304" pitchFamily="18" charset="0"/>
              </a:rPr>
              <a:t>     for (j=0; j&lt;=N-1; </a:t>
            </a:r>
            <a:r>
              <a:rPr lang="en-US" sz="1400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j++</a:t>
            </a:r>
            <a:r>
              <a:rPr lang="en-US" sz="1400" dirty="0">
                <a:latin typeface="Courier New" panose="02070309020205020404" pitchFamily="49" charset="0"/>
                <a:ea typeface="Times New Roman" panose="02020603050405020304" pitchFamily="18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en-US" sz="1400" dirty="0">
                <a:latin typeface="Courier New" panose="02070309020205020404" pitchFamily="49" charset="0"/>
                <a:ea typeface="Times New Roman" panose="02020603050405020304" pitchFamily="18" charset="0"/>
              </a:rPr>
              <a:t>     { </a:t>
            </a:r>
          </a:p>
          <a:p>
            <a:pPr>
              <a:lnSpc>
                <a:spcPct val="120000"/>
              </a:lnSpc>
            </a:pPr>
            <a:r>
              <a:rPr lang="en-US" sz="1400" dirty="0">
                <a:latin typeface="Courier New" panose="02070309020205020404" pitchFamily="49" charset="0"/>
                <a:ea typeface="Times New Roman" panose="02020603050405020304" pitchFamily="18" charset="0"/>
              </a:rPr>
              <a:t>       </a:t>
            </a:r>
            <a:r>
              <a:rPr lang="en-US" sz="1400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tetha</a:t>
            </a:r>
            <a:r>
              <a:rPr lang="en-US" sz="1400" dirty="0">
                <a:latin typeface="Courier New" panose="02070309020205020404" pitchFamily="49" charset="0"/>
                <a:ea typeface="Times New Roman" panose="02020603050405020304" pitchFamily="18" charset="0"/>
              </a:rPr>
              <a:t>= k*2*3.14*j/(double)N;</a:t>
            </a:r>
          </a:p>
          <a:p>
            <a:pPr>
              <a:lnSpc>
                <a:spcPct val="120000"/>
              </a:lnSpc>
            </a:pPr>
            <a:r>
              <a:rPr lang="en-US" sz="1400" dirty="0">
                <a:latin typeface="Courier New" panose="02070309020205020404" pitchFamily="49" charset="0"/>
                <a:ea typeface="Times New Roman" panose="02020603050405020304" pitchFamily="18" charset="0"/>
              </a:rPr>
              <a:t>       R[k]=R[k]+(f[j]*cos(</a:t>
            </a:r>
            <a:r>
              <a:rPr lang="en-US" sz="1400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tetha</a:t>
            </a:r>
            <a:r>
              <a:rPr lang="en-US" sz="1400" dirty="0">
                <a:latin typeface="Courier New" panose="02070309020205020404" pitchFamily="49" charset="0"/>
                <a:ea typeface="Times New Roman" panose="02020603050405020304" pitchFamily="18" charset="0"/>
              </a:rPr>
              <a:t>))/(double)N;</a:t>
            </a:r>
          </a:p>
          <a:p>
            <a:pPr>
              <a:lnSpc>
                <a:spcPct val="120000"/>
              </a:lnSpc>
            </a:pPr>
            <a:r>
              <a:rPr lang="en-US" sz="1400" dirty="0">
                <a:latin typeface="Courier New" panose="02070309020205020404" pitchFamily="49" charset="0"/>
                <a:ea typeface="Times New Roman" panose="02020603050405020304" pitchFamily="18" charset="0"/>
              </a:rPr>
              <a:t>       I[k]=I[k]-(f[j]*sin(</a:t>
            </a:r>
            <a:r>
              <a:rPr lang="en-US" sz="1400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tetha</a:t>
            </a:r>
            <a:r>
              <a:rPr lang="en-US" sz="1400" dirty="0">
                <a:latin typeface="Courier New" panose="02070309020205020404" pitchFamily="49" charset="0"/>
                <a:ea typeface="Times New Roman" panose="02020603050405020304" pitchFamily="18" charset="0"/>
              </a:rPr>
              <a:t>))/(double)N;</a:t>
            </a:r>
          </a:p>
          <a:p>
            <a:pPr>
              <a:lnSpc>
                <a:spcPct val="120000"/>
              </a:lnSpc>
            </a:pPr>
            <a:r>
              <a:rPr lang="en-US" sz="1400" dirty="0">
                <a:latin typeface="Courier New" panose="02070309020205020404" pitchFamily="49" charset="0"/>
                <a:ea typeface="Times New Roman" panose="02020603050405020304" pitchFamily="18" charset="0"/>
              </a:rPr>
              <a:t>     } </a:t>
            </a:r>
          </a:p>
          <a:p>
            <a:pPr>
              <a:lnSpc>
                <a:spcPct val="120000"/>
              </a:lnSpc>
            </a:pPr>
            <a:r>
              <a:rPr lang="en-US" sz="1400" dirty="0">
                <a:latin typeface="Courier New" panose="02070309020205020404" pitchFamily="49" charset="0"/>
                <a:ea typeface="Times New Roman" panose="02020603050405020304" pitchFamily="18" charset="0"/>
              </a:rPr>
              <a:t>} 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58A88A8-793C-40D9-A3DA-7B307A57D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9168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8CE45EB-CCFF-4222-AD2F-F76357CFCF55}"/>
              </a:ext>
            </a:extLst>
          </p:cNvPr>
          <p:cNvSpPr/>
          <p:nvPr/>
        </p:nvSpPr>
        <p:spPr>
          <a:xfrm>
            <a:off x="495300" y="286056"/>
            <a:ext cx="11201399" cy="6285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>
                <a:latin typeface="Courier New" panose="02070309020205020404" pitchFamily="49" charset="0"/>
                <a:ea typeface="Times New Roman" panose="02020603050405020304" pitchFamily="18" charset="0"/>
              </a:rPr>
              <a:t>void </a:t>
            </a:r>
            <a:r>
              <a:rPr lang="en-US" sz="1400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TFD_balikan</a:t>
            </a:r>
            <a:r>
              <a:rPr lang="en-US" sz="1400" dirty="0">
                <a:latin typeface="Courier New" panose="02070309020205020404" pitchFamily="49" charset="0"/>
                <a:ea typeface="Times New Roman" panose="02020603050405020304" pitchFamily="18" charset="0"/>
              </a:rPr>
              <a:t>(int N)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en-US" sz="1400" i="1" dirty="0">
                <a:latin typeface="Courier New" panose="02070309020205020404" pitchFamily="49" charset="0"/>
                <a:ea typeface="Times New Roman" panose="02020603050405020304" pitchFamily="18" charset="0"/>
              </a:rPr>
              <a:t>/* </a:t>
            </a:r>
            <a:r>
              <a:rPr lang="en-US" sz="1400" i="1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Melakukan</a:t>
            </a:r>
            <a:r>
              <a:rPr lang="en-US" sz="1400" i="1" dirty="0"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en-US" sz="1400" i="1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Transformasi</a:t>
            </a:r>
            <a:r>
              <a:rPr lang="en-US" sz="1400" i="1" dirty="0">
                <a:latin typeface="Courier New" panose="02070309020205020404" pitchFamily="49" charset="0"/>
                <a:ea typeface="Times New Roman" panose="02020603050405020304" pitchFamily="18" charset="0"/>
              </a:rPr>
              <a:t> Fourier </a:t>
            </a:r>
            <a:r>
              <a:rPr lang="en-US" sz="1400" i="1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Diskrit</a:t>
            </a:r>
            <a:r>
              <a:rPr lang="en-US" sz="1400" i="1" dirty="0"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en-US" sz="1400" i="1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Balikan</a:t>
            </a:r>
            <a:r>
              <a:rPr lang="en-US" sz="1400" i="1" dirty="0"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en-US" sz="1400" i="1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untuk</a:t>
            </a:r>
            <a:r>
              <a:rPr lang="en-US" sz="1400" i="1" dirty="0">
                <a:latin typeface="Courier New" panose="02070309020205020404" pitchFamily="49" charset="0"/>
                <a:ea typeface="Times New Roman" panose="02020603050405020304" pitchFamily="18" charset="0"/>
              </a:rPr>
              <a:t> N </a:t>
            </a:r>
            <a:r>
              <a:rPr lang="en-US" sz="1400" i="1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buah</a:t>
            </a:r>
            <a:r>
              <a:rPr lang="en-US" sz="1400" i="1" dirty="0">
                <a:latin typeface="Courier New" panose="02070309020205020404" pitchFamily="49" charset="0"/>
                <a:ea typeface="Times New Roman" panose="02020603050405020304" pitchFamily="18" charset="0"/>
              </a:rPr>
              <a:t> data </a:t>
            </a:r>
            <a:r>
              <a:rPr lang="en-US" sz="1400" i="1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masukan</a:t>
            </a:r>
            <a:r>
              <a:rPr lang="en-US" sz="1400" i="1" dirty="0">
                <a:latin typeface="Courier New" panose="02070309020205020404" pitchFamily="49" charset="0"/>
                <a:ea typeface="Times New Roman" panose="02020603050405020304" pitchFamily="18" charset="0"/>
              </a:rPr>
              <a:t>. </a:t>
            </a:r>
            <a:r>
              <a:rPr lang="en-US" sz="1400" i="1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Masukan</a:t>
            </a:r>
            <a:r>
              <a:rPr lang="en-US" sz="1400" i="1" dirty="0"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en-US" sz="1400" i="1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disimpan</a:t>
            </a:r>
            <a:r>
              <a:rPr lang="en-US" sz="1400" i="1" dirty="0">
                <a:latin typeface="Courier New" panose="02070309020205020404" pitchFamily="49" charset="0"/>
                <a:ea typeface="Times New Roman" panose="02020603050405020304" pitchFamily="18" charset="0"/>
              </a:rPr>
              <a:t> di </a:t>
            </a:r>
            <a:r>
              <a:rPr lang="en-US" sz="1400" i="1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dalam</a:t>
            </a:r>
            <a:r>
              <a:rPr lang="en-US" sz="1400" i="1" dirty="0">
                <a:latin typeface="Courier New" panose="02070309020205020404" pitchFamily="49" charset="0"/>
                <a:ea typeface="Times New Roman" panose="02020603050405020304" pitchFamily="18" charset="0"/>
              </a:rPr>
              <a:t> array R dan I. Array R </a:t>
            </a:r>
            <a:r>
              <a:rPr lang="en-US" sz="1400" i="1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menyimpan</a:t>
            </a:r>
            <a:r>
              <a:rPr lang="en-US" sz="1400" i="1" dirty="0"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en-US" sz="1400" i="1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bagian</a:t>
            </a:r>
            <a:r>
              <a:rPr lang="en-US" sz="1400" i="1" dirty="0"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en-US" sz="1400" i="1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riil</a:t>
            </a:r>
            <a:r>
              <a:rPr lang="en-US" sz="1400" i="1" dirty="0">
                <a:latin typeface="Courier New" panose="02070309020205020404" pitchFamily="49" charset="0"/>
                <a:ea typeface="Times New Roman" panose="02020603050405020304" pitchFamily="18" charset="0"/>
              </a:rPr>
              <a:t>, dan array I </a:t>
            </a:r>
            <a:r>
              <a:rPr lang="en-US" sz="1400" i="1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menyimpan</a:t>
            </a:r>
            <a:r>
              <a:rPr lang="en-US" sz="1400" i="1" dirty="0"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en-US" sz="1400" i="1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bagian</a:t>
            </a:r>
            <a:r>
              <a:rPr lang="en-US" sz="1400" i="1" dirty="0"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en-US" sz="1400" i="1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bagian</a:t>
            </a:r>
            <a:r>
              <a:rPr lang="en-US" sz="1400" i="1" dirty="0"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en-US" sz="1400" i="1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imajiner</a:t>
            </a:r>
            <a:r>
              <a:rPr lang="en-US" sz="1400" i="1" dirty="0">
                <a:latin typeface="Courier New" panose="02070309020205020404" pitchFamily="49" charset="0"/>
                <a:ea typeface="Times New Roman" panose="02020603050405020304" pitchFamily="18" charset="0"/>
              </a:rPr>
              <a:t>. </a:t>
            </a:r>
            <a:r>
              <a:rPr lang="en-US" sz="1400" i="1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Kedua</a:t>
            </a:r>
            <a:r>
              <a:rPr lang="en-US" sz="1400" i="1" dirty="0">
                <a:latin typeface="Courier New" panose="02070309020205020404" pitchFamily="49" charset="0"/>
                <a:ea typeface="Times New Roman" panose="02020603050405020304" pitchFamily="18" charset="0"/>
              </a:rPr>
              <a:t> array </a:t>
            </a:r>
            <a:r>
              <a:rPr lang="en-US" sz="1400" i="1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ini</a:t>
            </a:r>
            <a:r>
              <a:rPr lang="en-US" sz="1400" i="1" dirty="0"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en-US" sz="1400" i="1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dideklarasikan</a:t>
            </a:r>
            <a:r>
              <a:rPr lang="en-US" sz="1400" i="1" dirty="0"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en-US" sz="1400" i="1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sebagai</a:t>
            </a:r>
            <a:r>
              <a:rPr lang="en-US" sz="1400" i="1" dirty="0"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en-US" sz="1400" i="1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peubah</a:t>
            </a:r>
            <a:r>
              <a:rPr lang="en-US" sz="1400" i="1" dirty="0">
                <a:latin typeface="Courier New" panose="02070309020205020404" pitchFamily="49" charset="0"/>
                <a:ea typeface="Times New Roman" panose="02020603050405020304" pitchFamily="18" charset="0"/>
              </a:rPr>
              <a:t> global. Data </a:t>
            </a:r>
            <a:r>
              <a:rPr lang="en-US" sz="1400" i="1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keluaran</a:t>
            </a:r>
            <a:r>
              <a:rPr lang="en-US" sz="1400" i="1" dirty="0"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en-US" sz="1400" i="1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disimpan</a:t>
            </a:r>
            <a:r>
              <a:rPr lang="en-US" sz="1400" i="1" dirty="0">
                <a:latin typeface="Courier New" panose="02070309020205020404" pitchFamily="49" charset="0"/>
                <a:ea typeface="Times New Roman" panose="02020603050405020304" pitchFamily="18" charset="0"/>
              </a:rPr>
              <a:t> di </a:t>
            </a:r>
            <a:r>
              <a:rPr lang="en-US" sz="1400" i="1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dalam</a:t>
            </a:r>
            <a:r>
              <a:rPr lang="en-US" sz="1400" i="1" dirty="0">
                <a:latin typeface="Courier New" panose="02070309020205020404" pitchFamily="49" charset="0"/>
                <a:ea typeface="Times New Roman" panose="02020603050405020304" pitchFamily="18" charset="0"/>
              </a:rPr>
              <a:t> array </a:t>
            </a:r>
            <a:r>
              <a:rPr lang="en-US" sz="1400" i="1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fReal</a:t>
            </a:r>
            <a:r>
              <a:rPr lang="en-US" sz="1400" i="1" dirty="0">
                <a:latin typeface="Courier New" panose="02070309020205020404" pitchFamily="49" charset="0"/>
                <a:ea typeface="Times New Roman" panose="02020603050405020304" pitchFamily="18" charset="0"/>
              </a:rPr>
              <a:t>[0] s/d </a:t>
            </a:r>
            <a:r>
              <a:rPr lang="en-US" sz="1400" i="1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fReal</a:t>
            </a:r>
            <a:r>
              <a:rPr lang="en-US" sz="1400" i="1" dirty="0">
                <a:latin typeface="Courier New" panose="02070309020205020404" pitchFamily="49" charset="0"/>
                <a:ea typeface="Times New Roman" panose="02020603050405020304" pitchFamily="18" charset="0"/>
              </a:rPr>
              <a:t>[N-1] dan array </a:t>
            </a:r>
            <a:r>
              <a:rPr lang="en-US" sz="1400" i="1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fImag</a:t>
            </a:r>
            <a:r>
              <a:rPr lang="en-US" sz="1400" i="1" dirty="0">
                <a:latin typeface="Courier New" panose="02070309020205020404" pitchFamily="49" charset="0"/>
                <a:ea typeface="Times New Roman" panose="02020603050405020304" pitchFamily="18" charset="0"/>
              </a:rPr>
              <a:t>[1] s/d </a:t>
            </a:r>
            <a:r>
              <a:rPr lang="en-US" sz="1400" i="1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fImag</a:t>
            </a:r>
            <a:r>
              <a:rPr lang="en-US" sz="1400" i="1" dirty="0">
                <a:latin typeface="Courier New" panose="02070309020205020404" pitchFamily="49" charset="0"/>
                <a:ea typeface="Times New Roman" panose="02020603050405020304" pitchFamily="18" charset="0"/>
              </a:rPr>
              <a:t>[N-1]. */ 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1400" dirty="0">
                <a:latin typeface="Courier New" panose="02070309020205020404" pitchFamily="49" charset="0"/>
                <a:ea typeface="Times New Roman" panose="02020603050405020304" pitchFamily="18" charset="0"/>
              </a:rPr>
              <a:t>{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1400" dirty="0">
                <a:latin typeface="Courier New" panose="02070309020205020404" pitchFamily="49" charset="0"/>
                <a:ea typeface="Times New Roman" panose="02020603050405020304" pitchFamily="18" charset="0"/>
              </a:rPr>
              <a:t>  int j, k;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1400" dirty="0">
                <a:latin typeface="Courier New" panose="02070309020205020404" pitchFamily="49" charset="0"/>
                <a:ea typeface="Times New Roman" panose="02020603050405020304" pitchFamily="18" charset="0"/>
              </a:rPr>
              <a:t>  double </a:t>
            </a:r>
            <a:r>
              <a:rPr lang="en-US" sz="1400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tetha</a:t>
            </a:r>
            <a:r>
              <a:rPr lang="en-US" sz="1400" dirty="0">
                <a:latin typeface="Courier New" panose="02070309020205020404" pitchFamily="49" charset="0"/>
                <a:ea typeface="Times New Roman" panose="02020603050405020304" pitchFamily="18" charset="0"/>
              </a:rPr>
              <a:t>, epsilon = 1E-12;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1400" b="1" dirty="0">
                <a:latin typeface="Courier New" panose="02070309020205020404" pitchFamily="49" charset="0"/>
                <a:ea typeface="Times New Roman" panose="02020603050405020304" pitchFamily="18" charset="0"/>
              </a:rPr>
              <a:t> 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1400" dirty="0">
                <a:latin typeface="Courier New" panose="02070309020205020404" pitchFamily="49" charset="0"/>
                <a:ea typeface="Times New Roman" panose="02020603050405020304" pitchFamily="18" charset="0"/>
              </a:rPr>
              <a:t>  for (j=0; j&lt;N; </a:t>
            </a:r>
            <a:r>
              <a:rPr lang="en-US" sz="1400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j++</a:t>
            </a:r>
            <a:r>
              <a:rPr lang="en-US" sz="1400" dirty="0">
                <a:latin typeface="Courier New" panose="02070309020205020404" pitchFamily="49" charset="0"/>
                <a:ea typeface="Times New Roman" panose="02020603050405020304" pitchFamily="18" charset="0"/>
              </a:rPr>
              <a:t>)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1400" dirty="0">
                <a:latin typeface="Courier New" panose="02070309020205020404" pitchFamily="49" charset="0"/>
                <a:ea typeface="Times New Roman" panose="02020603050405020304" pitchFamily="18" charset="0"/>
              </a:rPr>
              <a:t>  { </a:t>
            </a:r>
            <a:r>
              <a:rPr lang="en-US" sz="1400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fReal</a:t>
            </a:r>
            <a:r>
              <a:rPr lang="en-US" sz="1400" dirty="0">
                <a:latin typeface="Courier New" panose="02070309020205020404" pitchFamily="49" charset="0"/>
                <a:ea typeface="Times New Roman" panose="02020603050405020304" pitchFamily="18" charset="0"/>
              </a:rPr>
              <a:t>[j]=0;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1400" dirty="0">
                <a:latin typeface="Courier New" panose="02070309020205020404" pitchFamily="49" charset="0"/>
                <a:ea typeface="Times New Roman" panose="02020603050405020304" pitchFamily="18" charset="0"/>
              </a:rPr>
              <a:t>    </a:t>
            </a:r>
            <a:r>
              <a:rPr lang="en-US" sz="1400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fImag</a:t>
            </a:r>
            <a:r>
              <a:rPr lang="en-US" sz="1400" dirty="0">
                <a:latin typeface="Courier New" panose="02070309020205020404" pitchFamily="49" charset="0"/>
                <a:ea typeface="Times New Roman" panose="02020603050405020304" pitchFamily="18" charset="0"/>
              </a:rPr>
              <a:t>[j]=0;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1400" dirty="0">
                <a:latin typeface="Courier New" panose="02070309020205020404" pitchFamily="49" charset="0"/>
                <a:ea typeface="Times New Roman" panose="02020603050405020304" pitchFamily="18" charset="0"/>
              </a:rPr>
              <a:t>  } 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1400" dirty="0">
                <a:latin typeface="Courier New" panose="02070309020205020404" pitchFamily="49" charset="0"/>
                <a:ea typeface="Times New Roman" panose="02020603050405020304" pitchFamily="18" charset="0"/>
              </a:rPr>
              <a:t> </a:t>
            </a:r>
          </a:p>
          <a:p>
            <a:pPr>
              <a:lnSpc>
                <a:spcPct val="120000"/>
              </a:lnSpc>
            </a:pPr>
            <a:r>
              <a:rPr lang="en-US" sz="1400" dirty="0">
                <a:latin typeface="Courier New" panose="02070309020205020404" pitchFamily="49" charset="0"/>
                <a:ea typeface="Times New Roman" panose="02020603050405020304" pitchFamily="18" charset="0"/>
              </a:rPr>
              <a:t>  for (k=0; k&lt;N1; k++)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1400" dirty="0">
                <a:latin typeface="Courier New" panose="02070309020205020404" pitchFamily="49" charset="0"/>
                <a:ea typeface="Times New Roman" panose="02020603050405020304" pitchFamily="18" charset="0"/>
              </a:rPr>
              <a:t>  { for (j=0; j&lt;N; </a:t>
            </a:r>
            <a:r>
              <a:rPr lang="en-US" sz="1400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j++</a:t>
            </a:r>
            <a:r>
              <a:rPr lang="en-US" sz="1400" dirty="0">
                <a:latin typeface="Courier New" panose="02070309020205020404" pitchFamily="49" charset="0"/>
                <a:ea typeface="Times New Roman" panose="02020603050405020304" pitchFamily="18" charset="0"/>
              </a:rPr>
              <a:t>)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1400" dirty="0">
                <a:latin typeface="Courier New" panose="02070309020205020404" pitchFamily="49" charset="0"/>
                <a:ea typeface="Times New Roman" panose="02020603050405020304" pitchFamily="18" charset="0"/>
              </a:rPr>
              <a:t>    {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1400" dirty="0">
                <a:latin typeface="Courier New" panose="02070309020205020404" pitchFamily="49" charset="0"/>
                <a:ea typeface="Times New Roman" panose="02020603050405020304" pitchFamily="18" charset="0"/>
              </a:rPr>
              <a:t>     </a:t>
            </a:r>
            <a:r>
              <a:rPr lang="en-US" sz="1400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tetha</a:t>
            </a:r>
            <a:r>
              <a:rPr lang="en-US" sz="1400" dirty="0">
                <a:latin typeface="Courier New" panose="02070309020205020404" pitchFamily="49" charset="0"/>
                <a:ea typeface="Times New Roman" panose="02020603050405020304" pitchFamily="18" charset="0"/>
              </a:rPr>
              <a:t>=k*2*3.14*j/(double)N;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1400" dirty="0">
                <a:latin typeface="Courier New" panose="02070309020205020404" pitchFamily="49" charset="0"/>
                <a:ea typeface="Times New Roman" panose="02020603050405020304" pitchFamily="18" charset="0"/>
              </a:rPr>
              <a:t>     </a:t>
            </a:r>
            <a:r>
              <a:rPr lang="en-US" sz="1400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fReal</a:t>
            </a:r>
            <a:r>
              <a:rPr lang="en-US" sz="1400" dirty="0">
                <a:latin typeface="Courier New" panose="02070309020205020404" pitchFamily="49" charset="0"/>
                <a:ea typeface="Times New Roman" panose="02020603050405020304" pitchFamily="18" charset="0"/>
              </a:rPr>
              <a:t>[k]=</a:t>
            </a:r>
            <a:r>
              <a:rPr lang="en-US" sz="1400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fReal</a:t>
            </a:r>
            <a:r>
              <a:rPr lang="en-US" sz="1400" dirty="0">
                <a:latin typeface="Courier New" panose="02070309020205020404" pitchFamily="49" charset="0"/>
                <a:ea typeface="Times New Roman" panose="02020603050405020304" pitchFamily="18" charset="0"/>
              </a:rPr>
              <a:t>[k]+(R[j]*cos(</a:t>
            </a:r>
            <a:r>
              <a:rPr lang="en-US" sz="1400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tetha</a:t>
            </a:r>
            <a:r>
              <a:rPr lang="en-US" sz="1400" dirty="0">
                <a:latin typeface="Courier New" panose="02070309020205020404" pitchFamily="49" charset="0"/>
                <a:ea typeface="Times New Roman" panose="02020603050405020304" pitchFamily="18" charset="0"/>
              </a:rPr>
              <a:t>)–I[j]*sin(</a:t>
            </a:r>
            <a:r>
              <a:rPr lang="en-US" sz="1400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tetha</a:t>
            </a:r>
            <a:r>
              <a:rPr lang="en-US" sz="1400" dirty="0">
                <a:latin typeface="Courier New" panose="02070309020205020404" pitchFamily="49" charset="0"/>
                <a:ea typeface="Times New Roman" panose="02020603050405020304" pitchFamily="18" charset="0"/>
              </a:rPr>
              <a:t>));      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1400" dirty="0">
                <a:latin typeface="Courier New" panose="02070309020205020404" pitchFamily="49" charset="0"/>
                <a:ea typeface="Times New Roman" panose="02020603050405020304" pitchFamily="18" charset="0"/>
              </a:rPr>
              <a:t>     </a:t>
            </a:r>
            <a:r>
              <a:rPr lang="en-US" sz="1400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fImag</a:t>
            </a:r>
            <a:r>
              <a:rPr lang="en-US" sz="1400" dirty="0">
                <a:latin typeface="Courier New" panose="02070309020205020404" pitchFamily="49" charset="0"/>
                <a:ea typeface="Times New Roman" panose="02020603050405020304" pitchFamily="18" charset="0"/>
              </a:rPr>
              <a:t>[k]=</a:t>
            </a:r>
            <a:r>
              <a:rPr lang="en-US" sz="1400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fImag</a:t>
            </a:r>
            <a:r>
              <a:rPr lang="en-US" sz="1400" dirty="0">
                <a:latin typeface="Courier New" panose="02070309020205020404" pitchFamily="49" charset="0"/>
                <a:ea typeface="Times New Roman" panose="02020603050405020304" pitchFamily="18" charset="0"/>
              </a:rPr>
              <a:t>[k]+(I[j]*cos(</a:t>
            </a:r>
            <a:r>
              <a:rPr lang="en-US" sz="1400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tetha</a:t>
            </a:r>
            <a:r>
              <a:rPr lang="en-US" sz="1400" dirty="0">
                <a:latin typeface="Courier New" panose="02070309020205020404" pitchFamily="49" charset="0"/>
                <a:ea typeface="Times New Roman" panose="02020603050405020304" pitchFamily="18" charset="0"/>
              </a:rPr>
              <a:t>)+ R[j]sin(</a:t>
            </a:r>
            <a:r>
              <a:rPr lang="en-US" sz="1400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tetha</a:t>
            </a:r>
            <a:r>
              <a:rPr lang="en-US" sz="1400" dirty="0">
                <a:latin typeface="Courier New" panose="02070309020205020404" pitchFamily="49" charset="0"/>
                <a:ea typeface="Times New Roman" panose="02020603050405020304" pitchFamily="18" charset="0"/>
              </a:rPr>
              <a:t>));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1400" dirty="0">
                <a:latin typeface="Courier New" panose="02070309020205020404" pitchFamily="49" charset="0"/>
                <a:ea typeface="Times New Roman" panose="02020603050405020304" pitchFamily="18" charset="0"/>
              </a:rPr>
              <a:t>    }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1400" dirty="0">
                <a:latin typeface="Courier New" panose="02070309020205020404" pitchFamily="49" charset="0"/>
                <a:ea typeface="Times New Roman" panose="02020603050405020304" pitchFamily="18" charset="0"/>
              </a:rPr>
              <a:t>    if (</a:t>
            </a:r>
            <a:r>
              <a:rPr lang="en-US" sz="1400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fImag</a:t>
            </a:r>
            <a:r>
              <a:rPr lang="en-US" sz="1400" dirty="0">
                <a:latin typeface="Courier New" panose="02070309020205020404" pitchFamily="49" charset="0"/>
                <a:ea typeface="Times New Roman" panose="02020603050405020304" pitchFamily="18" charset="0"/>
              </a:rPr>
              <a:t>[k] &lt; epsilon) </a:t>
            </a:r>
            <a:r>
              <a:rPr lang="en-US" sz="1400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fImag</a:t>
            </a:r>
            <a:r>
              <a:rPr lang="en-US" sz="1400" dirty="0">
                <a:latin typeface="Courier New" panose="02070309020205020404" pitchFamily="49" charset="0"/>
                <a:ea typeface="Times New Roman" panose="02020603050405020304" pitchFamily="18" charset="0"/>
              </a:rPr>
              <a:t>[k]=0;  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1400" dirty="0">
                <a:latin typeface="Courier New" panose="02070309020205020404" pitchFamily="49" charset="0"/>
                <a:ea typeface="Times New Roman" panose="02020603050405020304" pitchFamily="18" charset="0"/>
              </a:rPr>
              <a:t>  }  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1400" dirty="0">
                <a:latin typeface="Courier New" panose="02070309020205020404" pitchFamily="49" charset="0"/>
                <a:ea typeface="Times New Roman" panose="02020603050405020304" pitchFamily="18" charset="0"/>
              </a:rPr>
              <a:t>}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9E5A97-1E10-4DA3-A77F-E6A7A5E04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608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F2B12B-11DA-4D79-A1E6-86A24FB144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84583"/>
            <a:ext cx="10515600" cy="5292380"/>
          </a:xfrm>
        </p:spPr>
        <p:txBody>
          <a:bodyPr/>
          <a:lstStyle/>
          <a:p>
            <a:r>
              <a:rPr lang="en-US" dirty="0" err="1"/>
              <a:t>Transformasi</a:t>
            </a:r>
            <a:r>
              <a:rPr lang="en-US" dirty="0"/>
              <a:t> Fourier </a:t>
            </a:r>
            <a:r>
              <a:rPr lang="en-US" dirty="0" err="1"/>
              <a:t>Diskrit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peubah</a:t>
            </a:r>
            <a:r>
              <a:rPr lang="en-US" dirty="0"/>
              <a:t>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020E421D-46A2-43C6-B193-F6D359FEF6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C43E5005-64F5-4B10-8E22-567E5857976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4181506"/>
              </p:ext>
            </p:extLst>
          </p:nvPr>
        </p:nvGraphicFramePr>
        <p:xfrm>
          <a:off x="2255838" y="1639888"/>
          <a:ext cx="4271962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2159000" imgH="457200" progId="Equation.3">
                  <p:embed/>
                </p:oleObj>
              </mc:Choice>
              <mc:Fallback>
                <p:oleObj r:id="rId2" imgW="2159000" imgH="4572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5838" y="1639888"/>
                        <a:ext cx="4271962" cy="9048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>
            <a:extLst>
              <a:ext uri="{FF2B5EF4-FFF2-40B4-BE49-F238E27FC236}">
                <a16:creationId xmlns:a16="http://schemas.microsoft.com/office/drawing/2014/main" id="{B636968E-B773-4AF5-86A4-3C2FE7BA3A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2A03F88A-BCB9-47B2-A4DB-55BE07F5E5D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9913955"/>
              </p:ext>
            </p:extLst>
          </p:nvPr>
        </p:nvGraphicFramePr>
        <p:xfrm>
          <a:off x="2256181" y="2823403"/>
          <a:ext cx="4035287" cy="9527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1828800" imgH="431800" progId="Equation.3">
                  <p:embed/>
                </p:oleObj>
              </mc:Choice>
              <mc:Fallback>
                <p:oleObj r:id="rId4" imgW="1828800" imgH="4318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6181" y="2823403"/>
                        <a:ext cx="4035287" cy="95277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75EA8ACC-2B97-4BFE-93B7-684AE0DEA89D}"/>
              </a:ext>
            </a:extLst>
          </p:cNvPr>
          <p:cNvSpPr/>
          <p:nvPr/>
        </p:nvSpPr>
        <p:spPr>
          <a:xfrm>
            <a:off x="7076037" y="1772550"/>
            <a:ext cx="36054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dan 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v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 0, 1, 2, …, 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N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1</a:t>
            </a:r>
            <a:endParaRPr lang="en-US" sz="2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311293E-0350-404D-9C19-6252FE92A050}"/>
              </a:ext>
            </a:extLst>
          </p:cNvPr>
          <p:cNvSpPr/>
          <p:nvPr/>
        </p:nvSpPr>
        <p:spPr>
          <a:xfrm>
            <a:off x="7084853" y="2967335"/>
            <a:ext cx="35878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dan 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 0, 1, 2, …, 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N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1</a:t>
            </a:r>
            <a:endParaRPr lang="en-US" sz="2400" dirty="0"/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10204139-4A47-458D-B61F-5668695488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B6325AFA-C50A-4959-95DF-872F288D41E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1269204"/>
              </p:ext>
            </p:extLst>
          </p:nvPr>
        </p:nvGraphicFramePr>
        <p:xfrm>
          <a:off x="2077277" y="4252255"/>
          <a:ext cx="4819856" cy="8719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2527300" imgH="457200" progId="Equation.3">
                  <p:embed/>
                </p:oleObj>
              </mc:Choice>
              <mc:Fallback>
                <p:oleObj r:id="rId6" imgW="2527300" imgH="457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7277" y="4252255"/>
                        <a:ext cx="4819856" cy="87193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8">
            <a:extLst>
              <a:ext uri="{FF2B5EF4-FFF2-40B4-BE49-F238E27FC236}">
                <a16:creationId xmlns:a16="http://schemas.microsoft.com/office/drawing/2014/main" id="{743EAFCA-E8C1-431B-B570-290B7B36A5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64A38B64-3BC9-4D97-B750-223FEBF482C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5840646"/>
              </p:ext>
            </p:extLst>
          </p:nvPr>
        </p:nvGraphicFramePr>
        <p:xfrm>
          <a:off x="2077277" y="5256979"/>
          <a:ext cx="3704438" cy="7871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8" imgW="2032000" imgH="431800" progId="Equation.3">
                  <p:embed/>
                </p:oleObj>
              </mc:Choice>
              <mc:Fallback>
                <p:oleObj r:id="rId8" imgW="2032000" imgH="4318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7277" y="5256979"/>
                        <a:ext cx="3704438" cy="78719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BD735581-673D-4766-9AB5-B57A84D84A5F}"/>
              </a:ext>
            </a:extLst>
          </p:cNvPr>
          <p:cNvSpPr/>
          <p:nvPr/>
        </p:nvSpPr>
        <p:spPr>
          <a:xfrm>
            <a:off x="7119731" y="5297028"/>
            <a:ext cx="34515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, v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dan 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 0, 1, …, 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M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1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6FF91EB-2A10-47F1-88DE-023605406945}"/>
              </a:ext>
            </a:extLst>
          </p:cNvPr>
          <p:cNvSpPr/>
          <p:nvPr/>
        </p:nvSpPr>
        <p:spPr>
          <a:xfrm>
            <a:off x="7184113" y="4313582"/>
            <a:ext cx="34515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u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dan 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 0, 1, …, 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N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1 </a:t>
            </a:r>
            <a:endParaRPr lang="en-US" sz="2400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8E849D29-FFC4-4E95-AB78-0EE478637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3412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7037A32-CD79-43AA-9E25-09B12D8A497A}"/>
              </a:ext>
            </a:extLst>
          </p:cNvPr>
          <p:cNvSpPr/>
          <p:nvPr/>
        </p:nvSpPr>
        <p:spPr>
          <a:xfrm>
            <a:off x="1442896" y="1336021"/>
            <a:ext cx="44699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Spektrum Fourier-</a:t>
            </a:r>
            <a:r>
              <a:rPr lang="en-US" sz="2800" dirty="0" err="1"/>
              <a:t>nya</a:t>
            </a:r>
            <a:r>
              <a:rPr lang="en-US" sz="2800" dirty="0"/>
              <a:t> </a:t>
            </a:r>
            <a:r>
              <a:rPr lang="en-US" sz="2800" dirty="0" err="1"/>
              <a:t>adalah</a:t>
            </a:r>
            <a:r>
              <a:rPr lang="en-US" dirty="0"/>
              <a:t>: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E7899182-80CA-4C91-B433-332039B6B91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6861624"/>
              </p:ext>
            </p:extLst>
          </p:nvPr>
        </p:nvGraphicFramePr>
        <p:xfrm>
          <a:off x="2882348" y="2190896"/>
          <a:ext cx="4671733" cy="7267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713756" imgH="266584" progId="Equation.3">
                  <p:embed/>
                </p:oleObj>
              </mc:Choice>
              <mc:Fallback>
                <p:oleObj r:id="rId2" imgW="1713756" imgH="266584" progId="Equation.3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E7899182-80CA-4C91-B433-332039B6B91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2348" y="2190896"/>
                        <a:ext cx="4671733" cy="72671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FE3A56A7-8A72-4EA9-82C5-33292A2861C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5281601"/>
              </p:ext>
            </p:extLst>
          </p:nvPr>
        </p:nvGraphicFramePr>
        <p:xfrm>
          <a:off x="2882349" y="3940389"/>
          <a:ext cx="3312172" cy="9596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1358310" imgH="393529" progId="Equation.3">
                  <p:embed/>
                </p:oleObj>
              </mc:Choice>
              <mc:Fallback>
                <p:oleObj r:id="rId4" imgW="1358310" imgH="393529" progId="Equation.3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FE3A56A7-8A72-4EA9-82C5-33292A2861C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2349" y="3940389"/>
                        <a:ext cx="3312172" cy="95960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20A065D5-2D39-4C08-8A98-30DF21A6FE51}"/>
              </a:ext>
            </a:extLst>
          </p:cNvPr>
          <p:cNvSpPr/>
          <p:nvPr/>
        </p:nvSpPr>
        <p:spPr>
          <a:xfrm>
            <a:off x="1442896" y="3417170"/>
            <a:ext cx="33747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/>
              <a:t>Sudut</a:t>
            </a:r>
            <a:r>
              <a:rPr lang="en-US" sz="2800" dirty="0"/>
              <a:t> </a:t>
            </a:r>
            <a:r>
              <a:rPr lang="en-US" sz="2800" dirty="0" err="1"/>
              <a:t>fasenya</a:t>
            </a:r>
            <a:r>
              <a:rPr lang="en-US" sz="2800" dirty="0"/>
              <a:t> </a:t>
            </a:r>
            <a:r>
              <a:rPr lang="en-US" sz="2800" dirty="0" err="1"/>
              <a:t>adalah</a:t>
            </a:r>
            <a:r>
              <a:rPr lang="en-US" sz="2800" dirty="0"/>
              <a:t>: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5C10E8-379C-4CFF-B568-773EC59DD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5400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1BAFE7-077D-4069-8060-D395C2255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Latihan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7CACDB-C56D-4116-A06B-B70B065890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1709"/>
            <a:ext cx="10515600" cy="4351338"/>
          </a:xfrm>
        </p:spPr>
        <p:txBody>
          <a:bodyPr/>
          <a:lstStyle/>
          <a:p>
            <a:r>
              <a:rPr lang="en-US" dirty="0" err="1"/>
              <a:t>Lakukan</a:t>
            </a:r>
            <a:r>
              <a:rPr lang="en-US" dirty="0"/>
              <a:t> </a:t>
            </a:r>
            <a:r>
              <a:rPr lang="en-US" dirty="0" err="1"/>
              <a:t>transformasi</a:t>
            </a:r>
            <a:r>
              <a:rPr lang="en-US" dirty="0"/>
              <a:t> Fourier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citra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0F58AF4-E982-4AEE-A5B8-6BA626BB02B6}"/>
              </a:ext>
            </a:extLst>
          </p:cNvPr>
          <p:cNvSpPr/>
          <p:nvPr/>
        </p:nvSpPr>
        <p:spPr>
          <a:xfrm>
            <a:off x="3107635" y="2616299"/>
            <a:ext cx="291547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 148  164  174</a:t>
            </a:r>
          </a:p>
          <a:p>
            <a:r>
              <a:rPr lang="en-US" sz="2800" dirty="0"/>
              <a:t> 144  159  167</a:t>
            </a:r>
          </a:p>
          <a:p>
            <a:r>
              <a:rPr lang="en-US" sz="2800" dirty="0"/>
              <a:t> 128  147  157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45B4D0-2629-45F3-95BF-8AC22D647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35</a:t>
            </a:fld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B723E14-F13C-8995-6880-2B2F168F90F4}"/>
              </a:ext>
            </a:extLst>
          </p:cNvPr>
          <p:cNvCxnSpPr/>
          <p:nvPr/>
        </p:nvCxnSpPr>
        <p:spPr>
          <a:xfrm>
            <a:off x="3107635" y="2616299"/>
            <a:ext cx="0" cy="1518821"/>
          </a:xfrm>
          <a:prstGeom prst="straightConnector1">
            <a:avLst/>
          </a:prstGeom>
          <a:ln w="1905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30DFF7A-333F-A219-464A-6992FC3FE0F6}"/>
              </a:ext>
            </a:extLst>
          </p:cNvPr>
          <p:cNvCxnSpPr/>
          <p:nvPr/>
        </p:nvCxnSpPr>
        <p:spPr>
          <a:xfrm>
            <a:off x="3107635" y="2616299"/>
            <a:ext cx="2325602" cy="0"/>
          </a:xfrm>
          <a:prstGeom prst="straightConnector1">
            <a:avLst/>
          </a:prstGeom>
          <a:ln w="15875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A9BE315-A204-C263-E6F0-9E2142227F83}"/>
              </a:ext>
            </a:extLst>
          </p:cNvPr>
          <p:cNvSpPr txBox="1"/>
          <p:nvPr/>
        </p:nvSpPr>
        <p:spPr>
          <a:xfrm>
            <a:off x="2626242" y="3191043"/>
            <a:ext cx="317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x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23BBB47-AD1F-EE36-8075-B5D3BF1F1322}"/>
              </a:ext>
            </a:extLst>
          </p:cNvPr>
          <p:cNvSpPr txBox="1"/>
          <p:nvPr/>
        </p:nvSpPr>
        <p:spPr>
          <a:xfrm>
            <a:off x="4088800" y="2206079"/>
            <a:ext cx="3225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CF062B5-7458-0FA2-ED31-863FC26CFBA3}"/>
              </a:ext>
            </a:extLst>
          </p:cNvPr>
          <p:cNvSpPr txBox="1"/>
          <p:nvPr/>
        </p:nvSpPr>
        <p:spPr>
          <a:xfrm>
            <a:off x="2570292" y="2364165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(0,0)</a:t>
            </a:r>
          </a:p>
        </p:txBody>
      </p:sp>
    </p:spTree>
    <p:extLst>
      <p:ext uri="{BB962C8B-B14F-4D97-AF65-F5344CB8AC3E}">
        <p14:creationId xmlns:p14="http://schemas.microsoft.com/office/powerpoint/2010/main" val="17490666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978F42E-2B4D-4840-9EAB-1F96FCABFA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1418" y="1252652"/>
            <a:ext cx="9721991" cy="515378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9CA16A7-6B68-4A37-8519-535DFB436154}"/>
              </a:ext>
            </a:extLst>
          </p:cNvPr>
          <p:cNvSpPr txBox="1"/>
          <p:nvPr/>
        </p:nvSpPr>
        <p:spPr>
          <a:xfrm>
            <a:off x="1029285" y="241281"/>
            <a:ext cx="55168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Menampilkan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citra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spektrum</a:t>
            </a:r>
            <a:r>
              <a:rPr lang="en-US" sz="2800" dirty="0">
                <a:solidFill>
                  <a:srgbClr val="FF0000"/>
                </a:solidFill>
              </a:rPr>
              <a:t> Fourier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537804-0582-41C6-BD5B-9C2C8641F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4494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CAF3C78-F8A9-4A7A-A0DE-0EC081FDC0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4990" y="2469478"/>
            <a:ext cx="5948515" cy="446619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C831A38-2EF1-4B06-BF5F-4C7C58E92A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766" y="2554494"/>
            <a:ext cx="5219595" cy="461133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D6CA257-96BD-4ED5-848A-0FEA64F51F57}"/>
              </a:ext>
            </a:extLst>
          </p:cNvPr>
          <p:cNvSpPr/>
          <p:nvPr/>
        </p:nvSpPr>
        <p:spPr>
          <a:xfrm>
            <a:off x="473767" y="250315"/>
            <a:ext cx="1155973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img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= 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imread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A020F0"/>
                </a:solidFill>
                <a:latin typeface="Courier New" panose="02070309020205020404" pitchFamily="49" charset="0"/>
              </a:rPr>
              <a:t>'lena-gray.bmp'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  <a:p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imshow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img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F  = fft2(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img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);  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</a:rPr>
              <a:t>% Perform Fourier Transform</a:t>
            </a:r>
          </a:p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F2 = 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fftshift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(F); </a:t>
            </a:r>
            <a:r>
              <a:rPr lang="en-US" dirty="0">
                <a:solidFill>
                  <a:srgbClr val="228B22"/>
                </a:solidFill>
                <a:latin typeface="Courier New" panose="02070309020205020404" pitchFamily="49" charset="0"/>
              </a:rPr>
              <a:t>% Center FFT</a:t>
            </a:r>
          </a:p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F2 = abs(F2); </a:t>
            </a:r>
            <a:r>
              <a:rPr lang="en-US" dirty="0">
                <a:solidFill>
                  <a:srgbClr val="228B22"/>
                </a:solidFill>
                <a:latin typeface="Courier New" panose="02070309020205020404" pitchFamily="49" charset="0"/>
              </a:rPr>
              <a:t>% Get the magnitude</a:t>
            </a:r>
          </a:p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F2 = log(F2+1); </a:t>
            </a:r>
            <a:r>
              <a:rPr lang="en-US" dirty="0">
                <a:solidFill>
                  <a:srgbClr val="228B22"/>
                </a:solidFill>
                <a:latin typeface="Courier New" panose="02070309020205020404" pitchFamily="49" charset="0"/>
              </a:rPr>
              <a:t>% Use log, for perceptual scaling, and +1 since log(0) is undefined</a:t>
            </a:r>
          </a:p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figure, 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imagesc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(100*F2); colormap(gray); </a:t>
            </a:r>
          </a:p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title(</a:t>
            </a:r>
            <a:r>
              <a:rPr lang="en-US" dirty="0">
                <a:solidFill>
                  <a:srgbClr val="A020F0"/>
                </a:solidFill>
                <a:latin typeface="Courier New" panose="02070309020205020404" pitchFamily="49" charset="0"/>
              </a:rPr>
              <a:t>'magnitude spectrum'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6C1184-7FA1-4446-9BC0-028FA10D5BF0}"/>
              </a:ext>
            </a:extLst>
          </p:cNvPr>
          <p:cNvSpPr txBox="1"/>
          <p:nvPr/>
        </p:nvSpPr>
        <p:spPr>
          <a:xfrm>
            <a:off x="6300799" y="90727"/>
            <a:ext cx="55168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Menampilkan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citra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spektrum</a:t>
            </a:r>
            <a:r>
              <a:rPr lang="en-US" sz="2800" dirty="0">
                <a:solidFill>
                  <a:srgbClr val="FF0000"/>
                </a:solidFill>
              </a:rPr>
              <a:t> Fourier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5773DB-BD87-495D-88E3-F93D2280D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65407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EEF267-FEE2-4CBE-91EA-3F4CAB733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1452" y="280657"/>
            <a:ext cx="10515600" cy="5582996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Simulasi</a:t>
            </a:r>
            <a:r>
              <a:rPr lang="en-US" dirty="0"/>
              <a:t> FFT2, IFFT2, dan </a:t>
            </a:r>
            <a:r>
              <a:rPr lang="en-US" dirty="0" err="1"/>
              <a:t>FFTShift</a:t>
            </a:r>
            <a:r>
              <a:rPr lang="en-US" dirty="0"/>
              <a:t> pada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matriks</a:t>
            </a:r>
            <a:r>
              <a:rPr lang="en-US" dirty="0"/>
              <a:t> (1)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2F2426-160D-450F-8DC9-BBF964A8052A}"/>
              </a:ext>
            </a:extLst>
          </p:cNvPr>
          <p:cNvSpPr/>
          <p:nvPr/>
        </p:nvSpPr>
        <p:spPr>
          <a:xfrm>
            <a:off x="954157" y="945507"/>
            <a:ext cx="19315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&gt;&gt; A = magic(3)</a:t>
            </a:r>
          </a:p>
          <a:p>
            <a:endParaRPr lang="en-US" dirty="0"/>
          </a:p>
          <a:p>
            <a:r>
              <a:rPr lang="en-US" dirty="0"/>
              <a:t>A =</a:t>
            </a:r>
          </a:p>
          <a:p>
            <a:r>
              <a:rPr lang="en-US" dirty="0"/>
              <a:t>     8     1     6</a:t>
            </a:r>
          </a:p>
          <a:p>
            <a:r>
              <a:rPr lang="en-US" dirty="0"/>
              <a:t>     3     5     7</a:t>
            </a:r>
          </a:p>
          <a:p>
            <a:r>
              <a:rPr lang="en-US" dirty="0"/>
              <a:t>     4     9     2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199C50F-FDC3-4EDE-AE89-A4D9A96AFB80}"/>
              </a:ext>
            </a:extLst>
          </p:cNvPr>
          <p:cNvSpPr/>
          <p:nvPr/>
        </p:nvSpPr>
        <p:spPr>
          <a:xfrm>
            <a:off x="914852" y="2872053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&gt;&gt; B = fft2(A)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r>
              <a:rPr lang="en-US" dirty="0">
                <a:solidFill>
                  <a:srgbClr val="0070C0"/>
                </a:solidFill>
              </a:rPr>
              <a:t>B =</a:t>
            </a:r>
          </a:p>
          <a:p>
            <a:r>
              <a:rPr lang="en-US" dirty="0">
                <a:solidFill>
                  <a:srgbClr val="0070C0"/>
                </a:solidFill>
              </a:rPr>
              <a:t>  45.0000 + 0.0000i   0.0000 + 0.0000i   0.0000 + 0.0000i</a:t>
            </a:r>
          </a:p>
          <a:p>
            <a:r>
              <a:rPr lang="en-US" dirty="0">
                <a:solidFill>
                  <a:srgbClr val="0070C0"/>
                </a:solidFill>
              </a:rPr>
              <a:t>   0.0000 + 0.0000i  13.5000 + 7.7942i   0.0000 - 5.1962i</a:t>
            </a:r>
          </a:p>
          <a:p>
            <a:r>
              <a:rPr lang="en-US" dirty="0">
                <a:solidFill>
                  <a:srgbClr val="0070C0"/>
                </a:solidFill>
              </a:rPr>
              <a:t>   0.0000 - 0.0000i   0.0000 + 5.1962i  13.5000 - 7.7942i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1185232-6B39-45D8-8A44-E23FCEA5B358}"/>
              </a:ext>
            </a:extLst>
          </p:cNvPr>
          <p:cNvSpPr/>
          <p:nvPr/>
        </p:nvSpPr>
        <p:spPr>
          <a:xfrm>
            <a:off x="7166113" y="1733010"/>
            <a:ext cx="420093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solidFill>
                  <a:srgbClr val="7030A0"/>
                </a:solidFill>
              </a:rPr>
              <a:t>&gt;&gt; B = abs(B)</a:t>
            </a:r>
          </a:p>
          <a:p>
            <a:endParaRPr lang="de-DE" dirty="0">
              <a:solidFill>
                <a:srgbClr val="7030A0"/>
              </a:solidFill>
            </a:endParaRPr>
          </a:p>
          <a:p>
            <a:r>
              <a:rPr lang="de-DE" dirty="0">
                <a:solidFill>
                  <a:srgbClr val="7030A0"/>
                </a:solidFill>
              </a:rPr>
              <a:t>B =</a:t>
            </a:r>
          </a:p>
          <a:p>
            <a:r>
              <a:rPr lang="de-DE" dirty="0">
                <a:solidFill>
                  <a:srgbClr val="7030A0"/>
                </a:solidFill>
              </a:rPr>
              <a:t>   45.0000             0             0</a:t>
            </a:r>
          </a:p>
          <a:p>
            <a:r>
              <a:rPr lang="de-DE" dirty="0">
                <a:solidFill>
                  <a:srgbClr val="7030A0"/>
                </a:solidFill>
              </a:rPr>
              <a:t>    0.0000   15.5885    5.1962</a:t>
            </a:r>
          </a:p>
          <a:p>
            <a:r>
              <a:rPr lang="de-DE" dirty="0">
                <a:solidFill>
                  <a:srgbClr val="7030A0"/>
                </a:solidFill>
              </a:rPr>
              <a:t>    0.0000    5.1962   15.5885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0F36932-FAD2-4151-BB78-8C7541638E26}"/>
              </a:ext>
            </a:extLst>
          </p:cNvPr>
          <p:cNvSpPr/>
          <p:nvPr/>
        </p:nvSpPr>
        <p:spPr>
          <a:xfrm>
            <a:off x="7166113" y="4441647"/>
            <a:ext cx="36708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&gt;&gt; B = </a:t>
            </a:r>
            <a:r>
              <a:rPr lang="en-US" dirty="0" err="1">
                <a:solidFill>
                  <a:srgbClr val="0070C0"/>
                </a:solidFill>
              </a:rPr>
              <a:t>fftshift</a:t>
            </a:r>
            <a:r>
              <a:rPr lang="en-US" dirty="0">
                <a:solidFill>
                  <a:srgbClr val="0070C0"/>
                </a:solidFill>
              </a:rPr>
              <a:t>(B)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r>
              <a:rPr lang="en-US" dirty="0">
                <a:solidFill>
                  <a:srgbClr val="0070C0"/>
                </a:solidFill>
              </a:rPr>
              <a:t>B =</a:t>
            </a:r>
          </a:p>
          <a:p>
            <a:r>
              <a:rPr lang="en-US" dirty="0">
                <a:solidFill>
                  <a:srgbClr val="0070C0"/>
                </a:solidFill>
              </a:rPr>
              <a:t>   15.5885    0.0000    5.1962</a:t>
            </a:r>
          </a:p>
          <a:p>
            <a:r>
              <a:rPr lang="en-US" dirty="0">
                <a:solidFill>
                  <a:srgbClr val="0070C0"/>
                </a:solidFill>
              </a:rPr>
              <a:t>              0    45.0000           0</a:t>
            </a:r>
          </a:p>
          <a:p>
            <a:r>
              <a:rPr lang="en-US" dirty="0">
                <a:solidFill>
                  <a:srgbClr val="0070C0"/>
                </a:solidFill>
              </a:rPr>
              <a:t>     5.1962    0.0000   15.5885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CEB32BA-4ABF-4309-B7A1-9C2ECF184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38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9CC292-AB36-3B6F-9845-C1BA021054E5}"/>
              </a:ext>
            </a:extLst>
          </p:cNvPr>
          <p:cNvSpPr txBox="1"/>
          <p:nvPr/>
        </p:nvSpPr>
        <p:spPr>
          <a:xfrm>
            <a:off x="824948" y="5020210"/>
            <a:ext cx="6096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&gt;&gt; A = ifft2(B)</a:t>
            </a:r>
          </a:p>
          <a:p>
            <a:endParaRPr lang="en-US" dirty="0">
              <a:solidFill>
                <a:srgbClr val="C00000"/>
              </a:solidFill>
            </a:endParaRPr>
          </a:p>
          <a:p>
            <a:r>
              <a:rPr lang="en-US" dirty="0">
                <a:solidFill>
                  <a:srgbClr val="C00000"/>
                </a:solidFill>
              </a:rPr>
              <a:t>A =</a:t>
            </a:r>
          </a:p>
          <a:p>
            <a:r>
              <a:rPr lang="en-US" dirty="0">
                <a:solidFill>
                  <a:srgbClr val="C00000"/>
                </a:solidFill>
              </a:rPr>
              <a:t>    8.0000    1.0000    6.0000</a:t>
            </a:r>
          </a:p>
          <a:p>
            <a:r>
              <a:rPr lang="en-US" dirty="0">
                <a:solidFill>
                  <a:srgbClr val="C00000"/>
                </a:solidFill>
              </a:rPr>
              <a:t>    3.0000    5.0000    7.0000</a:t>
            </a:r>
          </a:p>
          <a:p>
            <a:r>
              <a:rPr lang="en-US" dirty="0">
                <a:solidFill>
                  <a:srgbClr val="C00000"/>
                </a:solidFill>
              </a:rPr>
              <a:t>    4.0000    9.0000    2.0000</a:t>
            </a:r>
          </a:p>
        </p:txBody>
      </p:sp>
    </p:spTree>
    <p:extLst>
      <p:ext uri="{BB962C8B-B14F-4D97-AF65-F5344CB8AC3E}">
        <p14:creationId xmlns:p14="http://schemas.microsoft.com/office/powerpoint/2010/main" val="50632462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7E832A-E75C-0C15-E7A1-1CFEE4EC7F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06582"/>
            <a:ext cx="10515600" cy="5470381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Simulasi</a:t>
            </a:r>
            <a:r>
              <a:rPr lang="en-US" dirty="0"/>
              <a:t> FFT2, IFFT2, dan </a:t>
            </a:r>
            <a:r>
              <a:rPr lang="en-US" dirty="0" err="1"/>
              <a:t>FFTShift</a:t>
            </a:r>
            <a:r>
              <a:rPr lang="en-US" dirty="0"/>
              <a:t> pada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matriks</a:t>
            </a:r>
            <a:r>
              <a:rPr lang="en-US" dirty="0"/>
              <a:t> (2)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89E1BB-39CF-97A7-C7B4-598B374BD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39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3F01C8-147E-2B8C-0831-CC7E10002934}"/>
              </a:ext>
            </a:extLst>
          </p:cNvPr>
          <p:cNvSpPr txBox="1"/>
          <p:nvPr/>
        </p:nvSpPr>
        <p:spPr>
          <a:xfrm>
            <a:off x="838200" y="1540502"/>
            <a:ext cx="609600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&gt;&gt; A = [220, 221, 225; 223, 224, 225; 230, 229, 225]</a:t>
            </a:r>
          </a:p>
          <a:p>
            <a:endParaRPr lang="pt-BR" dirty="0"/>
          </a:p>
          <a:p>
            <a:r>
              <a:rPr lang="pt-BR" dirty="0"/>
              <a:t>A =</a:t>
            </a:r>
          </a:p>
          <a:p>
            <a:endParaRPr lang="pt-BR" dirty="0"/>
          </a:p>
          <a:p>
            <a:r>
              <a:rPr lang="pt-BR" dirty="0"/>
              <a:t>   220   221   225</a:t>
            </a:r>
          </a:p>
          <a:p>
            <a:r>
              <a:rPr lang="pt-BR" dirty="0"/>
              <a:t>   223   224   225</a:t>
            </a:r>
          </a:p>
          <a:p>
            <a:r>
              <a:rPr lang="pt-BR" dirty="0"/>
              <a:t>   230   229   225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5C9A3D-B788-F82B-1358-BA3516117E64}"/>
              </a:ext>
            </a:extLst>
          </p:cNvPr>
          <p:cNvSpPr txBox="1"/>
          <p:nvPr/>
        </p:nvSpPr>
        <p:spPr>
          <a:xfrm>
            <a:off x="838200" y="3953589"/>
            <a:ext cx="609600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&gt;&gt; B = fft2(A)</a:t>
            </a:r>
          </a:p>
          <a:p>
            <a:endParaRPr lang="en-US" dirty="0"/>
          </a:p>
          <a:p>
            <a:r>
              <a:rPr lang="en-US" dirty="0"/>
              <a:t>B =</a:t>
            </a:r>
          </a:p>
          <a:p>
            <a:endParaRPr lang="en-US" dirty="0"/>
          </a:p>
          <a:p>
            <a:r>
              <a:rPr lang="en-US" dirty="0"/>
              <a:t>   1.0e+03 *</a:t>
            </a:r>
          </a:p>
          <a:p>
            <a:endParaRPr lang="en-US" dirty="0"/>
          </a:p>
          <a:p>
            <a:r>
              <a:rPr lang="en-US" dirty="0"/>
              <a:t>   2.0220 + 0.0000i  -0.0015 + 0.0009i  -0.0015 - 0.0009i</a:t>
            </a:r>
          </a:p>
          <a:p>
            <a:r>
              <a:rPr lang="en-US" dirty="0"/>
              <a:t>  -0.0120 + 0.0104i  -0.0000 + 0.0087i  -0.0075 - 0.0009i</a:t>
            </a:r>
          </a:p>
          <a:p>
            <a:r>
              <a:rPr lang="en-US" dirty="0"/>
              <a:t>  -0.0120 - 0.0104i  -0.0075 + 0.0009i  -0.0000 - 0.0087i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B97A71C-7E1E-CDE3-2CCA-4763732A0F72}"/>
              </a:ext>
            </a:extLst>
          </p:cNvPr>
          <p:cNvSpPr txBox="1"/>
          <p:nvPr/>
        </p:nvSpPr>
        <p:spPr>
          <a:xfrm>
            <a:off x="6934200" y="1540501"/>
            <a:ext cx="5209309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/>
              <a:t>&gt;&gt; C = ifft2(B)</a:t>
            </a:r>
          </a:p>
          <a:p>
            <a:endParaRPr lang="de-DE" dirty="0"/>
          </a:p>
          <a:p>
            <a:r>
              <a:rPr lang="de-DE" dirty="0"/>
              <a:t>C =</a:t>
            </a:r>
          </a:p>
          <a:p>
            <a:endParaRPr lang="de-DE" dirty="0"/>
          </a:p>
          <a:p>
            <a:r>
              <a:rPr lang="de-DE" dirty="0"/>
              <a:t>   220   221   225</a:t>
            </a:r>
          </a:p>
          <a:p>
            <a:r>
              <a:rPr lang="de-DE" dirty="0"/>
              <a:t>   223   224   225</a:t>
            </a:r>
          </a:p>
          <a:p>
            <a:r>
              <a:rPr lang="de-DE" dirty="0"/>
              <a:t>   230   229   225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101343B-8B62-E0DE-D71E-2040EDF9D38E}"/>
              </a:ext>
            </a:extLst>
          </p:cNvPr>
          <p:cNvSpPr txBox="1"/>
          <p:nvPr/>
        </p:nvSpPr>
        <p:spPr>
          <a:xfrm>
            <a:off x="6934200" y="3953588"/>
            <a:ext cx="5396346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&gt;&gt; D = abs(B)</a:t>
            </a:r>
          </a:p>
          <a:p>
            <a:endParaRPr lang="pt-BR" dirty="0"/>
          </a:p>
          <a:p>
            <a:r>
              <a:rPr lang="pt-BR" dirty="0"/>
              <a:t>D =</a:t>
            </a:r>
          </a:p>
          <a:p>
            <a:endParaRPr lang="pt-BR" dirty="0"/>
          </a:p>
          <a:p>
            <a:r>
              <a:rPr lang="pt-BR" dirty="0"/>
              <a:t>   1.0e+03 *</a:t>
            </a:r>
          </a:p>
          <a:p>
            <a:endParaRPr lang="pt-BR" dirty="0"/>
          </a:p>
          <a:p>
            <a:r>
              <a:rPr lang="pt-BR" dirty="0"/>
              <a:t>    2.0220    0.0017    0.0017</a:t>
            </a:r>
          </a:p>
          <a:p>
            <a:r>
              <a:rPr lang="pt-BR" dirty="0"/>
              <a:t>    0.0159    0.0087    0.0075</a:t>
            </a:r>
          </a:p>
          <a:p>
            <a:r>
              <a:rPr lang="pt-BR" dirty="0"/>
              <a:t>    0.0159    0.0075    0.0087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1298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AE2D658-E5A7-4996-9044-EEDE29F97E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488" y="1564281"/>
            <a:ext cx="4001412" cy="30105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D306169-B9B8-46E3-8129-731C7458C8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484" y="1195909"/>
            <a:ext cx="6709198" cy="44661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3432496-CCFB-497C-8032-11F241B2497E}"/>
              </a:ext>
            </a:extLst>
          </p:cNvPr>
          <p:cNvSpPr txBox="1"/>
          <p:nvPr/>
        </p:nvSpPr>
        <p:spPr>
          <a:xfrm>
            <a:off x="3627784" y="6052983"/>
            <a:ext cx="46139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Citra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derau</a:t>
            </a:r>
            <a:r>
              <a:rPr lang="en-US" sz="2400" dirty="0"/>
              <a:t> </a:t>
            </a:r>
            <a:r>
              <a:rPr lang="en-US" sz="2400" dirty="0" err="1"/>
              <a:t>periodik</a:t>
            </a:r>
            <a:r>
              <a:rPr lang="en-US" sz="2400" dirty="0"/>
              <a:t> </a:t>
            </a:r>
            <a:r>
              <a:rPr lang="en-US" sz="2400" dirty="0" err="1"/>
              <a:t>lainnya</a:t>
            </a:r>
            <a:endParaRPr lang="en-US" sz="24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C801B7E-6503-4931-AE2E-86EF6A96B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41448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841A5ED-BEA8-6B3B-C191-29D5E3E34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40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34B4E2-04F8-E3BA-6623-017DE1F7F3BF}"/>
              </a:ext>
            </a:extLst>
          </p:cNvPr>
          <p:cNvSpPr txBox="1"/>
          <p:nvPr/>
        </p:nvSpPr>
        <p:spPr>
          <a:xfrm>
            <a:off x="699654" y="1709152"/>
            <a:ext cx="5396346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&gt;&gt; D = abs(B)</a:t>
            </a:r>
          </a:p>
          <a:p>
            <a:endParaRPr lang="pt-BR" dirty="0"/>
          </a:p>
          <a:p>
            <a:r>
              <a:rPr lang="pt-BR" dirty="0"/>
              <a:t>D =</a:t>
            </a:r>
          </a:p>
          <a:p>
            <a:endParaRPr lang="pt-BR" dirty="0"/>
          </a:p>
          <a:p>
            <a:r>
              <a:rPr lang="pt-BR" dirty="0"/>
              <a:t>   1.0e+03 *</a:t>
            </a:r>
          </a:p>
          <a:p>
            <a:endParaRPr lang="pt-BR" dirty="0"/>
          </a:p>
          <a:p>
            <a:r>
              <a:rPr lang="pt-BR" dirty="0"/>
              <a:t>    2.0220    0.0017    0.0017</a:t>
            </a:r>
          </a:p>
          <a:p>
            <a:r>
              <a:rPr lang="pt-BR" dirty="0"/>
              <a:t>    0.0159    0.0087    0.0075</a:t>
            </a:r>
          </a:p>
          <a:p>
            <a:r>
              <a:rPr lang="pt-BR" dirty="0"/>
              <a:t>    0.0159    0.0075    0.0087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8E3AC5-C6DE-C9B2-4823-4D918240195E}"/>
              </a:ext>
            </a:extLst>
          </p:cNvPr>
          <p:cNvSpPr txBox="1"/>
          <p:nvPr/>
        </p:nvSpPr>
        <p:spPr>
          <a:xfrm>
            <a:off x="5860472" y="1709151"/>
            <a:ext cx="609600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&gt;&gt; D = </a:t>
            </a:r>
            <a:r>
              <a:rPr lang="en-US" dirty="0" err="1"/>
              <a:t>fftshift</a:t>
            </a:r>
            <a:r>
              <a:rPr lang="en-US" dirty="0"/>
              <a:t>(D)</a:t>
            </a:r>
          </a:p>
          <a:p>
            <a:endParaRPr lang="en-US" dirty="0"/>
          </a:p>
          <a:p>
            <a:r>
              <a:rPr lang="en-US" dirty="0"/>
              <a:t>D =</a:t>
            </a:r>
          </a:p>
          <a:p>
            <a:endParaRPr lang="en-US" dirty="0"/>
          </a:p>
          <a:p>
            <a:r>
              <a:rPr lang="en-US" dirty="0"/>
              <a:t>   1.0e+03 *</a:t>
            </a:r>
          </a:p>
          <a:p>
            <a:endParaRPr lang="en-US" dirty="0"/>
          </a:p>
          <a:p>
            <a:r>
              <a:rPr lang="en-US" dirty="0"/>
              <a:t>    0.0087    0.0159    0.0075</a:t>
            </a:r>
          </a:p>
          <a:p>
            <a:r>
              <a:rPr lang="en-US" dirty="0"/>
              <a:t>    0.0017    2.0220    0.0017</a:t>
            </a:r>
          </a:p>
          <a:p>
            <a:r>
              <a:rPr lang="en-US" dirty="0"/>
              <a:t>    0.0075    0.0159    0.0087</a:t>
            </a:r>
          </a:p>
        </p:txBody>
      </p:sp>
    </p:spTree>
    <p:extLst>
      <p:ext uri="{BB962C8B-B14F-4D97-AF65-F5344CB8AC3E}">
        <p14:creationId xmlns:p14="http://schemas.microsoft.com/office/powerpoint/2010/main" val="342595276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F26763-C441-444F-86F8-8706D49A95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662" y="695740"/>
            <a:ext cx="11019183" cy="5272502"/>
          </a:xfrm>
        </p:spPr>
        <p:txBody>
          <a:bodyPr/>
          <a:lstStyle/>
          <a:p>
            <a:r>
              <a:rPr lang="en-US" sz="2400" dirty="0" err="1"/>
              <a:t>Transformasi</a:t>
            </a:r>
            <a:r>
              <a:rPr lang="en-US" sz="2400" dirty="0"/>
              <a:t> </a:t>
            </a:r>
            <a:r>
              <a:rPr lang="en-US" sz="2400" dirty="0" err="1"/>
              <a:t>citra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ranah</a:t>
            </a:r>
            <a:r>
              <a:rPr lang="en-US" sz="2400" dirty="0"/>
              <a:t> </a:t>
            </a:r>
            <a:r>
              <a:rPr lang="en-US" sz="2400" dirty="0" err="1"/>
              <a:t>spasial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ranah</a:t>
            </a:r>
            <a:r>
              <a:rPr lang="en-US" sz="2400" dirty="0"/>
              <a:t> </a:t>
            </a:r>
            <a:r>
              <a:rPr lang="en-US" sz="2400" dirty="0" err="1"/>
              <a:t>frekuensi</a:t>
            </a:r>
            <a:r>
              <a:rPr lang="en-US" sz="2400" dirty="0"/>
              <a:t> dan </a:t>
            </a:r>
            <a:r>
              <a:rPr lang="en-US" sz="2400" dirty="0" err="1"/>
              <a:t>sebaliknya</a:t>
            </a:r>
            <a:endParaRPr lang="en-US" sz="2400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6BB223-D610-4F66-8040-50C217E3B0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90457" y="1145665"/>
            <a:ext cx="5548236" cy="4572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39C16F2-6FBF-4177-8C0D-626811108B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6796" y="1143000"/>
            <a:ext cx="5548235" cy="4572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E8ADAD8-52B9-4524-825C-2834741DBD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2624" y="1327163"/>
            <a:ext cx="4866751" cy="3654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E12F0F9-DB8A-46EB-9203-1FDC7DB016FE}"/>
              </a:ext>
            </a:extLst>
          </p:cNvPr>
          <p:cNvSpPr/>
          <p:nvPr/>
        </p:nvSpPr>
        <p:spPr>
          <a:xfrm>
            <a:off x="281653" y="4815427"/>
            <a:ext cx="37689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imread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('camera.bmp’);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figure;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imshow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(I)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7F1FF64-8553-400F-986F-6F34DE3748F2}"/>
              </a:ext>
            </a:extLst>
          </p:cNvPr>
          <p:cNvSpPr/>
          <p:nvPr/>
        </p:nvSpPr>
        <p:spPr>
          <a:xfrm>
            <a:off x="4069578" y="4815427"/>
            <a:ext cx="4733988" cy="2031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 = fft2(I);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F2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fftshift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(F); % Center FFT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F2 = abs(F2); % Get the magnitude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F2 = log(F2+1); % Use log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figure,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imagesc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(100*F2);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colormap(gray);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title('magnitude spectrum');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FFEBA96-8E72-4E3D-9EAE-928B9BFD3C26}"/>
              </a:ext>
            </a:extLst>
          </p:cNvPr>
          <p:cNvSpPr/>
          <p:nvPr/>
        </p:nvSpPr>
        <p:spPr>
          <a:xfrm>
            <a:off x="8881291" y="4709868"/>
            <a:ext cx="29533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J = ifft2(F);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J = uint8(J);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figure,imshow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(J)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E75B1B8-EDE4-48E3-8C4B-AAD1B49FE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00706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524F581-0AC4-4FC9-9CA1-E5219B991371}"/>
              </a:ext>
            </a:extLst>
          </p:cNvPr>
          <p:cNvSpPr txBox="1">
            <a:spLocks noChangeArrowheads="1"/>
          </p:cNvSpPr>
          <p:nvPr/>
        </p:nvSpPr>
        <p:spPr>
          <a:xfrm>
            <a:off x="1292086" y="626166"/>
            <a:ext cx="9571383" cy="54565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 err="1">
                <a:solidFill>
                  <a:srgbClr val="FF0000"/>
                </a:solidFill>
              </a:rPr>
              <a:t>Kasus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khusus</a:t>
            </a:r>
            <a:r>
              <a:rPr lang="en-US" altLang="en-US" dirty="0">
                <a:solidFill>
                  <a:srgbClr val="FF0000"/>
                </a:solidFill>
              </a:rPr>
              <a:t>: </a:t>
            </a:r>
            <a:r>
              <a:rPr lang="en-US" altLang="en-US" dirty="0"/>
              <a:t>f(</a:t>
            </a:r>
            <a:r>
              <a:rPr lang="en-US" altLang="en-US" dirty="0" err="1"/>
              <a:t>x,y</a:t>
            </a:r>
            <a:r>
              <a:rPr lang="en-US" altLang="en-US" dirty="0"/>
              <a:t>) </a:t>
            </a:r>
            <a:r>
              <a:rPr lang="en-US" altLang="en-US" dirty="0" err="1"/>
              <a:t>berukuran</a:t>
            </a:r>
            <a:r>
              <a:rPr lang="en-US" altLang="en-US" dirty="0"/>
              <a:t> N x N.</a:t>
            </a:r>
          </a:p>
          <a:p>
            <a:endParaRPr lang="en-US" altLang="en-US" dirty="0"/>
          </a:p>
          <a:p>
            <a:r>
              <a:rPr lang="en-US" dirty="0" err="1"/>
              <a:t>Transformasi</a:t>
            </a:r>
            <a:r>
              <a:rPr lang="en-US" dirty="0"/>
              <a:t> Fourier </a:t>
            </a:r>
            <a:r>
              <a:rPr lang="en-US" dirty="0" err="1"/>
              <a:t>Diskrit</a:t>
            </a:r>
            <a:r>
              <a:rPr lang="en-US" dirty="0"/>
              <a:t>:</a:t>
            </a:r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687FF9-EA81-4B78-BB12-2B943BDF3A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163" y="2321340"/>
            <a:ext cx="5029552" cy="1033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6" name="Text Box 7">
            <a:extLst>
              <a:ext uri="{FF2B5EF4-FFF2-40B4-BE49-F238E27FC236}">
                <a16:creationId xmlns:a16="http://schemas.microsoft.com/office/drawing/2014/main" id="{66F31564-0412-4200-8063-20C3A0F405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9513" y="2607065"/>
            <a:ext cx="26837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 err="1"/>
              <a:t>u,v</a:t>
            </a:r>
            <a:r>
              <a:rPr lang="en-US" altLang="en-US" sz="2400" dirty="0"/>
              <a:t> = 0,1,2, …, N-1</a:t>
            </a:r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B28F621F-BD7D-44A1-9B09-435C2056C4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194" y="3503544"/>
            <a:ext cx="4873489" cy="1061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8" name="Text Box 8">
            <a:extLst>
              <a:ext uri="{FF2B5EF4-FFF2-40B4-BE49-F238E27FC236}">
                <a16:creationId xmlns:a16="http://schemas.microsoft.com/office/drawing/2014/main" id="{3DA159BE-5FFA-496D-AD90-F6958F883A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9513" y="3701393"/>
            <a:ext cx="25828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 err="1"/>
              <a:t>x,y</a:t>
            </a:r>
            <a:r>
              <a:rPr lang="en-US" altLang="en-US" sz="2400" dirty="0"/>
              <a:t> = 0,1,2, …, N-1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6F9047B-A723-4D81-B3E7-82C284D0A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84847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D7A202-1596-49C1-8B32-FB7C111F77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66057"/>
            <a:ext cx="10515600" cy="5654959"/>
          </a:xfrm>
        </p:spPr>
        <p:txBody>
          <a:bodyPr>
            <a:normAutofit/>
          </a:bodyPr>
          <a:lstStyle/>
          <a:p>
            <a:r>
              <a:rPr lang="en-US" sz="2400" dirty="0" err="1"/>
              <a:t>Algoritma</a:t>
            </a:r>
            <a:r>
              <a:rPr lang="en-US" sz="2400" dirty="0"/>
              <a:t> TFD 1-D dan </a:t>
            </a:r>
            <a:r>
              <a:rPr lang="en-US" sz="2400" dirty="0" err="1"/>
              <a:t>balikannya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diterapkan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fungsi</a:t>
            </a:r>
            <a:r>
              <a:rPr lang="en-US" sz="2400" dirty="0"/>
              <a:t> </a:t>
            </a:r>
            <a:r>
              <a:rPr lang="en-US" sz="2400" dirty="0" err="1"/>
              <a:t>diskrit</a:t>
            </a:r>
            <a:r>
              <a:rPr lang="en-US" sz="2400" dirty="0"/>
              <a:t> </a:t>
            </a:r>
            <a:r>
              <a:rPr lang="en-US" sz="2400" dirty="0" err="1"/>
              <a:t>dwimatra</a:t>
            </a:r>
            <a:r>
              <a:rPr lang="en-US" sz="2400" dirty="0"/>
              <a:t> (2-D).  </a:t>
            </a:r>
            <a:r>
              <a:rPr lang="en-US" sz="2400" dirty="0" err="1"/>
              <a:t>Mula-mula</a:t>
            </a:r>
            <a:r>
              <a:rPr lang="en-US" sz="2400" dirty="0"/>
              <a:t> </a:t>
            </a:r>
            <a:r>
              <a:rPr lang="en-US" sz="2400" dirty="0" err="1"/>
              <a:t>transformasi</a:t>
            </a:r>
            <a:r>
              <a:rPr lang="en-US" sz="2400" dirty="0"/>
              <a:t> </a:t>
            </a:r>
            <a:r>
              <a:rPr lang="en-US" sz="2400" dirty="0" err="1"/>
              <a:t>dilakukan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arah</a:t>
            </a:r>
            <a:r>
              <a:rPr lang="en-US" sz="2400" dirty="0"/>
              <a:t> </a:t>
            </a:r>
            <a:r>
              <a:rPr lang="en-US" sz="2400" i="1" dirty="0"/>
              <a:t>x</a:t>
            </a:r>
            <a:r>
              <a:rPr lang="en-US" sz="2400" dirty="0"/>
              <a:t> (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nilai</a:t>
            </a:r>
            <a:r>
              <a:rPr lang="en-US" sz="2400" dirty="0"/>
              <a:t> </a:t>
            </a:r>
            <a:r>
              <a:rPr lang="en-US" sz="2400" i="1" dirty="0"/>
              <a:t>y</a:t>
            </a:r>
            <a:r>
              <a:rPr lang="en-US" sz="2400" dirty="0"/>
              <a:t> </a:t>
            </a:r>
            <a:r>
              <a:rPr lang="en-US" sz="2400" dirty="0" err="1"/>
              <a:t>tetap</a:t>
            </a:r>
            <a:r>
              <a:rPr lang="en-US" sz="2400" dirty="0"/>
              <a:t>). </a:t>
            </a:r>
            <a:r>
              <a:rPr lang="en-US" sz="2400" dirty="0" err="1"/>
              <a:t>Kemudian</a:t>
            </a:r>
            <a:r>
              <a:rPr lang="en-US" sz="2400" dirty="0"/>
              <a:t>, </a:t>
            </a:r>
            <a:r>
              <a:rPr lang="en-US" sz="2400" dirty="0" err="1"/>
              <a:t>hasilnya</a:t>
            </a:r>
            <a:r>
              <a:rPr lang="en-US" sz="2400" dirty="0"/>
              <a:t> </a:t>
            </a:r>
            <a:r>
              <a:rPr lang="en-US" sz="2400" dirty="0" err="1"/>
              <a:t>ditransformasikan</a:t>
            </a:r>
            <a:r>
              <a:rPr lang="en-US" sz="2400" dirty="0"/>
              <a:t> </a:t>
            </a:r>
            <a:r>
              <a:rPr lang="en-US" sz="2400" dirty="0" err="1"/>
              <a:t>lagi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arah</a:t>
            </a:r>
            <a:r>
              <a:rPr lang="en-US" sz="2400" dirty="0"/>
              <a:t> </a:t>
            </a:r>
            <a:r>
              <a:rPr lang="en-US" sz="2400" i="1" dirty="0"/>
              <a:t>y.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sebaliknya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arah</a:t>
            </a:r>
            <a:r>
              <a:rPr lang="en-US" sz="2400" dirty="0"/>
              <a:t> </a:t>
            </a:r>
            <a:r>
              <a:rPr lang="en-US" sz="2400" i="1" dirty="0"/>
              <a:t>y</a:t>
            </a:r>
            <a:r>
              <a:rPr lang="en-US" sz="2400" dirty="0"/>
              <a:t> </a:t>
            </a:r>
            <a:r>
              <a:rPr lang="en-US" sz="2400" dirty="0" err="1"/>
              <a:t>kemudian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arah</a:t>
            </a:r>
            <a:r>
              <a:rPr lang="en-US" sz="2400" dirty="0"/>
              <a:t> </a:t>
            </a:r>
            <a:r>
              <a:rPr lang="en-US" sz="2400" i="1" dirty="0"/>
              <a:t>x</a:t>
            </a:r>
            <a:r>
              <a:rPr lang="en-US" sz="2400" dirty="0"/>
              <a:t>:</a:t>
            </a:r>
          </a:p>
          <a:p>
            <a:endParaRPr lang="en-US" sz="2400" dirty="0"/>
          </a:p>
          <a:p>
            <a:r>
              <a:rPr lang="en-US" altLang="en-US" sz="2400" dirty="0" err="1"/>
              <a:t>Tinjau</a:t>
            </a:r>
            <a:endParaRPr lang="en-US" altLang="en-US" sz="2400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 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A63F5E-9859-44A4-B3C5-9D290AF052D2}"/>
              </a:ext>
            </a:extLst>
          </p:cNvPr>
          <p:cNvSpPr txBox="1"/>
          <p:nvPr/>
        </p:nvSpPr>
        <p:spPr>
          <a:xfrm>
            <a:off x="1194553" y="5202865"/>
            <a:ext cx="14505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Misalkan</a:t>
            </a:r>
            <a:r>
              <a:rPr lang="en-US" sz="2400" dirty="0"/>
              <a:t>: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990465-A240-48F0-8F2E-BBD8C734BA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737" y="5015603"/>
            <a:ext cx="37338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7AFEEC5-D9FF-4B7A-A623-BBACD0ADF6EB}"/>
              </a:ext>
            </a:extLst>
          </p:cNvPr>
          <p:cNvSpPr txBox="1"/>
          <p:nvPr/>
        </p:nvSpPr>
        <p:spPr>
          <a:xfrm>
            <a:off x="6218537" y="5206409"/>
            <a:ext cx="11556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, </a:t>
            </a:r>
            <a:r>
              <a:rPr lang="en-US" sz="2400" dirty="0" err="1"/>
              <a:t>maka</a:t>
            </a:r>
            <a:r>
              <a:rPr lang="en-US" sz="2400" dirty="0"/>
              <a:t>: </a:t>
            </a: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990A6EAA-34C9-4882-B97F-3173A31A1B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4174" y="5042590"/>
            <a:ext cx="41148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graphicFrame>
        <p:nvGraphicFramePr>
          <p:cNvPr id="11" name="Object 6">
            <a:extLst>
              <a:ext uri="{FF2B5EF4-FFF2-40B4-BE49-F238E27FC236}">
                <a16:creationId xmlns:a16="http://schemas.microsoft.com/office/drawing/2014/main" id="{908965A3-52A0-4286-AED8-F1139ABAE24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066256"/>
              </p:ext>
            </p:extLst>
          </p:nvPr>
        </p:nvGraphicFramePr>
        <p:xfrm>
          <a:off x="2555520" y="3165314"/>
          <a:ext cx="4194704" cy="7295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752600" imgH="304800" progId="Equation.DSMT4">
                  <p:embed/>
                </p:oleObj>
              </mc:Choice>
              <mc:Fallback>
                <p:oleObj name="Equation" r:id="rId4" imgW="1752600" imgH="304800" progId="Equation.DSMT4">
                  <p:embed/>
                  <p:pic>
                    <p:nvPicPr>
                      <p:cNvPr id="239622" name="Object 6">
                        <a:extLst>
                          <a:ext uri="{FF2B5EF4-FFF2-40B4-BE49-F238E27FC236}">
                            <a16:creationId xmlns:a16="http://schemas.microsoft.com/office/drawing/2014/main" id="{B4FA78D9-3A94-44F2-90FB-43C1E21E12C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520" y="3165314"/>
                        <a:ext cx="4194704" cy="72957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4">
            <a:extLst>
              <a:ext uri="{FF2B5EF4-FFF2-40B4-BE49-F238E27FC236}">
                <a16:creationId xmlns:a16="http://schemas.microsoft.com/office/drawing/2014/main" id="{4F4A8B7C-CA9B-41CE-A98D-200E2E8865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637" y="2162839"/>
            <a:ext cx="4572000" cy="90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7A6B5CE-AC99-4533-B811-98BE035EF73F}"/>
              </a:ext>
            </a:extLst>
          </p:cNvPr>
          <p:cNvSpPr txBox="1"/>
          <p:nvPr/>
        </p:nvSpPr>
        <p:spPr>
          <a:xfrm>
            <a:off x="1117754" y="3345901"/>
            <a:ext cx="14377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Pisahkan</a:t>
            </a:r>
            <a:r>
              <a:rPr lang="en-US" sz="2400" dirty="0"/>
              <a:t>: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63ABA99-E405-452D-8AB7-D144DECE7009}"/>
              </a:ext>
            </a:extLst>
          </p:cNvPr>
          <p:cNvSpPr/>
          <p:nvPr/>
        </p:nvSpPr>
        <p:spPr>
          <a:xfrm>
            <a:off x="1194553" y="4274164"/>
            <a:ext cx="44423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 err="1"/>
              <a:t>Tulis</a:t>
            </a:r>
            <a:r>
              <a:rPr lang="en-US" altLang="en-US" sz="2400" dirty="0"/>
              <a:t> </a:t>
            </a:r>
            <a:r>
              <a:rPr lang="en-US" altLang="en-US" sz="2400" dirty="0" err="1"/>
              <a:t>ulang</a:t>
            </a:r>
            <a:r>
              <a:rPr lang="en-US" altLang="en-US" sz="2400" dirty="0"/>
              <a:t> F(</a:t>
            </a:r>
            <a:r>
              <a:rPr lang="en-US" altLang="en-US" sz="2400" dirty="0" err="1"/>
              <a:t>u,v</a:t>
            </a:r>
            <a:r>
              <a:rPr lang="en-US" altLang="en-US" sz="2400" dirty="0"/>
              <a:t>) </a:t>
            </a:r>
            <a:r>
              <a:rPr lang="en-US" altLang="en-US" sz="2400" dirty="0" err="1"/>
              <a:t>sebagai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berikut</a:t>
            </a:r>
            <a:r>
              <a:rPr lang="en-US" altLang="en-US" sz="2400" dirty="0"/>
              <a:t>:</a:t>
            </a:r>
            <a:endParaRPr lang="en-US" sz="2400" dirty="0"/>
          </a:p>
        </p:txBody>
      </p:sp>
      <p:pic>
        <p:nvPicPr>
          <p:cNvPr id="14" name="Picture 4">
            <a:extLst>
              <a:ext uri="{FF2B5EF4-FFF2-40B4-BE49-F238E27FC236}">
                <a16:creationId xmlns:a16="http://schemas.microsoft.com/office/drawing/2014/main" id="{A71159A8-F2CA-4152-8F37-B2A4C2872C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107" y="4063671"/>
            <a:ext cx="5029200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282AF41-FA63-47E4-B28A-15DBF61DA1F1}"/>
              </a:ext>
            </a:extLst>
          </p:cNvPr>
          <p:cNvSpPr txBox="1"/>
          <p:nvPr/>
        </p:nvSpPr>
        <p:spPr>
          <a:xfrm>
            <a:off x="6939695" y="6385219"/>
            <a:ext cx="5083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Sumber</a:t>
            </a:r>
            <a:r>
              <a:rPr lang="en-US" dirty="0">
                <a:solidFill>
                  <a:srgbClr val="FF0000"/>
                </a:solidFill>
              </a:rPr>
              <a:t>: </a:t>
            </a:r>
            <a:r>
              <a:rPr lang="en-US" i="1" dirty="0">
                <a:solidFill>
                  <a:srgbClr val="FF0000"/>
                </a:solidFill>
              </a:rPr>
              <a:t>Fourier Transform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altLang="en-US" dirty="0">
                <a:solidFill>
                  <a:srgbClr val="FF0000"/>
                </a:solidFill>
              </a:rPr>
              <a:t>CS474/674 – Prof. </a:t>
            </a:r>
            <a:r>
              <a:rPr lang="en-US" altLang="en-US" dirty="0" err="1">
                <a:solidFill>
                  <a:srgbClr val="FF0000"/>
                </a:solidFill>
              </a:rPr>
              <a:t>Bebis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F9C48B-9FE2-45B0-9A5D-4055961DB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406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E135AA-8227-4EA0-B4B4-2BCA7F9BD1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12442"/>
            <a:ext cx="10515600" cy="5241298"/>
          </a:xfrm>
        </p:spPr>
        <p:txBody>
          <a:bodyPr/>
          <a:lstStyle/>
          <a:p>
            <a:pPr>
              <a:defRPr/>
            </a:pPr>
            <a:r>
              <a:rPr lang="en-US" dirty="0" err="1"/>
              <a:t>Bagaimana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menghitung</a:t>
            </a:r>
            <a:r>
              <a:rPr lang="en-US" dirty="0"/>
              <a:t> F(</a:t>
            </a:r>
            <a:r>
              <a:rPr lang="en-US" dirty="0" err="1"/>
              <a:t>x,v</a:t>
            </a:r>
            <a:r>
              <a:rPr lang="en-US" dirty="0"/>
              <a:t>)?   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 err="1"/>
              <a:t>Bagaimana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menghitung</a:t>
            </a:r>
            <a:r>
              <a:rPr lang="en-US" dirty="0"/>
              <a:t> F(</a:t>
            </a:r>
            <a:r>
              <a:rPr lang="en-US" dirty="0" err="1"/>
              <a:t>u,v</a:t>
            </a:r>
            <a:r>
              <a:rPr lang="en-US" dirty="0"/>
              <a:t>)?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50D5157-8E87-4C72-A1A4-E02781A963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3142" y="1429071"/>
            <a:ext cx="6105525" cy="8382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2E3B5DE-1227-496A-A334-5488BA6FA5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4352" y="2169324"/>
            <a:ext cx="335239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</a:rPr>
              <a:t>N x TFD </a:t>
            </a:r>
            <a:r>
              <a:rPr lang="en-US" altLang="en-US" sz="2000" dirty="0" err="1">
                <a:solidFill>
                  <a:srgbClr val="FF0000"/>
                </a:solidFill>
              </a:rPr>
              <a:t>dari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</a:rPr>
              <a:t>baris-baris</a:t>
            </a:r>
            <a:r>
              <a:rPr lang="en-US" altLang="en-US" sz="2000" dirty="0">
                <a:solidFill>
                  <a:srgbClr val="FF0000"/>
                </a:solidFill>
              </a:rPr>
              <a:t> f(</a:t>
            </a:r>
            <a:r>
              <a:rPr lang="en-US" altLang="en-US" sz="2000" dirty="0" err="1">
                <a:solidFill>
                  <a:srgbClr val="FF0000"/>
                </a:solidFill>
              </a:rPr>
              <a:t>x,y</a:t>
            </a:r>
            <a:r>
              <a:rPr lang="en-US" altLang="en-US" sz="2000" dirty="0">
                <a:solidFill>
                  <a:srgbClr val="FF0000"/>
                </a:solidFill>
              </a:rPr>
              <a:t>)</a:t>
            </a: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DC3459ED-CF79-4C4F-AD72-042B79BCF2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821" y="3236950"/>
            <a:ext cx="41148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1406124-CD5B-478D-A156-AFA65E511D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75866" y="3367804"/>
            <a:ext cx="39100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</a:rPr>
              <a:t>TFD </a:t>
            </a:r>
            <a:r>
              <a:rPr lang="en-US" altLang="en-US" sz="2400" dirty="0" err="1">
                <a:solidFill>
                  <a:srgbClr val="FF0000"/>
                </a:solidFill>
              </a:rPr>
              <a:t>dari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kolom-kolom</a:t>
            </a:r>
            <a:r>
              <a:rPr lang="en-US" altLang="en-US" sz="2400" dirty="0">
                <a:solidFill>
                  <a:srgbClr val="FF0000"/>
                </a:solidFill>
              </a:rPr>
              <a:t> F(</a:t>
            </a:r>
            <a:r>
              <a:rPr lang="en-US" altLang="en-US" sz="2400" dirty="0" err="1">
                <a:solidFill>
                  <a:srgbClr val="FF0000"/>
                </a:solidFill>
              </a:rPr>
              <a:t>x,v</a:t>
            </a:r>
            <a:r>
              <a:rPr lang="en-US" altLang="en-US" sz="2400" dirty="0">
                <a:solidFill>
                  <a:srgbClr val="FF0000"/>
                </a:solidFill>
              </a:rPr>
              <a:t>)</a:t>
            </a: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0995F59B-5092-45D3-8A32-2421F1378A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1566" y="4183100"/>
            <a:ext cx="7848600" cy="2192338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CA9F58B-0404-4B00-A8D1-C61B04490063}"/>
              </a:ext>
            </a:extLst>
          </p:cNvPr>
          <p:cNvSpPr txBox="1"/>
          <p:nvPr/>
        </p:nvSpPr>
        <p:spPr>
          <a:xfrm>
            <a:off x="6939695" y="6385219"/>
            <a:ext cx="5083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Sumber</a:t>
            </a:r>
            <a:r>
              <a:rPr lang="en-US" dirty="0">
                <a:solidFill>
                  <a:srgbClr val="FF0000"/>
                </a:solidFill>
              </a:rPr>
              <a:t>: </a:t>
            </a:r>
            <a:r>
              <a:rPr lang="en-US" i="1" dirty="0">
                <a:solidFill>
                  <a:srgbClr val="FF0000"/>
                </a:solidFill>
              </a:rPr>
              <a:t>Fourier Transform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altLang="en-US" dirty="0">
                <a:solidFill>
                  <a:srgbClr val="FF0000"/>
                </a:solidFill>
              </a:rPr>
              <a:t>CS474/674 – Prof. </a:t>
            </a:r>
            <a:r>
              <a:rPr lang="en-US" altLang="en-US" dirty="0" err="1">
                <a:solidFill>
                  <a:srgbClr val="FF0000"/>
                </a:solidFill>
              </a:rPr>
              <a:t>Bebis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8A6DE43-4896-416C-B441-03CB0B2E8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255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A2A471-1691-4929-B4E3-5F6E15E62F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74643"/>
            <a:ext cx="10515600" cy="5302320"/>
          </a:xfrm>
        </p:spPr>
        <p:txBody>
          <a:bodyPr/>
          <a:lstStyle/>
          <a:p>
            <a:r>
              <a:rPr lang="en-US" dirty="0" err="1"/>
              <a:t>Algoritma</a:t>
            </a:r>
            <a:r>
              <a:rPr lang="en-US" dirty="0"/>
              <a:t> TFD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bagus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i="1" dirty="0"/>
              <a:t>N</a:t>
            </a:r>
            <a:r>
              <a:rPr lang="en-US" dirty="0"/>
              <a:t> yang </a:t>
            </a:r>
            <a:r>
              <a:rPr lang="en-US" dirty="0" err="1"/>
              <a:t>besar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komputasinya</a:t>
            </a:r>
            <a:r>
              <a:rPr lang="en-US" dirty="0"/>
              <a:t> </a:t>
            </a:r>
            <a:r>
              <a:rPr lang="en-US" dirty="0" err="1"/>
              <a:t>memakan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yang lama. </a:t>
            </a:r>
            <a:r>
              <a:rPr lang="en-US" dirty="0" err="1"/>
              <a:t>Kompleksitas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</a:t>
            </a:r>
            <a:r>
              <a:rPr lang="en-US" dirty="0" err="1"/>
              <a:t>algoritmanya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i="1" dirty="0"/>
              <a:t>O</a:t>
            </a:r>
            <a:r>
              <a:rPr lang="en-US" dirty="0"/>
              <a:t>(</a:t>
            </a:r>
            <a:r>
              <a:rPr lang="en-US" i="1" dirty="0"/>
              <a:t>N</a:t>
            </a:r>
            <a:r>
              <a:rPr lang="en-US" baseline="30000" dirty="0"/>
              <a:t>2</a:t>
            </a:r>
            <a:r>
              <a:rPr lang="en-US" dirty="0"/>
              <a:t>). </a:t>
            </a:r>
          </a:p>
          <a:p>
            <a:endParaRPr lang="en-US" dirty="0"/>
          </a:p>
          <a:p>
            <a:r>
              <a:rPr lang="en-US" dirty="0" err="1"/>
              <a:t>Algoritma</a:t>
            </a:r>
            <a:r>
              <a:rPr lang="en-US" dirty="0"/>
              <a:t> yang </a:t>
            </a:r>
            <a:r>
              <a:rPr lang="en-US" dirty="0" err="1"/>
              <a:t>dikenal</a:t>
            </a:r>
            <a:r>
              <a:rPr lang="en-US" dirty="0"/>
              <a:t> </a:t>
            </a:r>
            <a:r>
              <a:rPr lang="en-US" dirty="0" err="1"/>
              <a:t>cepat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menghitung</a:t>
            </a:r>
            <a:r>
              <a:rPr lang="en-US" dirty="0"/>
              <a:t> </a:t>
            </a:r>
            <a:r>
              <a:rPr lang="en-US" dirty="0" err="1"/>
              <a:t>transformasi</a:t>
            </a:r>
            <a:r>
              <a:rPr lang="en-US" dirty="0"/>
              <a:t> Fourier </a:t>
            </a:r>
            <a:r>
              <a:rPr lang="en-US" dirty="0" err="1"/>
              <a:t>diskrit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FFT (</a:t>
            </a:r>
            <a:r>
              <a:rPr lang="en-US" i="1" dirty="0"/>
              <a:t>Fast Fourier Transform</a:t>
            </a:r>
            <a:r>
              <a:rPr lang="en-US" dirty="0"/>
              <a:t>). </a:t>
            </a:r>
          </a:p>
          <a:p>
            <a:endParaRPr lang="en-US" dirty="0"/>
          </a:p>
          <a:p>
            <a:r>
              <a:rPr lang="en-US" dirty="0" err="1"/>
              <a:t>Algoritma</a:t>
            </a:r>
            <a:r>
              <a:rPr lang="en-US" dirty="0"/>
              <a:t> FFT </a:t>
            </a:r>
            <a:r>
              <a:rPr lang="en-US" dirty="0" err="1"/>
              <a:t>mempunyai</a:t>
            </a:r>
            <a:r>
              <a:rPr lang="en-US" dirty="0"/>
              <a:t>  </a:t>
            </a:r>
            <a:r>
              <a:rPr lang="en-US" dirty="0" err="1"/>
              <a:t>kompleksitas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</a:t>
            </a:r>
            <a:r>
              <a:rPr lang="en-US" i="1" dirty="0"/>
              <a:t>O</a:t>
            </a:r>
            <a:r>
              <a:rPr lang="en-US" dirty="0"/>
              <a:t>(</a:t>
            </a:r>
            <a:r>
              <a:rPr lang="en-US" i="1" dirty="0"/>
              <a:t>N</a:t>
            </a:r>
            <a:r>
              <a:rPr lang="en-US" dirty="0"/>
              <a:t> </a:t>
            </a:r>
            <a:r>
              <a:rPr lang="en-US" baseline="30000" dirty="0"/>
              <a:t>2</a:t>
            </a:r>
            <a:r>
              <a:rPr lang="en-US" dirty="0"/>
              <a:t>log </a:t>
            </a:r>
            <a:r>
              <a:rPr lang="en-US" i="1" dirty="0"/>
              <a:t>N</a:t>
            </a:r>
            <a:r>
              <a:rPr lang="en-US" dirty="0"/>
              <a:t>). </a:t>
            </a:r>
            <a:r>
              <a:rPr lang="en-US" dirty="0" err="1"/>
              <a:t>Jadi</a:t>
            </a:r>
            <a:r>
              <a:rPr lang="en-US" dirty="0"/>
              <a:t>,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i="1" dirty="0"/>
              <a:t>N</a:t>
            </a:r>
            <a:r>
              <a:rPr lang="en-US" dirty="0"/>
              <a:t> = 50, FFT </a:t>
            </a:r>
            <a:r>
              <a:rPr lang="en-US" dirty="0" err="1"/>
              <a:t>kira-kira</a:t>
            </a:r>
            <a:r>
              <a:rPr lang="en-US" dirty="0"/>
              <a:t> 10 kali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cepat</a:t>
            </a:r>
            <a:r>
              <a:rPr lang="en-US" dirty="0"/>
              <a:t> </a:t>
            </a:r>
            <a:r>
              <a:rPr lang="en-US" dirty="0" err="1"/>
              <a:t>daripada</a:t>
            </a:r>
            <a:r>
              <a:rPr lang="en-US" dirty="0"/>
              <a:t> TFD,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i="1" dirty="0"/>
              <a:t>N</a:t>
            </a:r>
            <a:r>
              <a:rPr lang="en-US" dirty="0"/>
              <a:t> = 1000 </a:t>
            </a:r>
            <a:r>
              <a:rPr lang="en-US" dirty="0" err="1"/>
              <a:t>sekitar</a:t>
            </a:r>
            <a:r>
              <a:rPr lang="en-US" dirty="0"/>
              <a:t> 100 kali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cepat</a:t>
            </a:r>
            <a:r>
              <a:rPr lang="en-US" dirty="0"/>
              <a:t>. </a:t>
            </a:r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677BCB7-EB2A-4F05-8DD5-C29CB4EB4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81735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B8CA861A-4ACD-4661-A457-C01FCB04AD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/>
              <a:t>Kenapa</a:t>
            </a:r>
            <a:r>
              <a:rPr lang="en-US" altLang="en-US" dirty="0"/>
              <a:t> </a:t>
            </a:r>
            <a:r>
              <a:rPr lang="en-US" altLang="en-US" dirty="0" err="1"/>
              <a:t>Tranformasi</a:t>
            </a:r>
            <a:r>
              <a:rPr lang="en-US" altLang="en-US" dirty="0"/>
              <a:t> Fourier </a:t>
            </a:r>
            <a:r>
              <a:rPr lang="en-US" altLang="en-US" dirty="0" err="1"/>
              <a:t>bermanfaat</a:t>
            </a:r>
            <a:r>
              <a:rPr lang="en-US" altLang="en-US" dirty="0"/>
              <a:t>?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4084C0BF-EAA7-48F1-A0D0-85461BFB95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>
                <a:solidFill>
                  <a:srgbClr val="FF0000"/>
                </a:solidFill>
              </a:rPr>
              <a:t>Lebih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mudah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/>
              <a:t>menghilangkan</a:t>
            </a:r>
            <a:r>
              <a:rPr lang="en-US" dirty="0"/>
              <a:t> </a:t>
            </a:r>
            <a:r>
              <a:rPr lang="en-US" dirty="0" err="1"/>
              <a:t>frekuensi</a:t>
            </a:r>
            <a:r>
              <a:rPr lang="en-US" dirty="0"/>
              <a:t>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diinginkan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ranah</a:t>
            </a:r>
            <a:r>
              <a:rPr lang="en-US" dirty="0"/>
              <a:t> </a:t>
            </a:r>
            <a:r>
              <a:rPr lang="en-US" dirty="0" err="1"/>
              <a:t>frekuensi</a:t>
            </a:r>
            <a:r>
              <a:rPr lang="en-US" dirty="0"/>
              <a:t>.</a:t>
            </a:r>
          </a:p>
          <a:p>
            <a:pPr>
              <a:defRPr/>
            </a:pPr>
            <a:endParaRPr lang="en-US" dirty="0">
              <a:solidFill>
                <a:schemeClr val="accent6"/>
              </a:solidFill>
            </a:endParaRPr>
          </a:p>
          <a:p>
            <a:pPr>
              <a:defRPr/>
            </a:pPr>
            <a:r>
              <a:rPr lang="en-US" dirty="0" err="1">
                <a:solidFill>
                  <a:srgbClr val="FF0000"/>
                </a:solidFill>
              </a:rPr>
              <a:t>Lebih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cepat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operasi</a:t>
            </a:r>
            <a:r>
              <a:rPr lang="en-US" dirty="0"/>
              <a:t> </a:t>
            </a:r>
            <a:r>
              <a:rPr lang="en-US" dirty="0" err="1"/>
              <a:t>tertentu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ranah</a:t>
            </a:r>
            <a:r>
              <a:rPr lang="en-US" dirty="0"/>
              <a:t> </a:t>
            </a:r>
            <a:r>
              <a:rPr lang="en-US" dirty="0" err="1"/>
              <a:t>frekuensi</a:t>
            </a:r>
            <a:r>
              <a:rPr lang="en-US" dirty="0"/>
              <a:t> </a:t>
            </a:r>
            <a:r>
              <a:rPr lang="en-US" dirty="0" err="1"/>
              <a:t>daripada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ranah</a:t>
            </a:r>
            <a:r>
              <a:rPr lang="en-US" dirty="0"/>
              <a:t> </a:t>
            </a:r>
            <a:r>
              <a:rPr lang="en-US" dirty="0" err="1"/>
              <a:t>spasial</a:t>
            </a:r>
            <a:r>
              <a:rPr lang="en-US" dirty="0"/>
              <a:t> (</a:t>
            </a:r>
            <a:r>
              <a:rPr lang="en-US" dirty="0" err="1"/>
              <a:t>khususnya</a:t>
            </a:r>
            <a:r>
              <a:rPr lang="en-US" dirty="0"/>
              <a:t>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b="1" dirty="0"/>
              <a:t>Fast Fourier Transform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b="1" dirty="0"/>
              <a:t>FFT</a:t>
            </a:r>
            <a:r>
              <a:rPr lang="en-US" dirty="0"/>
              <a:t>).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E90E79-8934-47D2-BCDC-53A6B86FC73F}"/>
              </a:ext>
            </a:extLst>
          </p:cNvPr>
          <p:cNvSpPr txBox="1"/>
          <p:nvPr/>
        </p:nvSpPr>
        <p:spPr>
          <a:xfrm>
            <a:off x="6939695" y="6385219"/>
            <a:ext cx="5083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Sumber</a:t>
            </a:r>
            <a:r>
              <a:rPr lang="en-US" dirty="0">
                <a:solidFill>
                  <a:srgbClr val="FF0000"/>
                </a:solidFill>
              </a:rPr>
              <a:t>: </a:t>
            </a:r>
            <a:r>
              <a:rPr lang="en-US" i="1" dirty="0">
                <a:solidFill>
                  <a:srgbClr val="FF0000"/>
                </a:solidFill>
              </a:rPr>
              <a:t>Fourier Transform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altLang="en-US" dirty="0">
                <a:solidFill>
                  <a:srgbClr val="FF0000"/>
                </a:solidFill>
              </a:rPr>
              <a:t>CS474/674 – Prof. </a:t>
            </a:r>
            <a:r>
              <a:rPr lang="en-US" altLang="en-US" dirty="0" err="1">
                <a:solidFill>
                  <a:srgbClr val="FF0000"/>
                </a:solidFill>
              </a:rPr>
              <a:t>Bebis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926A71D-C450-47F8-ACB5-91EE7C978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46</a:t>
            </a:fld>
            <a:endParaRPr lang="en-US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275C1436-18EC-4769-95CC-A03EE20590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/>
              <a:t>Penapisan</a:t>
            </a:r>
            <a:r>
              <a:rPr lang="en-US" altLang="en-US" dirty="0"/>
              <a:t> </a:t>
            </a:r>
            <a:r>
              <a:rPr lang="en-US" altLang="en-US" dirty="0" err="1"/>
              <a:t>Frekuensi</a:t>
            </a:r>
            <a:r>
              <a:rPr lang="en-US" altLang="en-US" dirty="0"/>
              <a:t>: </a:t>
            </a:r>
            <a:r>
              <a:rPr lang="en-US" altLang="en-US" dirty="0" err="1"/>
              <a:t>Langkah</a:t>
            </a:r>
            <a:r>
              <a:rPr lang="en-US" altLang="en-US" dirty="0"/>
              <a:t> </a:t>
            </a:r>
            <a:r>
              <a:rPr lang="en-US" altLang="en-US" dirty="0" err="1"/>
              <a:t>utama</a:t>
            </a:r>
            <a:endParaRPr lang="en-US" altLang="en-US" dirty="0"/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E48B0094-5ADA-41B9-9851-27A08CE444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US" dirty="0"/>
              <a:t>1. </a:t>
            </a:r>
            <a:r>
              <a:rPr lang="en-US" dirty="0" err="1"/>
              <a:t>Lakukan</a:t>
            </a:r>
            <a:r>
              <a:rPr lang="en-US" dirty="0"/>
              <a:t> </a:t>
            </a:r>
            <a:r>
              <a:rPr lang="en-US" dirty="0" err="1"/>
              <a:t>Transfomasi</a:t>
            </a:r>
            <a:r>
              <a:rPr lang="en-US" dirty="0"/>
              <a:t> Fourier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citra</a:t>
            </a:r>
            <a:r>
              <a:rPr lang="en-US" dirty="0"/>
              <a:t>:  F(</a:t>
            </a:r>
            <a:r>
              <a:rPr lang="en-US" dirty="0" err="1"/>
              <a:t>u,v</a:t>
            </a:r>
            <a:r>
              <a:rPr lang="en-US" dirty="0"/>
              <a:t>) = (</a:t>
            </a:r>
            <a:r>
              <a:rPr lang="en-US" dirty="0">
                <a:sym typeface="Symbol" panose="05050102010706020507" pitchFamily="18" charset="2"/>
              </a:rPr>
              <a:t></a:t>
            </a:r>
            <a:r>
              <a:rPr lang="en-US" dirty="0"/>
              <a:t>(f(</a:t>
            </a:r>
            <a:r>
              <a:rPr lang="en-US" dirty="0" err="1"/>
              <a:t>x,y</a:t>
            </a:r>
            <a:r>
              <a:rPr lang="en-US" dirty="0"/>
              <a:t>))</a:t>
            </a:r>
          </a:p>
          <a:p>
            <a:pPr>
              <a:defRPr/>
            </a:pPr>
            <a:endParaRPr lang="en-US" dirty="0"/>
          </a:p>
          <a:p>
            <a:pPr marL="0" indent="0">
              <a:buNone/>
              <a:defRPr/>
            </a:pPr>
            <a:r>
              <a:rPr lang="en-US" dirty="0"/>
              <a:t>2. </a:t>
            </a:r>
            <a:r>
              <a:rPr lang="en-US" dirty="0" err="1"/>
              <a:t>Hilangkan</a:t>
            </a:r>
            <a:r>
              <a:rPr lang="en-US" dirty="0"/>
              <a:t> </a:t>
            </a:r>
            <a:r>
              <a:rPr lang="en-US" dirty="0" err="1"/>
              <a:t>frekuensi</a:t>
            </a:r>
            <a:r>
              <a:rPr lang="en-US" dirty="0"/>
              <a:t>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diinginkankan</a:t>
            </a:r>
            <a:r>
              <a:rPr lang="en-US" dirty="0"/>
              <a:t>: G(</a:t>
            </a:r>
            <a:r>
              <a:rPr lang="en-US" dirty="0" err="1"/>
              <a:t>u,v</a:t>
            </a:r>
            <a:r>
              <a:rPr lang="en-US" dirty="0"/>
              <a:t>) = D(F(</a:t>
            </a:r>
            <a:r>
              <a:rPr lang="en-US" dirty="0" err="1"/>
              <a:t>u,v</a:t>
            </a:r>
            <a:r>
              <a:rPr lang="en-US" dirty="0"/>
              <a:t>))</a:t>
            </a:r>
          </a:p>
          <a:p>
            <a:pPr>
              <a:defRPr/>
            </a:pPr>
            <a:endParaRPr lang="en-US" dirty="0"/>
          </a:p>
          <a:p>
            <a:pPr marL="0" indent="0">
              <a:buNone/>
              <a:defRPr/>
            </a:pPr>
            <a:r>
              <a:rPr lang="en-US" dirty="0"/>
              <a:t>3. </a:t>
            </a:r>
            <a:r>
              <a:rPr lang="en-US" dirty="0" err="1"/>
              <a:t>Transformasi</a:t>
            </a:r>
            <a:r>
              <a:rPr lang="en-US" dirty="0"/>
              <a:t> </a:t>
            </a:r>
            <a:r>
              <a:rPr lang="en-US" dirty="0" err="1"/>
              <a:t>balik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ranah</a:t>
            </a:r>
            <a:r>
              <a:rPr lang="en-US" dirty="0"/>
              <a:t> </a:t>
            </a:r>
            <a:r>
              <a:rPr lang="en-US" dirty="0" err="1"/>
              <a:t>spasial</a:t>
            </a:r>
            <a:r>
              <a:rPr lang="en-US" dirty="0"/>
              <a:t>: f(</a:t>
            </a:r>
            <a:r>
              <a:rPr lang="en-US" dirty="0" err="1"/>
              <a:t>x,y</a:t>
            </a:r>
            <a:r>
              <a:rPr lang="en-US" dirty="0"/>
              <a:t>) = </a:t>
            </a:r>
            <a:r>
              <a:rPr lang="en-US" dirty="0">
                <a:sym typeface="Symbol" panose="05050102010706020507" pitchFamily="18" charset="2"/>
              </a:rPr>
              <a:t></a:t>
            </a:r>
            <a:r>
              <a:rPr lang="en-US" baseline="30000" dirty="0">
                <a:sym typeface="Symbol" panose="05050102010706020507" pitchFamily="18" charset="2"/>
              </a:rPr>
              <a:t>-1</a:t>
            </a:r>
            <a:r>
              <a:rPr lang="en-US" dirty="0"/>
              <a:t>(G(</a:t>
            </a:r>
            <a:r>
              <a:rPr lang="en-US" dirty="0" err="1"/>
              <a:t>u,v</a:t>
            </a:r>
            <a:r>
              <a:rPr lang="en-US" dirty="0"/>
              <a:t>))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360357-BEC5-479D-89CA-6F873EF19BE3}"/>
              </a:ext>
            </a:extLst>
          </p:cNvPr>
          <p:cNvSpPr txBox="1"/>
          <p:nvPr/>
        </p:nvSpPr>
        <p:spPr>
          <a:xfrm>
            <a:off x="6939695" y="6385219"/>
            <a:ext cx="5083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Sumber</a:t>
            </a:r>
            <a:r>
              <a:rPr lang="en-US" dirty="0">
                <a:solidFill>
                  <a:srgbClr val="FF0000"/>
                </a:solidFill>
              </a:rPr>
              <a:t>: </a:t>
            </a:r>
            <a:r>
              <a:rPr lang="en-US" i="1" dirty="0">
                <a:solidFill>
                  <a:srgbClr val="FF0000"/>
                </a:solidFill>
              </a:rPr>
              <a:t>Fourier Transform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altLang="en-US" dirty="0">
                <a:solidFill>
                  <a:srgbClr val="FF0000"/>
                </a:solidFill>
              </a:rPr>
              <a:t>CS474/674 – Prof. </a:t>
            </a:r>
            <a:r>
              <a:rPr lang="en-US" altLang="en-US" dirty="0" err="1">
                <a:solidFill>
                  <a:srgbClr val="FF0000"/>
                </a:solidFill>
              </a:rPr>
              <a:t>Bebis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283C517-DD8F-4E3A-9F43-3661817D0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47</a:t>
            </a:fld>
            <a:endParaRPr lang="en-US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9D99FA1D-BC53-4252-AF06-C21D880CF4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en-US" dirty="0" err="1"/>
              <a:t>Contoh</a:t>
            </a:r>
            <a:r>
              <a:rPr lang="en-US" altLang="en-US" dirty="0"/>
              <a:t>: </a:t>
            </a:r>
            <a:r>
              <a:rPr lang="en-US" altLang="en-US" dirty="0" err="1"/>
              <a:t>menghilangkan</a:t>
            </a:r>
            <a:r>
              <a:rPr lang="en-US" altLang="en-US" dirty="0"/>
              <a:t> </a:t>
            </a:r>
            <a:r>
              <a:rPr lang="en-US" altLang="en-US" dirty="0" err="1"/>
              <a:t>frekuensi</a:t>
            </a:r>
            <a:r>
              <a:rPr lang="en-US" altLang="en-US" dirty="0"/>
              <a:t> yang </a:t>
            </a:r>
            <a:r>
              <a:rPr lang="en-US" altLang="en-US" dirty="0" err="1"/>
              <a:t>tidak</a:t>
            </a:r>
            <a:r>
              <a:rPr lang="en-US" altLang="en-US" dirty="0"/>
              <a:t> </a:t>
            </a:r>
            <a:r>
              <a:rPr lang="en-US" altLang="en-US" dirty="0" err="1"/>
              <a:t>diinginkan</a:t>
            </a:r>
            <a:endParaRPr lang="en-US" altLang="en-US" dirty="0"/>
          </a:p>
        </p:txBody>
      </p:sp>
      <p:pic>
        <p:nvPicPr>
          <p:cNvPr id="25603" name="Picture 4">
            <a:extLst>
              <a:ext uri="{FF2B5EF4-FFF2-40B4-BE49-F238E27FC236}">
                <a16:creationId xmlns:a16="http://schemas.microsoft.com/office/drawing/2014/main" id="{FF36510D-ADB7-4783-8AFA-82816CB22F6C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94100" y="1508853"/>
            <a:ext cx="5972937" cy="2279650"/>
          </a:xfrm>
          <a:noFill/>
        </p:spPr>
      </p:pic>
      <p:pic>
        <p:nvPicPr>
          <p:cNvPr id="25604" name="Picture 5">
            <a:extLst>
              <a:ext uri="{FF2B5EF4-FFF2-40B4-BE49-F238E27FC236}">
                <a16:creationId xmlns:a16="http://schemas.microsoft.com/office/drawing/2014/main" id="{C25B706D-B84F-4C6C-9E4E-963773CA89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101" y="4143054"/>
            <a:ext cx="5972936" cy="219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25605" name="Text Box 6">
            <a:extLst>
              <a:ext uri="{FF2B5EF4-FFF2-40B4-BE49-F238E27FC236}">
                <a16:creationId xmlns:a16="http://schemas.microsoft.com/office/drawing/2014/main" id="{694ADCAA-A2C0-4183-B4BB-909C2E473F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9525" y="4557714"/>
            <a:ext cx="120808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chemeClr val="accent2"/>
                </a:solidFill>
              </a:rPr>
              <a:t>remove high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chemeClr val="accent2"/>
                </a:solidFill>
              </a:rPr>
              <a:t>frequencies</a:t>
            </a:r>
          </a:p>
        </p:txBody>
      </p:sp>
      <p:sp>
        <p:nvSpPr>
          <p:cNvPr id="25606" name="Text Box 7">
            <a:extLst>
              <a:ext uri="{FF2B5EF4-FFF2-40B4-BE49-F238E27FC236}">
                <a16:creationId xmlns:a16="http://schemas.microsoft.com/office/drawing/2014/main" id="{0439FADE-1199-40BA-8822-64ECD9A2E8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1507" y="4505836"/>
            <a:ext cx="12827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chemeClr val="accent2"/>
                </a:solidFill>
              </a:rPr>
              <a:t>reconstructed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chemeClr val="accent2"/>
                </a:solidFill>
              </a:rPr>
              <a:t>signal</a:t>
            </a:r>
          </a:p>
        </p:txBody>
      </p:sp>
      <p:sp>
        <p:nvSpPr>
          <p:cNvPr id="25607" name="Text Box 8">
            <a:extLst>
              <a:ext uri="{FF2B5EF4-FFF2-40B4-BE49-F238E27FC236}">
                <a16:creationId xmlns:a16="http://schemas.microsoft.com/office/drawing/2014/main" id="{EECA3652-C12D-4EA3-825A-BDA6F48106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3622" y="1822021"/>
            <a:ext cx="11239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chemeClr val="accent2"/>
                </a:solidFill>
              </a:rPr>
              <a:t>frequencies</a:t>
            </a:r>
          </a:p>
        </p:txBody>
      </p:sp>
      <p:sp>
        <p:nvSpPr>
          <p:cNvPr id="25608" name="Text Box 9">
            <a:extLst>
              <a:ext uri="{FF2B5EF4-FFF2-40B4-BE49-F238E27FC236}">
                <a16:creationId xmlns:a16="http://schemas.microsoft.com/office/drawing/2014/main" id="{01086050-6B2B-463B-B3F4-ADE6BD50B5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2133600"/>
            <a:ext cx="11636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accent2"/>
                </a:solidFill>
              </a:rPr>
              <a:t>noisy signal</a:t>
            </a:r>
          </a:p>
        </p:txBody>
      </p:sp>
      <p:sp>
        <p:nvSpPr>
          <p:cNvPr id="25609" name="Text Box 10">
            <a:extLst>
              <a:ext uri="{FF2B5EF4-FFF2-40B4-BE49-F238E27FC236}">
                <a16:creationId xmlns:a16="http://schemas.microsoft.com/office/drawing/2014/main" id="{BFC3DFDE-4854-4643-836B-A88FD88FE8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4538574"/>
            <a:ext cx="263405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 err="1"/>
              <a:t>Untuk</a:t>
            </a:r>
            <a:r>
              <a:rPr lang="en-US" altLang="en-US" sz="1800" dirty="0"/>
              <a:t> </a:t>
            </a:r>
            <a:r>
              <a:rPr lang="en-US" altLang="en-US" sz="1800" dirty="0" err="1"/>
              <a:t>menghilangkan</a:t>
            </a:r>
            <a:endParaRPr lang="en-US" altLang="en-US" sz="18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 err="1"/>
              <a:t>frekuensi</a:t>
            </a:r>
            <a:r>
              <a:rPr lang="en-US" altLang="en-US" sz="1800" dirty="0"/>
              <a:t> </a:t>
            </a:r>
            <a:r>
              <a:rPr lang="en-US" altLang="en-US" sz="1800" dirty="0" err="1"/>
              <a:t>tertentu</a:t>
            </a:r>
            <a:r>
              <a:rPr lang="en-US" altLang="en-US" sz="1800" dirty="0"/>
              <a:t>, set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 err="1"/>
              <a:t>koefisiien</a:t>
            </a:r>
            <a:r>
              <a:rPr lang="en-US" altLang="en-US" sz="1800" dirty="0"/>
              <a:t> F(</a:t>
            </a:r>
            <a:r>
              <a:rPr lang="en-US" altLang="en-US" sz="1800" dirty="0" err="1"/>
              <a:t>u,v</a:t>
            </a:r>
            <a:r>
              <a:rPr lang="en-US" altLang="en-US" sz="1800" dirty="0"/>
              <a:t>) yang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 err="1"/>
              <a:t>berkoresponden</a:t>
            </a:r>
            <a:r>
              <a:rPr lang="en-US" altLang="en-US" sz="1800" dirty="0"/>
              <a:t> </a:t>
            </a:r>
            <a:r>
              <a:rPr lang="en-US" altLang="en-US" sz="1800" dirty="0" err="1"/>
              <a:t>menjadi</a:t>
            </a:r>
            <a:r>
              <a:rPr lang="en-US" altLang="en-US" sz="1800" dirty="0"/>
              <a:t> 0</a:t>
            </a:r>
          </a:p>
        </p:txBody>
      </p:sp>
      <p:pic>
        <p:nvPicPr>
          <p:cNvPr id="25610" name="Picture 5">
            <a:extLst>
              <a:ext uri="{FF2B5EF4-FFF2-40B4-BE49-F238E27FC236}">
                <a16:creationId xmlns:a16="http://schemas.microsoft.com/office/drawing/2014/main" id="{E40B28AF-CC62-4B74-8769-EE226D81A9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11" t="51054" b="6525"/>
          <a:stretch>
            <a:fillRect/>
          </a:stretch>
        </p:blipFill>
        <p:spPr bwMode="auto">
          <a:xfrm>
            <a:off x="1202727" y="5738903"/>
            <a:ext cx="190500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F73EE2E-83B6-482E-BBA0-114AF08B888B}"/>
              </a:ext>
            </a:extLst>
          </p:cNvPr>
          <p:cNvSpPr txBox="1"/>
          <p:nvPr/>
        </p:nvSpPr>
        <p:spPr>
          <a:xfrm>
            <a:off x="6939695" y="6385219"/>
            <a:ext cx="5083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Sumber</a:t>
            </a:r>
            <a:r>
              <a:rPr lang="en-US" dirty="0">
                <a:solidFill>
                  <a:srgbClr val="FF0000"/>
                </a:solidFill>
              </a:rPr>
              <a:t>: </a:t>
            </a:r>
            <a:r>
              <a:rPr lang="en-US" i="1" dirty="0">
                <a:solidFill>
                  <a:srgbClr val="FF0000"/>
                </a:solidFill>
              </a:rPr>
              <a:t>Fourier Transform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altLang="en-US" dirty="0">
                <a:solidFill>
                  <a:srgbClr val="FF0000"/>
                </a:solidFill>
              </a:rPr>
              <a:t>CS474/674 – Prof. </a:t>
            </a:r>
            <a:r>
              <a:rPr lang="en-US" altLang="en-US" dirty="0" err="1">
                <a:solidFill>
                  <a:srgbClr val="FF0000"/>
                </a:solidFill>
              </a:rPr>
              <a:t>Bebis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03F8B6B-8F92-4D7B-B2AD-ABA6C7B89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48</a:t>
            </a:fld>
            <a:endParaRPr lang="en-US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D67E9D-55AD-4728-B209-A5D61CFC00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55983"/>
            <a:ext cx="10515600" cy="5520980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Contoh</a:t>
            </a:r>
            <a:r>
              <a:rPr lang="en-US" dirty="0"/>
              <a:t>: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1E05F2-BDE0-4D2D-B0DD-09AAECDF45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802" y="867775"/>
            <a:ext cx="5463928" cy="53984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39361F3-C342-4BAE-A43D-13225B4E60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8630" y="623866"/>
            <a:ext cx="7472299" cy="561026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84B414A-A11A-4F98-8956-7E30FE3C3ECC}"/>
              </a:ext>
            </a:extLst>
          </p:cNvPr>
          <p:cNvSpPr/>
          <p:nvPr/>
        </p:nvSpPr>
        <p:spPr>
          <a:xfrm>
            <a:off x="8279296" y="4094922"/>
            <a:ext cx="129208" cy="12920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989FA23-E1DE-4901-ABF6-26D9A140109A}"/>
              </a:ext>
            </a:extLst>
          </p:cNvPr>
          <p:cNvSpPr/>
          <p:nvPr/>
        </p:nvSpPr>
        <p:spPr>
          <a:xfrm>
            <a:off x="8279296" y="4906540"/>
            <a:ext cx="129208" cy="12920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B5470B5-B7C7-4457-9925-9FA710BD8839}"/>
              </a:ext>
            </a:extLst>
          </p:cNvPr>
          <p:cNvSpPr/>
          <p:nvPr/>
        </p:nvSpPr>
        <p:spPr>
          <a:xfrm>
            <a:off x="8279296" y="5321210"/>
            <a:ext cx="129208" cy="12920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5E07FF6-D407-42D1-8E73-30D1C0D095CD}"/>
              </a:ext>
            </a:extLst>
          </p:cNvPr>
          <p:cNvSpPr/>
          <p:nvPr/>
        </p:nvSpPr>
        <p:spPr>
          <a:xfrm>
            <a:off x="8279296" y="2418522"/>
            <a:ext cx="129208" cy="12920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FCDB66C-0671-470B-A5B0-1860E3A7B73B}"/>
              </a:ext>
            </a:extLst>
          </p:cNvPr>
          <p:cNvSpPr/>
          <p:nvPr/>
        </p:nvSpPr>
        <p:spPr>
          <a:xfrm>
            <a:off x="8302256" y="1606904"/>
            <a:ext cx="129208" cy="12920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9ACF443-275A-419F-AD5E-4648C98C97BD}"/>
              </a:ext>
            </a:extLst>
          </p:cNvPr>
          <p:cNvSpPr/>
          <p:nvPr/>
        </p:nvSpPr>
        <p:spPr>
          <a:xfrm>
            <a:off x="8279296" y="1201095"/>
            <a:ext cx="129208" cy="12920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95A3D6C-E433-45D8-98E0-7E6ED59AAA18}"/>
              </a:ext>
            </a:extLst>
          </p:cNvPr>
          <p:cNvSpPr txBox="1"/>
          <p:nvPr/>
        </p:nvSpPr>
        <p:spPr>
          <a:xfrm>
            <a:off x="770836" y="5557758"/>
            <a:ext cx="828303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Frekuensi</a:t>
            </a:r>
            <a:r>
              <a:rPr lang="en-US" sz="2400" dirty="0"/>
              <a:t> yang </a:t>
            </a:r>
            <a:r>
              <a:rPr lang="en-US" sz="2400" dirty="0" err="1"/>
              <a:t>mengalami</a:t>
            </a:r>
            <a:r>
              <a:rPr lang="en-US" sz="2400" dirty="0"/>
              <a:t> </a:t>
            </a:r>
            <a:r>
              <a:rPr lang="en-US" sz="2400" dirty="0" err="1"/>
              <a:t>derau</a:t>
            </a:r>
            <a:r>
              <a:rPr lang="en-US" sz="2400" dirty="0"/>
              <a:t> </a:t>
            </a:r>
          </a:p>
          <a:p>
            <a:r>
              <a:rPr lang="en-US" sz="2400" dirty="0" err="1"/>
              <a:t>ditentukan</a:t>
            </a:r>
            <a:r>
              <a:rPr lang="en-US" sz="2400" dirty="0"/>
              <a:t> </a:t>
            </a:r>
            <a:r>
              <a:rPr lang="en-US" sz="2400" dirty="0" err="1"/>
              <a:t>secara</a:t>
            </a:r>
            <a:r>
              <a:rPr lang="en-US" sz="2400" dirty="0"/>
              <a:t> manual, </a:t>
            </a:r>
            <a:r>
              <a:rPr lang="en-US" sz="2400" dirty="0" err="1"/>
              <a:t>kira-kira</a:t>
            </a:r>
            <a:r>
              <a:rPr lang="en-US" sz="2400" dirty="0"/>
              <a:t> pada </a:t>
            </a:r>
            <a:r>
              <a:rPr lang="en-US" sz="2400" dirty="0" err="1"/>
              <a:t>kolom</a:t>
            </a:r>
            <a:r>
              <a:rPr lang="en-US" sz="2400" dirty="0"/>
              <a:t> 115-125, </a:t>
            </a:r>
          </a:p>
          <a:p>
            <a:r>
              <a:rPr lang="en-US" sz="2400" dirty="0"/>
              <a:t>dan pada </a:t>
            </a:r>
            <a:r>
              <a:rPr lang="en-US" sz="2400" dirty="0" err="1"/>
              <a:t>baris</a:t>
            </a:r>
            <a:r>
              <a:rPr lang="en-US" sz="2400" dirty="0"/>
              <a:t> 96-106, 216-226, 274-284, 298-308, 12-22, 37-47.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2369783-E4D1-4595-ACB0-55D14FEC4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9685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CBB9D0-7C5B-4F86-BFBB-1ED5B95F81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23730"/>
            <a:ext cx="10515600" cy="5153233"/>
          </a:xfrm>
        </p:spPr>
        <p:txBody>
          <a:bodyPr/>
          <a:lstStyle/>
          <a:p>
            <a:r>
              <a:rPr lang="en-US" dirty="0" err="1"/>
              <a:t>Selain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, </a:t>
            </a:r>
            <a:r>
              <a:rPr lang="en-US" dirty="0" err="1"/>
              <a:t>konvolusi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ranah</a:t>
            </a:r>
            <a:r>
              <a:rPr lang="en-US" dirty="0"/>
              <a:t> </a:t>
            </a:r>
            <a:r>
              <a:rPr lang="en-US" dirty="0" err="1"/>
              <a:t>spasial</a:t>
            </a:r>
            <a:r>
              <a:rPr lang="en-US" dirty="0"/>
              <a:t> </a:t>
            </a:r>
            <a:r>
              <a:rPr lang="en-US" dirty="0" err="1"/>
              <a:t>memakan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</a:t>
            </a:r>
            <a:r>
              <a:rPr lang="en-US" dirty="0" err="1"/>
              <a:t>komputasi</a:t>
            </a:r>
            <a:r>
              <a:rPr lang="en-US" dirty="0"/>
              <a:t> yang </a:t>
            </a:r>
            <a:r>
              <a:rPr lang="en-US" dirty="0" err="1"/>
              <a:t>besar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citra</a:t>
            </a:r>
            <a:r>
              <a:rPr lang="en-US" dirty="0"/>
              <a:t> </a:t>
            </a:r>
            <a:r>
              <a:rPr lang="en-US" dirty="0" err="1"/>
              <a:t>berukuran</a:t>
            </a:r>
            <a:r>
              <a:rPr lang="en-US" dirty="0"/>
              <a:t> </a:t>
            </a:r>
            <a:r>
              <a:rPr lang="en-US" i="1" dirty="0"/>
              <a:t>N</a:t>
            </a:r>
            <a:r>
              <a:rPr lang="en-US" dirty="0"/>
              <a:t> </a:t>
            </a:r>
            <a:r>
              <a:rPr lang="en-US" dirty="0">
                <a:sym typeface="Symbol" panose="05050102010706020507" pitchFamily="18" charset="2"/>
              </a:rPr>
              <a:t></a:t>
            </a:r>
            <a:r>
              <a:rPr lang="en-US" dirty="0"/>
              <a:t> </a:t>
            </a:r>
            <a:r>
              <a:rPr lang="en-US" i="1" dirty="0"/>
              <a:t>N</a:t>
            </a:r>
            <a:r>
              <a:rPr lang="en-US" dirty="0"/>
              <a:t> dan </a:t>
            </a:r>
            <a:r>
              <a:rPr lang="en-US" i="1" dirty="0"/>
              <a:t>kernel</a:t>
            </a:r>
            <a:r>
              <a:rPr lang="en-US" dirty="0"/>
              <a:t> </a:t>
            </a:r>
            <a:r>
              <a:rPr lang="en-US" dirty="0" err="1"/>
              <a:t>berukuran</a:t>
            </a:r>
            <a:r>
              <a:rPr lang="en-US" dirty="0"/>
              <a:t> </a:t>
            </a:r>
            <a:r>
              <a:rPr lang="en-US" i="1" dirty="0"/>
              <a:t>m</a:t>
            </a:r>
            <a:r>
              <a:rPr lang="en-US" dirty="0"/>
              <a:t> </a:t>
            </a:r>
            <a:r>
              <a:rPr lang="en-US" dirty="0">
                <a:sym typeface="Symbol" panose="05050102010706020507" pitchFamily="18" charset="2"/>
              </a:rPr>
              <a:t></a:t>
            </a:r>
            <a:r>
              <a:rPr lang="en-US" dirty="0"/>
              <a:t> </a:t>
            </a:r>
            <a:r>
              <a:rPr lang="en-US" i="1" dirty="0"/>
              <a:t>m</a:t>
            </a:r>
            <a:r>
              <a:rPr lang="en-US" dirty="0"/>
              <a:t>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perkalian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operasi</a:t>
            </a:r>
            <a:r>
              <a:rPr lang="en-US" dirty="0"/>
              <a:t> </a:t>
            </a:r>
            <a:r>
              <a:rPr lang="en-US" dirty="0" err="1"/>
              <a:t>konvolusi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orde</a:t>
            </a:r>
            <a:r>
              <a:rPr lang="en-US" dirty="0"/>
              <a:t> </a:t>
            </a:r>
            <a:r>
              <a:rPr lang="en-US" i="1" dirty="0"/>
              <a:t>N</a:t>
            </a:r>
            <a:r>
              <a:rPr lang="en-US" baseline="30000" dirty="0"/>
              <a:t>2</a:t>
            </a:r>
            <a:r>
              <a:rPr lang="en-US" i="1" dirty="0"/>
              <a:t>m</a:t>
            </a:r>
            <a:r>
              <a:rPr lang="en-US" baseline="30000" dirty="0"/>
              <a:t>2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citra</a:t>
            </a:r>
            <a:r>
              <a:rPr lang="en-US" dirty="0"/>
              <a:t> </a:t>
            </a:r>
            <a:r>
              <a:rPr lang="en-US" dirty="0" err="1"/>
              <a:t>berukuran</a:t>
            </a:r>
            <a:r>
              <a:rPr lang="en-US" dirty="0"/>
              <a:t> 512 </a:t>
            </a:r>
            <a:r>
              <a:rPr lang="en-US" dirty="0">
                <a:sym typeface="Symbol" panose="05050102010706020507" pitchFamily="18" charset="2"/>
              </a:rPr>
              <a:t></a:t>
            </a:r>
            <a:r>
              <a:rPr lang="en-US" dirty="0"/>
              <a:t> 512 dan kernel </a:t>
            </a:r>
            <a:r>
              <a:rPr lang="en-US" dirty="0" err="1"/>
              <a:t>berukuran</a:t>
            </a:r>
            <a:r>
              <a:rPr lang="en-US" dirty="0"/>
              <a:t> 16 </a:t>
            </a:r>
            <a:r>
              <a:rPr lang="en-US" dirty="0">
                <a:sym typeface="Symbol" panose="05050102010706020507" pitchFamily="18" charset="2"/>
              </a:rPr>
              <a:t></a:t>
            </a:r>
            <a:r>
              <a:rPr lang="en-US" dirty="0"/>
              <a:t> 16,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sekitar</a:t>
            </a:r>
            <a:r>
              <a:rPr lang="en-US" dirty="0"/>
              <a:t> 32 </a:t>
            </a:r>
            <a:r>
              <a:rPr lang="en-US" dirty="0" err="1"/>
              <a:t>juta</a:t>
            </a:r>
            <a:r>
              <a:rPr lang="en-US" dirty="0"/>
              <a:t> </a:t>
            </a:r>
            <a:r>
              <a:rPr lang="en-US" dirty="0" err="1"/>
              <a:t>perkalian</a:t>
            </a:r>
            <a:r>
              <a:rPr lang="en-US" dirty="0"/>
              <a:t> yang </a:t>
            </a:r>
            <a:r>
              <a:rPr lang="en-US" dirty="0" err="1"/>
              <a:t>dibutuhkan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jelas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cocok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proses yang </a:t>
            </a:r>
            <a:r>
              <a:rPr lang="en-US" i="1" dirty="0"/>
              <a:t>real time</a:t>
            </a:r>
            <a:r>
              <a:rPr lang="en-US" dirty="0"/>
              <a:t> </a:t>
            </a:r>
            <a:r>
              <a:rPr lang="en-US" dirty="0" err="1"/>
              <a:t>tanpa</a:t>
            </a:r>
            <a:r>
              <a:rPr lang="en-US" dirty="0"/>
              <a:t> </a:t>
            </a:r>
            <a:r>
              <a:rPr lang="en-US" dirty="0" err="1"/>
              <a:t>perangkat</a:t>
            </a:r>
            <a:r>
              <a:rPr lang="en-US" dirty="0"/>
              <a:t> </a:t>
            </a:r>
            <a:r>
              <a:rPr lang="en-US" dirty="0" err="1"/>
              <a:t>keras</a:t>
            </a:r>
            <a:r>
              <a:rPr lang="en-US" dirty="0"/>
              <a:t> yang </a:t>
            </a:r>
            <a:r>
              <a:rPr lang="en-US" i="1" dirty="0"/>
              <a:t>dedicated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A86982B-B781-433D-9E8A-6BDD36B73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73241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309DBB1-19F1-4838-BB85-414E052BFE13}"/>
              </a:ext>
            </a:extLst>
          </p:cNvPr>
          <p:cNvSpPr/>
          <p:nvPr/>
        </p:nvSpPr>
        <p:spPr>
          <a:xfrm>
            <a:off x="283535" y="1413797"/>
            <a:ext cx="6096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>
                <a:solidFill>
                  <a:srgbClr val="000000"/>
                </a:solidFill>
                <a:latin typeface="Courier New" panose="02070309020205020404" pitchFamily="49" charset="0"/>
              </a:rPr>
              <a:t>I = imread(</a:t>
            </a:r>
            <a:r>
              <a:rPr lang="it-IT" dirty="0">
                <a:solidFill>
                  <a:srgbClr val="A020F0"/>
                </a:solidFill>
                <a:latin typeface="Courier New" panose="02070309020205020404" pitchFamily="49" charset="0"/>
              </a:rPr>
              <a:t>'india.bmp'</a:t>
            </a:r>
            <a:r>
              <a:rPr lang="it-IT" dirty="0">
                <a:solidFill>
                  <a:srgbClr val="000000"/>
                </a:solidFill>
                <a:latin typeface="Courier New" panose="02070309020205020404" pitchFamily="49" charset="0"/>
              </a:rPr>
              <a:t>); </a:t>
            </a:r>
            <a:r>
              <a:rPr lang="it-IT" dirty="0">
                <a:solidFill>
                  <a:srgbClr val="228B22"/>
                </a:solidFill>
                <a:latin typeface="Courier New" panose="02070309020205020404" pitchFamily="49" charset="0"/>
              </a:rPr>
              <a:t>% Baca citra</a:t>
            </a:r>
          </a:p>
          <a:p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imshow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(I);</a:t>
            </a:r>
          </a:p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en-US" dirty="0">
                <a:solidFill>
                  <a:srgbClr val="228B22"/>
                </a:solidFill>
                <a:latin typeface="Courier New" panose="02070309020205020404" pitchFamily="49" charset="0"/>
              </a:rPr>
              <a:t>% </a:t>
            </a:r>
            <a:r>
              <a:rPr lang="en-US" dirty="0" err="1">
                <a:solidFill>
                  <a:srgbClr val="228B22"/>
                </a:solidFill>
                <a:latin typeface="Courier New" panose="02070309020205020404" pitchFamily="49" charset="0"/>
              </a:rPr>
              <a:t>Terapkan</a:t>
            </a:r>
            <a:r>
              <a:rPr lang="en-US" dirty="0">
                <a:solidFill>
                  <a:srgbClr val="228B22"/>
                </a:solidFill>
                <a:latin typeface="Courier New" panose="02070309020205020404" pitchFamily="49" charset="0"/>
              </a:rPr>
              <a:t> Fourier Transform</a:t>
            </a:r>
          </a:p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F = fft2(double(I)); </a:t>
            </a:r>
          </a:p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F1 = 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fftshift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(F);  </a:t>
            </a:r>
            <a:r>
              <a:rPr lang="en-US" dirty="0">
                <a:solidFill>
                  <a:srgbClr val="228B22"/>
                </a:solidFill>
                <a:latin typeface="Courier New" panose="02070309020205020404" pitchFamily="49" charset="0"/>
              </a:rPr>
              <a:t>% </a:t>
            </a:r>
            <a:r>
              <a:rPr lang="en-US" dirty="0" err="1">
                <a:solidFill>
                  <a:srgbClr val="228B22"/>
                </a:solidFill>
                <a:latin typeface="Courier New" panose="02070309020205020404" pitchFamily="49" charset="0"/>
              </a:rPr>
              <a:t>Pusatkan</a:t>
            </a:r>
            <a:r>
              <a:rPr lang="en-US" dirty="0">
                <a:solidFill>
                  <a:srgbClr val="228B22"/>
                </a:solidFill>
                <a:latin typeface="Courier New" panose="02070309020205020404" pitchFamily="49" charset="0"/>
              </a:rPr>
              <a:t> FFT</a:t>
            </a:r>
          </a:p>
          <a:p>
            <a:r>
              <a:rPr lang="en-US" dirty="0">
                <a:solidFill>
                  <a:srgbClr val="228B22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en-US" dirty="0">
                <a:solidFill>
                  <a:srgbClr val="228B22"/>
                </a:solidFill>
                <a:latin typeface="Courier New" panose="02070309020205020404" pitchFamily="49" charset="0"/>
              </a:rPr>
              <a:t>% </a:t>
            </a:r>
            <a:r>
              <a:rPr lang="en-US" dirty="0" err="1">
                <a:solidFill>
                  <a:srgbClr val="228B22"/>
                </a:solidFill>
                <a:latin typeface="Courier New" panose="02070309020205020404" pitchFamily="49" charset="0"/>
              </a:rPr>
              <a:t>Tampilkan</a:t>
            </a:r>
            <a:r>
              <a:rPr lang="en-US" dirty="0">
                <a:solidFill>
                  <a:srgbClr val="228B22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228B22"/>
                </a:solidFill>
                <a:latin typeface="Courier New" panose="02070309020205020404" pitchFamily="49" charset="0"/>
              </a:rPr>
              <a:t>magnitute</a:t>
            </a:r>
            <a:r>
              <a:rPr lang="en-US" dirty="0">
                <a:solidFill>
                  <a:srgbClr val="228B22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228B22"/>
                </a:solidFill>
                <a:latin typeface="Courier New" panose="02070309020205020404" pitchFamily="49" charset="0"/>
              </a:rPr>
              <a:t>spektrum</a:t>
            </a:r>
            <a:r>
              <a:rPr lang="en-US" dirty="0">
                <a:solidFill>
                  <a:srgbClr val="228B22"/>
                </a:solidFill>
                <a:latin typeface="Courier New" panose="02070309020205020404" pitchFamily="49" charset="0"/>
              </a:rPr>
              <a:t> Fourier</a:t>
            </a:r>
          </a:p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F2 = F1;</a:t>
            </a:r>
          </a:p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F2 = abs(F2); </a:t>
            </a:r>
            <a:r>
              <a:rPr lang="en-US" dirty="0">
                <a:solidFill>
                  <a:srgbClr val="228B22"/>
                </a:solidFill>
                <a:latin typeface="Courier New" panose="02070309020205020404" pitchFamily="49" charset="0"/>
              </a:rPr>
              <a:t>% Get the magnitude</a:t>
            </a:r>
          </a:p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F2 = log(F2+1); </a:t>
            </a:r>
            <a:r>
              <a:rPr lang="en-US" dirty="0">
                <a:solidFill>
                  <a:srgbClr val="228B22"/>
                </a:solidFill>
                <a:latin typeface="Courier New" panose="02070309020205020404" pitchFamily="49" charset="0"/>
              </a:rPr>
              <a:t>% Use log</a:t>
            </a:r>
          </a:p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figure, 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imagesc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(100*F2); colormap(gray); </a:t>
            </a:r>
          </a:p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title(</a:t>
            </a:r>
            <a:r>
              <a:rPr lang="en-US" dirty="0">
                <a:solidFill>
                  <a:srgbClr val="A020F0"/>
                </a:solidFill>
                <a:latin typeface="Courier New" panose="02070309020205020404" pitchFamily="49" charset="0"/>
              </a:rPr>
              <a:t>'magnitude spectrum'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33EA1D-C085-4808-A67E-4EEBA1C4E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50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F6C14C-84EB-8E83-F3E7-8374ED70135F}"/>
              </a:ext>
            </a:extLst>
          </p:cNvPr>
          <p:cNvSpPr/>
          <p:nvPr/>
        </p:nvSpPr>
        <p:spPr>
          <a:xfrm>
            <a:off x="6379535" y="136525"/>
            <a:ext cx="6094228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228B22"/>
                </a:solidFill>
                <a:latin typeface="Courier New" panose="02070309020205020404" pitchFamily="49" charset="0"/>
              </a:rPr>
              <a:t>% </a:t>
            </a:r>
            <a:r>
              <a:rPr lang="en-US" sz="1600" dirty="0" err="1">
                <a:solidFill>
                  <a:srgbClr val="228B22"/>
                </a:solidFill>
                <a:latin typeface="Courier New" panose="02070309020205020404" pitchFamily="49" charset="0"/>
              </a:rPr>
              <a:t>Buang</a:t>
            </a:r>
            <a:r>
              <a:rPr lang="en-US" sz="1600" dirty="0">
                <a:solidFill>
                  <a:srgbClr val="228B22"/>
                </a:solidFill>
                <a:latin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228B22"/>
                </a:solidFill>
                <a:latin typeface="Courier New" panose="02070309020205020404" pitchFamily="49" charset="0"/>
              </a:rPr>
              <a:t>frekuensi</a:t>
            </a:r>
            <a:r>
              <a:rPr lang="en-US" sz="1600" dirty="0">
                <a:solidFill>
                  <a:srgbClr val="228B22"/>
                </a:solidFill>
                <a:latin typeface="Courier New" panose="02070309020205020404" pitchFamily="49" charset="0"/>
              </a:rPr>
              <a:t> yang </a:t>
            </a:r>
            <a:r>
              <a:rPr lang="en-US" sz="1600" dirty="0" err="1">
                <a:solidFill>
                  <a:srgbClr val="228B22"/>
                </a:solidFill>
                <a:latin typeface="Courier New" panose="02070309020205020404" pitchFamily="49" charset="0"/>
              </a:rPr>
              <a:t>mengganggu</a:t>
            </a:r>
            <a:r>
              <a:rPr lang="en-US" sz="1600" dirty="0">
                <a:solidFill>
                  <a:srgbClr val="228B22"/>
                </a:solidFill>
                <a:latin typeface="Courier New" panose="02070309020205020404" pitchFamily="49" charset="0"/>
              </a:rPr>
              <a:t>, set </a:t>
            </a:r>
            <a:r>
              <a:rPr lang="en-US" sz="1600" dirty="0" err="1">
                <a:solidFill>
                  <a:srgbClr val="228B22"/>
                </a:solidFill>
                <a:latin typeface="Courier New" panose="02070309020205020404" pitchFamily="49" charset="0"/>
              </a:rPr>
              <a:t>jadi</a:t>
            </a:r>
            <a:r>
              <a:rPr lang="en-US" sz="1600" dirty="0">
                <a:solidFill>
                  <a:srgbClr val="228B22"/>
                </a:solidFill>
                <a:latin typeface="Courier New" panose="02070309020205020404" pitchFamily="49" charset="0"/>
              </a:rPr>
              <a:t> 0</a:t>
            </a:r>
          </a:p>
          <a:p>
            <a:r>
              <a:rPr lang="en-US" sz="1600" dirty="0">
                <a:solidFill>
                  <a:srgbClr val="0000FF"/>
                </a:solidFill>
                <a:latin typeface="Courier New" panose="02070309020205020404" pitchFamily="49" charset="0"/>
              </a:rPr>
              <a:t>for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j = 115:125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en-US" sz="1600" dirty="0">
                <a:solidFill>
                  <a:srgbClr val="0000FF"/>
                </a:solidFill>
                <a:latin typeface="Courier New" panose="02070309020205020404" pitchFamily="49" charset="0"/>
              </a:rPr>
              <a:t>for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= 96:106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       F1(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i,j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) = 0;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en-US" sz="1600" dirty="0">
                <a:solidFill>
                  <a:srgbClr val="0000FF"/>
                </a:solidFill>
                <a:latin typeface="Courier New" panose="02070309020205020404" pitchFamily="49" charset="0"/>
              </a:rPr>
              <a:t>end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en-US" sz="1600" dirty="0">
                <a:solidFill>
                  <a:srgbClr val="0000FF"/>
                </a:solidFill>
                <a:latin typeface="Courier New" panose="02070309020205020404" pitchFamily="49" charset="0"/>
              </a:rPr>
              <a:t>for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= 216:226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       F1(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i,j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) = 0;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en-US" sz="1600" dirty="0">
                <a:solidFill>
                  <a:srgbClr val="0000FF"/>
                </a:solidFill>
                <a:latin typeface="Courier New" panose="02070309020205020404" pitchFamily="49" charset="0"/>
              </a:rPr>
              <a:t>end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en-US" sz="1600" dirty="0">
                <a:solidFill>
                  <a:srgbClr val="0000FF"/>
                </a:solidFill>
                <a:latin typeface="Courier New" panose="02070309020205020404" pitchFamily="49" charset="0"/>
              </a:rPr>
              <a:t>for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= 274:284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       F1(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i,j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) = 0;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en-US" sz="1600" dirty="0">
                <a:solidFill>
                  <a:srgbClr val="0000FF"/>
                </a:solidFill>
                <a:latin typeface="Courier New" panose="02070309020205020404" pitchFamily="49" charset="0"/>
              </a:rPr>
              <a:t>end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en-US" sz="1600" dirty="0">
                <a:solidFill>
                  <a:srgbClr val="0000FF"/>
                </a:solidFill>
                <a:latin typeface="Courier New" panose="02070309020205020404" pitchFamily="49" charset="0"/>
              </a:rPr>
              <a:t>for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= 298:308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       F1(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i,j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) = 0;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en-US" sz="1600" dirty="0">
                <a:solidFill>
                  <a:srgbClr val="0000FF"/>
                </a:solidFill>
                <a:latin typeface="Courier New" panose="02070309020205020404" pitchFamily="49" charset="0"/>
              </a:rPr>
              <a:t>end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en-US" sz="1600" dirty="0">
                <a:solidFill>
                  <a:srgbClr val="0000FF"/>
                </a:solidFill>
                <a:latin typeface="Courier New" panose="02070309020205020404" pitchFamily="49" charset="0"/>
              </a:rPr>
              <a:t>for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= 12:22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       F1(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i,j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) = 0;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en-US" sz="1600" dirty="0">
                <a:solidFill>
                  <a:srgbClr val="0000FF"/>
                </a:solidFill>
                <a:latin typeface="Courier New" panose="02070309020205020404" pitchFamily="49" charset="0"/>
              </a:rPr>
              <a:t>end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en-US" sz="1600" dirty="0">
                <a:solidFill>
                  <a:srgbClr val="0000FF"/>
                </a:solidFill>
                <a:latin typeface="Courier New" panose="02070309020205020404" pitchFamily="49" charset="0"/>
              </a:rPr>
              <a:t>for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= 37:47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       F1(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i,j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) = 0;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en-US" sz="1600" dirty="0">
                <a:solidFill>
                  <a:srgbClr val="0000FF"/>
                </a:solidFill>
                <a:latin typeface="Courier New" panose="02070309020205020404" pitchFamily="49" charset="0"/>
              </a:rPr>
              <a:t>end</a:t>
            </a:r>
          </a:p>
          <a:p>
            <a:r>
              <a:rPr lang="en-US" sz="1600" dirty="0">
                <a:solidFill>
                  <a:srgbClr val="0000FF"/>
                </a:solidFill>
                <a:latin typeface="Courier New" panose="02070309020205020404" pitchFamily="49" charset="0"/>
              </a:rPr>
              <a:t>end</a:t>
            </a:r>
          </a:p>
          <a:p>
            <a:r>
              <a:rPr lang="en-US" sz="1600" dirty="0">
                <a:solidFill>
                  <a:srgbClr val="0000FF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en-US" sz="1600" dirty="0">
                <a:solidFill>
                  <a:srgbClr val="228B22"/>
                </a:solidFill>
                <a:latin typeface="Courier New" panose="02070309020205020404" pitchFamily="49" charset="0"/>
              </a:rPr>
              <a:t>%</a:t>
            </a:r>
            <a:r>
              <a:rPr lang="en-US" sz="1600" dirty="0" err="1">
                <a:solidFill>
                  <a:srgbClr val="228B22"/>
                </a:solidFill>
                <a:latin typeface="Courier New" panose="02070309020205020404" pitchFamily="49" charset="0"/>
              </a:rPr>
              <a:t>Kembalikan</a:t>
            </a:r>
            <a:r>
              <a:rPr lang="en-US" sz="1600" dirty="0">
                <a:solidFill>
                  <a:srgbClr val="228B22"/>
                </a:solidFill>
                <a:latin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228B22"/>
                </a:solidFill>
                <a:latin typeface="Courier New" panose="02070309020205020404" pitchFamily="49" charset="0"/>
              </a:rPr>
              <a:t>ke</a:t>
            </a:r>
            <a:r>
              <a:rPr lang="en-US" sz="1600" dirty="0">
                <a:solidFill>
                  <a:srgbClr val="228B22"/>
                </a:solidFill>
                <a:latin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228B22"/>
                </a:solidFill>
                <a:latin typeface="Courier New" panose="02070309020205020404" pitchFamily="49" charset="0"/>
              </a:rPr>
              <a:t>ranah</a:t>
            </a:r>
            <a:r>
              <a:rPr lang="en-US" sz="1600" dirty="0">
                <a:solidFill>
                  <a:srgbClr val="228B22"/>
                </a:solidFill>
                <a:latin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228B22"/>
                </a:solidFill>
                <a:latin typeface="Courier New" panose="02070309020205020404" pitchFamily="49" charset="0"/>
              </a:rPr>
              <a:t>spasial</a:t>
            </a:r>
            <a:endParaRPr lang="en-US" sz="1600" dirty="0">
              <a:solidFill>
                <a:srgbClr val="228B22"/>
              </a:solidFill>
              <a:latin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J = real(ifft2(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ifftshift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(F1)));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figure,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imshow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(J,[]);</a:t>
            </a:r>
          </a:p>
        </p:txBody>
      </p:sp>
      <p:sp>
        <p:nvSpPr>
          <p:cNvPr id="7" name="Arrow: Curved Up 6">
            <a:extLst>
              <a:ext uri="{FF2B5EF4-FFF2-40B4-BE49-F238E27FC236}">
                <a16:creationId xmlns:a16="http://schemas.microsoft.com/office/drawing/2014/main" id="{613618B3-91A2-3F21-A527-80A4D1DD3848}"/>
              </a:ext>
            </a:extLst>
          </p:cNvPr>
          <p:cNvSpPr/>
          <p:nvPr/>
        </p:nvSpPr>
        <p:spPr>
          <a:xfrm>
            <a:off x="3331535" y="5256655"/>
            <a:ext cx="2959395" cy="978195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FF705F-65D0-6E13-0F58-31CF1330ED2A}"/>
              </a:ext>
            </a:extLst>
          </p:cNvPr>
          <p:cNvSpPr txBox="1"/>
          <p:nvPr/>
        </p:nvSpPr>
        <p:spPr>
          <a:xfrm>
            <a:off x="365051" y="6234850"/>
            <a:ext cx="593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Sumber</a:t>
            </a:r>
            <a:r>
              <a:rPr lang="en-US" dirty="0">
                <a:solidFill>
                  <a:srgbClr val="FF0000"/>
                </a:solidFill>
              </a:rPr>
              <a:t>: </a:t>
            </a:r>
            <a:r>
              <a:rPr lang="en-US" dirty="0" err="1">
                <a:solidFill>
                  <a:srgbClr val="FF0000"/>
                </a:solidFill>
              </a:rPr>
              <a:t>mathworks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01009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BAD2692-7379-4A4A-9EC5-5C6739376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51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D627F4-BAC1-E11B-347D-7D93727626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3842" y="1070067"/>
            <a:ext cx="5463928" cy="539847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E113F4D-409C-0649-4D09-6AB826049DC7}"/>
              </a:ext>
            </a:extLst>
          </p:cNvPr>
          <p:cNvSpPr txBox="1"/>
          <p:nvPr/>
        </p:nvSpPr>
        <p:spPr>
          <a:xfrm>
            <a:off x="6666614" y="839234"/>
            <a:ext cx="42436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Hasil </a:t>
            </a:r>
            <a:r>
              <a:rPr lang="en-US" sz="2400" dirty="0" err="1"/>
              <a:t>penapisan</a:t>
            </a:r>
            <a:r>
              <a:rPr lang="en-US" sz="2400" dirty="0"/>
              <a:t> </a:t>
            </a:r>
            <a:r>
              <a:rPr lang="en-US" sz="2400" dirty="0" err="1"/>
              <a:t>frekuensi</a:t>
            </a:r>
            <a:r>
              <a:rPr lang="en-US" sz="2400" dirty="0"/>
              <a:t> </a:t>
            </a:r>
            <a:r>
              <a:rPr lang="en-US" sz="2400" dirty="0" err="1"/>
              <a:t>derau</a:t>
            </a:r>
            <a:r>
              <a:rPr lang="en-US" sz="2400" dirty="0"/>
              <a:t>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2824745-A01A-6A73-3554-0A8B4E2912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987" y="957874"/>
            <a:ext cx="5670339" cy="560241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9AD4F42-60A6-1BD5-1957-67218AA66144}"/>
              </a:ext>
            </a:extLst>
          </p:cNvPr>
          <p:cNvSpPr txBox="1"/>
          <p:nvPr/>
        </p:nvSpPr>
        <p:spPr>
          <a:xfrm>
            <a:off x="1088066" y="727041"/>
            <a:ext cx="10005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Input: </a:t>
            </a:r>
          </a:p>
        </p:txBody>
      </p:sp>
    </p:spTree>
    <p:extLst>
      <p:ext uri="{BB962C8B-B14F-4D97-AF65-F5344CB8AC3E}">
        <p14:creationId xmlns:p14="http://schemas.microsoft.com/office/powerpoint/2010/main" val="40797658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20F20C1-A2A2-433C-AA50-7BEA2114F3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35176"/>
            <a:ext cx="5497033" cy="471812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1062FD8-364C-4B69-9BF4-618715C5B3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3534" y="616689"/>
            <a:ext cx="8176057" cy="59466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3C21706-19B6-41ED-BDF2-6F5DDDC91152}"/>
              </a:ext>
            </a:extLst>
          </p:cNvPr>
          <p:cNvSpPr txBox="1"/>
          <p:nvPr/>
        </p:nvSpPr>
        <p:spPr>
          <a:xfrm>
            <a:off x="1201479" y="443086"/>
            <a:ext cx="13515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Latihan</a:t>
            </a:r>
            <a:r>
              <a:rPr lang="en-US" sz="2800" dirty="0"/>
              <a:t>: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3C36C7-A484-4ADA-8BC5-FE52DD825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63599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4">
            <a:extLst>
              <a:ext uri="{FF2B5EF4-FFF2-40B4-BE49-F238E27FC236}">
                <a16:creationId xmlns:a16="http://schemas.microsoft.com/office/drawing/2014/main" id="{09FDBF3E-94CF-4982-9BA7-5248BC1E01D2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43717" y="543368"/>
            <a:ext cx="7703136" cy="5771264"/>
          </a:xfrm>
          <a:noFill/>
        </p:spPr>
      </p:pic>
      <p:sp>
        <p:nvSpPr>
          <p:cNvPr id="29700" name="TextBox 1">
            <a:extLst>
              <a:ext uri="{FF2B5EF4-FFF2-40B4-BE49-F238E27FC236}">
                <a16:creationId xmlns:a16="http://schemas.microsoft.com/office/drawing/2014/main" id="{DF243566-9E20-490D-88D4-F4B43C9DC0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0768" y="121387"/>
            <a:ext cx="12938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0000"/>
                </a:solidFill>
              </a:rPr>
              <a:t>Input image</a:t>
            </a:r>
          </a:p>
        </p:txBody>
      </p:sp>
      <p:sp>
        <p:nvSpPr>
          <p:cNvPr id="29701" name="TextBox 4">
            <a:extLst>
              <a:ext uri="{FF2B5EF4-FFF2-40B4-BE49-F238E27FC236}">
                <a16:creationId xmlns:a16="http://schemas.microsoft.com/office/drawing/2014/main" id="{E97F6804-3F77-41B4-9B34-657F3C4121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0121" y="6419850"/>
            <a:ext cx="1447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0000"/>
                </a:solidFill>
              </a:rPr>
              <a:t>Output image</a:t>
            </a:r>
          </a:p>
        </p:txBody>
      </p:sp>
      <p:sp>
        <p:nvSpPr>
          <p:cNvPr id="29702" name="TextBox 5">
            <a:extLst>
              <a:ext uri="{FF2B5EF4-FFF2-40B4-BE49-F238E27FC236}">
                <a16:creationId xmlns:a16="http://schemas.microsoft.com/office/drawing/2014/main" id="{A3408189-29B2-4329-897E-E601109C08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8391" y="120871"/>
            <a:ext cx="29543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0000"/>
                </a:solidFill>
              </a:rPr>
              <a:t>Spectrum (frequency domain)</a:t>
            </a:r>
          </a:p>
        </p:txBody>
      </p:sp>
      <p:sp>
        <p:nvSpPr>
          <p:cNvPr id="29703" name="TextBox 6">
            <a:extLst>
              <a:ext uri="{FF2B5EF4-FFF2-40B4-BE49-F238E27FC236}">
                <a16:creationId xmlns:a16="http://schemas.microsoft.com/office/drawing/2014/main" id="{EB716EE6-3ACC-4345-9E52-B65D5DB2D1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6983" y="6418818"/>
            <a:ext cx="234979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0000"/>
                </a:solidFill>
              </a:rPr>
              <a:t>Band-reject filter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5F1D9A7-D928-4204-92C5-AA7B12488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53</a:t>
            </a:fld>
            <a:endParaRPr lang="en-US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57D34-5895-4766-AB8E-611475699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Discrete Cosine Transform (DCT)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1F6816-0B3F-4AE2-B02E-4254A09870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DCT </a:t>
            </a:r>
            <a:r>
              <a:rPr lang="en-US" sz="2400" dirty="0" err="1"/>
              <a:t>mentransformasikan</a:t>
            </a:r>
            <a:r>
              <a:rPr lang="en-US" sz="2400" dirty="0"/>
              <a:t> </a:t>
            </a:r>
            <a:r>
              <a:rPr lang="en-US" sz="2400" dirty="0" err="1"/>
              <a:t>sinyal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ranah</a:t>
            </a:r>
            <a:r>
              <a:rPr lang="en-US" sz="2400" dirty="0"/>
              <a:t> </a:t>
            </a:r>
            <a:r>
              <a:rPr lang="en-US" sz="2400" dirty="0" err="1"/>
              <a:t>waktu</a:t>
            </a:r>
            <a:r>
              <a:rPr lang="en-US" sz="2400" dirty="0"/>
              <a:t>/</a:t>
            </a:r>
            <a:r>
              <a:rPr lang="en-US" sz="2400" dirty="0" err="1"/>
              <a:t>spasial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ranah</a:t>
            </a:r>
            <a:r>
              <a:rPr lang="en-US" sz="2400" dirty="0"/>
              <a:t> </a:t>
            </a:r>
            <a:r>
              <a:rPr lang="en-US" sz="2400" dirty="0" err="1"/>
              <a:t>frekuensi</a:t>
            </a:r>
            <a:r>
              <a:rPr lang="en-US" sz="2400" dirty="0"/>
              <a:t>.</a:t>
            </a:r>
          </a:p>
          <a:p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memiliki</a:t>
            </a:r>
            <a:r>
              <a:rPr lang="en-US" sz="2400" dirty="0"/>
              <a:t> </a:t>
            </a:r>
            <a:r>
              <a:rPr lang="en-US" sz="2400" dirty="0" err="1"/>
              <a:t>bagian</a:t>
            </a:r>
            <a:r>
              <a:rPr lang="en-US" sz="2400"/>
              <a:t> imaginer. </a:t>
            </a:r>
            <a:endParaRPr lang="en-US" sz="2400" dirty="0"/>
          </a:p>
          <a:p>
            <a:r>
              <a:rPr lang="en-US" sz="2400" dirty="0" err="1"/>
              <a:t>Pasangan</a:t>
            </a:r>
            <a:r>
              <a:rPr lang="en-US" sz="2400" dirty="0"/>
              <a:t> </a:t>
            </a:r>
            <a:r>
              <a:rPr lang="en-US" sz="2400" dirty="0" err="1"/>
              <a:t>transformasi</a:t>
            </a:r>
            <a:r>
              <a:rPr lang="en-US" sz="2400" dirty="0"/>
              <a:t> DCT dan Inverse DCT</a:t>
            </a:r>
          </a:p>
        </p:txBody>
      </p:sp>
      <p:graphicFrame>
        <p:nvGraphicFramePr>
          <p:cNvPr id="4" name="Object 2">
            <a:extLst>
              <a:ext uri="{FF2B5EF4-FFF2-40B4-BE49-F238E27FC236}">
                <a16:creationId xmlns:a16="http://schemas.microsoft.com/office/drawing/2014/main" id="{0FA41585-0F5E-4438-9049-19A88B916BE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9994598"/>
              </p:ext>
            </p:extLst>
          </p:nvPr>
        </p:nvGraphicFramePr>
        <p:xfrm>
          <a:off x="1714430" y="3505994"/>
          <a:ext cx="68072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073400" imgH="444500" progId="Equation.3">
                  <p:embed/>
                </p:oleObj>
              </mc:Choice>
              <mc:Fallback>
                <p:oleObj name="Equation" r:id="rId2" imgW="3073400" imgH="444500" progId="Equation.3">
                  <p:embed/>
                  <p:pic>
                    <p:nvPicPr>
                      <p:cNvPr id="47109" name="Object 2">
                        <a:extLst>
                          <a:ext uri="{FF2B5EF4-FFF2-40B4-BE49-F238E27FC236}">
                            <a16:creationId xmlns:a16="http://schemas.microsoft.com/office/drawing/2014/main" id="{33587BA9-20EA-4182-B454-0ECD822C3D7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430" y="3505994"/>
                        <a:ext cx="68072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5">
            <a:extLst>
              <a:ext uri="{FF2B5EF4-FFF2-40B4-BE49-F238E27FC236}">
                <a16:creationId xmlns:a16="http://schemas.microsoft.com/office/drawing/2014/main" id="{2EC9B050-3540-4A94-9E32-34D9BD854CA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8520747"/>
              </p:ext>
            </p:extLst>
          </p:nvPr>
        </p:nvGraphicFramePr>
        <p:xfrm>
          <a:off x="1639817" y="5336800"/>
          <a:ext cx="6956425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009900" imgH="431800" progId="Equation.3">
                  <p:embed/>
                </p:oleObj>
              </mc:Choice>
              <mc:Fallback>
                <p:oleObj name="Equation" r:id="rId4" imgW="3009900" imgH="431800" progId="Equation.3">
                  <p:embed/>
                  <p:pic>
                    <p:nvPicPr>
                      <p:cNvPr id="47115" name="Object 5">
                        <a:extLst>
                          <a:ext uri="{FF2B5EF4-FFF2-40B4-BE49-F238E27FC236}">
                            <a16:creationId xmlns:a16="http://schemas.microsoft.com/office/drawing/2014/main" id="{25435B90-61B0-4948-B606-82BE5134B79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9817" y="5336800"/>
                        <a:ext cx="6956425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3">
            <a:extLst>
              <a:ext uri="{FF2B5EF4-FFF2-40B4-BE49-F238E27FC236}">
                <a16:creationId xmlns:a16="http://schemas.microsoft.com/office/drawing/2014/main" id="{60E767D5-E120-4969-9052-625EB0E4D14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4007125"/>
              </p:ext>
            </p:extLst>
          </p:nvPr>
        </p:nvGraphicFramePr>
        <p:xfrm>
          <a:off x="9225099" y="5277247"/>
          <a:ext cx="2286000" cy="1150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435100" imgH="723900" progId="Equation.3">
                  <p:embed/>
                </p:oleObj>
              </mc:Choice>
              <mc:Fallback>
                <p:oleObj name="Equation" r:id="rId6" imgW="1435100" imgH="723900" progId="Equation.3">
                  <p:embed/>
                  <p:pic>
                    <p:nvPicPr>
                      <p:cNvPr id="47111" name="Object 3">
                        <a:extLst>
                          <a:ext uri="{FF2B5EF4-FFF2-40B4-BE49-F238E27FC236}">
                            <a16:creationId xmlns:a16="http://schemas.microsoft.com/office/drawing/2014/main" id="{5AE7DFAE-B156-4B4D-8A0D-A9946131F18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25099" y="5277247"/>
                        <a:ext cx="2286000" cy="1150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4">
            <a:extLst>
              <a:ext uri="{FF2B5EF4-FFF2-40B4-BE49-F238E27FC236}">
                <a16:creationId xmlns:a16="http://schemas.microsoft.com/office/drawing/2014/main" id="{118CFD3B-2373-4F6F-BEB1-5AD9407FFC9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8569544"/>
              </p:ext>
            </p:extLst>
          </p:nvPr>
        </p:nvGraphicFramePr>
        <p:xfrm>
          <a:off x="9225099" y="3890169"/>
          <a:ext cx="2209800" cy="1212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371600" imgH="749300" progId="Equation.3">
                  <p:embed/>
                </p:oleObj>
              </mc:Choice>
              <mc:Fallback>
                <p:oleObj name="Equation" r:id="rId8" imgW="1371600" imgH="749300" progId="Equation.3">
                  <p:embed/>
                  <p:pic>
                    <p:nvPicPr>
                      <p:cNvPr id="47113" name="Object 4">
                        <a:extLst>
                          <a:ext uri="{FF2B5EF4-FFF2-40B4-BE49-F238E27FC236}">
                            <a16:creationId xmlns:a16="http://schemas.microsoft.com/office/drawing/2014/main" id="{A02E55C9-9F78-4E4D-92CB-A80C7432B68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25099" y="3890169"/>
                        <a:ext cx="2209800" cy="1212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11">
            <a:extLst>
              <a:ext uri="{FF2B5EF4-FFF2-40B4-BE49-F238E27FC236}">
                <a16:creationId xmlns:a16="http://schemas.microsoft.com/office/drawing/2014/main" id="{C8686563-20FA-4B93-93B5-B7E25C30CF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4430" y="4547351"/>
            <a:ext cx="39131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1600" dirty="0">
                <a:solidFill>
                  <a:srgbClr val="FF0000"/>
                </a:solidFill>
              </a:rPr>
              <a:t>C(</a:t>
            </a:r>
            <a:r>
              <a:rPr lang="en-US" altLang="en-US" sz="1600" dirty="0" err="1">
                <a:solidFill>
                  <a:srgbClr val="FF0000"/>
                </a:solidFill>
              </a:rPr>
              <a:t>u,v</a:t>
            </a:r>
            <a:r>
              <a:rPr lang="en-US" altLang="en-US" sz="1600" dirty="0">
                <a:solidFill>
                  <a:srgbClr val="FF0000"/>
                </a:solidFill>
              </a:rPr>
              <a:t>) </a:t>
            </a:r>
            <a:r>
              <a:rPr lang="en-US" altLang="en-US" sz="1600" dirty="0" err="1">
                <a:solidFill>
                  <a:srgbClr val="FF0000"/>
                </a:solidFill>
              </a:rPr>
              <a:t>disebut</a:t>
            </a:r>
            <a:r>
              <a:rPr lang="en-US" altLang="en-US" sz="1600" dirty="0">
                <a:solidFill>
                  <a:srgbClr val="FF0000"/>
                </a:solidFill>
              </a:rPr>
              <a:t> </a:t>
            </a:r>
            <a:r>
              <a:rPr lang="en-US" altLang="en-US" sz="1600" dirty="0" err="1">
                <a:solidFill>
                  <a:srgbClr val="FF0000"/>
                </a:solidFill>
              </a:rPr>
              <a:t>koefisien-koefisien</a:t>
            </a:r>
            <a:r>
              <a:rPr lang="en-US" altLang="en-US" sz="1600" dirty="0">
                <a:solidFill>
                  <a:srgbClr val="FF0000"/>
                </a:solidFill>
              </a:rPr>
              <a:t>  DCT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9F01E40-0D1F-48E5-AA2A-E7A29DFA3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06135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CB927A8F-76CF-4025-9324-10402C4C3A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895" y="1381746"/>
            <a:ext cx="9623979" cy="354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7F2B51A-8217-44B6-8CF2-5476E2EDE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44074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AF49E8-740A-46A9-BF5C-368189F97A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52939"/>
            <a:ext cx="10515600" cy="5024024"/>
          </a:xfrm>
        </p:spPr>
        <p:txBody>
          <a:bodyPr/>
          <a:lstStyle/>
          <a:p>
            <a:r>
              <a:rPr lang="en-US" altLang="en-US" dirty="0"/>
              <a:t>DCT </a:t>
            </a:r>
            <a:r>
              <a:rPr lang="en-US" altLang="en-US" dirty="0" err="1"/>
              <a:t>membagi</a:t>
            </a:r>
            <a:r>
              <a:rPr lang="en-US" altLang="en-US" dirty="0"/>
              <a:t> </a:t>
            </a:r>
            <a:r>
              <a:rPr lang="en-US" altLang="en-US" dirty="0" err="1"/>
              <a:t>citra</a:t>
            </a:r>
            <a:r>
              <a:rPr lang="en-US" altLang="en-US" dirty="0"/>
              <a:t> </a:t>
            </a:r>
            <a:r>
              <a:rPr lang="en-US" altLang="en-US" dirty="0" err="1"/>
              <a:t>ke</a:t>
            </a:r>
            <a:r>
              <a:rPr lang="en-US" altLang="en-US" dirty="0"/>
              <a:t> </a:t>
            </a:r>
            <a:r>
              <a:rPr lang="en-US" altLang="en-US" dirty="0" err="1"/>
              <a:t>dalam</a:t>
            </a:r>
            <a:r>
              <a:rPr lang="en-US" altLang="en-US" dirty="0"/>
              <a:t> 3 </a:t>
            </a:r>
            <a:r>
              <a:rPr lang="en-US" altLang="en-US" dirty="0" err="1"/>
              <a:t>ranah</a:t>
            </a:r>
            <a:r>
              <a:rPr lang="en-US" altLang="en-US" dirty="0"/>
              <a:t> </a:t>
            </a:r>
            <a:r>
              <a:rPr lang="en-US" altLang="en-US" dirty="0" err="1"/>
              <a:t>frekuensi</a:t>
            </a:r>
            <a:r>
              <a:rPr lang="en-US" altLang="en-US" i="1" dirty="0"/>
              <a:t>: low frequencies</a:t>
            </a:r>
            <a:r>
              <a:rPr lang="en-US" altLang="en-US" dirty="0"/>
              <a:t>, </a:t>
            </a:r>
            <a:r>
              <a:rPr lang="en-US" altLang="en-US" i="1" dirty="0"/>
              <a:t>middle frequencies</a:t>
            </a:r>
            <a:r>
              <a:rPr lang="en-US" altLang="en-US" dirty="0"/>
              <a:t>, dan </a:t>
            </a:r>
            <a:r>
              <a:rPr lang="en-US" altLang="en-US" i="1" dirty="0"/>
              <a:t>high frequencies</a:t>
            </a:r>
            <a:r>
              <a:rPr lang="en-US" altLang="en-US" dirty="0"/>
              <a:t>)</a:t>
            </a:r>
          </a:p>
          <a:p>
            <a:endParaRPr lang="en-US" dirty="0"/>
          </a:p>
        </p:txBody>
      </p:sp>
      <p:graphicFrame>
        <p:nvGraphicFramePr>
          <p:cNvPr id="5" name="Object 1">
            <a:extLst>
              <a:ext uri="{FF2B5EF4-FFF2-40B4-BE49-F238E27FC236}">
                <a16:creationId xmlns:a16="http://schemas.microsoft.com/office/drawing/2014/main" id="{C84FB53E-78CE-4A65-AE6A-9C92B656998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1557925"/>
              </p:ext>
            </p:extLst>
          </p:nvPr>
        </p:nvGraphicFramePr>
        <p:xfrm>
          <a:off x="3425895" y="2448132"/>
          <a:ext cx="3500437" cy="3652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2187587" imgH="2282063" progId="Visio.Drawing.6">
                  <p:embed/>
                </p:oleObj>
              </mc:Choice>
              <mc:Fallback>
                <p:oleObj r:id="rId2" imgW="2187587" imgH="2282063" progId="Visio.Drawing.6">
                  <p:embed/>
                  <p:pic>
                    <p:nvPicPr>
                      <p:cNvPr id="65541" name="Object 1">
                        <a:extLst>
                          <a:ext uri="{FF2B5EF4-FFF2-40B4-BE49-F238E27FC236}">
                            <a16:creationId xmlns:a16="http://schemas.microsoft.com/office/drawing/2014/main" id="{415E2C76-63AC-4892-8961-591CC036085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5895" y="2448132"/>
                        <a:ext cx="3500437" cy="3652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700D468-E023-4FAD-97B0-47CA1E4F9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34666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Slide Number Placeholder 4">
            <a:extLst>
              <a:ext uri="{FF2B5EF4-FFF2-40B4-BE49-F238E27FC236}">
                <a16:creationId xmlns:a16="http://schemas.microsoft.com/office/drawing/2014/main" id="{BE67A215-8066-4D73-B924-19C1FD29B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A7FB2C94-02E6-44FB-90A7-1F1EB3A21A9C}" type="slidenum">
              <a:rPr lang="en-US" altLang="en-US" smtClean="0">
                <a:latin typeface="Arial" panose="020B0604020202020204" pitchFamily="34" charset="0"/>
              </a:rPr>
              <a:pPr/>
              <a:t>57</a:t>
            </a:fld>
            <a:endParaRPr lang="en-US" altLang="en-US">
              <a:latin typeface="Arial" panose="020B0604020202020204" pitchFamily="34" charset="0"/>
            </a:endParaRPr>
          </a:p>
        </p:txBody>
      </p:sp>
      <p:pic>
        <p:nvPicPr>
          <p:cNvPr id="66564" name="Picture 3">
            <a:extLst>
              <a:ext uri="{FF2B5EF4-FFF2-40B4-BE49-F238E27FC236}">
                <a16:creationId xmlns:a16="http://schemas.microsoft.com/office/drawing/2014/main" id="{C31FC5B2-7737-4CC3-81C7-762029CC6E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022" y="2013746"/>
            <a:ext cx="4142100" cy="394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5" name="Picture 4">
            <a:extLst>
              <a:ext uri="{FF2B5EF4-FFF2-40B4-BE49-F238E27FC236}">
                <a16:creationId xmlns:a16="http://schemas.microsoft.com/office/drawing/2014/main" id="{6B5112FB-B3D2-401E-989D-4DA6A2C91C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335" y="1967773"/>
            <a:ext cx="4191604" cy="3987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6" name="TextBox 8">
            <a:extLst>
              <a:ext uri="{FF2B5EF4-FFF2-40B4-BE49-F238E27FC236}">
                <a16:creationId xmlns:a16="http://schemas.microsoft.com/office/drawing/2014/main" id="{DE31D7C7-8BE9-48BC-9341-B57C1195D0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4794" y="5770565"/>
            <a:ext cx="28622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id-ID" altLang="en-US" dirty="0"/>
              <a:t>Citra dalam ranah spasial</a:t>
            </a:r>
          </a:p>
        </p:txBody>
      </p:sp>
      <p:sp>
        <p:nvSpPr>
          <p:cNvPr id="66567" name="TextBox 9">
            <a:extLst>
              <a:ext uri="{FF2B5EF4-FFF2-40B4-BE49-F238E27FC236}">
                <a16:creationId xmlns:a16="http://schemas.microsoft.com/office/drawing/2014/main" id="{574BBC31-8D7B-4B9A-9714-A0D906FDBF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8431" y="5770565"/>
            <a:ext cx="31734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id-ID" altLang="en-US" dirty="0"/>
              <a:t>Citra dalam ranah frekuensi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353B2F4-FF61-4CAF-90A6-5012347C040C}"/>
              </a:ext>
            </a:extLst>
          </p:cNvPr>
          <p:cNvSpPr/>
          <p:nvPr/>
        </p:nvSpPr>
        <p:spPr>
          <a:xfrm>
            <a:off x="1184231" y="567023"/>
            <a:ext cx="105683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I =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imread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('lena-gray.bmp');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J = dct2(I);</a:t>
            </a:r>
          </a:p>
          <a:p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imshow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(log(abs(J)),[]), colormap(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gca,jet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(64)),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colorbar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839ACB-5908-4608-B952-5920846FC6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16226"/>
            <a:ext cx="10515600" cy="5560737"/>
          </a:xfrm>
        </p:spPr>
        <p:txBody>
          <a:bodyPr/>
          <a:lstStyle/>
          <a:p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mengoperasikan</a:t>
            </a:r>
            <a:r>
              <a:rPr lang="en-US" sz="2400" dirty="0"/>
              <a:t> </a:t>
            </a:r>
            <a:r>
              <a:rPr lang="en-US" sz="2400" dirty="0" err="1"/>
              <a:t>citra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ranah</a:t>
            </a:r>
            <a:r>
              <a:rPr lang="en-US" sz="2400" dirty="0"/>
              <a:t> </a:t>
            </a:r>
            <a:r>
              <a:rPr lang="en-US" sz="2400" dirty="0" err="1"/>
              <a:t>frekuensi</a:t>
            </a:r>
            <a:r>
              <a:rPr lang="en-US" sz="2400" dirty="0"/>
              <a:t>, </a:t>
            </a:r>
            <a:r>
              <a:rPr lang="en-US" sz="2400" dirty="0" err="1"/>
              <a:t>maka</a:t>
            </a:r>
            <a:r>
              <a:rPr lang="en-US" sz="2400" dirty="0"/>
              <a:t> </a:t>
            </a:r>
            <a:r>
              <a:rPr lang="en-US" sz="2400" dirty="0" err="1"/>
              <a:t>citra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ranah</a:t>
            </a:r>
            <a:r>
              <a:rPr lang="en-US" sz="2400" dirty="0"/>
              <a:t> </a:t>
            </a:r>
            <a:r>
              <a:rPr lang="en-US" sz="2400" dirty="0" err="1"/>
              <a:t>spasial</a:t>
            </a:r>
            <a:r>
              <a:rPr lang="en-US" sz="2400" dirty="0"/>
              <a:t>, f(</a:t>
            </a:r>
            <a:r>
              <a:rPr lang="en-US" sz="2400" dirty="0" err="1"/>
              <a:t>x,y</a:t>
            </a:r>
            <a:r>
              <a:rPr lang="en-US" sz="2400" dirty="0"/>
              <a:t>), </a:t>
            </a:r>
            <a:r>
              <a:rPr lang="en-US" sz="2400" dirty="0" err="1"/>
              <a:t>harus</a:t>
            </a:r>
            <a:r>
              <a:rPr lang="en-US" sz="2400" dirty="0"/>
              <a:t> </a:t>
            </a:r>
            <a:r>
              <a:rPr lang="en-US" sz="2400" dirty="0" err="1"/>
              <a:t>ditransformasikan</a:t>
            </a:r>
            <a:r>
              <a:rPr lang="en-US" sz="2400" dirty="0"/>
              <a:t> </a:t>
            </a:r>
            <a:r>
              <a:rPr lang="en-US" sz="2400" dirty="0" err="1"/>
              <a:t>menjadi</a:t>
            </a:r>
            <a:r>
              <a:rPr lang="en-US" sz="2400" dirty="0"/>
              <a:t> </a:t>
            </a:r>
            <a:r>
              <a:rPr lang="en-US" sz="2400" dirty="0" err="1"/>
              <a:t>citra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ranah</a:t>
            </a:r>
            <a:r>
              <a:rPr lang="en-US" sz="2400" dirty="0"/>
              <a:t> </a:t>
            </a:r>
            <a:r>
              <a:rPr lang="en-US" sz="2400" dirty="0" err="1"/>
              <a:t>frekuensi</a:t>
            </a:r>
            <a:r>
              <a:rPr lang="en-US" sz="2400" dirty="0"/>
              <a:t>, F(</a:t>
            </a:r>
            <a:r>
              <a:rPr lang="en-US" sz="2400" dirty="0" err="1"/>
              <a:t>u,v</a:t>
            </a:r>
            <a:r>
              <a:rPr lang="en-US" sz="2400" dirty="0"/>
              <a:t>). </a:t>
            </a:r>
            <a:r>
              <a:rPr lang="en-US" sz="2400" dirty="0" err="1"/>
              <a:t>Operasi</a:t>
            </a:r>
            <a:r>
              <a:rPr lang="en-US" sz="2400" dirty="0"/>
              <a:t> </a:t>
            </a:r>
            <a:r>
              <a:rPr lang="en-US" sz="2400" dirty="0" err="1"/>
              <a:t>citra</a:t>
            </a:r>
            <a:r>
              <a:rPr lang="en-US" sz="2400" dirty="0"/>
              <a:t> </a:t>
            </a:r>
            <a:r>
              <a:rPr lang="en-US" sz="2400" dirty="0" err="1"/>
              <a:t>dilakukan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memanipulasi</a:t>
            </a:r>
            <a:r>
              <a:rPr lang="en-US" sz="2400" dirty="0"/>
              <a:t> </a:t>
            </a:r>
            <a:r>
              <a:rPr lang="en-US" sz="2400" dirty="0" err="1"/>
              <a:t>nilai-nilai</a:t>
            </a:r>
            <a:r>
              <a:rPr lang="en-US" sz="2400" dirty="0"/>
              <a:t> F(</a:t>
            </a:r>
            <a:r>
              <a:rPr lang="en-US" sz="2400" dirty="0" err="1"/>
              <a:t>u,v</a:t>
            </a:r>
            <a:r>
              <a:rPr lang="en-US" sz="2400" dirty="0"/>
              <a:t>)</a:t>
            </a:r>
          </a:p>
          <a:p>
            <a:endParaRPr lang="en-US" sz="2400" dirty="0"/>
          </a:p>
          <a:p>
            <a:r>
              <a:rPr lang="en-US" sz="2400" dirty="0" err="1"/>
              <a:t>Setelah</a:t>
            </a:r>
            <a:r>
              <a:rPr lang="en-US" sz="2400" dirty="0"/>
              <a:t> </a:t>
            </a:r>
            <a:r>
              <a:rPr lang="en-US" sz="2400" dirty="0" err="1"/>
              <a:t>selesai</a:t>
            </a:r>
            <a:r>
              <a:rPr lang="en-US" sz="2400" dirty="0"/>
              <a:t> </a:t>
            </a:r>
            <a:r>
              <a:rPr lang="en-US" sz="2400" dirty="0" err="1"/>
              <a:t>dioperasikan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ranah</a:t>
            </a:r>
            <a:r>
              <a:rPr lang="en-US" sz="2400" dirty="0"/>
              <a:t> </a:t>
            </a:r>
            <a:r>
              <a:rPr lang="en-US" sz="2400" dirty="0" err="1"/>
              <a:t>frekuensi</a:t>
            </a:r>
            <a:r>
              <a:rPr lang="en-US" sz="2400" dirty="0"/>
              <a:t>, </a:t>
            </a:r>
            <a:r>
              <a:rPr lang="en-US" sz="2400" dirty="0" err="1"/>
              <a:t>maka</a:t>
            </a:r>
            <a:r>
              <a:rPr lang="en-US" sz="2400" dirty="0"/>
              <a:t> </a:t>
            </a:r>
            <a:r>
              <a:rPr lang="en-US" sz="2400" dirty="0" err="1"/>
              <a:t>citra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ranah</a:t>
            </a:r>
            <a:r>
              <a:rPr lang="en-US" sz="2400" dirty="0"/>
              <a:t> </a:t>
            </a:r>
            <a:r>
              <a:rPr lang="en-US" sz="2400" dirty="0" err="1"/>
              <a:t>frekuensi</a:t>
            </a:r>
            <a:r>
              <a:rPr lang="en-US" sz="2400" dirty="0"/>
              <a:t>, F(</a:t>
            </a:r>
            <a:r>
              <a:rPr lang="en-US" sz="2400" dirty="0" err="1"/>
              <a:t>u,v</a:t>
            </a:r>
            <a:r>
              <a:rPr lang="en-US" sz="2400" dirty="0"/>
              <a:t>) </a:t>
            </a:r>
            <a:r>
              <a:rPr lang="en-US" sz="2400" dirty="0" err="1"/>
              <a:t>dikembalikan</a:t>
            </a:r>
            <a:r>
              <a:rPr lang="en-US" sz="2400" dirty="0"/>
              <a:t> </a:t>
            </a:r>
            <a:r>
              <a:rPr lang="en-US" sz="2400" dirty="0" err="1"/>
              <a:t>menjadi</a:t>
            </a:r>
            <a:r>
              <a:rPr lang="en-US" sz="2400" dirty="0"/>
              <a:t> </a:t>
            </a:r>
            <a:r>
              <a:rPr lang="en-US" sz="2400" dirty="0" err="1"/>
              <a:t>citra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ranah</a:t>
            </a:r>
            <a:r>
              <a:rPr lang="en-US" sz="2400" dirty="0"/>
              <a:t> </a:t>
            </a:r>
            <a:r>
              <a:rPr lang="en-US" sz="2400" dirty="0" err="1"/>
              <a:t>spasial</a:t>
            </a:r>
            <a:r>
              <a:rPr lang="en-US" sz="2400" dirty="0"/>
              <a:t>, f(</a:t>
            </a:r>
            <a:r>
              <a:rPr lang="en-US" sz="2400" dirty="0" err="1"/>
              <a:t>x,y</a:t>
            </a:r>
            <a:r>
              <a:rPr lang="en-US" sz="2400" dirty="0"/>
              <a:t>). </a:t>
            </a:r>
          </a:p>
          <a:p>
            <a:endParaRPr lang="en-US" sz="2400" dirty="0"/>
          </a:p>
          <a:p>
            <a:r>
              <a:rPr lang="en-US" sz="2400" dirty="0" err="1"/>
              <a:t>Kedua</a:t>
            </a:r>
            <a:r>
              <a:rPr lang="en-US" sz="2400" dirty="0"/>
              <a:t> </a:t>
            </a:r>
            <a:r>
              <a:rPr lang="en-US" sz="2400" dirty="0" err="1"/>
              <a:t>transformasi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dinamakan</a:t>
            </a:r>
            <a:r>
              <a:rPr lang="en-US" sz="2400" dirty="0"/>
              <a:t> </a:t>
            </a:r>
            <a:r>
              <a:rPr lang="en-US" sz="2400" dirty="0" err="1"/>
              <a:t>transformasi</a:t>
            </a:r>
            <a:r>
              <a:rPr lang="en-US" sz="2400" dirty="0"/>
              <a:t> </a:t>
            </a:r>
            <a:r>
              <a:rPr lang="en-US" sz="2400" dirty="0" err="1"/>
              <a:t>citra</a:t>
            </a:r>
            <a:r>
              <a:rPr lang="en-US" sz="2400" dirty="0"/>
              <a:t> (</a:t>
            </a:r>
            <a:r>
              <a:rPr lang="en-US" sz="2400" i="1" dirty="0"/>
              <a:t>image transform</a:t>
            </a:r>
            <a:r>
              <a:rPr lang="en-US" sz="2400" dirty="0"/>
              <a:t>) dan </a:t>
            </a:r>
            <a:r>
              <a:rPr lang="en-US" sz="2400" dirty="0" err="1"/>
              <a:t>transformasi</a:t>
            </a:r>
            <a:r>
              <a:rPr lang="en-US" sz="2400" dirty="0"/>
              <a:t> </a:t>
            </a:r>
            <a:r>
              <a:rPr lang="en-US" sz="2400" dirty="0" err="1"/>
              <a:t>citra</a:t>
            </a:r>
            <a:r>
              <a:rPr lang="en-US" sz="2400" dirty="0"/>
              <a:t> </a:t>
            </a:r>
            <a:r>
              <a:rPr lang="en-US" sz="2400" dirty="0" err="1"/>
              <a:t>balikan</a:t>
            </a:r>
            <a:r>
              <a:rPr lang="en-US" sz="2400" dirty="0"/>
              <a:t> (</a:t>
            </a:r>
            <a:r>
              <a:rPr lang="en-US" sz="2400" i="1" dirty="0"/>
              <a:t>inverse image transform</a:t>
            </a:r>
            <a:r>
              <a:rPr lang="en-US" sz="2400" dirty="0"/>
              <a:t>)</a:t>
            </a:r>
          </a:p>
          <a:p>
            <a:endParaRPr lang="en-US" sz="2400" dirty="0"/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3D7F558-3374-4F04-B18F-35E96B4E5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6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401CF8E-3268-AEC0-2CB6-0B352F480328}"/>
              </a:ext>
            </a:extLst>
          </p:cNvPr>
          <p:cNvSpPr/>
          <p:nvPr/>
        </p:nvSpPr>
        <p:spPr>
          <a:xfrm>
            <a:off x="2530912" y="5023389"/>
            <a:ext cx="2189018" cy="58189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</a:rPr>
              <a:t>Transformasi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citra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B3C9541-D9B0-DCD4-FF46-85D947D1ED1E}"/>
              </a:ext>
            </a:extLst>
          </p:cNvPr>
          <p:cNvSpPr/>
          <p:nvPr/>
        </p:nvSpPr>
        <p:spPr>
          <a:xfrm>
            <a:off x="6257785" y="5037244"/>
            <a:ext cx="2978727" cy="58189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</a:rPr>
              <a:t>Transformasi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citra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balikan</a:t>
            </a:r>
            <a:endParaRPr lang="en-US" sz="2000" dirty="0">
              <a:solidFill>
                <a:schemeClr val="tx1"/>
              </a:solidFill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E9EF6EE-6E33-FB07-872D-5708A61057DD}"/>
              </a:ext>
            </a:extLst>
          </p:cNvPr>
          <p:cNvCxnSpPr>
            <a:cxnSpLocks/>
            <a:endCxn id="5" idx="1"/>
          </p:cNvCxnSpPr>
          <p:nvPr/>
        </p:nvCxnSpPr>
        <p:spPr>
          <a:xfrm>
            <a:off x="1917290" y="5314335"/>
            <a:ext cx="613622" cy="0"/>
          </a:xfrm>
          <a:prstGeom prst="straightConnector1">
            <a:avLst/>
          </a:prstGeom>
          <a:ln w="31750">
            <a:tailEnd type="stealt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33E0F36-6C93-95D2-4BD7-9C5AB53AE3C0}"/>
              </a:ext>
            </a:extLst>
          </p:cNvPr>
          <p:cNvCxnSpPr>
            <a:cxnSpLocks/>
            <a:endCxn id="6" idx="1"/>
          </p:cNvCxnSpPr>
          <p:nvPr/>
        </p:nvCxnSpPr>
        <p:spPr>
          <a:xfrm>
            <a:off x="4719930" y="5314335"/>
            <a:ext cx="1537855" cy="13855"/>
          </a:xfrm>
          <a:prstGeom prst="straightConnector1">
            <a:avLst/>
          </a:prstGeom>
          <a:ln w="31750">
            <a:tailEnd type="stealt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43A91E1-461A-D1E1-40B8-5FA3B36D8FAE}"/>
              </a:ext>
            </a:extLst>
          </p:cNvPr>
          <p:cNvCxnSpPr>
            <a:cxnSpLocks/>
          </p:cNvCxnSpPr>
          <p:nvPr/>
        </p:nvCxnSpPr>
        <p:spPr>
          <a:xfrm>
            <a:off x="9236512" y="5328189"/>
            <a:ext cx="792391" cy="0"/>
          </a:xfrm>
          <a:prstGeom prst="straightConnector1">
            <a:avLst/>
          </a:prstGeom>
          <a:ln w="31750">
            <a:tailEnd type="stealt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D8E6637-40E8-8007-7D3C-8DB88712CF40}"/>
              </a:ext>
            </a:extLst>
          </p:cNvPr>
          <p:cNvSpPr txBox="1"/>
          <p:nvPr/>
        </p:nvSpPr>
        <p:spPr>
          <a:xfrm>
            <a:off x="10063916" y="5138578"/>
            <a:ext cx="7104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f</a:t>
            </a:r>
            <a:r>
              <a:rPr lang="en-US" sz="2000" dirty="0"/>
              <a:t>(</a:t>
            </a:r>
            <a:r>
              <a:rPr lang="en-US" sz="2000" i="1" dirty="0" err="1"/>
              <a:t>x</a:t>
            </a:r>
            <a:r>
              <a:rPr lang="en-US" sz="2000" dirty="0" err="1"/>
              <a:t>,</a:t>
            </a:r>
            <a:r>
              <a:rPr lang="en-US" sz="2000" i="1" dirty="0" err="1"/>
              <a:t>y</a:t>
            </a:r>
            <a:r>
              <a:rPr lang="en-US" sz="2000" dirty="0"/>
              <a:t>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008D5D2-2759-9EAD-2111-13EF827F946C}"/>
              </a:ext>
            </a:extLst>
          </p:cNvPr>
          <p:cNvSpPr txBox="1"/>
          <p:nvPr/>
        </p:nvSpPr>
        <p:spPr>
          <a:xfrm>
            <a:off x="1232313" y="5114279"/>
            <a:ext cx="7104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f</a:t>
            </a:r>
            <a:r>
              <a:rPr lang="en-US" sz="2000" dirty="0"/>
              <a:t>(</a:t>
            </a:r>
            <a:r>
              <a:rPr lang="en-US" sz="2000" i="1" dirty="0" err="1"/>
              <a:t>x</a:t>
            </a:r>
            <a:r>
              <a:rPr lang="en-US" sz="2000" dirty="0" err="1"/>
              <a:t>,</a:t>
            </a:r>
            <a:r>
              <a:rPr lang="en-US" sz="2000" i="1" dirty="0" err="1"/>
              <a:t>y</a:t>
            </a:r>
            <a:r>
              <a:rPr lang="en-US" sz="2000" dirty="0"/>
              <a:t>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26A5BA2-0731-12D4-3A85-C3824D0F0B37}"/>
              </a:ext>
            </a:extLst>
          </p:cNvPr>
          <p:cNvSpPr txBox="1"/>
          <p:nvPr/>
        </p:nvSpPr>
        <p:spPr>
          <a:xfrm>
            <a:off x="5075155" y="4768752"/>
            <a:ext cx="7697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F</a:t>
            </a:r>
            <a:r>
              <a:rPr lang="en-US" sz="2000" dirty="0"/>
              <a:t>(</a:t>
            </a:r>
            <a:r>
              <a:rPr lang="en-US" sz="2000" i="1" dirty="0" err="1"/>
              <a:t>u</a:t>
            </a:r>
            <a:r>
              <a:rPr lang="en-US" sz="2000" dirty="0" err="1"/>
              <a:t>,</a:t>
            </a:r>
            <a:r>
              <a:rPr lang="en-US" sz="2000" i="1" dirty="0" err="1"/>
              <a:t>v</a:t>
            </a:r>
            <a:r>
              <a:rPr lang="en-US" sz="2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343071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CD52192-C0CA-196C-B48D-D043BF234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6EC03C-D571-95AD-52A0-7946304E98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880" y="2934236"/>
            <a:ext cx="9906000" cy="32575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8F3A582-6583-BF25-2D4E-8BDC2D8A807E}"/>
              </a:ext>
            </a:extLst>
          </p:cNvPr>
          <p:cNvSpPr txBox="1"/>
          <p:nvPr/>
        </p:nvSpPr>
        <p:spPr>
          <a:xfrm>
            <a:off x="1168400" y="666214"/>
            <a:ext cx="1009904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Salah </a:t>
            </a:r>
            <a:r>
              <a:rPr lang="en-US" sz="2400" dirty="0" err="1"/>
              <a:t>satu</a:t>
            </a:r>
            <a:r>
              <a:rPr lang="en-US" sz="2400" dirty="0"/>
              <a:t> </a:t>
            </a:r>
            <a:r>
              <a:rPr lang="en-US" sz="2400" dirty="0" err="1"/>
              <a:t>metode</a:t>
            </a:r>
            <a:r>
              <a:rPr lang="en-US" sz="2400" dirty="0"/>
              <a:t> </a:t>
            </a:r>
            <a:r>
              <a:rPr lang="en-US" sz="2400" dirty="0" err="1"/>
              <a:t>transformasi</a:t>
            </a:r>
            <a:r>
              <a:rPr lang="en-US" sz="2400" dirty="0"/>
              <a:t> </a:t>
            </a:r>
            <a:r>
              <a:rPr lang="en-US" sz="2400" dirty="0" err="1"/>
              <a:t>citra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i="1" dirty="0"/>
              <a:t>Fourier Transform </a:t>
            </a:r>
            <a:r>
              <a:rPr lang="en-US" sz="2400" dirty="0"/>
              <a:t>(FT) dan </a:t>
            </a:r>
            <a:r>
              <a:rPr lang="en-US" sz="2400" dirty="0" err="1"/>
              <a:t>transformasi</a:t>
            </a:r>
            <a:r>
              <a:rPr lang="en-US" sz="2400" dirty="0"/>
              <a:t> </a:t>
            </a:r>
            <a:r>
              <a:rPr lang="en-US" sz="2400" dirty="0" err="1"/>
              <a:t>balikannya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i="1" dirty="0"/>
              <a:t>Invers Fourier Transform </a:t>
            </a:r>
            <a:r>
              <a:rPr lang="en-US" sz="2400" dirty="0"/>
              <a:t>(IFT).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Keduanya</a:t>
            </a:r>
            <a:r>
              <a:rPr lang="en-US" sz="2400" dirty="0"/>
              <a:t> 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  <a:r>
              <a:rPr lang="en-US" sz="2400" dirty="0" err="1"/>
              <a:t>dibahas</a:t>
            </a:r>
            <a:r>
              <a:rPr lang="en-US" sz="2400" dirty="0"/>
              <a:t> </a:t>
            </a:r>
            <a:r>
              <a:rPr lang="en-US" sz="2400" dirty="0" err="1"/>
              <a:t>nanti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708586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F26763-C441-444F-86F8-8706D49A95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662" y="695740"/>
            <a:ext cx="11019183" cy="5272502"/>
          </a:xfrm>
        </p:spPr>
        <p:txBody>
          <a:bodyPr/>
          <a:lstStyle/>
          <a:p>
            <a:r>
              <a:rPr lang="en-US" sz="2400" dirty="0" err="1"/>
              <a:t>Contoh</a:t>
            </a:r>
            <a:r>
              <a:rPr lang="en-US" sz="2400" dirty="0"/>
              <a:t> </a:t>
            </a:r>
            <a:r>
              <a:rPr lang="en-US" sz="2400" dirty="0" err="1"/>
              <a:t>transformasi</a:t>
            </a:r>
            <a:r>
              <a:rPr lang="en-US" sz="2400" dirty="0"/>
              <a:t> </a:t>
            </a:r>
            <a:r>
              <a:rPr lang="en-US" sz="2400" dirty="0" err="1"/>
              <a:t>citra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ranah</a:t>
            </a:r>
            <a:r>
              <a:rPr lang="en-US" sz="2400" dirty="0"/>
              <a:t> </a:t>
            </a:r>
            <a:r>
              <a:rPr lang="en-US" sz="2400" dirty="0" err="1"/>
              <a:t>spasial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ranah</a:t>
            </a:r>
            <a:r>
              <a:rPr lang="en-US" sz="2400" dirty="0"/>
              <a:t> </a:t>
            </a:r>
            <a:r>
              <a:rPr lang="en-US" sz="2400" dirty="0" err="1"/>
              <a:t>frekuensi</a:t>
            </a:r>
            <a:r>
              <a:rPr lang="en-US" sz="2400" dirty="0"/>
              <a:t> dan </a:t>
            </a:r>
            <a:r>
              <a:rPr lang="en-US" sz="2400" dirty="0" err="1"/>
              <a:t>sebaliknya</a:t>
            </a:r>
            <a:endParaRPr lang="en-US" sz="2400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6BB223-D610-4F66-8040-50C217E3B0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90457" y="1145665"/>
            <a:ext cx="5548236" cy="4572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39C16F2-6FBF-4177-8C0D-626811108B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6796" y="1143000"/>
            <a:ext cx="5548235" cy="4572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E8ADAD8-52B9-4524-825C-2834741DBD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2624" y="1276363"/>
            <a:ext cx="4866751" cy="3654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E75B1B8-EDE4-48E3-8C4B-AAD1B49FE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8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3B8942C-505C-24A3-7301-7854D87A2E4A}"/>
              </a:ext>
            </a:extLst>
          </p:cNvPr>
          <p:cNvSpPr txBox="1"/>
          <p:nvPr/>
        </p:nvSpPr>
        <p:spPr>
          <a:xfrm>
            <a:off x="1492131" y="4805680"/>
            <a:ext cx="8146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f(</a:t>
            </a:r>
            <a:r>
              <a:rPr lang="en-US" sz="2400" dirty="0" err="1"/>
              <a:t>x,y</a:t>
            </a:r>
            <a:r>
              <a:rPr lang="en-US" sz="2400" dirty="0"/>
              <a:t>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052CDD8-E4C4-3A63-4230-299139C2D185}"/>
              </a:ext>
            </a:extLst>
          </p:cNvPr>
          <p:cNvSpPr txBox="1"/>
          <p:nvPr/>
        </p:nvSpPr>
        <p:spPr>
          <a:xfrm>
            <a:off x="5725956" y="4788123"/>
            <a:ext cx="889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F(</a:t>
            </a:r>
            <a:r>
              <a:rPr lang="en-US" sz="2400" dirty="0" err="1"/>
              <a:t>u,v</a:t>
            </a:r>
            <a:r>
              <a:rPr lang="en-US" sz="2400" dirty="0"/>
              <a:t>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A39A3F9-A348-1A6C-4BF2-12674FD9CB48}"/>
              </a:ext>
            </a:extLst>
          </p:cNvPr>
          <p:cNvSpPr txBox="1"/>
          <p:nvPr/>
        </p:nvSpPr>
        <p:spPr>
          <a:xfrm>
            <a:off x="10077331" y="4777963"/>
            <a:ext cx="8146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f(</a:t>
            </a:r>
            <a:r>
              <a:rPr lang="en-US" sz="2400" dirty="0" err="1"/>
              <a:t>x,y</a:t>
            </a:r>
            <a:r>
              <a:rPr lang="en-US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367593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1D21DE-EF4A-4510-B879-73BEB95AC6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34278"/>
            <a:ext cx="10515600" cy="5242685"/>
          </a:xfrm>
        </p:spPr>
        <p:txBody>
          <a:bodyPr/>
          <a:lstStyle/>
          <a:p>
            <a:r>
              <a:rPr lang="en-US" dirty="0" err="1"/>
              <a:t>Operasi</a:t>
            </a:r>
            <a:r>
              <a:rPr lang="en-US" dirty="0"/>
              <a:t> </a:t>
            </a:r>
            <a:r>
              <a:rPr lang="en-US" dirty="0" err="1"/>
              <a:t>konvolusi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ranah</a:t>
            </a:r>
            <a:r>
              <a:rPr lang="en-US" dirty="0"/>
              <a:t> </a:t>
            </a:r>
            <a:r>
              <a:rPr lang="en-US" dirty="0" err="1"/>
              <a:t>frekuensi</a:t>
            </a:r>
            <a:r>
              <a:rPr lang="en-US" dirty="0"/>
              <a:t> </a:t>
            </a:r>
            <a:r>
              <a:rPr lang="en-US" dirty="0" err="1"/>
              <a:t>cukup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perkalian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citra</a:t>
            </a:r>
            <a:r>
              <a:rPr lang="en-US" dirty="0"/>
              <a:t> F(</a:t>
            </a:r>
            <a:r>
              <a:rPr lang="en-US" dirty="0" err="1"/>
              <a:t>u,v</a:t>
            </a:r>
            <a:r>
              <a:rPr lang="en-US" dirty="0"/>
              <a:t>) </a:t>
            </a:r>
            <a:r>
              <a:rPr lang="en-US" dirty="0" err="1"/>
              <a:t>dengan</a:t>
            </a:r>
            <a:r>
              <a:rPr lang="en-US" dirty="0"/>
              <a:t> kernel G(</a:t>
            </a:r>
            <a:r>
              <a:rPr lang="en-US" dirty="0" err="1"/>
              <a:t>u,v</a:t>
            </a:r>
            <a:r>
              <a:rPr lang="en-US" dirty="0"/>
              <a:t>),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perkalian</a:t>
            </a:r>
            <a:r>
              <a:rPr lang="en-US" dirty="0"/>
              <a:t> </a:t>
            </a:r>
            <a:r>
              <a:rPr lang="en-US" dirty="0" err="1"/>
              <a:t>elemen-elemen</a:t>
            </a:r>
            <a:r>
              <a:rPr lang="en-US" dirty="0"/>
              <a:t> yang </a:t>
            </a:r>
            <a:r>
              <a:rPr lang="en-US" dirty="0" err="1"/>
              <a:t>bersesuaian</a:t>
            </a:r>
            <a:r>
              <a:rPr lang="en-US" dirty="0"/>
              <a:t> pada </a:t>
            </a:r>
            <a:r>
              <a:rPr lang="en-US" dirty="0" err="1"/>
              <a:t>kedua</a:t>
            </a:r>
            <a:r>
              <a:rPr lang="en-US" dirty="0"/>
              <a:t> </a:t>
            </a:r>
            <a:r>
              <a:rPr lang="en-US" dirty="0" err="1"/>
              <a:t>buah</a:t>
            </a:r>
            <a:r>
              <a:rPr lang="en-US" dirty="0"/>
              <a:t> </a:t>
            </a:r>
            <a:r>
              <a:rPr lang="en-US" dirty="0" err="1"/>
              <a:t>matriks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Dua </a:t>
            </a:r>
            <a:r>
              <a:rPr lang="en-US" dirty="0" err="1"/>
              <a:t>transformasi</a:t>
            </a:r>
            <a:r>
              <a:rPr lang="en-US" dirty="0"/>
              <a:t> </a:t>
            </a:r>
            <a:r>
              <a:rPr lang="en-US" dirty="0" err="1"/>
              <a:t>citra</a:t>
            </a:r>
            <a:r>
              <a:rPr lang="en-US" dirty="0"/>
              <a:t> yang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pengolahan</a:t>
            </a:r>
            <a:r>
              <a:rPr lang="en-US" dirty="0"/>
              <a:t> </a:t>
            </a:r>
            <a:r>
              <a:rPr lang="en-US" dirty="0" err="1"/>
              <a:t>citra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	1. </a:t>
            </a:r>
            <a:r>
              <a:rPr lang="en-US" dirty="0" err="1"/>
              <a:t>Tranformasi</a:t>
            </a:r>
            <a:r>
              <a:rPr lang="en-US" dirty="0"/>
              <a:t> Fourier (</a:t>
            </a:r>
            <a:r>
              <a:rPr lang="en-US" i="1" dirty="0"/>
              <a:t>Fourier Transform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	2. </a:t>
            </a:r>
            <a:r>
              <a:rPr lang="en-US" dirty="0" err="1"/>
              <a:t>Transformasi</a:t>
            </a:r>
            <a:r>
              <a:rPr lang="en-US" dirty="0"/>
              <a:t> Cosine (</a:t>
            </a:r>
            <a:r>
              <a:rPr lang="en-US" i="1" dirty="0"/>
              <a:t>Cosine Transform</a:t>
            </a:r>
            <a:r>
              <a:rPr lang="en-US" dirty="0"/>
              <a:t>)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16E8AE-CD0F-4E38-A401-55D5795ACD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4553" y="2507826"/>
            <a:ext cx="8769873" cy="748527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3124624-59E9-49D9-8E50-BDFF1BE92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1941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4973</TotalTime>
  <Words>3473</Words>
  <Application>Microsoft Office PowerPoint</Application>
  <PresentationFormat>Widescreen</PresentationFormat>
  <Paragraphs>559</Paragraphs>
  <Slides>57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57</vt:i4>
      </vt:variant>
    </vt:vector>
  </HeadingPairs>
  <TitlesOfParts>
    <vt:vector size="69" baseType="lpstr">
      <vt:lpstr>Arial</vt:lpstr>
      <vt:lpstr>Calibri</vt:lpstr>
      <vt:lpstr>Calibri Light</vt:lpstr>
      <vt:lpstr>Cambria Math</vt:lpstr>
      <vt:lpstr>Courier New</vt:lpstr>
      <vt:lpstr>Symbol</vt:lpstr>
      <vt:lpstr>Times New Roman</vt:lpstr>
      <vt:lpstr>Wingdings</vt:lpstr>
      <vt:lpstr>Office Theme</vt:lpstr>
      <vt:lpstr>Equation.3</vt:lpstr>
      <vt:lpstr>Equation</vt:lpstr>
      <vt:lpstr>Visio.Drawing.6</vt:lpstr>
      <vt:lpstr>11 - Transformasi Citra </vt:lpstr>
      <vt:lpstr>Ranah Frekuensi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Transformasi Fourier</vt:lpstr>
      <vt:lpstr>Transformasi Fourier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Latihan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Latihan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Kenapa Tranformasi Fourier bermanfaat?</vt:lpstr>
      <vt:lpstr>Penapisan Frekuensi: Langkah utama</vt:lpstr>
      <vt:lpstr>Contoh: menghilangkan frekuensi yang tidak diinginkan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Discrete Cosine Transform (DCT)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Transformasi citra</dc:title>
  <dc:creator>Dr.Ir. Rinaldi Munir, MT</dc:creator>
  <cp:lastModifiedBy>Dr. Ir. Rinaldi, M.T.</cp:lastModifiedBy>
  <cp:revision>352</cp:revision>
  <dcterms:created xsi:type="dcterms:W3CDTF">2019-08-23T02:29:55Z</dcterms:created>
  <dcterms:modified xsi:type="dcterms:W3CDTF">2025-09-27T08:41:19Z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8b525e5-f3da-4501-8f1e-526b6769fc56_Enabled">
    <vt:lpwstr>true</vt:lpwstr>
  </property>
  <property fmtid="{D5CDD505-2E9C-101B-9397-08002B2CF9AE}" pid="3" name="MSIP_Label_38b525e5-f3da-4501-8f1e-526b6769fc56_SetDate">
    <vt:lpwstr>2024-10-03T06:29:51Z</vt:lpwstr>
  </property>
  <property fmtid="{D5CDD505-2E9C-101B-9397-08002B2CF9AE}" pid="4" name="MSIP_Label_38b525e5-f3da-4501-8f1e-526b6769fc56_Method">
    <vt:lpwstr>Standard</vt:lpwstr>
  </property>
  <property fmtid="{D5CDD505-2E9C-101B-9397-08002B2CF9AE}" pid="5" name="MSIP_Label_38b525e5-f3da-4501-8f1e-526b6769fc56_Name">
    <vt:lpwstr>defa4170-0d19-0005-0004-bc88714345d2</vt:lpwstr>
  </property>
  <property fmtid="{D5CDD505-2E9C-101B-9397-08002B2CF9AE}" pid="6" name="MSIP_Label_38b525e5-f3da-4501-8f1e-526b6769fc56_SiteId">
    <vt:lpwstr>db6e1183-4c65-405c-82ce-7cd53fa6e9dc</vt:lpwstr>
  </property>
  <property fmtid="{D5CDD505-2E9C-101B-9397-08002B2CF9AE}" pid="7" name="MSIP_Label_38b525e5-f3da-4501-8f1e-526b6769fc56_ActionId">
    <vt:lpwstr>2b9560a5-979d-4536-bc01-72db79c6a4e5</vt:lpwstr>
  </property>
  <property fmtid="{D5CDD505-2E9C-101B-9397-08002B2CF9AE}" pid="8" name="MSIP_Label_38b525e5-f3da-4501-8f1e-526b6769fc56_ContentBits">
    <vt:lpwstr>0</vt:lpwstr>
  </property>
</Properties>
</file>