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300" r:id="rId3"/>
    <p:sldId id="302" r:id="rId4"/>
    <p:sldId id="301" r:id="rId5"/>
    <p:sldId id="303" r:id="rId6"/>
    <p:sldId id="304" r:id="rId7"/>
    <p:sldId id="416" r:id="rId8"/>
    <p:sldId id="305" r:id="rId9"/>
    <p:sldId id="306" r:id="rId10"/>
    <p:sldId id="307" r:id="rId11"/>
    <p:sldId id="354" r:id="rId12"/>
    <p:sldId id="355" r:id="rId13"/>
    <p:sldId id="361" r:id="rId14"/>
    <p:sldId id="366" r:id="rId15"/>
    <p:sldId id="421" r:id="rId16"/>
    <p:sldId id="367" r:id="rId17"/>
    <p:sldId id="365" r:id="rId18"/>
    <p:sldId id="356" r:id="rId19"/>
    <p:sldId id="363" r:id="rId20"/>
    <p:sldId id="364" r:id="rId21"/>
    <p:sldId id="357" r:id="rId22"/>
    <p:sldId id="358" r:id="rId23"/>
    <p:sldId id="359" r:id="rId24"/>
    <p:sldId id="360" r:id="rId25"/>
    <p:sldId id="362" r:id="rId26"/>
    <p:sldId id="417" r:id="rId27"/>
    <p:sldId id="419" r:id="rId28"/>
    <p:sldId id="368" r:id="rId29"/>
    <p:sldId id="420" r:id="rId30"/>
    <p:sldId id="369" r:id="rId31"/>
    <p:sldId id="370" r:id="rId32"/>
    <p:sldId id="371" r:id="rId33"/>
    <p:sldId id="372" r:id="rId34"/>
    <p:sldId id="373" r:id="rId35"/>
    <p:sldId id="412" r:id="rId36"/>
    <p:sldId id="374" r:id="rId37"/>
    <p:sldId id="375" r:id="rId38"/>
    <p:sldId id="376" r:id="rId39"/>
    <p:sldId id="377" r:id="rId40"/>
    <p:sldId id="378" r:id="rId41"/>
    <p:sldId id="379" r:id="rId42"/>
    <p:sldId id="380" r:id="rId43"/>
    <p:sldId id="413" r:id="rId44"/>
    <p:sldId id="381" r:id="rId45"/>
    <p:sldId id="382" r:id="rId46"/>
    <p:sldId id="270" r:id="rId47"/>
    <p:sldId id="395" r:id="rId48"/>
    <p:sldId id="396" r:id="rId49"/>
    <p:sldId id="397" r:id="rId50"/>
    <p:sldId id="398" r:id="rId51"/>
    <p:sldId id="399" r:id="rId52"/>
    <p:sldId id="400" r:id="rId53"/>
    <p:sldId id="409" r:id="rId54"/>
    <p:sldId id="410" r:id="rId55"/>
    <p:sldId id="403" r:id="rId56"/>
    <p:sldId id="406" r:id="rId57"/>
    <p:sldId id="407" r:id="rId58"/>
    <p:sldId id="404" r:id="rId59"/>
    <p:sldId id="408" r:id="rId60"/>
    <p:sldId id="411" r:id="rId61"/>
    <p:sldId id="405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2B58B-7EC3-4868-812D-518EA0AEA26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D23AC-D084-41D8-BEAE-8EC5A6EE2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0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6FD0DFF6-4D8D-4CE7-B49B-BFCD06E881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E3242812-C164-4DD3-AD7F-41A381B97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/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372F5C94-3583-44EA-B115-519CB2C98A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FBA514-5F32-464F-8BED-9568EF3AC5BA}" type="slidenum">
              <a:rPr lang="ar-SA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72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C059-2105-4F6B-84C7-0A7B0427F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438E2-B335-42F3-BD2C-895D9A59E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28A7E-62E5-4747-A520-8C0EE05A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1A90-6C7C-44AF-B37D-C66B45E185D0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27FE2-B8F1-469C-9648-168AFFC6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F35E7-8366-4C5F-9FDB-C3C7E7BA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3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4EE4-8F7E-4D71-9872-FF3BB9AF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53A06-0B1B-46D8-ACC4-C109D6795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9E175-0C4B-40C3-A26D-F9A554E1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77A2-4C64-401D-B783-180C4C71A7BE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FC7F0-8778-4B27-8E57-050A6955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9183D-03AD-4C87-8E1A-D3479BE7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12558F-BD8A-45D8-8128-60A9B36F3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B0C81-2508-4076-A839-6273033BA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EC42A-0230-41D3-9A56-0257C9F9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2A9B-7715-4A01-98AA-002A125A296D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A0B00-CB1B-4CF6-94A8-2EF993C8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26217-7946-4951-9881-5B580DCB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9887-F102-466D-9AA0-468F0884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51762-629F-43D2-9ABF-2445F3EA6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14A53-71BC-4EF6-B307-DC95FFE6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C594-2B33-41C9-9921-065672B1D1E3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48AF1-38F5-4073-97DE-272C4D05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985B2-D8FC-4E45-A83A-0988DE11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2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245F-C537-4437-9AA3-3A3DB2B0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3525A-1131-44B0-ABEF-DA1CE7416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EC604-0D2D-4387-9C04-9CA83DE5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5D62-2A4E-4D73-AB78-FAC742DDC863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F55FD-6FCC-4FE1-8795-3423B104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C2416-33CA-46A1-A8E8-D60DF80F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4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26E3F-BED3-438F-8143-BEC502F3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AF60B-80C8-4017-98D4-7117D1789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8DC42-602E-4B2D-A641-CD5800E9F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153AB-F4EA-4D88-858C-DA0BC8B3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750F-137A-4DF4-9CE5-60535046E4B3}" type="datetime1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93D04-06E7-4160-B223-8EAA71F87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3412C-3FB2-4326-8C10-87601A58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8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5A27-6B3F-4A4B-A9D1-6D8A2D68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96122-4C88-49CA-B156-A94178F4C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2698F-E2C3-4692-8C24-FDE94BAC6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D1985-E57E-40CB-A933-FF7FA7DF9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F164A-0DEC-4A65-9CDB-3287C030C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FC294-E4C9-4315-AA0F-AF9443AC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CA91-7E66-423B-AECC-D7426FD6FD69}" type="datetime1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37B49C-37B7-41DD-AE3C-EE808F8C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C5A53-313E-4BA2-A5B9-FB3DAE94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2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6884-CEA4-41C9-8143-97210B91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32D60-074E-439C-97FC-B8A809AD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90E1-C667-400B-81C1-095907AFD68D}" type="datetime1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2EF49-D476-4582-97D0-9B74B022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EDEF6-154D-49F6-B437-B9113E3E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6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F446F-ECAE-45DF-824F-596FF616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5AB0-59DD-4129-BBC5-CE57AD8BAA20}" type="datetime1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00FF58-2027-4FCC-94FD-5289A10D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EBA24-4655-4C2F-BEAE-33396F0E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6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7D34-E0DC-4920-B358-266841661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9B089-DD37-41B7-AB9B-F220F6426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446FF-59E1-4F03-A958-5E9D2A31B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0F0CC-2A9C-4362-B778-5CF4E450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7405-0C0B-49F7-B9B3-3087F99B00DC}" type="datetime1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6AFCE-F92C-4FA3-B2AC-783B9470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82D81-9974-4CBC-97F8-993AD468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5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9EFD-BB25-470A-8D0A-C00D5792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FD8744-D68C-4196-B45C-CB1A8AB4E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6A247-3A45-4A55-BAF6-6A2A18273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6B144-1C45-456E-A959-8F31A315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93A5-E84B-4161-BED1-A27464C85007}" type="datetime1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14CB5-52F9-450C-8C2D-9A509439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19EE2-BDF3-4DD3-A9C9-3EC027F0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6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31E28-7385-4224-BA91-57740042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EBCAC-176C-414B-A0AB-D0CFD8AD6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C2992-D35F-4F2F-8BBE-363FAE4CE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89E2D-6EE1-48F3-8AA3-351B4CEF81FF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0D0AF-AB80-407E-9FE7-B9B6D5A8B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4CAA2-32F5-4331-9389-43BF3937D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6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2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6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emf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8C48-39F5-46DF-82D1-A8DEEC74D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444" y="126683"/>
            <a:ext cx="9144000" cy="1874837"/>
          </a:xfrm>
        </p:spPr>
        <p:txBody>
          <a:bodyPr>
            <a:normAutofit/>
          </a:bodyPr>
          <a:lstStyle/>
          <a:p>
            <a:r>
              <a:rPr lang="en-US" b="1" dirty="0"/>
              <a:t>09 - Image Enhancement</a:t>
            </a:r>
            <a:br>
              <a:rPr lang="en-US" b="1" dirty="0"/>
            </a:br>
            <a:r>
              <a:rPr lang="en-US" sz="3200" dirty="0"/>
              <a:t>(</a:t>
            </a:r>
            <a:r>
              <a:rPr lang="en-US" sz="3200"/>
              <a:t>Bagian 2)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532B5-440C-4CF9-BA6E-65D0274F1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9289" y="2232523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IF4073 </a:t>
            </a:r>
            <a:r>
              <a:rPr lang="en-US" sz="3600" dirty="0" err="1"/>
              <a:t>Pemrosesan</a:t>
            </a:r>
            <a:r>
              <a:rPr lang="en-US" sz="3600" dirty="0"/>
              <a:t> Citra Digital</a:t>
            </a:r>
          </a:p>
          <a:p>
            <a:endParaRPr lang="en-US" sz="3600" dirty="0"/>
          </a:p>
          <a:p>
            <a:r>
              <a:rPr lang="en-US" sz="3600" dirty="0"/>
              <a:t>Oleh: Dr. Rinaldi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F0E72-0D77-457B-A795-B4D2AF854200}"/>
              </a:ext>
            </a:extLst>
          </p:cNvPr>
          <p:cNvSpPr txBox="1"/>
          <p:nvPr/>
        </p:nvSpPr>
        <p:spPr>
          <a:xfrm>
            <a:off x="4260160" y="5657671"/>
            <a:ext cx="3856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Program </a:t>
            </a:r>
            <a:r>
              <a:rPr lang="en-US" dirty="0" err="1"/>
              <a:t>Studi</a:t>
            </a:r>
            <a:r>
              <a:rPr lang="en-US" dirty="0"/>
              <a:t> Teknik </a:t>
            </a:r>
            <a:r>
              <a:rPr lang="en-US" dirty="0" err="1"/>
              <a:t>Informatika</a:t>
            </a:r>
            <a:endParaRPr lang="en-US" dirty="0"/>
          </a:p>
          <a:p>
            <a:pPr algn="ctr"/>
            <a:r>
              <a:rPr lang="en-US" dirty="0" err="1"/>
              <a:t>Sekolah</a:t>
            </a:r>
            <a:r>
              <a:rPr lang="en-US" dirty="0"/>
              <a:t> Teknik </a:t>
            </a:r>
            <a:r>
              <a:rPr lang="en-US" dirty="0" err="1"/>
              <a:t>Elektro</a:t>
            </a:r>
            <a:r>
              <a:rPr lang="en-US" dirty="0"/>
              <a:t> dan </a:t>
            </a:r>
            <a:r>
              <a:rPr lang="en-US" dirty="0" err="1"/>
              <a:t>Informatika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Bandung</a:t>
            </a:r>
          </a:p>
          <a:p>
            <a:pPr algn="ctr"/>
            <a:r>
              <a:rPr lang="en-US" dirty="0"/>
              <a:t>2025</a:t>
            </a:r>
          </a:p>
        </p:txBody>
      </p:sp>
      <p:pic>
        <p:nvPicPr>
          <p:cNvPr id="5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15911292-F960-499D-BE54-3E632172A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15" y="3952150"/>
            <a:ext cx="1487170" cy="14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FF0E6-C70C-44A6-AA19-324FDC60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6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21DA6-6786-44D8-9134-2D278013C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6165"/>
            <a:ext cx="10515600" cy="555079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2E09BA-359D-48CF-BC02-269DC06B3504}"/>
              </a:ext>
            </a:extLst>
          </p:cNvPr>
          <p:cNvSpPr txBox="1">
            <a:spLocks noChangeArrowheads="1"/>
          </p:cNvSpPr>
          <p:nvPr/>
        </p:nvSpPr>
        <p:spPr>
          <a:xfrm>
            <a:off x="1338470" y="1005302"/>
            <a:ext cx="76200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400"/>
              <a:t>   </a:t>
            </a:r>
          </a:p>
        </p:txBody>
      </p:sp>
      <p:graphicFrame>
        <p:nvGraphicFramePr>
          <p:cNvPr id="5" name="Group 8">
            <a:extLst>
              <a:ext uri="{FF2B5EF4-FFF2-40B4-BE49-F238E27FC236}">
                <a16:creationId xmlns:a16="http://schemas.microsoft.com/office/drawing/2014/main" id="{7993E2CF-9206-404D-8E72-9FC32133C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139182"/>
              </p:ext>
            </p:extLst>
          </p:nvPr>
        </p:nvGraphicFramePr>
        <p:xfrm>
          <a:off x="1567070" y="2072102"/>
          <a:ext cx="3124200" cy="2565400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val="3332989603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643383013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319516875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3950270170"/>
                    </a:ext>
                  </a:extLst>
                </a:gridCol>
              </a:tblGrid>
              <a:tr h="641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kumimoji="0" lang="th-TH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211334"/>
                  </a:ext>
                </a:extLst>
              </a:tr>
              <a:tr h="641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864177"/>
                  </a:ext>
                </a:extLst>
              </a:tr>
              <a:tr h="641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808215"/>
                  </a:ext>
                </a:extLst>
              </a:tr>
              <a:tr h="641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kumimoji="0" lang="th-TH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88027"/>
                  </a:ext>
                </a:extLst>
              </a:tr>
            </a:tbl>
          </a:graphicData>
        </a:graphic>
      </p:graphicFrame>
      <p:graphicFrame>
        <p:nvGraphicFramePr>
          <p:cNvPr id="6" name="Group 35">
            <a:extLst>
              <a:ext uri="{FF2B5EF4-FFF2-40B4-BE49-F238E27FC236}">
                <a16:creationId xmlns:a16="http://schemas.microsoft.com/office/drawing/2014/main" id="{E4A2C044-EDD8-42EC-8494-CBCF6A5EE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395675"/>
              </p:ext>
            </p:extLst>
          </p:nvPr>
        </p:nvGraphicFramePr>
        <p:xfrm>
          <a:off x="5529470" y="1995902"/>
          <a:ext cx="3200400" cy="3140075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34329814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144046395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138363435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78526226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401720795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18066119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50968057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368989372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1949985963"/>
                    </a:ext>
                  </a:extLst>
                </a:gridCol>
              </a:tblGrid>
              <a:tr h="454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2319567"/>
                  </a:ext>
                </a:extLst>
              </a:tr>
              <a:tr h="549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281020"/>
                  </a:ext>
                </a:extLst>
              </a:tr>
              <a:tr h="454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269397"/>
                  </a:ext>
                </a:extLst>
              </a:tr>
              <a:tr h="454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224076"/>
                  </a:ext>
                </a:extLst>
              </a:tr>
              <a:tr h="450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479843"/>
                  </a:ext>
                </a:extLst>
              </a:tr>
              <a:tr h="454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249063"/>
                  </a:ext>
                </a:extLst>
              </a:tr>
            </a:tbl>
          </a:graphicData>
        </a:graphic>
      </p:graphicFrame>
      <p:grpSp>
        <p:nvGrpSpPr>
          <p:cNvPr id="7" name="Group 120">
            <a:extLst>
              <a:ext uri="{FF2B5EF4-FFF2-40B4-BE49-F238E27FC236}">
                <a16:creationId xmlns:a16="http://schemas.microsoft.com/office/drawing/2014/main" id="{9D7098AE-853C-41DE-95E0-F8517C4895D6}"/>
              </a:ext>
            </a:extLst>
          </p:cNvPr>
          <p:cNvGrpSpPr>
            <a:grpSpLocks/>
          </p:cNvGrpSpPr>
          <p:nvPr/>
        </p:nvGrpSpPr>
        <p:grpSpPr bwMode="auto">
          <a:xfrm>
            <a:off x="1590883" y="1310102"/>
            <a:ext cx="8358187" cy="4876800"/>
            <a:chOff x="495" y="960"/>
            <a:chExt cx="5265" cy="3072"/>
          </a:xfrm>
        </p:grpSpPr>
        <p:sp>
          <p:nvSpPr>
            <p:cNvPr id="8" name="Text Box 121">
              <a:extLst>
                <a:ext uri="{FF2B5EF4-FFF2-40B4-BE49-F238E27FC236}">
                  <a16:creationId xmlns:a16="http://schemas.microsoft.com/office/drawing/2014/main" id="{AC683205-DE1F-4638-8A9E-2E57A66B4B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" y="3237"/>
              <a:ext cx="10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Tahoma" panose="020B0604030504040204" pitchFamily="34" charset="0"/>
                  <a:cs typeface="Tahoma" panose="020B0604030504040204" pitchFamily="34" charset="0"/>
                </a:rPr>
                <a:t>4x4 image </a:t>
              </a:r>
              <a:endParaRPr lang="th-TH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 Box 122">
              <a:extLst>
                <a:ext uri="{FF2B5EF4-FFF2-40B4-BE49-F238E27FC236}">
                  <a16:creationId xmlns:a16="http://schemas.microsoft.com/office/drawing/2014/main" id="{8E5AA144-7D20-42EA-8D6D-65E5EF4FE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" y="3552"/>
              <a:ext cx="16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Tahoma" panose="020B0604030504040204" pitchFamily="34" charset="0"/>
                  <a:cs typeface="Tahoma" panose="020B0604030504040204" pitchFamily="34" charset="0"/>
                </a:rPr>
                <a:t>Gray scale = [0,9]</a:t>
              </a:r>
              <a:endParaRPr lang="th-TH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 Box 123">
              <a:extLst>
                <a:ext uri="{FF2B5EF4-FFF2-40B4-BE49-F238E27FC236}">
                  <a16:creationId xmlns:a16="http://schemas.microsoft.com/office/drawing/2014/main" id="{2FB92642-0759-4622-9DE6-2091B639D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744"/>
              <a:ext cx="9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Tahoma" panose="020B0604030504040204" pitchFamily="34" charset="0"/>
                  <a:cs typeface="Tahoma" panose="020B0604030504040204" pitchFamily="34" charset="0"/>
                </a:rPr>
                <a:t>histogram</a:t>
              </a:r>
              <a:endParaRPr lang="th-TH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Line 124">
              <a:extLst>
                <a:ext uri="{FF2B5EF4-FFF2-40B4-BE49-F238E27FC236}">
                  <a16:creationId xmlns:a16="http://schemas.microsoft.com/office/drawing/2014/main" id="{82649F0B-2C16-4795-BB1D-6CD7B746F1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3349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125">
              <a:extLst>
                <a:ext uri="{FF2B5EF4-FFF2-40B4-BE49-F238E27FC236}">
                  <a16:creationId xmlns:a16="http://schemas.microsoft.com/office/drawing/2014/main" id="{93DB2370-5174-4C2B-80A7-CA5B6F9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5" y="1200"/>
              <a:ext cx="0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126">
              <a:extLst>
                <a:ext uri="{FF2B5EF4-FFF2-40B4-BE49-F238E27FC236}">
                  <a16:creationId xmlns:a16="http://schemas.microsoft.com/office/drawing/2014/main" id="{A0F100EE-764E-4736-BE20-5F65C5B87B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3" y="327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127">
              <a:extLst>
                <a:ext uri="{FF2B5EF4-FFF2-40B4-BE49-F238E27FC236}">
                  <a16:creationId xmlns:a16="http://schemas.microsoft.com/office/drawing/2014/main" id="{D02D344B-4E6B-4649-9993-5FC02A3B4D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2" y="327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28">
              <a:extLst>
                <a:ext uri="{FF2B5EF4-FFF2-40B4-BE49-F238E27FC236}">
                  <a16:creationId xmlns:a16="http://schemas.microsoft.com/office/drawing/2014/main" id="{A6BD14A7-A6FE-4EA5-A80F-A6E394AAB3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2" y="327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129">
              <a:extLst>
                <a:ext uri="{FF2B5EF4-FFF2-40B4-BE49-F238E27FC236}">
                  <a16:creationId xmlns:a16="http://schemas.microsoft.com/office/drawing/2014/main" id="{4100B2E6-9B91-4874-ABCE-E710DA1F3B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27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130">
              <a:extLst>
                <a:ext uri="{FF2B5EF4-FFF2-40B4-BE49-F238E27FC236}">
                  <a16:creationId xmlns:a16="http://schemas.microsoft.com/office/drawing/2014/main" id="{23708156-D528-47C4-ABA6-ACC2FF969C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0" y="327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131">
              <a:extLst>
                <a:ext uri="{FF2B5EF4-FFF2-40B4-BE49-F238E27FC236}">
                  <a16:creationId xmlns:a16="http://schemas.microsoft.com/office/drawing/2014/main" id="{3F4D53E0-0AAC-475F-A9B2-BAB646C0A5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0" y="327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132">
              <a:extLst>
                <a:ext uri="{FF2B5EF4-FFF2-40B4-BE49-F238E27FC236}">
                  <a16:creationId xmlns:a16="http://schemas.microsoft.com/office/drawing/2014/main" id="{7735FD08-F705-4C12-86D6-83177DDB9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0" y="327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133">
              <a:extLst>
                <a:ext uri="{FF2B5EF4-FFF2-40B4-BE49-F238E27FC236}">
                  <a16:creationId xmlns:a16="http://schemas.microsoft.com/office/drawing/2014/main" id="{656060DF-F28A-48E0-B8A8-41F7F4DC57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0" y="327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134">
              <a:extLst>
                <a:ext uri="{FF2B5EF4-FFF2-40B4-BE49-F238E27FC236}">
                  <a16:creationId xmlns:a16="http://schemas.microsoft.com/office/drawing/2014/main" id="{13A46B92-EF76-4A23-A9E7-3D4F3F0C3B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1" y="327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135">
              <a:extLst>
                <a:ext uri="{FF2B5EF4-FFF2-40B4-BE49-F238E27FC236}">
                  <a16:creationId xmlns:a16="http://schemas.microsoft.com/office/drawing/2014/main" id="{C166ECDA-4ED5-483A-A3AB-DBF189E0C38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6200000" flipH="1" flipV="1">
              <a:off x="3137" y="133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136">
              <a:extLst>
                <a:ext uri="{FF2B5EF4-FFF2-40B4-BE49-F238E27FC236}">
                  <a16:creationId xmlns:a16="http://schemas.microsoft.com/office/drawing/2014/main" id="{0ECBB244-298D-4901-8708-9817753C777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6200000" flipH="1" flipV="1">
              <a:off x="3137" y="164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137">
              <a:extLst>
                <a:ext uri="{FF2B5EF4-FFF2-40B4-BE49-F238E27FC236}">
                  <a16:creationId xmlns:a16="http://schemas.microsoft.com/office/drawing/2014/main" id="{4122C610-A985-49B4-A601-E21CC22322B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6200000" flipH="1" flipV="1">
              <a:off x="3137" y="197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138">
              <a:extLst>
                <a:ext uri="{FF2B5EF4-FFF2-40B4-BE49-F238E27FC236}">
                  <a16:creationId xmlns:a16="http://schemas.microsoft.com/office/drawing/2014/main" id="{405C08F8-2F2A-4A31-AB7F-804EEE7DA9F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6200000" flipH="1" flipV="1">
              <a:off x="3137" y="229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139">
              <a:extLst>
                <a:ext uri="{FF2B5EF4-FFF2-40B4-BE49-F238E27FC236}">
                  <a16:creationId xmlns:a16="http://schemas.microsoft.com/office/drawing/2014/main" id="{49A66141-83C4-4C23-ADA7-633455B804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6200000" flipH="1" flipV="1">
              <a:off x="3137" y="262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Line 140">
              <a:extLst>
                <a:ext uri="{FF2B5EF4-FFF2-40B4-BE49-F238E27FC236}">
                  <a16:creationId xmlns:a16="http://schemas.microsoft.com/office/drawing/2014/main" id="{AAC25DC5-4C73-43FD-AD62-B6BAD4FEAC3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6200000" flipH="1" flipV="1">
              <a:off x="3137" y="29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Line 141">
              <a:extLst>
                <a:ext uri="{FF2B5EF4-FFF2-40B4-BE49-F238E27FC236}">
                  <a16:creationId xmlns:a16="http://schemas.microsoft.com/office/drawing/2014/main" id="{51486D61-FABA-45A3-9C70-9EA3D6A6C6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9" y="1344"/>
              <a:ext cx="0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Text Box 142">
              <a:extLst>
                <a:ext uri="{FF2B5EF4-FFF2-40B4-BE49-F238E27FC236}">
                  <a16:creationId xmlns:a16="http://schemas.microsoft.com/office/drawing/2014/main" id="{5FFB9253-8F09-4E65-83BC-3E2E446FC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3" y="3435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0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Text Box 143">
              <a:extLst>
                <a:ext uri="{FF2B5EF4-FFF2-40B4-BE49-F238E27FC236}">
                  <a16:creationId xmlns:a16="http://schemas.microsoft.com/office/drawing/2014/main" id="{049D4AD7-6EF6-4978-A482-1AD67CDF5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7" y="3435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 Box 144">
              <a:extLst>
                <a:ext uri="{FF2B5EF4-FFF2-40B4-BE49-F238E27FC236}">
                  <a16:creationId xmlns:a16="http://schemas.microsoft.com/office/drawing/2014/main" id="{96A09514-93B8-49BF-AA73-AF5D61B102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1" y="2917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Text Box 145">
              <a:extLst>
                <a:ext uri="{FF2B5EF4-FFF2-40B4-BE49-F238E27FC236}">
                  <a16:creationId xmlns:a16="http://schemas.microsoft.com/office/drawing/2014/main" id="{04440B14-B610-4623-A7C2-632CD7698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2" y="3435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Text Box 146">
              <a:extLst>
                <a:ext uri="{FF2B5EF4-FFF2-40B4-BE49-F238E27FC236}">
                  <a16:creationId xmlns:a16="http://schemas.microsoft.com/office/drawing/2014/main" id="{AA067C5F-30C6-4D70-B319-C69E7DAA1B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1" y="2592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Text Box 147">
              <a:extLst>
                <a:ext uri="{FF2B5EF4-FFF2-40B4-BE49-F238E27FC236}">
                  <a16:creationId xmlns:a16="http://schemas.microsoft.com/office/drawing/2014/main" id="{401A1AD3-0887-436F-A506-7D0C70256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" y="3435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Text Box 148">
              <a:extLst>
                <a:ext uri="{FF2B5EF4-FFF2-40B4-BE49-F238E27FC236}">
                  <a16:creationId xmlns:a16="http://schemas.microsoft.com/office/drawing/2014/main" id="{E3F9EEBE-58B7-4BBE-876E-A1988486EB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1" y="2268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Text Box 149">
              <a:extLst>
                <a:ext uri="{FF2B5EF4-FFF2-40B4-BE49-F238E27FC236}">
                  <a16:creationId xmlns:a16="http://schemas.microsoft.com/office/drawing/2014/main" id="{0EC078ED-14A1-4F81-8A78-20CE9EF73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1" y="3435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Text Box 150">
              <a:extLst>
                <a:ext uri="{FF2B5EF4-FFF2-40B4-BE49-F238E27FC236}">
                  <a16:creationId xmlns:a16="http://schemas.microsoft.com/office/drawing/2014/main" id="{9149779E-7C36-44BE-B206-26290AE63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1" y="1944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Text Box 151">
              <a:extLst>
                <a:ext uri="{FF2B5EF4-FFF2-40B4-BE49-F238E27FC236}">
                  <a16:creationId xmlns:a16="http://schemas.microsoft.com/office/drawing/2014/main" id="{918722DA-6486-4DD6-AE41-DE6D41113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6" y="3435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Text Box 152">
              <a:extLst>
                <a:ext uri="{FF2B5EF4-FFF2-40B4-BE49-F238E27FC236}">
                  <a16:creationId xmlns:a16="http://schemas.microsoft.com/office/drawing/2014/main" id="{5A67F46B-11E6-4D8A-9F80-2944B43D07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1" y="1620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Text Box 153">
              <a:extLst>
                <a:ext uri="{FF2B5EF4-FFF2-40B4-BE49-F238E27FC236}">
                  <a16:creationId xmlns:a16="http://schemas.microsoft.com/office/drawing/2014/main" id="{1D1D74A3-1B6D-4BD9-A8D4-4CDAC85FE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3435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Text Box 154">
              <a:extLst>
                <a:ext uri="{FF2B5EF4-FFF2-40B4-BE49-F238E27FC236}">
                  <a16:creationId xmlns:a16="http://schemas.microsoft.com/office/drawing/2014/main" id="{F42CF72F-E2CA-4DCB-BFCF-7AA43F445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1" y="1296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Text Box 155">
              <a:extLst>
                <a:ext uri="{FF2B5EF4-FFF2-40B4-BE49-F238E27FC236}">
                  <a16:creationId xmlns:a16="http://schemas.microsoft.com/office/drawing/2014/main" id="{1553F318-CEFD-428B-B0D6-7817FA6EC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5" y="3435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Text Box 156">
              <a:extLst>
                <a:ext uri="{FF2B5EF4-FFF2-40B4-BE49-F238E27FC236}">
                  <a16:creationId xmlns:a16="http://schemas.microsoft.com/office/drawing/2014/main" id="{0A1281CA-7735-49B4-BF6A-2E4E72693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0" y="3435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Text Box 157">
              <a:extLst>
                <a:ext uri="{FF2B5EF4-FFF2-40B4-BE49-F238E27FC236}">
                  <a16:creationId xmlns:a16="http://schemas.microsoft.com/office/drawing/2014/main" id="{5841D264-C705-4F11-8220-35D9B05BC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5" y="3435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158">
              <a:extLst>
                <a:ext uri="{FF2B5EF4-FFF2-40B4-BE49-F238E27FC236}">
                  <a16:creationId xmlns:a16="http://schemas.microsoft.com/office/drawing/2014/main" id="{4F0EA6E6-8E13-47A3-B515-825D1DFF87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7" y="1728"/>
              <a:ext cx="0" cy="16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159">
              <a:extLst>
                <a:ext uri="{FF2B5EF4-FFF2-40B4-BE49-F238E27FC236}">
                  <a16:creationId xmlns:a16="http://schemas.microsoft.com/office/drawing/2014/main" id="{27C53493-06E0-440A-B725-4EC8BC60D5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2049"/>
              <a:ext cx="0" cy="1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Line 160">
              <a:extLst>
                <a:ext uri="{FF2B5EF4-FFF2-40B4-BE49-F238E27FC236}">
                  <a16:creationId xmlns:a16="http://schemas.microsoft.com/office/drawing/2014/main" id="{833BC176-3555-4AEE-9F2A-51F204958F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50" y="302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Text Box 161">
              <a:extLst>
                <a:ext uri="{FF2B5EF4-FFF2-40B4-BE49-F238E27FC236}">
                  <a16:creationId xmlns:a16="http://schemas.microsoft.com/office/drawing/2014/main" id="{E4BE73F2-E4DD-410B-AEE4-9D31EF8CB2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960"/>
              <a:ext cx="11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Tahoma" panose="020B0604030504040204" pitchFamily="34" charset="0"/>
                  <a:cs typeface="Tahoma" panose="020B0604030504040204" pitchFamily="34" charset="0"/>
                </a:rPr>
                <a:t>No. of pixels</a:t>
              </a:r>
              <a:endParaRPr lang="th-TH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Text Box 162">
              <a:extLst>
                <a:ext uri="{FF2B5EF4-FFF2-40B4-BE49-F238E27FC236}">
                  <a16:creationId xmlns:a16="http://schemas.microsoft.com/office/drawing/2014/main" id="{93D96055-9B3B-4DFA-9D6B-DD9188D4C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4" y="3024"/>
              <a:ext cx="9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Gray level</a:t>
              </a:r>
              <a:endParaRPr lang="th-TH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DA244286-31E1-456C-AE74-DB8D8F8C3C25}"/>
              </a:ext>
            </a:extLst>
          </p:cNvPr>
          <p:cNvSpPr/>
          <p:nvPr/>
        </p:nvSpPr>
        <p:spPr>
          <a:xfrm>
            <a:off x="2410412" y="6266912"/>
            <a:ext cx="9111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: Ali </a:t>
            </a:r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Javed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, Digital Image Processing, 	Chapter # 3, </a:t>
            </a:r>
            <a:r>
              <a:rPr lang="en-US" alt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Image Enhancement in Spatial Domain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12F6C8-56B0-4B13-B4F1-1EDD26C0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50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6">
            <a:extLst>
              <a:ext uri="{FF2B5EF4-FFF2-40B4-BE49-F238E27FC236}">
                <a16:creationId xmlns:a16="http://schemas.microsoft.com/office/drawing/2014/main" id="{E201A947-5EB7-4966-A7A6-0952B6BA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438D9-6D9C-4A9B-AE5D-598D88773B8E}" type="slidenum">
              <a:rPr lang="ar-SA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graphicFrame>
        <p:nvGraphicFramePr>
          <p:cNvPr id="125040" name="Group 112">
            <a:extLst>
              <a:ext uri="{FF2B5EF4-FFF2-40B4-BE49-F238E27FC236}">
                <a16:creationId xmlns:a16="http://schemas.microsoft.com/office/drawing/2014/main" id="{E4A21C83-FB6A-4A95-B22A-644833865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861744"/>
              </p:ext>
            </p:extLst>
          </p:nvPr>
        </p:nvGraphicFramePr>
        <p:xfrm>
          <a:off x="2057399" y="536714"/>
          <a:ext cx="8368745" cy="3689213"/>
        </p:xfrm>
        <a:graphic>
          <a:graphicData uri="http://schemas.openxmlformats.org/drawingml/2006/table">
            <a:tbl>
              <a:tblPr/>
              <a:tblGrid>
                <a:gridCol w="1268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9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99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9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9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99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99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19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Level (j)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No. of pixels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6/16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5/16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4/16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1/16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/ 16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11/16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15/16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16/16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16/16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16/16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16/16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16/16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  <a:endParaRPr kumimoji="0" lang="th-TH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3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6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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th-TH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8922" name="Object 105">
                <a:extLst>
                  <a:ext uri="{FF2B5EF4-FFF2-40B4-BE49-F238E27FC236}">
                    <a16:creationId xmlns:a16="http://schemas.microsoft.com/office/drawing/2014/main" id="{0B46C183-C0CA-41BF-A371-7B5870074A20}"/>
                  </a:ext>
                </a:extLst>
              </p:cNvPr>
              <p:cNvSpPr txBox="1"/>
              <p:nvPr/>
            </p:nvSpPr>
            <p:spPr bwMode="auto">
              <a:xfrm>
                <a:off x="2057399" y="2781302"/>
                <a:ext cx="1065213" cy="7461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8922" name="Object 105">
                <a:extLst>
                  <a:ext uri="{FF2B5EF4-FFF2-40B4-BE49-F238E27FC236}">
                    <a16:creationId xmlns:a16="http://schemas.microsoft.com/office/drawing/2014/main" id="{0B46C183-C0CA-41BF-A371-7B5870074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399" y="2781302"/>
                <a:ext cx="1065213" cy="7461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5104" name="Group 176">
            <a:extLst>
              <a:ext uri="{FF2B5EF4-FFF2-40B4-BE49-F238E27FC236}">
                <a16:creationId xmlns:a16="http://schemas.microsoft.com/office/drawing/2014/main" id="{BC5A5751-3406-4015-AEFE-8F47F125206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667000" y="4483100"/>
          <a:ext cx="2133600" cy="207327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th-TH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5105" name="Group 177">
            <a:extLst>
              <a:ext uri="{FF2B5EF4-FFF2-40B4-BE49-F238E27FC236}">
                <a16:creationId xmlns:a16="http://schemas.microsoft.com/office/drawing/2014/main" id="{145CC7F4-1B6E-4A8C-A568-94905F094A5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239000" y="4495800"/>
          <a:ext cx="1981200" cy="2073276"/>
        </p:xfrm>
        <a:graphic>
          <a:graphicData uri="http://schemas.openxmlformats.org/drawingml/2006/table">
            <a:tbl>
              <a:tblPr/>
              <a:tblGrid>
                <a:gridCol w="53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8978" name="AutoShape 178">
            <a:extLst>
              <a:ext uri="{FF2B5EF4-FFF2-40B4-BE49-F238E27FC236}">
                <a16:creationId xmlns:a16="http://schemas.microsoft.com/office/drawing/2014/main" id="{01B586CA-778F-40E2-AA73-6B3C4A9DC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105400"/>
            <a:ext cx="1752600" cy="609600"/>
          </a:xfrm>
          <a:prstGeom prst="rightArrow">
            <a:avLst>
              <a:gd name="adj1" fmla="val 50000"/>
              <a:gd name="adj2" fmla="val 71875"/>
            </a:avLst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925913-0677-40D5-B635-B9FC5308F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082802"/>
            <a:ext cx="384256" cy="6116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62A61C-F911-48C6-92EA-4FC3FF4B57A3}"/>
              </a:ext>
            </a:extLst>
          </p:cNvPr>
          <p:cNvSpPr/>
          <p:nvPr/>
        </p:nvSpPr>
        <p:spPr>
          <a:xfrm>
            <a:off x="4054854" y="76538"/>
            <a:ext cx="9111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: Ali </a:t>
            </a:r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Javed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, Digital Image Processing, 	Chapter # 3, </a:t>
            </a:r>
            <a:r>
              <a:rPr lang="en-US" alt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Image Enhancement in Spatial Domain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Group 5">
            <a:extLst>
              <a:ext uri="{FF2B5EF4-FFF2-40B4-BE49-F238E27FC236}">
                <a16:creationId xmlns:a16="http://schemas.microsoft.com/office/drawing/2014/main" id="{7EAE05B6-A05A-4FB2-8C89-98EAA76CB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588737"/>
              </p:ext>
            </p:extLst>
          </p:nvPr>
        </p:nvGraphicFramePr>
        <p:xfrm>
          <a:off x="2315197" y="1829145"/>
          <a:ext cx="2614612" cy="2565400"/>
        </p:xfrm>
        <a:graphic>
          <a:graphicData uri="http://schemas.openxmlformats.org/drawingml/2006/table">
            <a:tbl>
              <a:tblPr/>
              <a:tblGrid>
                <a:gridCol w="700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th-TH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2" name="Group 32">
            <a:extLst>
              <a:ext uri="{FF2B5EF4-FFF2-40B4-BE49-F238E27FC236}">
                <a16:creationId xmlns:a16="http://schemas.microsoft.com/office/drawing/2014/main" id="{164C8998-9CC0-41FF-95B6-22B9DBE4BA90}"/>
              </a:ext>
            </a:extLst>
          </p:cNvPr>
          <p:cNvGrpSpPr>
            <a:grpSpLocks/>
          </p:cNvGrpSpPr>
          <p:nvPr/>
        </p:nvGrpSpPr>
        <p:grpSpPr bwMode="auto">
          <a:xfrm>
            <a:off x="1829422" y="1067145"/>
            <a:ext cx="9342437" cy="5029200"/>
            <a:chOff x="495" y="960"/>
            <a:chExt cx="5885" cy="3168"/>
          </a:xfrm>
        </p:grpSpPr>
        <p:grpSp>
          <p:nvGrpSpPr>
            <p:cNvPr id="53" name="Group 33">
              <a:extLst>
                <a:ext uri="{FF2B5EF4-FFF2-40B4-BE49-F238E27FC236}">
                  <a16:creationId xmlns:a16="http://schemas.microsoft.com/office/drawing/2014/main" id="{1CB6FE1D-7CC5-4663-890D-E30717F68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" y="3237"/>
              <a:ext cx="1667" cy="603"/>
              <a:chOff x="336" y="3237"/>
              <a:chExt cx="1667" cy="603"/>
            </a:xfrm>
          </p:grpSpPr>
          <p:sp>
            <p:nvSpPr>
              <p:cNvPr id="96" name="Text Box 34">
                <a:extLst>
                  <a:ext uri="{FF2B5EF4-FFF2-40B4-BE49-F238E27FC236}">
                    <a16:creationId xmlns:a16="http://schemas.microsoft.com/office/drawing/2014/main" id="{53B8F34D-B86F-40A8-9BA0-AAD4B07709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2" y="3237"/>
                <a:ext cx="13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Tahoma" panose="020B0604030504040204" pitchFamily="34" charset="0"/>
                    <a:cs typeface="Tahoma" panose="020B0604030504040204" pitchFamily="34" charset="0"/>
                  </a:rPr>
                  <a:t>Output image </a:t>
                </a:r>
                <a:endParaRPr lang="th-TH" altLang="en-US" sz="24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Text Box 35">
                <a:extLst>
                  <a:ext uri="{FF2B5EF4-FFF2-40B4-BE49-F238E27FC236}">
                    <a16:creationId xmlns:a16="http://schemas.microsoft.com/office/drawing/2014/main" id="{7BE8A3C5-F6EF-4943-9A00-3939E032B0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" y="3552"/>
                <a:ext cx="166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Tahoma" panose="020B0604030504040204" pitchFamily="34" charset="0"/>
                    <a:cs typeface="Tahoma" panose="020B0604030504040204" pitchFamily="34" charset="0"/>
                  </a:rPr>
                  <a:t>Gray scale = [0,9]</a:t>
                </a:r>
                <a:endParaRPr lang="th-TH" altLang="en-US" sz="24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6A0169AE-0937-4E03-B75C-D92C0AF72D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960"/>
              <a:ext cx="3740" cy="3168"/>
              <a:chOff x="2640" y="960"/>
              <a:chExt cx="3740" cy="3168"/>
            </a:xfrm>
          </p:grpSpPr>
          <p:grpSp>
            <p:nvGrpSpPr>
              <p:cNvPr id="55" name="Group 37">
                <a:extLst>
                  <a:ext uri="{FF2B5EF4-FFF2-40B4-BE49-F238E27FC236}">
                    <a16:creationId xmlns:a16="http://schemas.microsoft.com/office/drawing/2014/main" id="{D41FABE9-7FBF-44D9-A5DD-2543B7E05B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21" y="1200"/>
                <a:ext cx="2603" cy="2928"/>
                <a:chOff x="2821" y="1200"/>
                <a:chExt cx="2603" cy="2928"/>
              </a:xfrm>
            </p:grpSpPr>
            <p:sp>
              <p:nvSpPr>
                <p:cNvPr id="58" name="Text Box 38">
                  <a:extLst>
                    <a:ext uri="{FF2B5EF4-FFF2-40B4-BE49-F238E27FC236}">
                      <a16:creationId xmlns:a16="http://schemas.microsoft.com/office/drawing/2014/main" id="{D2A62444-B845-47B6-A2B2-3C47DF363B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16" y="3840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h-TH" altLang="en-US" sz="240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Line 39">
                  <a:extLst>
                    <a:ext uri="{FF2B5EF4-FFF2-40B4-BE49-F238E27FC236}">
                      <a16:creationId xmlns:a16="http://schemas.microsoft.com/office/drawing/2014/main" id="{B7DE4C60-5974-47B1-97FA-543623CDDA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20" y="3349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" name="Line 40">
                  <a:extLst>
                    <a:ext uri="{FF2B5EF4-FFF2-40B4-BE49-F238E27FC236}">
                      <a16:creationId xmlns:a16="http://schemas.microsoft.com/office/drawing/2014/main" id="{24895599-BF95-45B6-A0A5-13A2939E4C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5" y="1200"/>
                  <a:ext cx="0" cy="21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" name="Line 41">
                  <a:extLst>
                    <a:ext uri="{FF2B5EF4-FFF2-40B4-BE49-F238E27FC236}">
                      <a16:creationId xmlns:a16="http://schemas.microsoft.com/office/drawing/2014/main" id="{85FA8FA0-8D4F-4D52-9B6A-29EC79A1BE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3" y="3275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" name="Line 42">
                  <a:extLst>
                    <a:ext uri="{FF2B5EF4-FFF2-40B4-BE49-F238E27FC236}">
                      <a16:creationId xmlns:a16="http://schemas.microsoft.com/office/drawing/2014/main" id="{44AF65CE-86A2-4E88-854D-07F6A2DB7A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2" y="3275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3" name="Line 43">
                  <a:extLst>
                    <a:ext uri="{FF2B5EF4-FFF2-40B4-BE49-F238E27FC236}">
                      <a16:creationId xmlns:a16="http://schemas.microsoft.com/office/drawing/2014/main" id="{8D787239-996A-4850-88E6-5717515E9E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02" y="3275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" name="Line 44">
                  <a:extLst>
                    <a:ext uri="{FF2B5EF4-FFF2-40B4-BE49-F238E27FC236}">
                      <a16:creationId xmlns:a16="http://schemas.microsoft.com/office/drawing/2014/main" id="{51663511-0438-4860-9DA9-7CFD169067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3275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5" name="Line 45">
                  <a:extLst>
                    <a:ext uri="{FF2B5EF4-FFF2-40B4-BE49-F238E27FC236}">
                      <a16:creationId xmlns:a16="http://schemas.microsoft.com/office/drawing/2014/main" id="{0A535DA5-2625-4A3A-8A96-F50797AED6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0" y="3275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6" name="Line 46">
                  <a:extLst>
                    <a:ext uri="{FF2B5EF4-FFF2-40B4-BE49-F238E27FC236}">
                      <a16:creationId xmlns:a16="http://schemas.microsoft.com/office/drawing/2014/main" id="{2E6B8619-5CD5-4DD7-814D-A361FC8D25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80" y="3275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7" name="Line 47">
                  <a:extLst>
                    <a:ext uri="{FF2B5EF4-FFF2-40B4-BE49-F238E27FC236}">
                      <a16:creationId xmlns:a16="http://schemas.microsoft.com/office/drawing/2014/main" id="{D3EDC29F-58E2-43F8-AC7E-8BA92889BF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00" y="3275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8" name="Line 48">
                  <a:extLst>
                    <a:ext uri="{FF2B5EF4-FFF2-40B4-BE49-F238E27FC236}">
                      <a16:creationId xmlns:a16="http://schemas.microsoft.com/office/drawing/2014/main" id="{4C81DEEF-F5F7-432A-AEC0-FAAEFAD123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30" y="3275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9" name="Line 49">
                  <a:extLst>
                    <a:ext uri="{FF2B5EF4-FFF2-40B4-BE49-F238E27FC236}">
                      <a16:creationId xmlns:a16="http://schemas.microsoft.com/office/drawing/2014/main" id="{E9ACD0EF-A4E7-47CF-998E-6CE23E30FE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51" y="3275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0" name="Line 50">
                  <a:extLst>
                    <a:ext uri="{FF2B5EF4-FFF2-40B4-BE49-F238E27FC236}">
                      <a16:creationId xmlns:a16="http://schemas.microsoft.com/office/drawing/2014/main" id="{46559C7D-387C-4EE0-920D-BA100ED54A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3137" y="1331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" name="Line 51">
                  <a:extLst>
                    <a:ext uri="{FF2B5EF4-FFF2-40B4-BE49-F238E27FC236}">
                      <a16:creationId xmlns:a16="http://schemas.microsoft.com/office/drawing/2014/main" id="{C54AF5B7-6454-4E8F-BC50-27D50F0B52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3137" y="1641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2" name="Line 52">
                  <a:extLst>
                    <a:ext uri="{FF2B5EF4-FFF2-40B4-BE49-F238E27FC236}">
                      <a16:creationId xmlns:a16="http://schemas.microsoft.com/office/drawing/2014/main" id="{0C86E348-1D2C-49EF-86D9-A335713150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3137" y="1977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" name="Line 53">
                  <a:extLst>
                    <a:ext uri="{FF2B5EF4-FFF2-40B4-BE49-F238E27FC236}">
                      <a16:creationId xmlns:a16="http://schemas.microsoft.com/office/drawing/2014/main" id="{2F36D25E-B0DC-41CB-AFE9-070D2E8E77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3137" y="2291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" name="Line 54">
                  <a:extLst>
                    <a:ext uri="{FF2B5EF4-FFF2-40B4-BE49-F238E27FC236}">
                      <a16:creationId xmlns:a16="http://schemas.microsoft.com/office/drawing/2014/main" id="{A2AEC3FC-9E6E-4848-B7CC-930B9A4AD1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3137" y="2623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5" name="Line 55">
                  <a:extLst>
                    <a:ext uri="{FF2B5EF4-FFF2-40B4-BE49-F238E27FC236}">
                      <a16:creationId xmlns:a16="http://schemas.microsoft.com/office/drawing/2014/main" id="{E5D58AC9-6B83-45DA-89CE-56BC19CFE4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3137" y="294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6" name="Line 56">
                  <a:extLst>
                    <a:ext uri="{FF2B5EF4-FFF2-40B4-BE49-F238E27FC236}">
                      <a16:creationId xmlns:a16="http://schemas.microsoft.com/office/drawing/2014/main" id="{15D4A6EF-91E3-4FA7-927E-F5190A227F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96" y="1344"/>
                  <a:ext cx="0" cy="201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7" name="Text Box 57">
                  <a:extLst>
                    <a:ext uri="{FF2B5EF4-FFF2-40B4-BE49-F238E27FC236}">
                      <a16:creationId xmlns:a16="http://schemas.microsoft.com/office/drawing/2014/main" id="{1AE577B9-86AD-40D3-B961-50E06B0ED0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3" y="3435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0</a:t>
                  </a:r>
                  <a:endParaRPr lang="th-TH" altLang="en-US" sz="20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Text Box 58">
                  <a:extLst>
                    <a:ext uri="{FF2B5EF4-FFF2-40B4-BE49-F238E27FC236}">
                      <a16:creationId xmlns:a16="http://schemas.microsoft.com/office/drawing/2014/main" id="{A277E8CA-58B3-410F-8E3E-863EC32B59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77" y="3435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 dirty="0">
                      <a:latin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th-TH" altLang="en-US" sz="20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Text Box 59">
                  <a:extLst>
                    <a:ext uri="{FF2B5EF4-FFF2-40B4-BE49-F238E27FC236}">
                      <a16:creationId xmlns:a16="http://schemas.microsoft.com/office/drawing/2014/main" id="{BC376EA3-53D3-4D14-907B-4D40E04077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1" y="2917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th-TH" altLang="en-US" sz="20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 Box 60">
                  <a:extLst>
                    <a:ext uri="{FF2B5EF4-FFF2-40B4-BE49-F238E27FC236}">
                      <a16:creationId xmlns:a16="http://schemas.microsoft.com/office/drawing/2014/main" id="{99C2ECC8-9260-4FF3-8FA2-47BA382538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2" y="3435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th-TH" altLang="en-US" sz="20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Text Box 61">
                  <a:extLst>
                    <a:ext uri="{FF2B5EF4-FFF2-40B4-BE49-F238E27FC236}">
                      <a16:creationId xmlns:a16="http://schemas.microsoft.com/office/drawing/2014/main" id="{6018B9C0-0C5E-463A-8F1C-5680360296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1" y="2592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th-TH" altLang="en-US" sz="20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Text Box 62">
                  <a:extLst>
                    <a:ext uri="{FF2B5EF4-FFF2-40B4-BE49-F238E27FC236}">
                      <a16:creationId xmlns:a16="http://schemas.microsoft.com/office/drawing/2014/main" id="{615E3DF8-74D7-4743-963C-49037C5117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47" y="3435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th-TH" altLang="en-US" sz="20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Text Box 63">
                  <a:extLst>
                    <a:ext uri="{FF2B5EF4-FFF2-40B4-BE49-F238E27FC236}">
                      <a16:creationId xmlns:a16="http://schemas.microsoft.com/office/drawing/2014/main" id="{F3AA7C6B-1F2F-4048-B2A9-A2E63EF7B4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1" y="2268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th-TH" altLang="en-US" sz="20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Text Box 64">
                  <a:extLst>
                    <a:ext uri="{FF2B5EF4-FFF2-40B4-BE49-F238E27FC236}">
                      <a16:creationId xmlns:a16="http://schemas.microsoft.com/office/drawing/2014/main" id="{7360591C-F40D-420B-A1B3-482BF3F5A8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1" y="3435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th-TH" altLang="en-US" sz="20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Text Box 65">
                  <a:extLst>
                    <a:ext uri="{FF2B5EF4-FFF2-40B4-BE49-F238E27FC236}">
                      <a16:creationId xmlns:a16="http://schemas.microsoft.com/office/drawing/2014/main" id="{1664F5BF-F880-459D-8598-701A627797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1" y="1944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th-TH" altLang="en-US" sz="20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Text Box 66">
                  <a:extLst>
                    <a:ext uri="{FF2B5EF4-FFF2-40B4-BE49-F238E27FC236}">
                      <a16:creationId xmlns:a16="http://schemas.microsoft.com/office/drawing/2014/main" id="{1EEB7ACD-5F3E-4B7B-B016-A572B15948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16" y="3435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endParaRPr lang="th-TH" altLang="en-US" sz="20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 Box 67">
                  <a:extLst>
                    <a:ext uri="{FF2B5EF4-FFF2-40B4-BE49-F238E27FC236}">
                      <a16:creationId xmlns:a16="http://schemas.microsoft.com/office/drawing/2014/main" id="{F9948C44-60AE-46D9-AD65-572C1211D1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1" y="1620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endParaRPr lang="th-TH" altLang="en-US" sz="20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Text Box 68">
                  <a:extLst>
                    <a:ext uri="{FF2B5EF4-FFF2-40B4-BE49-F238E27FC236}">
                      <a16:creationId xmlns:a16="http://schemas.microsoft.com/office/drawing/2014/main" id="{CA2CBCBA-1C65-4910-B8E5-6E8D110F44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51" y="3435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6</a:t>
                  </a:r>
                  <a:endParaRPr lang="th-TH" altLang="en-US" sz="20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Text Box 69">
                  <a:extLst>
                    <a:ext uri="{FF2B5EF4-FFF2-40B4-BE49-F238E27FC236}">
                      <a16:creationId xmlns:a16="http://schemas.microsoft.com/office/drawing/2014/main" id="{67E24D7D-1799-4C25-9BC1-DEDFC49777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1" y="1296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6</a:t>
                  </a:r>
                  <a:endParaRPr lang="th-TH" altLang="en-US" sz="20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Text Box 70">
                  <a:extLst>
                    <a:ext uri="{FF2B5EF4-FFF2-40B4-BE49-F238E27FC236}">
                      <a16:creationId xmlns:a16="http://schemas.microsoft.com/office/drawing/2014/main" id="{DBF64447-A9B1-4BD7-A008-238A17312C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5" y="3435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7</a:t>
                  </a:r>
                  <a:endParaRPr lang="th-TH" altLang="en-US" sz="20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Text Box 71">
                  <a:extLst>
                    <a:ext uri="{FF2B5EF4-FFF2-40B4-BE49-F238E27FC236}">
                      <a16:creationId xmlns:a16="http://schemas.microsoft.com/office/drawing/2014/main" id="{04F8437A-2F1D-4964-83ED-295D71E05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20" y="3435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8</a:t>
                  </a:r>
                  <a:endParaRPr lang="th-TH" altLang="en-US" sz="2000" b="1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Text Box 72">
                  <a:extLst>
                    <a:ext uri="{FF2B5EF4-FFF2-40B4-BE49-F238E27FC236}">
                      <a16:creationId xmlns:a16="http://schemas.microsoft.com/office/drawing/2014/main" id="{DC6DD3F8-E645-40C1-91BF-85412AA8A0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55" y="3435"/>
                  <a:ext cx="21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 dirty="0">
                      <a:latin typeface="Tahoma" panose="020B0604030504040204" pitchFamily="34" charset="0"/>
                      <a:cs typeface="Tahoma" panose="020B0604030504040204" pitchFamily="34" charset="0"/>
                    </a:rPr>
                    <a:t>9</a:t>
                  </a:r>
                  <a:endParaRPr lang="th-TH" altLang="en-US" sz="20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Line 73">
                  <a:extLst>
                    <a:ext uri="{FF2B5EF4-FFF2-40B4-BE49-F238E27FC236}">
                      <a16:creationId xmlns:a16="http://schemas.microsoft.com/office/drawing/2014/main" id="{4FB863F5-B698-4637-9370-596B17E1E5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90" y="1728"/>
                  <a:ext cx="0" cy="16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4" name="Line 74">
                  <a:extLst>
                    <a:ext uri="{FF2B5EF4-FFF2-40B4-BE49-F238E27FC236}">
                      <a16:creationId xmlns:a16="http://schemas.microsoft.com/office/drawing/2014/main" id="{C7697314-0733-4287-AA43-F250536EB5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933" y="2049"/>
                  <a:ext cx="0" cy="12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" name="Line 75">
                  <a:extLst>
                    <a:ext uri="{FF2B5EF4-FFF2-40B4-BE49-F238E27FC236}">
                      <a16:creationId xmlns:a16="http://schemas.microsoft.com/office/drawing/2014/main" id="{2D8D2D0B-2274-4DE5-80F6-F448BD8805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47" y="3024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56" name="Text Box 76">
                <a:extLst>
                  <a:ext uri="{FF2B5EF4-FFF2-40B4-BE49-F238E27FC236}">
                    <a16:creationId xmlns:a16="http://schemas.microsoft.com/office/drawing/2014/main" id="{32C5D43D-D944-4DD4-BC3A-16C8CF5FC6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" y="960"/>
                <a:ext cx="116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Tahoma" panose="020B0604030504040204" pitchFamily="34" charset="0"/>
                    <a:cs typeface="Tahoma" panose="020B0604030504040204" pitchFamily="34" charset="0"/>
                  </a:rPr>
                  <a:t>No. of pixels</a:t>
                </a:r>
                <a:endParaRPr lang="th-TH" altLang="en-US" sz="24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Text Box 77">
                <a:extLst>
                  <a:ext uri="{FF2B5EF4-FFF2-40B4-BE49-F238E27FC236}">
                    <a16:creationId xmlns:a16="http://schemas.microsoft.com/office/drawing/2014/main" id="{C2215757-96F4-4342-ADC2-22A489248E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24" y="3397"/>
                <a:ext cx="95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Tahoma" panose="020B0604030504040204" pitchFamily="34" charset="0"/>
                    <a:cs typeface="Tahoma" panose="020B0604030504040204" pitchFamily="34" charset="0"/>
                  </a:rPr>
                  <a:t>Gray level</a:t>
                </a:r>
                <a:endParaRPr lang="th-TH" altLang="en-US" sz="24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D359557C-A088-41E4-AAB0-E716DBBBC921}"/>
              </a:ext>
            </a:extLst>
          </p:cNvPr>
          <p:cNvSpPr/>
          <p:nvPr/>
        </p:nvSpPr>
        <p:spPr>
          <a:xfrm>
            <a:off x="2531476" y="6207569"/>
            <a:ext cx="9111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: Ali </a:t>
            </a:r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Javed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, Digital Image Processing, 	Chapter # 3, </a:t>
            </a:r>
            <a:r>
              <a:rPr lang="en-US" alt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Image Enhancement in Spatial Domain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7F4A013-6DDF-49FB-8B2C-86227CE02FD3}"/>
              </a:ext>
            </a:extLst>
          </p:cNvPr>
          <p:cNvSpPr txBox="1"/>
          <p:nvPr/>
        </p:nvSpPr>
        <p:spPr>
          <a:xfrm>
            <a:off x="1255400" y="411835"/>
            <a:ext cx="3985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Histogram </a:t>
            </a:r>
            <a:r>
              <a:rPr lang="en-US" sz="2800" dirty="0" err="1">
                <a:solidFill>
                  <a:srgbClr val="FF0000"/>
                </a:solidFill>
              </a:rPr>
              <a:t>hasil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perataan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3DD567-64B8-40AF-9721-EC055803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28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9BE694-43AF-4F55-A4B9-5FD651109A0E}"/>
              </a:ext>
            </a:extLst>
          </p:cNvPr>
          <p:cNvSpPr/>
          <p:nvPr/>
        </p:nvSpPr>
        <p:spPr>
          <a:xfrm>
            <a:off x="572784" y="434982"/>
            <a:ext cx="1104643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void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PerataanHistogram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Image, int N, int M)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/*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Mengubah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Image yang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berukuran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N 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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M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dengan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melakukan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perataan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histogram (histogram equalization).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*/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32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j;</a:t>
            </a:r>
            <a:endParaRPr lang="en-US" sz="32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float sum, float Hist[256];</a:t>
            </a:r>
            <a:endParaRPr lang="en-US" sz="32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HistEq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[256];        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 histogram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perataan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*/</a:t>
            </a:r>
            <a:endParaRPr lang="en-US" sz="32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marR="0" indent="-226695" algn="just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 histogram(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Image,N,M,Hist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);  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/*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hitung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histogram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*/</a:t>
            </a:r>
            <a:endParaRPr lang="en-US" sz="3200" b="1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for(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=0;i&lt;256;i++)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{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 sum=0.0; 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 for (j=0;j&lt;=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i;j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    sum=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sum+Hist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[j];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HistEq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]=floor(255*sum);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}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/* update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sesuai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histogram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hasil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perataan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*/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for(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=0;i&lt;=N-1;i++)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  for(j=0;j&lt;=M-1;j++)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][j]=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HistEq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[Image[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][j]];  </a:t>
            </a: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endParaRPr lang="en-US" sz="32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7848A3-AA58-4C45-B623-8199CA880597}"/>
              </a:ext>
            </a:extLst>
          </p:cNvPr>
          <p:cNvSpPr/>
          <p:nvPr/>
        </p:nvSpPr>
        <p:spPr>
          <a:xfrm>
            <a:off x="369870" y="434982"/>
            <a:ext cx="11424863" cy="61863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E7C15-4480-4DB7-80BC-58DA5C47E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1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A96835-2FF9-409D-9F84-5EC46ACDF688}"/>
              </a:ext>
            </a:extLst>
          </p:cNvPr>
          <p:cNvSpPr/>
          <p:nvPr/>
        </p:nvSpPr>
        <p:spPr>
          <a:xfrm>
            <a:off x="261878" y="1631815"/>
            <a:ext cx="36320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&gt;&gt; </a:t>
            </a:r>
            <a:r>
              <a:rPr lang="en-US" sz="2400" dirty="0" err="1"/>
              <a:t>imread</a:t>
            </a:r>
            <a:r>
              <a:rPr lang="en-US" sz="2400" dirty="0"/>
              <a:t>('zelda.bmp');</a:t>
            </a:r>
          </a:p>
          <a:p>
            <a:r>
              <a:rPr lang="en-US" sz="2400" dirty="0"/>
              <a:t>&gt;&gt; </a:t>
            </a:r>
            <a:r>
              <a:rPr lang="en-US" sz="2400" dirty="0" err="1"/>
              <a:t>imshow</a:t>
            </a:r>
            <a:r>
              <a:rPr lang="en-US" sz="2400" dirty="0"/>
              <a:t>(I);</a:t>
            </a:r>
          </a:p>
          <a:p>
            <a:r>
              <a:rPr lang="en-US" sz="2400" dirty="0"/>
              <a:t>&gt;&gt; figure; </a:t>
            </a:r>
            <a:r>
              <a:rPr lang="en-US" sz="2400" dirty="0" err="1"/>
              <a:t>imhist</a:t>
            </a:r>
            <a:r>
              <a:rPr lang="en-US" sz="2400" dirty="0"/>
              <a:t>(I)</a:t>
            </a:r>
          </a:p>
          <a:p>
            <a:r>
              <a:rPr lang="en-US" sz="2400" dirty="0"/>
              <a:t>&gt;&gt; J = </a:t>
            </a:r>
            <a:r>
              <a:rPr lang="en-US" sz="2400" dirty="0" err="1"/>
              <a:t>histeq</a:t>
            </a:r>
            <a:r>
              <a:rPr lang="en-US" sz="2400" dirty="0"/>
              <a:t>(I);</a:t>
            </a:r>
          </a:p>
          <a:p>
            <a:r>
              <a:rPr lang="en-US" sz="2400" dirty="0"/>
              <a:t>&gt;&gt; figure; </a:t>
            </a:r>
            <a:r>
              <a:rPr lang="en-US" sz="2400" dirty="0" err="1"/>
              <a:t>imshow</a:t>
            </a:r>
            <a:r>
              <a:rPr lang="en-US" sz="2400" dirty="0"/>
              <a:t>(J);</a:t>
            </a:r>
          </a:p>
          <a:p>
            <a:r>
              <a:rPr lang="en-US" sz="2400" dirty="0"/>
              <a:t>&gt;&gt; figure; </a:t>
            </a:r>
            <a:r>
              <a:rPr lang="en-US" sz="2400" dirty="0" err="1"/>
              <a:t>imhist</a:t>
            </a:r>
            <a:r>
              <a:rPr lang="en-US" sz="2400" dirty="0"/>
              <a:t>(J);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1856EC-6ED9-4B19-9184-552D2E46B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589" y="45464"/>
            <a:ext cx="4408404" cy="3894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E0BF03-1E64-4BFB-BD27-340932A6B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370" y="0"/>
            <a:ext cx="4982043" cy="3740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C53987-8E6F-4213-BC84-34E870C0D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225" y="3308662"/>
            <a:ext cx="4408404" cy="3894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64E1C9-F0A9-4DFF-A7DE-BD079ADE8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370" y="3349760"/>
            <a:ext cx="4866751" cy="3654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780286-98F9-41B0-B9A3-D3E64DE5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84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320DBA-3EB9-A71C-7B74-62CC5CBF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26932F9-3421-1393-E0AD-A07B66825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019" y="275180"/>
            <a:ext cx="2517053" cy="305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6EEBC5-8493-47B7-8D78-501581E4FA4C}"/>
              </a:ext>
            </a:extLst>
          </p:cNvPr>
          <p:cNvSpPr txBox="1"/>
          <p:nvPr/>
        </p:nvSpPr>
        <p:spPr>
          <a:xfrm>
            <a:off x="707788" y="1723124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Sebelum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3E4C3AF-1995-9BEA-D534-712E76C4A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019" y="3530278"/>
            <a:ext cx="2517053" cy="305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73497A-7639-31CF-678F-83E13BCF8447}"/>
              </a:ext>
            </a:extLst>
          </p:cNvPr>
          <p:cNvSpPr txBox="1"/>
          <p:nvPr/>
        </p:nvSpPr>
        <p:spPr>
          <a:xfrm>
            <a:off x="818342" y="4673212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Sesudah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677C541-869C-8BCD-CEF2-C6DF9BF72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473" y="275180"/>
            <a:ext cx="4326461" cy="308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EF265F36-85C2-C766-9894-6A6012306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473" y="3582769"/>
            <a:ext cx="4326460" cy="310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717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E3BABA-BD80-44FE-B48B-0F27977F4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50" y="261737"/>
            <a:ext cx="2975028" cy="2994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0E21F3-FC8E-4CC0-A640-207A3A8DF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624" y="0"/>
            <a:ext cx="4868048" cy="35180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ABBB04-CDE3-4A92-8FB4-01E3FC975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587" y="3279415"/>
            <a:ext cx="4327755" cy="3806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C16C9A-EC2B-43A9-97B0-8C32CAE76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064" y="3355862"/>
            <a:ext cx="4866751" cy="365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392528-45AF-42D2-BFA6-6EE27E5F9964}"/>
              </a:ext>
            </a:extLst>
          </p:cNvPr>
          <p:cNvSpPr txBox="1"/>
          <p:nvPr/>
        </p:nvSpPr>
        <p:spPr>
          <a:xfrm>
            <a:off x="139751" y="1528204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Sebelum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969377-CEC9-4E99-B128-7E48118EB6C8}"/>
              </a:ext>
            </a:extLst>
          </p:cNvPr>
          <p:cNvSpPr txBox="1"/>
          <p:nvPr/>
        </p:nvSpPr>
        <p:spPr>
          <a:xfrm>
            <a:off x="200174" y="4485449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Sesudah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64171D-F3D2-4312-B53C-498429B8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33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CE49204-FD97-4927-A546-FC878C818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5654" y="506520"/>
            <a:ext cx="7161088" cy="6153184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9790F5-6E2E-4533-876F-EB0BB050CB95}"/>
              </a:ext>
            </a:extLst>
          </p:cNvPr>
          <p:cNvSpPr txBox="1"/>
          <p:nvPr/>
        </p:nvSpPr>
        <p:spPr>
          <a:xfrm>
            <a:off x="2800757" y="44855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Sebelum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5D0F05-2141-4FD9-8FAE-38A9B4071147}"/>
              </a:ext>
            </a:extLst>
          </p:cNvPr>
          <p:cNvSpPr txBox="1"/>
          <p:nvPr/>
        </p:nvSpPr>
        <p:spPr>
          <a:xfrm>
            <a:off x="5387196" y="44855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Sesudah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6E23C-B7A6-470E-8647-CA1CBA08B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23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6FFAAB9-CB2C-4876-A955-D97C289F6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464586"/>
            <a:ext cx="8001000" cy="566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C1BB36D-7296-4759-AAFA-E8411CEF80B4}"/>
              </a:ext>
            </a:extLst>
          </p:cNvPr>
          <p:cNvSpPr/>
          <p:nvPr/>
        </p:nvSpPr>
        <p:spPr>
          <a:xfrm>
            <a:off x="3697045" y="6393414"/>
            <a:ext cx="9111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: Ali </a:t>
            </a:r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Javed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, Digital Image Processing, 	Chapter # 3, </a:t>
            </a:r>
            <a:r>
              <a:rPr lang="en-US" alt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Image Enhancement in Spatial Domain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9FF9D-B3AD-40EF-8AE2-B134CD37DA2D}"/>
              </a:ext>
            </a:extLst>
          </p:cNvPr>
          <p:cNvSpPr txBox="1"/>
          <p:nvPr/>
        </p:nvSpPr>
        <p:spPr>
          <a:xfrm>
            <a:off x="540443" y="1517930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Sebelum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7581BE-437B-4DB8-A550-F4A9DB745FF8}"/>
              </a:ext>
            </a:extLst>
          </p:cNvPr>
          <p:cNvSpPr txBox="1"/>
          <p:nvPr/>
        </p:nvSpPr>
        <p:spPr>
          <a:xfrm>
            <a:off x="540442" y="4189210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Sesudah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D1869-694D-42BA-AB05-E80EAE86E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57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7EAD80-2E04-4C6A-94E0-FE271277C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119" y="114801"/>
            <a:ext cx="6179928" cy="66283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E757A8-62EF-4939-A261-577B4DEFDEFE}"/>
              </a:ext>
            </a:extLst>
          </p:cNvPr>
          <p:cNvSpPr txBox="1"/>
          <p:nvPr/>
        </p:nvSpPr>
        <p:spPr>
          <a:xfrm>
            <a:off x="1424021" y="1137786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Sebelum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796195-A568-4185-8BEA-DB7089F1CF32}"/>
              </a:ext>
            </a:extLst>
          </p:cNvPr>
          <p:cNvSpPr txBox="1"/>
          <p:nvPr/>
        </p:nvSpPr>
        <p:spPr>
          <a:xfrm>
            <a:off x="1352101" y="4507710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Sesudah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AFD49-7F06-412B-A3BB-F20A5CD1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6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3EE13-641B-4236-95F9-70F3BA38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6779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Histogram Enhancement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EEEE3-B80A-4618-A9F3-5705E232F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513" y="1537391"/>
            <a:ext cx="10860157" cy="4565236"/>
          </a:xfrm>
        </p:spPr>
        <p:txBody>
          <a:bodyPr>
            <a:normAutofit/>
          </a:bodyPr>
          <a:lstStyle/>
          <a:p>
            <a:r>
              <a:rPr lang="en-US" sz="2400" dirty="0"/>
              <a:t>Histogram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.</a:t>
            </a:r>
          </a:p>
          <a:p>
            <a:r>
              <a:rPr lang="en-US" sz="2400" dirty="0"/>
              <a:t>Citra </a:t>
            </a:r>
            <a:r>
              <a:rPr lang="en-US" sz="2400" dirty="0" err="1"/>
              <a:t>gelap</a:t>
            </a:r>
            <a:r>
              <a:rPr lang="en-US" sz="2400" dirty="0"/>
              <a:t>,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terang</a:t>
            </a:r>
            <a:r>
              <a:rPr lang="en-US" sz="2400" dirty="0"/>
              <a:t>, dan </a:t>
            </a:r>
            <a:r>
              <a:rPr lang="en-US" sz="2400" dirty="0" err="1"/>
              <a:t>citra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kontras</a:t>
            </a:r>
            <a:r>
              <a:rPr lang="en-US" sz="2400" dirty="0"/>
              <a:t> </a:t>
            </a:r>
            <a:r>
              <a:rPr lang="en-US" sz="2400" dirty="0" err="1"/>
              <a:t>rendah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histogram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merata</a:t>
            </a:r>
            <a:r>
              <a:rPr lang="en-US" sz="2400" dirty="0"/>
              <a:t> </a:t>
            </a:r>
            <a:r>
              <a:rPr lang="en-US" sz="2400" dirty="0" err="1"/>
              <a:t>penyebarannya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EA7BB7-B316-4BFF-8EF3-762140438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53" y="2911740"/>
            <a:ext cx="4246573" cy="3581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E019D5-4726-45A9-87A8-124AE807E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270" y="2915209"/>
            <a:ext cx="4246573" cy="35654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543BB-617B-4FEF-9279-7FEE1AA7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48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52B16A-DEFA-47CD-B8C8-44FBBC7C0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31" y="0"/>
            <a:ext cx="9121436" cy="42251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329DE3-B147-484B-BB14-2FC8587C9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31" y="4592520"/>
            <a:ext cx="6826622" cy="2265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106405-61EA-42EF-9D56-D1964152BF01}"/>
              </a:ext>
            </a:extLst>
          </p:cNvPr>
          <p:cNvSpPr txBox="1"/>
          <p:nvPr/>
        </p:nvSpPr>
        <p:spPr>
          <a:xfrm>
            <a:off x="380144" y="4223188"/>
            <a:ext cx="28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Histogram </a:t>
            </a:r>
            <a:r>
              <a:rPr lang="en-US" dirty="0" err="1">
                <a:solidFill>
                  <a:srgbClr val="FF0000"/>
                </a:solidFill>
              </a:rPr>
              <a:t>setelah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perataan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52489-05E4-4939-8615-421DFF4BF5B1}"/>
              </a:ext>
            </a:extLst>
          </p:cNvPr>
          <p:cNvSpPr txBox="1"/>
          <p:nvPr/>
        </p:nvSpPr>
        <p:spPr>
          <a:xfrm>
            <a:off x="8349025" y="5821251"/>
            <a:ext cx="384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gambar</a:t>
            </a:r>
            <a:r>
              <a:rPr lang="en-US" dirty="0">
                <a:solidFill>
                  <a:srgbClr val="FF0000"/>
                </a:solidFill>
              </a:rPr>
              <a:t>: Ehsan </a:t>
            </a:r>
            <a:r>
              <a:rPr lang="en-US" dirty="0" err="1">
                <a:solidFill>
                  <a:srgbClr val="FF0000"/>
                </a:solidFill>
              </a:rPr>
              <a:t>Khoramshahi</a:t>
            </a:r>
            <a:r>
              <a:rPr lang="en-US" dirty="0">
                <a:solidFill>
                  <a:srgbClr val="FF0000"/>
                </a:solidFill>
              </a:rPr>
              <a:t>, </a:t>
            </a:r>
          </a:p>
          <a:p>
            <a:r>
              <a:rPr lang="en-US" i="1" dirty="0">
                <a:solidFill>
                  <a:srgbClr val="FF0000"/>
                </a:solidFill>
              </a:rPr>
              <a:t>Image enhancement in spatial domain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FEE68-AAA6-4A3A-8082-900C46B5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60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F7A73-8F64-4BD4-BF88-DA6A7899C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5222"/>
            <a:ext cx="10515600" cy="4621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Contoh</a:t>
            </a:r>
            <a:r>
              <a:rPr lang="en-US" sz="2400" dirty="0"/>
              <a:t>: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yang </a:t>
            </a:r>
            <a:r>
              <a:rPr lang="en-US" sz="2400" dirty="0" err="1"/>
              <a:t>berukuran</a:t>
            </a:r>
            <a:r>
              <a:rPr lang="en-US" sz="2400" dirty="0"/>
              <a:t> 64 </a:t>
            </a:r>
            <a:r>
              <a:rPr lang="en-US" sz="2400" dirty="0">
                <a:sym typeface="Symbol" panose="05050102010706020507" pitchFamily="18" charset="2"/>
              </a:rPr>
              <a:t></a:t>
            </a:r>
            <a:r>
              <a:rPr lang="en-US" sz="2400" dirty="0"/>
              <a:t> 64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keabuan</a:t>
            </a:r>
            <a:r>
              <a:rPr lang="en-US" sz="2400" dirty="0"/>
              <a:t> (</a:t>
            </a:r>
            <a:r>
              <a:rPr lang="en-US" sz="2400" i="1" dirty="0"/>
              <a:t>L</a:t>
            </a:r>
            <a:r>
              <a:rPr lang="en-US" sz="2400" dirty="0"/>
              <a:t>) = 8 dan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i="1" dirty="0"/>
              <a:t>pixel</a:t>
            </a:r>
            <a:r>
              <a:rPr lang="en-US" sz="2400" dirty="0"/>
              <a:t> (</a:t>
            </a:r>
            <a:r>
              <a:rPr lang="en-US" sz="2400" i="1" dirty="0"/>
              <a:t>n</a:t>
            </a:r>
            <a:r>
              <a:rPr lang="en-US" sz="2400" dirty="0"/>
              <a:t>) = 64 </a:t>
            </a:r>
            <a:r>
              <a:rPr lang="en-US" sz="2400" dirty="0">
                <a:sym typeface="Symbol" panose="05050102010706020507" pitchFamily="18" charset="2"/>
              </a:rPr>
              <a:t></a:t>
            </a:r>
            <a:r>
              <a:rPr lang="en-US" sz="2400" dirty="0"/>
              <a:t> 64 = 4096.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D8C44C-863F-4D99-AE85-3E4B52B83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843" y="2419302"/>
            <a:ext cx="8953403" cy="349347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057908-1331-4F92-BA3E-9BC652C46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09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02943D-1303-4FC8-864B-756703DBE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86" y="316395"/>
            <a:ext cx="9615583" cy="5012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A7C20E-8FA4-46F8-8A7B-150389C7DCF3}"/>
              </a:ext>
            </a:extLst>
          </p:cNvPr>
          <p:cNvSpPr/>
          <p:nvPr/>
        </p:nvSpPr>
        <p:spPr>
          <a:xfrm>
            <a:off x="4540544" y="3826683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0.19 x 7 = 1.33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</a:p>
          <a:p>
            <a:pPr indent="457200" algn="just"/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0.44 x 7 = 3.08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</a:p>
          <a:p>
            <a:pPr indent="457200" algn="just"/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0.65  x 7 = 4.55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</a:p>
          <a:p>
            <a:pPr indent="457200" algn="just"/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0.81 x 7 = 5.67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</a:p>
          <a:p>
            <a:pPr indent="457200" algn="just"/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0.89  x 7 = 6.23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</a:p>
          <a:p>
            <a:pPr indent="457200" algn="just"/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0.95 x 7 = 6.65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 </a:t>
            </a:r>
          </a:p>
          <a:p>
            <a:pPr indent="457200" algn="just"/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0.98 x 7 = 6.86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 </a:t>
            </a:r>
          </a:p>
          <a:p>
            <a:pPr indent="457200" algn="just"/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1.00 x 7 = 7.0 = 7 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77D111-83B1-45CD-AFFF-6E5FCA6C9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808" y="3542451"/>
            <a:ext cx="3415282" cy="270521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C46EF-A2B3-4483-8A02-510610388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23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D8A8EB-DA6E-446E-B292-ED633AD8BE4F}"/>
              </a:ext>
            </a:extLst>
          </p:cNvPr>
          <p:cNvSpPr/>
          <p:nvPr/>
        </p:nvSpPr>
        <p:spPr>
          <a:xfrm>
            <a:off x="823644" y="4350839"/>
            <a:ext cx="108786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dipetakan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terdapat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790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pixel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nilai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keabuan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dipetakan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3, 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3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1023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pixel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2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dipetakan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5,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=5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850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pixel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dipetakan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nilai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sama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6,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jumlah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pixel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bernilai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 = 656 + 329 = 985.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dipetakan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nilai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sama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7,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jumlah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pixel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bernilai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 = 245  + 122 + 81 = 448.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724503-651A-482C-8A47-3BE0F0B4A20D}"/>
              </a:ext>
            </a:extLst>
          </p:cNvPr>
          <p:cNvSpPr txBox="1"/>
          <p:nvPr/>
        </p:nvSpPr>
        <p:spPr>
          <a:xfrm>
            <a:off x="1498903" y="278373"/>
            <a:ext cx="1644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awal</a:t>
            </a:r>
            <a:r>
              <a:rPr lang="en-US" sz="2400" dirty="0"/>
              <a:t>: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49048C-DF38-4FDB-82B4-CB0C91F72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44" y="760191"/>
            <a:ext cx="4278287" cy="30327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AC2844-B9CF-41DF-AB3B-9CF361B1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D5526-4FB0-4BD7-8F68-EAA984D26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777" y="268651"/>
            <a:ext cx="6029325" cy="3524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5EA375-1B64-4BB5-815B-C48E377794B0}"/>
              </a:ext>
            </a:extLst>
          </p:cNvPr>
          <p:cNvSpPr txBox="1"/>
          <p:nvPr/>
        </p:nvSpPr>
        <p:spPr>
          <a:xfrm>
            <a:off x="10139680" y="274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1D2AB4-AC19-4F43-B702-C020FACE862E}"/>
              </a:ext>
            </a:extLst>
          </p:cNvPr>
          <p:cNvSpPr txBox="1"/>
          <p:nvPr/>
        </p:nvSpPr>
        <p:spPr>
          <a:xfrm>
            <a:off x="10106086" y="30221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A07551-6870-41D0-A37D-71F8B0EAC883}"/>
              </a:ext>
            </a:extLst>
          </p:cNvPr>
          <p:cNvSpPr txBox="1"/>
          <p:nvPr/>
        </p:nvSpPr>
        <p:spPr>
          <a:xfrm>
            <a:off x="10129520" y="33044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12984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0967B-7837-4E71-8A0C-B11ACF196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77" y="767512"/>
            <a:ext cx="8717481" cy="2140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E0B94C-2E52-48AE-8CD6-47CE5C8CF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134" y="3756934"/>
            <a:ext cx="3795625" cy="3001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52225C-573B-433D-8479-DE783B404AE1}"/>
              </a:ext>
            </a:extLst>
          </p:cNvPr>
          <p:cNvSpPr txBox="1"/>
          <p:nvPr/>
        </p:nvSpPr>
        <p:spPr>
          <a:xfrm>
            <a:off x="1378689" y="3101066"/>
            <a:ext cx="3985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Histogram </a:t>
            </a:r>
            <a:r>
              <a:rPr lang="en-US" sz="2800" dirty="0" err="1">
                <a:solidFill>
                  <a:srgbClr val="FF0000"/>
                </a:solidFill>
              </a:rPr>
              <a:t>hasil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perataan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6E0176-8BE4-4AB9-854C-2C3A231C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60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4100A-A815-4F52-9104-3D4004152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5497"/>
            <a:ext cx="10515600" cy="5221466"/>
          </a:xfrm>
        </p:spPr>
        <p:txBody>
          <a:bodyPr/>
          <a:lstStyle/>
          <a:p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perataan</a:t>
            </a:r>
            <a:r>
              <a:rPr lang="en-US" dirty="0"/>
              <a:t> histogram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menyebarkan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merata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seringkali</a:t>
            </a:r>
            <a:r>
              <a:rPr lang="en-US" dirty="0"/>
              <a:t> histogram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perataan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tersebar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merata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pada </a:t>
            </a:r>
            <a:r>
              <a:rPr lang="en-US" dirty="0" err="1"/>
              <a:t>contoh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). </a:t>
            </a:r>
            <a:r>
              <a:rPr lang="en-US" dirty="0" err="1"/>
              <a:t>Alasannya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:</a:t>
            </a:r>
          </a:p>
          <a:p>
            <a:pPr marL="688975" lvl="0" indent="-401638">
              <a:buFont typeface="+mj-lt"/>
              <a:buAutoNum type="arabicPeriod"/>
            </a:pP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</a:t>
            </a:r>
            <a:r>
              <a:rPr lang="en-US" dirty="0" err="1"/>
              <a:t>jumlahnya</a:t>
            </a:r>
            <a:r>
              <a:rPr lang="en-US" dirty="0"/>
              <a:t>. Nilai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perataan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pembulatan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</a:t>
            </a:r>
            <a:r>
              <a:rPr lang="en-US" dirty="0" err="1"/>
              <a:t>terdekat</a:t>
            </a:r>
            <a:r>
              <a:rPr lang="en-US" dirty="0"/>
              <a:t>.</a:t>
            </a:r>
          </a:p>
          <a:p>
            <a:pPr marL="688975" lvl="0" indent="-401638">
              <a:buFont typeface="+mj-lt"/>
              <a:buAutoNum type="arabicPeriod"/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Agar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perataan</a:t>
            </a:r>
            <a:r>
              <a:rPr lang="en-US" dirty="0"/>
              <a:t>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seragam</a:t>
            </a:r>
            <a:r>
              <a:rPr lang="en-US" dirty="0"/>
              <a:t> </a:t>
            </a:r>
            <a:r>
              <a:rPr lang="en-US" dirty="0" err="1"/>
              <a:t>sebarannya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diolah</a:t>
            </a:r>
            <a:r>
              <a:rPr lang="en-US" dirty="0"/>
              <a:t> </a:t>
            </a:r>
            <a:r>
              <a:rPr lang="en-US" dirty="0" err="1"/>
              <a:t>haruslah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malar (</a:t>
            </a:r>
            <a:r>
              <a:rPr lang="en-US" i="1" dirty="0"/>
              <a:t>continue</a:t>
            </a:r>
            <a:r>
              <a:rPr lang="en-US" dirty="0"/>
              <a:t>), 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praktek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CD382D-1049-4A55-92D3-2758EFC3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92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1437C-A5EE-2F95-9A92-E0A15C7C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9709"/>
            <a:ext cx="10515600" cy="5387254"/>
          </a:xfrm>
        </p:spPr>
        <p:txBody>
          <a:bodyPr>
            <a:normAutofit/>
          </a:bodyPr>
          <a:lstStyle/>
          <a:p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perataan</a:t>
            </a:r>
            <a:r>
              <a:rPr lang="en-US" sz="2400" dirty="0"/>
              <a:t> histogram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yang </a:t>
            </a:r>
            <a:r>
              <a:rPr lang="en-US" sz="2400" dirty="0" err="1"/>
              <a:t>bagus</a:t>
            </a:r>
            <a:r>
              <a:rPr lang="en-US" sz="2400" dirty="0"/>
              <a:t>?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Jawabannya</a:t>
            </a:r>
            <a:r>
              <a:rPr lang="en-US" sz="2400" dirty="0"/>
              <a:t>: TIDAK</a:t>
            </a:r>
          </a:p>
          <a:p>
            <a:r>
              <a:rPr lang="en-US" sz="2400" dirty="0" err="1"/>
              <a:t>Contohnya</a:t>
            </a:r>
            <a:r>
              <a:rPr lang="en-US" sz="2400" dirty="0"/>
              <a:t> pada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foto</a:t>
            </a:r>
            <a:r>
              <a:rPr lang="en-US" sz="2400" dirty="0"/>
              <a:t> </a:t>
            </a:r>
            <a:r>
              <a:rPr lang="en-US" sz="2400" dirty="0" err="1"/>
              <a:t>permukaan</a:t>
            </a:r>
            <a:r>
              <a:rPr lang="en-US" sz="2400" dirty="0"/>
              <a:t> </a:t>
            </a:r>
            <a:r>
              <a:rPr lang="en-US" sz="2400" dirty="0" err="1"/>
              <a:t>bulan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50946-DC89-F52A-7BE3-CF9184072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FFE7EBA1-15F2-55CB-ED97-3ECD58FC7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2584450"/>
            <a:ext cx="6726238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EA910D1D-DCFE-1895-9D6E-698A4FC33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3290095"/>
            <a:ext cx="1936750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586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>
            <a:extLst>
              <a:ext uri="{FF2B5EF4-FFF2-40B4-BE49-F238E27FC236}">
                <a16:creationId xmlns:a16="http://schemas.microsoft.com/office/drawing/2014/main" id="{2742A79E-1642-4DAC-B835-75CDA5A37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58"/>
          <a:stretch>
            <a:fillRect/>
          </a:stretch>
        </p:blipFill>
        <p:spPr bwMode="auto">
          <a:xfrm>
            <a:off x="-48320" y="258067"/>
            <a:ext cx="5896208" cy="303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5">
            <a:extLst>
              <a:ext uri="{FF2B5EF4-FFF2-40B4-BE49-F238E27FC236}">
                <a16:creationId xmlns:a16="http://schemas.microsoft.com/office/drawing/2014/main" id="{E33E071C-7D98-4699-AD61-9E0BEA08C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30"/>
          <a:stretch>
            <a:fillRect/>
          </a:stretch>
        </p:blipFill>
        <p:spPr bwMode="auto">
          <a:xfrm>
            <a:off x="6344113" y="136525"/>
            <a:ext cx="4831774" cy="443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AutoShape 7">
            <a:extLst>
              <a:ext uri="{FF2B5EF4-FFF2-40B4-BE49-F238E27FC236}">
                <a16:creationId xmlns:a16="http://schemas.microsoft.com/office/drawing/2014/main" id="{47332815-5FE7-47AF-9A66-EC0EDE6D2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3" y="1652824"/>
            <a:ext cx="895810" cy="485775"/>
          </a:xfrm>
          <a:prstGeom prst="rightArrow">
            <a:avLst>
              <a:gd name="adj1" fmla="val 50000"/>
              <a:gd name="adj2" fmla="val 27451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AC80B-3DFA-4F34-9A0D-143C7F9DD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51E85-6B6D-4F21-852D-CC3A743C1FCD}"/>
              </a:ext>
            </a:extLst>
          </p:cNvPr>
          <p:cNvSpPr txBox="1"/>
          <p:nvPr/>
        </p:nvSpPr>
        <p:spPr>
          <a:xfrm>
            <a:off x="298996" y="4789677"/>
            <a:ext cx="8774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Perataan</a:t>
            </a:r>
            <a:r>
              <a:rPr lang="en-US" sz="2400" dirty="0">
                <a:solidFill>
                  <a:srgbClr val="FF0000"/>
                </a:solidFill>
              </a:rPr>
              <a:t> histogram </a:t>
            </a:r>
            <a:r>
              <a:rPr lang="en-US" sz="2400" dirty="0" err="1">
                <a:solidFill>
                  <a:srgbClr val="FF0000"/>
                </a:solidFill>
              </a:rPr>
              <a:t>memberikan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efek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terlalu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terang</a:t>
            </a:r>
            <a:r>
              <a:rPr lang="en-US" sz="2400" dirty="0">
                <a:solidFill>
                  <a:srgbClr val="FF0000"/>
                </a:solidFill>
              </a:rPr>
              <a:t> pada </a:t>
            </a:r>
            <a:r>
              <a:rPr lang="en-US" sz="2400" dirty="0" err="1">
                <a:solidFill>
                  <a:srgbClr val="FF0000"/>
                </a:solidFill>
              </a:rPr>
              <a:t>citra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hasil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(Citra </a:t>
            </a:r>
            <a:r>
              <a:rPr lang="en-US" sz="2400" dirty="0" err="1">
                <a:solidFill>
                  <a:srgbClr val="FF0000"/>
                </a:solidFill>
              </a:rPr>
              <a:t>permukaan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bulan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5DFB4113-63AF-603F-FDF7-5FD6E944D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739" y="3172273"/>
            <a:ext cx="1887538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444F37-90B3-4976-DF33-3894197E59B5}"/>
              </a:ext>
            </a:extLst>
          </p:cNvPr>
          <p:cNvSpPr txBox="1"/>
          <p:nvPr/>
        </p:nvSpPr>
        <p:spPr>
          <a:xfrm>
            <a:off x="437541" y="5768936"/>
            <a:ext cx="7695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mengatasi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b="1" dirty="0" err="1"/>
              <a:t>spesifikasi</a:t>
            </a:r>
            <a:r>
              <a:rPr lang="en-US" sz="2400" b="1" dirty="0"/>
              <a:t> histogram</a:t>
            </a:r>
          </a:p>
        </p:txBody>
      </p:sp>
    </p:spTree>
    <p:extLst>
      <p:ext uri="{BB962C8B-B14F-4D97-AF65-F5344CB8AC3E}">
        <p14:creationId xmlns:p14="http://schemas.microsoft.com/office/powerpoint/2010/main" val="3053190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EB34-1D2B-4E77-A72A-D09C6B878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2. </a:t>
            </a:r>
            <a:r>
              <a:rPr lang="en-US" dirty="0" err="1">
                <a:latin typeface="+mn-lt"/>
              </a:rPr>
              <a:t>Spesifikasi</a:t>
            </a:r>
            <a:r>
              <a:rPr lang="en-US" dirty="0">
                <a:latin typeface="+mn-lt"/>
              </a:rPr>
              <a:t> Histogram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07D4C-FE7A-47BB-AA4E-6AF3B2D4A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Perataan</a:t>
            </a:r>
            <a:r>
              <a:rPr lang="en-US" dirty="0"/>
              <a:t> histogram </a:t>
            </a:r>
            <a:r>
              <a:rPr lang="en-US" dirty="0" err="1"/>
              <a:t>memetakan</a:t>
            </a:r>
            <a:r>
              <a:rPr lang="en-US" dirty="0"/>
              <a:t> histogram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histogram yang </a:t>
            </a:r>
            <a:r>
              <a:rPr lang="en-US" dirty="0" err="1"/>
              <a:t>seragam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Bila histogram yang </a:t>
            </a:r>
            <a:r>
              <a:rPr lang="en-US" dirty="0" err="1"/>
              <a:t>diinginkan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seragam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b="1" dirty="0" err="1"/>
              <a:t>spesifikasi</a:t>
            </a:r>
            <a:r>
              <a:rPr lang="en-US" b="1" dirty="0"/>
              <a:t> histogram </a:t>
            </a:r>
            <a:r>
              <a:rPr lang="en-US" dirty="0"/>
              <a:t>(</a:t>
            </a:r>
            <a:r>
              <a:rPr lang="en-US" i="1" dirty="0"/>
              <a:t>histogram specification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b="1" dirty="0" err="1"/>
              <a:t>pencocokan</a:t>
            </a:r>
            <a:r>
              <a:rPr lang="en-US" b="1" dirty="0"/>
              <a:t> histogram </a:t>
            </a:r>
            <a:r>
              <a:rPr lang="en-US" dirty="0"/>
              <a:t>(</a:t>
            </a:r>
            <a:r>
              <a:rPr lang="en-US" i="1" dirty="0"/>
              <a:t>histogram matching</a:t>
            </a:r>
            <a:r>
              <a:rPr lang="en-US" dirty="0"/>
              <a:t>)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histogram yang </a:t>
            </a:r>
            <a:r>
              <a:rPr lang="en-US" dirty="0" err="1"/>
              <a:t>ditentukan</a:t>
            </a:r>
            <a:r>
              <a:rPr lang="en-US" dirty="0"/>
              <a:t> oleh </a:t>
            </a:r>
            <a:r>
              <a:rPr lang="en-US" dirty="0" err="1"/>
              <a:t>pengguna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716EF-C2B7-4145-A60A-F19D5FE5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14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9133D4-95E0-7F77-A834-2462D32C4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E22D99-20A6-4741-4718-6790A0955D6E}"/>
              </a:ext>
            </a:extLst>
          </p:cNvPr>
          <p:cNvSpPr txBox="1"/>
          <p:nvPr/>
        </p:nvSpPr>
        <p:spPr>
          <a:xfrm>
            <a:off x="617772" y="150994"/>
            <a:ext cx="4608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masukan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sbb</a:t>
            </a:r>
            <a:r>
              <a:rPr lang="en-US" sz="2400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7AB92-829B-20C3-F47F-E84B3800F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22" y="612659"/>
            <a:ext cx="3355687" cy="3385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F1B41-6CD3-CE84-0A48-90128F112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232" y="3897456"/>
            <a:ext cx="2881746" cy="2881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67B2E4-7EA7-A211-9E0E-E8C887B30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63" y="3818659"/>
            <a:ext cx="4052454" cy="3039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5B4774-5691-6B05-4EFF-C59FA1524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843" y="779318"/>
            <a:ext cx="4052454" cy="30393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9DBFBA-0002-C65E-BC4C-57937049777E}"/>
              </a:ext>
            </a:extLst>
          </p:cNvPr>
          <p:cNvSpPr txBox="1"/>
          <p:nvPr/>
        </p:nvSpPr>
        <p:spPr>
          <a:xfrm>
            <a:off x="5299174" y="5338329"/>
            <a:ext cx="553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Diambil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231368-FC99-2099-A490-D3A9FE189F75}"/>
              </a:ext>
            </a:extLst>
          </p:cNvPr>
          <p:cNvSpPr txBox="1"/>
          <p:nvPr/>
        </p:nvSpPr>
        <p:spPr>
          <a:xfrm>
            <a:off x="6399843" y="136525"/>
            <a:ext cx="5534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Diinginkan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luarannya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histogram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: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1EC1428-454B-7762-AEA8-1B3F9AB74E6F}"/>
              </a:ext>
            </a:extLst>
          </p:cNvPr>
          <p:cNvSpPr/>
          <p:nvPr/>
        </p:nvSpPr>
        <p:spPr>
          <a:xfrm>
            <a:off x="6829425" y="3897456"/>
            <a:ext cx="400050" cy="13620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9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ECB83-089E-4369-9CAD-08D29D060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5282"/>
            <a:ext cx="10515600" cy="50538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histogram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keinginan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penyebaran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pada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pengubahan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histogram: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Perataan</a:t>
            </a:r>
            <a:r>
              <a:rPr lang="en-US" dirty="0">
                <a:solidFill>
                  <a:srgbClr val="FF0000"/>
                </a:solidFill>
              </a:rPr>
              <a:t> histogram (</a:t>
            </a:r>
            <a:r>
              <a:rPr lang="en-US" i="1" dirty="0">
                <a:solidFill>
                  <a:srgbClr val="FF0000"/>
                </a:solidFill>
              </a:rPr>
              <a:t>histogram equalization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/>
              <a:t>       Nilai-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penyebarannya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seragam</a:t>
            </a:r>
            <a:r>
              <a:rPr lang="en-US" dirty="0"/>
              <a:t> (</a:t>
            </a:r>
            <a:r>
              <a:rPr lang="en-US" i="1" dirty="0"/>
              <a:t>uniform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119063" algn="l"/>
              </a:tabLst>
            </a:pPr>
            <a:r>
              <a:rPr lang="en-US" dirty="0">
                <a:solidFill>
                  <a:srgbClr val="FF0000"/>
                </a:solidFill>
              </a:rPr>
              <a:t>   2. </a:t>
            </a:r>
            <a:r>
              <a:rPr lang="en-US" dirty="0" err="1">
                <a:solidFill>
                  <a:srgbClr val="FF0000"/>
                </a:solidFill>
              </a:rPr>
              <a:t>Spesifikasi</a:t>
            </a:r>
            <a:r>
              <a:rPr lang="en-US" dirty="0">
                <a:solidFill>
                  <a:srgbClr val="FF0000"/>
                </a:solidFill>
              </a:rPr>
              <a:t> histogram (</a:t>
            </a:r>
            <a:r>
              <a:rPr lang="en-US" i="1" dirty="0">
                <a:solidFill>
                  <a:srgbClr val="FF0000"/>
                </a:solidFill>
              </a:rPr>
              <a:t>histogram specification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marL="457200" indent="0">
              <a:buNone/>
            </a:pPr>
            <a:r>
              <a:rPr lang="en-US" dirty="0"/>
              <a:t> Nilai-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agar </a:t>
            </a:r>
            <a:r>
              <a:rPr lang="en-US" dirty="0" err="1"/>
              <a:t>diperoleh</a:t>
            </a:r>
            <a:r>
              <a:rPr lang="en-US" dirty="0"/>
              <a:t> histogram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bentuk</a:t>
            </a:r>
            <a:r>
              <a:rPr lang="en-US" dirty="0"/>
              <a:t> yang </a:t>
            </a:r>
            <a:r>
              <a:rPr lang="en-US" dirty="0" err="1"/>
              <a:t>dispesifikasikan</a:t>
            </a:r>
            <a:r>
              <a:rPr lang="en-US" dirty="0"/>
              <a:t> oleh </a:t>
            </a:r>
            <a:r>
              <a:rPr lang="en-US" dirty="0" err="1"/>
              <a:t>pengguna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D2EFFC-C665-447C-9882-BA5DBC458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69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A4A47-1D5C-4082-AE26-9AD3C906E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3678"/>
            <a:ext cx="10515600" cy="5445202"/>
          </a:xfrm>
        </p:spPr>
        <p:txBody>
          <a:bodyPr>
            <a:normAutofit/>
          </a:bodyPr>
          <a:lstStyle/>
          <a:p>
            <a:r>
              <a:rPr lang="en-US" dirty="0"/>
              <a:t>Cara </a:t>
            </a:r>
            <a:r>
              <a:rPr lang="en-US" dirty="0" err="1"/>
              <a:t>pembentukan</a:t>
            </a:r>
            <a:r>
              <a:rPr lang="en-US" dirty="0"/>
              <a:t> histogram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luaran</a:t>
            </a:r>
            <a:r>
              <a:rPr lang="en-US" dirty="0"/>
              <a:t> pada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 histogram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pada </a:t>
            </a:r>
            <a:r>
              <a:rPr lang="en-US" dirty="0" err="1"/>
              <a:t>perataan</a:t>
            </a:r>
            <a:r>
              <a:rPr lang="en-US" dirty="0"/>
              <a:t> histogram. </a:t>
            </a:r>
          </a:p>
          <a:p>
            <a:endParaRPr lang="en-US" dirty="0"/>
          </a:p>
          <a:p>
            <a:r>
              <a:rPr lang="en-US" dirty="0" err="1"/>
              <a:t>Ingatlah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pada </a:t>
            </a:r>
            <a:r>
              <a:rPr lang="en-US" dirty="0" err="1"/>
              <a:t>perataan</a:t>
            </a:r>
            <a:r>
              <a:rPr lang="en-US" dirty="0"/>
              <a:t> histogram </a:t>
            </a:r>
            <a:r>
              <a:rPr lang="en-US" dirty="0" err="1"/>
              <a:t>menghasilkan</a:t>
            </a:r>
            <a:r>
              <a:rPr lang="en-US" dirty="0"/>
              <a:t> histogram </a:t>
            </a:r>
            <a:r>
              <a:rPr lang="en-US" dirty="0" err="1"/>
              <a:t>semula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histogram yang </a:t>
            </a:r>
            <a:r>
              <a:rPr lang="en-US" dirty="0" err="1"/>
              <a:t>seragam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balikannya</a:t>
            </a:r>
            <a:r>
              <a:rPr lang="en-US" dirty="0"/>
              <a:t> (</a:t>
            </a:r>
            <a:r>
              <a:rPr lang="en-US" i="1" dirty="0"/>
              <a:t>inverse</a:t>
            </a:r>
            <a:r>
              <a:rPr lang="en-US" dirty="0"/>
              <a:t>) </a:t>
            </a:r>
            <a:r>
              <a:rPr lang="en-US" dirty="0" err="1"/>
              <a:t>memetakan</a:t>
            </a:r>
            <a:r>
              <a:rPr lang="en-US" dirty="0"/>
              <a:t> histogram yang </a:t>
            </a:r>
            <a:r>
              <a:rPr lang="en-US" dirty="0" err="1"/>
              <a:t>seragam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histogram </a:t>
            </a:r>
            <a:r>
              <a:rPr lang="en-US" dirty="0" err="1"/>
              <a:t>semula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dimanfaatkan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histogram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histogram lain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seragam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4D21E2-E69C-4F40-A213-B5916ED50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62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3ACD3-55B1-45FA-8B08-17656C49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029"/>
            <a:ext cx="10515600" cy="5313934"/>
          </a:xfrm>
        </p:spPr>
        <p:txBody>
          <a:bodyPr/>
          <a:lstStyle/>
          <a:p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i="1" dirty="0" err="1"/>
              <a:t>P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dan </a:t>
            </a:r>
            <a:r>
              <a:rPr lang="en-US" i="1" dirty="0" err="1"/>
              <a:t>P</a:t>
            </a:r>
            <a:r>
              <a:rPr lang="en-US" i="1" baseline="-25000" dirty="0" err="1"/>
              <a:t>z</a:t>
            </a:r>
            <a:r>
              <a:rPr lang="en-US" dirty="0"/>
              <a:t>(</a:t>
            </a:r>
            <a:r>
              <a:rPr lang="en-US" i="1" dirty="0"/>
              <a:t>z</a:t>
            </a:r>
            <a:r>
              <a:rPr lang="en-US" dirty="0"/>
              <a:t>)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histogram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 dan histogram yang </a:t>
            </a:r>
            <a:r>
              <a:rPr lang="en-US" dirty="0" err="1"/>
              <a:t>diinginkan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 err="1"/>
              <a:t>mula-mula</a:t>
            </a:r>
            <a:r>
              <a:rPr lang="en-US" dirty="0"/>
              <a:t> </a:t>
            </a:r>
            <a:r>
              <a:rPr lang="en-US" dirty="0" err="1"/>
              <a:t>memetakan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 </a:t>
            </a:r>
            <a:r>
              <a:rPr lang="en-US" dirty="0" err="1"/>
              <a:t>menjadi</a:t>
            </a:r>
            <a:r>
              <a:rPr lang="en-US" dirty="0"/>
              <a:t> histogram yang </a:t>
            </a:r>
            <a:r>
              <a:rPr lang="en-US" dirty="0" err="1"/>
              <a:t>seragam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perataan</a:t>
            </a:r>
            <a:r>
              <a:rPr lang="en-US" dirty="0"/>
              <a:t> histogram,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histogram yang </a:t>
            </a:r>
            <a:r>
              <a:rPr lang="en-US" dirty="0" err="1"/>
              <a:t>diinginkan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dispesifikasikan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perataan</a:t>
            </a:r>
            <a:r>
              <a:rPr lang="en-US" dirty="0"/>
              <a:t> histogram pula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88F389C-62B1-4AB6-BE89-63DCD0D22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21EDE8D-F76C-4E21-8901-E44DFE4A8D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20871"/>
              </p:ext>
            </p:extLst>
          </p:nvPr>
        </p:nvGraphicFramePr>
        <p:xfrm>
          <a:off x="3396959" y="3185974"/>
          <a:ext cx="2791282" cy="1075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19200" imgH="469900" progId="Equation.3">
                  <p:embed/>
                </p:oleObj>
              </mc:Choice>
              <mc:Fallback>
                <p:oleObj r:id="rId2" imgW="1219200" imgH="469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959" y="3185974"/>
                        <a:ext cx="2791282" cy="10758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D027703F-D9BE-4995-A147-B54C74FEC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53EA8AA-4395-48CC-A75F-9CCDB581BB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739448"/>
              </p:ext>
            </p:extLst>
          </p:nvPr>
        </p:nvGraphicFramePr>
        <p:xfrm>
          <a:off x="3396959" y="5190849"/>
          <a:ext cx="2849435" cy="1075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244600" imgH="469900" progId="Equation.3">
                  <p:embed/>
                </p:oleObj>
              </mc:Choice>
              <mc:Fallback>
                <p:oleObj r:id="rId4" imgW="1244600" imgH="469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959" y="5190849"/>
                        <a:ext cx="2849435" cy="10758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1C8DAC-1162-488A-941E-E6888DD8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76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77C77-4683-4D74-96EC-60E5C747C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4674"/>
            <a:ext cx="10515600" cy="525228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Balikan</a:t>
            </a:r>
            <a:r>
              <a:rPr lang="en-US" dirty="0"/>
              <a:t> (</a:t>
            </a:r>
            <a:r>
              <a:rPr lang="en-US" i="1" dirty="0"/>
              <a:t>invers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dirty="0"/>
              <a:t>,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histogram yang </a:t>
            </a:r>
            <a:r>
              <a:rPr lang="en-US" dirty="0" err="1"/>
              <a:t>dispesifikasikan</a:t>
            </a:r>
            <a:r>
              <a:rPr lang="en-US" dirty="0"/>
              <a:t> Kembali.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mengganti</a:t>
            </a:r>
            <a:r>
              <a:rPr lang="en-US" dirty="0"/>
              <a:t> </a:t>
            </a:r>
            <a:r>
              <a:rPr lang="en-US" i="1" dirty="0"/>
              <a:t>v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 pada </a:t>
            </a:r>
            <a:r>
              <a:rPr lang="en-US" dirty="0" err="1"/>
              <a:t>persamaan</a:t>
            </a:r>
            <a:r>
              <a:rPr lang="en-US" dirty="0"/>
              <a:t> yang </a:t>
            </a:r>
            <a:r>
              <a:rPr lang="en-US" dirty="0" err="1"/>
              <a:t>terakhir</a:t>
            </a:r>
            <a:r>
              <a:rPr lang="en-US" dirty="0"/>
              <a:t>,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Hasil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hampiran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mencoba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 yang </a:t>
            </a:r>
            <a:r>
              <a:rPr lang="en-US" dirty="0" err="1"/>
              <a:t>transformasinya</a:t>
            </a:r>
            <a:r>
              <a:rPr lang="en-US" dirty="0"/>
              <a:t> </a:t>
            </a:r>
            <a:r>
              <a:rPr lang="en-US" dirty="0" err="1"/>
              <a:t>mendekati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0E9FB2A-9862-44A0-A2CE-8751DA512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B30CB91-B000-4D3D-9701-EF7B852C49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333032"/>
              </p:ext>
            </p:extLst>
          </p:nvPr>
        </p:nvGraphicFramePr>
        <p:xfrm>
          <a:off x="2732925" y="1571945"/>
          <a:ext cx="1530850" cy="5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47700" imgH="228600" progId="Equation.3">
                  <p:embed/>
                </p:oleObj>
              </mc:Choice>
              <mc:Fallback>
                <p:oleObj r:id="rId2" imgW="6477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925" y="1571945"/>
                        <a:ext cx="1530850" cy="540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CCD2C435-2AC2-45D9-B42D-6AF1FD3A0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61A618-8D72-42C0-99DB-C00127ED6B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302071"/>
              </p:ext>
            </p:extLst>
          </p:nvPr>
        </p:nvGraphicFramePr>
        <p:xfrm>
          <a:off x="2641354" y="3729518"/>
          <a:ext cx="1470814" cy="540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22030" imgH="228501" progId="Equation.3">
                  <p:embed/>
                </p:oleObj>
              </mc:Choice>
              <mc:Fallback>
                <p:oleObj r:id="rId4" imgW="622030" imgH="22850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354" y="3729518"/>
                        <a:ext cx="1470814" cy="5402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58D2A7-D863-4009-862C-C51046FB6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80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65DC9-968B-4690-835B-3E6B66B43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55" y="350079"/>
            <a:ext cx="11244209" cy="53447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 histogram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i="1" dirty="0" err="1"/>
              <a:t>P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histogram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.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perataan</a:t>
            </a:r>
            <a:r>
              <a:rPr lang="en-US" dirty="0"/>
              <a:t> histogram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input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,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diskrit</a:t>
            </a:r>
            <a:r>
              <a:rPr lang="en-US" dirty="0"/>
              <a:t>,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67F88A0-3933-49FE-8FF8-B3D49A855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D7D471C-CAAB-4652-A6F3-A29FFAEAE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419386"/>
              </p:ext>
            </p:extLst>
          </p:nvPr>
        </p:nvGraphicFramePr>
        <p:xfrm>
          <a:off x="3644612" y="2250156"/>
          <a:ext cx="2532444" cy="976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19200" imgH="469900" progId="Equation.3">
                  <p:embed/>
                </p:oleObj>
              </mc:Choice>
              <mc:Fallback>
                <p:oleObj r:id="rId2" imgW="1219200" imgH="469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612" y="2250156"/>
                        <a:ext cx="2532444" cy="9760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C7BF0A81-B0C4-4623-BAFB-5330175D9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E841415-5D02-4BB0-A140-B72D457061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919926"/>
              </p:ext>
            </p:extLst>
          </p:nvPr>
        </p:nvGraphicFramePr>
        <p:xfrm>
          <a:off x="3482040" y="3726436"/>
          <a:ext cx="3284308" cy="863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739900" imgH="457200" progId="Equation.3">
                  <p:embed/>
                </p:oleObj>
              </mc:Choice>
              <mc:Fallback>
                <p:oleObj r:id="rId4" imgW="17399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040" y="3726436"/>
                        <a:ext cx="3284308" cy="8630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2D7580-F0D0-45CA-B5F2-7B86E6CA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2DAC6E-0D99-420F-8AC7-3B4CD7803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6523" y="3960109"/>
            <a:ext cx="2788394" cy="25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17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DAF18-A82E-4F06-903A-C9F9E3CCB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" y="470042"/>
            <a:ext cx="11069548" cy="59179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err="1"/>
              <a:t>Spesifikasikan</a:t>
            </a:r>
            <a:r>
              <a:rPr lang="en-US" dirty="0"/>
              <a:t> histogram yang </a:t>
            </a:r>
            <a:r>
              <a:rPr lang="en-US" dirty="0" err="1"/>
              <a:t>diinginkan</a:t>
            </a:r>
            <a:r>
              <a:rPr lang="en-US" dirty="0"/>
              <a:t>,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i="1" dirty="0" err="1"/>
              <a:t>P</a:t>
            </a:r>
            <a:r>
              <a:rPr lang="en-US" i="1" baseline="-25000" dirty="0" err="1"/>
              <a:t>z</a:t>
            </a:r>
            <a:r>
              <a:rPr lang="en-US" dirty="0"/>
              <a:t>(</a:t>
            </a:r>
            <a:r>
              <a:rPr lang="en-US" i="1" dirty="0"/>
              <a:t>z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histogram yang </a:t>
            </a:r>
            <a:r>
              <a:rPr lang="en-US" dirty="0" err="1"/>
              <a:t>diinginkan</a:t>
            </a:r>
            <a:r>
              <a:rPr lang="en-US" dirty="0"/>
              <a:t>.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perataan</a:t>
            </a:r>
            <a:r>
              <a:rPr lang="en-US" dirty="0"/>
              <a:t> histogram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dirty="0"/>
              <a:t>,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diskrit</a:t>
            </a:r>
            <a:r>
              <a:rPr lang="en-US" dirty="0"/>
              <a:t>,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i="1" dirty="0"/>
              <a:t>v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1466BCF-A7C5-45BA-9EEB-2854B2221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6B7EC97-85D5-4020-98A1-91EBB82D13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796026"/>
              </p:ext>
            </p:extLst>
          </p:nvPr>
        </p:nvGraphicFramePr>
        <p:xfrm>
          <a:off x="3972674" y="1572644"/>
          <a:ext cx="2966177" cy="1119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44600" imgH="469900" progId="Equation.3">
                  <p:embed/>
                </p:oleObj>
              </mc:Choice>
              <mc:Fallback>
                <p:oleObj r:id="rId2" imgW="1244600" imgH="469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2674" y="1572644"/>
                        <a:ext cx="2966177" cy="11198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>
            <a:extLst>
              <a:ext uri="{FF2B5EF4-FFF2-40B4-BE49-F238E27FC236}">
                <a16:creationId xmlns:a16="http://schemas.microsoft.com/office/drawing/2014/main" id="{BC7257BD-0979-4C1A-AAB1-EC7FDB713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B4A89BF-FC89-4748-93A7-66B8B74130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054779"/>
              </p:ext>
            </p:extLst>
          </p:nvPr>
        </p:nvGraphicFramePr>
        <p:xfrm>
          <a:off x="3707373" y="3273404"/>
          <a:ext cx="4103252" cy="1040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803400" imgH="457200" progId="Equation.3">
                  <p:embed/>
                </p:oleObj>
              </mc:Choice>
              <mc:Fallback>
                <p:oleObj r:id="rId4" imgW="18034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373" y="3273404"/>
                        <a:ext cx="4103252" cy="1040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68104C-3FD5-4EB5-9634-6D73A338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BC83A8-DA7E-4C50-BD4D-EFA31A2702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297" y="3578082"/>
            <a:ext cx="29813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00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04FB1-F0FB-4F14-B44C-05F648305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8480"/>
            <a:ext cx="10515600" cy="5343843"/>
          </a:xfrm>
        </p:spPr>
        <p:txBody>
          <a:bodyPr/>
          <a:lstStyle/>
          <a:p>
            <a:pPr marL="346075" indent="-346075">
              <a:buNone/>
            </a:pPr>
            <a:r>
              <a:rPr lang="en-US" dirty="0"/>
              <a:t>3. </a:t>
            </a:r>
            <a:r>
              <a:rPr lang="en-US" dirty="0" err="1"/>
              <a:t>Terapkan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balikan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i="1" dirty="0"/>
              <a:t>G</a:t>
            </a:r>
            <a:r>
              <a:rPr lang="en-US" baseline="30000" dirty="0"/>
              <a:t>-1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</a:t>
            </a:r>
            <a:r>
              <a:rPr lang="en-US" dirty="0" err="1"/>
              <a:t>terhadap</a:t>
            </a:r>
            <a:r>
              <a:rPr lang="en-US" dirty="0"/>
              <a:t> histogram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1. </a:t>
            </a:r>
            <a:r>
              <a:rPr lang="en-US" dirty="0" err="1"/>
              <a:t>Caranya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 yang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 </a:t>
            </a:r>
            <a:r>
              <a:rPr lang="en-US" dirty="0" err="1"/>
              <a:t>terdekat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BC575-2ED3-4B51-9D01-A2ACF01B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CF581B11-F6E4-4CE9-A13D-C87E2B049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9"/>
          <a:stretch>
            <a:fillRect/>
          </a:stretch>
        </p:blipFill>
        <p:spPr bwMode="auto">
          <a:xfrm>
            <a:off x="3416300" y="1882103"/>
            <a:ext cx="5359400" cy="497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36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A20CC-0E81-431D-8E1D-998BAB53C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19191"/>
            <a:ext cx="11090097" cy="5457772"/>
          </a:xfrm>
        </p:spPr>
        <p:txBody>
          <a:bodyPr/>
          <a:lstStyle/>
          <a:p>
            <a:r>
              <a:rPr lang="en-US" dirty="0" err="1"/>
              <a:t>Dengan</a:t>
            </a:r>
            <a:r>
              <a:rPr lang="en-US" dirty="0"/>
              <a:t> kata lain, histogram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pada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 </a:t>
            </a:r>
            <a:r>
              <a:rPr lang="en-US" dirty="0" err="1"/>
              <a:t>dipetakan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 pada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fungsi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i="1" dirty="0"/>
              <a:t>G</a:t>
            </a:r>
            <a:r>
              <a:rPr lang="en-US" baseline="30000" dirty="0"/>
              <a:t>-1</a:t>
            </a:r>
            <a:r>
              <a:rPr lang="en-US" dirty="0"/>
              <a:t>[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)]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 histogram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bagan</a:t>
            </a:r>
            <a:r>
              <a:rPr lang="en-US" dirty="0"/>
              <a:t> pada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 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3AD2090-7C1D-4FD7-A4CA-585895569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7847" y="44692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EBDD832-BEAE-4741-A438-C55706158C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489949"/>
              </p:ext>
            </p:extLst>
          </p:nvPr>
        </p:nvGraphicFramePr>
        <p:xfrm>
          <a:off x="1633591" y="4469258"/>
          <a:ext cx="9112074" cy="1006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812480" imgH="509400" progId="Visio.Drawing.5">
                  <p:embed/>
                </p:oleObj>
              </mc:Choice>
              <mc:Fallback>
                <p:oleObj r:id="rId2" imgW="4812480" imgH="509400" progId="Visio.Drawing.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91" y="4469258"/>
                        <a:ext cx="9112074" cy="10068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7210D8-057D-4535-94B0-BD68A194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18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0D2A8-9F68-4EA5-8E14-873B36FA6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7820"/>
            <a:ext cx="10515600" cy="550914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Tinjau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berukuran</a:t>
            </a:r>
            <a:r>
              <a:rPr lang="en-US" dirty="0"/>
              <a:t> 64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64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(</a:t>
            </a:r>
            <a:r>
              <a:rPr lang="en-US" i="1" dirty="0"/>
              <a:t>L</a:t>
            </a:r>
            <a:r>
              <a:rPr lang="en-US" dirty="0"/>
              <a:t>) = 8 dan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) = 64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64 = 4096.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DC542C-6BF2-4DC3-88A0-F48DB08D7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214" y="1969990"/>
            <a:ext cx="10113885" cy="39273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8D62FB-40FF-41B4-8D5A-4A043EA3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74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6CB36-4E6E-48FA-A348-8DFFDEF5D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4948"/>
            <a:ext cx="10515600" cy="52420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Histogram yang </a:t>
            </a:r>
            <a:r>
              <a:rPr lang="en-US" dirty="0" err="1"/>
              <a:t>diinginkan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3926D1-F62E-4C40-9DAB-F7E0829B8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793" y="1986793"/>
            <a:ext cx="2510584" cy="3936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81790C-B3C4-4A2D-B230-D8AEB56BB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796" y="2155414"/>
            <a:ext cx="4336564" cy="382218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102278-8CC2-4299-A1CD-92D8EAB83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037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2D52F-DB74-4D5C-A06F-DD8A3586F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982"/>
            <a:ext cx="10515600" cy="56427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1: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perataan</a:t>
            </a:r>
            <a:r>
              <a:rPr lang="en-US" dirty="0"/>
              <a:t> histogram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semula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50C52-8CF2-4B70-9DF0-2BAC797FC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12" y="1962519"/>
            <a:ext cx="5904027" cy="381065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87A9E36E-2D52-487D-871B-06EBF6EBF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F555533-1C00-4A89-94E0-EB4DE55751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123139"/>
              </p:ext>
            </p:extLst>
          </p:nvPr>
        </p:nvGraphicFramePr>
        <p:xfrm>
          <a:off x="2979504" y="1084831"/>
          <a:ext cx="3851835" cy="101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739900" imgH="457200" progId="Equation.3">
                  <p:embed/>
                </p:oleObj>
              </mc:Choice>
              <mc:Fallback>
                <p:oleObj r:id="rId3" imgW="17399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504" y="1084831"/>
                        <a:ext cx="3851835" cy="10121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6A3DA7-EC99-440F-82B7-B5883BA32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794D41-EC42-4557-8923-A71A337F7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519" y="4581400"/>
            <a:ext cx="8717481" cy="21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01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E1091-AA07-422D-8B9A-192E41773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1. </a:t>
            </a:r>
            <a:r>
              <a:rPr lang="en-US" dirty="0" err="1">
                <a:latin typeface="+mn-lt"/>
              </a:rPr>
              <a:t>Perataan</a:t>
            </a:r>
            <a:r>
              <a:rPr lang="en-US" dirty="0">
                <a:latin typeface="+mn-lt"/>
              </a:rPr>
              <a:t> Histogram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84225-068E-4FB4-B059-C63B93869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40" y="1690688"/>
            <a:ext cx="11439418" cy="4351338"/>
          </a:xfrm>
        </p:spPr>
        <p:txBody>
          <a:bodyPr/>
          <a:lstStyle/>
          <a:p>
            <a:r>
              <a:rPr lang="en-US" sz="2400" i="1" dirty="0"/>
              <a:t>Histogram equalization</a:t>
            </a:r>
          </a:p>
          <a:p>
            <a:r>
              <a:rPr lang="en-US" sz="2400" dirty="0" err="1"/>
              <a:t>Tujuan</a:t>
            </a:r>
            <a:r>
              <a:rPr lang="en-US" sz="2400" dirty="0"/>
              <a:t>: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penyebaran</a:t>
            </a:r>
            <a:r>
              <a:rPr lang="en-US" sz="2400" dirty="0"/>
              <a:t> histogram yang </a:t>
            </a:r>
            <a:r>
              <a:rPr lang="en-US" sz="2400" dirty="0" err="1"/>
              <a:t>merata</a:t>
            </a:r>
            <a:r>
              <a:rPr lang="en-US" sz="2400" dirty="0"/>
              <a:t>, </a:t>
            </a:r>
            <a:r>
              <a:rPr lang="en-US" sz="2400" dirty="0" err="1"/>
              <a:t>sedemikian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keabuan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i="1" dirty="0"/>
              <a:t>pixel</a:t>
            </a:r>
            <a:r>
              <a:rPr lang="en-US" sz="2400" dirty="0"/>
              <a:t> yang </a:t>
            </a:r>
            <a:r>
              <a:rPr lang="en-US" sz="2400" dirty="0" err="1"/>
              <a:t>relatif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.</a:t>
            </a:r>
          </a:p>
          <a:p>
            <a:r>
              <a:rPr lang="en-US" altLang="en-US" sz="2400" dirty="0" err="1"/>
              <a:t>Memperlebar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rentang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keabauan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sehingga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meningkatkan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kekontrasan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citra</a:t>
            </a:r>
            <a:r>
              <a:rPr lang="en-US" altLang="en-US" sz="2400" dirty="0"/>
              <a:t>.</a:t>
            </a:r>
          </a:p>
          <a:p>
            <a:r>
              <a:rPr lang="en-US" sz="2400" dirty="0" err="1"/>
              <a:t>Termasuk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aras</a:t>
            </a:r>
            <a:r>
              <a:rPr lang="en-US" sz="2400" dirty="0"/>
              <a:t> global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4034" name="Picture 2">
            <a:extLst>
              <a:ext uri="{FF2B5EF4-FFF2-40B4-BE49-F238E27FC236}">
                <a16:creationId xmlns:a16="http://schemas.microsoft.com/office/drawing/2014/main" id="{B59E36B6-9F3D-421D-BBD8-4DFCB4864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83" y="3969098"/>
            <a:ext cx="3277606" cy="270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>
            <a:extLst>
              <a:ext uri="{FF2B5EF4-FFF2-40B4-BE49-F238E27FC236}">
                <a16:creationId xmlns:a16="http://schemas.microsoft.com/office/drawing/2014/main" id="{36B02F4E-D863-417D-BA60-B24D6B979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04" y="3965048"/>
            <a:ext cx="2984011" cy="264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428D579B-6775-4A81-998F-8A26E87DE6B0}"/>
              </a:ext>
            </a:extLst>
          </p:cNvPr>
          <p:cNvSpPr/>
          <p:nvPr/>
        </p:nvSpPr>
        <p:spPr>
          <a:xfrm>
            <a:off x="5486400" y="5301465"/>
            <a:ext cx="746032" cy="256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5CAFF-23F9-4084-9AFC-A06D982B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04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9DD2C-790C-4376-A640-C56FC21BB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983"/>
            <a:ext cx="10515600" cy="565298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Step 2: </a:t>
            </a:r>
            <a:r>
              <a:rPr lang="en-US" sz="2400" dirty="0" err="1"/>
              <a:t>Lakukan</a:t>
            </a:r>
            <a:r>
              <a:rPr lang="en-US" sz="2400" dirty="0"/>
              <a:t> </a:t>
            </a:r>
            <a:r>
              <a:rPr lang="en-US" sz="2400" dirty="0" err="1"/>
              <a:t>perataan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histogram yang </a:t>
            </a:r>
            <a:r>
              <a:rPr lang="en-US" sz="2400" dirty="0" err="1"/>
              <a:t>diinginkan</a:t>
            </a:r>
            <a:r>
              <a:rPr lang="en-US" sz="2400" dirty="0"/>
              <a:t>,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z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Hasilnya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sbb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i="1" dirty="0"/>
              <a:t>   v</a:t>
            </a:r>
            <a:r>
              <a:rPr lang="en-US" sz="2400" baseline="-25000" dirty="0"/>
              <a:t>0</a:t>
            </a:r>
            <a:r>
              <a:rPr lang="en-US" sz="2400" dirty="0"/>
              <a:t> =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baseline="-25000" dirty="0"/>
              <a:t>0</a:t>
            </a:r>
            <a:r>
              <a:rPr lang="en-US" sz="2400" dirty="0"/>
              <a:t>) = 0.00 x 7 = 0	</a:t>
            </a:r>
          </a:p>
          <a:p>
            <a:pPr marL="0" indent="0">
              <a:buNone/>
            </a:pPr>
            <a:r>
              <a:rPr lang="en-US" sz="2400" i="1" dirty="0"/>
              <a:t>   v</a:t>
            </a:r>
            <a:r>
              <a:rPr lang="en-US" sz="2400" baseline="-25000" dirty="0"/>
              <a:t>1</a:t>
            </a:r>
            <a:r>
              <a:rPr lang="en-US" sz="2400" dirty="0"/>
              <a:t> =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baseline="-25000" dirty="0"/>
              <a:t>1</a:t>
            </a:r>
            <a:r>
              <a:rPr lang="en-US" sz="2400" dirty="0"/>
              <a:t>) = 0.00 x 7 = 0	</a:t>
            </a:r>
          </a:p>
          <a:p>
            <a:pPr marL="0" indent="0">
              <a:buNone/>
            </a:pPr>
            <a:r>
              <a:rPr lang="en-US" sz="2400" i="1" dirty="0"/>
              <a:t>   v</a:t>
            </a:r>
            <a:r>
              <a:rPr lang="en-US" sz="2400" baseline="-25000" dirty="0"/>
              <a:t>2</a:t>
            </a:r>
            <a:r>
              <a:rPr lang="en-US" sz="2400" dirty="0"/>
              <a:t> =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baseline="-25000" dirty="0"/>
              <a:t>2</a:t>
            </a:r>
            <a:r>
              <a:rPr lang="en-US" sz="2400" dirty="0"/>
              <a:t>) = 0.00 x 7 = 0	</a:t>
            </a:r>
          </a:p>
          <a:p>
            <a:pPr marL="0" indent="0">
              <a:buNone/>
            </a:pPr>
            <a:r>
              <a:rPr lang="en-US" sz="2400" i="1" dirty="0"/>
              <a:t>   v</a:t>
            </a:r>
            <a:r>
              <a:rPr lang="en-US" sz="2400" baseline="-25000" dirty="0"/>
              <a:t>3</a:t>
            </a:r>
            <a:r>
              <a:rPr lang="en-US" sz="2400" dirty="0"/>
              <a:t> =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baseline="-25000" dirty="0"/>
              <a:t>3</a:t>
            </a:r>
            <a:r>
              <a:rPr lang="en-US" sz="2400" dirty="0"/>
              <a:t>) = 0.15 x 7 = 1.05	</a:t>
            </a:r>
          </a:p>
          <a:p>
            <a:pPr marL="0" indent="0">
              <a:buNone/>
            </a:pPr>
            <a:r>
              <a:rPr lang="en-US" sz="2400" i="1" dirty="0"/>
              <a:t>   v</a:t>
            </a:r>
            <a:r>
              <a:rPr lang="en-US" sz="2400" baseline="-25000" dirty="0"/>
              <a:t>4</a:t>
            </a:r>
            <a:r>
              <a:rPr lang="en-US" sz="2400" dirty="0"/>
              <a:t> =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baseline="-25000" dirty="0"/>
              <a:t>4</a:t>
            </a:r>
            <a:r>
              <a:rPr lang="en-US" sz="2400" dirty="0"/>
              <a:t>) = 0.35 x 7 = 2.45</a:t>
            </a:r>
          </a:p>
          <a:p>
            <a:pPr marL="0" indent="0">
              <a:buNone/>
            </a:pPr>
            <a:r>
              <a:rPr lang="en-US" sz="2400" i="1" dirty="0"/>
              <a:t>   v</a:t>
            </a:r>
            <a:r>
              <a:rPr lang="en-US" sz="2400" baseline="-25000" dirty="0"/>
              <a:t>5</a:t>
            </a:r>
            <a:r>
              <a:rPr lang="en-US" sz="2400" dirty="0"/>
              <a:t> =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baseline="-25000" dirty="0"/>
              <a:t>5</a:t>
            </a:r>
            <a:r>
              <a:rPr lang="en-US" sz="2400" dirty="0"/>
              <a:t>) = 0.65 x 7 = 4.55</a:t>
            </a:r>
          </a:p>
          <a:p>
            <a:pPr marL="0" indent="0">
              <a:buNone/>
            </a:pPr>
            <a:r>
              <a:rPr lang="en-US" sz="2400" i="1" dirty="0"/>
              <a:t>   v</a:t>
            </a:r>
            <a:r>
              <a:rPr lang="en-US" sz="2400" baseline="-25000" dirty="0"/>
              <a:t>6</a:t>
            </a:r>
            <a:r>
              <a:rPr lang="en-US" sz="2400" dirty="0"/>
              <a:t> =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baseline="-25000" dirty="0"/>
              <a:t>6</a:t>
            </a:r>
            <a:r>
              <a:rPr lang="en-US" sz="2400" dirty="0"/>
              <a:t>) = 0.85 x 7 = 5.95</a:t>
            </a:r>
          </a:p>
          <a:p>
            <a:pPr marL="0" indent="0">
              <a:buNone/>
            </a:pPr>
            <a:r>
              <a:rPr lang="en-US" sz="2400" i="1" dirty="0"/>
              <a:t>   v</a:t>
            </a:r>
            <a:r>
              <a:rPr lang="en-US" sz="2400" baseline="-25000" dirty="0"/>
              <a:t>7</a:t>
            </a:r>
            <a:r>
              <a:rPr lang="en-US" sz="2400" dirty="0"/>
              <a:t> =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baseline="-25000" dirty="0"/>
              <a:t>7</a:t>
            </a:r>
            <a:r>
              <a:rPr lang="en-US" sz="2400" dirty="0"/>
              <a:t>) = 1.00 x 7 = 7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4BD2434-0FF5-472D-AADC-A4ECB3F3E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4C48043-BF91-4619-AFE5-74F1D806CE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530652"/>
              </p:ext>
            </p:extLst>
          </p:nvPr>
        </p:nvGraphicFramePr>
        <p:xfrm>
          <a:off x="3010328" y="955495"/>
          <a:ext cx="3647333" cy="924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803400" imgH="457200" progId="Equation.3">
                  <p:embed/>
                </p:oleObj>
              </mc:Choice>
              <mc:Fallback>
                <p:oleObj r:id="rId2" imgW="18034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0328" y="955495"/>
                        <a:ext cx="3647333" cy="9246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6BCA79A-3259-4F53-95D5-0BDC20747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624" y="2696974"/>
            <a:ext cx="2979555" cy="2663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87C594-9408-4D19-B109-FAA8BD3402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6461" y="2749271"/>
            <a:ext cx="3380734" cy="255859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B8769F-5943-4165-B4EE-64FFC8366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844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E3999-F7CE-4208-8522-C270AE850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0562"/>
            <a:ext cx="5775960" cy="5823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Step 3: </a:t>
            </a:r>
            <a:r>
              <a:rPr lang="en-US" sz="2400" dirty="0" err="1"/>
              <a:t>Gunakan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i="1" dirty="0"/>
              <a:t>z</a:t>
            </a:r>
            <a:r>
              <a:rPr lang="en-US" sz="2400" dirty="0"/>
              <a:t> = </a:t>
            </a:r>
            <a:r>
              <a:rPr lang="en-US" sz="2400" i="1" dirty="0"/>
              <a:t>G</a:t>
            </a:r>
            <a:r>
              <a:rPr lang="en-US" sz="2400" baseline="30000" dirty="0"/>
              <a:t>-1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i="1" dirty="0"/>
              <a:t>z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i="1" dirty="0"/>
              <a:t>s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perataan</a:t>
            </a:r>
            <a:r>
              <a:rPr lang="en-US" sz="2400" dirty="0"/>
              <a:t> histogram.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i="1" dirty="0"/>
              <a:t>s</a:t>
            </a:r>
            <a:r>
              <a:rPr lang="en-US" sz="2400" baseline="-25000" dirty="0"/>
              <a:t>0</a:t>
            </a:r>
            <a:r>
              <a:rPr lang="en-US" sz="2400" dirty="0"/>
              <a:t> = 1 paling </a:t>
            </a:r>
            <a:r>
              <a:rPr lang="en-US" sz="2400" dirty="0" err="1"/>
              <a:t>dekat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1.05 =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baseline="-25000" dirty="0"/>
              <a:t>3</a:t>
            </a:r>
            <a:r>
              <a:rPr lang="en-US" sz="2400" dirty="0"/>
              <a:t>),  </a:t>
            </a:r>
            <a:r>
              <a:rPr lang="en-US" sz="2400" dirty="0" err="1"/>
              <a:t>jadi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baseline="30000" dirty="0"/>
              <a:t>-1</a:t>
            </a:r>
            <a:r>
              <a:rPr lang="en-US" sz="2400" dirty="0"/>
              <a:t>(1) = </a:t>
            </a:r>
            <a:r>
              <a:rPr lang="en-US" sz="2400" i="1" dirty="0"/>
              <a:t>z</a:t>
            </a:r>
            <a:r>
              <a:rPr lang="en-US" sz="2400" baseline="-25000" dirty="0"/>
              <a:t>3</a:t>
            </a:r>
            <a:r>
              <a:rPr lang="en-US" sz="2400" dirty="0"/>
              <a:t> = 3</a:t>
            </a:r>
          </a:p>
          <a:p>
            <a:r>
              <a:rPr lang="en-US" sz="2400" i="1" dirty="0"/>
              <a:t>s</a:t>
            </a:r>
            <a:r>
              <a:rPr lang="en-US" sz="2400" baseline="-25000" dirty="0"/>
              <a:t>1</a:t>
            </a:r>
            <a:r>
              <a:rPr lang="en-US" sz="2400" dirty="0"/>
              <a:t> = 3 paling </a:t>
            </a:r>
            <a:r>
              <a:rPr lang="en-US" sz="2400" dirty="0" err="1"/>
              <a:t>dekat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2.45 =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baseline="-25000" dirty="0"/>
              <a:t>4</a:t>
            </a:r>
            <a:r>
              <a:rPr lang="en-US" sz="2400" dirty="0"/>
              <a:t>),  </a:t>
            </a:r>
            <a:r>
              <a:rPr lang="en-US" sz="2400" dirty="0" err="1"/>
              <a:t>jadi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baseline="30000" dirty="0"/>
              <a:t>-1</a:t>
            </a:r>
            <a:r>
              <a:rPr lang="en-US" sz="2400" dirty="0"/>
              <a:t>(3) = </a:t>
            </a:r>
            <a:r>
              <a:rPr lang="en-US" sz="2400" i="1" dirty="0"/>
              <a:t>z</a:t>
            </a:r>
            <a:r>
              <a:rPr lang="en-US" sz="2400" baseline="-25000" dirty="0"/>
              <a:t>4</a:t>
            </a:r>
            <a:r>
              <a:rPr lang="en-US" sz="2400" dirty="0"/>
              <a:t> = 4</a:t>
            </a:r>
          </a:p>
          <a:p>
            <a:r>
              <a:rPr lang="en-US" sz="2400" i="1" dirty="0"/>
              <a:t>s</a:t>
            </a:r>
            <a:r>
              <a:rPr lang="en-US" sz="2400" baseline="-25000" dirty="0"/>
              <a:t>2</a:t>
            </a:r>
            <a:r>
              <a:rPr lang="en-US" sz="2400" dirty="0"/>
              <a:t> = 5 paling </a:t>
            </a:r>
            <a:r>
              <a:rPr lang="en-US" sz="2400" dirty="0" err="1"/>
              <a:t>dekat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4.55 =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baseline="-25000" dirty="0"/>
              <a:t>5</a:t>
            </a:r>
            <a:r>
              <a:rPr lang="en-US" sz="2400" dirty="0"/>
              <a:t>),  </a:t>
            </a:r>
            <a:r>
              <a:rPr lang="en-US" sz="2400" dirty="0" err="1"/>
              <a:t>jadi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baseline="30000" dirty="0"/>
              <a:t>-1</a:t>
            </a:r>
            <a:r>
              <a:rPr lang="en-US" sz="2400" dirty="0"/>
              <a:t>(5) = </a:t>
            </a:r>
            <a:r>
              <a:rPr lang="en-US" sz="2400" i="1" dirty="0"/>
              <a:t>z</a:t>
            </a:r>
            <a:r>
              <a:rPr lang="en-US" sz="2400" baseline="-25000" dirty="0"/>
              <a:t>5</a:t>
            </a:r>
            <a:r>
              <a:rPr lang="en-US" sz="2400" dirty="0"/>
              <a:t> =5</a:t>
            </a:r>
          </a:p>
          <a:p>
            <a:r>
              <a:rPr lang="en-US" sz="2400" i="1" dirty="0"/>
              <a:t>s</a:t>
            </a:r>
            <a:r>
              <a:rPr lang="en-US" sz="2400" baseline="-25000" dirty="0"/>
              <a:t>3</a:t>
            </a:r>
            <a:r>
              <a:rPr lang="en-US" sz="2400" dirty="0"/>
              <a:t> = </a:t>
            </a:r>
            <a:r>
              <a:rPr lang="en-US" sz="2400" i="1" dirty="0"/>
              <a:t>s</a:t>
            </a:r>
            <a:r>
              <a:rPr lang="en-US" sz="2400" baseline="-25000" dirty="0"/>
              <a:t>4 </a:t>
            </a:r>
            <a:r>
              <a:rPr lang="en-US" sz="2400" dirty="0"/>
              <a:t>= 6 paling </a:t>
            </a:r>
            <a:r>
              <a:rPr lang="en-US" sz="2400" dirty="0" err="1"/>
              <a:t>dekat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5.95 =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baseline="-25000" dirty="0"/>
              <a:t>6</a:t>
            </a:r>
            <a:r>
              <a:rPr lang="en-US" sz="2400" dirty="0"/>
              <a:t>),  </a:t>
            </a:r>
            <a:r>
              <a:rPr lang="en-US" sz="2400" dirty="0" err="1"/>
              <a:t>jadi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baseline="30000" dirty="0"/>
              <a:t>-1</a:t>
            </a:r>
            <a:r>
              <a:rPr lang="en-US" sz="2400" dirty="0"/>
              <a:t>(6) = </a:t>
            </a:r>
            <a:r>
              <a:rPr lang="en-US" sz="2400" i="1" dirty="0"/>
              <a:t>z</a:t>
            </a:r>
            <a:r>
              <a:rPr lang="en-US" sz="2400" baseline="-25000" dirty="0"/>
              <a:t>6</a:t>
            </a:r>
            <a:r>
              <a:rPr lang="en-US" sz="2400" dirty="0"/>
              <a:t> =6</a:t>
            </a:r>
          </a:p>
          <a:p>
            <a:r>
              <a:rPr lang="en-US" sz="2400" i="1" dirty="0"/>
              <a:t>s</a:t>
            </a:r>
            <a:r>
              <a:rPr lang="en-US" sz="2400" baseline="-25000" dirty="0"/>
              <a:t>5</a:t>
            </a:r>
            <a:r>
              <a:rPr lang="en-US" sz="2400" dirty="0"/>
              <a:t> = </a:t>
            </a:r>
            <a:r>
              <a:rPr lang="en-US" sz="2400" i="1" dirty="0"/>
              <a:t>s</a:t>
            </a:r>
            <a:r>
              <a:rPr lang="en-US" sz="2400" baseline="-25000" dirty="0"/>
              <a:t>6</a:t>
            </a:r>
            <a:r>
              <a:rPr lang="en-US" sz="2400" dirty="0"/>
              <a:t> = </a:t>
            </a:r>
            <a:r>
              <a:rPr lang="en-US" sz="2400" i="1" dirty="0"/>
              <a:t>s</a:t>
            </a:r>
            <a:r>
              <a:rPr lang="en-US" sz="2400" baseline="-25000" dirty="0"/>
              <a:t>7</a:t>
            </a:r>
            <a:r>
              <a:rPr lang="en-US" sz="2400" dirty="0"/>
              <a:t> = 7   paling </a:t>
            </a:r>
            <a:r>
              <a:rPr lang="en-US" sz="2400" dirty="0" err="1"/>
              <a:t>dekat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7.00 =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baseline="-25000" dirty="0"/>
              <a:t>7</a:t>
            </a:r>
            <a:r>
              <a:rPr lang="en-US" sz="2400" dirty="0"/>
              <a:t>),  </a:t>
            </a:r>
            <a:r>
              <a:rPr lang="en-US" sz="2400" dirty="0" err="1"/>
              <a:t>jadi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baseline="30000" dirty="0"/>
              <a:t>-1</a:t>
            </a:r>
            <a:r>
              <a:rPr lang="en-US" sz="2400" dirty="0"/>
              <a:t>(7) = </a:t>
            </a:r>
            <a:r>
              <a:rPr lang="en-US" sz="2400" i="1" dirty="0"/>
              <a:t>z</a:t>
            </a:r>
            <a:r>
              <a:rPr lang="en-US" sz="2400" baseline="-25000" dirty="0"/>
              <a:t>7</a:t>
            </a:r>
            <a:r>
              <a:rPr lang="en-US" sz="2400" dirty="0"/>
              <a:t> = 7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C12C18-6421-432C-97B0-7DB31AA2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D91DE5-84C3-4FFC-BBC9-F68E8197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644" y="254001"/>
            <a:ext cx="4919183" cy="317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DEC3AF-F126-40C6-A451-2912DA313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644" y="3764283"/>
            <a:ext cx="2979555" cy="266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430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C89159-1646-49DD-8BEE-9E82EAB99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6" y="577586"/>
            <a:ext cx="2984454" cy="2567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0EEAF5-35D0-4CC6-B1A6-753FA8634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075" y="1149587"/>
            <a:ext cx="5148833" cy="1891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E8137B-C43E-4026-966A-A6C98623935B}"/>
              </a:ext>
            </a:extLst>
          </p:cNvPr>
          <p:cNvSpPr txBox="1"/>
          <p:nvPr/>
        </p:nvSpPr>
        <p:spPr>
          <a:xfrm>
            <a:off x="639024" y="54366"/>
            <a:ext cx="2622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Hasil </a:t>
            </a:r>
            <a:r>
              <a:rPr lang="en-US" sz="2800" dirty="0" err="1"/>
              <a:t>pemetaan</a:t>
            </a:r>
            <a:r>
              <a:rPr lang="en-US" sz="2800" dirty="0"/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D2CE6-8379-4C43-9FED-7364126D03E2}"/>
              </a:ext>
            </a:extLst>
          </p:cNvPr>
          <p:cNvSpPr txBox="1"/>
          <p:nvPr/>
        </p:nvSpPr>
        <p:spPr>
          <a:xfrm>
            <a:off x="5384730" y="3382163"/>
            <a:ext cx="1870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Jumlah</a:t>
            </a:r>
            <a:r>
              <a:rPr lang="en-US" sz="2400" dirty="0"/>
              <a:t> pixel: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8585D2-1F22-4A7A-9DAB-249CB8A684EE}"/>
              </a:ext>
            </a:extLst>
          </p:cNvPr>
          <p:cNvSpPr txBox="1"/>
          <p:nvPr/>
        </p:nvSpPr>
        <p:spPr>
          <a:xfrm>
            <a:off x="5395075" y="577586"/>
            <a:ext cx="1870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Jumlah</a:t>
            </a:r>
            <a:r>
              <a:rPr lang="en-US" sz="2400" dirty="0"/>
              <a:t> pixel: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D811BA-C5B0-457E-8D97-4D95200B6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058" y="4006049"/>
            <a:ext cx="6359394" cy="25675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C6E843-DD50-4D04-92E0-C489E18BF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90" y="4019929"/>
            <a:ext cx="3586707" cy="27837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8E7751-3F72-4A1A-A911-8128F7E83ED2}"/>
              </a:ext>
            </a:extLst>
          </p:cNvPr>
          <p:cNvSpPr txBox="1"/>
          <p:nvPr/>
        </p:nvSpPr>
        <p:spPr>
          <a:xfrm>
            <a:off x="746126" y="3382163"/>
            <a:ext cx="1545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Histogram: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4856B6-9451-4148-BB0D-39DC1A3F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173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6C194F-E8F4-48AC-BDCE-4E4FC5F2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B1EEF0-8C95-49B3-BD20-E3007A9BE030}"/>
              </a:ext>
            </a:extLst>
          </p:cNvPr>
          <p:cNvSpPr txBox="1"/>
          <p:nvPr/>
        </p:nvSpPr>
        <p:spPr>
          <a:xfrm>
            <a:off x="4622800" y="599440"/>
            <a:ext cx="2038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Perbandingan</a:t>
            </a:r>
            <a:r>
              <a:rPr lang="en-US" sz="2400" b="1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53BA85-A5C5-47BE-BBE7-D539D0143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" y="2025332"/>
            <a:ext cx="4017987" cy="2981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1C34EA-FC84-4CE4-98D0-60A8EB0EC66C}"/>
              </a:ext>
            </a:extLst>
          </p:cNvPr>
          <p:cNvSpPr txBox="1"/>
          <p:nvPr/>
        </p:nvSpPr>
        <p:spPr>
          <a:xfrm>
            <a:off x="1020913" y="5007291"/>
            <a:ext cx="2584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Histogram </a:t>
            </a:r>
            <a:r>
              <a:rPr lang="en-US" sz="2000" dirty="0" err="1"/>
              <a:t>citra</a:t>
            </a:r>
            <a:r>
              <a:rPr lang="en-US" sz="2000" dirty="0"/>
              <a:t> </a:t>
            </a:r>
            <a:r>
              <a:rPr lang="en-US" sz="2000" dirty="0" err="1"/>
              <a:t>semula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8B3CDC-6C34-469F-98E6-63F9365C7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756" y="2064799"/>
            <a:ext cx="3338488" cy="29424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3BD637-E56F-454D-9368-6CDCAB514F95}"/>
              </a:ext>
            </a:extLst>
          </p:cNvPr>
          <p:cNvSpPr txBox="1"/>
          <p:nvPr/>
        </p:nvSpPr>
        <p:spPr>
          <a:xfrm>
            <a:off x="4803755" y="5007291"/>
            <a:ext cx="2380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Histogram </a:t>
            </a:r>
            <a:r>
              <a:rPr lang="en-US" sz="2000" dirty="0" err="1"/>
              <a:t>citra</a:t>
            </a:r>
            <a:r>
              <a:rPr lang="en-US" sz="2000" dirty="0"/>
              <a:t> yang </a:t>
            </a:r>
          </a:p>
          <a:p>
            <a:pPr algn="ctr"/>
            <a:r>
              <a:rPr lang="en-US" sz="2000" dirty="0" err="1"/>
              <a:t>diinginkan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86375C-B155-486A-A17A-F157121B2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846" y="2223586"/>
            <a:ext cx="3586707" cy="27837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3E95B1-393B-4637-AF85-3BDD6337A03F}"/>
              </a:ext>
            </a:extLst>
          </p:cNvPr>
          <p:cNvSpPr txBox="1"/>
          <p:nvPr/>
        </p:nvSpPr>
        <p:spPr>
          <a:xfrm>
            <a:off x="8792097" y="5043197"/>
            <a:ext cx="231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Histogram </a:t>
            </a:r>
            <a:r>
              <a:rPr lang="en-US" sz="2000" dirty="0" err="1"/>
              <a:t>citra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12172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F932D7-C232-462F-82A8-4096997769EF}"/>
              </a:ext>
            </a:extLst>
          </p:cNvPr>
          <p:cNvSpPr/>
          <p:nvPr/>
        </p:nvSpPr>
        <p:spPr>
          <a:xfrm>
            <a:off x="532544" y="534663"/>
            <a:ext cx="10962525" cy="620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SpesifikasiHistogram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Image, int N, int M, float Spec[256])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/*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Mengubah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Image yang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berukuran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N 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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M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berdasarkan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histogram yang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dispesifikasikan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oleh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pengguna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(Spec). */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float sum, Hist[256];</a:t>
            </a:r>
            <a:endParaRPr lang="en-US" sz="16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int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j,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minj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minval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HistEq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[256],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SpecEq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[256],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InvHist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[256];</a:t>
            </a:r>
            <a:endParaRPr lang="en-US" sz="16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 /*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lakukan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perataan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histogram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terhadap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semula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*/</a:t>
            </a:r>
            <a:endParaRPr lang="en-US" sz="1600" b="1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histogram(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Image,N,M,Hist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);  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/*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hitung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histogram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*/</a:t>
            </a:r>
            <a:endParaRPr lang="en-US" sz="1600" b="1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for(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=0;i&lt;256;i++)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{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sum=0.0; 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for (j=0;j&lt;=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i;j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++)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 sum=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sum+Hist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[j];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HistEq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[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]=floor(255*sum);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}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en-US" sz="1600" b="1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/*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lakukan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perataan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histogram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terhadap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Spec */</a:t>
            </a:r>
            <a:endParaRPr lang="en-US" sz="1600" b="1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for(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=0;i&lt;=255;i++)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{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sum=0.0; 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for (j=0;j&lt;=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i;j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++)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 sum=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sum+Spec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[j];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SpecEq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[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]=floor(255*sum);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} </a:t>
            </a: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B47203-1A7A-4D88-8380-5B3D7197A727}"/>
              </a:ext>
            </a:extLst>
          </p:cNvPr>
          <p:cNvSpPr/>
          <p:nvPr/>
        </p:nvSpPr>
        <p:spPr>
          <a:xfrm>
            <a:off x="318499" y="462337"/>
            <a:ext cx="11435137" cy="60617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F9CE3-ED19-42CE-9D6E-30F5A59CC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828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F2FED2-E164-47C8-A866-89E03939F964}"/>
              </a:ext>
            </a:extLst>
          </p:cNvPr>
          <p:cNvSpPr/>
          <p:nvPr/>
        </p:nvSpPr>
        <p:spPr>
          <a:xfrm>
            <a:off x="914400" y="744419"/>
            <a:ext cx="9647434" cy="4807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/*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lakukan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transformasi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balikan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*/</a:t>
            </a:r>
            <a:endParaRPr lang="en-US" sz="1600" b="1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for(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=0;i&lt;=N-1;i++)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{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minval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=abs(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HistEq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[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] –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SpecEq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[0]);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minj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=0;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for(j=0;j&lt;=255;j++)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 if (abs(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HistEq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[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] –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SpecEq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[j]) &lt;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minval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 {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 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minval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= abs(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HistEq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[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] –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SpecEq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[j]);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 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minj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=j;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 }        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InvHist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[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]=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minj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/* update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citra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setelah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pembentukan</a:t>
            </a:r>
            <a:r>
              <a:rPr lang="en-US" sz="16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histogram */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for(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=0;i&lt;=N-1;i++)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for(j=0;j&lt;=M-1;j++)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       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Image[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][j]]=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InvHist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[Image[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][j]];</a:t>
            </a:r>
          </a:p>
          <a:p>
            <a:endParaRPr lang="en-US" sz="1600" dirty="0">
              <a:latin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</a:rPr>
              <a:t>}</a:t>
            </a: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498125-9DD2-4180-A345-00D099539F3F}"/>
              </a:ext>
            </a:extLst>
          </p:cNvPr>
          <p:cNvSpPr/>
          <p:nvPr/>
        </p:nvSpPr>
        <p:spPr>
          <a:xfrm>
            <a:off x="318499" y="462337"/>
            <a:ext cx="11435137" cy="52603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00636-73C8-41B9-807C-940389E1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85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>
            <a:extLst>
              <a:ext uri="{FF2B5EF4-FFF2-40B4-BE49-F238E27FC236}">
                <a16:creationId xmlns:a16="http://schemas.microsoft.com/office/drawing/2014/main" id="{2742A79E-1642-4DAC-B835-75CDA5A37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58"/>
          <a:stretch>
            <a:fillRect/>
          </a:stretch>
        </p:blipFill>
        <p:spPr bwMode="auto">
          <a:xfrm>
            <a:off x="1162207" y="110940"/>
            <a:ext cx="5162009" cy="266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5">
            <a:extLst>
              <a:ext uri="{FF2B5EF4-FFF2-40B4-BE49-F238E27FC236}">
                <a16:creationId xmlns:a16="http://schemas.microsoft.com/office/drawing/2014/main" id="{E33E071C-7D98-4699-AD61-9E0BEA08C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30"/>
          <a:stretch>
            <a:fillRect/>
          </a:stretch>
        </p:blipFill>
        <p:spPr bwMode="auto">
          <a:xfrm>
            <a:off x="1637249" y="3157411"/>
            <a:ext cx="3744849" cy="343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6">
            <a:extLst>
              <a:ext uri="{FF2B5EF4-FFF2-40B4-BE49-F238E27FC236}">
                <a16:creationId xmlns:a16="http://schemas.microsoft.com/office/drawing/2014/main" id="{C5AD32D5-DE75-46DC-8470-57AA03A6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6"/>
          <a:stretch>
            <a:fillRect/>
          </a:stretch>
        </p:blipFill>
        <p:spPr bwMode="auto">
          <a:xfrm>
            <a:off x="6771738" y="349321"/>
            <a:ext cx="4300325" cy="596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AutoShape 7">
            <a:extLst>
              <a:ext uri="{FF2B5EF4-FFF2-40B4-BE49-F238E27FC236}">
                <a16:creationId xmlns:a16="http://schemas.microsoft.com/office/drawing/2014/main" id="{47332815-5FE7-47AF-9A66-EC0EDE6D2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844" y="4391026"/>
            <a:ext cx="895810" cy="485775"/>
          </a:xfrm>
          <a:prstGeom prst="rightArrow">
            <a:avLst>
              <a:gd name="adj1" fmla="val 50000"/>
              <a:gd name="adj2" fmla="val 27451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9" name="AutoShape 8">
            <a:extLst>
              <a:ext uri="{FF2B5EF4-FFF2-40B4-BE49-F238E27FC236}">
                <a16:creationId xmlns:a16="http://schemas.microsoft.com/office/drawing/2014/main" id="{005AFFD6-46AC-4053-A462-4AE197655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787" y="2771432"/>
            <a:ext cx="485775" cy="471755"/>
          </a:xfrm>
          <a:prstGeom prst="downArrow">
            <a:avLst>
              <a:gd name="adj1" fmla="val 43787"/>
              <a:gd name="adj2" fmla="val 39583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AC80B-3DFA-4F34-9A0D-143C7F9DD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EF8DC-84F7-463A-8F0C-E2E62DC41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Perbaikan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lokal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dengan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perataan</a:t>
            </a:r>
            <a:r>
              <a:rPr lang="en-US" dirty="0">
                <a:latin typeface="+mn-lt"/>
              </a:rPr>
              <a:t> histogram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F1FBA-D4C8-4658-B785-A6D7764F4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Perataan</a:t>
            </a:r>
            <a:r>
              <a:rPr lang="en-US" dirty="0"/>
              <a:t> histogram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juga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area </a:t>
            </a:r>
            <a:r>
              <a:rPr lang="en-US" dirty="0" err="1"/>
              <a:t>tertentu</a:t>
            </a:r>
            <a:r>
              <a:rPr lang="en-US" dirty="0"/>
              <a:t> (ROI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region of interest</a:t>
            </a:r>
            <a:r>
              <a:rPr lang="en-US" dirty="0"/>
              <a:t>)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perataan</a:t>
            </a:r>
            <a:r>
              <a:rPr lang="en-US" dirty="0"/>
              <a:t> histogram.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8D954-13C0-412F-BCEC-C75EB93A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975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51757B-EB9D-450D-AC4F-6D886FE0B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84" y="1047786"/>
            <a:ext cx="11087032" cy="476242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1CB073-0F22-401E-A5BE-3930B538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471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9FC4B-D59B-4651-B0C1-D2608417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Perbaikan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citra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dengan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operasi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aritmetika</a:t>
            </a:r>
            <a:r>
              <a:rPr lang="en-US" b="1" dirty="0">
                <a:latin typeface="+mn-lt"/>
              </a:rPr>
              <a:t>/</a:t>
            </a:r>
            <a:r>
              <a:rPr lang="en-US" b="1" dirty="0" err="1">
                <a:latin typeface="+mn-lt"/>
              </a:rPr>
              <a:t>logika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359A1-43E1-49DE-BDC6-F54C24ABD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389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per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citra</a:t>
            </a:r>
            <a:endParaRPr lang="en-US" dirty="0"/>
          </a:p>
          <a:p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:</a:t>
            </a:r>
          </a:p>
          <a:p>
            <a:pPr marL="625475" indent="288925"/>
            <a:r>
              <a:rPr lang="en-US" dirty="0">
                <a:solidFill>
                  <a:srgbClr val="FF0000"/>
                </a:solidFill>
              </a:rPr>
              <a:t>AND</a:t>
            </a:r>
          </a:p>
          <a:p>
            <a:pPr marL="625475" indent="288925"/>
            <a:r>
              <a:rPr lang="en-US" dirty="0">
                <a:solidFill>
                  <a:srgbClr val="FF0000"/>
                </a:solidFill>
              </a:rPr>
              <a:t>OR</a:t>
            </a:r>
          </a:p>
          <a:p>
            <a:pPr marL="625475" indent="288925"/>
            <a:r>
              <a:rPr lang="en-US" dirty="0">
                <a:solidFill>
                  <a:srgbClr val="FF0000"/>
                </a:solidFill>
              </a:rPr>
              <a:t>NOT</a:t>
            </a:r>
          </a:p>
          <a:p>
            <a:pPr marL="288925" indent="-288925"/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aritmetika</a:t>
            </a:r>
            <a:endParaRPr lang="en-US" dirty="0"/>
          </a:p>
          <a:p>
            <a:pPr marL="576263" indent="49213"/>
            <a:r>
              <a:rPr lang="en-US" dirty="0"/>
              <a:t>  </a:t>
            </a:r>
            <a:r>
              <a:rPr lang="en-US" dirty="0" err="1">
                <a:solidFill>
                  <a:srgbClr val="FF0000"/>
                </a:solidFill>
              </a:rPr>
              <a:t>Pengurangan</a:t>
            </a:r>
            <a:endParaRPr lang="en-US" dirty="0">
              <a:solidFill>
                <a:srgbClr val="FF0000"/>
              </a:solidFill>
            </a:endParaRPr>
          </a:p>
          <a:p>
            <a:pPr marL="576263" indent="49213"/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Penjumlahan</a:t>
            </a:r>
            <a:r>
              <a:rPr lang="en-US" dirty="0">
                <a:solidFill>
                  <a:srgbClr val="FF0000"/>
                </a:solidFill>
              </a:rPr>
              <a:t> (rata-rata)</a:t>
            </a:r>
          </a:p>
          <a:p>
            <a:pPr marL="576263" indent="49213"/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Perkalian</a:t>
            </a:r>
            <a:endParaRPr lang="en-US" dirty="0">
              <a:solidFill>
                <a:srgbClr val="FF0000"/>
              </a:solidFill>
            </a:endParaRPr>
          </a:p>
          <a:p>
            <a:pPr marL="576263" indent="49213"/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Pembagian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DF909F-BACF-4B5D-A9F4-B8DA33810C0F}"/>
              </a:ext>
            </a:extLst>
          </p:cNvPr>
          <p:cNvSpPr/>
          <p:nvPr/>
        </p:nvSpPr>
        <p:spPr>
          <a:xfrm>
            <a:off x="5403574" y="4409159"/>
            <a:ext cx="6096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  </a:t>
            </a:r>
            <a:r>
              <a:rPr lang="en-US" sz="2600" dirty="0"/>
              <a:t>d(</a:t>
            </a:r>
            <a:r>
              <a:rPr lang="en-US" sz="2600" dirty="0" err="1"/>
              <a:t>x,y</a:t>
            </a:r>
            <a:r>
              <a:rPr lang="en-US" sz="2600" dirty="0"/>
              <a:t>) = f(</a:t>
            </a:r>
            <a:r>
              <a:rPr lang="en-US" sz="2600" dirty="0" err="1"/>
              <a:t>x,y</a:t>
            </a:r>
            <a:r>
              <a:rPr lang="en-US" sz="2600" dirty="0"/>
              <a:t>) – g(</a:t>
            </a:r>
            <a:r>
              <a:rPr lang="en-US" sz="2600" dirty="0" err="1"/>
              <a:t>x,y</a:t>
            </a:r>
            <a:r>
              <a:rPr lang="en-US" sz="2600" dirty="0"/>
              <a:t>)</a:t>
            </a:r>
          </a:p>
          <a:p>
            <a:r>
              <a:rPr lang="en-US" sz="2600" dirty="0"/>
              <a:t>  s(</a:t>
            </a:r>
            <a:r>
              <a:rPr lang="en-US" sz="2600" dirty="0" err="1"/>
              <a:t>x,y</a:t>
            </a:r>
            <a:r>
              <a:rPr lang="en-US" sz="2600" dirty="0"/>
              <a:t>) = f(</a:t>
            </a:r>
            <a:r>
              <a:rPr lang="en-US" sz="2600" dirty="0" err="1"/>
              <a:t>x,y</a:t>
            </a:r>
            <a:r>
              <a:rPr lang="en-US" sz="2600" dirty="0"/>
              <a:t>) + g(</a:t>
            </a:r>
            <a:r>
              <a:rPr lang="en-US" sz="2600" dirty="0" err="1"/>
              <a:t>x,y</a:t>
            </a:r>
            <a:r>
              <a:rPr lang="en-US" sz="2600" dirty="0"/>
              <a:t>)</a:t>
            </a:r>
          </a:p>
          <a:p>
            <a:r>
              <a:rPr lang="en-US" sz="2600" dirty="0"/>
              <a:t>   p(</a:t>
            </a:r>
            <a:r>
              <a:rPr lang="en-US" sz="2600" dirty="0" err="1"/>
              <a:t>x,y</a:t>
            </a:r>
            <a:r>
              <a:rPr lang="en-US" sz="2600" dirty="0"/>
              <a:t>) = f(</a:t>
            </a:r>
            <a:r>
              <a:rPr lang="en-US" sz="2600" dirty="0" err="1"/>
              <a:t>x,y</a:t>
            </a:r>
            <a:r>
              <a:rPr lang="en-US" sz="2600" dirty="0"/>
              <a:t>) </a:t>
            </a:r>
            <a:r>
              <a:rPr lang="en-US" sz="2600" dirty="0">
                <a:cs typeface="Tahoma" pitchFamily="34" charset="0"/>
              </a:rPr>
              <a:t>× g(</a:t>
            </a:r>
            <a:r>
              <a:rPr lang="en-US" sz="2600" dirty="0" err="1">
                <a:cs typeface="Tahoma" pitchFamily="34" charset="0"/>
              </a:rPr>
              <a:t>x,y</a:t>
            </a:r>
            <a:r>
              <a:rPr lang="en-US" sz="2600" dirty="0">
                <a:cs typeface="Tahoma" pitchFamily="34" charset="0"/>
              </a:rPr>
              <a:t>)</a:t>
            </a:r>
          </a:p>
          <a:p>
            <a:r>
              <a:rPr lang="en-US" sz="2600" dirty="0">
                <a:cs typeface="Tahoma" pitchFamily="34" charset="0"/>
              </a:rPr>
              <a:t>   v(</a:t>
            </a:r>
            <a:r>
              <a:rPr lang="en-US" sz="2600" dirty="0" err="1">
                <a:cs typeface="Tahoma" pitchFamily="34" charset="0"/>
              </a:rPr>
              <a:t>x,y</a:t>
            </a:r>
            <a:r>
              <a:rPr lang="en-US" sz="2600" dirty="0">
                <a:cs typeface="Tahoma" pitchFamily="34" charset="0"/>
              </a:rPr>
              <a:t>) = f(</a:t>
            </a:r>
            <a:r>
              <a:rPr lang="en-US" sz="2600" dirty="0" err="1">
                <a:cs typeface="Tahoma" pitchFamily="34" charset="0"/>
              </a:rPr>
              <a:t>x,y</a:t>
            </a:r>
            <a:r>
              <a:rPr lang="en-US" sz="2600" dirty="0">
                <a:cs typeface="Tahoma" pitchFamily="34" charset="0"/>
              </a:rPr>
              <a:t>) ÷ g(</a:t>
            </a:r>
            <a:r>
              <a:rPr lang="en-US" sz="2600" dirty="0" err="1">
                <a:cs typeface="Tahoma" pitchFamily="34" charset="0"/>
              </a:rPr>
              <a:t>x,y</a:t>
            </a:r>
            <a:r>
              <a:rPr lang="en-US" sz="2600" dirty="0">
                <a:cs typeface="Tahoma" pitchFamily="34" charset="0"/>
              </a:rPr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964D1-8AD1-4C2F-AE11-1EAE1E5A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66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EB63C-819F-49FB-9BE6-55C224374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6958"/>
            <a:ext cx="10515600" cy="5210006"/>
          </a:xfrm>
        </p:spPr>
        <p:txBody>
          <a:bodyPr>
            <a:normAutofit/>
          </a:bodyPr>
          <a:lstStyle/>
          <a:p>
            <a:r>
              <a:rPr lang="en-US" sz="2400" dirty="0" err="1"/>
              <a:t>Ingat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histogram </a:t>
            </a:r>
            <a:r>
              <a:rPr lang="en-US" sz="2400" dirty="0" err="1"/>
              <a:t>ternormalisasi</a:t>
            </a:r>
            <a:r>
              <a:rPr lang="en-US" sz="2400" dirty="0"/>
              <a:t>                    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peluang</a:t>
            </a:r>
            <a:r>
              <a:rPr lang="en-US" sz="2400" dirty="0"/>
              <a:t> </a:t>
            </a:r>
            <a:r>
              <a:rPr lang="en-US" sz="2400" i="1" dirty="0"/>
              <a:t>pixel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keabuan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</a:t>
            </a:r>
          </a:p>
          <a:p>
            <a:pPr marL="0" indent="0">
              <a:buNone/>
            </a:pPr>
            <a:r>
              <a:rPr lang="en-US" sz="2400" i="1" dirty="0"/>
              <a:t>	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k</a:t>
            </a:r>
            <a:r>
              <a:rPr lang="en-US" sz="2400" baseline="-25000" dirty="0"/>
              <a:t> </a:t>
            </a:r>
            <a:r>
              <a:rPr lang="en-US" sz="2400" dirty="0"/>
              <a:t>=  </a:t>
            </a:r>
            <a:r>
              <a:rPr lang="en-US" sz="2400" dirty="0" err="1"/>
              <a:t>jumlah</a:t>
            </a:r>
            <a:r>
              <a:rPr lang="en-US" sz="2400" dirty="0"/>
              <a:t> pixel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keabuan</a:t>
            </a:r>
            <a:r>
              <a:rPr lang="en-US" sz="2400" dirty="0"/>
              <a:t> </a:t>
            </a:r>
            <a:r>
              <a:rPr lang="en-US" sz="2400" i="1" dirty="0" err="1"/>
              <a:t>r</a:t>
            </a:r>
            <a:r>
              <a:rPr lang="en-US" sz="2400" i="1" baseline="-25000" dirty="0" err="1"/>
              <a:t>k</a:t>
            </a:r>
            <a:r>
              <a:rPr lang="en-US" sz="2400" i="1" dirty="0"/>
              <a:t> </a:t>
            </a:r>
          </a:p>
          <a:p>
            <a:pPr marL="0" indent="0">
              <a:buNone/>
            </a:pPr>
            <a:r>
              <a:rPr lang="en-US" sz="2400" dirty="0"/>
              <a:t>             </a:t>
            </a:r>
            <a:r>
              <a:rPr lang="en-US" sz="2400" i="1" dirty="0"/>
              <a:t>n</a:t>
            </a:r>
            <a:r>
              <a:rPr lang="en-US" sz="2400" dirty="0"/>
              <a:t> =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i="1" dirty="0"/>
              <a:t>pixel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keabuan</a:t>
            </a:r>
            <a:r>
              <a:rPr lang="en-US" sz="2400" dirty="0"/>
              <a:t> </a:t>
            </a:r>
            <a:r>
              <a:rPr lang="en-US" sz="2400" i="1" dirty="0"/>
              <a:t>r</a:t>
            </a:r>
            <a:r>
              <a:rPr lang="en-US" sz="2400" dirty="0"/>
              <a:t> juga </a:t>
            </a:r>
            <a:r>
              <a:rPr lang="en-US" sz="2400" dirty="0" err="1"/>
              <a:t>dinormalkan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keabuan</a:t>
            </a:r>
            <a:r>
              <a:rPr lang="en-US" sz="2400" dirty="0"/>
              <a:t> </a:t>
            </a:r>
            <a:r>
              <a:rPr lang="en-US" sz="2400" dirty="0" err="1"/>
              <a:t>maksimum</a:t>
            </a:r>
            <a:r>
              <a:rPr lang="en-US" sz="2400" dirty="0"/>
              <a:t>: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D2D8A4B-B5FB-4E87-8351-ED24EC793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722" y="22462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91D4759-CD2B-47C9-8EE6-F9720C36AB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48306"/>
              </p:ext>
            </p:extLst>
          </p:nvPr>
        </p:nvGraphicFramePr>
        <p:xfrm>
          <a:off x="3094156" y="1777443"/>
          <a:ext cx="1666688" cy="911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72808" imgH="368140" progId="Equation.3">
                  <p:embed/>
                </p:oleObj>
              </mc:Choice>
              <mc:Fallback>
                <p:oleObj r:id="rId2" imgW="672808" imgH="3681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156" y="1777443"/>
                        <a:ext cx="1666688" cy="9119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9279EA41-3480-4E08-B0FE-095BF993E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F3E6EAB-1E4A-4437-804E-EDD71B3C1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578062"/>
              </p:ext>
            </p:extLst>
          </p:nvPr>
        </p:nvGraphicFramePr>
        <p:xfrm>
          <a:off x="3206261" y="4942615"/>
          <a:ext cx="1554582" cy="1001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71500" imgH="368300" progId="Equation.3">
                  <p:embed/>
                </p:oleObj>
              </mc:Choice>
              <mc:Fallback>
                <p:oleObj r:id="rId4" imgW="571500" imgH="368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261" y="4942615"/>
                        <a:ext cx="1554582" cy="1001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97B0D84-1425-4F09-8578-65D26776A381}"/>
              </a:ext>
            </a:extLst>
          </p:cNvPr>
          <p:cNvSpPr/>
          <p:nvPr/>
        </p:nvSpPr>
        <p:spPr>
          <a:xfrm>
            <a:off x="5390817" y="5204934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0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1 	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B790AA-C71F-4760-99D1-14F5360506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5509" y="1552959"/>
            <a:ext cx="3381375" cy="2409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4D4F38FB-753A-4F4B-98BE-80FD85EACC7A}"/>
                  </a:ext>
                </a:extLst>
              </p:cNvPr>
              <p:cNvSpPr txBox="1"/>
              <p:nvPr/>
            </p:nvSpPr>
            <p:spPr bwMode="auto">
              <a:xfrm>
                <a:off x="6034800" y="764516"/>
                <a:ext cx="1666688" cy="124732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4D4F38FB-753A-4F4B-98BE-80FD85EAC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4800" y="764516"/>
                <a:ext cx="1666688" cy="12473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56419E-760C-4B2C-8627-8AEAC15E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123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175BC3-A2AF-4759-AE90-70AF3FF9D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03" y="1022031"/>
            <a:ext cx="8608684" cy="55891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28BB29-A9A6-456A-9F6B-4EA9544BCC21}"/>
              </a:ext>
            </a:extLst>
          </p:cNvPr>
          <p:cNvSpPr txBox="1"/>
          <p:nvPr/>
        </p:nvSpPr>
        <p:spPr>
          <a:xfrm>
            <a:off x="874644" y="166978"/>
            <a:ext cx="4500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1. </a:t>
            </a:r>
            <a:r>
              <a:rPr lang="en-US" sz="3600" dirty="0" err="1"/>
              <a:t>Operasi</a:t>
            </a:r>
            <a:r>
              <a:rPr lang="en-US" sz="3600" dirty="0"/>
              <a:t> AND dan 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07694-CCE6-47F5-9ADB-84D54BD9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282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C91D9B-C576-4225-BE43-590EB669614A}"/>
              </a:ext>
            </a:extLst>
          </p:cNvPr>
          <p:cNvSpPr/>
          <p:nvPr/>
        </p:nvSpPr>
        <p:spPr>
          <a:xfrm>
            <a:off x="8365434" y="2545041"/>
            <a:ext cx="3196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800" dirty="0"/>
              <a:t>g(</a:t>
            </a:r>
            <a:r>
              <a:rPr lang="en-US" sz="2800" dirty="0" err="1"/>
              <a:t>x,y</a:t>
            </a:r>
            <a:r>
              <a:rPr lang="en-US" sz="2800" dirty="0"/>
              <a:t>) = f(</a:t>
            </a:r>
            <a:r>
              <a:rPr lang="en-US" sz="2800" dirty="0" err="1"/>
              <a:t>x,y</a:t>
            </a:r>
            <a:r>
              <a:rPr lang="en-US" sz="2800" dirty="0"/>
              <a:t>) - h(</a:t>
            </a:r>
            <a:r>
              <a:rPr lang="en-US" sz="2800" dirty="0" err="1"/>
              <a:t>x,y</a:t>
            </a:r>
            <a:r>
              <a:rPr lang="en-US" sz="2800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7DC66F-AC0D-4FC8-9398-C601D661D528}"/>
              </a:ext>
            </a:extLst>
          </p:cNvPr>
          <p:cNvSpPr/>
          <p:nvPr/>
        </p:nvSpPr>
        <p:spPr>
          <a:xfrm>
            <a:off x="8365434" y="4051349"/>
            <a:ext cx="38265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Mask h(</a:t>
            </a:r>
            <a:r>
              <a:rPr lang="en-US" sz="2000" b="1" dirty="0" err="1"/>
              <a:t>x,y</a:t>
            </a:r>
            <a:r>
              <a:rPr lang="en-US" sz="2000" b="1" dirty="0"/>
              <a:t>):</a:t>
            </a:r>
            <a:r>
              <a:rPr lang="en-US" sz="2000" dirty="0"/>
              <a:t> an X-ray image of a region of a patient’s body </a:t>
            </a:r>
          </a:p>
          <a:p>
            <a:endParaRPr lang="en-US" sz="2000" dirty="0"/>
          </a:p>
          <a:p>
            <a:r>
              <a:rPr lang="en-US" sz="2000" b="1" dirty="0"/>
              <a:t>Live images f(</a:t>
            </a:r>
            <a:r>
              <a:rPr lang="en-US" sz="2000" b="1" dirty="0" err="1"/>
              <a:t>x,y</a:t>
            </a:r>
            <a:r>
              <a:rPr lang="en-US" sz="2000" b="1" dirty="0"/>
              <a:t>):</a:t>
            </a:r>
            <a:r>
              <a:rPr lang="en-US" sz="2000" dirty="0"/>
              <a:t> X-ray images captured at TV rates after injection of the contrast medium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2E3B035-E500-4258-B733-450C208AD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247" y="963613"/>
            <a:ext cx="5951538" cy="58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12528819-F027-43B8-BF0F-C0CC53041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940" y="1028700"/>
            <a:ext cx="17668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6B4D99-3412-4803-969B-529BE5CAB4B3}"/>
              </a:ext>
            </a:extLst>
          </p:cNvPr>
          <p:cNvSpPr/>
          <p:nvPr/>
        </p:nvSpPr>
        <p:spPr>
          <a:xfrm>
            <a:off x="601455" y="125827"/>
            <a:ext cx="4640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2. </a:t>
            </a:r>
            <a:r>
              <a:rPr lang="en-US" sz="3600" dirty="0" err="1"/>
              <a:t>Operasi</a:t>
            </a:r>
            <a:r>
              <a:rPr lang="en-US" sz="3600" dirty="0"/>
              <a:t> </a:t>
            </a:r>
            <a:r>
              <a:rPr lang="en-US" sz="3600" dirty="0" err="1"/>
              <a:t>pengurangan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8710B5-41A7-4C87-9CFC-FE0D3451D4D6}"/>
              </a:ext>
            </a:extLst>
          </p:cNvPr>
          <p:cNvSpPr txBox="1"/>
          <p:nvPr/>
        </p:nvSpPr>
        <p:spPr>
          <a:xfrm>
            <a:off x="6629401" y="5889058"/>
            <a:ext cx="5426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Dr. Sanjeev Kumar, </a:t>
            </a:r>
            <a:r>
              <a:rPr lang="en-US" i="1" dirty="0">
                <a:solidFill>
                  <a:srgbClr val="FF0000"/>
                </a:solidFill>
                <a:latin typeface="Cambria" pitchFamily="18" charset="0"/>
              </a:rPr>
              <a:t>Mathematical Imaging </a:t>
            </a:r>
          </a:p>
          <a:p>
            <a:r>
              <a:rPr lang="en-US" i="1" dirty="0">
                <a:solidFill>
                  <a:srgbClr val="FF0000"/>
                </a:solidFill>
                <a:latin typeface="Cambria" pitchFamily="18" charset="0"/>
              </a:rPr>
              <a:t>Techniques</a:t>
            </a:r>
            <a:r>
              <a:rPr lang="en-US" dirty="0">
                <a:solidFill>
                  <a:srgbClr val="FF0000"/>
                </a:solidFill>
                <a:latin typeface="Cambria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Department of Mathematics, IIT Roorkee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EC6DDA-BD5D-4590-B31D-A20BAB30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79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44A0F8-FE6E-4D9B-8049-A5E85E426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4" y="1027872"/>
            <a:ext cx="10658269" cy="463743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C1E11B-CD31-469F-A8C5-348E9B2C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514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BE30640-F6B4-4C37-A6AD-96524E19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48" y="1863586"/>
            <a:ext cx="9090226" cy="334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687D5A-2AC5-49F5-8E8C-3D6D26E15D3F}"/>
              </a:ext>
            </a:extLst>
          </p:cNvPr>
          <p:cNvSpPr/>
          <p:nvPr/>
        </p:nvSpPr>
        <p:spPr>
          <a:xfrm>
            <a:off x="3452789" y="5540273"/>
            <a:ext cx="5913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Background Removal Using Image Subtraction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A74AE4-7EC6-4422-A784-FF0887D4F9AB}"/>
              </a:ext>
            </a:extLst>
          </p:cNvPr>
          <p:cNvSpPr/>
          <p:nvPr/>
        </p:nvSpPr>
        <p:spPr>
          <a:xfrm>
            <a:off x="2410412" y="6266912"/>
            <a:ext cx="9111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: Ali </a:t>
            </a:r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Javed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, Digital Image Processing, 	Chapter # 3, </a:t>
            </a:r>
            <a:r>
              <a:rPr lang="en-US" alt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Image Enhancement in Spatial Domain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7CE2D-E388-4256-814D-4B03DF72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467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263FFCE6-F40B-4DB7-A9EA-5D8CBDCC3F67}"/>
              </a:ext>
            </a:extLst>
          </p:cNvPr>
          <p:cNvGrpSpPr>
            <a:grpSpLocks/>
          </p:cNvGrpSpPr>
          <p:nvPr/>
        </p:nvGrpSpPr>
        <p:grpSpPr bwMode="auto">
          <a:xfrm>
            <a:off x="1355035" y="1504121"/>
            <a:ext cx="9180444" cy="3574773"/>
            <a:chOff x="384" y="1584"/>
            <a:chExt cx="5088" cy="1536"/>
          </a:xfrm>
        </p:grpSpPr>
        <p:pic>
          <p:nvPicPr>
            <p:cNvPr id="3" name="Picture 4" descr="I2">
              <a:extLst>
                <a:ext uri="{FF2B5EF4-FFF2-40B4-BE49-F238E27FC236}">
                  <a16:creationId xmlns:a16="http://schemas.microsoft.com/office/drawing/2014/main" id="{B353A7E9-F130-43C9-820E-BD0AFA5D0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584"/>
              <a:ext cx="1488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5" descr="Bg">
              <a:extLst>
                <a:ext uri="{FF2B5EF4-FFF2-40B4-BE49-F238E27FC236}">
                  <a16:creationId xmlns:a16="http://schemas.microsoft.com/office/drawing/2014/main" id="{A9FA3342-485D-424A-94C7-3884C690E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584"/>
              <a:ext cx="148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6" descr="Ig">
              <a:extLst>
                <a:ext uri="{FF2B5EF4-FFF2-40B4-BE49-F238E27FC236}">
                  <a16:creationId xmlns:a16="http://schemas.microsoft.com/office/drawing/2014/main" id="{034058D2-74F8-4410-99BB-A95007DC8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584"/>
              <a:ext cx="144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6758600-CA59-4C56-80CD-1ACFE8BEDA23}"/>
              </a:ext>
            </a:extLst>
          </p:cNvPr>
          <p:cNvSpPr/>
          <p:nvPr/>
        </p:nvSpPr>
        <p:spPr>
          <a:xfrm>
            <a:off x="3581998" y="5123046"/>
            <a:ext cx="5913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Background Removal Using Image Subtraction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473AD6-6156-419B-B085-CFF215D64CF7}"/>
              </a:ext>
            </a:extLst>
          </p:cNvPr>
          <p:cNvSpPr/>
          <p:nvPr/>
        </p:nvSpPr>
        <p:spPr>
          <a:xfrm>
            <a:off x="2410412" y="6266912"/>
            <a:ext cx="9111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: Ali </a:t>
            </a:r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Javed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, Digital Image Processing, 	Chapter # 3, </a:t>
            </a:r>
            <a:r>
              <a:rPr lang="en-US" alt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Image Enhancement in Spatial Domain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42403A7-AF21-435F-B0FC-422518EB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971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BA2AA-E119-43BF-BCFF-71490BA22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5617"/>
            <a:ext cx="10515600" cy="546134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3. </a:t>
            </a:r>
            <a:r>
              <a:rPr lang="en-US" sz="3600" dirty="0" err="1"/>
              <a:t>Operasi</a:t>
            </a:r>
            <a:r>
              <a:rPr lang="en-US" sz="3600" dirty="0"/>
              <a:t> </a:t>
            </a:r>
            <a:r>
              <a:rPr lang="en-US" sz="3600" dirty="0" err="1"/>
              <a:t>penjumlahan</a:t>
            </a:r>
            <a:r>
              <a:rPr lang="en-US" sz="3600" dirty="0"/>
              <a:t> (rata-rata)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astronomi</a:t>
            </a:r>
            <a:r>
              <a:rPr lang="en-US" dirty="0"/>
              <a:t>: </a:t>
            </a:r>
          </a:p>
          <a:p>
            <a:r>
              <a:rPr lang="id-ID" dirty="0"/>
              <a:t>Dalam astronomi, pencitraan di bawah tingkat cahaya yang sangat rendah sering menyebabkan gangguan sensor untuk me</a:t>
            </a:r>
            <a:r>
              <a:rPr lang="en-US" dirty="0" err="1"/>
              <a:t>nghasilkan</a:t>
            </a:r>
            <a:r>
              <a:rPr lang="en-US" dirty="0"/>
              <a:t> </a:t>
            </a:r>
            <a:r>
              <a:rPr lang="id-ID" dirty="0"/>
              <a:t> gambar yang hampir tidak berguna untuk analisis.</a:t>
            </a:r>
            <a:endParaRPr lang="en-US" dirty="0"/>
          </a:p>
          <a:p>
            <a:endParaRPr lang="en-US" dirty="0"/>
          </a:p>
          <a:p>
            <a:r>
              <a:rPr lang="id-ID" dirty="0"/>
              <a:t>Dalam pengamatan astronomi,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derau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sensor yang </a:t>
            </a:r>
            <a:r>
              <a:rPr lang="en-US" dirty="0" err="1"/>
              <a:t>serupa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id-ID" dirty="0"/>
              <a:t>pemandangan yang sama d</a:t>
            </a:r>
            <a:r>
              <a:rPr lang="en-US" dirty="0" err="1"/>
              <a:t>iambil</a:t>
            </a:r>
            <a:r>
              <a:rPr lang="en-US" dirty="0"/>
              <a:t> </a:t>
            </a:r>
            <a:r>
              <a:rPr lang="en-US" dirty="0" err="1"/>
              <a:t>berkali</a:t>
            </a:r>
            <a:r>
              <a:rPr lang="en-US" dirty="0"/>
              <a:t>-kali.</a:t>
            </a:r>
            <a:r>
              <a:rPr lang="id-ID" dirty="0"/>
              <a:t> Rata-rata gambar kemudian digunakan untuk mengurangi </a:t>
            </a:r>
            <a:r>
              <a:rPr lang="en-US" dirty="0" err="1"/>
              <a:t>derau</a:t>
            </a:r>
            <a:r>
              <a:rPr lang="id-ID" dirty="0"/>
              <a:t>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76A944-3125-4FA5-865B-95C53566780C}"/>
              </a:ext>
            </a:extLst>
          </p:cNvPr>
          <p:cNvSpPr txBox="1"/>
          <p:nvPr/>
        </p:nvSpPr>
        <p:spPr>
          <a:xfrm>
            <a:off x="1540566" y="5853797"/>
            <a:ext cx="10016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Dr. Sanjeev Kumar, </a:t>
            </a:r>
            <a:r>
              <a:rPr lang="en-US" i="1" dirty="0">
                <a:solidFill>
                  <a:srgbClr val="FF0000"/>
                </a:solidFill>
                <a:latin typeface="Cambria" pitchFamily="18" charset="0"/>
              </a:rPr>
              <a:t>Mathematical Imaging Techniques</a:t>
            </a:r>
            <a:r>
              <a:rPr lang="en-US" dirty="0">
                <a:solidFill>
                  <a:srgbClr val="FF0000"/>
                </a:solidFill>
                <a:latin typeface="Cambria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Department of Mathematics, IIT Roorkee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87A903-5632-4B11-9ADC-4BBA5C54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588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09D867C-6840-4D16-B885-E28B17216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2444" y="768626"/>
            <a:ext cx="8527112" cy="50159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BEB707-510E-4A24-B8A9-F718FCAE64B9}"/>
              </a:ext>
            </a:extLst>
          </p:cNvPr>
          <p:cNvSpPr/>
          <p:nvPr/>
        </p:nvSpPr>
        <p:spPr>
          <a:xfrm>
            <a:off x="2410412" y="6266912"/>
            <a:ext cx="9111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: Ali </a:t>
            </a:r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Javed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, Digital Image Processing, 	Chapter # 3, </a:t>
            </a:r>
            <a:r>
              <a:rPr lang="en-US" alt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Image Enhancement in Spatial Domain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73779-F56A-486E-B42F-A9A9CA8A5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252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57B272B-3D7D-412D-AAA9-3FD0BD722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1173" y="699051"/>
            <a:ext cx="9309653" cy="52696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47F0DC-C29D-4EB8-BF98-6BDF8B7C727B}"/>
              </a:ext>
            </a:extLst>
          </p:cNvPr>
          <p:cNvSpPr/>
          <p:nvPr/>
        </p:nvSpPr>
        <p:spPr>
          <a:xfrm>
            <a:off x="2410412" y="6266912"/>
            <a:ext cx="9111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: Ali </a:t>
            </a:r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Javed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, Digital Image Processing, 	Chapter # 3, </a:t>
            </a:r>
            <a:r>
              <a:rPr lang="en-US" alt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Image Enhancement in Spatial Domain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2C5A5-42EA-4AA2-81DF-2254B24A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423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763F98F-1B11-411E-8817-91316C2A6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1165" y="218661"/>
            <a:ext cx="7870975" cy="6639339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DB3244-F8FB-4FD7-A104-69416A01C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139" y="2487178"/>
            <a:ext cx="3428013" cy="5413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4AB6BF-4776-4A1E-B36E-4F99F055D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487" y="3829512"/>
            <a:ext cx="3099315" cy="8418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49DEC-972B-4050-9FA3-8F0FB667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911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947C755-046E-4BF9-A656-0665FDA87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5249" y="712304"/>
            <a:ext cx="8481501" cy="50722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090489-BBDD-4C6A-B1C2-40403C0322D5}"/>
              </a:ext>
            </a:extLst>
          </p:cNvPr>
          <p:cNvSpPr/>
          <p:nvPr/>
        </p:nvSpPr>
        <p:spPr>
          <a:xfrm>
            <a:off x="2410412" y="6266912"/>
            <a:ext cx="9111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: Ali </a:t>
            </a:r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Javed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, Digital Image Processing, 	Chapter # 3, </a:t>
            </a:r>
            <a:r>
              <a:rPr lang="en-US" alt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Image Enhancement in Spatial Domain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0C5AF-2C92-45EF-947F-49634194B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5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AA3145-7C6C-41CC-BDA4-DED79A52E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80" y="1202367"/>
            <a:ext cx="7972986" cy="445326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C27103-5254-4B18-9C06-D6E59949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025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A5D8290-4C74-4E5E-B804-6DE114F04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341782"/>
            <a:ext cx="7772400" cy="472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FF4784-01A8-4A4B-809F-C1F1194AABF3}"/>
              </a:ext>
            </a:extLst>
          </p:cNvPr>
          <p:cNvSpPr/>
          <p:nvPr/>
        </p:nvSpPr>
        <p:spPr>
          <a:xfrm>
            <a:off x="989081" y="181931"/>
            <a:ext cx="3910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4. </a:t>
            </a:r>
            <a:r>
              <a:rPr lang="en-US" sz="3600" dirty="0" err="1"/>
              <a:t>Operasi</a:t>
            </a:r>
            <a:r>
              <a:rPr lang="en-US" sz="3600" dirty="0"/>
              <a:t> </a:t>
            </a:r>
            <a:r>
              <a:rPr lang="en-US" sz="3600" dirty="0" err="1"/>
              <a:t>perkalian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EE0A5-D2FA-4E5D-B07B-FE0D6433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112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2189BA00-3E55-4D31-82C4-EC4352A1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454" y="1161084"/>
            <a:ext cx="9665667" cy="507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CB265-A62E-45EA-A31B-383EC716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7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DD1F0-C065-8FB3-C2C9-834274E7D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2109"/>
            <a:ext cx="10515600" cy="5234854"/>
          </a:xfrm>
        </p:spPr>
        <p:txBody>
          <a:bodyPr>
            <a:normAutofit/>
          </a:bodyPr>
          <a:lstStyle/>
          <a:p>
            <a:r>
              <a:rPr lang="en-US" sz="2400" dirty="0" err="1"/>
              <a:t>Perataan</a:t>
            </a:r>
            <a:r>
              <a:rPr lang="en-US" sz="2400" dirty="0"/>
              <a:t> histogram </a:t>
            </a:r>
            <a:r>
              <a:rPr lang="en-US" sz="2400" dirty="0" err="1"/>
              <a:t>bertujuan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penyebaran</a:t>
            </a:r>
            <a:r>
              <a:rPr lang="en-US" sz="2400" dirty="0"/>
              <a:t> </a:t>
            </a:r>
            <a:r>
              <a:rPr lang="en-US" sz="2400" dirty="0" err="1"/>
              <a:t>nilai-nilai</a:t>
            </a:r>
            <a:r>
              <a:rPr lang="en-US" sz="2400" dirty="0"/>
              <a:t> pixel </a:t>
            </a:r>
            <a:r>
              <a:rPr lang="en-US" sz="2400" dirty="0" err="1"/>
              <a:t>terdistribusi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i="1" dirty="0"/>
              <a:t>uniform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3C7E8-6D59-9CCF-C96D-0B6AF9513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396DC2B9-54FC-5858-054A-CB5751290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98" y="1949306"/>
            <a:ext cx="8231163" cy="40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21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84F15-8A10-4BA7-82D9-B10F167A3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4035"/>
            <a:ext cx="10515600" cy="5202928"/>
          </a:xfrm>
        </p:spPr>
        <p:txBody>
          <a:bodyPr/>
          <a:lstStyle/>
          <a:p>
            <a:r>
              <a:rPr lang="en-US" sz="2400" dirty="0" err="1"/>
              <a:t>Perataan</a:t>
            </a:r>
            <a:r>
              <a:rPr lang="en-US" sz="2400" dirty="0"/>
              <a:t> histogram </a:t>
            </a:r>
            <a:r>
              <a:rPr lang="en-US" sz="2400" dirty="0" err="1"/>
              <a:t>artinya</a:t>
            </a:r>
            <a:r>
              <a:rPr lang="en-US" sz="2400" dirty="0"/>
              <a:t> </a:t>
            </a:r>
            <a:r>
              <a:rPr lang="en-US" sz="2400" dirty="0" err="1"/>
              <a:t>mengubah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keabuan</a:t>
            </a:r>
            <a:r>
              <a:rPr lang="en-US" sz="2400" dirty="0"/>
              <a:t> </a:t>
            </a:r>
            <a:r>
              <a:rPr lang="en-US" sz="2400" i="1" dirty="0"/>
              <a:t>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keabuan</a:t>
            </a:r>
            <a:r>
              <a:rPr lang="en-US" sz="2400" dirty="0"/>
              <a:t> yang </a:t>
            </a:r>
            <a:r>
              <a:rPr lang="en-US" sz="2400" dirty="0" err="1"/>
              <a:t>baru</a:t>
            </a:r>
            <a:r>
              <a:rPr lang="en-US" sz="2400" dirty="0"/>
              <a:t>, </a:t>
            </a:r>
            <a:r>
              <a:rPr lang="en-US" sz="2400" i="1" dirty="0"/>
              <a:t>s,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i="1" dirty="0"/>
              <a:t>T: </a:t>
            </a:r>
          </a:p>
          <a:p>
            <a:pPr marL="0" indent="0">
              <a:buNone/>
            </a:pPr>
            <a:r>
              <a:rPr lang="en-US" i="1" dirty="0"/>
              <a:t>                                 s</a:t>
            </a:r>
            <a:r>
              <a:rPr lang="en-US" dirty="0"/>
              <a:t> =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). 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1819A88-B8C9-433D-AAB9-E1CA0B0EE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08"/>
          <a:stretch>
            <a:fillRect/>
          </a:stretch>
        </p:blipFill>
        <p:spPr bwMode="auto">
          <a:xfrm>
            <a:off x="457347" y="2666140"/>
            <a:ext cx="4866047" cy="372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140DE7-FD3C-4B33-AAB4-8CDF043FDD80}"/>
              </a:ext>
            </a:extLst>
          </p:cNvPr>
          <p:cNvSpPr/>
          <p:nvPr/>
        </p:nvSpPr>
        <p:spPr>
          <a:xfrm>
            <a:off x="5505088" y="3375268"/>
            <a:ext cx="64935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zh-TW" sz="2000" dirty="0" err="1"/>
              <a:t>Sifat</a:t>
            </a:r>
            <a:r>
              <a:rPr lang="en-US" altLang="zh-TW" sz="2000" dirty="0"/>
              <a:t>: </a:t>
            </a:r>
          </a:p>
          <a:p>
            <a:pPr marL="0" lvl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altLang="zh-TW" sz="2000" dirty="0"/>
          </a:p>
          <a:p>
            <a:pPr lvl="1" indent="-457200">
              <a:lnSpc>
                <a:spcPct val="90000"/>
              </a:lnSpc>
              <a:buClr>
                <a:schemeClr val="tx1"/>
              </a:buClr>
              <a:buFontTx/>
              <a:buAutoNum type="arabicParenBoth"/>
            </a:pPr>
            <a:r>
              <a:rPr lang="en-US" altLang="zh-TW" sz="2000" dirty="0"/>
              <a:t>T(r) </a:t>
            </a:r>
            <a:r>
              <a:rPr lang="en-US" altLang="zh-TW" sz="2000" dirty="0" err="1"/>
              <a:t>adalah</a:t>
            </a:r>
            <a:r>
              <a:rPr lang="en-US" altLang="zh-TW" sz="2000" dirty="0"/>
              <a:t> </a:t>
            </a:r>
            <a:r>
              <a:rPr lang="en-US" altLang="zh-TW" sz="2000" dirty="0" err="1"/>
              <a:t>fungsi</a:t>
            </a:r>
            <a:r>
              <a:rPr lang="en-US" altLang="zh-TW" sz="2000" dirty="0"/>
              <a:t> </a:t>
            </a:r>
            <a:r>
              <a:rPr lang="en-US" altLang="zh-TW" sz="2000" dirty="0" err="1"/>
              <a:t>bernilai</a:t>
            </a:r>
            <a:r>
              <a:rPr lang="en-US" altLang="zh-TW" sz="2000" dirty="0"/>
              <a:t> </a:t>
            </a:r>
            <a:r>
              <a:rPr lang="en-US" altLang="zh-TW" sz="2000" dirty="0" err="1"/>
              <a:t>tunggal</a:t>
            </a:r>
            <a:r>
              <a:rPr lang="en-US" altLang="zh-TW" sz="2000" dirty="0"/>
              <a:t> (</a:t>
            </a:r>
            <a:r>
              <a:rPr lang="en-US" altLang="zh-TW" sz="2000" i="1" dirty="0"/>
              <a:t>single-value</a:t>
            </a:r>
            <a:r>
              <a:rPr lang="en-US" altLang="zh-TW" sz="2000" dirty="0"/>
              <a:t>) yang naik  </a:t>
            </a:r>
            <a:r>
              <a:rPr lang="en-US" altLang="zh-TW" sz="2000" dirty="0" err="1"/>
              <a:t>monoton</a:t>
            </a:r>
            <a:r>
              <a:rPr lang="en-US" altLang="zh-TW" sz="2000" dirty="0"/>
              <a:t> di </a:t>
            </a:r>
            <a:r>
              <a:rPr lang="en-US" altLang="zh-TW" sz="2000" dirty="0" err="1"/>
              <a:t>dalam</a:t>
            </a:r>
            <a:r>
              <a:rPr lang="en-US" altLang="zh-TW" sz="2000" dirty="0"/>
              <a:t> </a:t>
            </a:r>
            <a:r>
              <a:rPr lang="en-US" altLang="zh-TW" sz="2000" dirty="0" err="1"/>
              <a:t>selang</a:t>
            </a:r>
            <a:r>
              <a:rPr lang="en-US" altLang="zh-TW" sz="2000" dirty="0"/>
              <a:t>   0</a:t>
            </a:r>
            <a:r>
              <a:rPr lang="en-US" altLang="zh-TW" sz="2000" dirty="0">
                <a:sym typeface="Symbol" pitchFamily="18" charset="2"/>
              </a:rPr>
              <a:t></a:t>
            </a:r>
            <a:r>
              <a:rPr lang="en-US" altLang="zh-TW" sz="2000" dirty="0"/>
              <a:t> r</a:t>
            </a:r>
            <a:r>
              <a:rPr lang="en-US" altLang="zh-TW" sz="2000" dirty="0">
                <a:sym typeface="Symbol" pitchFamily="18" charset="2"/>
              </a:rPr>
              <a:t></a:t>
            </a:r>
            <a:r>
              <a:rPr lang="en-US" altLang="zh-TW" sz="2000" dirty="0"/>
              <a:t> 1; </a:t>
            </a:r>
          </a:p>
          <a:p>
            <a:pPr marL="0"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altLang="zh-TW" sz="2000" dirty="0"/>
          </a:p>
          <a:p>
            <a:pPr marL="0"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zh-TW" sz="2000" dirty="0"/>
              <a:t> (2)   0 </a:t>
            </a:r>
            <a:r>
              <a:rPr lang="en-US" altLang="zh-TW" sz="2000" dirty="0">
                <a:sym typeface="Symbol" pitchFamily="18" charset="2"/>
              </a:rPr>
              <a:t></a:t>
            </a:r>
            <a:r>
              <a:rPr lang="en-US" altLang="zh-TW" sz="2000" dirty="0"/>
              <a:t> T ( r ) </a:t>
            </a:r>
            <a:r>
              <a:rPr lang="en-US" altLang="zh-TW" sz="2000" dirty="0">
                <a:sym typeface="Symbol" pitchFamily="18" charset="2"/>
              </a:rPr>
              <a:t></a:t>
            </a:r>
            <a:r>
              <a:rPr lang="en-US" altLang="zh-TW" sz="2000" dirty="0"/>
              <a:t>  1  </a:t>
            </a:r>
            <a:r>
              <a:rPr lang="en-US" altLang="zh-TW" sz="2000" dirty="0" err="1"/>
              <a:t>untuk</a:t>
            </a:r>
            <a:r>
              <a:rPr lang="en-US" altLang="zh-TW" sz="2000" dirty="0"/>
              <a:t>   0</a:t>
            </a:r>
            <a:r>
              <a:rPr lang="en-US" altLang="zh-TW" sz="2000" dirty="0">
                <a:sym typeface="Symbol" pitchFamily="18" charset="2"/>
              </a:rPr>
              <a:t></a:t>
            </a:r>
            <a:r>
              <a:rPr lang="en-US" altLang="zh-TW" sz="2000" dirty="0"/>
              <a:t>  r </a:t>
            </a:r>
            <a:r>
              <a:rPr lang="en-US" altLang="zh-TW" sz="2000" dirty="0">
                <a:sym typeface="Symbol" pitchFamily="18" charset="2"/>
              </a:rPr>
              <a:t></a:t>
            </a:r>
            <a:r>
              <a:rPr lang="en-US" altLang="zh-TW" sz="2000" dirty="0"/>
              <a:t> 1</a:t>
            </a:r>
          </a:p>
          <a:p>
            <a:pPr marL="0"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altLang="zh-TW" sz="2000" dirty="0"/>
          </a:p>
          <a:p>
            <a:pPr marL="0"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zh-TW" sz="2000" dirty="0"/>
              <a:t> (3)   r = T</a:t>
            </a:r>
            <a:r>
              <a:rPr lang="en-US" altLang="zh-TW" sz="2000" baseline="30000" dirty="0"/>
              <a:t>-1</a:t>
            </a:r>
            <a:r>
              <a:rPr lang="en-US" altLang="zh-TW" sz="2000" dirty="0"/>
              <a:t>(s)    </a:t>
            </a:r>
            <a:r>
              <a:rPr lang="en-US" altLang="zh-TW" sz="2000" dirty="0" err="1"/>
              <a:t>untuk</a:t>
            </a:r>
            <a:r>
              <a:rPr lang="en-US" altLang="zh-TW" sz="2000" dirty="0"/>
              <a:t>  0 </a:t>
            </a:r>
            <a:r>
              <a:rPr lang="en-US" altLang="zh-TW" sz="2000" dirty="0">
                <a:sym typeface="Symbol" pitchFamily="18" charset="2"/>
              </a:rPr>
              <a:t></a:t>
            </a:r>
            <a:r>
              <a:rPr lang="en-US" altLang="zh-TW" sz="2000" dirty="0"/>
              <a:t>  s </a:t>
            </a:r>
            <a:r>
              <a:rPr lang="en-US" altLang="zh-TW" sz="2000" dirty="0">
                <a:sym typeface="Symbol" pitchFamily="18" charset="2"/>
              </a:rPr>
              <a:t></a:t>
            </a:r>
            <a:r>
              <a:rPr lang="en-US" altLang="zh-TW" sz="2000" dirty="0"/>
              <a:t> 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75B2E5-4B10-4006-A1F7-E5943E59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19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DBF5C-2BD4-4DB9-B898-BCD523CAA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2726"/>
            <a:ext cx="10515600" cy="5431528"/>
          </a:xfrm>
        </p:spPr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histogram yang </a:t>
            </a:r>
            <a:r>
              <a:rPr lang="en-US" dirty="0" err="1"/>
              <a:t>menerus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diskrit</a:t>
            </a:r>
            <a:r>
              <a:rPr lang="en-US" dirty="0"/>
              <a:t>: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4E197AD-8390-4539-8179-D711AC966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90BB8B4-C984-4B6A-AB26-B422933199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339991"/>
              </p:ext>
            </p:extLst>
          </p:nvPr>
        </p:nvGraphicFramePr>
        <p:xfrm>
          <a:off x="1930722" y="1439756"/>
          <a:ext cx="2604589" cy="1003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19200" imgH="469900" progId="Equation.3">
                  <p:embed/>
                </p:oleObj>
              </mc:Choice>
              <mc:Fallback>
                <p:oleObj r:id="rId2" imgW="1219200" imgH="469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722" y="1439756"/>
                        <a:ext cx="2604589" cy="10038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6160680-FC42-4DBD-96B2-21F10670B39E}"/>
              </a:ext>
            </a:extLst>
          </p:cNvPr>
          <p:cNvSpPr/>
          <p:nvPr/>
        </p:nvSpPr>
        <p:spPr>
          <a:xfrm>
            <a:off x="4897568" y="172116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0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	</a:t>
            </a:r>
            <a:endParaRPr lang="en-US" sz="24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E800927-0672-4774-9CDB-F1D063117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730" y="3620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2FC9A40-2484-4353-ABEE-3EA9006010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943569"/>
              </p:ext>
            </p:extLst>
          </p:nvPr>
        </p:nvGraphicFramePr>
        <p:xfrm>
          <a:off x="1930722" y="3620225"/>
          <a:ext cx="3342027" cy="878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739900" imgH="457200" progId="Equation.3">
                  <p:embed/>
                </p:oleObj>
              </mc:Choice>
              <mc:Fallback>
                <p:oleObj r:id="rId4" imgW="17399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722" y="3620225"/>
                        <a:ext cx="3342027" cy="8781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">
            <a:extLst>
              <a:ext uri="{FF2B5EF4-FFF2-40B4-BE49-F238E27FC236}">
                <a16:creationId xmlns:a16="http://schemas.microsoft.com/office/drawing/2014/main" id="{0A9E3444-D57A-4280-B937-042EFA5F6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08"/>
          <a:stretch>
            <a:fillRect/>
          </a:stretch>
        </p:blipFill>
        <p:spPr bwMode="auto">
          <a:xfrm>
            <a:off x="7291150" y="1249605"/>
            <a:ext cx="3810000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3521B2-8C09-461F-835A-97EFE6ED3EDC}"/>
              </a:ext>
            </a:extLst>
          </p:cNvPr>
          <p:cNvSpPr/>
          <p:nvPr/>
        </p:nvSpPr>
        <p:spPr>
          <a:xfrm>
            <a:off x="1436997" y="5016481"/>
            <a:ext cx="4137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1,  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0, 1, 2, …,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C67D56-7CE2-4BAA-89A2-2FE2E3AF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44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2826</Words>
  <Application>Microsoft Office PowerPoint</Application>
  <PresentationFormat>Widescreen</PresentationFormat>
  <Paragraphs>527</Paragraphs>
  <Slides>61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76" baseType="lpstr">
      <vt:lpstr>Arial</vt:lpstr>
      <vt:lpstr>Calibri</vt:lpstr>
      <vt:lpstr>Calibri Light</vt:lpstr>
      <vt:lpstr>Cambria</vt:lpstr>
      <vt:lpstr>Cambria Math</vt:lpstr>
      <vt:lpstr>Century Gothic</vt:lpstr>
      <vt:lpstr>Courier New</vt:lpstr>
      <vt:lpstr>Georgia</vt:lpstr>
      <vt:lpstr>Symbol</vt:lpstr>
      <vt:lpstr>Tahoma</vt:lpstr>
      <vt:lpstr>Times New Roman</vt:lpstr>
      <vt:lpstr>Wingdings</vt:lpstr>
      <vt:lpstr>Office Theme</vt:lpstr>
      <vt:lpstr>Equation.3</vt:lpstr>
      <vt:lpstr>Visio.Drawing.5</vt:lpstr>
      <vt:lpstr>09 - Image Enhancement (Bagian 2)</vt:lpstr>
      <vt:lpstr>Histogram Enhancement</vt:lpstr>
      <vt:lpstr>PowerPoint Presentation</vt:lpstr>
      <vt:lpstr>1. Perataan Histogram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Spesifikasi Histogram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Perbaikan lokal dengan perataan histogram</vt:lpstr>
      <vt:lpstr>PowerPoint Presentation</vt:lpstr>
      <vt:lpstr>Perbaikan citra dengan operasi aritmetika/logika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Dr.Ir. Rinaldi Munir, MT</dc:creator>
  <cp:lastModifiedBy>Dr. Ir. Rinaldi, M.T.</cp:lastModifiedBy>
  <cp:revision>233</cp:revision>
  <dcterms:created xsi:type="dcterms:W3CDTF">2019-08-23T02:29:55Z</dcterms:created>
  <dcterms:modified xsi:type="dcterms:W3CDTF">2025-09-16T08:56:05Z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2024-09-29T07:47:02Z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57837e29-2fc3-4625-830b-ece5774564b8</vt:lpwstr>
  </property>
  <property fmtid="{D5CDD505-2E9C-101B-9397-08002B2CF9AE}" pid="8" name="MSIP_Label_38b525e5-f3da-4501-8f1e-526b6769fc56_ContentBits">
    <vt:lpwstr>0</vt:lpwstr>
  </property>
</Properties>
</file>