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5.bin" ContentType="image/unknown"/>
  <Override PartName="/ppt/media/image17.bin" ContentType="image/unknown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7" r:id="rId2"/>
    <p:sldId id="300" r:id="rId3"/>
    <p:sldId id="600" r:id="rId4"/>
    <p:sldId id="649" r:id="rId5"/>
    <p:sldId id="301" r:id="rId6"/>
    <p:sldId id="601" r:id="rId7"/>
    <p:sldId id="602" r:id="rId8"/>
    <p:sldId id="603" r:id="rId9"/>
    <p:sldId id="605" r:id="rId10"/>
    <p:sldId id="604" r:id="rId11"/>
    <p:sldId id="614" r:id="rId12"/>
    <p:sldId id="661" r:id="rId13"/>
    <p:sldId id="664" r:id="rId14"/>
    <p:sldId id="666" r:id="rId15"/>
    <p:sldId id="665" r:id="rId16"/>
    <p:sldId id="667" r:id="rId17"/>
    <p:sldId id="668" r:id="rId18"/>
    <p:sldId id="669" r:id="rId19"/>
    <p:sldId id="264" r:id="rId20"/>
    <p:sldId id="265" r:id="rId21"/>
    <p:sldId id="633" r:id="rId22"/>
    <p:sldId id="662" r:id="rId23"/>
    <p:sldId id="663" r:id="rId24"/>
    <p:sldId id="262" r:id="rId25"/>
    <p:sldId id="631" r:id="rId26"/>
    <p:sldId id="302" r:id="rId27"/>
    <p:sldId id="612" r:id="rId28"/>
    <p:sldId id="613" r:id="rId29"/>
    <p:sldId id="616" r:id="rId30"/>
    <p:sldId id="617" r:id="rId31"/>
    <p:sldId id="619" r:id="rId32"/>
    <p:sldId id="309" r:id="rId33"/>
    <p:sldId id="671" r:id="rId34"/>
    <p:sldId id="672" r:id="rId35"/>
    <p:sldId id="632" r:id="rId36"/>
    <p:sldId id="624" r:id="rId37"/>
    <p:sldId id="677" r:id="rId38"/>
    <p:sldId id="623" r:id="rId39"/>
    <p:sldId id="625" r:id="rId40"/>
    <p:sldId id="673" r:id="rId41"/>
    <p:sldId id="674" r:id="rId42"/>
    <p:sldId id="675" r:id="rId43"/>
    <p:sldId id="676" r:id="rId44"/>
    <p:sldId id="628" r:id="rId45"/>
    <p:sldId id="627" r:id="rId46"/>
    <p:sldId id="638" r:id="rId47"/>
    <p:sldId id="639" r:id="rId48"/>
    <p:sldId id="629" r:id="rId49"/>
    <p:sldId id="272" r:id="rId50"/>
    <p:sldId id="606" r:id="rId51"/>
    <p:sldId id="607" r:id="rId52"/>
    <p:sldId id="611" r:id="rId53"/>
    <p:sldId id="385" r:id="rId54"/>
    <p:sldId id="608" r:id="rId55"/>
    <p:sldId id="657" r:id="rId56"/>
    <p:sldId id="610" r:id="rId57"/>
    <p:sldId id="640" r:id="rId58"/>
    <p:sldId id="641" r:id="rId59"/>
    <p:sldId id="386" r:id="rId60"/>
    <p:sldId id="658" r:id="rId61"/>
    <p:sldId id="643" r:id="rId62"/>
    <p:sldId id="387" r:id="rId63"/>
    <p:sldId id="388" r:id="rId64"/>
    <p:sldId id="389" r:id="rId65"/>
    <p:sldId id="634" r:id="rId66"/>
    <p:sldId id="384" r:id="rId67"/>
    <p:sldId id="392" r:id="rId68"/>
    <p:sldId id="393" r:id="rId69"/>
    <p:sldId id="635" r:id="rId70"/>
    <p:sldId id="637" r:id="rId71"/>
    <p:sldId id="654" r:id="rId72"/>
    <p:sldId id="652" r:id="rId73"/>
    <p:sldId id="656" r:id="rId74"/>
    <p:sldId id="653" r:id="rId75"/>
    <p:sldId id="636" r:id="rId76"/>
    <p:sldId id="645" r:id="rId77"/>
    <p:sldId id="646" r:id="rId78"/>
    <p:sldId id="659" r:id="rId79"/>
    <p:sldId id="648" r:id="rId80"/>
    <p:sldId id="647" r:id="rId81"/>
    <p:sldId id="644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2B58B-7EC3-4868-812D-518EA0AEA26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D23AC-D084-41D8-BEAE-8EC5A6EE2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0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>
            <a:extLst>
              <a:ext uri="{FF2B5EF4-FFF2-40B4-BE49-F238E27FC236}">
                <a16:creationId xmlns:a16="http://schemas.microsoft.com/office/drawing/2014/main" id="{54697AF4-E8A9-4CCD-BBF5-1D1BD6A309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92125" y="1027113"/>
            <a:ext cx="6573838" cy="3698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4179" name="Rectangle 3">
            <a:extLst>
              <a:ext uri="{FF2B5EF4-FFF2-40B4-BE49-F238E27FC236}">
                <a16:creationId xmlns:a16="http://schemas.microsoft.com/office/drawing/2014/main" id="{431222AA-4E29-4A01-A68A-A89C5ED674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4462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090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DC059-2105-4F6B-84C7-0A7B0427F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438E2-B335-42F3-BD2C-895D9A59E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28A7E-62E5-4747-A520-8C0EE05A8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C8DFF-0F20-433E-BA4C-B5EBC202172E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27FE2-B8F1-469C-9648-168AFFC6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F35E7-8366-4C5F-9FDB-C3C7E7BA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3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B4EE4-8F7E-4D71-9872-FF3BB9AF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53A06-0B1B-46D8-ACC4-C109D6795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9E175-0C4B-40C3-A26D-F9A554E1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8E83-9E6D-47F1-B6F4-41DFCB2DFB59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FC7F0-8778-4B27-8E57-050A6955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9183D-03AD-4C87-8E1A-D3479BE7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4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12558F-BD8A-45D8-8128-60A9B36F3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B0C81-2508-4076-A839-6273033BA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EC42A-0230-41D3-9A56-0257C9F9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C58A-E75F-45E7-A1BE-AC8AC097FC3D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A0B00-CB1B-4CF6-94A8-2EF993C8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26217-7946-4951-9881-5B580DCB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5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49887-F102-466D-9AA0-468F0884C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51762-629F-43D2-9ABF-2445F3EA6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14A53-71BC-4EF6-B307-DC95FFE6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35405-E2E8-4072-B82B-106F84CD0041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48AF1-38F5-4073-97DE-272C4D05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985B2-D8FC-4E45-A83A-0988DE11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2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B245F-C537-4437-9AA3-3A3DB2B06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525A-1131-44B0-ABEF-DA1CE7416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EC604-0D2D-4387-9C04-9CA83DE5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5979-1B98-43F9-AC85-587FCB80179B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F55FD-6FCC-4FE1-8795-3423B104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C2416-33CA-46A1-A8E8-D60DF80F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4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6E3F-BED3-438F-8143-BEC502F3A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AF60B-80C8-4017-98D4-7117D1789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8DC42-602E-4B2D-A641-CD5800E9F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153AB-F4EA-4D88-858C-DA0BC8B3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517-BE07-499F-85D0-75F53B88D715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93D04-06E7-4160-B223-8EAA71F8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3412C-3FB2-4326-8C10-87601A58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8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5A27-6B3F-4A4B-A9D1-6D8A2D689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96122-4C88-49CA-B156-A94178F4C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2698F-E2C3-4692-8C24-FDE94BAC6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1D1985-E57E-40CB-A933-FF7FA7DF9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F164A-0DEC-4A65-9CDB-3287C030C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FC294-E4C9-4315-AA0F-AF9443AC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9D156-517B-4BAC-974D-7F7F72AB1C75}" type="datetime1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37B49C-37B7-41DD-AE3C-EE808F8C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C5A53-313E-4BA2-A5B9-FB3DAE94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2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6884-CEA4-41C9-8143-97210B91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32D60-074E-439C-97FC-B8A809AD0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835D-9072-4BF5-9818-ACE98B963960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2EF49-D476-4582-97D0-9B74B022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EDEF6-154D-49F6-B437-B9113E3E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5F446F-ECAE-45DF-824F-596FF616C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ABB1-A07B-41E8-B169-2FE7478C4877}" type="datetime1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0FF58-2027-4FCC-94FD-5289A10D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EBA24-4655-4C2F-BEAE-33396F0E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69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47D34-E0DC-4920-B358-26684166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9B089-DD37-41B7-AB9B-F220F6426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446FF-59E1-4F03-A958-5E9D2A31B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0F0CC-2A9C-4362-B778-5CF4E450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53F0A-87ED-4D71-87F9-828FAE38A573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6AFCE-F92C-4FA3-B2AC-783B9470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82D81-9974-4CBC-97F8-993AD468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5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9EFD-BB25-470A-8D0A-C00D5792E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FD8744-D68C-4196-B45C-CB1A8AB4E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6A247-3A45-4A55-BAF6-6A2A18273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6B144-1C45-456E-A959-8F31A315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73D60-A387-4F39-BD57-74DA344804CD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14CB5-52F9-450C-8C2D-9A509439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19EE2-BDF3-4DD3-A9C9-3EC027F0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6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31E28-7385-4224-BA91-57740042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EBCAC-176C-414B-A0AB-D0CFD8AD6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C2992-D35F-4F2F-8BBE-363FAE4CE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CC1B6-CF17-4F28-9999-67C24289DF4D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0D0AF-AB80-407E-9FE7-B9B6D5A8B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AA2-32F5-4331-9389-43BF3937D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6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huttermuse.com/glossary/overexposure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ailearner.com/2019/01/30/what-is-contrast-in-image-processing/" TargetMode="External"/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matlabwork.blogspot.com/2016/03/basic-intensity-transformation-functions.html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82.gif"/><Relationship Id="rId7" Type="http://schemas.openxmlformats.org/officeDocument/2006/relationships/image" Target="../media/image85.gif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5" Type="http://schemas.openxmlformats.org/officeDocument/2006/relationships/image" Target="../media/image83.wmf"/><Relationship Id="rId4" Type="http://schemas.openxmlformats.org/officeDocument/2006/relationships/oleObject" Target="../embeddings/oleObject5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3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8.wmf"/><Relationship Id="rId4" Type="http://schemas.openxmlformats.org/officeDocument/2006/relationships/oleObject" Target="../embeddings/oleObject6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8C48-39F5-46DF-82D1-A8DEEC74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1280" y="177483"/>
            <a:ext cx="9144000" cy="1655762"/>
          </a:xfrm>
        </p:spPr>
        <p:txBody>
          <a:bodyPr>
            <a:normAutofit/>
          </a:bodyPr>
          <a:lstStyle/>
          <a:p>
            <a:r>
              <a:rPr lang="en-US" b="1" dirty="0"/>
              <a:t>08 - Image Enhancement</a:t>
            </a:r>
            <a:br>
              <a:rPr lang="en-US" b="1" dirty="0"/>
            </a:br>
            <a:r>
              <a:rPr lang="en-US" sz="3200" dirty="0"/>
              <a:t>(</a:t>
            </a:r>
            <a:r>
              <a:rPr lang="en-US" sz="3200"/>
              <a:t>Bagian 1)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532B5-440C-4CF9-BA6E-65D0274F1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2400" y="2291398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IF4073 </a:t>
            </a:r>
            <a:r>
              <a:rPr lang="en-US" sz="3600" dirty="0" err="1"/>
              <a:t>Pemrosesan</a:t>
            </a:r>
            <a:r>
              <a:rPr lang="en-US" sz="3600" dirty="0"/>
              <a:t> Citra Digital</a:t>
            </a:r>
          </a:p>
          <a:p>
            <a:endParaRPr lang="en-US" sz="3600" dirty="0"/>
          </a:p>
          <a:p>
            <a:r>
              <a:rPr lang="en-US" sz="3600" dirty="0"/>
              <a:t>Oleh: Dr. Rinaldi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F0E72-0D77-457B-A795-B4D2AF854200}"/>
              </a:ext>
            </a:extLst>
          </p:cNvPr>
          <p:cNvSpPr txBox="1"/>
          <p:nvPr/>
        </p:nvSpPr>
        <p:spPr>
          <a:xfrm>
            <a:off x="4260160" y="5657671"/>
            <a:ext cx="385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Program </a:t>
            </a:r>
            <a:r>
              <a:rPr lang="en-US" dirty="0" err="1"/>
              <a:t>Studi</a:t>
            </a:r>
            <a:r>
              <a:rPr lang="en-US" dirty="0"/>
              <a:t> Teknik </a:t>
            </a:r>
            <a:r>
              <a:rPr lang="en-US" dirty="0" err="1"/>
              <a:t>Informatika</a:t>
            </a:r>
            <a:endParaRPr lang="en-US" dirty="0"/>
          </a:p>
          <a:p>
            <a:pPr algn="ctr"/>
            <a:r>
              <a:rPr lang="en-US" dirty="0" err="1"/>
              <a:t>Sekolah</a:t>
            </a:r>
            <a:r>
              <a:rPr lang="en-US" dirty="0"/>
              <a:t> Teknik </a:t>
            </a:r>
            <a:r>
              <a:rPr lang="en-US" dirty="0" err="1"/>
              <a:t>Elektro</a:t>
            </a:r>
            <a:r>
              <a:rPr lang="en-US" dirty="0"/>
              <a:t> dan </a:t>
            </a:r>
            <a:r>
              <a:rPr lang="en-US" dirty="0" err="1"/>
              <a:t>Informatika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Bandung</a:t>
            </a:r>
          </a:p>
          <a:p>
            <a:pPr algn="ctr"/>
            <a:r>
              <a:rPr lang="en-US" dirty="0"/>
              <a:t>2025</a:t>
            </a:r>
          </a:p>
        </p:txBody>
      </p:sp>
      <p:pic>
        <p:nvPicPr>
          <p:cNvPr id="5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E59C1E31-1913-4792-A72B-4C3A68CC2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415" y="3891190"/>
            <a:ext cx="1487170" cy="14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96B05-560F-E5A6-3668-82A9E1A6B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6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Pemrosesan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dalam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aras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titik</a:t>
            </a:r>
            <a:r>
              <a:rPr lang="en-US" b="1" dirty="0">
                <a:latin typeface="+mn-lt"/>
              </a:rPr>
              <a:t> (</a:t>
            </a:r>
            <a:r>
              <a:rPr lang="en-US" b="1" i="1" dirty="0">
                <a:latin typeface="+mn-lt"/>
              </a:rPr>
              <a:t>pixel wise</a:t>
            </a:r>
            <a:r>
              <a:rPr lang="en-US" b="1" dirty="0">
                <a:latin typeface="+mn-lt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71522" cy="4351338"/>
          </a:xfrm>
        </p:spPr>
        <p:txBody>
          <a:bodyPr>
            <a:normAutofit fontScale="92500"/>
          </a:bodyPr>
          <a:lstStyle/>
          <a:p>
            <a:pPr marL="228600" lvl="1">
              <a:spcBef>
                <a:spcPts val="1000"/>
              </a:spcBef>
            </a:pPr>
            <a:r>
              <a:rPr lang="en-US" altLang="en-US" sz="2800" dirty="0"/>
              <a:t>g(</a:t>
            </a:r>
            <a:r>
              <a:rPr lang="en-US" altLang="en-US" sz="2800" dirty="0" err="1"/>
              <a:t>x,y</a:t>
            </a:r>
            <a:r>
              <a:rPr lang="en-US" altLang="en-US" sz="2800" dirty="0"/>
              <a:t>) = T [ f(</a:t>
            </a:r>
            <a:r>
              <a:rPr lang="en-US" altLang="en-US" sz="2800" dirty="0" err="1"/>
              <a:t>x,y</a:t>
            </a:r>
            <a:r>
              <a:rPr lang="en-US" altLang="en-US" sz="2800" dirty="0"/>
              <a:t>) ]</a:t>
            </a:r>
          </a:p>
          <a:p>
            <a:r>
              <a:rPr lang="en-US" altLang="en-US" dirty="0"/>
              <a:t>T </a:t>
            </a:r>
            <a:r>
              <a:rPr lang="en-US" altLang="en-US" dirty="0" err="1"/>
              <a:t>hanya</a:t>
            </a:r>
            <a:r>
              <a:rPr lang="en-US" altLang="en-US" dirty="0"/>
              <a:t> </a:t>
            </a:r>
            <a:r>
              <a:rPr lang="en-US" altLang="en-US" dirty="0" err="1"/>
              <a:t>beroperasi</a:t>
            </a:r>
            <a:r>
              <a:rPr lang="en-US" altLang="en-US" dirty="0"/>
              <a:t> pada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tunggal</a:t>
            </a:r>
            <a:endParaRPr lang="en-US" altLang="en-US" dirty="0"/>
          </a:p>
          <a:p>
            <a:r>
              <a:rPr lang="en-US" altLang="en-US" dirty="0"/>
              <a:t>T </a:t>
            </a:r>
            <a:r>
              <a:rPr lang="en-US" altLang="en-US" dirty="0" err="1"/>
              <a:t>adalah</a:t>
            </a:r>
            <a:r>
              <a:rPr lang="en-US" altLang="en-US" dirty="0"/>
              <a:t> </a:t>
            </a:r>
            <a:r>
              <a:rPr lang="en-US" altLang="en-US" dirty="0" err="1"/>
              <a:t>fungsi</a:t>
            </a:r>
            <a:r>
              <a:rPr lang="en-US" altLang="en-US" dirty="0"/>
              <a:t> </a:t>
            </a:r>
            <a:r>
              <a:rPr lang="en-US" altLang="en-US" dirty="0" err="1"/>
              <a:t>transformasi</a:t>
            </a:r>
            <a:r>
              <a:rPr lang="en-US" altLang="en-US" dirty="0"/>
              <a:t> </a:t>
            </a:r>
            <a:r>
              <a:rPr lang="en-US" altLang="en-US" dirty="0" err="1"/>
              <a:t>nilai</a:t>
            </a:r>
            <a:r>
              <a:rPr lang="en-US" altLang="en-US" dirty="0"/>
              <a:t> </a:t>
            </a:r>
            <a:r>
              <a:rPr lang="en-US" altLang="en-US" i="1" dirty="0"/>
              <a:t>grayscale</a:t>
            </a:r>
            <a:r>
              <a:rPr lang="en-US" altLang="en-US" dirty="0"/>
              <a:t>,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ditulis</a:t>
            </a:r>
            <a:r>
              <a:rPr lang="en-US" altLang="en-US" dirty="0"/>
              <a:t>:</a:t>
            </a:r>
          </a:p>
          <a:p>
            <a:pPr>
              <a:buNone/>
            </a:pPr>
            <a:endParaRPr lang="en-US" altLang="en-US" dirty="0"/>
          </a:p>
          <a:p>
            <a:pPr>
              <a:buNone/>
            </a:pPr>
            <a:r>
              <a:rPr lang="en-US" altLang="en-US" dirty="0"/>
              <a:t>			s = T(r)</a:t>
            </a:r>
          </a:p>
          <a:p>
            <a:pPr>
              <a:buNone/>
            </a:pPr>
            <a:endParaRPr lang="en-US" altLang="en-US" dirty="0"/>
          </a:p>
          <a:p>
            <a:pPr>
              <a:buNone/>
            </a:pPr>
            <a:r>
              <a:rPr lang="en-US" altLang="en-US" dirty="0"/>
              <a:t>	r  :  </a:t>
            </a:r>
            <a:r>
              <a:rPr lang="en-US" altLang="en-US" dirty="0" err="1"/>
              <a:t>variabel</a:t>
            </a:r>
            <a:r>
              <a:rPr lang="en-US" altLang="en-US" dirty="0"/>
              <a:t> yang </a:t>
            </a:r>
            <a:r>
              <a:rPr lang="en-US" altLang="en-US" dirty="0" err="1"/>
              <a:t>menyatakan</a:t>
            </a:r>
            <a:r>
              <a:rPr lang="en-US" altLang="en-US" dirty="0"/>
              <a:t> </a:t>
            </a:r>
            <a:r>
              <a:rPr lang="en-US" altLang="en-US" dirty="0" err="1"/>
              <a:t>nilai</a:t>
            </a:r>
            <a:r>
              <a:rPr lang="en-US" altLang="en-US" dirty="0"/>
              <a:t> </a:t>
            </a:r>
            <a:r>
              <a:rPr lang="en-US" altLang="en-US" i="1" dirty="0"/>
              <a:t>grayscale</a:t>
            </a:r>
            <a:r>
              <a:rPr lang="en-US" altLang="en-US" dirty="0"/>
              <a:t> f(</a:t>
            </a:r>
            <a:r>
              <a:rPr lang="en-US" altLang="en-US" dirty="0" err="1"/>
              <a:t>x,y</a:t>
            </a:r>
            <a:r>
              <a:rPr lang="en-US" altLang="en-US" dirty="0"/>
              <a:t>)  </a:t>
            </a:r>
          </a:p>
          <a:p>
            <a:pPr>
              <a:buNone/>
            </a:pPr>
            <a:r>
              <a:rPr lang="en-US" altLang="en-US" dirty="0"/>
              <a:t>   s  : </a:t>
            </a:r>
            <a:r>
              <a:rPr lang="en-US" altLang="en-US" dirty="0" err="1"/>
              <a:t>variabel</a:t>
            </a:r>
            <a:r>
              <a:rPr lang="en-US" altLang="en-US" dirty="0"/>
              <a:t> yang </a:t>
            </a:r>
            <a:r>
              <a:rPr lang="en-US" altLang="en-US" dirty="0" err="1"/>
              <a:t>menyatakan</a:t>
            </a:r>
            <a:r>
              <a:rPr lang="en-US" altLang="en-US" dirty="0"/>
              <a:t> </a:t>
            </a:r>
            <a:r>
              <a:rPr lang="en-US" altLang="en-US" dirty="0" err="1"/>
              <a:t>nilai</a:t>
            </a:r>
            <a:r>
              <a:rPr lang="en-US" altLang="en-US" dirty="0"/>
              <a:t> </a:t>
            </a:r>
            <a:r>
              <a:rPr lang="en-US" altLang="en-US" i="1" dirty="0"/>
              <a:t>grayscale</a:t>
            </a:r>
            <a:r>
              <a:rPr lang="en-US" altLang="en-US" dirty="0"/>
              <a:t> g(</a:t>
            </a:r>
            <a:r>
              <a:rPr lang="en-US" altLang="en-US" dirty="0" err="1"/>
              <a:t>x,y</a:t>
            </a:r>
            <a:r>
              <a:rPr lang="en-US" altLang="en-US" dirty="0"/>
              <a:t>) </a:t>
            </a:r>
          </a:p>
          <a:p>
            <a:endParaRPr lang="en-US" dirty="0"/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163685F4-6254-466F-88B7-251DA82B51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5617" y="4712943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73A9B3CB-E3AD-4F18-A550-27808D7DD8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35617" y="2807943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3C5EF77B-BD0F-4B1A-BA1C-D48A7B6EC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80" y="2836719"/>
            <a:ext cx="6687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i="1" dirty="0">
                <a:latin typeface="Times New Roman" panose="02020603050405020304" pitchFamily="18" charset="0"/>
              </a:rPr>
              <a:t>L</a:t>
            </a:r>
            <a:r>
              <a:rPr lang="en-US" altLang="zh-CN" sz="2000" dirty="0">
                <a:latin typeface="Times New Roman" panose="02020603050405020304" pitchFamily="18" charset="0"/>
              </a:rPr>
              <a:t> - 1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C0A9262D-E660-433B-B744-4EB31DB82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9009" y="4702109"/>
            <a:ext cx="2872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741AEA5A-2E44-4172-B29B-2F98ADEA1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9742" y="2544418"/>
            <a:ext cx="304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9" name="Line 12">
            <a:extLst>
              <a:ext uri="{FF2B5EF4-FFF2-40B4-BE49-F238E27FC236}">
                <a16:creationId xmlns:a16="http://schemas.microsoft.com/office/drawing/2014/main" id="{D87CDC2A-6417-4CD3-BE4D-892B8FACC47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5617" y="3036543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AEA6344C-3D6D-4E7A-B6B0-381CD5521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12017" y="3036543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6034202B-323D-4A62-8E6B-E39F968A0D76}"/>
              </a:ext>
            </a:extLst>
          </p:cNvPr>
          <p:cNvSpPr>
            <a:spLocks/>
          </p:cNvSpPr>
          <p:nvPr/>
        </p:nvSpPr>
        <p:spPr bwMode="auto">
          <a:xfrm>
            <a:off x="8335617" y="3052418"/>
            <a:ext cx="1676400" cy="1660525"/>
          </a:xfrm>
          <a:custGeom>
            <a:avLst/>
            <a:gdLst>
              <a:gd name="T0" fmla="*/ 0 w 1056"/>
              <a:gd name="T1" fmla="*/ 2147483646 h 1046"/>
              <a:gd name="T2" fmla="*/ 2147483646 w 1056"/>
              <a:gd name="T3" fmla="*/ 2147483646 h 1046"/>
              <a:gd name="T4" fmla="*/ 2147483646 w 1056"/>
              <a:gd name="T5" fmla="*/ 2147483646 h 1046"/>
              <a:gd name="T6" fmla="*/ 2147483646 w 1056"/>
              <a:gd name="T7" fmla="*/ 2147483646 h 1046"/>
              <a:gd name="T8" fmla="*/ 2147483646 w 1056"/>
              <a:gd name="T9" fmla="*/ 2147483646 h 1046"/>
              <a:gd name="T10" fmla="*/ 2147483646 w 1056"/>
              <a:gd name="T11" fmla="*/ 2147483646 h 1046"/>
              <a:gd name="T12" fmla="*/ 2147483646 w 1056"/>
              <a:gd name="T13" fmla="*/ 2147483646 h 1046"/>
              <a:gd name="T14" fmla="*/ 2147483646 w 1056"/>
              <a:gd name="T15" fmla="*/ 2147483646 h 1046"/>
              <a:gd name="T16" fmla="*/ 2147483646 w 1056"/>
              <a:gd name="T17" fmla="*/ 2147483646 h 1046"/>
              <a:gd name="T18" fmla="*/ 2147483646 w 1056"/>
              <a:gd name="T19" fmla="*/ 2147483646 h 1046"/>
              <a:gd name="T20" fmla="*/ 2147483646 w 1056"/>
              <a:gd name="T21" fmla="*/ 2147483646 h 1046"/>
              <a:gd name="T22" fmla="*/ 2147483646 w 1056"/>
              <a:gd name="T23" fmla="*/ 2147483646 h 1046"/>
              <a:gd name="T24" fmla="*/ 2147483646 w 1056"/>
              <a:gd name="T25" fmla="*/ 2147483646 h 1046"/>
              <a:gd name="T26" fmla="*/ 2147483646 w 1056"/>
              <a:gd name="T27" fmla="*/ 2147483646 h 1046"/>
              <a:gd name="T28" fmla="*/ 2147483646 w 1056"/>
              <a:gd name="T29" fmla="*/ 2147483646 h 1046"/>
              <a:gd name="T30" fmla="*/ 2147483646 w 1056"/>
              <a:gd name="T31" fmla="*/ 2147483646 h 1046"/>
              <a:gd name="T32" fmla="*/ 2147483646 w 1056"/>
              <a:gd name="T33" fmla="*/ 2147483646 h 1046"/>
              <a:gd name="T34" fmla="*/ 2147483646 w 1056"/>
              <a:gd name="T35" fmla="*/ 2147483646 h 104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56"/>
              <a:gd name="T55" fmla="*/ 0 h 1046"/>
              <a:gd name="T56" fmla="*/ 1056 w 1056"/>
              <a:gd name="T57" fmla="*/ 1046 h 104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56" h="1046">
                <a:moveTo>
                  <a:pt x="0" y="1046"/>
                </a:moveTo>
                <a:cubicBezTo>
                  <a:pt x="41" y="1005"/>
                  <a:pt x="96" y="969"/>
                  <a:pt x="154" y="956"/>
                </a:cubicBezTo>
                <a:cubicBezTo>
                  <a:pt x="218" y="942"/>
                  <a:pt x="283" y="946"/>
                  <a:pt x="346" y="924"/>
                </a:cubicBezTo>
                <a:cubicBezTo>
                  <a:pt x="356" y="891"/>
                  <a:pt x="394" y="866"/>
                  <a:pt x="422" y="848"/>
                </a:cubicBezTo>
                <a:cubicBezTo>
                  <a:pt x="435" y="839"/>
                  <a:pt x="461" y="822"/>
                  <a:pt x="461" y="822"/>
                </a:cubicBezTo>
                <a:cubicBezTo>
                  <a:pt x="478" y="798"/>
                  <a:pt x="497" y="767"/>
                  <a:pt x="525" y="758"/>
                </a:cubicBezTo>
                <a:cubicBezTo>
                  <a:pt x="581" y="720"/>
                  <a:pt x="633" y="687"/>
                  <a:pt x="672" y="630"/>
                </a:cubicBezTo>
                <a:cubicBezTo>
                  <a:pt x="683" y="596"/>
                  <a:pt x="723" y="560"/>
                  <a:pt x="749" y="534"/>
                </a:cubicBezTo>
                <a:cubicBezTo>
                  <a:pt x="757" y="508"/>
                  <a:pt x="775" y="501"/>
                  <a:pt x="794" y="483"/>
                </a:cubicBezTo>
                <a:cubicBezTo>
                  <a:pt x="811" y="430"/>
                  <a:pt x="784" y="504"/>
                  <a:pt x="819" y="444"/>
                </a:cubicBezTo>
                <a:cubicBezTo>
                  <a:pt x="823" y="437"/>
                  <a:pt x="822" y="427"/>
                  <a:pt x="826" y="419"/>
                </a:cubicBezTo>
                <a:cubicBezTo>
                  <a:pt x="872" y="326"/>
                  <a:pt x="838" y="415"/>
                  <a:pt x="858" y="361"/>
                </a:cubicBezTo>
                <a:cubicBezTo>
                  <a:pt x="860" y="295"/>
                  <a:pt x="860" y="229"/>
                  <a:pt x="864" y="163"/>
                </a:cubicBezTo>
                <a:cubicBezTo>
                  <a:pt x="864" y="156"/>
                  <a:pt x="869" y="151"/>
                  <a:pt x="870" y="144"/>
                </a:cubicBezTo>
                <a:cubicBezTo>
                  <a:pt x="870" y="141"/>
                  <a:pt x="873" y="55"/>
                  <a:pt x="896" y="48"/>
                </a:cubicBezTo>
                <a:cubicBezTo>
                  <a:pt x="918" y="41"/>
                  <a:pt x="943" y="43"/>
                  <a:pt x="966" y="41"/>
                </a:cubicBezTo>
                <a:cubicBezTo>
                  <a:pt x="1002" y="30"/>
                  <a:pt x="979" y="10"/>
                  <a:pt x="1011" y="3"/>
                </a:cubicBezTo>
                <a:cubicBezTo>
                  <a:pt x="1026" y="0"/>
                  <a:pt x="1041" y="3"/>
                  <a:pt x="1056" y="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D465BA-FA47-4D46-8CE1-6A1B13D2FEBD}"/>
              </a:ext>
            </a:extLst>
          </p:cNvPr>
          <p:cNvSpPr/>
          <p:nvPr/>
        </p:nvSpPr>
        <p:spPr>
          <a:xfrm>
            <a:off x="9756507" y="2695257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dirty="0"/>
              <a:t>s = T(r)</a:t>
            </a: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2494D213-682C-49C4-832A-6EF75F007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9153" y="5134427"/>
            <a:ext cx="36577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/>
              <a:t>L = 256: pada </a:t>
            </a:r>
            <a:r>
              <a:rPr lang="en-US" altLang="zh-CN" sz="1800" dirty="0" err="1"/>
              <a:t>citra</a:t>
            </a:r>
            <a:r>
              <a:rPr lang="en-US" altLang="zh-CN" sz="1800" dirty="0"/>
              <a:t> grayscale 8-bit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C69C607E-B389-4439-B52F-594EE0315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631" y="4654119"/>
            <a:ext cx="6687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i="1" dirty="0">
                <a:latin typeface="Times New Roman" panose="02020603050405020304" pitchFamily="18" charset="0"/>
              </a:rPr>
              <a:t>L</a:t>
            </a:r>
            <a:r>
              <a:rPr lang="en-US" altLang="zh-CN" sz="2000" dirty="0">
                <a:latin typeface="Times New Roman" panose="02020603050405020304" pitchFamily="18" charset="0"/>
              </a:rPr>
              <a:t> - 1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D1677F2-A2BB-048F-A7EC-D7325A45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46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EB3E0-B8DF-4A35-B84B-A4AA17F83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3061"/>
            <a:ext cx="10515600" cy="504390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Contoh-contoh</a:t>
            </a:r>
            <a:r>
              <a:rPr lang="en-US" dirty="0"/>
              <a:t> </a:t>
            </a:r>
            <a:r>
              <a:rPr lang="en-US" i="1" dirty="0"/>
              <a:t>image enhancement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aras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:</a:t>
            </a:r>
          </a:p>
          <a:p>
            <a:pPr marL="514350" indent="-514350">
              <a:buAutoNum type="arabicPeriod"/>
            </a:pPr>
            <a:r>
              <a:rPr lang="en-US" dirty="0" err="1"/>
              <a:t>Mencerahkan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(</a:t>
            </a:r>
            <a:r>
              <a:rPr lang="en-US" i="1" dirty="0"/>
              <a:t>image brightening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r>
              <a:rPr lang="en-US" dirty="0" err="1"/>
              <a:t>Menegatifkan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(</a:t>
            </a:r>
            <a:r>
              <a:rPr lang="en-US" i="1" dirty="0"/>
              <a:t>image negatives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r>
              <a:rPr lang="en-US" dirty="0" err="1"/>
              <a:t>Peregangan</a:t>
            </a:r>
            <a:r>
              <a:rPr lang="en-US" dirty="0"/>
              <a:t> </a:t>
            </a:r>
            <a:r>
              <a:rPr lang="en-US" dirty="0" err="1"/>
              <a:t>kontras</a:t>
            </a:r>
            <a:r>
              <a:rPr lang="en-US" dirty="0"/>
              <a:t> (</a:t>
            </a:r>
            <a:r>
              <a:rPr lang="en-US" i="1" dirty="0"/>
              <a:t>contrast stretching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r>
              <a:rPr lang="en-US" i="1" dirty="0"/>
              <a:t>Gamma correction</a:t>
            </a:r>
          </a:p>
          <a:p>
            <a:pPr marL="514350" indent="-514350">
              <a:buAutoNum type="arabicPeriod"/>
            </a:pPr>
            <a:r>
              <a:rPr lang="en-US" dirty="0" err="1"/>
              <a:t>dll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5A9C50-F2FA-E823-277B-80D5D01BB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51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E95D6-E253-2270-E704-21C47F8B4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2863"/>
            <a:ext cx="10515600" cy="5359545"/>
          </a:xfrm>
        </p:spPr>
        <p:txBody>
          <a:bodyPr>
            <a:normAutofit/>
          </a:bodyPr>
          <a:lstStyle/>
          <a:p>
            <a:r>
              <a:rPr lang="en-US" sz="2400" dirty="0" err="1"/>
              <a:t>Perlu</a:t>
            </a:r>
            <a:r>
              <a:rPr lang="en-US" sz="2400" dirty="0"/>
              <a:t> </a:t>
            </a:r>
            <a:r>
              <a:rPr lang="en-US" sz="2400" dirty="0" err="1"/>
              <a:t>dipahami</a:t>
            </a:r>
            <a:r>
              <a:rPr lang="en-US" sz="2400" dirty="0"/>
              <a:t> </a:t>
            </a:r>
            <a:r>
              <a:rPr lang="en-US" sz="2400" dirty="0" err="1"/>
              <a:t>perbedaan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kecerahan</a:t>
            </a:r>
            <a:r>
              <a:rPr lang="en-US" sz="2400" dirty="0"/>
              <a:t> (</a:t>
            </a:r>
            <a:r>
              <a:rPr lang="en-US" sz="2400" i="1" dirty="0"/>
              <a:t>brightness</a:t>
            </a:r>
            <a:r>
              <a:rPr lang="en-US" sz="2400" dirty="0"/>
              <a:t>) dan </a:t>
            </a:r>
            <a:r>
              <a:rPr lang="en-US" sz="2400" dirty="0" err="1"/>
              <a:t>kontras</a:t>
            </a:r>
            <a:r>
              <a:rPr lang="en-US" sz="2400" dirty="0"/>
              <a:t> (</a:t>
            </a:r>
            <a:r>
              <a:rPr lang="en-US" sz="2400" i="1" dirty="0"/>
              <a:t>contrast</a:t>
            </a:r>
            <a:r>
              <a:rPr lang="en-US" sz="2400" dirty="0"/>
              <a:t>).</a:t>
            </a:r>
          </a:p>
          <a:p>
            <a:r>
              <a:rPr lang="en-US" sz="2400" i="1" dirty="0"/>
              <a:t>Brightness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intensitas</a:t>
            </a:r>
            <a:r>
              <a:rPr lang="en-US" sz="2400" dirty="0"/>
              <a:t> </a:t>
            </a:r>
            <a:r>
              <a:rPr lang="en-US" sz="2400" i="1" dirty="0"/>
              <a:t>pixel</a:t>
            </a:r>
            <a:r>
              <a:rPr lang="en-US" sz="2400" dirty="0"/>
              <a:t> </a:t>
            </a:r>
            <a:r>
              <a:rPr lang="en-US" sz="2400" dirty="0" err="1"/>
              <a:t>relatif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i="1" dirty="0"/>
              <a:t>pixel</a:t>
            </a:r>
            <a:r>
              <a:rPr lang="en-US" sz="2400" dirty="0"/>
              <a:t> </a:t>
            </a:r>
            <a:r>
              <a:rPr lang="en-US" sz="2400" dirty="0" err="1"/>
              <a:t>lainnya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Kontras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perbedaan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nilai</a:t>
            </a:r>
            <a:r>
              <a:rPr lang="en-US" sz="2400" dirty="0"/>
              <a:t> </a:t>
            </a:r>
            <a:r>
              <a:rPr lang="en-US" sz="2400" dirty="0" err="1"/>
              <a:t>maksimum</a:t>
            </a:r>
            <a:r>
              <a:rPr lang="en-US" sz="2400" dirty="0"/>
              <a:t> (</a:t>
            </a:r>
            <a:r>
              <a:rPr lang="en-US" sz="2400" dirty="0" err="1"/>
              <a:t>terang</a:t>
            </a:r>
            <a:r>
              <a:rPr lang="en-US" sz="2400" dirty="0"/>
              <a:t>) dan </a:t>
            </a:r>
            <a:r>
              <a:rPr lang="en-US" sz="2400" dirty="0" err="1"/>
              <a:t>nilai</a:t>
            </a:r>
            <a:r>
              <a:rPr lang="en-US" sz="2400" dirty="0"/>
              <a:t> minimum  (</a:t>
            </a:r>
            <a:r>
              <a:rPr lang="en-US" sz="2400" dirty="0" err="1"/>
              <a:t>gelap</a:t>
            </a:r>
            <a:r>
              <a:rPr lang="en-US" sz="2400" dirty="0"/>
              <a:t>) pixel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DF500-F13A-3ABD-F53A-B44C35435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838" y="1291490"/>
            <a:ext cx="6117216" cy="2137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2A95A-484A-BA7C-6D5F-2DB7F92AE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111" y="4410908"/>
            <a:ext cx="5978671" cy="2044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832B30-BA36-4F41-F17B-0431040EB76B}"/>
              </a:ext>
            </a:extLst>
          </p:cNvPr>
          <p:cNvSpPr txBox="1"/>
          <p:nvPr/>
        </p:nvSpPr>
        <p:spPr>
          <a:xfrm>
            <a:off x="3061854" y="6349213"/>
            <a:ext cx="1700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contrast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DBECD7-AAAB-A890-292B-6767FBEC6A0D}"/>
              </a:ext>
            </a:extLst>
          </p:cNvPr>
          <p:cNvSpPr txBox="1"/>
          <p:nvPr/>
        </p:nvSpPr>
        <p:spPr>
          <a:xfrm>
            <a:off x="5335835" y="6389520"/>
            <a:ext cx="139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contrast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7F2B97-D62E-A0A2-BE60-EDE067E52D07}"/>
              </a:ext>
            </a:extLst>
          </p:cNvPr>
          <p:cNvSpPr txBox="1"/>
          <p:nvPr/>
        </p:nvSpPr>
        <p:spPr>
          <a:xfrm>
            <a:off x="7302746" y="6416863"/>
            <a:ext cx="140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contrast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39465-52F7-A68C-D57B-0CB2AC489276}"/>
              </a:ext>
            </a:extLst>
          </p:cNvPr>
          <p:cNvSpPr txBox="1"/>
          <p:nvPr/>
        </p:nvSpPr>
        <p:spPr>
          <a:xfrm>
            <a:off x="2849038" y="3244334"/>
            <a:ext cx="19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brightness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4D3D23-1D50-74BE-6C2A-D1BB82EA95F1}"/>
              </a:ext>
            </a:extLst>
          </p:cNvPr>
          <p:cNvSpPr txBox="1"/>
          <p:nvPr/>
        </p:nvSpPr>
        <p:spPr>
          <a:xfrm>
            <a:off x="4876032" y="3255910"/>
            <a:ext cx="1683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Underexposure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C51BFE-1BD1-A189-DE1A-794E907B96B3}"/>
              </a:ext>
            </a:extLst>
          </p:cNvPr>
          <p:cNvSpPr txBox="1"/>
          <p:nvPr/>
        </p:nvSpPr>
        <p:spPr>
          <a:xfrm>
            <a:off x="7036558" y="3244334"/>
            <a:ext cx="154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Overexposure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75DD5C9-FA96-CB3D-E8C0-21477374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7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1A7658-36CD-D980-5DD5-8BDACB88D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81" y="526472"/>
            <a:ext cx="8036070" cy="5357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40469-28DD-C685-A223-35D421C4CDF6}"/>
              </a:ext>
            </a:extLst>
          </p:cNvPr>
          <p:cNvSpPr txBox="1"/>
          <p:nvPr/>
        </p:nvSpPr>
        <p:spPr>
          <a:xfrm>
            <a:off x="4807527" y="61468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https://shuttermuse.com/glossary/overexposure/</a:t>
            </a: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DFA092-BEEB-C4F3-458E-8804B57D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37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6B618-FC14-0F1E-34A2-EC1629421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8145"/>
            <a:ext cx="10515600" cy="5428818"/>
          </a:xfrm>
        </p:spPr>
        <p:txBody>
          <a:bodyPr>
            <a:normAutofit/>
          </a:bodyPr>
          <a:lstStyle/>
          <a:p>
            <a:r>
              <a:rPr lang="en-US" sz="2400" dirty="0" err="1"/>
              <a:t>Perbedaan</a:t>
            </a:r>
            <a:r>
              <a:rPr lang="en-US" sz="2400" dirty="0"/>
              <a:t> histogram pada </a:t>
            </a:r>
            <a:r>
              <a:rPr lang="en-US" sz="2400" i="1" dirty="0"/>
              <a:t>underexposure</a:t>
            </a:r>
            <a:r>
              <a:rPr lang="en-US" sz="2400" dirty="0"/>
              <a:t>, </a:t>
            </a:r>
            <a:r>
              <a:rPr lang="en-US" sz="2400" i="1" dirty="0"/>
              <a:t>normal</a:t>
            </a:r>
            <a:r>
              <a:rPr lang="en-US" sz="2400" dirty="0"/>
              <a:t>, dan </a:t>
            </a:r>
            <a:r>
              <a:rPr lang="en-US" sz="2400" i="1" dirty="0"/>
              <a:t>overexposure</a:t>
            </a:r>
            <a:r>
              <a:rPr lang="en-US" sz="2400" dirty="0"/>
              <a:t>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2BC48-FAEE-0C1C-92EA-AE486B944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55" y="1386753"/>
            <a:ext cx="8206216" cy="4610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DB6E40-3B20-B5E7-0E90-62B60D8E2C69}"/>
              </a:ext>
            </a:extLst>
          </p:cNvPr>
          <p:cNvSpPr txBox="1"/>
          <p:nvPr/>
        </p:nvSpPr>
        <p:spPr>
          <a:xfrm>
            <a:off x="1925781" y="6109855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Menumpuk</a:t>
            </a:r>
            <a:r>
              <a:rPr lang="en-US" dirty="0"/>
              <a:t> di </a:t>
            </a:r>
            <a:r>
              <a:rPr lang="en-US" dirty="0" err="1"/>
              <a:t>kiri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960E0-3FEC-40E8-2A57-E575F4E99C22}"/>
              </a:ext>
            </a:extLst>
          </p:cNvPr>
          <p:cNvSpPr txBox="1"/>
          <p:nvPr/>
        </p:nvSpPr>
        <p:spPr>
          <a:xfrm>
            <a:off x="7500560" y="6109855"/>
            <a:ext cx="217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Menumpuk</a:t>
            </a:r>
            <a:r>
              <a:rPr lang="en-US" dirty="0"/>
              <a:t> di </a:t>
            </a:r>
            <a:r>
              <a:rPr lang="en-US" dirty="0" err="1"/>
              <a:t>kanan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22736-EBD8-6EEE-B2DA-7ECAC03F8EA8}"/>
              </a:ext>
            </a:extLst>
          </p:cNvPr>
          <p:cNvSpPr txBox="1"/>
          <p:nvPr/>
        </p:nvSpPr>
        <p:spPr>
          <a:xfrm>
            <a:off x="4593253" y="6123710"/>
            <a:ext cx="22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Tersebar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merata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7BE8B-9700-126A-9A7B-41CC6E71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42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92948F-C440-B333-EA58-40F15C163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54" y="1046596"/>
            <a:ext cx="9436549" cy="4522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08858-314C-BF64-3E45-0B868A05AAF2}"/>
              </a:ext>
            </a:extLst>
          </p:cNvPr>
          <p:cNvSpPr txBox="1"/>
          <p:nvPr/>
        </p:nvSpPr>
        <p:spPr>
          <a:xfrm>
            <a:off x="3158837" y="5973726"/>
            <a:ext cx="9033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https://theailearner.com/2019/01/30/what-is-contrast-in-image-processing/</a:t>
            </a: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30B19D-F416-2D84-86D3-DC6D112A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91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74670-D852-85C3-5C0A-1A2343A7E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80" y="1071779"/>
            <a:ext cx="9384197" cy="471444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2376EF-F869-56DC-DC3C-545978A28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48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823F3-02E8-E219-B048-6CC9A3CBA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5127"/>
            <a:ext cx="10515600" cy="5331836"/>
          </a:xfrm>
        </p:spPr>
        <p:txBody>
          <a:bodyPr>
            <a:normAutofit/>
          </a:bodyPr>
          <a:lstStyle/>
          <a:p>
            <a:r>
              <a:rPr lang="en-US" sz="2400" dirty="0" err="1"/>
              <a:t>Perbedaan</a:t>
            </a:r>
            <a:r>
              <a:rPr lang="en-US" sz="2400" dirty="0"/>
              <a:t> histogram pada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i="1" dirty="0"/>
              <a:t>low-contrast</a:t>
            </a:r>
            <a:r>
              <a:rPr lang="en-US" sz="2400" dirty="0"/>
              <a:t>, </a:t>
            </a:r>
            <a:r>
              <a:rPr lang="en-US" sz="2400" i="1" dirty="0"/>
              <a:t>high contrast</a:t>
            </a:r>
            <a:r>
              <a:rPr lang="en-US" sz="2400" dirty="0"/>
              <a:t>, dan </a:t>
            </a:r>
            <a:r>
              <a:rPr lang="en-US" sz="2400" i="1" dirty="0"/>
              <a:t>normal contrast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44D55-6B22-781F-1CC5-1FA939E56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09023"/>
            <a:ext cx="8564970" cy="517490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5B324-5910-3FE5-134A-F2597D40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3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3439E5-C8F5-24DA-27C7-B79A6147C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69966"/>
            <a:ext cx="11277600" cy="45077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CB6E5A-0C4B-F194-537D-226A2CD0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94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A555F-3BE5-4855-8207-2E6261B85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5312"/>
            <a:ext cx="10870096" cy="5585791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 err="1"/>
              <a:t>Kecerahan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diperbaiki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menambahkan</a:t>
            </a:r>
            <a:r>
              <a:rPr lang="en-US" dirty="0"/>
              <a:t>/</a:t>
            </a:r>
            <a:r>
              <a:rPr lang="en-US" dirty="0" err="1"/>
              <a:t>mengurangkan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(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)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i="1" dirty="0"/>
              <a:t>pixel,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mengalikan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konstansta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.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i="1" dirty="0"/>
              <a:t>b</a:t>
            </a:r>
            <a:r>
              <a:rPr lang="en-US" dirty="0"/>
              <a:t> </a:t>
            </a:r>
            <a:r>
              <a:rPr lang="en-US" dirty="0" err="1"/>
              <a:t>positif</a:t>
            </a:r>
            <a:r>
              <a:rPr lang="en-US" dirty="0"/>
              <a:t>, </a:t>
            </a:r>
            <a:r>
              <a:rPr lang="en-US" dirty="0" err="1"/>
              <a:t>kecerahan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bertambah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i="1" dirty="0"/>
              <a:t>b</a:t>
            </a:r>
            <a:r>
              <a:rPr lang="en-US" dirty="0"/>
              <a:t> </a:t>
            </a:r>
            <a:r>
              <a:rPr lang="en-US" dirty="0" err="1"/>
              <a:t>negatif</a:t>
            </a:r>
            <a:r>
              <a:rPr lang="en-US" dirty="0"/>
              <a:t> </a:t>
            </a:r>
            <a:r>
              <a:rPr lang="en-US" dirty="0" err="1"/>
              <a:t>kecerahan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berkurang</a:t>
            </a:r>
            <a:endParaRPr lang="en-US" dirty="0"/>
          </a:p>
          <a:p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operasi</a:t>
            </a:r>
            <a:r>
              <a:rPr lang="en-US" dirty="0"/>
              <a:t> </a:t>
            </a:r>
            <a:r>
              <a:rPr lang="en-US" i="1" dirty="0"/>
              <a:t>clipping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r</a:t>
            </a:r>
            <a:r>
              <a:rPr lang="en-US" dirty="0"/>
              <a:t> + </a:t>
            </a:r>
            <a:r>
              <a:rPr lang="en-US" i="1" dirty="0"/>
              <a:t>b</a:t>
            </a:r>
            <a:r>
              <a:rPr lang="en-US" dirty="0"/>
              <a:t> </a:t>
            </a:r>
            <a:r>
              <a:rPr lang="en-US" dirty="0" err="1"/>
              <a:t>berada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intensitas</a:t>
            </a:r>
            <a:r>
              <a:rPr lang="en-US" dirty="0"/>
              <a:t>  minimum </a:t>
            </a:r>
            <a:r>
              <a:rPr lang="en-US" dirty="0" err="1"/>
              <a:t>atau</a:t>
            </a:r>
            <a:r>
              <a:rPr lang="en-US" dirty="0"/>
              <a:t>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intensitas</a:t>
            </a:r>
            <a:r>
              <a:rPr lang="en-US" dirty="0"/>
              <a:t> </a:t>
            </a:r>
            <a:r>
              <a:rPr lang="en-US" dirty="0" err="1"/>
              <a:t>maksimum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i="1" dirty="0">
                <a:latin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 &gt;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255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maka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= 255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err="1"/>
              <a:t>jika</a:t>
            </a:r>
            <a:r>
              <a:rPr lang="en-US" dirty="0"/>
              <a:t> 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 &lt;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maka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= 0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AC8B24-AFF2-4A3E-9F30-8DD07E7D9B88}"/>
              </a:ext>
            </a:extLst>
          </p:cNvPr>
          <p:cNvSpPr/>
          <p:nvPr/>
        </p:nvSpPr>
        <p:spPr>
          <a:xfrm>
            <a:off x="1853229" y="2518777"/>
            <a:ext cx="1309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14E119-6116-4818-A8A0-E25138C9D28F}"/>
              </a:ext>
            </a:extLst>
          </p:cNvPr>
          <p:cNvSpPr txBox="1">
            <a:spLocks/>
          </p:cNvSpPr>
          <p:nvPr/>
        </p:nvSpPr>
        <p:spPr>
          <a:xfrm>
            <a:off x="838200" y="365594"/>
            <a:ext cx="10515600" cy="712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1. </a:t>
            </a:r>
            <a:r>
              <a:rPr lang="en-US" b="1" dirty="0" err="1"/>
              <a:t>Pencerahan</a:t>
            </a:r>
            <a:r>
              <a:rPr lang="en-US" b="1" dirty="0"/>
              <a:t> </a:t>
            </a:r>
            <a:r>
              <a:rPr lang="en-US" b="1" dirty="0" err="1"/>
              <a:t>citra</a:t>
            </a:r>
            <a:r>
              <a:rPr lang="en-US" b="1" dirty="0"/>
              <a:t> (</a:t>
            </a:r>
            <a:r>
              <a:rPr lang="en-US" b="1" i="1" dirty="0"/>
              <a:t>image brightening</a:t>
            </a:r>
            <a:r>
              <a:rPr lang="en-US" b="1" dirty="0"/>
              <a:t>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2983EE-F96B-A069-1270-EF839CBAAE0D}"/>
              </a:ext>
            </a:extLst>
          </p:cNvPr>
          <p:cNvCxnSpPr/>
          <p:nvPr/>
        </p:nvCxnSpPr>
        <p:spPr>
          <a:xfrm flipV="1">
            <a:off x="8422640" y="2021840"/>
            <a:ext cx="0" cy="18796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854275-9345-99A9-CA92-4E6AE81A09BF}"/>
              </a:ext>
            </a:extLst>
          </p:cNvPr>
          <p:cNvCxnSpPr/>
          <p:nvPr/>
        </p:nvCxnSpPr>
        <p:spPr>
          <a:xfrm>
            <a:off x="8422640" y="3901440"/>
            <a:ext cx="2560670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1FE3965-062E-E879-1CE1-3FB4562B8232}"/>
              </a:ext>
            </a:extLst>
          </p:cNvPr>
          <p:cNvSpPr txBox="1"/>
          <p:nvPr/>
        </p:nvSpPr>
        <p:spPr>
          <a:xfrm>
            <a:off x="8422640" y="1935799"/>
            <a:ext cx="285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C35445-6376-22EE-700F-AED1BD761FD6}"/>
              </a:ext>
            </a:extLst>
          </p:cNvPr>
          <p:cNvSpPr txBox="1"/>
          <p:nvPr/>
        </p:nvSpPr>
        <p:spPr>
          <a:xfrm>
            <a:off x="10983310" y="3701385"/>
            <a:ext cx="274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29E41-6555-F017-07A5-92BF7A29D460}"/>
              </a:ext>
            </a:extLst>
          </p:cNvPr>
          <p:cNvSpPr txBox="1"/>
          <p:nvPr/>
        </p:nvSpPr>
        <p:spPr>
          <a:xfrm>
            <a:off x="10196716" y="3860098"/>
            <a:ext cx="615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 - 1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21BF45-9F5B-1E8B-0169-1B1B900AA738}"/>
              </a:ext>
            </a:extLst>
          </p:cNvPr>
          <p:cNvSpPr txBox="1"/>
          <p:nvPr/>
        </p:nvSpPr>
        <p:spPr>
          <a:xfrm>
            <a:off x="7829208" y="2277568"/>
            <a:ext cx="615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 - 1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473D9A-4C93-A2B4-305D-B368CF7542B9}"/>
              </a:ext>
            </a:extLst>
          </p:cNvPr>
          <p:cNvSpPr txBox="1"/>
          <p:nvPr/>
        </p:nvSpPr>
        <p:spPr>
          <a:xfrm>
            <a:off x="8250958" y="391315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F246D5-A82D-777D-027D-7B240162B73F}"/>
              </a:ext>
            </a:extLst>
          </p:cNvPr>
          <p:cNvCxnSpPr>
            <a:cxnSpLocks/>
          </p:cNvCxnSpPr>
          <p:nvPr/>
        </p:nvCxnSpPr>
        <p:spPr>
          <a:xfrm flipV="1">
            <a:off x="8408213" y="2335909"/>
            <a:ext cx="1388646" cy="132048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F43E4D-8E76-520E-5E7C-25DBAC83833F}"/>
              </a:ext>
            </a:extLst>
          </p:cNvPr>
          <p:cNvCxnSpPr/>
          <p:nvPr/>
        </p:nvCxnSpPr>
        <p:spPr>
          <a:xfrm>
            <a:off x="9796859" y="2335909"/>
            <a:ext cx="0" cy="152418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4F9926-7265-F8EB-25BB-DF0E29A8FF0F}"/>
              </a:ext>
            </a:extLst>
          </p:cNvPr>
          <p:cNvCxnSpPr>
            <a:cxnSpLocks/>
          </p:cNvCxnSpPr>
          <p:nvPr/>
        </p:nvCxnSpPr>
        <p:spPr>
          <a:xfrm flipH="1">
            <a:off x="8408213" y="2335909"/>
            <a:ext cx="1388646" cy="191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FC24265-984C-9634-BC09-DFE1F69686AF}"/>
              </a:ext>
            </a:extLst>
          </p:cNvPr>
          <p:cNvSpPr txBox="1"/>
          <p:nvPr/>
        </p:nvSpPr>
        <p:spPr>
          <a:xfrm>
            <a:off x="8123115" y="3406493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ADA97B-CC32-8691-EB2F-2EDD2E91E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70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3EE13-641B-4236-95F9-70F3BA38B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Image Enhancement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EEEE3-B80A-4618-A9F3-5705E232F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39479"/>
            <a:ext cx="10813473" cy="4838412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/>
              <a:t>Image enhancement </a:t>
            </a:r>
            <a:r>
              <a:rPr lang="en-US" dirty="0"/>
              <a:t>= </a:t>
            </a:r>
            <a:r>
              <a:rPr lang="en-US" dirty="0" err="1"/>
              <a:t>perbaikan</a:t>
            </a:r>
            <a:r>
              <a:rPr lang="en-US" dirty="0"/>
              <a:t> </a:t>
            </a:r>
            <a:r>
              <a:rPr lang="en-US" dirty="0" err="1"/>
              <a:t>kualitas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agar </a:t>
            </a:r>
            <a:r>
              <a:rPr lang="en-US" dirty="0" err="1"/>
              <a:t>tampak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baik</a:t>
            </a:r>
            <a:endParaRPr lang="en-US" dirty="0"/>
          </a:p>
          <a:p>
            <a:r>
              <a:rPr lang="en-US" dirty="0" err="1"/>
              <a:t>Tujuan</a:t>
            </a:r>
            <a:r>
              <a:rPr lang="en-US" dirty="0"/>
              <a:t>: </a:t>
            </a:r>
            <a:r>
              <a:rPr lang="en-US" dirty="0" err="1"/>
              <a:t>memperoleh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lanjut</a:t>
            </a:r>
            <a:r>
              <a:rPr lang="en-US" dirty="0"/>
              <a:t> (missal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mengenali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).</a:t>
            </a:r>
          </a:p>
          <a:p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proses </a:t>
            </a:r>
            <a:r>
              <a:rPr lang="en-US" dirty="0" err="1"/>
              <a:t>awal</a:t>
            </a:r>
            <a:r>
              <a:rPr lang="en-US" dirty="0"/>
              <a:t> (</a:t>
            </a:r>
            <a:r>
              <a:rPr lang="en-US" i="1" dirty="0"/>
              <a:t>preprocessing</a:t>
            </a:r>
            <a:r>
              <a:rPr lang="en-US" dirty="0"/>
              <a:t>) di </a:t>
            </a:r>
            <a:r>
              <a:rPr lang="en-US" dirty="0" err="1"/>
              <a:t>dalam</a:t>
            </a:r>
            <a:r>
              <a:rPr lang="en-US" dirty="0"/>
              <a:t> computer vision </a:t>
            </a:r>
          </a:p>
          <a:p>
            <a:r>
              <a:rPr lang="en-US" dirty="0" err="1"/>
              <a:t>Mengapa</a:t>
            </a:r>
            <a:r>
              <a:rPr lang="en-US" dirty="0"/>
              <a:t> </a:t>
            </a:r>
            <a:r>
              <a:rPr lang="en-US" dirty="0" err="1"/>
              <a:t>memerlukan</a:t>
            </a:r>
            <a:r>
              <a:rPr lang="en-US" dirty="0"/>
              <a:t> </a:t>
            </a:r>
            <a:r>
              <a:rPr lang="en-US" i="1" dirty="0"/>
              <a:t>image enhancement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   -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mengandung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 (</a:t>
            </a:r>
            <a:r>
              <a:rPr lang="en-US" i="1" dirty="0"/>
              <a:t>noise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   -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terlihat</a:t>
            </a:r>
            <a:r>
              <a:rPr lang="en-US" dirty="0"/>
              <a:t>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terang</a:t>
            </a:r>
            <a:r>
              <a:rPr lang="en-US" dirty="0"/>
              <a:t>/</a:t>
            </a:r>
            <a:r>
              <a:rPr lang="en-US" dirty="0" err="1"/>
              <a:t>gelap</a:t>
            </a:r>
            <a:r>
              <a:rPr lang="en-US" dirty="0"/>
              <a:t>,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tajam</a:t>
            </a:r>
            <a:r>
              <a:rPr lang="en-US" dirty="0"/>
              <a:t>, </a:t>
            </a:r>
            <a:r>
              <a:rPr lang="en-US" dirty="0" err="1"/>
              <a:t>kabur</a:t>
            </a:r>
            <a:r>
              <a:rPr lang="en-US" dirty="0"/>
              <a:t> (</a:t>
            </a:r>
            <a:r>
              <a:rPr lang="en-US" i="1" dirty="0"/>
              <a:t>blur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   -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cacat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akuisisi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disebabkan</a:t>
            </a:r>
            <a:r>
              <a:rPr lang="en-US" dirty="0"/>
              <a:t> oleh:</a:t>
            </a:r>
          </a:p>
          <a:p>
            <a:pPr marL="625475" indent="-107950"/>
            <a:r>
              <a:rPr lang="en-US" dirty="0"/>
              <a:t>  </a:t>
            </a:r>
            <a:r>
              <a:rPr lang="en-US" dirty="0" err="1"/>
              <a:t>lensa</a:t>
            </a:r>
            <a:r>
              <a:rPr lang="en-US" dirty="0"/>
              <a:t>: </a:t>
            </a:r>
            <a:r>
              <a:rPr lang="en-US" i="1" dirty="0"/>
              <a:t>object blurring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i="1" dirty="0"/>
              <a:t>background blurring</a:t>
            </a:r>
          </a:p>
          <a:p>
            <a:pPr marL="625475" indent="-107950"/>
            <a:r>
              <a:rPr lang="en-US" dirty="0"/>
              <a:t>  </a:t>
            </a:r>
            <a:r>
              <a:rPr lang="en-US" dirty="0" err="1"/>
              <a:t>objek</a:t>
            </a:r>
            <a:r>
              <a:rPr lang="en-US" dirty="0"/>
              <a:t> </a:t>
            </a:r>
            <a:r>
              <a:rPr lang="en-US" dirty="0" err="1"/>
              <a:t>bergerak</a:t>
            </a:r>
            <a:r>
              <a:rPr lang="en-US" dirty="0"/>
              <a:t>/</a:t>
            </a:r>
            <a:r>
              <a:rPr lang="en-US" dirty="0" err="1"/>
              <a:t>kamera</a:t>
            </a:r>
            <a:r>
              <a:rPr lang="en-US" dirty="0"/>
              <a:t> </a:t>
            </a:r>
            <a:r>
              <a:rPr lang="en-US" dirty="0" err="1"/>
              <a:t>bergerak</a:t>
            </a:r>
            <a:r>
              <a:rPr lang="en-US" dirty="0"/>
              <a:t>:  </a:t>
            </a:r>
            <a:r>
              <a:rPr lang="en-US" i="1" dirty="0"/>
              <a:t>motion</a:t>
            </a:r>
            <a:r>
              <a:rPr lang="en-US" dirty="0"/>
              <a:t> </a:t>
            </a:r>
            <a:r>
              <a:rPr lang="en-US" i="1" dirty="0"/>
              <a:t>blurring</a:t>
            </a:r>
          </a:p>
          <a:p>
            <a:pPr marL="517525" indent="-349250">
              <a:buNone/>
            </a:pPr>
            <a:r>
              <a:rPr lang="en-US" dirty="0"/>
              <a:t>- </a:t>
            </a:r>
            <a:r>
              <a:rPr lang="en-US" dirty="0" err="1"/>
              <a:t>Distorsi</a:t>
            </a:r>
            <a:r>
              <a:rPr lang="en-US" dirty="0"/>
              <a:t> </a:t>
            </a:r>
            <a:r>
              <a:rPr lang="en-US" dirty="0" err="1"/>
              <a:t>geometrik</a:t>
            </a:r>
            <a:r>
              <a:rPr lang="en-US" dirty="0"/>
              <a:t> </a:t>
            </a:r>
            <a:r>
              <a:rPr lang="en-US" dirty="0" err="1"/>
              <a:t>disebabkan</a:t>
            </a:r>
            <a:r>
              <a:rPr lang="en-US" dirty="0"/>
              <a:t> oleh </a:t>
            </a:r>
            <a:r>
              <a:rPr lang="en-US" dirty="0" err="1"/>
              <a:t>lensa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sudut</a:t>
            </a:r>
            <a:r>
              <a:rPr lang="en-US" dirty="0"/>
              <a:t> </a:t>
            </a:r>
            <a:r>
              <a:rPr lang="en-US" dirty="0" err="1"/>
              <a:t>pengambilan</a:t>
            </a:r>
            <a:r>
              <a:rPr lang="en-US" dirty="0"/>
              <a:t> </a:t>
            </a:r>
            <a:r>
              <a:rPr lang="en-US" dirty="0" err="1"/>
              <a:t>gambar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BD5D2-B578-B709-9D87-08C4D057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48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9B0FDB8D-EAB3-4498-9AE6-1C5BF7477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11" y="1098067"/>
            <a:ext cx="3871498" cy="387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451F186C-8A35-458F-B109-A56D4205A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8067"/>
            <a:ext cx="3871497" cy="387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A8AC7E-B65C-4225-B57B-4028ACBE13CB}"/>
              </a:ext>
            </a:extLst>
          </p:cNvPr>
          <p:cNvSpPr/>
          <p:nvPr/>
        </p:nvSpPr>
        <p:spPr>
          <a:xfrm>
            <a:off x="1209260" y="5232808"/>
            <a:ext cx="9773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Gambar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Kiri: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citra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Zelda (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agak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gelap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kanan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citra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Zelda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setelah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operasi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pencerahan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citra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100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2EA2AD-B038-41F8-B7E7-2D010BDEE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3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93FC8-CD21-4ABA-AA0C-86551E20F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7322"/>
            <a:ext cx="10515600" cy="5739641"/>
          </a:xfrm>
        </p:spPr>
        <p:txBody>
          <a:bodyPr/>
          <a:lstStyle/>
          <a:p>
            <a:r>
              <a:rPr lang="en-US" dirty="0" err="1"/>
              <a:t>Operasi</a:t>
            </a:r>
            <a:r>
              <a:rPr lang="en-US" dirty="0"/>
              <a:t> </a:t>
            </a:r>
            <a:r>
              <a:rPr lang="en-US" dirty="0" err="1"/>
              <a:t>pencerahan</a:t>
            </a:r>
            <a:r>
              <a:rPr lang="en-US" dirty="0"/>
              <a:t> yang lain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rumus</a:t>
            </a:r>
            <a:r>
              <a:rPr lang="en-US" dirty="0"/>
              <a:t>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i="1" dirty="0"/>
              <a:t>a</a:t>
            </a:r>
            <a:r>
              <a:rPr lang="en-US" dirty="0"/>
              <a:t> dan </a:t>
            </a:r>
            <a:r>
              <a:rPr lang="en-US" i="1" dirty="0"/>
              <a:t>b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konstanta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CC87F6-AF6C-403F-AB14-C2F2CC511561}"/>
              </a:ext>
            </a:extLst>
          </p:cNvPr>
          <p:cNvSpPr/>
          <p:nvPr/>
        </p:nvSpPr>
        <p:spPr>
          <a:xfrm>
            <a:off x="3443490" y="868881"/>
            <a:ext cx="1675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1791D9-A568-48AA-9E56-56975957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2" y="2233403"/>
            <a:ext cx="6649384" cy="44326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EA9E5-9DED-4C7F-83A7-0BC32588D9DB}"/>
              </a:ext>
            </a:extLst>
          </p:cNvPr>
          <p:cNvSpPr txBox="1"/>
          <p:nvPr/>
        </p:nvSpPr>
        <p:spPr>
          <a:xfrm>
            <a:off x="8131872" y="5613096"/>
            <a:ext cx="3842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gambar</a:t>
            </a:r>
            <a:r>
              <a:rPr lang="en-US" dirty="0">
                <a:solidFill>
                  <a:srgbClr val="FF0000"/>
                </a:solidFill>
              </a:rPr>
              <a:t>: Ehsan </a:t>
            </a:r>
            <a:r>
              <a:rPr lang="en-US" dirty="0" err="1">
                <a:solidFill>
                  <a:srgbClr val="FF0000"/>
                </a:solidFill>
              </a:rPr>
              <a:t>Khoramshahi</a:t>
            </a:r>
            <a:r>
              <a:rPr lang="en-US" dirty="0">
                <a:solidFill>
                  <a:srgbClr val="FF0000"/>
                </a:solidFill>
              </a:rPr>
              <a:t>, </a:t>
            </a:r>
          </a:p>
          <a:p>
            <a:r>
              <a:rPr lang="en-US" i="1" dirty="0">
                <a:solidFill>
                  <a:srgbClr val="FF0000"/>
                </a:solidFill>
              </a:rPr>
              <a:t>Image enhancement in spatial domain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42DCF6-D6C0-C663-C7EC-CD10F703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90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D76F4A-D850-1637-D9F4-31FC36CE672F}"/>
              </a:ext>
            </a:extLst>
          </p:cNvPr>
          <p:cNvSpPr txBox="1"/>
          <p:nvPr/>
        </p:nvSpPr>
        <p:spPr>
          <a:xfrm>
            <a:off x="2660073" y="501364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'lada256.bmp'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1.5 * f + 30;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(g)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0.5 * f + 10;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52140-822C-EEAD-5755-A6EEE3704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076"/>
            <a:ext cx="4835235" cy="3965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7545E-C97E-AAF6-F9C2-8768D5E92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156" y="2867076"/>
            <a:ext cx="4757687" cy="3901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E360B-6261-B2E1-1181-C37CDB881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767" y="2867076"/>
            <a:ext cx="4757687" cy="39017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0DF8E5-E6EE-4A2F-98D3-CA36F65EC182}"/>
              </a:ext>
            </a:extLst>
          </p:cNvPr>
          <p:cNvSpPr txBox="1"/>
          <p:nvPr/>
        </p:nvSpPr>
        <p:spPr>
          <a:xfrm>
            <a:off x="2202872" y="61719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FB69CD-BAB0-2676-3861-078081063FC3}"/>
              </a:ext>
            </a:extLst>
          </p:cNvPr>
          <p:cNvSpPr txBox="1"/>
          <p:nvPr/>
        </p:nvSpPr>
        <p:spPr>
          <a:xfrm>
            <a:off x="4900375" y="61719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1.5 * f + 30;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896F3F-A165-D877-3C15-8B61B6D55D72}"/>
              </a:ext>
            </a:extLst>
          </p:cNvPr>
          <p:cNvSpPr txBox="1"/>
          <p:nvPr/>
        </p:nvSpPr>
        <p:spPr>
          <a:xfrm>
            <a:off x="8364012" y="6171970"/>
            <a:ext cx="2955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0.5 * f + 10;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98D8D1-7B93-E37F-F299-6CDFC1AE8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64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6D96A2-41C9-1C1C-4141-BF499034878D}"/>
              </a:ext>
            </a:extLst>
          </p:cNvPr>
          <p:cNvSpPr txBox="1"/>
          <p:nvPr/>
        </p:nvSpPr>
        <p:spPr>
          <a:xfrm>
            <a:off x="304800" y="85725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'bird.bmp'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imhist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1.5 * f + 30;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imhist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0.5 * f - 10;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imhist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DA855-DD44-2509-7A83-C57CE1925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431" y="-122093"/>
            <a:ext cx="4076700" cy="3343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8F2111-0390-8A7A-9CED-170EE3460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028" y="0"/>
            <a:ext cx="4021282" cy="3015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FE079-9B7F-AAAE-A5A0-F4C044ADE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4477" y="2869440"/>
            <a:ext cx="4076700" cy="3343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C6C91F-0243-1C9A-0AAC-0A83179CB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698" y="3036744"/>
            <a:ext cx="3792681" cy="284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6BD3EA-21EE-FEDC-26D1-3E139AED0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623" y="2947372"/>
            <a:ext cx="4008291" cy="32871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C272ED-034C-EC8A-DE9B-BC725A903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3943" y="3036744"/>
            <a:ext cx="3902120" cy="29265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0EE019-89A6-29AF-E0D3-31301D9075B3}"/>
              </a:ext>
            </a:extLst>
          </p:cNvPr>
          <p:cNvSpPr txBox="1"/>
          <p:nvPr/>
        </p:nvSpPr>
        <p:spPr>
          <a:xfrm>
            <a:off x="5411899" y="2643751"/>
            <a:ext cx="1522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</a:t>
            </a:r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3FC1F3-0722-A0B9-01E7-4C31EA2566EF}"/>
              </a:ext>
            </a:extLst>
          </p:cNvPr>
          <p:cNvSpPr txBox="1"/>
          <p:nvPr/>
        </p:nvSpPr>
        <p:spPr>
          <a:xfrm>
            <a:off x="1766455" y="5739944"/>
            <a:ext cx="6608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1.5 * f + 30;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725CBD-CBCD-7913-F688-AF41B6BFA76C}"/>
              </a:ext>
            </a:extLst>
          </p:cNvPr>
          <p:cNvSpPr txBox="1"/>
          <p:nvPr/>
        </p:nvSpPr>
        <p:spPr>
          <a:xfrm>
            <a:off x="7720180" y="5815584"/>
            <a:ext cx="4021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0.5 * f - 10;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7313D-2EA6-797D-303B-00CB16D3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70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E12E6-79F9-4A77-9EC5-E9914CDA4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8429"/>
            <a:ext cx="6616148" cy="488853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 film </a:t>
            </a:r>
            <a:r>
              <a:rPr lang="en-US" dirty="0" err="1"/>
              <a:t>negatif</a:t>
            </a:r>
            <a:r>
              <a:rPr lang="en-US" dirty="0"/>
              <a:t> pada </a:t>
            </a:r>
            <a:r>
              <a:rPr lang="en-US" dirty="0" err="1"/>
              <a:t>fotografi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dirty="0" err="1"/>
              <a:t>Misalkan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i="1" dirty="0"/>
              <a:t>L</a:t>
            </a:r>
            <a:r>
              <a:rPr lang="en-US" dirty="0"/>
              <a:t> </a:t>
            </a:r>
            <a:r>
              <a:rPr lang="en-US" dirty="0" err="1"/>
              <a:t>derajat</a:t>
            </a:r>
            <a:r>
              <a:rPr lang="en-US" dirty="0"/>
              <a:t> </a:t>
            </a:r>
            <a:r>
              <a:rPr lang="en-US" dirty="0" err="1"/>
              <a:t>keabuan</a:t>
            </a:r>
            <a:r>
              <a:rPr lang="en-US" dirty="0"/>
              <a:t>  </a:t>
            </a:r>
          </a:p>
          <a:p>
            <a:r>
              <a:rPr lang="en-US" dirty="0"/>
              <a:t> </a:t>
            </a:r>
            <a:r>
              <a:rPr lang="en-US" dirty="0" err="1"/>
              <a:t>Caranya</a:t>
            </a:r>
            <a:r>
              <a:rPr lang="en-US" dirty="0"/>
              <a:t>: </a:t>
            </a:r>
            <a:r>
              <a:rPr lang="en-US" dirty="0" err="1"/>
              <a:t>kurangi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intensitas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keabuan</a:t>
            </a:r>
            <a:r>
              <a:rPr lang="en-US" dirty="0"/>
              <a:t> </a:t>
            </a:r>
            <a:r>
              <a:rPr lang="en-US" dirty="0" err="1"/>
              <a:t>maksimum</a:t>
            </a:r>
            <a:r>
              <a:rPr lang="en-US" dirty="0"/>
              <a:t> (</a:t>
            </a:r>
            <a:r>
              <a:rPr lang="en-US" i="1" dirty="0"/>
              <a:t>L</a:t>
            </a:r>
            <a:r>
              <a:rPr lang="en-US" dirty="0"/>
              <a:t> – 1)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  <a:p>
            <a:pPr marL="0" indent="0">
              <a:buNone/>
            </a:pPr>
            <a:r>
              <a:rPr lang="en-US" dirty="0"/>
              <a:t>          s = (</a:t>
            </a:r>
            <a:r>
              <a:rPr lang="en-US" i="1" dirty="0"/>
              <a:t>L</a:t>
            </a:r>
            <a:r>
              <a:rPr lang="en-US" dirty="0"/>
              <a:t> – 1) – r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Contoh</a:t>
            </a:r>
            <a:r>
              <a:rPr lang="en-US" dirty="0"/>
              <a:t> pada </a:t>
            </a:r>
            <a:r>
              <a:rPr lang="en-US" dirty="0" err="1"/>
              <a:t>citra</a:t>
            </a:r>
            <a:r>
              <a:rPr lang="en-US" dirty="0"/>
              <a:t>  </a:t>
            </a:r>
            <a:r>
              <a:rPr lang="en-US" i="1" dirty="0"/>
              <a:t>grayscale</a:t>
            </a:r>
            <a:r>
              <a:rPr lang="en-US" dirty="0"/>
              <a:t> 8-bit: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544862-CD2F-454E-A94B-4E8B2F373613}"/>
              </a:ext>
            </a:extLst>
          </p:cNvPr>
          <p:cNvSpPr/>
          <p:nvPr/>
        </p:nvSpPr>
        <p:spPr>
          <a:xfrm>
            <a:off x="1561238" y="5490578"/>
            <a:ext cx="2954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255 –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	</a:t>
            </a:r>
            <a:endParaRPr lang="en-US" sz="2800"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9BF4B0BC-3ABC-4A56-B08E-4CA4E7B0D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230" y="3763663"/>
            <a:ext cx="2909542" cy="290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C44278F-C2EC-40CA-9B6B-68CD3EF4ABE3}"/>
              </a:ext>
            </a:extLst>
          </p:cNvPr>
          <p:cNvSpPr txBox="1">
            <a:spLocks/>
          </p:cNvSpPr>
          <p:nvPr/>
        </p:nvSpPr>
        <p:spPr>
          <a:xfrm>
            <a:off x="838200" y="365594"/>
            <a:ext cx="10515600" cy="712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2. </a:t>
            </a:r>
            <a:r>
              <a:rPr lang="en-US" b="1" dirty="0" err="1"/>
              <a:t>Menegatifkan</a:t>
            </a:r>
            <a:r>
              <a:rPr lang="en-US" b="1" dirty="0"/>
              <a:t> Citra (</a:t>
            </a:r>
            <a:r>
              <a:rPr lang="en-US" b="1" i="1" dirty="0"/>
              <a:t>Image Negatives</a:t>
            </a:r>
            <a:r>
              <a:rPr lang="en-US" b="1" dirty="0"/>
              <a:t>)</a:t>
            </a: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81E48AB1-AE16-4F60-9C59-195ACF6C84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7080" y="3006725"/>
            <a:ext cx="2149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8262F1A-6444-45CB-BA1E-9D724584D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396" y="3015524"/>
            <a:ext cx="7711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i="1" dirty="0">
                <a:latin typeface="Times New Roman" panose="02020603050405020304" pitchFamily="18" charset="0"/>
              </a:rPr>
              <a:t>L</a:t>
            </a:r>
            <a:r>
              <a:rPr lang="en-US" altLang="zh-CN" sz="2400" dirty="0">
                <a:latin typeface="Times New Roman" panose="02020603050405020304" pitchFamily="18" charset="0"/>
              </a:rPr>
              <a:t> - 1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542E77BD-4A87-4FCC-8651-181EA571E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2755" y="2819400"/>
            <a:ext cx="304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i="1" dirty="0"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50EFFC67-2C2B-430E-B7AA-EAAB55BD9C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08505" y="1330325"/>
            <a:ext cx="16764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6C17673D-D90C-4E86-B676-290755D2C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230" y="2971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B5CA3312-A992-4DDB-962E-BE29FC6EDA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37080" y="1101725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D17F5A49-A8BE-41BD-80B6-86CF84094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6598" y="1135391"/>
            <a:ext cx="7711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i="1" dirty="0">
                <a:latin typeface="Times New Roman" panose="02020603050405020304" pitchFamily="18" charset="0"/>
              </a:rPr>
              <a:t>L </a:t>
            </a:r>
            <a:r>
              <a:rPr lang="en-US" altLang="zh-CN" sz="2400" dirty="0">
                <a:latin typeface="Times New Roman" panose="02020603050405020304" pitchFamily="18" charset="0"/>
              </a:rPr>
              <a:t>- 1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7F48C68-818E-49ED-B8B4-53FD2A08C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7926" y="856581"/>
            <a:ext cx="304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i="1" dirty="0"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DCC467-CEBD-DAD4-24BE-62E4A80C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36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5A360-E04A-A5FD-DDAB-89C31654A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FBC201-8020-9158-2411-69D801323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672" y="2347325"/>
            <a:ext cx="6594764" cy="4191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32EB5E-40C4-AEFC-2649-611825A07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791" y="2384269"/>
            <a:ext cx="6478510" cy="41176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44DD17-6F7C-1116-BAA3-9A8C1C442C94}"/>
              </a:ext>
            </a:extLst>
          </p:cNvPr>
          <p:cNvSpPr txBox="1"/>
          <p:nvPr/>
        </p:nvSpPr>
        <p:spPr>
          <a:xfrm>
            <a:off x="3269674" y="515172"/>
            <a:ext cx="62068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'girl.jpg'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255 - f;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'Negative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83486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B9E8A0-6ADD-955F-EEC8-F62B31546582}"/>
              </a:ext>
            </a:extLst>
          </p:cNvPr>
          <p:cNvSpPr txBox="1"/>
          <p:nvPr/>
        </p:nvSpPr>
        <p:spPr>
          <a:xfrm>
            <a:off x="3214255" y="297800"/>
            <a:ext cx="712123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'gedung-sate.jpg'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255 - f;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'Negative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2000" b="0" i="0" u="none" strike="noStrike" baseline="0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5EE34D-CC96-F87B-CFE2-885C12CBE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928ADE-48C5-924E-0409-60816A79C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2904"/>
            <a:ext cx="6400800" cy="4467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26023A-5115-057B-03D6-6CD82BA7E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91" y="2082904"/>
            <a:ext cx="64008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2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0C319-DE46-475D-8696-DB3BEC8E9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2810"/>
            <a:ext cx="10515600" cy="5292380"/>
          </a:xfrm>
        </p:spPr>
        <p:txBody>
          <a:bodyPr/>
          <a:lstStyle/>
          <a:p>
            <a:r>
              <a:rPr lang="en-US" dirty="0" err="1"/>
              <a:t>Sebagai</a:t>
            </a:r>
            <a:r>
              <a:rPr lang="en-US" dirty="0"/>
              <a:t> proses </a:t>
            </a:r>
            <a:r>
              <a:rPr lang="en-US" i="1" dirty="0"/>
              <a:t>image enhancement</a:t>
            </a:r>
            <a:r>
              <a:rPr lang="en-US" dirty="0"/>
              <a:t>, </a:t>
            </a:r>
            <a:r>
              <a:rPr lang="en-US" dirty="0" err="1"/>
              <a:t>menegatifkan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bermanfaat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area </a:t>
            </a:r>
            <a:r>
              <a:rPr lang="en-US" dirty="0" err="1"/>
              <a:t>hitam</a:t>
            </a:r>
            <a:r>
              <a:rPr lang="en-US" dirty="0"/>
              <a:t>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dominan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, 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sinar</a:t>
            </a:r>
            <a:r>
              <a:rPr lang="en-US" dirty="0"/>
              <a:t>-X dan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mammografi</a:t>
            </a:r>
            <a:r>
              <a:rPr lang="en-US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3FCDA-5F27-4698-B844-AC8D92E06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56" y="2246243"/>
            <a:ext cx="8458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BBA5F7-A125-4D11-C363-6600E187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87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814C5CF-C3AF-4C5D-9545-13840CED5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0930" y="1595229"/>
            <a:ext cx="9087296" cy="4169465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B86A28-BA85-4E04-37F8-EA1A2CE4A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33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D4659-65F1-4D44-B9E5-B9BC55D43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/>
          <a:lstStyle/>
          <a:p>
            <a:r>
              <a:rPr lang="en-US" dirty="0" err="1"/>
              <a:t>Menegatifkan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transformasi</a:t>
            </a:r>
            <a:r>
              <a:rPr lang="en-US" dirty="0"/>
              <a:t> linier. </a:t>
            </a:r>
            <a:r>
              <a:rPr lang="en-US" dirty="0" err="1"/>
              <a:t>Selain</a:t>
            </a:r>
            <a:r>
              <a:rPr lang="en-US" dirty="0"/>
              <a:t> </a:t>
            </a:r>
            <a:r>
              <a:rPr lang="en-US" dirty="0" err="1"/>
              <a:t>transformasi</a:t>
            </a:r>
            <a:r>
              <a:rPr lang="en-US" dirty="0"/>
              <a:t> linier,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tiga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transformasi</a:t>
            </a:r>
            <a:r>
              <a:rPr lang="en-US" dirty="0"/>
              <a:t> </a:t>
            </a:r>
            <a:r>
              <a:rPr lang="en-US" dirty="0" err="1"/>
              <a:t>dasar</a:t>
            </a:r>
            <a:r>
              <a:rPr lang="en-US" dirty="0"/>
              <a:t> </a:t>
            </a:r>
            <a:r>
              <a:rPr lang="en-US" dirty="0" err="1"/>
              <a:t>keabuan</a:t>
            </a:r>
            <a:r>
              <a:rPr lang="en-US" dirty="0"/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F14ACF-8DDE-4F19-B762-04DB40876232}"/>
              </a:ext>
            </a:extLst>
          </p:cNvPr>
          <p:cNvSpPr txBox="1">
            <a:spLocks noChangeArrowheads="1"/>
          </p:cNvSpPr>
          <p:nvPr/>
        </p:nvSpPr>
        <p:spPr>
          <a:xfrm>
            <a:off x="1278835" y="2290763"/>
            <a:ext cx="3886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2400" dirty="0">
                <a:solidFill>
                  <a:srgbClr val="003399"/>
                </a:solidFill>
              </a:rPr>
              <a:t>1. </a:t>
            </a:r>
            <a:r>
              <a:rPr lang="en-US" altLang="en-US" sz="2400" dirty="0" err="1">
                <a:solidFill>
                  <a:srgbClr val="003399"/>
                </a:solidFill>
              </a:rPr>
              <a:t>Fungsi</a:t>
            </a:r>
            <a:r>
              <a:rPr lang="en-US" altLang="en-US" sz="2400" dirty="0">
                <a:solidFill>
                  <a:srgbClr val="003399"/>
                </a:solidFill>
              </a:rPr>
              <a:t> linier</a:t>
            </a:r>
          </a:p>
          <a:p>
            <a:pPr lvl="1">
              <a:lnSpc>
                <a:spcPct val="80000"/>
              </a:lnSpc>
            </a:pPr>
            <a:r>
              <a:rPr lang="en-US" altLang="en-US" dirty="0" err="1"/>
              <a:t>Transformasi</a:t>
            </a:r>
            <a:r>
              <a:rPr lang="en-US" altLang="en-US" dirty="0"/>
              <a:t> </a:t>
            </a:r>
            <a:r>
              <a:rPr lang="en-US" altLang="en-US" dirty="0" err="1"/>
              <a:t>negatif</a:t>
            </a:r>
            <a:r>
              <a:rPr lang="en-US" altLang="en-US" dirty="0"/>
              <a:t> dan </a:t>
            </a:r>
            <a:r>
              <a:rPr lang="en-US" altLang="en-US" dirty="0" err="1"/>
              <a:t>transformasi</a:t>
            </a:r>
            <a:r>
              <a:rPr lang="en-US" altLang="en-US" dirty="0"/>
              <a:t> </a:t>
            </a:r>
            <a:r>
              <a:rPr lang="en-US" altLang="en-US" dirty="0" err="1"/>
              <a:t>identitas</a:t>
            </a:r>
            <a:endParaRPr lang="en-US" altLang="en-US" dirty="0"/>
          </a:p>
          <a:p>
            <a:pPr lvl="1"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400" dirty="0">
                <a:solidFill>
                  <a:srgbClr val="003399"/>
                </a:solidFill>
              </a:rPr>
              <a:t>2. </a:t>
            </a:r>
            <a:r>
              <a:rPr lang="en-US" altLang="en-US" sz="2400" dirty="0" err="1">
                <a:solidFill>
                  <a:srgbClr val="003399"/>
                </a:solidFill>
              </a:rPr>
              <a:t>Fungsi</a:t>
            </a:r>
            <a:r>
              <a:rPr lang="en-US" altLang="en-US" sz="2400" dirty="0">
                <a:solidFill>
                  <a:srgbClr val="003399"/>
                </a:solidFill>
              </a:rPr>
              <a:t> </a:t>
            </a:r>
            <a:r>
              <a:rPr lang="en-US" altLang="en-US" sz="2400" dirty="0" err="1">
                <a:solidFill>
                  <a:srgbClr val="003399"/>
                </a:solidFill>
              </a:rPr>
              <a:t>logaritma</a:t>
            </a:r>
            <a:endParaRPr lang="en-US" altLang="en-US" sz="2400" dirty="0">
              <a:solidFill>
                <a:srgbClr val="003399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altLang="en-US" dirty="0" err="1"/>
              <a:t>Transformasi</a:t>
            </a:r>
            <a:r>
              <a:rPr lang="en-US" altLang="en-US" dirty="0"/>
              <a:t> log dan inverse-log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400" dirty="0">
                <a:solidFill>
                  <a:srgbClr val="003399"/>
                </a:solidFill>
              </a:rPr>
              <a:t>3. </a:t>
            </a:r>
            <a:r>
              <a:rPr lang="en-US" altLang="en-US" sz="2400" dirty="0" err="1">
                <a:solidFill>
                  <a:srgbClr val="003399"/>
                </a:solidFill>
              </a:rPr>
              <a:t>Fungsi</a:t>
            </a:r>
            <a:r>
              <a:rPr lang="en-US" altLang="en-US" sz="2400" dirty="0">
                <a:solidFill>
                  <a:srgbClr val="003399"/>
                </a:solidFill>
              </a:rPr>
              <a:t> </a:t>
            </a:r>
            <a:r>
              <a:rPr lang="en-US" altLang="en-US" sz="2400" dirty="0" err="1">
                <a:solidFill>
                  <a:srgbClr val="003399"/>
                </a:solidFill>
              </a:rPr>
              <a:t>pangkat</a:t>
            </a:r>
            <a:endParaRPr lang="en-US" altLang="en-US" sz="2400" dirty="0">
              <a:solidFill>
                <a:srgbClr val="003399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altLang="en-US" dirty="0" err="1"/>
              <a:t>Transformasi</a:t>
            </a:r>
            <a:r>
              <a:rPr lang="en-US" altLang="en-US" dirty="0"/>
              <a:t> </a:t>
            </a:r>
            <a:r>
              <a:rPr lang="en-US" altLang="en-US" dirty="0" err="1"/>
              <a:t>pangkat</a:t>
            </a:r>
            <a:r>
              <a:rPr lang="en-US" altLang="en-US" dirty="0"/>
              <a:t> </a:t>
            </a:r>
            <a:r>
              <a:rPr lang="en-US" altLang="en-US" i="1" dirty="0"/>
              <a:t>n </a:t>
            </a:r>
            <a:r>
              <a:rPr lang="en-US" altLang="en-US" dirty="0"/>
              <a:t>dan </a:t>
            </a:r>
            <a:r>
              <a:rPr lang="en-US" altLang="en-US" dirty="0" err="1"/>
              <a:t>transformasi</a:t>
            </a:r>
            <a:r>
              <a:rPr lang="en-US" altLang="en-US" dirty="0"/>
              <a:t> </a:t>
            </a:r>
            <a:r>
              <a:rPr lang="en-US" altLang="en-US" dirty="0" err="1"/>
              <a:t>akar</a:t>
            </a:r>
            <a:r>
              <a:rPr lang="en-US" altLang="en-US" dirty="0"/>
              <a:t> </a:t>
            </a:r>
            <a:r>
              <a:rPr lang="en-US" altLang="en-US" dirty="0" err="1"/>
              <a:t>pangkat</a:t>
            </a:r>
            <a:r>
              <a:rPr lang="en-US" altLang="en-US" dirty="0"/>
              <a:t> </a:t>
            </a:r>
            <a:r>
              <a:rPr lang="en-US" altLang="en-US" i="1" dirty="0"/>
              <a:t>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7D7E03-A909-4D8F-8527-75575CBE0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1585" y="2067339"/>
            <a:ext cx="6213475" cy="4525963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4B831B-2E54-B70E-1C0F-057987F87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8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ena_sp03">
            <a:extLst>
              <a:ext uri="{FF2B5EF4-FFF2-40B4-BE49-F238E27FC236}">
                <a16:creationId xmlns:a16="http://schemas.microsoft.com/office/drawing/2014/main" id="{798F632A-807B-43DB-84F1-CCE5B02A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718" y="1235664"/>
            <a:ext cx="3008391" cy="3183610"/>
          </a:xfrm>
          <a:prstGeom prst="rect">
            <a:avLst/>
          </a:prstGeom>
          <a:noFill/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3C41F84-144B-49CC-86DD-39239F2A47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31336" y="1251380"/>
          <a:ext cx="3175752" cy="317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3253089" imgH="3253089" progId="Photoshop.Image.7">
                  <p:embed/>
                </p:oleObj>
              </mc:Choice>
              <mc:Fallback>
                <p:oleObj name="Image" r:id="rId3" imgW="3253089" imgH="3253089" progId="Photoshop.Image.7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3C41F84-144B-49CC-86DD-39239F2A47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1336" y="1251380"/>
                        <a:ext cx="3175752" cy="3175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4E4EDA6-68BA-407F-A2D8-7A33B6537D9B}"/>
              </a:ext>
            </a:extLst>
          </p:cNvPr>
          <p:cNvSpPr txBox="1"/>
          <p:nvPr/>
        </p:nvSpPr>
        <p:spPr>
          <a:xfrm>
            <a:off x="1361547" y="4435016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Noisy image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942A1A-4637-48E7-9D9D-5B4E756F5F7E}"/>
              </a:ext>
            </a:extLst>
          </p:cNvPr>
          <p:cNvSpPr txBox="1"/>
          <p:nvPr/>
        </p:nvSpPr>
        <p:spPr>
          <a:xfrm>
            <a:off x="3876590" y="4443397"/>
            <a:ext cx="333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Citra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kontras</a:t>
            </a:r>
            <a:r>
              <a:rPr lang="en-US" dirty="0"/>
              <a:t>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gelap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D2A802-9AE9-478F-A919-9FC6F3FDF586}"/>
              </a:ext>
            </a:extLst>
          </p:cNvPr>
          <p:cNvSpPr txBox="1"/>
          <p:nvPr/>
        </p:nvSpPr>
        <p:spPr>
          <a:xfrm>
            <a:off x="8519471" y="4435016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Motion blur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482C5-6138-4A65-AB64-A6C226F27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880" y="1243522"/>
            <a:ext cx="4722126" cy="316789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BECE9-0FC4-CD6B-7675-E6AB775BD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99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6C1296-79B1-4C20-9F84-DFBD93C54103}"/>
              </a:ext>
            </a:extLst>
          </p:cNvPr>
          <p:cNvSpPr txBox="1"/>
          <p:nvPr/>
        </p:nvSpPr>
        <p:spPr>
          <a:xfrm>
            <a:off x="1152938" y="460985"/>
            <a:ext cx="458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 </a:t>
            </a:r>
            <a:r>
              <a:rPr lang="en-US" sz="2800" dirty="0" err="1"/>
              <a:t>Transformasi</a:t>
            </a:r>
            <a:r>
              <a:rPr lang="en-US" sz="2800" dirty="0"/>
              <a:t> </a:t>
            </a:r>
            <a:r>
              <a:rPr lang="en-US" sz="2800" dirty="0" err="1"/>
              <a:t>identitas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244D97-2A42-457B-8C3D-D9FA57AB3C12}"/>
              </a:ext>
            </a:extLst>
          </p:cNvPr>
          <p:cNvSpPr txBox="1"/>
          <p:nvPr/>
        </p:nvSpPr>
        <p:spPr>
          <a:xfrm>
            <a:off x="1152938" y="1157062"/>
            <a:ext cx="7946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Nilai </a:t>
            </a:r>
            <a:r>
              <a:rPr lang="en-US" sz="2400" dirty="0" err="1"/>
              <a:t>keabuan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i="1" dirty="0"/>
              <a:t>output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keabuan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i="1" dirty="0"/>
              <a:t>input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Dimasukkan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grafik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melengkapi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1CE2E-541E-4C35-919F-780F98AF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2463" y="2242353"/>
            <a:ext cx="6213475" cy="4525963"/>
          </a:xfrm>
          <a:prstGeom prst="rect">
            <a:avLst/>
          </a:prstGeom>
          <a:noFill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7D8B13-C4E7-4D04-80E8-2627DB5093AA}"/>
              </a:ext>
            </a:extLst>
          </p:cNvPr>
          <p:cNvCxnSpPr>
            <a:cxnSpLocks/>
          </p:cNvCxnSpPr>
          <p:nvPr/>
        </p:nvCxnSpPr>
        <p:spPr>
          <a:xfrm flipV="1">
            <a:off x="4084983" y="2415210"/>
            <a:ext cx="3806687" cy="392595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8E76F-3630-BA58-487E-2CB4A36E6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41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6C1296-79B1-4C20-9F84-DFBD93C54103}"/>
              </a:ext>
            </a:extLst>
          </p:cNvPr>
          <p:cNvSpPr txBox="1"/>
          <p:nvPr/>
        </p:nvSpPr>
        <p:spPr>
          <a:xfrm>
            <a:off x="838200" y="418944"/>
            <a:ext cx="458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Transformasi</a:t>
            </a:r>
            <a:r>
              <a:rPr lang="en-US" sz="2800" dirty="0"/>
              <a:t> Log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1CE2E-541E-4C35-919F-780F98AF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5920" y="1588510"/>
            <a:ext cx="5792131" cy="4219051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5E899E-A64F-4430-8BA6-6B8D651A0BD3}"/>
              </a:ext>
            </a:extLst>
          </p:cNvPr>
          <p:cNvSpPr/>
          <p:nvPr/>
        </p:nvSpPr>
        <p:spPr>
          <a:xfrm>
            <a:off x="839939" y="1341962"/>
            <a:ext cx="2986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en-US" sz="2400" dirty="0" err="1"/>
              <a:t>Fungsi</a:t>
            </a:r>
            <a:r>
              <a:rPr lang="en-US" altLang="en-US" sz="2400" dirty="0">
                <a:solidFill>
                  <a:schemeClr val="accent2"/>
                </a:solidFill>
              </a:rPr>
              <a:t> </a:t>
            </a:r>
            <a:r>
              <a:rPr lang="en-US" altLang="en-US" sz="2400" i="1" dirty="0">
                <a:solidFill>
                  <a:schemeClr val="accent2"/>
                </a:solidFill>
              </a:rPr>
              <a:t>s </a:t>
            </a:r>
            <a:r>
              <a:rPr lang="en-US" altLang="en-US" sz="2400" dirty="0">
                <a:solidFill>
                  <a:schemeClr val="accent2"/>
                </a:solidFill>
              </a:rPr>
              <a:t>= </a:t>
            </a:r>
            <a:r>
              <a:rPr lang="en-US" altLang="en-US" sz="2400" i="1" dirty="0">
                <a:solidFill>
                  <a:schemeClr val="accent2"/>
                </a:solidFill>
              </a:rPr>
              <a:t>c </a:t>
            </a:r>
            <a:r>
              <a:rPr lang="en-US" altLang="en-US" sz="2400" dirty="0">
                <a:solidFill>
                  <a:schemeClr val="accent2"/>
                </a:solidFill>
              </a:rPr>
              <a:t>log(1+</a:t>
            </a:r>
            <a:r>
              <a:rPr lang="en-US" altLang="en-US" sz="2400" i="1" dirty="0">
                <a:solidFill>
                  <a:schemeClr val="accent2"/>
                </a:solidFill>
              </a:rPr>
              <a:t>r</a:t>
            </a:r>
            <a:r>
              <a:rPr lang="en-US" altLang="en-US" sz="2400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27D7A1-2AFF-4DD6-B874-A48A913F659F}"/>
              </a:ext>
            </a:extLst>
          </p:cNvPr>
          <p:cNvSpPr/>
          <p:nvPr/>
        </p:nvSpPr>
        <p:spPr>
          <a:xfrm>
            <a:off x="947312" y="2762502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 err="1"/>
              <a:t>Transformasi</a:t>
            </a:r>
            <a:r>
              <a:rPr lang="en-US" altLang="en-US" sz="2000" dirty="0"/>
              <a:t> log </a:t>
            </a:r>
            <a:r>
              <a:rPr lang="en-US" altLang="en-US" sz="2000" dirty="0" err="1"/>
              <a:t>memiliki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sifat</a:t>
            </a:r>
            <a:r>
              <a:rPr lang="en-US" altLang="en-US" sz="2000" dirty="0"/>
              <a:t>: 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      1. </a:t>
            </a:r>
            <a:r>
              <a:rPr lang="en-US" altLang="en-US" sz="2000" dirty="0" err="1"/>
              <a:t>Untuk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citra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memiliki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rentang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sempit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          </a:t>
            </a:r>
            <a:r>
              <a:rPr lang="en-US" altLang="en-US" sz="2000" dirty="0" err="1"/>
              <a:t>untuk</a:t>
            </a:r>
            <a:r>
              <a:rPr lang="en-US" altLang="en-US" sz="2000" dirty="0"/>
              <a:t>  </a:t>
            </a:r>
            <a:r>
              <a:rPr lang="en-US" altLang="en-US" sz="2000" dirty="0" err="1"/>
              <a:t>nilai-nilai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keabuan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rendah</a:t>
            </a:r>
            <a:r>
              <a:rPr lang="en-US" altLang="en-US" sz="2000" dirty="0"/>
              <a:t> (</a:t>
            </a:r>
            <a:r>
              <a:rPr lang="en-US" altLang="en-US" sz="2000" dirty="0" err="1"/>
              <a:t>gelap</a:t>
            </a:r>
            <a:r>
              <a:rPr lang="en-US" altLang="en-US" sz="2000" dirty="0"/>
              <a:t>),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          </a:t>
            </a:r>
            <a:r>
              <a:rPr lang="en-US" altLang="en-US" sz="2000" dirty="0" err="1"/>
              <a:t>dipetakan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menjadi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rentang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lebih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luas</a:t>
            </a:r>
            <a:r>
              <a:rPr lang="en-US" altLang="en-US" sz="2000" dirty="0"/>
              <a:t> pada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          </a:t>
            </a:r>
            <a:r>
              <a:rPr lang="en-US" altLang="en-US" sz="2000" dirty="0" err="1"/>
              <a:t>citra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luaran</a:t>
            </a:r>
            <a:r>
              <a:rPr lang="en-US" altLang="en-US" sz="2000" dirty="0"/>
              <a:t>.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     2. </a:t>
            </a:r>
            <a:r>
              <a:rPr lang="en-US" altLang="en-US" sz="2000" dirty="0" err="1"/>
              <a:t>Untuk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citra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memiliki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rentang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lebar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untuk</a:t>
            </a:r>
            <a:r>
              <a:rPr lang="en-US" altLang="en-US" sz="2000" dirty="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          </a:t>
            </a:r>
            <a:r>
              <a:rPr lang="en-US" altLang="en-US" sz="2000" dirty="0" err="1"/>
              <a:t>nilai-nilai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keabuan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tinggi</a:t>
            </a:r>
            <a:r>
              <a:rPr lang="en-US" altLang="en-US" sz="2000" dirty="0"/>
              <a:t> (</a:t>
            </a:r>
            <a:r>
              <a:rPr lang="en-US" altLang="en-US" sz="2000" dirty="0" err="1"/>
              <a:t>terang</a:t>
            </a:r>
            <a:r>
              <a:rPr lang="en-US" altLang="en-US" sz="2000" dirty="0"/>
              <a:t>), </a:t>
            </a:r>
            <a:r>
              <a:rPr lang="en-US" altLang="en-US" sz="2000" dirty="0" err="1"/>
              <a:t>dipetakan</a:t>
            </a:r>
            <a:r>
              <a:rPr lang="en-US" altLang="en-US" sz="2000" dirty="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          </a:t>
            </a:r>
            <a:r>
              <a:rPr lang="en-US" altLang="en-US" sz="2000" dirty="0" err="1"/>
              <a:t>menjadi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rentang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lebih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sempit</a:t>
            </a:r>
            <a:r>
              <a:rPr lang="en-US" altLang="en-US" sz="2000" dirty="0"/>
              <a:t> pada </a:t>
            </a:r>
            <a:r>
              <a:rPr lang="en-US" altLang="en-US" sz="2000" dirty="0" err="1"/>
              <a:t>citra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          </a:t>
            </a:r>
            <a:r>
              <a:rPr lang="en-US" altLang="en-US" sz="2000" dirty="0" err="1"/>
              <a:t>luaran</a:t>
            </a:r>
            <a:endParaRPr lang="en-US" altLang="en-US" sz="20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Pada </a:t>
            </a:r>
            <a:r>
              <a:rPr lang="en-US" altLang="en-US" sz="2000" dirty="0" err="1"/>
              <a:t>transformasi</a:t>
            </a:r>
            <a:r>
              <a:rPr lang="en-US" altLang="en-US" sz="2000" dirty="0"/>
              <a:t> log </a:t>
            </a:r>
            <a:r>
              <a:rPr lang="en-US" altLang="en-US" sz="2000" dirty="0" err="1"/>
              <a:t>balikan</a:t>
            </a:r>
            <a:r>
              <a:rPr lang="en-US" altLang="en-US" sz="2000" dirty="0"/>
              <a:t> (</a:t>
            </a:r>
            <a:r>
              <a:rPr lang="en-US" altLang="en-US" sz="2000" i="1" dirty="0"/>
              <a:t>inverse</a:t>
            </a:r>
            <a:r>
              <a:rPr lang="en-US" altLang="en-US" sz="2000" dirty="0"/>
              <a:t>), yang </a:t>
            </a:r>
            <a:r>
              <a:rPr lang="en-US" altLang="en-US" sz="2000" dirty="0" err="1"/>
              <a:t>terjadi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adalah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kebalikannya</a:t>
            </a:r>
            <a:r>
              <a:rPr lang="en-US" altLang="en-US" sz="2000" dirty="0"/>
              <a:t>.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0ABF3B-29CA-0B05-0528-FAA5B570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2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60" name="Rectangle 8">
            <a:extLst>
              <a:ext uri="{FF2B5EF4-FFF2-40B4-BE49-F238E27FC236}">
                <a16:creationId xmlns:a16="http://schemas.microsoft.com/office/drawing/2014/main" id="{9C588B74-1116-43BA-9E40-162D42534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4002" y="940420"/>
            <a:ext cx="8226144" cy="58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chemeClr val="bg1"/>
              </a:buClr>
              <a:buSzPct val="125000"/>
            </a:pPr>
            <a:r>
              <a:rPr lang="en-GB" altLang="en-US" sz="3629" b="1">
                <a:solidFill>
                  <a:srgbClr val="FFFFFF"/>
                </a:solidFill>
                <a:latin typeface="Arial" panose="020B0604020202020204" pitchFamily="34" charset="0"/>
              </a:rPr>
              <a:t>Log Transformations</a:t>
            </a:r>
            <a:endParaRPr lang="en-GB" altLang="en-US" sz="3266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>
              <a:buClr>
                <a:schemeClr val="bg1"/>
              </a:buClr>
              <a:buSzPct val="125000"/>
            </a:pPr>
            <a:endParaRPr lang="en-GB" altLang="en-US" sz="254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33164" name="Object 12">
            <a:extLst>
              <a:ext uri="{FF2B5EF4-FFF2-40B4-BE49-F238E27FC236}">
                <a16:creationId xmlns:a16="http://schemas.microsoft.com/office/drawing/2014/main" id="{1ED9962C-8BB7-4F13-A60A-F05AA046B8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73596" y="3567255"/>
          <a:ext cx="2816936" cy="2142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Bild" r:id="rId3" imgW="3105000" imgH="2362320" progId="PictPub.Image.7">
                  <p:embed/>
                </p:oleObj>
              </mc:Choice>
              <mc:Fallback>
                <p:oleObj name="Picture Publisher Bild" r:id="rId3" imgW="3105000" imgH="2362320" progId="PictPub.Image.7">
                  <p:embed/>
                  <p:pic>
                    <p:nvPicPr>
                      <p:cNvPr id="433164" name="Object 12">
                        <a:extLst>
                          <a:ext uri="{FF2B5EF4-FFF2-40B4-BE49-F238E27FC236}">
                            <a16:creationId xmlns:a16="http://schemas.microsoft.com/office/drawing/2014/main" id="{1ED9962C-8BB7-4F13-A60A-F05AA046B8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3596" y="3567255"/>
                        <a:ext cx="2816936" cy="21429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3165" name="Object 13">
            <a:extLst>
              <a:ext uri="{FF2B5EF4-FFF2-40B4-BE49-F238E27FC236}">
                <a16:creationId xmlns:a16="http://schemas.microsoft.com/office/drawing/2014/main" id="{3D438731-7585-4143-B82E-9169474857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56660" y="836729"/>
          <a:ext cx="2816936" cy="2108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Bild" r:id="rId5" imgW="3105000" imgH="2324160" progId="PictPub.Image.7">
                  <p:embed/>
                </p:oleObj>
              </mc:Choice>
              <mc:Fallback>
                <p:oleObj name="Picture Publisher Bild" r:id="rId5" imgW="3105000" imgH="2324160" progId="PictPub.Image.7">
                  <p:embed/>
                  <p:pic>
                    <p:nvPicPr>
                      <p:cNvPr id="433165" name="Object 13">
                        <a:extLst>
                          <a:ext uri="{FF2B5EF4-FFF2-40B4-BE49-F238E27FC236}">
                            <a16:creationId xmlns:a16="http://schemas.microsoft.com/office/drawing/2014/main" id="{3D438731-7585-4143-B82E-9169474857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6660" y="836729"/>
                        <a:ext cx="2816936" cy="21083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3166" name="Object 14">
            <a:extLst>
              <a:ext uri="{FF2B5EF4-FFF2-40B4-BE49-F238E27FC236}">
                <a16:creationId xmlns:a16="http://schemas.microsoft.com/office/drawing/2014/main" id="{CDF83C6D-2129-467C-9484-1AD17F1109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3167" y="3567255"/>
          <a:ext cx="2834218" cy="2108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Bild" r:id="rId7" imgW="3124080" imgH="2324160" progId="PictPub.Image.7">
                  <p:embed/>
                </p:oleObj>
              </mc:Choice>
              <mc:Fallback>
                <p:oleObj name="Picture Publisher Bild" r:id="rId7" imgW="3124080" imgH="2324160" progId="PictPub.Image.7">
                  <p:embed/>
                  <p:pic>
                    <p:nvPicPr>
                      <p:cNvPr id="433166" name="Object 14">
                        <a:extLst>
                          <a:ext uri="{FF2B5EF4-FFF2-40B4-BE49-F238E27FC236}">
                            <a16:creationId xmlns:a16="http://schemas.microsoft.com/office/drawing/2014/main" id="{CDF83C6D-2129-467C-9484-1AD17F1109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67" y="3567255"/>
                        <a:ext cx="2834218" cy="21083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3167" name="Line 15">
            <a:extLst>
              <a:ext uri="{FF2B5EF4-FFF2-40B4-BE49-F238E27FC236}">
                <a16:creationId xmlns:a16="http://schemas.microsoft.com/office/drawing/2014/main" id="{4E7D6552-2658-4E68-9626-E6F4FD9925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60276" y="1989926"/>
            <a:ext cx="1175163" cy="15208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433168" name="Line 16">
            <a:extLst>
              <a:ext uri="{FF2B5EF4-FFF2-40B4-BE49-F238E27FC236}">
                <a16:creationId xmlns:a16="http://schemas.microsoft.com/office/drawing/2014/main" id="{1BE02EAF-7FCC-4EBC-B8D8-0B0E8659042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4817" y="1858485"/>
            <a:ext cx="1175163" cy="1659054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7E100C16-5089-4418-9C6C-9AABABBF0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158" y="2293126"/>
            <a:ext cx="1081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 err="1"/>
              <a:t>InvLog</a:t>
            </a:r>
            <a:endParaRPr lang="en-US" altLang="en-US" sz="2400" dirty="0"/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EE1A453D-8D35-4EEB-9010-A1BD06880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097" y="2125168"/>
            <a:ext cx="6206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Log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276238-75D3-4F3C-AC3C-6F8CE28AD9D8}"/>
              </a:ext>
            </a:extLst>
          </p:cNvPr>
          <p:cNvSpPr/>
          <p:nvPr/>
        </p:nvSpPr>
        <p:spPr>
          <a:xfrm>
            <a:off x="3048000" y="2721114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Font typeface="StarBats" pitchFamily="2" charset="2"/>
              <a:buNone/>
            </a:pPr>
            <a:r>
              <a:rPr lang="en-GB" altLang="en-US" b="1" i="1" dirty="0">
                <a:solidFill>
                  <a:srgbClr val="FFFFFF"/>
                </a:solidFill>
                <a:latin typeface="Arial" panose="020B0604020202020204" pitchFamily="34" charset="0"/>
              </a:rPr>
              <a:t>CIS 601</a:t>
            </a:r>
          </a:p>
          <a:p>
            <a:pPr algn="ctr">
              <a:buClr>
                <a:srgbClr val="000000"/>
              </a:buClr>
              <a:buFont typeface="StarBats" pitchFamily="2" charset="2"/>
              <a:buNone/>
            </a:pPr>
            <a:endParaRPr lang="en-GB" altLang="en-US" b="1" i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>
              <a:buClr>
                <a:srgbClr val="000000"/>
              </a:buClr>
              <a:buFont typeface="StarBats" pitchFamily="2" charset="2"/>
              <a:buNone/>
            </a:pPr>
            <a:r>
              <a:rPr lang="en-GB" altLang="en-US" b="1" i="1" dirty="0">
                <a:solidFill>
                  <a:srgbClr val="FFFFFF"/>
                </a:solidFill>
                <a:latin typeface="Arial" panose="020B0604020202020204" pitchFamily="34" charset="0"/>
              </a:rPr>
              <a:t>Image ENHANCEMENT</a:t>
            </a:r>
          </a:p>
          <a:p>
            <a:pPr algn="ctr">
              <a:buClr>
                <a:srgbClr val="000000"/>
              </a:buClr>
              <a:buFont typeface="StarBats" pitchFamily="2" charset="2"/>
              <a:buNone/>
            </a:pPr>
            <a:r>
              <a:rPr lang="en-GB" altLang="en-US" sz="1400" b="1" i="1" dirty="0">
                <a:solidFill>
                  <a:srgbClr val="FFFFFF"/>
                </a:solidFill>
                <a:latin typeface="Arial" panose="020B0604020202020204" pitchFamily="34" charset="0"/>
              </a:rPr>
              <a:t>in the</a:t>
            </a:r>
          </a:p>
          <a:p>
            <a:pPr algn="ctr">
              <a:buClr>
                <a:srgbClr val="000000"/>
              </a:buClr>
              <a:buFont typeface="StarBats" pitchFamily="2" charset="2"/>
              <a:buNone/>
            </a:pPr>
            <a:r>
              <a:rPr lang="en-GB" altLang="en-US" b="1" i="1" dirty="0">
                <a:solidFill>
                  <a:srgbClr val="FFFFFF"/>
                </a:solidFill>
                <a:latin typeface="Arial" panose="020B0604020202020204" pitchFamily="34" charset="0"/>
              </a:rPr>
              <a:t>SPATIAL DOMAIN</a:t>
            </a:r>
            <a:endParaRPr lang="en-GB" altLang="en-US" b="1" i="1" dirty="0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5C357A-E4ED-43BC-B0D9-EF22DF941200}"/>
              </a:ext>
            </a:extLst>
          </p:cNvPr>
          <p:cNvSpPr/>
          <p:nvPr/>
        </p:nvSpPr>
        <p:spPr>
          <a:xfrm>
            <a:off x="5762780" y="618190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Sumber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gambar</a:t>
            </a:r>
            <a:r>
              <a:rPr lang="en-US" sz="1600" dirty="0">
                <a:solidFill>
                  <a:srgbClr val="FF0000"/>
                </a:solidFill>
              </a:rPr>
              <a:t>: CIS 601, Image ENHANCEMENT in the SPATIAL DOMAIN, </a:t>
            </a:r>
            <a:r>
              <a:rPr lang="en-GB" altLang="en-US" sz="1600" i="1" dirty="0" err="1">
                <a:solidFill>
                  <a:srgbClr val="FF0000"/>
                </a:solidFill>
              </a:rPr>
              <a:t>Dr.</a:t>
            </a:r>
            <a:r>
              <a:rPr lang="en-GB" altLang="en-US" sz="1600" i="1" dirty="0">
                <a:solidFill>
                  <a:srgbClr val="FF0000"/>
                </a:solidFill>
              </a:rPr>
              <a:t> Rolf </a:t>
            </a:r>
            <a:r>
              <a:rPr lang="en-GB" altLang="en-US" sz="1600" i="1" dirty="0" err="1">
                <a:solidFill>
                  <a:srgbClr val="FF0000"/>
                </a:solidFill>
              </a:rPr>
              <a:t>Lakaemper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0ED03-BB3A-9B6A-5756-D44BD025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73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E55DB4-4271-C833-1E29-9D5479D42D1A}"/>
              </a:ext>
            </a:extLst>
          </p:cNvPr>
          <p:cNvSpPr txBox="1"/>
          <p:nvPr/>
        </p:nvSpPr>
        <p:spPr>
          <a:xfrm>
            <a:off x="609600" y="1305250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clc</a:t>
            </a:r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clear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a=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(a),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a=im2double(a);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row,col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]=size(a);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 = 2;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=1:row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j=1:col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s(i,j)= c*log(a(i,j) + 1);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'Log transformation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8AECA-DB7C-DA22-452D-8C7D61B37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904" y="157162"/>
            <a:ext cx="4503534" cy="36933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C9C9E-F5DF-52C9-96AA-B89E18F48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886" y="3429000"/>
            <a:ext cx="4406552" cy="36137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0BD8B9-32CB-0E2A-9DC3-4F41CA1CC04B}"/>
              </a:ext>
            </a:extLst>
          </p:cNvPr>
          <p:cNvSpPr txBox="1"/>
          <p:nvPr/>
        </p:nvSpPr>
        <p:spPr>
          <a:xfrm>
            <a:off x="609600" y="546540"/>
            <a:ext cx="2339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Transformasi</a:t>
            </a:r>
            <a:r>
              <a:rPr lang="en-US" sz="2400" dirty="0"/>
              <a:t> Log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ABDF1BE-1625-C8D2-7A17-CC9BF545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24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104C13-2331-FC0F-B0B9-F20E71D7C6D3}"/>
              </a:ext>
            </a:extLst>
          </p:cNvPr>
          <p:cNvSpPr txBox="1"/>
          <p:nvPr/>
        </p:nvSpPr>
        <p:spPr>
          <a:xfrm>
            <a:off x="609600" y="546540"/>
            <a:ext cx="3259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Transformasi</a:t>
            </a:r>
            <a:r>
              <a:rPr lang="en-US" sz="2400" dirty="0"/>
              <a:t> Inverse Log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B8D005-193F-7A5E-D786-20876E939DA5}"/>
              </a:ext>
            </a:extLst>
          </p:cNvPr>
          <p:cNvSpPr txBox="1"/>
          <p:nvPr/>
        </p:nvSpPr>
        <p:spPr>
          <a:xfrm>
            <a:off x="484909" y="1430033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clc</a:t>
            </a:r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clear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a=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(a),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a=im2double(a);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row,col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]=size(a);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 = 2;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=1:row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j=1:col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s(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)= exp(a(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)^c) - 1;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'Inverse log transformation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005DCB-B514-A2E9-29F8-DFA9FF72B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987" y="109937"/>
            <a:ext cx="4722706" cy="38730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2DA0FF-31E3-C754-4ACF-3041C7B5E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987" y="3553691"/>
            <a:ext cx="4722706" cy="387306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B9D6A6-7942-2FC4-B573-80B9504B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96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627B0-D0C9-40B0-B9A2-0A8EDB0EF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391" y="1598265"/>
            <a:ext cx="3657524" cy="366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77B524-F47C-4A32-A001-AFA2B933B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661" y="1598265"/>
            <a:ext cx="3657524" cy="366147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223D6F2-7E85-447E-96BF-66284749928D}"/>
              </a:ext>
            </a:extLst>
          </p:cNvPr>
          <p:cNvCxnSpPr/>
          <p:nvPr/>
        </p:nvCxnSpPr>
        <p:spPr>
          <a:xfrm>
            <a:off x="5615608" y="3429000"/>
            <a:ext cx="56653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76563-4DC7-8898-88E1-ECA9900C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83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2980268-B185-45BA-B573-3812158FC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3667" y="2205391"/>
            <a:ext cx="7461159" cy="45352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5BBF91-C4AE-45E5-8262-9BD048FC9401}"/>
              </a:ext>
            </a:extLst>
          </p:cNvPr>
          <p:cNvSpPr/>
          <p:nvPr/>
        </p:nvSpPr>
        <p:spPr>
          <a:xfrm>
            <a:off x="472965" y="204843"/>
            <a:ext cx="1124606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/>
              <a:t>Application: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i="1" dirty="0"/>
              <a:t>This transformation is suitable for the case when the dynamic range of a processed image far exceeds the capability of the display device (e.g. display of the Fourier spectrum of an image) </a:t>
            </a:r>
            <a:endParaRPr lang="en-US" alt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i="1" dirty="0"/>
              <a:t>Also called </a:t>
            </a:r>
            <a:r>
              <a:rPr lang="en-US" altLang="en-US" sz="2400" i="1" dirty="0">
                <a:solidFill>
                  <a:schemeClr val="accent2"/>
                </a:solidFill>
              </a:rPr>
              <a:t>“dynamic-range compression / expansion”</a:t>
            </a:r>
            <a:endParaRPr lang="en-US" altLang="en-US" sz="2400" dirty="0">
              <a:solidFill>
                <a:schemeClr val="accent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6BDBAB-864B-4CFC-8601-CEFD99A17D45}"/>
              </a:ext>
            </a:extLst>
          </p:cNvPr>
          <p:cNvSpPr/>
          <p:nvPr/>
        </p:nvSpPr>
        <p:spPr>
          <a:xfrm>
            <a:off x="5623034" y="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Sumber</a:t>
            </a:r>
            <a:r>
              <a:rPr lang="en-US" alt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Digital Image Processing, Chapter # 3, Image Enhancement in Spatial Domain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47A78-4A80-2A1B-72F9-E28F769D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01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E9B001-B0BF-AA50-3341-9BAD3B12F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B4E1E-CAB0-7C97-3711-BBE030BAB4EA}"/>
              </a:ext>
            </a:extLst>
          </p:cNvPr>
          <p:cNvSpPr txBox="1"/>
          <p:nvPr/>
        </p:nvSpPr>
        <p:spPr>
          <a:xfrm>
            <a:off x="2189017" y="136525"/>
            <a:ext cx="87006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clc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 clear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all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in=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'fourier.jpg'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c=input(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'Enter the constant value, c =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a=im2double(in);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a=a*255;</a:t>
            </a:r>
          </a:p>
          <a:p>
            <a:r>
              <a:rPr lang="pt-B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out=c*log10(1+a);       </a:t>
            </a:r>
            <a:r>
              <a:rPr lang="pt-BR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s=T(r)=clog(1+r)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out=out/max(max(out));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Normalization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subplot(121),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(in), title(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subplot(122),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(out), title(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'Log Transformed Image(c=1)'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05F461-AB2B-99C9-14AD-512062580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31" y="2716265"/>
            <a:ext cx="6308938" cy="3260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88DBA-3F8E-E6C2-F3D3-E68108BEFC6C}"/>
              </a:ext>
            </a:extLst>
          </p:cNvPr>
          <p:cNvSpPr txBox="1"/>
          <p:nvPr/>
        </p:nvSpPr>
        <p:spPr>
          <a:xfrm>
            <a:off x="1801090" y="6169580"/>
            <a:ext cx="9670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http://matlabwork.blogspot.com/2016/03/basic-intensity-transformation-functions.html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6123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6C1296-79B1-4C20-9F84-DFBD93C54103}"/>
              </a:ext>
            </a:extLst>
          </p:cNvPr>
          <p:cNvSpPr txBox="1"/>
          <p:nvPr/>
        </p:nvSpPr>
        <p:spPr>
          <a:xfrm>
            <a:off x="516388" y="549122"/>
            <a:ext cx="458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c) </a:t>
            </a:r>
            <a:r>
              <a:rPr lang="en-US" sz="2800" dirty="0" err="1"/>
              <a:t>Transformasi</a:t>
            </a:r>
            <a:r>
              <a:rPr lang="en-US" sz="2800" dirty="0"/>
              <a:t> </a:t>
            </a:r>
            <a:r>
              <a:rPr lang="en-US" sz="2800" dirty="0" err="1"/>
              <a:t>Pangkat</a:t>
            </a:r>
            <a:endParaRPr lang="en-US" sz="28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963B98B-48AB-4324-8223-7EF88BB61B69}"/>
              </a:ext>
            </a:extLst>
          </p:cNvPr>
          <p:cNvSpPr txBox="1">
            <a:spLocks noChangeArrowheads="1"/>
          </p:cNvSpPr>
          <p:nvPr/>
        </p:nvSpPr>
        <p:spPr>
          <a:xfrm>
            <a:off x="516388" y="1288750"/>
            <a:ext cx="5231525" cy="18917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err="1"/>
              <a:t>Fungsi</a:t>
            </a:r>
            <a:r>
              <a:rPr lang="en-US" altLang="en-US" dirty="0"/>
              <a:t> </a:t>
            </a:r>
            <a:r>
              <a:rPr lang="en-US" altLang="en-US" dirty="0" err="1"/>
              <a:t>pangkat</a:t>
            </a:r>
            <a:r>
              <a:rPr lang="en-US" altLang="en-US" dirty="0"/>
              <a:t>: </a:t>
            </a:r>
          </a:p>
          <a:p>
            <a:pPr>
              <a:buFontTx/>
              <a:buNone/>
            </a:pPr>
            <a:r>
              <a:rPr lang="en-US" altLang="en-US" dirty="0"/>
              <a:t>		</a:t>
            </a:r>
            <a:r>
              <a:rPr lang="en-US" altLang="en-US" i="1" dirty="0"/>
              <a:t>s</a:t>
            </a:r>
            <a:r>
              <a:rPr lang="en-US" altLang="en-US" dirty="0"/>
              <a:t> = </a:t>
            </a:r>
            <a:r>
              <a:rPr lang="en-US" altLang="en-US" i="1" dirty="0" err="1"/>
              <a:t>cr</a:t>
            </a:r>
            <a:r>
              <a:rPr lang="en-US" altLang="en-US" baseline="30000" dirty="0"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en-US" dirty="0"/>
              <a:t> </a:t>
            </a:r>
          </a:p>
          <a:p>
            <a:pPr>
              <a:buFontTx/>
              <a:buNone/>
            </a:pPr>
            <a:r>
              <a:rPr lang="en-US" altLang="en-US" dirty="0"/>
              <a:t>	</a:t>
            </a:r>
            <a:r>
              <a:rPr lang="en-US" altLang="en-US" i="1" dirty="0"/>
              <a:t>c</a:t>
            </a:r>
            <a:r>
              <a:rPr lang="en-US" altLang="en-US" dirty="0"/>
              <a:t> dan </a:t>
            </a:r>
            <a:r>
              <a:rPr lang="en-US" altLang="en-US" i="1" dirty="0"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en-US" dirty="0"/>
              <a:t>  </a:t>
            </a:r>
            <a:r>
              <a:rPr lang="en-US" altLang="en-US" dirty="0" err="1"/>
              <a:t>adalah</a:t>
            </a:r>
            <a:r>
              <a:rPr lang="en-US" altLang="en-US" dirty="0"/>
              <a:t> </a:t>
            </a:r>
            <a:r>
              <a:rPr lang="en-US" altLang="en-US" dirty="0" err="1"/>
              <a:t>konstanta</a:t>
            </a:r>
            <a:r>
              <a:rPr lang="en-US" altLang="en-US" dirty="0"/>
              <a:t> </a:t>
            </a:r>
            <a:r>
              <a:rPr lang="en-US" altLang="en-US" dirty="0" err="1"/>
              <a:t>positif</a:t>
            </a:r>
            <a:r>
              <a:rPr lang="en-US" altLang="en-US" sz="2400" dirty="0"/>
              <a:t>.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254C07A-A6B6-40A8-8B5D-22C9EDE6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2247" y="1580038"/>
            <a:ext cx="5983641" cy="4254673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E7961B-CE56-9CE3-2A83-307A767D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47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5730108-54B6-4EB5-B753-E60243651A45}"/>
              </a:ext>
            </a:extLst>
          </p:cNvPr>
          <p:cNvSpPr txBox="1">
            <a:spLocks noChangeArrowheads="1"/>
          </p:cNvSpPr>
          <p:nvPr/>
        </p:nvSpPr>
        <p:spPr>
          <a:xfrm>
            <a:off x="757361" y="1197816"/>
            <a:ext cx="7167439" cy="51928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400" dirty="0" err="1"/>
              <a:t>Hukum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pangkat</a:t>
            </a:r>
            <a:r>
              <a:rPr lang="en-US" altLang="en-US" sz="2400" dirty="0"/>
              <a:t> (</a:t>
            </a:r>
            <a:r>
              <a:rPr lang="en-US" altLang="en-US" sz="2400" i="1" dirty="0"/>
              <a:t>power-law</a:t>
            </a:r>
            <a:r>
              <a:rPr lang="en-US" altLang="en-US" sz="2400" dirty="0"/>
              <a:t>):</a:t>
            </a:r>
          </a:p>
          <a:p>
            <a:pPr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</a:rPr>
              <a:t>Untuk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  </a:t>
            </a:r>
            <a:r>
              <a:rPr lang="en-US" altLang="en-US" sz="2400" dirty="0">
                <a:solidFill>
                  <a:srgbClr val="FF0000"/>
                </a:solidFill>
              </a:rPr>
              <a:t>&lt; 1:   </a:t>
            </a:r>
            <a:r>
              <a:rPr lang="en-US" altLang="en-US" sz="2400" dirty="0" err="1"/>
              <a:t>Membuat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terang</a:t>
            </a:r>
            <a:endParaRPr lang="en-US" altLang="en-US" sz="2400" dirty="0"/>
          </a:p>
          <a:p>
            <a:pPr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</a:rPr>
              <a:t>Untuk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  </a:t>
            </a:r>
            <a:r>
              <a:rPr lang="en-US" altLang="en-US" sz="2400" dirty="0">
                <a:solidFill>
                  <a:srgbClr val="FF0000"/>
                </a:solidFill>
              </a:rPr>
              <a:t>&gt; 1:   </a:t>
            </a:r>
            <a:r>
              <a:rPr lang="en-US" altLang="en-US" sz="2400" dirty="0" err="1"/>
              <a:t>Membuat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menjaid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gelap</a:t>
            </a:r>
            <a:endParaRPr lang="en-US" altLang="en-US" sz="2400" dirty="0"/>
          </a:p>
          <a:p>
            <a:pPr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Jika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  </a:t>
            </a:r>
            <a:r>
              <a:rPr lang="en-US" altLang="en-US" sz="2400" dirty="0">
                <a:solidFill>
                  <a:srgbClr val="FF0000"/>
                </a:solidFill>
              </a:rPr>
              <a:t>=1 &amp; c=1:  </a:t>
            </a:r>
            <a:r>
              <a:rPr lang="en-US" altLang="en-US" sz="2400" dirty="0" err="1"/>
              <a:t>Transformasi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identitas</a:t>
            </a:r>
            <a:r>
              <a:rPr lang="en-US" altLang="en-US" sz="2400" dirty="0"/>
              <a:t> (s = r)</a:t>
            </a:r>
          </a:p>
          <a:p>
            <a:pPr>
              <a:buFontTx/>
              <a:buNone/>
            </a:pPr>
            <a:endParaRPr lang="en-US" altLang="en-US" sz="2400" dirty="0"/>
          </a:p>
          <a:p>
            <a:pPr marL="0" indent="0">
              <a:buFontTx/>
              <a:buNone/>
            </a:pPr>
            <a:r>
              <a:rPr lang="en-US" altLang="en-US" sz="2400" dirty="0" err="1"/>
              <a:t>Beberapa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devais</a:t>
            </a:r>
            <a:r>
              <a:rPr lang="en-US" altLang="en-US" sz="2400" dirty="0"/>
              <a:t> (</a:t>
            </a:r>
            <a:r>
              <a:rPr lang="en-US" altLang="en-US" sz="2400" i="1" dirty="0"/>
              <a:t>image capture</a:t>
            </a:r>
            <a:r>
              <a:rPr lang="en-US" altLang="en-US" sz="2400" dirty="0"/>
              <a:t>, </a:t>
            </a:r>
            <a:r>
              <a:rPr lang="en-US" altLang="en-US" sz="2400" i="1" dirty="0"/>
              <a:t>printin</a:t>
            </a:r>
            <a:r>
              <a:rPr lang="en-US" altLang="en-US" sz="2400" dirty="0"/>
              <a:t>g, </a:t>
            </a:r>
            <a:r>
              <a:rPr lang="en-US" altLang="en-US" sz="2400" i="1" dirty="0"/>
              <a:t>display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melakukan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respon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berdasarkan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hukum-pangkat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perlu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dikoreksi</a:t>
            </a:r>
            <a:endParaRPr lang="en-US" altLang="en-US" sz="2400" dirty="0"/>
          </a:p>
          <a:p>
            <a:pPr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043BD0-5A66-4FD1-96E6-79431D138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9575" y="39063"/>
            <a:ext cx="4653880" cy="3389937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543C05-E22A-5FB4-5C9F-E16703FD8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18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asil gambar untuk dark face image">
            <a:extLst>
              <a:ext uri="{FF2B5EF4-FFF2-40B4-BE49-F238E27FC236}">
                <a16:creationId xmlns:a16="http://schemas.microsoft.com/office/drawing/2014/main" id="{534D204C-60D0-432F-A320-78F369B8E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87" y="1531247"/>
            <a:ext cx="4585215" cy="306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F30450-D781-49C6-9C68-0528C918D5C9}"/>
              </a:ext>
            </a:extLst>
          </p:cNvPr>
          <p:cNvSpPr txBox="1"/>
          <p:nvPr/>
        </p:nvSpPr>
        <p:spPr>
          <a:xfrm>
            <a:off x="1936472" y="4691269"/>
            <a:ext cx="338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Dark face image for recognition </a:t>
            </a:r>
          </a:p>
        </p:txBody>
      </p:sp>
      <p:pic>
        <p:nvPicPr>
          <p:cNvPr id="43012" name="Picture 4" descr="Hasil gambar untuk blur vehicle plate recognition">
            <a:extLst>
              <a:ext uri="{FF2B5EF4-FFF2-40B4-BE49-F238E27FC236}">
                <a16:creationId xmlns:a16="http://schemas.microsoft.com/office/drawing/2014/main" id="{E8EE1610-5DF0-4BC1-AA59-0654EB66A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495" y="617676"/>
            <a:ext cx="4215843" cy="506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1603D2-70CC-4618-A9DF-0AAC2B6E25D3}"/>
              </a:ext>
            </a:extLst>
          </p:cNvPr>
          <p:cNvSpPr txBox="1"/>
          <p:nvPr/>
        </p:nvSpPr>
        <p:spPr>
          <a:xfrm>
            <a:off x="7615028" y="5870992"/>
            <a:ext cx="338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Blur vehicle plate number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E9C598-9BDA-B5C9-2E53-2C8AF9AC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68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B16A2E-C1A5-F91A-6622-714144E67C8B}"/>
              </a:ext>
            </a:extLst>
          </p:cNvPr>
          <p:cNvSpPr txBox="1"/>
          <p:nvPr/>
        </p:nvSpPr>
        <p:spPr>
          <a:xfrm>
            <a:off x="374073" y="1083670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clc</a:t>
            </a:r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clear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a=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(a),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a=im2double(a);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row,col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]=size(a);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gamma = 0.3;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 = 1;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=1:row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j=1:col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s(i,j)= c *(a(i,j)^gamma);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'Power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tranformation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968D9-961E-CDE0-0CE9-B1EA7E62B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868" y="0"/>
            <a:ext cx="4783604" cy="3923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84086-E024-775A-121F-92B516D9E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867" y="3419324"/>
            <a:ext cx="4656859" cy="38190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9E73C6-D5C5-4328-5D65-7A93A15EE5CF}"/>
              </a:ext>
            </a:extLst>
          </p:cNvPr>
          <p:cNvSpPr txBox="1"/>
          <p:nvPr/>
        </p:nvSpPr>
        <p:spPr>
          <a:xfrm>
            <a:off x="374073" y="374073"/>
            <a:ext cx="374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Power transformation (</a:t>
            </a:r>
            <a:r>
              <a:rPr lang="en-US" sz="2400" dirty="0">
                <a:sym typeface="Symbol" panose="05050102010706020507" pitchFamily="18" charset="2"/>
              </a:rPr>
              <a:t> &lt; 1)</a:t>
            </a:r>
            <a:endParaRPr lang="en-US" sz="24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BE4176-5B93-6E17-6691-2AC108F30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716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A05D83-B32B-776B-F8E4-D699CCD6EFC5}"/>
              </a:ext>
            </a:extLst>
          </p:cNvPr>
          <p:cNvSpPr txBox="1"/>
          <p:nvPr/>
        </p:nvSpPr>
        <p:spPr>
          <a:xfrm>
            <a:off x="374073" y="374073"/>
            <a:ext cx="374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Power transformation (</a:t>
            </a:r>
            <a:r>
              <a:rPr lang="en-US" sz="2400" dirty="0">
                <a:sym typeface="Symbol" panose="05050102010706020507" pitchFamily="18" charset="2"/>
              </a:rPr>
              <a:t> &gt; 1)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59CFA2-291D-4E79-409E-F1484437305A}"/>
              </a:ext>
            </a:extLst>
          </p:cNvPr>
          <p:cNvSpPr txBox="1"/>
          <p:nvPr/>
        </p:nvSpPr>
        <p:spPr>
          <a:xfrm>
            <a:off x="526472" y="1139088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clc</a:t>
            </a:r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clear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a=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(a),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a=im2double(a);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row,col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]=size(a);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gamma = 3;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 = 1;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=1:row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j=1:col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s(i,j)= c *(a(i,j)^gamma);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'Power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tranformation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438D4F-54F9-6BD2-A422-4836CA85F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472" y="58016"/>
            <a:ext cx="4793673" cy="3931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726FF9-95F2-BC56-91F4-15BC45FD4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179" y="3401105"/>
            <a:ext cx="4765965" cy="3908537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343E2FC-37D3-FFB3-088B-E2021379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81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ADD015-AE87-34B5-6FF4-77B13229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BDDFA1-2CB7-2523-9F81-47EFCD49D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6" y="574675"/>
            <a:ext cx="6515100" cy="578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BA910F-013E-CEB5-7DAA-07BBC309F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538162"/>
            <a:ext cx="6515100" cy="578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0A9EC5-1E1D-AE5A-450D-79E189D7800F}"/>
              </a:ext>
            </a:extLst>
          </p:cNvPr>
          <p:cNvSpPr txBox="1"/>
          <p:nvPr/>
        </p:nvSpPr>
        <p:spPr>
          <a:xfrm>
            <a:off x="8257309" y="5894685"/>
            <a:ext cx="1620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cs typeface="Times New Roman" panose="02020603050405020304" pitchFamily="18" charset="0"/>
                <a:sym typeface="Symbol" panose="05050102010706020507" pitchFamily="18" charset="2"/>
              </a:rPr>
              <a:t>   = 0.4</a:t>
            </a:r>
            <a:r>
              <a:rPr lang="en-US" altLang="en-US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4699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DAE2E7-5D91-91B7-9732-43BBB669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E689DC-F1C2-5FB0-D93E-13071256D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6380"/>
            <a:ext cx="6400800" cy="4467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084C29-7B40-052C-8E0C-EEE0707E9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390775"/>
            <a:ext cx="6400800" cy="4467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B2C697-064F-A8CA-E753-5CBBE09117FF}"/>
              </a:ext>
            </a:extLst>
          </p:cNvPr>
          <p:cNvSpPr txBox="1"/>
          <p:nvPr/>
        </p:nvSpPr>
        <p:spPr>
          <a:xfrm>
            <a:off x="3200400" y="230152"/>
            <a:ext cx="782781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clc</a:t>
            </a:r>
            <a:endParaRPr lang="en-US" sz="16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clear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a=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'gedung-sate.jpg'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(a),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a=im2double(a);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gamma = 0.5; c =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 = c *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a.^gamma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  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(s),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'Power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tranformation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image'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D90A52-51A6-B8C0-A641-D7A839F4B7A1}"/>
              </a:ext>
            </a:extLst>
          </p:cNvPr>
          <p:cNvSpPr txBox="1"/>
          <p:nvPr/>
        </p:nvSpPr>
        <p:spPr>
          <a:xfrm>
            <a:off x="498763" y="230152"/>
            <a:ext cx="2044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Citra </a:t>
            </a:r>
            <a:r>
              <a:rPr lang="en-US" sz="2400" dirty="0" err="1">
                <a:solidFill>
                  <a:srgbClr val="FF0000"/>
                </a:solidFill>
              </a:rPr>
              <a:t>berwarna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290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68F9F40-5E46-46B4-9539-D51D0494D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2249" y="904462"/>
            <a:ext cx="9467502" cy="57547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275FD-FE57-8F2C-5662-9B755706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024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8A0F03BD-1D15-49D9-A88D-E93708FC5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4426" y="1196008"/>
            <a:ext cx="8495912" cy="5320748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CA6B32-4EFC-240C-57DA-5C0546B9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780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84AD5-648D-48FE-A55A-4C8D23699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11" y="1075141"/>
            <a:ext cx="10334617" cy="5603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6E8EC0-ED33-4C81-81DF-7F0439B7C8B5}"/>
              </a:ext>
            </a:extLst>
          </p:cNvPr>
          <p:cNvSpPr txBox="1"/>
          <p:nvPr/>
        </p:nvSpPr>
        <p:spPr>
          <a:xfrm>
            <a:off x="1162358" y="457200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Rincian</a:t>
            </a:r>
            <a:r>
              <a:rPr lang="en-US" sz="2000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2A645-B487-0F7D-EACB-D407452EA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924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80BCE9-BD4B-4FFF-ACFA-AA1672CC8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920" y="990502"/>
            <a:ext cx="10240762" cy="5728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807CE-0B0A-4E2C-BA8B-8A03077E33BB}"/>
              </a:ext>
            </a:extLst>
          </p:cNvPr>
          <p:cNvSpPr txBox="1"/>
          <p:nvPr/>
        </p:nvSpPr>
        <p:spPr>
          <a:xfrm>
            <a:off x="1162358" y="457200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Rincian</a:t>
            </a:r>
            <a:r>
              <a:rPr lang="en-US" sz="2000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B43DC-2CB4-AC0C-5D4C-20285EDA2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37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AD4B621-FC96-4382-A62D-7FF117960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3200" y="2509959"/>
            <a:ext cx="6782904" cy="4255940"/>
          </a:xfrm>
          <a:prstGeom prst="rect">
            <a:avLst/>
          </a:prstGeom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9EF0EE38-0956-4A8A-BDB9-AD51293A6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939" y="386741"/>
            <a:ext cx="6217290" cy="77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4000" dirty="0">
                <a:solidFill>
                  <a:schemeClr val="accent2"/>
                </a:solidFill>
              </a:rPr>
              <a:t>Gamma correction</a:t>
            </a:r>
            <a:endParaRPr lang="th-TH" altLang="en-US" sz="4000" dirty="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A17C34-B057-7C99-6F94-3F50A7E9FFF4}"/>
              </a:ext>
            </a:extLst>
          </p:cNvPr>
          <p:cNvSpPr txBox="1"/>
          <p:nvPr/>
        </p:nvSpPr>
        <p:spPr>
          <a:xfrm>
            <a:off x="1381760" y="1272272"/>
            <a:ext cx="10048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Gamma (γ) correction: </a:t>
            </a:r>
            <a:r>
              <a:rPr lang="en-US" altLang="en-US" sz="2400" dirty="0"/>
              <a:t>Proses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mengoreksi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fenomena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hukum-pangkat</a:t>
            </a:r>
            <a:endParaRPr lang="en-US" alt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16184-4CE8-4830-9ACC-1A2D044B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211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F84A934B-ACBF-4BE0-BCB2-7F20B8D84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3B2D742-FD41-4A50-8ECB-E925D453F7E0}" type="slidenum">
              <a:rPr lang="en-US" altLang="en-US" sz="1400"/>
              <a:pPr eaLnBrk="1" hangingPunct="1"/>
              <a:t>49</a:t>
            </a:fld>
            <a:endParaRPr lang="en-US" altLang="en-US" sz="1400"/>
          </a:p>
        </p:txBody>
      </p:sp>
      <p:sp>
        <p:nvSpPr>
          <p:cNvPr id="19471" name="Rectangle 15">
            <a:extLst>
              <a:ext uri="{FF2B5EF4-FFF2-40B4-BE49-F238E27FC236}">
                <a16:creationId xmlns:a16="http://schemas.microsoft.com/office/drawing/2014/main" id="{87FFE32A-5426-4A88-8D2A-D8FC3FC10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426" y="134314"/>
            <a:ext cx="6217290" cy="77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4000" dirty="0">
                <a:solidFill>
                  <a:schemeClr val="accent2"/>
                </a:solidFill>
              </a:rPr>
              <a:t>Gamma correction</a:t>
            </a:r>
            <a:endParaRPr lang="th-TH" altLang="en-US" sz="4000" dirty="0">
              <a:solidFill>
                <a:schemeClr val="accent2"/>
              </a:solidFill>
            </a:endParaRPr>
          </a:p>
        </p:txBody>
      </p:sp>
      <p:sp>
        <p:nvSpPr>
          <p:cNvPr id="19472" name="Rectangle 16">
            <a:extLst>
              <a:ext uri="{FF2B5EF4-FFF2-40B4-BE49-F238E27FC236}">
                <a16:creationId xmlns:a16="http://schemas.microsoft.com/office/drawing/2014/main" id="{129EA39F-6C8A-498A-AB58-4AD8ED2D6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2965" y="1604340"/>
            <a:ext cx="3925888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/>
              <a:t>Cathode ray tube (CRT) devices have an intensity-to-voltage response that is a power function, with </a:t>
            </a:r>
            <a:r>
              <a:rPr lang="en-US" altLang="en-US" sz="2400" dirty="0">
                <a:sym typeface="Symbol" panose="05050102010706020507" pitchFamily="18" charset="2"/>
              </a:rPr>
              <a:t> varying from 1.8 to 2.5</a:t>
            </a: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The picture will become darker.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Gamma correction is done by preprocessing the image before inputting it to the monitor with </a:t>
            </a:r>
            <a:r>
              <a:rPr lang="en-US" alt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 = cr</a:t>
            </a:r>
            <a:r>
              <a:rPr lang="en-US" altLang="en-US" sz="24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1/</a:t>
            </a:r>
            <a:r>
              <a:rPr lang="en-US" altLang="en-US" sz="24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endParaRPr lang="th-TH" alt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3A5B4E-0E45-409B-A40C-C0DBCEC703A6}"/>
              </a:ext>
            </a:extLst>
          </p:cNvPr>
          <p:cNvSpPr txBox="1"/>
          <p:nvPr/>
        </p:nvSpPr>
        <p:spPr>
          <a:xfrm>
            <a:off x="2427039" y="1120977"/>
            <a:ext cx="1755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Grayscale image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A2F23-B7D3-42CF-B13B-29BB580B6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62" y="1450156"/>
            <a:ext cx="7439818" cy="50887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14B87-274B-4721-8306-6D6C8F933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0230"/>
            <a:ext cx="10515600" cy="5436734"/>
          </a:xfrm>
        </p:spPr>
        <p:txBody>
          <a:bodyPr>
            <a:normAutofit/>
          </a:bodyPr>
          <a:lstStyle/>
          <a:p>
            <a:r>
              <a:rPr lang="en-US" sz="2400" dirty="0" err="1"/>
              <a:t>Berdasarkan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(domain) </a:t>
            </a:r>
            <a:r>
              <a:rPr lang="en-US" sz="2400" dirty="0" err="1"/>
              <a:t>operasinya</a:t>
            </a:r>
            <a:r>
              <a:rPr lang="en-US" sz="2400" dirty="0"/>
              <a:t>, </a:t>
            </a:r>
            <a:r>
              <a:rPr lang="en-US" sz="2400" dirty="0" err="1"/>
              <a:t>metode-metode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perbaikan</a:t>
            </a:r>
            <a:r>
              <a:rPr lang="en-US" sz="2400" dirty="0"/>
              <a:t> </a:t>
            </a:r>
            <a:r>
              <a:rPr lang="en-US" sz="2400" dirty="0" err="1"/>
              <a:t>kualitas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dikelompokkan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dua</a:t>
            </a:r>
            <a:r>
              <a:rPr lang="en-US" sz="2400" dirty="0"/>
              <a:t> </a:t>
            </a:r>
            <a:r>
              <a:rPr lang="en-US" sz="2400" dirty="0" err="1"/>
              <a:t>kategori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   1. </a:t>
            </a:r>
            <a:r>
              <a:rPr lang="en-US" sz="2400" i="1" dirty="0"/>
              <a:t>Image enhancement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2. </a:t>
            </a:r>
            <a:r>
              <a:rPr lang="en-US" sz="2400" i="1" dirty="0"/>
              <a:t>Image enhancement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frekuensi</a:t>
            </a:r>
            <a:r>
              <a:rPr lang="en-US" sz="2400" dirty="0"/>
              <a:t>	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5" y="5159828"/>
            <a:ext cx="77724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14"/>
          <a:stretch>
            <a:fillRect/>
          </a:stretch>
        </p:blipFill>
        <p:spPr bwMode="auto">
          <a:xfrm>
            <a:off x="2579915" y="2797628"/>
            <a:ext cx="12192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6" r="44118" b="45624"/>
          <a:stretch>
            <a:fillRect/>
          </a:stretch>
        </p:blipFill>
        <p:spPr bwMode="auto">
          <a:xfrm>
            <a:off x="4484915" y="3102428"/>
            <a:ext cx="1143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4"/>
          <a:stretch>
            <a:fillRect/>
          </a:stretch>
        </p:blipFill>
        <p:spPr bwMode="auto">
          <a:xfrm>
            <a:off x="6085115" y="2873828"/>
            <a:ext cx="11430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484915" y="3233057"/>
            <a:ext cx="0" cy="5878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948041" y="2612962"/>
            <a:ext cx="1889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Spatial Domain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46012" y="4485694"/>
            <a:ext cx="636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Frequency Domain (</a:t>
            </a:r>
            <a:r>
              <a:rPr lang="en-US" altLang="en-US" dirty="0" err="1"/>
              <a:t>misalnya</a:t>
            </a:r>
            <a:r>
              <a:rPr lang="en-US" altLang="en-US" dirty="0"/>
              <a:t> </a:t>
            </a:r>
            <a:r>
              <a:rPr lang="en-US" altLang="en-US" dirty="0" err="1"/>
              <a:t>menggunakan</a:t>
            </a:r>
            <a:r>
              <a:rPr lang="en-US" altLang="en-US" dirty="0"/>
              <a:t> </a:t>
            </a:r>
            <a:r>
              <a:rPr lang="en-US" altLang="en-US" i="1" dirty="0"/>
              <a:t>Fourier Transform</a:t>
            </a:r>
            <a:r>
              <a:rPr lang="en-US" altLang="en-US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B45063-228E-4699-9722-523A7E759D76}"/>
              </a:ext>
            </a:extLst>
          </p:cNvPr>
          <p:cNvSpPr txBox="1"/>
          <p:nvPr/>
        </p:nvSpPr>
        <p:spPr>
          <a:xfrm>
            <a:off x="6210876" y="6533995"/>
            <a:ext cx="6100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Sumber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gambar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i="1" dirty="0">
                <a:solidFill>
                  <a:srgbClr val="FF0000"/>
                </a:solidFill>
              </a:rPr>
              <a:t>Image </a:t>
            </a:r>
            <a:r>
              <a:rPr lang="en-US" sz="1400" i="1" dirty="0" err="1">
                <a:solidFill>
                  <a:srgbClr val="FF0000"/>
                </a:solidFill>
              </a:rPr>
              <a:t>Fitering</a:t>
            </a:r>
            <a:r>
              <a:rPr lang="en-US" sz="1400" dirty="0">
                <a:solidFill>
                  <a:srgbClr val="FF0000"/>
                </a:solidFill>
              </a:rPr>
              <a:t>, CS485/685 Computer Vision, Prof. George </a:t>
            </a:r>
            <a:r>
              <a:rPr lang="en-US" sz="1400" dirty="0" err="1">
                <a:solidFill>
                  <a:srgbClr val="FF0000"/>
                </a:solidFill>
              </a:rPr>
              <a:t>Bebis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5486D-EC41-86C9-2BC1-D74DDF89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7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>
            <a:fillRect/>
          </a:stretch>
        </p:blipFill>
        <p:spPr>
          <a:xfrm>
            <a:off x="1453467" y="1451106"/>
            <a:ext cx="6172200" cy="2979738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365594"/>
            <a:ext cx="10876280" cy="712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3. </a:t>
            </a:r>
            <a:r>
              <a:rPr lang="en-US" b="1" dirty="0" err="1">
                <a:latin typeface="+mn-lt"/>
              </a:rPr>
              <a:t>Perbaikan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kontras</a:t>
            </a:r>
            <a:r>
              <a:rPr lang="en-US" b="1" dirty="0">
                <a:latin typeface="+mn-lt"/>
              </a:rPr>
              <a:t> (</a:t>
            </a:r>
            <a:r>
              <a:rPr lang="en-US" b="1" i="1" dirty="0">
                <a:latin typeface="+mn-lt"/>
              </a:rPr>
              <a:t>contrast enhancement</a:t>
            </a:r>
            <a:r>
              <a:rPr lang="en-US" b="1" dirty="0">
                <a:latin typeface="+mn-lt"/>
              </a:rPr>
              <a:t>)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625668" y="2606904"/>
            <a:ext cx="388500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i="1" dirty="0"/>
              <a:t>r</a:t>
            </a:r>
            <a:r>
              <a:rPr lang="en-US" altLang="en-US" sz="2000" dirty="0"/>
              <a:t> = </a:t>
            </a:r>
            <a:r>
              <a:rPr lang="en-US" altLang="en-US" sz="2000" i="1" dirty="0" err="1"/>
              <a:t>graylevel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citra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masukan</a:t>
            </a:r>
            <a:endParaRPr lang="en-US" altLang="en-US" sz="2000" dirty="0"/>
          </a:p>
          <a:p>
            <a:pPr eaLnBrk="1" hangingPunct="1">
              <a:spcBef>
                <a:spcPct val="0"/>
              </a:spcBef>
            </a:pPr>
            <a:r>
              <a:rPr lang="en-US" altLang="en-US" sz="2000" i="1" dirty="0"/>
              <a:t>s</a:t>
            </a:r>
            <a:r>
              <a:rPr lang="en-US" altLang="en-US" sz="2000" dirty="0"/>
              <a:t> = </a:t>
            </a:r>
            <a:r>
              <a:rPr lang="en-US" altLang="en-US" sz="2000" i="1" dirty="0" err="1"/>
              <a:t>graylevel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citra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luaran</a:t>
            </a:r>
            <a:endParaRPr lang="en-US" altLang="en-US" sz="2000" dirty="0"/>
          </a:p>
          <a:p>
            <a:pPr eaLnBrk="1" hangingPunct="1">
              <a:spcBef>
                <a:spcPct val="0"/>
              </a:spcBef>
            </a:pPr>
            <a:r>
              <a:rPr lang="en-US" altLang="en-US" sz="2000" i="1" dirty="0"/>
              <a:t>T</a:t>
            </a:r>
            <a:r>
              <a:rPr lang="en-US" altLang="en-US" sz="2000" dirty="0"/>
              <a:t> = </a:t>
            </a:r>
            <a:r>
              <a:rPr lang="en-US" altLang="en-US" sz="2000" dirty="0" err="1"/>
              <a:t>fungsi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perbaikan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kontras</a:t>
            </a:r>
            <a:endParaRPr lang="en-US" altLang="en-US" sz="2000" dirty="0"/>
          </a:p>
          <a:p>
            <a:pPr eaLnBrk="1" hangingPunct="1">
              <a:spcBef>
                <a:spcPct val="0"/>
              </a:spcBef>
            </a:pPr>
            <a:r>
              <a:rPr lang="en-US" altLang="en-US" sz="2000" i="1" dirty="0"/>
              <a:t>m</a:t>
            </a:r>
            <a:r>
              <a:rPr lang="en-US" altLang="en-US" sz="2000" dirty="0"/>
              <a:t> = </a:t>
            </a:r>
            <a:r>
              <a:rPr lang="en-US" altLang="en-US" sz="2000" dirty="0" err="1"/>
              <a:t>nilai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ambang</a:t>
            </a:r>
            <a:endParaRPr lang="en-US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664739" y="5479787"/>
            <a:ext cx="4332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Both"/>
            </a:pPr>
            <a:r>
              <a:rPr lang="en-US" altLang="en-US" dirty="0"/>
              <a:t>Nilai-</a:t>
            </a:r>
            <a:r>
              <a:rPr lang="en-US" altLang="en-US" dirty="0" err="1"/>
              <a:t>nilai</a:t>
            </a:r>
            <a:r>
              <a:rPr lang="en-US" altLang="en-US" dirty="0"/>
              <a:t> pixel &lt; </a:t>
            </a:r>
            <a:r>
              <a:rPr lang="en-US" altLang="en-US" i="1" dirty="0"/>
              <a:t>m</a:t>
            </a:r>
            <a:r>
              <a:rPr lang="en-US" altLang="en-US" dirty="0"/>
              <a:t> </a:t>
            </a:r>
            <a:r>
              <a:rPr lang="en-US" altLang="en-US" dirty="0" err="1"/>
              <a:t>dibuat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gelap</a:t>
            </a:r>
            <a:endParaRPr lang="en-US" altLang="en-US" dirty="0"/>
          </a:p>
          <a:p>
            <a:r>
              <a:rPr lang="en-US" altLang="en-US" dirty="0"/>
              <a:t>      Nilai-</a:t>
            </a:r>
            <a:r>
              <a:rPr lang="en-US" altLang="en-US" dirty="0" err="1"/>
              <a:t>nilai</a:t>
            </a:r>
            <a:r>
              <a:rPr lang="en-US" altLang="en-US" dirty="0"/>
              <a:t> pixel </a:t>
            </a:r>
            <a:r>
              <a:rPr lang="en-US" altLang="en-US" dirty="0">
                <a:sym typeface="Symbol" panose="05050102010706020507" pitchFamily="18" charset="2"/>
              </a:rPr>
              <a:t>  </a:t>
            </a:r>
            <a:r>
              <a:rPr lang="en-US" altLang="en-US" i="1" dirty="0"/>
              <a:t>m</a:t>
            </a:r>
            <a:r>
              <a:rPr lang="en-US" altLang="en-US" dirty="0"/>
              <a:t> </a:t>
            </a:r>
            <a:r>
              <a:rPr lang="en-US" altLang="en-US" dirty="0" err="1"/>
              <a:t>dibuat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terang</a:t>
            </a:r>
            <a:endParaRPr lang="en-US" altLang="en-US" dirty="0"/>
          </a:p>
          <a:p>
            <a:r>
              <a:rPr lang="en-US" dirty="0"/>
              <a:t>      </a:t>
            </a:r>
            <a:r>
              <a:rPr lang="en-US" dirty="0" err="1">
                <a:solidFill>
                  <a:srgbClr val="FF0000"/>
                </a:solidFill>
              </a:rPr>
              <a:t>Operasi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peregangan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kontras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contrast</a:t>
            </a:r>
          </a:p>
          <a:p>
            <a:r>
              <a:rPr lang="en-US" i="1" dirty="0">
                <a:solidFill>
                  <a:srgbClr val="FF0000"/>
                </a:solidFill>
              </a:rPr>
              <a:t>      stretching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6369" y="4478447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3335" y="4410322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</a:t>
            </a:r>
          </a:p>
        </p:txBody>
      </p:sp>
      <p:sp>
        <p:nvSpPr>
          <p:cNvPr id="8" name="Rectangle 7"/>
          <p:cNvSpPr/>
          <p:nvPr/>
        </p:nvSpPr>
        <p:spPr>
          <a:xfrm>
            <a:off x="4920795" y="5497928"/>
            <a:ext cx="5409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AutoNum type="alphaLcParenBoth" startAt="2"/>
            </a:pPr>
            <a:r>
              <a:rPr lang="en-US" altLang="en-US" dirty="0"/>
              <a:t>Nilai-</a:t>
            </a:r>
            <a:r>
              <a:rPr lang="en-US" altLang="en-US" dirty="0" err="1"/>
              <a:t>nilai</a:t>
            </a:r>
            <a:r>
              <a:rPr lang="en-US" altLang="en-US" dirty="0"/>
              <a:t> pixel &lt; </a:t>
            </a:r>
            <a:r>
              <a:rPr lang="en-US" altLang="en-US" i="1" dirty="0"/>
              <a:t>m</a:t>
            </a:r>
            <a:r>
              <a:rPr lang="en-US" altLang="en-US" dirty="0"/>
              <a:t> </a:t>
            </a:r>
            <a:r>
              <a:rPr lang="en-US" altLang="en-US" dirty="0" err="1"/>
              <a:t>dibuat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hitam</a:t>
            </a:r>
            <a:endParaRPr lang="en-US" altLang="en-US" dirty="0"/>
          </a:p>
          <a:p>
            <a:r>
              <a:rPr lang="en-US" altLang="en-US" dirty="0"/>
              <a:t>      Nilai-</a:t>
            </a:r>
            <a:r>
              <a:rPr lang="en-US" altLang="en-US" dirty="0" err="1"/>
              <a:t>nilai</a:t>
            </a:r>
            <a:r>
              <a:rPr lang="en-US" altLang="en-US" dirty="0"/>
              <a:t> pixel </a:t>
            </a:r>
            <a:r>
              <a:rPr lang="en-US" altLang="en-US" dirty="0">
                <a:sym typeface="Symbol" panose="05050102010706020507" pitchFamily="18" charset="2"/>
              </a:rPr>
              <a:t>  </a:t>
            </a:r>
            <a:r>
              <a:rPr lang="en-US" altLang="en-US" i="1" dirty="0"/>
              <a:t>m</a:t>
            </a:r>
            <a:r>
              <a:rPr lang="en-US" altLang="en-US" dirty="0"/>
              <a:t> </a:t>
            </a:r>
            <a:r>
              <a:rPr lang="en-US" altLang="en-US" dirty="0" err="1"/>
              <a:t>dibuat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putih</a:t>
            </a:r>
            <a:endParaRPr lang="en-US" altLang="en-US" dirty="0"/>
          </a:p>
          <a:p>
            <a:r>
              <a:rPr lang="en-US" dirty="0"/>
              <a:t>       </a:t>
            </a:r>
            <a:r>
              <a:rPr lang="en-US" dirty="0" err="1">
                <a:solidFill>
                  <a:srgbClr val="FF0000"/>
                </a:solidFill>
              </a:rPr>
              <a:t>Operasi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pengambangan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 err="1">
                <a:solidFill>
                  <a:srgbClr val="FF0000"/>
                </a:solidFill>
              </a:rPr>
              <a:t>thresholding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E93E4AD8-189C-4310-9F79-E59401EEC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096" y="4860901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 dirty="0">
                <a:solidFill>
                  <a:srgbClr val="0070C0"/>
                </a:solidFill>
              </a:rPr>
              <a:t>Contrast Stretching</a:t>
            </a:r>
            <a:r>
              <a:rPr lang="en-US" altLang="en-US" sz="18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74D36F3A-B97B-486A-AFFA-42C259D89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4114" y="4850049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70C0"/>
                </a:solidFill>
              </a:rPr>
              <a:t>Thresholding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7F3C41-AA46-F1F8-C1B9-574EE819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862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31" y="1468543"/>
            <a:ext cx="9973450" cy="3386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4629" y="4855029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87686" y="4855029"/>
            <a:ext cx="202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Peregangan</a:t>
            </a:r>
            <a:r>
              <a:rPr lang="en-US" dirty="0"/>
              <a:t> </a:t>
            </a:r>
            <a:r>
              <a:rPr lang="en-US" dirty="0" err="1"/>
              <a:t>kontras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75171" y="4855029"/>
            <a:ext cx="1626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Pengambangan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83D07-200C-07D1-3863-5E7B092E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982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4D67724-CF84-48A2-80DF-89F27F3B0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59" y="716737"/>
            <a:ext cx="7127852" cy="573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227ACB-352B-4424-B871-2AE0559EAE4B}"/>
              </a:ext>
            </a:extLst>
          </p:cNvPr>
          <p:cNvSpPr txBox="1"/>
          <p:nvPr/>
        </p:nvSpPr>
        <p:spPr>
          <a:xfrm>
            <a:off x="718045" y="255072"/>
            <a:ext cx="1243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Contoh</a:t>
            </a:r>
            <a:r>
              <a:rPr lang="en-US" sz="2400" dirty="0"/>
              <a:t>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F3F24B-397E-49D5-AB08-4A9884970287}"/>
              </a:ext>
            </a:extLst>
          </p:cNvPr>
          <p:cNvSpPr/>
          <p:nvPr/>
        </p:nvSpPr>
        <p:spPr>
          <a:xfrm>
            <a:off x="6483513" y="5217933"/>
            <a:ext cx="43846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Jika</a:t>
            </a:r>
            <a:r>
              <a:rPr lang="en-US" dirty="0">
                <a:solidFill>
                  <a:srgbClr val="FF0000"/>
                </a:solidFill>
              </a:rPr>
              <a:t> r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 = r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 = m, </a:t>
            </a:r>
            <a:r>
              <a:rPr lang="en-US" dirty="0" err="1">
                <a:solidFill>
                  <a:srgbClr val="FF0000"/>
                </a:solidFill>
              </a:rPr>
              <a:t>maka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hasilnya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sama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dengan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operasi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pengambangan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menghasilkan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citra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biner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seperti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gambar</a:t>
            </a:r>
            <a:r>
              <a:rPr lang="en-US" dirty="0">
                <a:solidFill>
                  <a:srgbClr val="FF0000"/>
                </a:solidFill>
              </a:rPr>
              <a:t> 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714E1-A645-7ED6-492F-07BC2D82D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293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8FB10D-A74A-49BB-8EAB-28D677601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15" y="2078106"/>
            <a:ext cx="4047588" cy="4074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ACA23-7DAC-4267-AC01-E6F5B8D08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654" y="1921075"/>
            <a:ext cx="5717654" cy="4292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87776D-B32F-4865-A066-5B0EEF512D3D}"/>
              </a:ext>
            </a:extLst>
          </p:cNvPr>
          <p:cNvSpPr txBox="1"/>
          <p:nvPr/>
        </p:nvSpPr>
        <p:spPr>
          <a:xfrm flipH="1">
            <a:off x="896509" y="869534"/>
            <a:ext cx="10609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Peregangan</a:t>
            </a:r>
            <a:r>
              <a:rPr lang="en-US" sz="2800" dirty="0"/>
              <a:t> </a:t>
            </a:r>
            <a:r>
              <a:rPr lang="en-US" sz="2800" dirty="0" err="1"/>
              <a:t>kontras</a:t>
            </a:r>
            <a:r>
              <a:rPr lang="en-US" sz="2800" dirty="0"/>
              <a:t> </a:t>
            </a:r>
            <a:r>
              <a:rPr lang="en-US" sz="2800" dirty="0" err="1"/>
              <a:t>merupakan</a:t>
            </a:r>
            <a:r>
              <a:rPr lang="en-US" sz="2800" dirty="0"/>
              <a:t> </a:t>
            </a:r>
            <a:r>
              <a:rPr lang="en-US" sz="2800" dirty="0" err="1"/>
              <a:t>metode</a:t>
            </a:r>
            <a:r>
              <a:rPr lang="en-US" sz="2800" dirty="0"/>
              <a:t> </a:t>
            </a:r>
            <a:r>
              <a:rPr lang="en-US" sz="2800" dirty="0" err="1"/>
              <a:t>sederhana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memperbaiki</a:t>
            </a:r>
            <a:r>
              <a:rPr lang="en-US" sz="2800" dirty="0"/>
              <a:t> </a:t>
            </a:r>
            <a:r>
              <a:rPr lang="en-US" sz="2800" dirty="0" err="1"/>
              <a:t>citra</a:t>
            </a:r>
            <a:r>
              <a:rPr lang="en-US" sz="2800" dirty="0"/>
              <a:t> yang </a:t>
            </a:r>
            <a:r>
              <a:rPr lang="en-US" sz="2800" dirty="0" err="1"/>
              <a:t>memiliki</a:t>
            </a:r>
            <a:r>
              <a:rPr lang="en-US" sz="2800" dirty="0"/>
              <a:t> </a:t>
            </a:r>
            <a:r>
              <a:rPr lang="en-US" sz="2800" dirty="0" err="1"/>
              <a:t>kontras</a:t>
            </a:r>
            <a:r>
              <a:rPr lang="en-US" sz="2800" dirty="0"/>
              <a:t> </a:t>
            </a:r>
            <a:r>
              <a:rPr lang="en-US" sz="2800" dirty="0" err="1"/>
              <a:t>rendah</a:t>
            </a:r>
            <a:r>
              <a:rPr lang="en-US" sz="28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CF04DB-0F9A-4501-B7F9-B71BA6813781}"/>
              </a:ext>
            </a:extLst>
          </p:cNvPr>
          <p:cNvSpPr txBox="1"/>
          <p:nvPr/>
        </p:nvSpPr>
        <p:spPr>
          <a:xfrm>
            <a:off x="6373962" y="6013589"/>
            <a:ext cx="5038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Ciri-ciri</a:t>
            </a:r>
            <a:r>
              <a:rPr lang="en-US" sz="2000" dirty="0"/>
              <a:t>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kontras-rendah</a:t>
            </a:r>
            <a:r>
              <a:rPr lang="en-US" sz="2000" dirty="0"/>
              <a:t>: histogram </a:t>
            </a:r>
            <a:r>
              <a:rPr lang="en-US" sz="2000" dirty="0" err="1"/>
              <a:t>sempit</a:t>
            </a:r>
            <a:endParaRPr lang="en-US" sz="2000" dirty="0"/>
          </a:p>
          <a:p>
            <a:pPr algn="ctr"/>
            <a:r>
              <a:rPr lang="en-US" sz="2000" dirty="0"/>
              <a:t> </a:t>
            </a:r>
            <a:r>
              <a:rPr lang="en-US" sz="2000" dirty="0" err="1"/>
              <a:t>menumpuk</a:t>
            </a:r>
            <a:r>
              <a:rPr lang="en-US" sz="2000" dirty="0"/>
              <a:t> di </a:t>
            </a:r>
            <a:r>
              <a:rPr lang="en-US" sz="2000" dirty="0" err="1"/>
              <a:t>tengah</a:t>
            </a: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75E283-E289-468E-83C6-FC6F813A7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D7606-8CCC-6793-EBFD-6AC805829273}"/>
              </a:ext>
            </a:extLst>
          </p:cNvPr>
          <p:cNvSpPr/>
          <p:nvPr/>
        </p:nvSpPr>
        <p:spPr>
          <a:xfrm>
            <a:off x="1038749" y="187325"/>
            <a:ext cx="6913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</a:rPr>
              <a:t>Peregangan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kontras</a:t>
            </a:r>
            <a:r>
              <a:rPr lang="en-US" altLang="en-US" sz="3200" dirty="0">
                <a:solidFill>
                  <a:srgbClr val="FF0000"/>
                </a:solidFill>
              </a:rPr>
              <a:t> (</a:t>
            </a:r>
            <a:r>
              <a:rPr lang="en-US" altLang="en-US" sz="3200" i="1" dirty="0">
                <a:solidFill>
                  <a:srgbClr val="FF0000"/>
                </a:solidFill>
              </a:rPr>
              <a:t>contrast stretching</a:t>
            </a:r>
            <a:r>
              <a:rPr lang="en-US" altLang="en-US" sz="3200" dirty="0">
                <a:solidFill>
                  <a:srgbClr val="FF0000"/>
                </a:solidFill>
              </a:rPr>
              <a:t>)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13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12DAF-75DC-4B97-B70F-4EF8A6D52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5618"/>
            <a:ext cx="10515600" cy="5337313"/>
          </a:xfrm>
        </p:spPr>
        <p:txBody>
          <a:bodyPr>
            <a:normAutofit/>
          </a:bodyPr>
          <a:lstStyle/>
          <a:p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peregangan</a:t>
            </a:r>
            <a:r>
              <a:rPr lang="en-US" dirty="0"/>
              <a:t> </a:t>
            </a:r>
            <a:r>
              <a:rPr lang="en-US" dirty="0" err="1"/>
              <a:t>kontras</a:t>
            </a:r>
            <a:r>
              <a:rPr lang="en-US" dirty="0"/>
              <a:t>: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rentang</a:t>
            </a:r>
            <a:r>
              <a:rPr lang="en-US" dirty="0"/>
              <a:t> </a:t>
            </a:r>
            <a:r>
              <a:rPr lang="en-US" dirty="0" err="1"/>
              <a:t>nilai-nilai</a:t>
            </a:r>
            <a:r>
              <a:rPr lang="en-US" dirty="0"/>
              <a:t> </a:t>
            </a:r>
            <a:r>
              <a:rPr lang="en-US" dirty="0" err="1"/>
              <a:t>keabuan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kontras-rendah</a:t>
            </a:r>
            <a:r>
              <a:rPr lang="en-US" dirty="0"/>
              <a:t>  (</a:t>
            </a:r>
            <a:r>
              <a:rPr lang="en-US" dirty="0" err="1"/>
              <a:t>terentang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r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r</a:t>
            </a:r>
            <a:r>
              <a:rPr lang="en-US" baseline="-25000" dirty="0"/>
              <a:t>2</a:t>
            </a:r>
            <a:r>
              <a:rPr lang="en-US" dirty="0"/>
              <a:t> pada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keabuan</a:t>
            </a:r>
            <a:r>
              <a:rPr lang="en-US" dirty="0"/>
              <a:t> 0 </a:t>
            </a:r>
            <a:r>
              <a:rPr lang="en-US" dirty="0" err="1"/>
              <a:t>sampai</a:t>
            </a:r>
            <a:r>
              <a:rPr lang="en-US" dirty="0"/>
              <a:t> L – 1)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Z:\DIP\4-5a.bmp">
            <a:extLst>
              <a:ext uri="{FF2B5EF4-FFF2-40B4-BE49-F238E27FC236}">
                <a16:creationId xmlns:a16="http://schemas.microsoft.com/office/drawing/2014/main" id="{1A56550B-4CDA-4C05-9E10-5442D9AC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69" y="2676939"/>
            <a:ext cx="40386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3345AE-3185-49EC-9312-B30AD3D7C11A}"/>
              </a:ext>
            </a:extLst>
          </p:cNvPr>
          <p:cNvSpPr/>
          <p:nvPr/>
        </p:nvSpPr>
        <p:spPr>
          <a:xfrm>
            <a:off x="4996069" y="2384000"/>
            <a:ext cx="672216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Citra </a:t>
            </a:r>
            <a:r>
              <a:rPr lang="en-US" altLang="en-US" sz="2400" dirty="0" err="1"/>
              <a:t>kontras-rendah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dihasilkan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endParaRPr lang="en-US" altLang="en-US" sz="2400" dirty="0"/>
          </a:p>
          <a:p>
            <a:pPr lvl="1"/>
            <a:r>
              <a:rPr lang="en-US" altLang="en-US" sz="2400" dirty="0"/>
              <a:t>– </a:t>
            </a:r>
            <a:r>
              <a:rPr lang="en-US" altLang="en-US" sz="2400" dirty="0" err="1"/>
              <a:t>pencahayaan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kurang</a:t>
            </a:r>
            <a:endParaRPr lang="en-US" altLang="en-US" sz="2400" i="1" dirty="0"/>
          </a:p>
          <a:p>
            <a:pPr lvl="1"/>
            <a:r>
              <a:rPr lang="en-US" altLang="en-US" sz="2400" dirty="0"/>
              <a:t>– </a:t>
            </a:r>
            <a:r>
              <a:rPr lang="en-US" altLang="en-US" sz="2400" dirty="0" err="1"/>
              <a:t>kekurangan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rentang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dinamis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endParaRPr lang="en-US" altLang="en-US" sz="2400" dirty="0"/>
          </a:p>
          <a:p>
            <a:pPr lvl="1"/>
            <a:r>
              <a:rPr lang="en-US" altLang="en-US" sz="2400" dirty="0"/>
              <a:t>   </a:t>
            </a:r>
            <a:r>
              <a:rPr lang="en-US" altLang="en-US" sz="2400" i="1" dirty="0"/>
              <a:t>imaging sensor</a:t>
            </a:r>
          </a:p>
          <a:p>
            <a:pPr lvl="1"/>
            <a:r>
              <a:rPr lang="en-US" altLang="en-US" sz="2400" dirty="0"/>
              <a:t>– </a:t>
            </a:r>
            <a:r>
              <a:rPr lang="en-US" altLang="en-US" sz="2400" dirty="0" err="1"/>
              <a:t>kesalahan</a:t>
            </a:r>
            <a:r>
              <a:rPr lang="en-US" altLang="en-US" sz="2400" dirty="0"/>
              <a:t> </a:t>
            </a:r>
            <a:r>
              <a:rPr lang="en-US" altLang="en-US" sz="2400" i="1" dirty="0"/>
              <a:t>setting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lensa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selama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akuisisi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endParaRPr lang="en-US" alt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3C0E56-FB3E-82D6-4494-3BAB6D01E933}"/>
              </a:ext>
            </a:extLst>
          </p:cNvPr>
          <p:cNvSpPr txBox="1"/>
          <p:nvPr/>
        </p:nvSpPr>
        <p:spPr>
          <a:xfrm>
            <a:off x="5257800" y="462125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Nilai-</a:t>
            </a:r>
            <a:r>
              <a:rPr lang="en-US" sz="2400" dirty="0" err="1"/>
              <a:t>nilai</a:t>
            </a:r>
            <a:r>
              <a:rPr lang="en-US" sz="2400" dirty="0"/>
              <a:t> pixel </a:t>
            </a:r>
            <a:r>
              <a:rPr lang="en-US" sz="2400" dirty="0" err="1"/>
              <a:t>antara</a:t>
            </a:r>
            <a:r>
              <a:rPr lang="en-US" sz="2400" dirty="0"/>
              <a:t> r</a:t>
            </a:r>
            <a:r>
              <a:rPr lang="en-US" sz="2400" baseline="-25000" dirty="0"/>
              <a:t>1</a:t>
            </a:r>
            <a:r>
              <a:rPr lang="en-US" sz="2400" dirty="0"/>
              <a:t> </a:t>
            </a:r>
            <a:r>
              <a:rPr lang="en-US" sz="2400" dirty="0" err="1"/>
              <a:t>sampai</a:t>
            </a:r>
            <a:r>
              <a:rPr lang="en-US" sz="2400" dirty="0"/>
              <a:t> r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dipetakan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nilai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s</a:t>
            </a:r>
            <a:r>
              <a:rPr lang="en-US" sz="2400" baseline="-25000" dirty="0"/>
              <a:t>1</a:t>
            </a:r>
            <a:r>
              <a:rPr lang="en-US" sz="2400" dirty="0"/>
              <a:t> </a:t>
            </a:r>
            <a:r>
              <a:rPr lang="en-US" sz="2400" dirty="0" err="1"/>
              <a:t>sampai</a:t>
            </a:r>
            <a:r>
              <a:rPr lang="en-US" sz="2400" dirty="0"/>
              <a:t> s</a:t>
            </a:r>
            <a:r>
              <a:rPr lang="en-US" sz="2400" baseline="-25000" dirty="0"/>
              <a:t>2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6FA3BC-10FF-70D8-D955-C50F0DA0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000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8A2DC5-6641-730F-6202-8DB97DDAF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588" y="1194914"/>
            <a:ext cx="4852281" cy="4468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2C196D-857E-959B-9FA5-A41AA5C9E82E}"/>
              </a:ext>
            </a:extLst>
          </p:cNvPr>
          <p:cNvSpPr txBox="1"/>
          <p:nvPr/>
        </p:nvSpPr>
        <p:spPr>
          <a:xfrm>
            <a:off x="1076960" y="417674"/>
            <a:ext cx="10038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Selang</a:t>
            </a:r>
            <a:r>
              <a:rPr lang="en-US" sz="2400" dirty="0"/>
              <a:t> [r</a:t>
            </a:r>
            <a:r>
              <a:rPr lang="en-US" sz="2400" baseline="-25000" dirty="0"/>
              <a:t>1</a:t>
            </a:r>
            <a:r>
              <a:rPr lang="en-US" sz="2400" dirty="0"/>
              <a:t>, r</a:t>
            </a:r>
            <a:r>
              <a:rPr lang="en-US" sz="2400" baseline="-25000" dirty="0"/>
              <a:t>2</a:t>
            </a:r>
            <a:r>
              <a:rPr lang="en-US" sz="2400" dirty="0"/>
              <a:t>] yang </a:t>
            </a:r>
            <a:r>
              <a:rPr lang="en-US" sz="2400" dirty="0" err="1"/>
              <a:t>sempit</a:t>
            </a:r>
            <a:r>
              <a:rPr lang="en-US" sz="2400" dirty="0"/>
              <a:t> </a:t>
            </a:r>
            <a:r>
              <a:rPr lang="en-US" sz="2400" dirty="0" err="1"/>
              <a:t>diregang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selang</a:t>
            </a:r>
            <a:r>
              <a:rPr lang="en-US" sz="2400" dirty="0"/>
              <a:t> [s</a:t>
            </a:r>
            <a:r>
              <a:rPr lang="en-US" sz="2400" baseline="-25000" dirty="0"/>
              <a:t>1</a:t>
            </a:r>
            <a:r>
              <a:rPr lang="en-US" sz="2400" dirty="0"/>
              <a:t>, s</a:t>
            </a:r>
            <a:r>
              <a:rPr lang="en-US" sz="2400" baseline="-25000" dirty="0"/>
              <a:t>2</a:t>
            </a:r>
            <a:r>
              <a:rPr lang="en-US" sz="2400" dirty="0"/>
              <a:t>] yang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lebar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7B1CD9-8D1F-5ACE-B1EE-D826976E18CB}"/>
              </a:ext>
            </a:extLst>
          </p:cNvPr>
          <p:cNvSpPr/>
          <p:nvPr/>
        </p:nvSpPr>
        <p:spPr>
          <a:xfrm>
            <a:off x="813352" y="5811520"/>
            <a:ext cx="10565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Nilai-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antara</a:t>
            </a:r>
            <a:r>
              <a:rPr lang="en-US" altLang="en-US" sz="2400" dirty="0"/>
              <a:t> (r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,s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) and (r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,s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menghasilkan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penyebaran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keabuan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luaran</a:t>
            </a:r>
            <a:r>
              <a:rPr lang="en-US" altLang="en-US" sz="2400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3F2F4-C887-E59E-3B00-B7D7E385D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336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6F541-8321-46A6-9EA8-C020A54C5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7353"/>
            <a:ext cx="6208643" cy="514329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 err="1"/>
              <a:t>Lokasi</a:t>
            </a:r>
            <a:r>
              <a:rPr lang="en-US" altLang="en-US" dirty="0"/>
              <a:t> (r</a:t>
            </a:r>
            <a:r>
              <a:rPr lang="en-US" altLang="en-US" baseline="-25000" dirty="0"/>
              <a:t>1</a:t>
            </a:r>
            <a:r>
              <a:rPr lang="en-US" altLang="en-US" dirty="0"/>
              <a:t>,s</a:t>
            </a:r>
            <a:r>
              <a:rPr lang="en-US" altLang="en-US" baseline="-25000" dirty="0"/>
              <a:t>1</a:t>
            </a:r>
            <a:r>
              <a:rPr lang="en-US" altLang="en-US" dirty="0"/>
              <a:t>) dan (r</a:t>
            </a:r>
            <a:r>
              <a:rPr lang="en-US" altLang="en-US" baseline="-25000" dirty="0"/>
              <a:t>2</a:t>
            </a:r>
            <a:r>
              <a:rPr lang="en-US" altLang="en-US" dirty="0"/>
              <a:t>,s</a:t>
            </a:r>
            <a:r>
              <a:rPr lang="en-US" altLang="en-US" baseline="-25000" dirty="0"/>
              <a:t>2</a:t>
            </a:r>
            <a:r>
              <a:rPr lang="en-US" altLang="en-US" dirty="0"/>
              <a:t>) </a:t>
            </a:r>
            <a:r>
              <a:rPr lang="en-US" altLang="en-US" dirty="0" err="1"/>
              <a:t>menentukan</a:t>
            </a:r>
            <a:r>
              <a:rPr lang="en-US" altLang="en-US" dirty="0"/>
              <a:t> </a:t>
            </a:r>
            <a:r>
              <a:rPr lang="en-US" altLang="en-US" dirty="0" err="1"/>
              <a:t>bentuk</a:t>
            </a:r>
            <a:r>
              <a:rPr lang="en-US" altLang="en-US" dirty="0"/>
              <a:t> </a:t>
            </a:r>
            <a:r>
              <a:rPr lang="en-US" altLang="en-US" dirty="0" err="1"/>
              <a:t>fungsi</a:t>
            </a:r>
            <a:r>
              <a:rPr lang="en-US" altLang="en-US" dirty="0"/>
              <a:t> </a:t>
            </a:r>
            <a:r>
              <a:rPr lang="en-US" altLang="en-US" dirty="0" err="1"/>
              <a:t>transformasi</a:t>
            </a:r>
            <a:r>
              <a:rPr lang="en-US" altLang="en-US" dirty="0"/>
              <a:t>.</a:t>
            </a:r>
          </a:p>
          <a:p>
            <a:pPr lvl="4"/>
            <a:endParaRPr lang="en-US" altLang="en-US" sz="2800" dirty="0"/>
          </a:p>
          <a:p>
            <a:pPr lvl="1"/>
            <a:r>
              <a:rPr lang="en-US" altLang="en-US" dirty="0" err="1"/>
              <a:t>Jika</a:t>
            </a:r>
            <a:r>
              <a:rPr lang="en-US" altLang="en-US" dirty="0"/>
              <a:t> r</a:t>
            </a:r>
            <a:r>
              <a:rPr lang="en-US" altLang="en-US" baseline="-25000" dirty="0"/>
              <a:t>1</a:t>
            </a:r>
            <a:r>
              <a:rPr lang="en-US" altLang="en-US" dirty="0"/>
              <a:t>= s</a:t>
            </a:r>
            <a:r>
              <a:rPr lang="en-US" altLang="en-US" baseline="-25000" dirty="0"/>
              <a:t>1 </a:t>
            </a:r>
            <a:r>
              <a:rPr lang="en-US" altLang="en-US" dirty="0"/>
              <a:t>dan r</a:t>
            </a:r>
            <a:r>
              <a:rPr lang="en-US" altLang="en-US" baseline="-25000" dirty="0"/>
              <a:t>2</a:t>
            </a:r>
            <a:r>
              <a:rPr lang="en-US" altLang="en-US" dirty="0"/>
              <a:t>= s</a:t>
            </a:r>
            <a:r>
              <a:rPr lang="en-US" altLang="en-US" baseline="-25000" dirty="0"/>
              <a:t>2 </a:t>
            </a:r>
            <a:r>
              <a:rPr lang="en-US" altLang="en-US" dirty="0" err="1"/>
              <a:t>maka</a:t>
            </a:r>
            <a:r>
              <a:rPr lang="en-US" altLang="en-US" dirty="0"/>
              <a:t> </a:t>
            </a:r>
            <a:r>
              <a:rPr lang="en-US" altLang="en-US" dirty="0" err="1"/>
              <a:t>transformasi</a:t>
            </a:r>
            <a:r>
              <a:rPr lang="en-US" altLang="en-US" dirty="0"/>
              <a:t> </a:t>
            </a:r>
            <a:r>
              <a:rPr lang="en-US" altLang="en-US" dirty="0" err="1"/>
              <a:t>adalah</a:t>
            </a:r>
            <a:r>
              <a:rPr lang="en-US" altLang="en-US" dirty="0"/>
              <a:t> </a:t>
            </a:r>
            <a:r>
              <a:rPr lang="en-US" altLang="en-US" dirty="0" err="1"/>
              <a:t>fungsi</a:t>
            </a:r>
            <a:r>
              <a:rPr lang="en-US" altLang="en-US" dirty="0"/>
              <a:t> linier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menghasilkan</a:t>
            </a:r>
            <a:r>
              <a:rPr lang="en-US" altLang="en-US" dirty="0"/>
              <a:t> </a:t>
            </a:r>
            <a:r>
              <a:rPr lang="en-US" altLang="en-US" dirty="0" err="1"/>
              <a:t>perubahan</a:t>
            </a:r>
            <a:r>
              <a:rPr lang="en-US" altLang="en-US" dirty="0"/>
              <a:t>.</a:t>
            </a:r>
          </a:p>
          <a:p>
            <a:pPr lvl="4"/>
            <a:endParaRPr lang="en-US" altLang="en-US" sz="2400" dirty="0"/>
          </a:p>
          <a:p>
            <a:pPr lvl="1"/>
            <a:r>
              <a:rPr lang="en-US" altLang="en-US" dirty="0" err="1"/>
              <a:t>Jika</a:t>
            </a:r>
            <a:r>
              <a:rPr lang="en-US" altLang="en-US" dirty="0"/>
              <a:t> r</a:t>
            </a:r>
            <a:r>
              <a:rPr lang="en-US" altLang="en-US" baseline="-25000" dirty="0"/>
              <a:t>1</a:t>
            </a:r>
            <a:r>
              <a:rPr lang="en-US" altLang="en-US" dirty="0"/>
              <a:t>=r</a:t>
            </a:r>
            <a:r>
              <a:rPr lang="en-US" altLang="en-US" baseline="-25000" dirty="0"/>
              <a:t>2</a:t>
            </a:r>
            <a:r>
              <a:rPr lang="en-US" altLang="en-US" dirty="0"/>
              <a:t>, s</a:t>
            </a:r>
            <a:r>
              <a:rPr lang="en-US" altLang="en-US" baseline="-25000" dirty="0"/>
              <a:t>1</a:t>
            </a:r>
            <a:r>
              <a:rPr lang="en-US" altLang="en-US" dirty="0"/>
              <a:t>=0 dan s</a:t>
            </a:r>
            <a:r>
              <a:rPr lang="en-US" altLang="en-US" baseline="-25000" dirty="0"/>
              <a:t>2</a:t>
            </a:r>
            <a:r>
              <a:rPr lang="en-US" altLang="en-US" dirty="0"/>
              <a:t>=L-1, </a:t>
            </a:r>
            <a:r>
              <a:rPr lang="en-US" altLang="en-US" dirty="0" err="1"/>
              <a:t>transformasi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fungsi</a:t>
            </a:r>
            <a:r>
              <a:rPr lang="en-US" altLang="en-US" dirty="0"/>
              <a:t> </a:t>
            </a:r>
            <a:r>
              <a:rPr lang="en-US" altLang="en-US" dirty="0" err="1"/>
              <a:t>pengambangan</a:t>
            </a:r>
            <a:r>
              <a:rPr lang="en-US" altLang="en-US" dirty="0"/>
              <a:t> yang </a:t>
            </a:r>
            <a:r>
              <a:rPr lang="en-US" altLang="en-US" dirty="0" err="1"/>
              <a:t>menghasilkan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biner</a:t>
            </a:r>
            <a:r>
              <a:rPr lang="en-US" altLang="en-US" dirty="0"/>
              <a:t>.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Nilai-</a:t>
            </a:r>
            <a:r>
              <a:rPr lang="en-US" altLang="en-US" dirty="0" err="1"/>
              <a:t>nilai</a:t>
            </a:r>
            <a:r>
              <a:rPr lang="en-US" altLang="en-US" dirty="0"/>
              <a:t> di </a:t>
            </a:r>
            <a:r>
              <a:rPr lang="en-US" altLang="en-US" dirty="0" err="1"/>
              <a:t>antara</a:t>
            </a:r>
            <a:r>
              <a:rPr lang="en-US" altLang="en-US" dirty="0"/>
              <a:t> (r</a:t>
            </a:r>
            <a:r>
              <a:rPr lang="en-US" altLang="en-US" baseline="-25000" dirty="0"/>
              <a:t>1</a:t>
            </a:r>
            <a:r>
              <a:rPr lang="en-US" altLang="en-US" dirty="0"/>
              <a:t>,s</a:t>
            </a:r>
            <a:r>
              <a:rPr lang="en-US" altLang="en-US" baseline="-25000" dirty="0"/>
              <a:t>1</a:t>
            </a:r>
            <a:r>
              <a:rPr lang="en-US" altLang="en-US" dirty="0"/>
              <a:t>) and (r</a:t>
            </a:r>
            <a:r>
              <a:rPr lang="en-US" altLang="en-US" baseline="-25000" dirty="0"/>
              <a:t>2</a:t>
            </a:r>
            <a:r>
              <a:rPr lang="en-US" altLang="en-US" dirty="0"/>
              <a:t>,s</a:t>
            </a:r>
            <a:r>
              <a:rPr lang="en-US" altLang="en-US" baseline="-25000" dirty="0"/>
              <a:t>2</a:t>
            </a:r>
            <a:r>
              <a:rPr lang="en-US" altLang="en-US" dirty="0"/>
              <a:t>) </a:t>
            </a:r>
            <a:r>
              <a:rPr lang="en-US" altLang="en-US" dirty="0" err="1"/>
              <a:t>menghasilkan</a:t>
            </a:r>
            <a:r>
              <a:rPr lang="en-US" altLang="en-US" dirty="0"/>
              <a:t> </a:t>
            </a:r>
            <a:r>
              <a:rPr lang="en-US" altLang="en-US" dirty="0" err="1"/>
              <a:t>penyebaran</a:t>
            </a:r>
            <a:r>
              <a:rPr lang="en-US" altLang="en-US" dirty="0"/>
              <a:t> </a:t>
            </a:r>
            <a:r>
              <a:rPr lang="en-US" altLang="en-US" dirty="0" err="1"/>
              <a:t>nilai</a:t>
            </a:r>
            <a:r>
              <a:rPr lang="en-US" altLang="en-US" dirty="0"/>
              <a:t> </a:t>
            </a:r>
            <a:r>
              <a:rPr lang="en-US" altLang="en-US" dirty="0" err="1"/>
              <a:t>keabuan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luaran</a:t>
            </a:r>
            <a:r>
              <a:rPr lang="en-US" altLang="en-US" dirty="0"/>
              <a:t>.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 err="1"/>
              <a:t>Umumnya</a:t>
            </a:r>
            <a:r>
              <a:rPr lang="en-US" altLang="en-US" dirty="0"/>
              <a:t> </a:t>
            </a:r>
            <a:r>
              <a:rPr lang="en-US" altLang="en-US" dirty="0" err="1"/>
              <a:t>diasumsikan</a:t>
            </a:r>
            <a:r>
              <a:rPr lang="en-US" altLang="en-US" dirty="0"/>
              <a:t> r</a:t>
            </a:r>
            <a:r>
              <a:rPr lang="en-US" altLang="en-US" baseline="-25000" dirty="0"/>
              <a:t>1</a:t>
            </a:r>
            <a:r>
              <a:rPr lang="en-US" altLang="en-US" dirty="0">
                <a:ea typeface="Batang" panose="020B0503020000020004" pitchFamily="18" charset="-127"/>
              </a:rPr>
              <a:t>≤</a:t>
            </a:r>
            <a:r>
              <a:rPr lang="en-US" altLang="en-US" dirty="0"/>
              <a:t>r</a:t>
            </a:r>
            <a:r>
              <a:rPr lang="en-US" altLang="en-US" baseline="-25000" dirty="0"/>
              <a:t>2</a:t>
            </a:r>
            <a:r>
              <a:rPr lang="en-US" altLang="en-US" dirty="0"/>
              <a:t> dan s</a:t>
            </a:r>
            <a:r>
              <a:rPr lang="en-US" altLang="en-US" baseline="-25000" dirty="0"/>
              <a:t>1</a:t>
            </a:r>
            <a:r>
              <a:rPr lang="en-US" altLang="en-US" dirty="0">
                <a:ea typeface="Batang" panose="020B0503020000020004" pitchFamily="18" charset="-127"/>
              </a:rPr>
              <a:t>≤</a:t>
            </a:r>
            <a:r>
              <a:rPr lang="en-US" altLang="en-US" dirty="0"/>
              <a:t>s</a:t>
            </a:r>
            <a:r>
              <a:rPr lang="en-US" altLang="en-US" baseline="-25000" dirty="0"/>
              <a:t>2</a:t>
            </a:r>
            <a:r>
              <a:rPr lang="en-US" altLang="en-US" dirty="0"/>
              <a:t> </a:t>
            </a:r>
          </a:p>
          <a:p>
            <a:pPr lvl="1"/>
            <a:endParaRPr lang="en-US" altLang="en-US" dirty="0"/>
          </a:p>
          <a:p>
            <a:endParaRPr lang="en-US" dirty="0"/>
          </a:p>
        </p:txBody>
      </p:sp>
      <p:pic>
        <p:nvPicPr>
          <p:cNvPr id="4" name="Picture 3" descr="Z:\DIP\4-5a.bmp">
            <a:extLst>
              <a:ext uri="{FF2B5EF4-FFF2-40B4-BE49-F238E27FC236}">
                <a16:creationId xmlns:a16="http://schemas.microsoft.com/office/drawing/2014/main" id="{B1A03DAE-8AC5-48E2-98C4-958B2ED7F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43" y="1702903"/>
            <a:ext cx="40386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CE9455-ECB7-4A95-04FB-CDC3418CF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554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EFA1DA-7670-48D0-8A89-2F5F00FFF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73" y="1663502"/>
            <a:ext cx="9294228" cy="43261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42BC56-3DD6-4E23-A3FA-C9D94B87A264}"/>
              </a:ext>
            </a:extLst>
          </p:cNvPr>
          <p:cNvSpPr/>
          <p:nvPr/>
        </p:nvSpPr>
        <p:spPr>
          <a:xfrm>
            <a:off x="1257684" y="606763"/>
            <a:ext cx="3073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/>
              <a:t>Jika</a:t>
            </a:r>
            <a:r>
              <a:rPr lang="en-US" altLang="en-US" sz="2800" dirty="0"/>
              <a:t> r</a:t>
            </a:r>
            <a:r>
              <a:rPr lang="en-US" altLang="en-US" sz="2800" baseline="-25000" dirty="0"/>
              <a:t>1</a:t>
            </a:r>
            <a:r>
              <a:rPr lang="en-US" altLang="en-US" sz="2800" dirty="0"/>
              <a:t>= s</a:t>
            </a:r>
            <a:r>
              <a:rPr lang="en-US" altLang="en-US" sz="2800" baseline="-25000" dirty="0"/>
              <a:t>1 </a:t>
            </a:r>
            <a:r>
              <a:rPr lang="en-US" altLang="en-US" sz="2800" dirty="0"/>
              <a:t>dan r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= s</a:t>
            </a:r>
            <a:r>
              <a:rPr lang="en-US" altLang="en-US" sz="2800" baseline="-25000" dirty="0"/>
              <a:t>2 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5BB83E-3001-4203-93DA-E3D9667F619E}"/>
              </a:ext>
            </a:extLst>
          </p:cNvPr>
          <p:cNvSpPr/>
          <p:nvPr/>
        </p:nvSpPr>
        <p:spPr>
          <a:xfrm>
            <a:off x="2302564" y="6281323"/>
            <a:ext cx="9144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: Image Processing By Dr. Jagadish Nayak ,BITS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Pilani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, Dubai Campus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D73B71-F685-F787-D0C1-142AFEFE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542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C14695-6557-424C-81FC-D98D32B4C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17" y="1557416"/>
            <a:ext cx="9474314" cy="44060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A2BAEA-EAC2-48A6-AB84-862F15E8978E}"/>
              </a:ext>
            </a:extLst>
          </p:cNvPr>
          <p:cNvSpPr/>
          <p:nvPr/>
        </p:nvSpPr>
        <p:spPr>
          <a:xfrm>
            <a:off x="6396543" y="716350"/>
            <a:ext cx="386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/>
              <a:t>Jika</a:t>
            </a:r>
            <a:r>
              <a:rPr lang="en-US" altLang="en-US" sz="2800" dirty="0"/>
              <a:t> r</a:t>
            </a:r>
            <a:r>
              <a:rPr lang="en-US" altLang="en-US" sz="2800" baseline="-25000" dirty="0"/>
              <a:t>1</a:t>
            </a:r>
            <a:r>
              <a:rPr lang="en-US" altLang="en-US" sz="2800" dirty="0"/>
              <a:t>=r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, s</a:t>
            </a:r>
            <a:r>
              <a:rPr lang="en-US" altLang="en-US" sz="2800" baseline="-25000" dirty="0"/>
              <a:t>1</a:t>
            </a:r>
            <a:r>
              <a:rPr lang="en-US" altLang="en-US" sz="2800" dirty="0"/>
              <a:t>=0 dan s</a:t>
            </a:r>
            <a:r>
              <a:rPr lang="en-US" altLang="en-US" baseline="-25000" dirty="0"/>
              <a:t>2</a:t>
            </a:r>
            <a:r>
              <a:rPr lang="en-US" altLang="en-US" sz="2400" dirty="0"/>
              <a:t>=L - 1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032A80-EFFB-42BE-889C-92BB12C1CFF1}"/>
              </a:ext>
            </a:extLst>
          </p:cNvPr>
          <p:cNvSpPr/>
          <p:nvPr/>
        </p:nvSpPr>
        <p:spPr>
          <a:xfrm>
            <a:off x="2302564" y="6281323"/>
            <a:ext cx="9144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: Image Processing By Dr. Jagadish Nayak ,BITS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Pilani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, Dubai Campus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9AC5A1-FC8B-08E0-05B0-9B64D0A6D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749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A65BC-BC78-4EAC-A275-8B93CA80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7262"/>
            <a:ext cx="10515600" cy="5431528"/>
          </a:xfrm>
        </p:spPr>
        <p:txBody>
          <a:bodyPr/>
          <a:lstStyle/>
          <a:p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menentukan</a:t>
            </a:r>
            <a:r>
              <a:rPr lang="en-US" dirty="0"/>
              <a:t> r</a:t>
            </a:r>
            <a:r>
              <a:rPr lang="en-US" baseline="-25000" dirty="0"/>
              <a:t>1</a:t>
            </a:r>
            <a:r>
              <a:rPr lang="en-US" dirty="0"/>
              <a:t> dan r</a:t>
            </a:r>
            <a:r>
              <a:rPr lang="en-US" baseline="-25000" dirty="0"/>
              <a:t>2</a:t>
            </a:r>
            <a:r>
              <a:rPr lang="en-US" dirty="0"/>
              <a:t>? </a:t>
            </a:r>
          </a:p>
          <a:p>
            <a:endParaRPr lang="en-US" dirty="0"/>
          </a:p>
        </p:txBody>
      </p:sp>
      <p:pic>
        <p:nvPicPr>
          <p:cNvPr id="4" name="Picture 3" descr="Z:\DIP\4-5a.bmp">
            <a:extLst>
              <a:ext uri="{FF2B5EF4-FFF2-40B4-BE49-F238E27FC236}">
                <a16:creationId xmlns:a16="http://schemas.microsoft.com/office/drawing/2014/main" id="{0A2D75B2-3054-40F9-BE76-B6C81E355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60" y="1578567"/>
            <a:ext cx="4530077" cy="41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3F9E70-E8FE-4E22-8BE8-695DC0154869}"/>
                  </a:ext>
                </a:extLst>
              </p:cNvPr>
              <p:cNvSpPr/>
              <p:nvPr/>
            </p:nvSpPr>
            <p:spPr>
              <a:xfrm>
                <a:off x="4919637" y="1418566"/>
                <a:ext cx="7031532" cy="5243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Salah </a:t>
                </a:r>
                <a:r>
                  <a:rPr lang="en-US" sz="2000" dirty="0" err="1"/>
                  <a:t>satu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pendekatan</a:t>
                </a:r>
                <a:r>
                  <a:rPr lang="en-US" sz="2000" dirty="0"/>
                  <a:t>:  </a:t>
                </a:r>
              </a:p>
              <a:p>
                <a:r>
                  <a:rPr lang="en-US" sz="2000" dirty="0"/>
                  <a:t>-     </a:t>
                </a:r>
                <a:r>
                  <a:rPr lang="en-US" sz="2000" dirty="0" err="1"/>
                  <a:t>pindai</a:t>
                </a:r>
                <a:r>
                  <a:rPr lang="en-US" sz="2000" dirty="0"/>
                  <a:t> histogram </a:t>
                </a:r>
                <a:r>
                  <a:rPr lang="en-US" sz="2000" dirty="0" err="1"/>
                  <a:t>citra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atau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pindai</a:t>
                </a:r>
                <a:r>
                  <a:rPr lang="en-US" sz="2000" dirty="0"/>
                  <a:t> pixel-pixel di </a:t>
                </a:r>
                <a:r>
                  <a:rPr lang="en-US" sz="2000" dirty="0" err="1"/>
                  <a:t>dalam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citra</a:t>
                </a:r>
                <a:endParaRPr lang="en-US" sz="2000" dirty="0"/>
              </a:p>
              <a:p>
                <a:pPr marL="285750" indent="-285750">
                  <a:buFontTx/>
                  <a:buChar char="-"/>
                </a:pPr>
                <a:r>
                  <a:rPr lang="en-US" sz="2000" dirty="0"/>
                  <a:t> </a:t>
                </a:r>
                <a:r>
                  <a:rPr lang="en-US" sz="2000" dirty="0" err="1"/>
                  <a:t>cari</a:t>
                </a:r>
                <a:r>
                  <a:rPr lang="en-US" sz="2000" dirty="0"/>
                  <a:t> pixel </a:t>
                </a:r>
                <a:r>
                  <a:rPr lang="en-US" sz="2000" dirty="0" err="1"/>
                  <a:t>bernilai</a:t>
                </a:r>
                <a:r>
                  <a:rPr lang="en-US" sz="2000" dirty="0"/>
                  <a:t> minimum, </a:t>
                </a:r>
                <a:r>
                  <a:rPr lang="en-US" sz="2000" dirty="0" err="1"/>
                  <a:t>misalkan</a:t>
                </a:r>
                <a:r>
                  <a:rPr lang="en-US" sz="2000" dirty="0"/>
                  <a:t> </a:t>
                </a:r>
                <a:r>
                  <a:rPr lang="en-US" sz="2000" i="1" dirty="0" err="1"/>
                  <a:t>rmin</a:t>
                </a:r>
                <a:endParaRPr lang="en-US" sz="2000" i="1" dirty="0"/>
              </a:p>
              <a:p>
                <a:pPr marL="285750" indent="-285750">
                  <a:buFontTx/>
                  <a:buChar char="-"/>
                </a:pPr>
                <a:r>
                  <a:rPr lang="en-US" sz="2000" dirty="0"/>
                  <a:t> </a:t>
                </a:r>
                <a:r>
                  <a:rPr lang="en-US" sz="2000" dirty="0" err="1"/>
                  <a:t>cari</a:t>
                </a:r>
                <a:r>
                  <a:rPr lang="en-US" sz="2000" dirty="0"/>
                  <a:t> pixel </a:t>
                </a:r>
                <a:r>
                  <a:rPr lang="en-US" sz="2000" dirty="0" err="1"/>
                  <a:t>bernilai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maksimum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misalkan</a:t>
                </a:r>
                <a:r>
                  <a:rPr lang="en-US" sz="2000" dirty="0"/>
                  <a:t> </a:t>
                </a:r>
                <a:r>
                  <a:rPr lang="en-US" sz="2000" i="1" dirty="0" err="1"/>
                  <a:t>rmax</a:t>
                </a:r>
                <a:endParaRPr lang="en-US" sz="2000" i="1" dirty="0"/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pixel-pixel di </a:t>
                </a:r>
                <a:r>
                  <a:rPr lang="en-US" sz="2000" dirty="0" err="1"/>
                  <a:t>bawah</a:t>
                </a:r>
                <a:r>
                  <a:rPr lang="en-US" sz="2000" dirty="0"/>
                  <a:t> </a:t>
                </a:r>
                <a:r>
                  <a:rPr lang="en-US" sz="2000" i="1" dirty="0" err="1"/>
                  <a:t>rmin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diset</a:t>
                </a:r>
                <a:r>
                  <a:rPr lang="en-US" sz="2000" dirty="0"/>
                  <a:t> 0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Pixel-pixel di </a:t>
                </a:r>
                <a:r>
                  <a:rPr lang="en-US" sz="2000" dirty="0" err="1"/>
                  <a:t>atas</a:t>
                </a:r>
                <a:r>
                  <a:rPr lang="en-US" sz="2000" dirty="0"/>
                  <a:t> </a:t>
                </a:r>
                <a:r>
                  <a:rPr lang="en-US" sz="2000" i="1" dirty="0" err="1"/>
                  <a:t>rmax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diset</a:t>
                </a:r>
                <a:r>
                  <a:rPr lang="en-US" sz="2000" dirty="0"/>
                  <a:t> L – 1 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r1 = </a:t>
                </a:r>
                <a:r>
                  <a:rPr lang="en-US" sz="2000" i="1" dirty="0" err="1"/>
                  <a:t>rmin</a:t>
                </a:r>
                <a:r>
                  <a:rPr lang="en-US" sz="2000" dirty="0"/>
                  <a:t>, r2 = </a:t>
                </a:r>
                <a:r>
                  <a:rPr lang="en-US" sz="2000" i="1" dirty="0" err="1"/>
                  <a:t>rmax</a:t>
                </a:r>
                <a:endParaRPr lang="en-US" sz="2000" i="1" dirty="0"/>
              </a:p>
              <a:p>
                <a:pPr marL="342900" indent="-342900">
                  <a:buFontTx/>
                  <a:buChar char="-"/>
                </a:pPr>
                <a:r>
                  <a:rPr lang="en-US" sz="2000" dirty="0" err="1"/>
                  <a:t>tentukan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persamaan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garis</a:t>
                </a:r>
                <a:r>
                  <a:rPr lang="en-US" sz="2000" dirty="0"/>
                  <a:t> yang </a:t>
                </a:r>
                <a:r>
                  <a:rPr lang="en-US" sz="2000" dirty="0" err="1"/>
                  <a:t>menghubungkan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titik</a:t>
                </a:r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      (</a:t>
                </a:r>
                <a:r>
                  <a:rPr lang="en-US" sz="2000" i="1" dirty="0" err="1"/>
                  <a:t>rmin</a:t>
                </a:r>
                <a:r>
                  <a:rPr lang="en-US" sz="2000" dirty="0"/>
                  <a:t>, 0) dan (</a:t>
                </a:r>
                <a:r>
                  <a:rPr lang="en-US" sz="2000" i="1" dirty="0" err="1"/>
                  <a:t>rmax</a:t>
                </a:r>
                <a:r>
                  <a:rPr lang="en-US" sz="2000" dirty="0"/>
                  <a:t>, L - 1) </a:t>
                </a:r>
                <a:r>
                  <a:rPr lang="en-US" sz="2000" dirty="0" err="1"/>
                  <a:t>dengan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persamaan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umum</a:t>
                </a:r>
                <a:endParaRPr lang="en-US" sz="2000" dirty="0"/>
              </a:p>
              <a:p>
                <a:r>
                  <a:rPr lang="en-US" sz="2000" dirty="0"/>
                  <a:t>      garis </a:t>
                </a:r>
                <a:r>
                  <a:rPr lang="en-US" sz="2000" dirty="0" err="1"/>
                  <a:t>lurus</a:t>
                </a:r>
                <a:r>
                  <a:rPr lang="en-US" sz="2000" dirty="0"/>
                  <a:t> yang </a:t>
                </a:r>
                <a:r>
                  <a:rPr lang="en-US" sz="2000" dirty="0" err="1"/>
                  <a:t>melalui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titik</a:t>
                </a:r>
                <a:r>
                  <a:rPr lang="en-US" sz="2000" dirty="0"/>
                  <a:t> (x1,y1) dan (x2,y2): </a:t>
                </a:r>
              </a:p>
              <a:p>
                <a:endParaRPr lang="en-US" sz="2000" dirty="0"/>
              </a:p>
              <a:p>
                <a:r>
                  <a:rPr lang="en-US" sz="2400" dirty="0"/>
                  <a:t>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/>
              </a:p>
              <a:p>
                <a:pPr marL="342900" indent="-342900">
                  <a:buFontTx/>
                  <a:buChar char="-"/>
                </a:pPr>
                <a:endParaRPr lang="en-US" sz="2000" dirty="0"/>
              </a:p>
              <a:p>
                <a:pPr marL="342900" indent="-342900">
                  <a:buFontTx/>
                  <a:buChar char="-"/>
                </a:pPr>
                <a:r>
                  <a:rPr lang="en-US" sz="2000" dirty="0" err="1"/>
                  <a:t>Petakan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nilai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keabuan</a:t>
                </a:r>
                <a:r>
                  <a:rPr lang="en-US" sz="2000" dirty="0"/>
                  <a:t> yang lain di </a:t>
                </a:r>
                <a:r>
                  <a:rPr lang="en-US" sz="2000" dirty="0" err="1"/>
                  <a:t>antara</a:t>
                </a:r>
                <a:r>
                  <a:rPr lang="en-US" sz="2000" dirty="0"/>
                  <a:t> (</a:t>
                </a:r>
                <a:r>
                  <a:rPr lang="en-US" sz="2000" i="1" dirty="0" err="1"/>
                  <a:t>rmin</a:t>
                </a:r>
                <a:r>
                  <a:rPr lang="en-US" sz="2000" dirty="0"/>
                  <a:t>, 0) dan </a:t>
                </a:r>
              </a:p>
              <a:p>
                <a:r>
                  <a:rPr lang="en-US" sz="2000" dirty="0"/>
                  <a:t>     (</a:t>
                </a:r>
                <a:r>
                  <a:rPr lang="en-US" sz="2000" i="1" dirty="0" err="1"/>
                  <a:t>rmax</a:t>
                </a:r>
                <a:r>
                  <a:rPr lang="en-US" sz="2000" dirty="0"/>
                  <a:t>, L - 1) </a:t>
                </a:r>
                <a:r>
                  <a:rPr lang="en-US" sz="2000" dirty="0" err="1"/>
                  <a:t>dengan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dengan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menggunakan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persamaan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tersebut</a:t>
                </a:r>
                <a:endParaRPr lang="en-US" sz="2000" dirty="0"/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3F9E70-E8FE-4E22-8BE8-695DC015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637" y="1418566"/>
                <a:ext cx="7031532" cy="5243680"/>
              </a:xfrm>
              <a:prstGeom prst="rect">
                <a:avLst/>
              </a:prstGeom>
              <a:blipFill>
                <a:blip r:embed="rId3"/>
                <a:stretch>
                  <a:fillRect l="-954" t="-698" r="-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3D433D-F3B3-44B8-8687-6C9D4090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4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05543"/>
            <a:ext cx="10515600" cy="537142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Metode-metode</a:t>
            </a:r>
            <a:r>
              <a:rPr lang="en-US" dirty="0"/>
              <a:t> </a:t>
            </a:r>
            <a:r>
              <a:rPr lang="en-US" i="1" dirty="0"/>
              <a:t>image enhancement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spasial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memanipulasi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</a:t>
            </a:r>
            <a:r>
              <a:rPr lang="en-US" i="1" dirty="0"/>
              <a:t>pixel-pixel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Metode-metode</a:t>
            </a:r>
            <a:r>
              <a:rPr lang="en-US" dirty="0"/>
              <a:t> </a:t>
            </a:r>
            <a:r>
              <a:rPr lang="en-US" i="1" dirty="0"/>
              <a:t>image enhancement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frekuensi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mengubah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terlebih</a:t>
            </a:r>
            <a:r>
              <a:rPr lang="en-US" dirty="0"/>
              <a:t> </a:t>
            </a:r>
            <a:r>
              <a:rPr lang="en-US" dirty="0" err="1"/>
              <a:t>dahulu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spasial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 </a:t>
            </a:r>
            <a:r>
              <a:rPr lang="en-US" dirty="0" err="1"/>
              <a:t>frekuensi</a:t>
            </a:r>
            <a:r>
              <a:rPr lang="en-US" dirty="0"/>
              <a:t>, </a:t>
            </a:r>
            <a:r>
              <a:rPr lang="en-US" dirty="0" err="1"/>
              <a:t>baru</a:t>
            </a:r>
            <a:r>
              <a:rPr lang="en-US" dirty="0"/>
              <a:t> </a:t>
            </a:r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memanipulasi</a:t>
            </a:r>
            <a:r>
              <a:rPr lang="en-US" dirty="0"/>
              <a:t> </a:t>
            </a:r>
            <a:r>
              <a:rPr lang="en-US" dirty="0" err="1"/>
              <a:t>nilai-nilai</a:t>
            </a:r>
            <a:r>
              <a:rPr lang="en-US" dirty="0"/>
              <a:t> </a:t>
            </a:r>
            <a:r>
              <a:rPr lang="en-US" dirty="0" err="1"/>
              <a:t>frekuens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Masing-masing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operasi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spesifik</a:t>
            </a:r>
            <a:r>
              <a:rPr lang="en-US" dirty="0"/>
              <a:t>,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perbaikan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spasial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Materi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PPT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membahas</a:t>
            </a:r>
            <a:r>
              <a:rPr lang="en-US" dirty="0"/>
              <a:t> </a:t>
            </a:r>
            <a:r>
              <a:rPr lang="en-US" dirty="0" err="1"/>
              <a:t>metode-metode</a:t>
            </a:r>
            <a:r>
              <a:rPr lang="en-US" dirty="0"/>
              <a:t> </a:t>
            </a:r>
            <a:r>
              <a:rPr lang="en-US" i="1" dirty="0"/>
              <a:t>image enhancement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spasial</a:t>
            </a:r>
            <a:r>
              <a:rPr lang="en-US" dirty="0"/>
              <a:t> </a:t>
            </a:r>
            <a:r>
              <a:rPr lang="en-US" dirty="0" err="1"/>
              <a:t>terlebih</a:t>
            </a:r>
            <a:r>
              <a:rPr lang="en-US" dirty="0"/>
              <a:t> </a:t>
            </a:r>
            <a:r>
              <a:rPr lang="en-US" dirty="0" err="1"/>
              <a:t>dahulu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75CF33-F792-9296-5FDA-576D85E6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306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A21E90-F073-F51C-5A3C-B8B210961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28" y="862326"/>
            <a:ext cx="4776452" cy="43983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A01896-4885-A51C-7E57-3ABE4839C540}"/>
              </a:ext>
            </a:extLst>
          </p:cNvPr>
          <p:cNvSpPr txBox="1"/>
          <p:nvPr/>
        </p:nvSpPr>
        <p:spPr>
          <a:xfrm>
            <a:off x="2194560" y="535028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pixel-pixel di </a:t>
            </a:r>
            <a:r>
              <a:rPr lang="en-US" sz="2400" dirty="0" err="1"/>
              <a:t>bawah</a:t>
            </a:r>
            <a:r>
              <a:rPr lang="en-US" sz="2400" dirty="0"/>
              <a:t> </a:t>
            </a:r>
            <a:r>
              <a:rPr lang="en-US" sz="2400" i="1" dirty="0" err="1"/>
              <a:t>rmin</a:t>
            </a:r>
            <a:r>
              <a:rPr lang="en-US" sz="2400" dirty="0"/>
              <a:t> </a:t>
            </a:r>
            <a:r>
              <a:rPr lang="en-US" sz="2400" dirty="0" err="1"/>
              <a:t>diset</a:t>
            </a:r>
            <a:r>
              <a:rPr lang="en-US" sz="2400" dirty="0"/>
              <a:t> 0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Pixel-pixel di </a:t>
            </a:r>
            <a:r>
              <a:rPr lang="en-US" sz="2400" dirty="0" err="1"/>
              <a:t>atas</a:t>
            </a:r>
            <a:r>
              <a:rPr lang="en-US" sz="2400" dirty="0"/>
              <a:t> </a:t>
            </a:r>
            <a:r>
              <a:rPr lang="en-US" sz="2400" i="1" dirty="0" err="1"/>
              <a:t>rmax</a:t>
            </a:r>
            <a:r>
              <a:rPr lang="en-US" sz="2400" dirty="0"/>
              <a:t> </a:t>
            </a:r>
            <a:r>
              <a:rPr lang="en-US" sz="2400" dirty="0" err="1"/>
              <a:t>diset</a:t>
            </a:r>
            <a:r>
              <a:rPr lang="en-US" sz="2400" dirty="0"/>
              <a:t> L – 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B51541-23CE-E9F6-E030-04C3EB156BBA}"/>
              </a:ext>
            </a:extLst>
          </p:cNvPr>
          <p:cNvSpPr txBox="1"/>
          <p:nvPr/>
        </p:nvSpPr>
        <p:spPr>
          <a:xfrm>
            <a:off x="4730431" y="388112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rmin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61D73-5CA2-DA74-547D-064E7E9A2567}"/>
              </a:ext>
            </a:extLst>
          </p:cNvPr>
          <p:cNvSpPr txBox="1"/>
          <p:nvPr/>
        </p:nvSpPr>
        <p:spPr>
          <a:xfrm>
            <a:off x="5604191" y="1609274"/>
            <a:ext cx="65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rmax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2F9A7A-744B-8EA3-6B3D-5EE41B05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041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13584C-D8C5-42D5-9F24-53BE11243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60" y="1071587"/>
            <a:ext cx="9027080" cy="5001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5884AE-F3AA-4028-91A1-770F7BC450A9}"/>
              </a:ext>
            </a:extLst>
          </p:cNvPr>
          <p:cNvSpPr txBox="1"/>
          <p:nvPr/>
        </p:nvSpPr>
        <p:spPr>
          <a:xfrm>
            <a:off x="626164" y="990235"/>
            <a:ext cx="1174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Contoh</a:t>
            </a:r>
            <a:r>
              <a:rPr lang="en-US" sz="2400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31A3FC-D574-4066-9E10-36AE9644E578}"/>
              </a:ext>
            </a:extLst>
          </p:cNvPr>
          <p:cNvSpPr txBox="1"/>
          <p:nvPr/>
        </p:nvSpPr>
        <p:spPr>
          <a:xfrm>
            <a:off x="8570842" y="1536887"/>
            <a:ext cx="233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Misalkan</a:t>
            </a:r>
            <a:r>
              <a:rPr lang="en-US" sz="2400" dirty="0"/>
              <a:t> L = 256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3FB4D-BE5E-5654-D423-38891FCD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055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4FED8A-7A1B-49F4-92DB-0C2F91DFB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76" y="233639"/>
            <a:ext cx="8321159" cy="46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A62308-B33C-4DF1-9FC5-5A85BB6850AB}"/>
              </a:ext>
            </a:extLst>
          </p:cNvPr>
          <p:cNvSpPr txBox="1"/>
          <p:nvPr/>
        </p:nvSpPr>
        <p:spPr>
          <a:xfrm>
            <a:off x="6696259" y="733763"/>
            <a:ext cx="233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Misalkan</a:t>
            </a:r>
            <a:r>
              <a:rPr lang="en-US" sz="2400" dirty="0"/>
              <a:t> L = 256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58D4FD-C4E7-4511-ACF8-3ABFDE36E837}"/>
                  </a:ext>
                </a:extLst>
              </p:cNvPr>
              <p:cNvSpPr txBox="1"/>
              <p:nvPr/>
            </p:nvSpPr>
            <p:spPr>
              <a:xfrm>
                <a:off x="295425" y="5071991"/>
                <a:ext cx="7449265" cy="1195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Persamaan garis yang </a:t>
                </a:r>
                <a:r>
                  <a:rPr lang="en-US" sz="2200" dirty="0" err="1"/>
                  <a:t>melalui</a:t>
                </a:r>
                <a:r>
                  <a:rPr lang="en-US" sz="2200" dirty="0"/>
                  <a:t> (</a:t>
                </a:r>
                <a:r>
                  <a:rPr lang="en-US" sz="2200" i="1" dirty="0" err="1"/>
                  <a:t>rmin</a:t>
                </a:r>
                <a:r>
                  <a:rPr lang="en-US" sz="2200" dirty="0"/>
                  <a:t>, 0) dan (</a:t>
                </a:r>
                <a:r>
                  <a:rPr lang="en-US" sz="2200" i="1" dirty="0" err="1"/>
                  <a:t>rmax</a:t>
                </a:r>
                <a:r>
                  <a:rPr lang="en-US" sz="2200" dirty="0"/>
                  <a:t>, 255):</a:t>
                </a:r>
              </a:p>
              <a:p>
                <a:r>
                  <a:rPr lang="en-US" sz="2200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−0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255−0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𝑟𝑚𝑖𝑛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𝑟𝑚𝑎𝑥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𝑟𝑚𝑖𝑛</m:t>
                        </m:r>
                      </m:den>
                    </m:f>
                  </m:oMath>
                </a14:m>
                <a:r>
                  <a:rPr lang="en-US" sz="2200" dirty="0"/>
                  <a:t>    </a:t>
                </a:r>
                <a:r>
                  <a:rPr lang="en-US" sz="2200" dirty="0">
                    <a:sym typeface="Symbol" panose="05050102010706020507" pitchFamily="18" charset="2"/>
                  </a:rPr>
                  <a:t>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=255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(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𝑟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𝑟𝑚𝑖𝑛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)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(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𝑟𝑚𝑎𝑥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𝑟𝑚𝑖𝑛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)</m:t>
                        </m:r>
                      </m:den>
                    </m:f>
                  </m:oMath>
                </a14:m>
                <a:endParaRPr lang="en-US" sz="2200" dirty="0"/>
              </a:p>
              <a:p>
                <a:endParaRPr lang="en-US" sz="2200" baseline="-25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58D4FD-C4E7-4511-ACF8-3ABFDE36E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25" y="5071991"/>
                <a:ext cx="7449265" cy="1195905"/>
              </a:xfrm>
              <a:prstGeom prst="rect">
                <a:avLst/>
              </a:prstGeom>
              <a:blipFill>
                <a:blip r:embed="rId3"/>
                <a:stretch>
                  <a:fillRect l="-1064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8321B75-5B59-4322-AF29-FFBB6BA20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996" y="3987752"/>
            <a:ext cx="4944004" cy="283721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E8147-CFA8-453B-8DBB-C83301F8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08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B9F048-68DA-4CBC-B268-3915D5B24CF6}"/>
              </a:ext>
            </a:extLst>
          </p:cNvPr>
          <p:cNvSpPr/>
          <p:nvPr/>
        </p:nvSpPr>
        <p:spPr>
          <a:xfrm>
            <a:off x="901258" y="289679"/>
            <a:ext cx="102472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clear 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all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clc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'image1.bmp'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%read the image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rmin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87;     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find the min. value of pixel in the image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rmax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135;    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find the max. value of pixel in the image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I_new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(I -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rmin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).*(255/(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rmax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-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rmin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)); 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transform the image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(I);     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display original image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figure,imhist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(I);     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display histogram of original image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I_new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 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display transformed image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figure,imhist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I_new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 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display histogram of transformed image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4CCA58-45D2-4AC9-A4A6-F9DCE59D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A5F34-5DF1-A870-7259-E353C6D19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499" y="3337642"/>
            <a:ext cx="4090325" cy="3598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A5EC5-5EB4-C642-9753-C43E800C1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401" y="3280006"/>
            <a:ext cx="4295818" cy="322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451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F88239-0A19-4845-B8D6-AE7323EBF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83" y="55962"/>
            <a:ext cx="4090325" cy="3598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FAECFB-7537-492E-ADC3-A6C50E40A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281" y="134052"/>
            <a:ext cx="4295818" cy="3225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E3D022-93C9-4AA6-A6A2-304FDBFBCC9D}"/>
              </a:ext>
            </a:extLst>
          </p:cNvPr>
          <p:cNvSpPr txBox="1"/>
          <p:nvPr/>
        </p:nvSpPr>
        <p:spPr>
          <a:xfrm>
            <a:off x="775253" y="1670315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Sebelum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483D5-B5A6-4043-B6CD-969EF5BEBBF9}"/>
              </a:ext>
            </a:extLst>
          </p:cNvPr>
          <p:cNvSpPr txBox="1"/>
          <p:nvPr/>
        </p:nvSpPr>
        <p:spPr>
          <a:xfrm>
            <a:off x="858468" y="4495188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Sesudah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EBD48-0AAC-4D99-9C2D-5468B4CC97C2}"/>
              </a:ext>
            </a:extLst>
          </p:cNvPr>
          <p:cNvSpPr txBox="1"/>
          <p:nvPr/>
        </p:nvSpPr>
        <p:spPr>
          <a:xfrm>
            <a:off x="10092361" y="2877415"/>
            <a:ext cx="1397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r</a:t>
            </a:r>
            <a:r>
              <a:rPr lang="en-US" sz="2400" baseline="-25000" dirty="0" err="1"/>
              <a:t>min</a:t>
            </a:r>
            <a:r>
              <a:rPr lang="en-US" sz="2400" dirty="0"/>
              <a:t> = 87</a:t>
            </a:r>
          </a:p>
          <a:p>
            <a:r>
              <a:rPr lang="en-US" sz="2400" dirty="0" err="1"/>
              <a:t>r</a:t>
            </a:r>
            <a:r>
              <a:rPr lang="en-US" sz="2400" baseline="-25000" dirty="0" err="1"/>
              <a:t>max</a:t>
            </a:r>
            <a:r>
              <a:rPr lang="en-US" sz="2400" dirty="0"/>
              <a:t> = 135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C2D7F1-6371-45E6-B3A6-ACE2387D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E3756D-80F3-0B9F-5280-C4531F29A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145" y="3359390"/>
            <a:ext cx="4292600" cy="3771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9E419-C171-C9EA-2743-63446DFC0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761" y="3541519"/>
            <a:ext cx="4239938" cy="317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687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5BDB04-AB1D-4CC5-A4BF-77B9CB6C7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415" y="1224176"/>
            <a:ext cx="10027408" cy="44096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883F55-31BF-4FCE-A77D-ABF9648CCE47}"/>
              </a:ext>
            </a:extLst>
          </p:cNvPr>
          <p:cNvSpPr txBox="1"/>
          <p:nvPr/>
        </p:nvSpPr>
        <p:spPr>
          <a:xfrm>
            <a:off x="7565342" y="5871513"/>
            <a:ext cx="3842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gambar</a:t>
            </a:r>
            <a:r>
              <a:rPr lang="en-US" dirty="0">
                <a:solidFill>
                  <a:srgbClr val="FF0000"/>
                </a:solidFill>
              </a:rPr>
              <a:t>: Ehsan </a:t>
            </a:r>
            <a:r>
              <a:rPr lang="en-US" dirty="0" err="1">
                <a:solidFill>
                  <a:srgbClr val="FF0000"/>
                </a:solidFill>
              </a:rPr>
              <a:t>Khoramshahi</a:t>
            </a:r>
            <a:r>
              <a:rPr lang="en-US" dirty="0">
                <a:solidFill>
                  <a:srgbClr val="FF0000"/>
                </a:solidFill>
              </a:rPr>
              <a:t>, </a:t>
            </a:r>
          </a:p>
          <a:p>
            <a:r>
              <a:rPr lang="en-US" i="1" dirty="0">
                <a:solidFill>
                  <a:srgbClr val="FF0000"/>
                </a:solidFill>
              </a:rPr>
              <a:t>Image enhancement in spatial domain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D23B6-90FA-EE24-3F98-E5AA284C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880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13B0-35FF-4455-8146-F1196C22A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  <a:latin typeface="+mn-lt"/>
              </a:rPr>
              <a:t>Piece-wise linier transformation function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512C2-7873-4BCD-A3DD-070ADE57F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Peregangan</a:t>
            </a:r>
            <a:r>
              <a:rPr lang="en-US" dirty="0"/>
              <a:t> </a:t>
            </a:r>
            <a:r>
              <a:rPr lang="en-US" dirty="0" err="1"/>
              <a:t>kontras</a:t>
            </a:r>
            <a:r>
              <a:rPr lang="en-US" dirty="0"/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transformasi</a:t>
            </a:r>
            <a:r>
              <a:rPr lang="en-US" dirty="0"/>
              <a:t> </a:t>
            </a:r>
            <a:r>
              <a:rPr lang="en-US" dirty="0" err="1"/>
              <a:t>sepotong-sepotong</a:t>
            </a:r>
            <a:r>
              <a:rPr lang="en-US" dirty="0"/>
              <a:t> (</a:t>
            </a:r>
            <a:r>
              <a:rPr lang="en-US" i="1" dirty="0"/>
              <a:t>piece-wise linier transformation function</a:t>
            </a:r>
            <a:r>
              <a:rPr lang="en-US" dirty="0"/>
              <a:t>) </a:t>
            </a:r>
          </a:p>
        </p:txBody>
      </p:sp>
      <p:pic>
        <p:nvPicPr>
          <p:cNvPr id="4" name="Picture 3" descr="Z:\DIP\4-5a.bmp">
            <a:extLst>
              <a:ext uri="{FF2B5EF4-FFF2-40B4-BE49-F238E27FC236}">
                <a16:creationId xmlns:a16="http://schemas.microsoft.com/office/drawing/2014/main" id="{0248AC0F-B823-41B7-8EFF-993F2F215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0" y="2926143"/>
            <a:ext cx="3619364" cy="334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984BA3-6222-4AB7-BA60-D0C23D18C88B}"/>
              </a:ext>
            </a:extLst>
          </p:cNvPr>
          <p:cNvSpPr txBox="1"/>
          <p:nvPr/>
        </p:nvSpPr>
        <p:spPr>
          <a:xfrm>
            <a:off x="5448850" y="3429000"/>
            <a:ext cx="590495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transformasi</a:t>
            </a:r>
            <a:r>
              <a:rPr lang="en-US" sz="2400" dirty="0"/>
              <a:t> linier </a:t>
            </a:r>
            <a:r>
              <a:rPr lang="en-US" sz="2400" dirty="0" err="1"/>
              <a:t>sepotong-sepotong</a:t>
            </a:r>
            <a:r>
              <a:rPr lang="en-US" sz="2400" dirty="0"/>
              <a:t>:</a:t>
            </a:r>
          </a:p>
          <a:p>
            <a:pPr marL="342900" indent="-342900">
              <a:buAutoNum type="arabicPeriod"/>
            </a:pPr>
            <a:r>
              <a:rPr lang="en-US" sz="2400" i="1" dirty="0"/>
              <a:t>Contrast stretching</a:t>
            </a:r>
          </a:p>
          <a:p>
            <a:pPr marL="342900" indent="-342900">
              <a:buAutoNum type="arabicPeriod"/>
            </a:pPr>
            <a:r>
              <a:rPr lang="en-US" sz="2400" i="1" dirty="0"/>
              <a:t>Gray-level slicing</a:t>
            </a:r>
          </a:p>
          <a:p>
            <a:pPr marL="342900" indent="-342900">
              <a:buAutoNum type="arabicPeriod"/>
            </a:pPr>
            <a:r>
              <a:rPr lang="en-US" sz="2400" i="1" dirty="0"/>
              <a:t>Bit-plane slicing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5DFA2-C693-455B-8534-3A7421D0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60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46314"/>
            <a:ext cx="10515600" cy="5730649"/>
          </a:xfrm>
        </p:spPr>
        <p:txBody>
          <a:bodyPr/>
          <a:lstStyle/>
          <a:p>
            <a:r>
              <a:rPr lang="en-US" dirty="0" err="1"/>
              <a:t>Alternatif</a:t>
            </a:r>
            <a:r>
              <a:rPr lang="en-US" dirty="0"/>
              <a:t> lain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transformasi</a:t>
            </a:r>
            <a:r>
              <a:rPr lang="en-US" dirty="0"/>
              <a:t> </a:t>
            </a:r>
            <a:r>
              <a:rPr lang="en-US" dirty="0" err="1"/>
              <a:t>sepotong-sepotong</a:t>
            </a:r>
            <a:r>
              <a:rPr lang="en-US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04" y="1146818"/>
            <a:ext cx="3867150" cy="3152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86" y="1075441"/>
            <a:ext cx="4038600" cy="1647825"/>
          </a:xfrm>
          <a:prstGeom prst="rect">
            <a:avLst/>
          </a:prstGeom>
        </p:spPr>
      </p:pic>
      <p:graphicFrame>
        <p:nvGraphicFramePr>
          <p:cNvPr id="12" name="Object 3">
            <a:extLst>
              <a:ext uri="{FF2B5EF4-FFF2-40B4-BE49-F238E27FC236}">
                <a16:creationId xmlns:a16="http://schemas.microsoft.com/office/drawing/2014/main" id="{33FEB4C1-2176-4881-8ED2-A666B353B9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281207"/>
              </p:ext>
            </p:extLst>
          </p:nvPr>
        </p:nvGraphicFramePr>
        <p:xfrm>
          <a:off x="6431926" y="3153248"/>
          <a:ext cx="3748394" cy="1295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57400" imgH="711200" progId="Equation.3">
                  <p:embed/>
                </p:oleObj>
              </mc:Choice>
              <mc:Fallback>
                <p:oleObj name="Equation" r:id="rId4" imgW="2057400" imgH="711200" progId="Equation.3">
                  <p:embed/>
                  <p:pic>
                    <p:nvPicPr>
                      <p:cNvPr id="12" name="Object 3">
                        <a:extLst>
                          <a:ext uri="{FF2B5EF4-FFF2-40B4-BE49-F238E27FC236}">
                            <a16:creationId xmlns:a16="http://schemas.microsoft.com/office/drawing/2014/main" id="{33FEB4C1-2176-4881-8ED2-A666B353B9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1926" y="3153248"/>
                        <a:ext cx="3748394" cy="12954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Down Arrow 12"/>
          <p:cNvSpPr/>
          <p:nvPr/>
        </p:nvSpPr>
        <p:spPr>
          <a:xfrm>
            <a:off x="8010861" y="2723206"/>
            <a:ext cx="248330" cy="4879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05828-93B2-4BCC-B5F0-4261A353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67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1D8A8C1-26BE-7F5D-B6C8-F4744B4790A3}"/>
              </a:ext>
            </a:extLst>
          </p:cNvPr>
          <p:cNvSpPr txBox="1">
            <a:spLocks/>
          </p:cNvSpPr>
          <p:nvPr/>
        </p:nvSpPr>
        <p:spPr>
          <a:xfrm>
            <a:off x="6848666" y="58396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DCCA8C-3C40-440D-A23D-CFF4DA06079F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744B5AF8-3DC0-989F-6027-6F2B6101CCB0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9157" y="6448104"/>
            <a:ext cx="2149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5">
            <a:extLst>
              <a:ext uri="{FF2B5EF4-FFF2-40B4-BE49-F238E27FC236}">
                <a16:creationId xmlns:a16="http://schemas.microsoft.com/office/drawing/2014/main" id="{EFAA4DCB-DF4A-74E8-AD94-379D2E784B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09157" y="4543104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E35BEBEE-3C69-2AF2-7C09-3ED7BBA00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9357" y="6413179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0C22034C-1962-F766-3275-CD694C56FE7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0582" y="5228904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9">
            <a:extLst>
              <a:ext uri="{FF2B5EF4-FFF2-40B4-BE49-F238E27FC236}">
                <a16:creationId xmlns:a16="http://schemas.microsoft.com/office/drawing/2014/main" id="{8D67F7CA-329A-35D1-BF4B-9BE2472D3F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0582" y="6219504"/>
            <a:ext cx="762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9E0B8130-3E38-3510-67AD-9C9A1F3F7C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42582" y="5609904"/>
            <a:ext cx="3048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1">
            <a:extLst>
              <a:ext uri="{FF2B5EF4-FFF2-40B4-BE49-F238E27FC236}">
                <a16:creationId xmlns:a16="http://schemas.microsoft.com/office/drawing/2014/main" id="{313C8D36-5192-4833-7AA2-6CBC5EFD7C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71182" y="5228904"/>
            <a:ext cx="685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9CDE4085-DAD0-F658-B4DF-3E0C7DA8C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9356982" y="5228904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577463B7-F270-6FF6-9E49-9CDDFF8A45CC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7382" y="5686104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id="{1BA4FCA1-383B-E0DB-04D9-A01FE2B34B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442582" y="6219504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A8AF5A5A-D5A9-4925-02A5-142A18B61AD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0582" y="5686104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6AF2256F-CE11-0DFD-5C93-AA82526A581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0582" y="6219504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1B118BEA-D270-BAC3-C36D-B3549E802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307" y="6413179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8" name="Text Box 18">
            <a:extLst>
              <a:ext uri="{FF2B5EF4-FFF2-40B4-BE49-F238E27FC236}">
                <a16:creationId xmlns:a16="http://schemas.microsoft.com/office/drawing/2014/main" id="{AAA47A4F-E2E8-6F27-52EC-812194724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307" y="6336979"/>
            <a:ext cx="31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9" name="Text Box 19">
            <a:extLst>
              <a:ext uri="{FF2B5EF4-FFF2-40B4-BE49-F238E27FC236}">
                <a16:creationId xmlns:a16="http://schemas.microsoft.com/office/drawing/2014/main" id="{F0EF4333-94AC-5DF9-B3D1-F215F84F9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307" y="6336979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24517429-4801-167E-CBDD-13541CDB6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9582" y="5879779"/>
            <a:ext cx="427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</a:rPr>
              <a:t>y</a:t>
            </a:r>
            <a:r>
              <a:rPr lang="en-US" altLang="zh-CN" sz="2400" baseline="-25000">
                <a:latin typeface="Times New Roman" panose="02020603050405020304" pitchFamily="18" charset="0"/>
              </a:rPr>
              <a:t>a</a:t>
            </a:r>
            <a:endParaRPr lang="en-US" altLang="zh-CN" sz="2400">
              <a:latin typeface="Times New Roman" panose="02020603050405020304" pitchFamily="18" charset="0"/>
            </a:endParaRPr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4D086671-CB5A-0DD2-AC05-1B1890F61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9582" y="5457504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</a:rPr>
              <a:t>y</a:t>
            </a:r>
            <a:r>
              <a:rPr lang="en-US" altLang="zh-CN" sz="2400" baseline="-25000">
                <a:latin typeface="Times New Roman" panose="02020603050405020304" pitchFamily="18" charset="0"/>
              </a:rPr>
              <a:t>b</a:t>
            </a:r>
            <a:endParaRPr lang="en-US" altLang="zh-CN" sz="2400">
              <a:latin typeface="Times New Roman" panose="02020603050405020304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5FC608B-47F9-2631-F467-2D4024160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163" y="4847904"/>
            <a:ext cx="762000" cy="381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107CBF0-0D70-8D3B-BC42-54CB8B5107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99" y="5445597"/>
            <a:ext cx="1533525" cy="381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E1EC236-A9EC-A252-CD81-DBB987EECF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300" y="5979765"/>
            <a:ext cx="1609725" cy="3810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BF2E968-D3BB-A175-3DF7-6D3C880E0657}"/>
              </a:ext>
            </a:extLst>
          </p:cNvPr>
          <p:cNvSpPr txBox="1"/>
          <p:nvPr/>
        </p:nvSpPr>
        <p:spPr>
          <a:xfrm>
            <a:off x="1976618" y="4837850"/>
            <a:ext cx="2039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Persamaan</a:t>
            </a:r>
            <a:r>
              <a:rPr lang="en-US" dirty="0"/>
              <a:t> </a:t>
            </a:r>
            <a:r>
              <a:rPr lang="en-US" dirty="0" err="1"/>
              <a:t>garis</a:t>
            </a:r>
            <a:r>
              <a:rPr lang="en-US" dirty="0"/>
              <a:t> L1: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1715668-8CD6-988F-4E16-310336957B4C}"/>
              </a:ext>
            </a:extLst>
          </p:cNvPr>
          <p:cNvSpPr txBox="1"/>
          <p:nvPr/>
        </p:nvSpPr>
        <p:spPr>
          <a:xfrm>
            <a:off x="1976618" y="5419655"/>
            <a:ext cx="2039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Persamaan</a:t>
            </a:r>
            <a:r>
              <a:rPr lang="en-US" dirty="0"/>
              <a:t> </a:t>
            </a:r>
            <a:r>
              <a:rPr lang="en-US" dirty="0" err="1"/>
              <a:t>garis</a:t>
            </a:r>
            <a:r>
              <a:rPr lang="en-US" dirty="0"/>
              <a:t> L2: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99C3552-7592-05CC-A2CD-7B038CFB57C8}"/>
              </a:ext>
            </a:extLst>
          </p:cNvPr>
          <p:cNvSpPr txBox="1"/>
          <p:nvPr/>
        </p:nvSpPr>
        <p:spPr>
          <a:xfrm>
            <a:off x="1976618" y="5923123"/>
            <a:ext cx="2039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Persamaan</a:t>
            </a:r>
            <a:r>
              <a:rPr lang="en-US" dirty="0"/>
              <a:t> </a:t>
            </a:r>
            <a:r>
              <a:rPr lang="en-US" dirty="0" err="1"/>
              <a:t>garis</a:t>
            </a:r>
            <a:r>
              <a:rPr lang="en-US" dirty="0"/>
              <a:t> L3:</a:t>
            </a:r>
          </a:p>
        </p:txBody>
      </p:sp>
    </p:spTree>
    <p:extLst>
      <p:ext uri="{BB962C8B-B14F-4D97-AF65-F5344CB8AC3E}">
        <p14:creationId xmlns:p14="http://schemas.microsoft.com/office/powerpoint/2010/main" val="32615852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7">
            <a:extLst>
              <a:ext uri="{FF2B5EF4-FFF2-40B4-BE49-F238E27FC236}">
                <a16:creationId xmlns:a16="http://schemas.microsoft.com/office/drawing/2014/main" id="{BBAD760E-6D89-5504-9ED6-163791241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6766" y="6777484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latin typeface="Times New Roman" panose="02020603050405020304" pitchFamily="18" charset="0"/>
              </a:rPr>
              <a:t>x</a:t>
            </a:r>
          </a:p>
        </p:txBody>
      </p:sp>
      <p:pic>
        <p:nvPicPr>
          <p:cNvPr id="25" name="Picture 22">
            <a:extLst>
              <a:ext uri="{FF2B5EF4-FFF2-40B4-BE49-F238E27FC236}">
                <a16:creationId xmlns:a16="http://schemas.microsoft.com/office/drawing/2014/main" id="{8D6017C2-8072-3C51-BF66-13007F527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43" y="1461843"/>
            <a:ext cx="3068567" cy="306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7D2A8533-1C2A-4AAA-D409-B01A416B5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611" y="1479307"/>
            <a:ext cx="3068568" cy="306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Object 24">
            <a:extLst>
              <a:ext uri="{FF2B5EF4-FFF2-40B4-BE49-F238E27FC236}">
                <a16:creationId xmlns:a16="http://schemas.microsoft.com/office/drawing/2014/main" id="{360E058C-5F24-4888-EC21-0F12D909BF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3873352"/>
              </p:ext>
            </p:extLst>
          </p:nvPr>
        </p:nvGraphicFramePr>
        <p:xfrm>
          <a:off x="5793479" y="4617759"/>
          <a:ext cx="5376840" cy="382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25800" imgH="228600" progId="Equation.3">
                  <p:embed/>
                </p:oleObj>
              </mc:Choice>
              <mc:Fallback>
                <p:oleObj name="Equation" r:id="rId4" imgW="3225800" imgH="228600" progId="Equation.3">
                  <p:embed/>
                  <p:pic>
                    <p:nvPicPr>
                      <p:cNvPr id="4" name="Object 24">
                        <a:extLst>
                          <a:ext uri="{FF2B5EF4-FFF2-40B4-BE49-F238E27FC236}">
                            <a16:creationId xmlns:a16="http://schemas.microsoft.com/office/drawing/2014/main" id="{6BCC8E0E-E262-4C28-AE95-DF13743DB2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3479" y="4617759"/>
                        <a:ext cx="5376840" cy="382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Line 25">
            <a:extLst>
              <a:ext uri="{FF2B5EF4-FFF2-40B4-BE49-F238E27FC236}">
                <a16:creationId xmlns:a16="http://schemas.microsoft.com/office/drawing/2014/main" id="{94AC02E4-6A3A-F8E2-0065-68FAB25C66BB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6079" y="329078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36F4B7AC-9BBC-87BE-E8A3-67FA2049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8642" y="3246437"/>
            <a:ext cx="2743200" cy="365125"/>
          </a:xfrm>
        </p:spPr>
        <p:txBody>
          <a:bodyPr/>
          <a:lstStyle/>
          <a:p>
            <a:fld id="{39DCCA8C-3C40-440D-A23D-CFF4DA06079F}" type="slidenum">
              <a:rPr lang="en-US" smtClean="0"/>
              <a:t>68</a:t>
            </a:fld>
            <a:endParaRPr lang="en-US"/>
          </a:p>
        </p:txBody>
      </p:sp>
      <p:sp>
        <p:nvSpPr>
          <p:cNvPr id="30" name="Line 4">
            <a:extLst>
              <a:ext uri="{FF2B5EF4-FFF2-40B4-BE49-F238E27FC236}">
                <a16:creationId xmlns:a16="http://schemas.microsoft.com/office/drawing/2014/main" id="{BB9AE97B-2556-0106-4700-1E8C10440A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9133" y="3854896"/>
            <a:ext cx="2149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5">
            <a:extLst>
              <a:ext uri="{FF2B5EF4-FFF2-40B4-BE49-F238E27FC236}">
                <a16:creationId xmlns:a16="http://schemas.microsoft.com/office/drawing/2014/main" id="{025F3918-2D29-7B75-9DA3-26AEAFE44A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09133" y="1949896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446FBD79-9E3A-EFA4-5817-6136517B6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333" y="3819971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33" name="Line 8">
            <a:extLst>
              <a:ext uri="{FF2B5EF4-FFF2-40B4-BE49-F238E27FC236}">
                <a16:creationId xmlns:a16="http://schemas.microsoft.com/office/drawing/2014/main" id="{9D32D949-315A-A6A0-844A-A5397E30C5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0558" y="2635696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9">
            <a:extLst>
              <a:ext uri="{FF2B5EF4-FFF2-40B4-BE49-F238E27FC236}">
                <a16:creationId xmlns:a16="http://schemas.microsoft.com/office/drawing/2014/main" id="{DC043ABE-3F6D-AA2D-5A1C-EDD7825E83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80558" y="3626296"/>
            <a:ext cx="762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6252E19F-6355-2BF7-68CB-E20658144F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42558" y="3016696"/>
            <a:ext cx="3048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1">
            <a:extLst>
              <a:ext uri="{FF2B5EF4-FFF2-40B4-BE49-F238E27FC236}">
                <a16:creationId xmlns:a16="http://schemas.microsoft.com/office/drawing/2014/main" id="{F226E44C-443C-4698-79E5-BF10418563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71158" y="2635696"/>
            <a:ext cx="685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12">
            <a:extLst>
              <a:ext uri="{FF2B5EF4-FFF2-40B4-BE49-F238E27FC236}">
                <a16:creationId xmlns:a16="http://schemas.microsoft.com/office/drawing/2014/main" id="{782E1F1F-FE8F-9820-626E-A6F709A41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6958" y="2635696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13">
            <a:extLst>
              <a:ext uri="{FF2B5EF4-FFF2-40B4-BE49-F238E27FC236}">
                <a16:creationId xmlns:a16="http://schemas.microsoft.com/office/drawing/2014/main" id="{59201C2A-5A51-8BB9-E9FB-9633E9F059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7358" y="3092896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14">
            <a:extLst>
              <a:ext uri="{FF2B5EF4-FFF2-40B4-BE49-F238E27FC236}">
                <a16:creationId xmlns:a16="http://schemas.microsoft.com/office/drawing/2014/main" id="{AF3446A6-2F1E-A05E-DDB3-DA610CAD9D4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2558" y="362629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5">
            <a:extLst>
              <a:ext uri="{FF2B5EF4-FFF2-40B4-BE49-F238E27FC236}">
                <a16:creationId xmlns:a16="http://schemas.microsoft.com/office/drawing/2014/main" id="{5DA55752-4D6D-4731-B2AF-15B5A96128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0558" y="3092896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6">
            <a:extLst>
              <a:ext uri="{FF2B5EF4-FFF2-40B4-BE49-F238E27FC236}">
                <a16:creationId xmlns:a16="http://schemas.microsoft.com/office/drawing/2014/main" id="{DF5007C7-566C-2794-A276-CE2AFA249C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0558" y="3626296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17">
            <a:extLst>
              <a:ext uri="{FF2B5EF4-FFF2-40B4-BE49-F238E27FC236}">
                <a16:creationId xmlns:a16="http://schemas.microsoft.com/office/drawing/2014/main" id="{B611F81E-0D0C-F6D7-3621-79AEA404E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283" y="3819971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3" name="Text Box 18">
            <a:extLst>
              <a:ext uri="{FF2B5EF4-FFF2-40B4-BE49-F238E27FC236}">
                <a16:creationId xmlns:a16="http://schemas.microsoft.com/office/drawing/2014/main" id="{2C2D96E1-6217-2519-BE04-659D6DA8F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283" y="3743771"/>
            <a:ext cx="31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44" name="Text Box 19">
            <a:extLst>
              <a:ext uri="{FF2B5EF4-FFF2-40B4-BE49-F238E27FC236}">
                <a16:creationId xmlns:a16="http://schemas.microsoft.com/office/drawing/2014/main" id="{F6F4880A-0F1A-9C13-350B-B0B950ABE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283" y="3743771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45" name="Text Box 20">
            <a:extLst>
              <a:ext uri="{FF2B5EF4-FFF2-40B4-BE49-F238E27FC236}">
                <a16:creationId xmlns:a16="http://schemas.microsoft.com/office/drawing/2014/main" id="{D0AB93B7-313F-95C6-7316-5491F4DA0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58" y="3286571"/>
            <a:ext cx="427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</a:rPr>
              <a:t>y</a:t>
            </a:r>
            <a:r>
              <a:rPr lang="en-US" altLang="zh-CN" sz="2400" baseline="-25000">
                <a:latin typeface="Times New Roman" panose="02020603050405020304" pitchFamily="18" charset="0"/>
              </a:rPr>
              <a:t>a</a:t>
            </a:r>
            <a:endParaRPr lang="en-US" altLang="zh-CN" sz="2400">
              <a:latin typeface="Times New Roman" panose="02020603050405020304" pitchFamily="18" charset="0"/>
            </a:endParaRPr>
          </a:p>
        </p:txBody>
      </p:sp>
      <p:sp>
        <p:nvSpPr>
          <p:cNvPr id="46" name="Text Box 21">
            <a:extLst>
              <a:ext uri="{FF2B5EF4-FFF2-40B4-BE49-F238E27FC236}">
                <a16:creationId xmlns:a16="http://schemas.microsoft.com/office/drawing/2014/main" id="{69D58029-EF80-F6ED-BAC9-9B6BDF73A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58" y="2864296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</a:rPr>
              <a:t>y</a:t>
            </a:r>
            <a:r>
              <a:rPr lang="en-US" altLang="zh-CN" sz="2400" baseline="-25000">
                <a:latin typeface="Times New Roman" panose="02020603050405020304" pitchFamily="18" charset="0"/>
              </a:rPr>
              <a:t>b</a:t>
            </a:r>
            <a:endParaRPr lang="en-US" altLang="zh-CN" sz="2400">
              <a:latin typeface="Times New Roman" panose="02020603050405020304" pitchFamily="18" charset="0"/>
            </a:endParaRPr>
          </a:p>
        </p:txBody>
      </p:sp>
      <p:graphicFrame>
        <p:nvGraphicFramePr>
          <p:cNvPr id="65" name="Object 3">
            <a:extLst>
              <a:ext uri="{FF2B5EF4-FFF2-40B4-BE49-F238E27FC236}">
                <a16:creationId xmlns:a16="http://schemas.microsoft.com/office/drawing/2014/main" id="{91063694-9C12-AA2C-3244-DBB8915078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731018"/>
              </p:ext>
            </p:extLst>
          </p:nvPr>
        </p:nvGraphicFramePr>
        <p:xfrm>
          <a:off x="717636" y="4993006"/>
          <a:ext cx="3748394" cy="1295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57400" imgH="711200" progId="Equation.3">
                  <p:embed/>
                </p:oleObj>
              </mc:Choice>
              <mc:Fallback>
                <p:oleObj name="Equation" r:id="rId6" imgW="2057400" imgH="711200" progId="Equation.3">
                  <p:embed/>
                  <p:pic>
                    <p:nvPicPr>
                      <p:cNvPr id="12" name="Object 3">
                        <a:extLst>
                          <a:ext uri="{FF2B5EF4-FFF2-40B4-BE49-F238E27FC236}">
                            <a16:creationId xmlns:a16="http://schemas.microsoft.com/office/drawing/2014/main" id="{33FEB4C1-2176-4881-8ED2-A666B353B9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636" y="4993006"/>
                        <a:ext cx="3748394" cy="12954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49175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A2363-7C1C-4B3D-B5D0-8EE4435D4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687"/>
            <a:ext cx="10515600" cy="4656276"/>
          </a:xfrm>
        </p:spPr>
        <p:txBody>
          <a:bodyPr>
            <a:normAutofit/>
          </a:bodyPr>
          <a:lstStyle/>
          <a:p>
            <a:r>
              <a:rPr lang="en-US" dirty="0" err="1"/>
              <a:t>Tujuan</a:t>
            </a:r>
            <a:r>
              <a:rPr lang="en-US" dirty="0"/>
              <a:t>: </a:t>
            </a:r>
            <a:r>
              <a:rPr lang="en-US" altLang="en-US" dirty="0" err="1"/>
              <a:t>menonjolkan</a:t>
            </a:r>
            <a:r>
              <a:rPr lang="en-US" altLang="en-US" dirty="0"/>
              <a:t> (</a:t>
            </a:r>
            <a:r>
              <a:rPr lang="en-US" altLang="en-US" i="1" dirty="0"/>
              <a:t>highlight</a:t>
            </a:r>
            <a:r>
              <a:rPr lang="en-US" altLang="en-US" dirty="0"/>
              <a:t>) </a:t>
            </a:r>
            <a:r>
              <a:rPr lang="en-US" altLang="en-US" dirty="0" err="1"/>
              <a:t>rentang</a:t>
            </a:r>
            <a:r>
              <a:rPr lang="en-US" altLang="en-US" dirty="0"/>
              <a:t> </a:t>
            </a:r>
            <a:r>
              <a:rPr lang="en-US" altLang="en-US" dirty="0" err="1"/>
              <a:t>keabuan</a:t>
            </a:r>
            <a:r>
              <a:rPr lang="en-US" altLang="en-US" dirty="0"/>
              <a:t> </a:t>
            </a:r>
            <a:r>
              <a:rPr lang="en-US" altLang="en-US" dirty="0" err="1"/>
              <a:t>tertentu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. </a:t>
            </a:r>
          </a:p>
          <a:p>
            <a:r>
              <a:rPr lang="en-US" altLang="en-US" dirty="0" err="1"/>
              <a:t>Contoh</a:t>
            </a:r>
            <a:r>
              <a:rPr lang="en-US" altLang="en-US" dirty="0"/>
              <a:t>: </a:t>
            </a:r>
            <a:r>
              <a:rPr lang="en-US" altLang="en-US" dirty="0" err="1"/>
              <a:t>menonjolkan</a:t>
            </a:r>
            <a:r>
              <a:rPr lang="en-US" altLang="en-US" dirty="0"/>
              <a:t> </a:t>
            </a:r>
            <a:r>
              <a:rPr lang="en-US" altLang="en-US" dirty="0" err="1"/>
              <a:t>gumpalan</a:t>
            </a:r>
            <a:r>
              <a:rPr lang="en-US" altLang="en-US" dirty="0"/>
              <a:t> air yang </a:t>
            </a:r>
            <a:r>
              <a:rPr lang="en-US" altLang="en-US" dirty="0" err="1"/>
              <a:t>ada</a:t>
            </a:r>
            <a:r>
              <a:rPr lang="en-US" altLang="en-US" dirty="0"/>
              <a:t> pada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satelit</a:t>
            </a:r>
            <a:r>
              <a:rPr lang="en-US" altLang="en-US" dirty="0"/>
              <a:t>,  </a:t>
            </a:r>
            <a:r>
              <a:rPr lang="en-US" altLang="en-US" dirty="0" err="1"/>
              <a:t>menonjolkan</a:t>
            </a:r>
            <a:r>
              <a:rPr lang="en-US" altLang="en-US" dirty="0"/>
              <a:t> </a:t>
            </a:r>
            <a:r>
              <a:rPr lang="en-US" altLang="en-US" dirty="0" err="1"/>
              <a:t>cacat</a:t>
            </a:r>
            <a:r>
              <a:rPr lang="en-US" altLang="en-US" dirty="0"/>
              <a:t> yang </a:t>
            </a:r>
            <a:r>
              <a:rPr lang="en-US" altLang="en-US" dirty="0" err="1"/>
              <a:t>ada</a:t>
            </a:r>
            <a:r>
              <a:rPr lang="en-US" altLang="en-US" dirty="0"/>
              <a:t> pada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sinar</a:t>
            </a:r>
            <a:r>
              <a:rPr lang="en-US" altLang="en-US" dirty="0"/>
              <a:t> X. </a:t>
            </a:r>
          </a:p>
          <a:p>
            <a:r>
              <a:rPr lang="en-US" altLang="en-US" dirty="0" err="1"/>
              <a:t>Dua</a:t>
            </a:r>
            <a:r>
              <a:rPr lang="en-US" altLang="en-US" dirty="0"/>
              <a:t> </a:t>
            </a:r>
            <a:r>
              <a:rPr lang="en-US" altLang="en-US" dirty="0" err="1"/>
              <a:t>pendekatan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i="1" dirty="0" err="1"/>
              <a:t>graylevel</a:t>
            </a:r>
            <a:r>
              <a:rPr lang="en-US" altLang="en-US" i="1" dirty="0"/>
              <a:t> slicing</a:t>
            </a:r>
            <a:r>
              <a:rPr lang="en-US" altLang="en-US" dirty="0"/>
              <a:t>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dirty="0"/>
              <a:t>   </a:t>
            </a:r>
            <a:endParaRPr lang="en-US" altLang="en-US" sz="2400" dirty="0"/>
          </a:p>
          <a:p>
            <a:endParaRPr lang="en-US" altLang="en-US" sz="2400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8F7FA-C15B-470A-A5A9-3315E919CE1F}"/>
              </a:ext>
            </a:extLst>
          </p:cNvPr>
          <p:cNvSpPr txBox="1">
            <a:spLocks/>
          </p:cNvSpPr>
          <p:nvPr/>
        </p:nvSpPr>
        <p:spPr>
          <a:xfrm>
            <a:off x="838200" y="365594"/>
            <a:ext cx="10515600" cy="712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4. Gray-level Slicing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F8696A-B207-40BB-A68C-40BCA7E05965}"/>
              </a:ext>
            </a:extLst>
          </p:cNvPr>
          <p:cNvSpPr/>
          <p:nvPr/>
        </p:nvSpPr>
        <p:spPr>
          <a:xfrm>
            <a:off x="1000539" y="3848825"/>
            <a:ext cx="5317435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1.  </a:t>
            </a:r>
            <a:r>
              <a:rPr lang="en-US" altLang="en-US" sz="2000" dirty="0" err="1">
                <a:solidFill>
                  <a:srgbClr val="FF0000"/>
                </a:solidFill>
              </a:rPr>
              <a:t>Menampilkan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lebih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terang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semua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</a:rPr>
              <a:t>graylevel</a:t>
            </a:r>
            <a:r>
              <a:rPr lang="en-US" altLang="en-US" sz="2000" dirty="0">
                <a:solidFill>
                  <a:srgbClr val="FF0000"/>
                </a:solidFill>
              </a:rPr>
              <a:t> di </a:t>
            </a:r>
            <a:r>
              <a:rPr lang="en-US" altLang="en-US" sz="2000" dirty="0" err="1">
                <a:solidFill>
                  <a:srgbClr val="FF0000"/>
                </a:solidFill>
              </a:rPr>
              <a:t>dalam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rentang</a:t>
            </a:r>
            <a:r>
              <a:rPr lang="en-US" altLang="en-US" sz="2000" dirty="0">
                <a:solidFill>
                  <a:srgbClr val="FF0000"/>
                </a:solidFill>
              </a:rPr>
              <a:t> yang </a:t>
            </a:r>
            <a:r>
              <a:rPr lang="en-US" altLang="en-US" sz="2000" dirty="0" err="1">
                <a:solidFill>
                  <a:srgbClr val="FF0000"/>
                </a:solidFill>
              </a:rPr>
              <a:t>ingin</a:t>
            </a:r>
            <a:r>
              <a:rPr lang="en-US" altLang="en-US" sz="2000" dirty="0">
                <a:solidFill>
                  <a:srgbClr val="FF0000"/>
                </a:solidFill>
              </a:rPr>
              <a:t>  </a:t>
            </a:r>
            <a:r>
              <a:rPr lang="en-US" altLang="en-US" sz="2000" dirty="0" err="1">
                <a:solidFill>
                  <a:srgbClr val="FF0000"/>
                </a:solidFill>
              </a:rPr>
              <a:t>ditonjolkan</a:t>
            </a:r>
            <a:r>
              <a:rPr lang="en-US" altLang="en-US" sz="2000" dirty="0">
                <a:solidFill>
                  <a:srgbClr val="FF0000"/>
                </a:solidFill>
              </a:rPr>
              <a:t>, dan </a:t>
            </a:r>
            <a:r>
              <a:rPr lang="en-US" altLang="en-US" sz="2000" dirty="0" err="1">
                <a:solidFill>
                  <a:srgbClr val="FF0000"/>
                </a:solidFill>
              </a:rPr>
              <a:t>menampilkan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lebih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gelap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semua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</a:rPr>
              <a:t>graylevel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lainnya</a:t>
            </a:r>
            <a:r>
              <a:rPr lang="en-US" altLang="en-US" sz="2000" dirty="0">
                <a:solidFill>
                  <a:srgbClr val="FF0000"/>
                </a:solidFill>
              </a:rPr>
              <a:t> (</a:t>
            </a:r>
            <a:r>
              <a:rPr lang="en-GB" altLang="en-US" sz="2000" b="1" dirty="0">
                <a:solidFill>
                  <a:srgbClr val="FF0000"/>
                </a:solidFill>
              </a:rPr>
              <a:t>‘</a:t>
            </a:r>
            <a:r>
              <a:rPr lang="en-GB" altLang="en-US" sz="2000" i="1" dirty="0">
                <a:solidFill>
                  <a:srgbClr val="FF0000"/>
                </a:solidFill>
              </a:rPr>
              <a:t>discard   background</a:t>
            </a:r>
            <a:r>
              <a:rPr lang="en-GB" altLang="en-US" sz="2000" b="1" dirty="0">
                <a:solidFill>
                  <a:srgbClr val="FF0000"/>
                </a:solidFill>
              </a:rPr>
              <a:t>’)</a:t>
            </a:r>
            <a:r>
              <a:rPr lang="en-US" altLang="en-US" sz="2000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6" name="Picture 7" descr="Z:\DIP\4-7a.bmp">
            <a:extLst>
              <a:ext uri="{FF2B5EF4-FFF2-40B4-BE49-F238E27FC236}">
                <a16:creationId xmlns:a16="http://schemas.microsoft.com/office/drawing/2014/main" id="{5BC83F18-CD98-4E10-8112-DF264A82B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21" y="4690350"/>
            <a:ext cx="2096606" cy="207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7EC34F-E8BE-493B-8615-1F0C0A0B8DD3}"/>
              </a:ext>
            </a:extLst>
          </p:cNvPr>
          <p:cNvSpPr/>
          <p:nvPr/>
        </p:nvSpPr>
        <p:spPr>
          <a:xfrm>
            <a:off x="6573079" y="3799580"/>
            <a:ext cx="503582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>
                <a:solidFill>
                  <a:srgbClr val="FF0000"/>
                </a:solidFill>
              </a:rPr>
              <a:t>2. </a:t>
            </a:r>
            <a:r>
              <a:rPr lang="en-US" altLang="en-US" sz="2000" dirty="0" err="1">
                <a:solidFill>
                  <a:srgbClr val="FF0000"/>
                </a:solidFill>
              </a:rPr>
              <a:t>Menampilkan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lebih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terang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semua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</a:rPr>
              <a:t>graylevel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solidFill>
                  <a:srgbClr val="FF0000"/>
                </a:solidFill>
              </a:rPr>
              <a:t>di </a:t>
            </a:r>
            <a:r>
              <a:rPr lang="en-US" altLang="en-US" sz="2000" dirty="0" err="1">
                <a:solidFill>
                  <a:srgbClr val="FF0000"/>
                </a:solidFill>
              </a:rPr>
              <a:t>dalam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rentang</a:t>
            </a:r>
            <a:r>
              <a:rPr lang="en-US" altLang="en-US" sz="2000" dirty="0">
                <a:solidFill>
                  <a:srgbClr val="FF0000"/>
                </a:solidFill>
              </a:rPr>
              <a:t> yang </a:t>
            </a:r>
            <a:r>
              <a:rPr lang="en-US" altLang="en-US" sz="2000" dirty="0" err="1">
                <a:solidFill>
                  <a:srgbClr val="FF0000"/>
                </a:solidFill>
              </a:rPr>
              <a:t>ingin</a:t>
            </a:r>
            <a:r>
              <a:rPr lang="en-US" altLang="en-US" sz="2000" dirty="0">
                <a:solidFill>
                  <a:srgbClr val="FF0000"/>
                </a:solidFill>
              </a:rPr>
              <a:t>  </a:t>
            </a:r>
            <a:r>
              <a:rPr lang="en-US" altLang="en-US" sz="2000" dirty="0" err="1">
                <a:solidFill>
                  <a:srgbClr val="FF0000"/>
                </a:solidFill>
              </a:rPr>
              <a:t>ditonjolkan</a:t>
            </a:r>
            <a:r>
              <a:rPr lang="en-US" altLang="en-US" sz="2000" dirty="0">
                <a:solidFill>
                  <a:srgbClr val="FF0000"/>
                </a:solidFill>
              </a:rPr>
              <a:t>, </a:t>
            </a:r>
          </a:p>
          <a:p>
            <a:pPr>
              <a:lnSpc>
                <a:spcPct val="80000"/>
              </a:lnSpc>
            </a:pPr>
            <a:r>
              <a:rPr lang="en-US" altLang="en-US" sz="2000" dirty="0" err="1">
                <a:solidFill>
                  <a:srgbClr val="FF0000"/>
                </a:solidFill>
              </a:rPr>
              <a:t>sembari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tetap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mempertahankan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i="1" dirty="0" err="1">
                <a:solidFill>
                  <a:srgbClr val="FF0000"/>
                </a:solidFill>
              </a:rPr>
              <a:t>graylevel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lainnya</a:t>
            </a:r>
            <a:r>
              <a:rPr lang="en-US" altLang="en-US" sz="2000" dirty="0">
                <a:solidFill>
                  <a:srgbClr val="FF0000"/>
                </a:solidFill>
              </a:rPr>
              <a:t> (</a:t>
            </a:r>
            <a:r>
              <a:rPr lang="en-GB" altLang="en-US" sz="2000" b="1" dirty="0">
                <a:solidFill>
                  <a:srgbClr val="FF0000"/>
                </a:solidFill>
              </a:rPr>
              <a:t>‘</a:t>
            </a:r>
            <a:r>
              <a:rPr lang="en-GB" altLang="en-US" sz="2000" i="1" dirty="0">
                <a:solidFill>
                  <a:srgbClr val="FF0000"/>
                </a:solidFill>
              </a:rPr>
              <a:t>preserve background</a:t>
            </a:r>
            <a:r>
              <a:rPr lang="en-GB" altLang="en-US" sz="2000" b="1" dirty="0">
                <a:solidFill>
                  <a:srgbClr val="FF0000"/>
                </a:solidFill>
              </a:rPr>
              <a:t>’</a:t>
            </a:r>
            <a:r>
              <a:rPr lang="en-GB" altLang="en-US" sz="2000" b="1" dirty="0"/>
              <a:t>)</a:t>
            </a:r>
            <a:r>
              <a:rPr lang="en-US" altLang="en-US" sz="2000" dirty="0"/>
              <a:t>.</a:t>
            </a:r>
          </a:p>
        </p:txBody>
      </p:sp>
      <p:pic>
        <p:nvPicPr>
          <p:cNvPr id="8" name="Picture 5" descr="Z:\DIP\4-7b.bmp">
            <a:extLst>
              <a:ext uri="{FF2B5EF4-FFF2-40B4-BE49-F238E27FC236}">
                <a16:creationId xmlns:a16="http://schemas.microsoft.com/office/drawing/2014/main" id="{FBBD2B0A-568C-41FF-8370-C520567FE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479" y="4616694"/>
            <a:ext cx="2152373" cy="219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610D30-BDAD-DE9F-C074-FC63E79F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40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Image Enhancement </a:t>
            </a:r>
            <a:r>
              <a:rPr lang="en-US" b="1" dirty="0" err="1">
                <a:latin typeface="+mn-lt"/>
              </a:rPr>
              <a:t>dalam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Ranah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Spasial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88341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 err="1"/>
              <a:t>Misalkan</a:t>
            </a:r>
            <a:r>
              <a:rPr lang="en-US" altLang="en-US" dirty="0"/>
              <a:t>: </a:t>
            </a:r>
          </a:p>
          <a:p>
            <a:pPr lvl="1"/>
            <a:r>
              <a:rPr lang="en-US" altLang="en-US" dirty="0"/>
              <a:t>f(</a:t>
            </a:r>
            <a:r>
              <a:rPr lang="en-US" altLang="en-US" dirty="0" err="1"/>
              <a:t>x,y</a:t>
            </a:r>
            <a:r>
              <a:rPr lang="en-US" altLang="en-US" dirty="0"/>
              <a:t>) : </a:t>
            </a:r>
            <a:r>
              <a:rPr lang="en-US" altLang="en-US" dirty="0" err="1"/>
              <a:t>citra</a:t>
            </a:r>
            <a:r>
              <a:rPr lang="en-US" altLang="en-US" dirty="0"/>
              <a:t> input</a:t>
            </a:r>
          </a:p>
          <a:p>
            <a:pPr lvl="1"/>
            <a:r>
              <a:rPr lang="en-US" altLang="en-US" dirty="0"/>
              <a:t>g(</a:t>
            </a:r>
            <a:r>
              <a:rPr lang="en-US" altLang="en-US" dirty="0" err="1"/>
              <a:t>x,y</a:t>
            </a:r>
            <a:r>
              <a:rPr lang="en-US" altLang="en-US" dirty="0"/>
              <a:t>) : </a:t>
            </a:r>
            <a:r>
              <a:rPr lang="en-US" altLang="en-US" dirty="0" err="1"/>
              <a:t>citra</a:t>
            </a:r>
            <a:r>
              <a:rPr lang="en-US" altLang="en-US" dirty="0"/>
              <a:t> output</a:t>
            </a:r>
          </a:p>
          <a:p>
            <a:pPr lvl="1"/>
            <a:r>
              <a:rPr lang="en-US" altLang="en-US" dirty="0"/>
              <a:t>T </a:t>
            </a:r>
            <a:r>
              <a:rPr lang="en-US" altLang="en-US" dirty="0" err="1"/>
              <a:t>adalah</a:t>
            </a:r>
            <a:r>
              <a:rPr lang="en-US" altLang="en-US" dirty="0"/>
              <a:t> operator </a:t>
            </a:r>
            <a:r>
              <a:rPr lang="en-US" altLang="en-US" dirty="0" err="1"/>
              <a:t>terhadap</a:t>
            </a:r>
            <a:r>
              <a:rPr lang="en-US" altLang="en-US" dirty="0"/>
              <a:t> f</a:t>
            </a:r>
          </a:p>
          <a:p>
            <a:pPr marL="457200" lvl="1" indent="0">
              <a:buNone/>
            </a:pPr>
            <a:endParaRPr lang="en-US" altLang="en-US" dirty="0"/>
          </a:p>
          <a:p>
            <a:pPr marL="228600" lvl="1"/>
            <a:r>
              <a:rPr lang="en-US" altLang="en-US" sz="2800" dirty="0" err="1"/>
              <a:t>Metode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pemrosesan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citra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dalam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ranah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spasial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dinyatakan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sebagai</a:t>
            </a:r>
            <a:r>
              <a:rPr lang="en-US" altLang="en-US" sz="2800" dirty="0"/>
              <a:t>: </a:t>
            </a:r>
          </a:p>
          <a:p>
            <a:pPr marL="0" lvl="1" indent="0">
              <a:buNone/>
            </a:pPr>
            <a:endParaRPr lang="en-US" altLang="en-US" sz="2800" dirty="0"/>
          </a:p>
          <a:p>
            <a:pPr marL="0" lvl="1" indent="0">
              <a:buNone/>
            </a:pPr>
            <a:r>
              <a:rPr lang="en-US" altLang="en-US" sz="2800" dirty="0"/>
              <a:t>          g(</a:t>
            </a:r>
            <a:r>
              <a:rPr lang="en-US" altLang="en-US" sz="2800" dirty="0" err="1"/>
              <a:t>x,y</a:t>
            </a:r>
            <a:r>
              <a:rPr lang="en-US" altLang="en-US" sz="2800" dirty="0"/>
              <a:t>) = T [ f(</a:t>
            </a:r>
            <a:r>
              <a:rPr lang="en-US" altLang="en-US" sz="2800" dirty="0" err="1"/>
              <a:t>x,y</a:t>
            </a:r>
            <a:r>
              <a:rPr lang="en-US" altLang="en-US" sz="2800" dirty="0"/>
              <a:t>) ]</a:t>
            </a:r>
          </a:p>
          <a:p>
            <a:pPr marL="0" lvl="1" indent="0">
              <a:buNone/>
            </a:pPr>
            <a:endParaRPr lang="en-US" altLang="en-US" sz="2800" dirty="0"/>
          </a:p>
          <a:p>
            <a:pPr marL="282575" lvl="1" indent="-282575"/>
            <a:r>
              <a:rPr lang="en-US" altLang="en-US" sz="2800" dirty="0"/>
              <a:t>T  </a:t>
            </a:r>
            <a:r>
              <a:rPr lang="en-US" altLang="en-US" sz="2800" dirty="0" err="1"/>
              <a:t>bisa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beroperasi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pada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satu</a:t>
            </a:r>
            <a:r>
              <a:rPr lang="en-US" altLang="en-US" sz="2800" dirty="0"/>
              <a:t> </a:t>
            </a:r>
            <a:r>
              <a:rPr lang="en-US" altLang="en-US" sz="2800" i="1" dirty="0"/>
              <a:t>pixel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sekelompok</a:t>
            </a:r>
            <a:r>
              <a:rPr lang="en-US" altLang="en-US" sz="2800" dirty="0"/>
              <a:t> </a:t>
            </a:r>
            <a:r>
              <a:rPr lang="en-US" altLang="en-US" sz="2800" i="1" dirty="0"/>
              <a:t>pixel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bertetangga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atau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keseluruhan</a:t>
            </a:r>
            <a:r>
              <a:rPr lang="en-US" altLang="en-US" sz="2800" dirty="0"/>
              <a:t> pixel di </a:t>
            </a:r>
            <a:r>
              <a:rPr lang="en-US" altLang="en-US" sz="2800" dirty="0" err="1"/>
              <a:t>dalam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citra</a:t>
            </a:r>
            <a:r>
              <a:rPr lang="en-US" altLang="en-US" sz="2800" dirty="0"/>
              <a:t>.   </a:t>
            </a:r>
          </a:p>
          <a:p>
            <a:pPr marL="282575" lvl="1" indent="-282575"/>
            <a:endParaRPr lang="en-US" altLang="en-US" sz="2800" dirty="0"/>
          </a:p>
          <a:p>
            <a:pPr marL="282575" lvl="1" indent="-282575"/>
            <a:r>
              <a:rPr lang="en-US" altLang="en-US" sz="2800" dirty="0" err="1"/>
              <a:t>Jadi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metode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dalam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ranah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spasial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dapat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dilakukan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pada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aras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titik</a:t>
            </a:r>
            <a:r>
              <a:rPr lang="en-US" altLang="en-US" sz="2800" dirty="0"/>
              <a:t> (pixel), </a:t>
            </a:r>
            <a:r>
              <a:rPr lang="en-US" altLang="en-US" sz="2800" dirty="0" err="1"/>
              <a:t>aras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lokal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dan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aras</a:t>
            </a:r>
            <a:r>
              <a:rPr lang="en-US" altLang="en-US" sz="2800" dirty="0"/>
              <a:t> global.  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94140-0423-861D-441D-C60ACFED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072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041F05EB-1E43-4A7C-89F3-893AED199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007" y="411749"/>
            <a:ext cx="8246437" cy="603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A6A34B-13FB-1FB9-81F8-6957D6AA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543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78726E-2550-483B-B9BF-47ADE1E76F3D}"/>
              </a:ext>
            </a:extLst>
          </p:cNvPr>
          <p:cNvSpPr/>
          <p:nvPr/>
        </p:nvSpPr>
        <p:spPr>
          <a:xfrm>
            <a:off x="1192255" y="643622"/>
            <a:ext cx="1011803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clear all ; 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'kidney.tif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z=double(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row,col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]=size(z);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=1:1:row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for j=1:1:col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pl-PL" dirty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dirty="0">
                <a:latin typeface="Courier New" panose="02070309020205020404" pitchFamily="49" charset="0"/>
                <a:cs typeface="Courier New" panose="02070309020205020404" pitchFamily="49" charset="0"/>
              </a:rPr>
              <a:t>((z(i,j)&gt;142)) &amp;&amp; (z(i,j)&lt;250)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z(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)=255;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else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pl-PL" dirty="0">
                <a:latin typeface="Courier New" panose="02070309020205020404" pitchFamily="49" charset="0"/>
                <a:cs typeface="Courier New" panose="02070309020205020404" pitchFamily="49" charset="0"/>
              </a:rPr>
              <a:t>z(i,j)=im(i,j);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end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end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end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figure(1); %-----------Original Image-------------% 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figure(2); %-----------Gray Level Slicing With Background-------------% 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(uint8(z));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A3E5A8-E984-4E71-80F6-252E88C46622}"/>
              </a:ext>
            </a:extLst>
          </p:cNvPr>
          <p:cNvSpPr/>
          <p:nvPr/>
        </p:nvSpPr>
        <p:spPr>
          <a:xfrm>
            <a:off x="2302564" y="6281323"/>
            <a:ext cx="9144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: Image Processing By Dr. Jagadish Nayak ,BITS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Pilani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, Dubai Campus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F8586-F3F5-0138-101B-1B291B611539}"/>
              </a:ext>
            </a:extLst>
          </p:cNvPr>
          <p:cNvSpPr txBox="1"/>
          <p:nvPr/>
        </p:nvSpPr>
        <p:spPr>
          <a:xfrm>
            <a:off x="1192255" y="23812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400" i="1" dirty="0">
                <a:solidFill>
                  <a:srgbClr val="FF0000"/>
                </a:solidFill>
              </a:rPr>
              <a:t>Preserve Background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C6E74-388F-ABAF-D9AE-5BE3E9F28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933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BCA679-2763-40EA-ABF6-2E2F6A664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62" y="1013998"/>
            <a:ext cx="9363075" cy="52673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6DDF02-D954-46B3-892E-BC8FDFB7D646}"/>
              </a:ext>
            </a:extLst>
          </p:cNvPr>
          <p:cNvSpPr/>
          <p:nvPr/>
        </p:nvSpPr>
        <p:spPr>
          <a:xfrm>
            <a:off x="2302564" y="6281323"/>
            <a:ext cx="9144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: Image Processing By Dr. Jagadish Nayak ,BITS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Pilani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, Dubai Campus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3B2B75-B52C-4F2B-F48F-7F0FF3494030}"/>
              </a:ext>
            </a:extLst>
          </p:cNvPr>
          <p:cNvSpPr txBox="1"/>
          <p:nvPr/>
        </p:nvSpPr>
        <p:spPr>
          <a:xfrm>
            <a:off x="1192255" y="23812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400" i="1" dirty="0">
                <a:solidFill>
                  <a:srgbClr val="FF0000"/>
                </a:solidFill>
              </a:rPr>
              <a:t>Preserve Background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5C624-46E3-6B2E-2A0B-165D46EC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850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78726E-2550-483B-B9BF-47ADE1E76F3D}"/>
              </a:ext>
            </a:extLst>
          </p:cNvPr>
          <p:cNvSpPr/>
          <p:nvPr/>
        </p:nvSpPr>
        <p:spPr>
          <a:xfrm>
            <a:off x="1212575" y="505123"/>
            <a:ext cx="1011803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clear all ; 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'kidney.tif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z=double(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row,col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]=size(z);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=1:1:row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for j=1:1:col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pl-PL" dirty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dirty="0">
                <a:latin typeface="Courier New" panose="02070309020205020404" pitchFamily="49" charset="0"/>
                <a:cs typeface="Courier New" panose="02070309020205020404" pitchFamily="49" charset="0"/>
              </a:rPr>
              <a:t>((z(i,j)&gt;142)) &amp;&amp; (z(i,j)&lt;250)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z(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)=255;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else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pl-PL" dirty="0">
                <a:latin typeface="Courier New" panose="02070309020205020404" pitchFamily="49" charset="0"/>
                <a:cs typeface="Courier New" panose="02070309020205020404" pitchFamily="49" charset="0"/>
              </a:rPr>
              <a:t>z(i,j)=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pl-PL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end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end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end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figure(1); %-----------Original Image-------------% 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figure(2); %-----------Gray Level Slicing With Background-------------% 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(uint8(z));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A3E5A8-E984-4E71-80F6-252E88C46622}"/>
              </a:ext>
            </a:extLst>
          </p:cNvPr>
          <p:cNvSpPr/>
          <p:nvPr/>
        </p:nvSpPr>
        <p:spPr>
          <a:xfrm>
            <a:off x="2302564" y="6281323"/>
            <a:ext cx="9144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: Image Processing By Dr. Jagadish Nayak ,BITS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Pilani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, Dubai Campus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637EFA-CE13-B4B8-C5B5-F1D49049BD4D}"/>
              </a:ext>
            </a:extLst>
          </p:cNvPr>
          <p:cNvSpPr txBox="1"/>
          <p:nvPr/>
        </p:nvSpPr>
        <p:spPr>
          <a:xfrm>
            <a:off x="1192255" y="23812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400" i="1" dirty="0">
                <a:solidFill>
                  <a:srgbClr val="FF0000"/>
                </a:solidFill>
              </a:rPr>
              <a:t>Discard Background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0DA08-36E8-EEF7-DEED-928719787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044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D52AC-E116-4638-B266-23D973A58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00100"/>
            <a:ext cx="9601200" cy="525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5FC4C2-859B-4D7A-A0A8-FB43A528FA43}"/>
              </a:ext>
            </a:extLst>
          </p:cNvPr>
          <p:cNvSpPr/>
          <p:nvPr/>
        </p:nvSpPr>
        <p:spPr>
          <a:xfrm>
            <a:off x="2302564" y="6281323"/>
            <a:ext cx="9144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: Image Processing By Dr. Jagadish Nayak ,BITS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Pilani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, Dubai Campus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C4B1BB-8C86-021E-D058-DE1660BFF0CC}"/>
              </a:ext>
            </a:extLst>
          </p:cNvPr>
          <p:cNvSpPr txBox="1"/>
          <p:nvPr/>
        </p:nvSpPr>
        <p:spPr>
          <a:xfrm>
            <a:off x="1192255" y="23812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400" i="1" dirty="0">
                <a:solidFill>
                  <a:srgbClr val="FF0000"/>
                </a:solidFill>
              </a:rPr>
              <a:t>Discard Background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16201-DD28-9E9A-C039-FAB86D993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256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4FD1F-8646-4923-8587-1D1E0A11B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910" y="328480"/>
            <a:ext cx="7242055" cy="5684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A7FAE8-E1E1-457A-98A9-D552FE63AE38}"/>
              </a:ext>
            </a:extLst>
          </p:cNvPr>
          <p:cNvSpPr txBox="1"/>
          <p:nvPr/>
        </p:nvSpPr>
        <p:spPr>
          <a:xfrm>
            <a:off x="7565342" y="6211669"/>
            <a:ext cx="3842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gambar</a:t>
            </a:r>
            <a:r>
              <a:rPr lang="en-US" dirty="0">
                <a:solidFill>
                  <a:srgbClr val="FF0000"/>
                </a:solidFill>
              </a:rPr>
              <a:t>: Ehsan </a:t>
            </a:r>
            <a:r>
              <a:rPr lang="en-US" dirty="0" err="1">
                <a:solidFill>
                  <a:srgbClr val="FF0000"/>
                </a:solidFill>
              </a:rPr>
              <a:t>Khoramshahi</a:t>
            </a:r>
            <a:r>
              <a:rPr lang="en-US" dirty="0">
                <a:solidFill>
                  <a:srgbClr val="FF0000"/>
                </a:solidFill>
              </a:rPr>
              <a:t>, </a:t>
            </a:r>
          </a:p>
          <a:p>
            <a:r>
              <a:rPr lang="en-US" i="1" dirty="0">
                <a:solidFill>
                  <a:srgbClr val="FF0000"/>
                </a:solidFill>
              </a:rPr>
              <a:t>Image enhancement in spatial domain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87E4B-D199-A70D-72A3-A9E3DC15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743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29B0E-2F87-4DDF-80DD-8AD12BAEC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Tujuan</a:t>
            </a:r>
            <a:r>
              <a:rPr lang="en-US" dirty="0"/>
              <a:t>: </a:t>
            </a:r>
            <a:r>
              <a:rPr lang="en-US" dirty="0" err="1"/>
              <a:t>Menonjolkan</a:t>
            </a:r>
            <a:r>
              <a:rPr lang="en-US" dirty="0"/>
              <a:t> </a:t>
            </a:r>
            <a:r>
              <a:rPr lang="en-US" altLang="en-US" dirty="0" err="1"/>
              <a:t>kontribusi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bit </a:t>
            </a:r>
            <a:r>
              <a:rPr lang="en-US" altLang="en-US" dirty="0" err="1"/>
              <a:t>tertentu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.</a:t>
            </a:r>
          </a:p>
          <a:p>
            <a:r>
              <a:rPr lang="en-US" dirty="0"/>
              <a:t> </a:t>
            </a:r>
            <a:r>
              <a:rPr lang="en-US" dirty="0" err="1"/>
              <a:t>Misalkan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pixel = 8 bit. B</a:t>
            </a:r>
            <a:r>
              <a:rPr lang="en-US" altLang="en-US" dirty="0"/>
              <a:t>it-bit </a:t>
            </a:r>
            <a:r>
              <a:rPr lang="en-US" altLang="en-US" dirty="0" err="1"/>
              <a:t>tersusun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kiri</a:t>
            </a:r>
            <a:r>
              <a:rPr lang="en-US" altLang="en-US" dirty="0"/>
              <a:t> </a:t>
            </a:r>
            <a:r>
              <a:rPr lang="en-US" altLang="en-US" dirty="0" err="1"/>
              <a:t>ke</a:t>
            </a:r>
            <a:r>
              <a:rPr lang="en-US" altLang="en-US" dirty="0"/>
              <a:t> </a:t>
            </a:r>
            <a:r>
              <a:rPr lang="en-US" altLang="en-US" dirty="0" err="1"/>
              <a:t>kanan</a:t>
            </a:r>
            <a:r>
              <a:rPr lang="en-US" altLang="en-US" dirty="0"/>
              <a:t>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urutan</a:t>
            </a:r>
            <a:r>
              <a:rPr lang="en-US" altLang="en-US" dirty="0"/>
              <a:t> yang </a:t>
            </a:r>
            <a:r>
              <a:rPr lang="en-US" altLang="en-US" dirty="0" err="1"/>
              <a:t>kurang</a:t>
            </a:r>
            <a:r>
              <a:rPr lang="en-US" altLang="en-US" dirty="0"/>
              <a:t> </a:t>
            </a:r>
            <a:r>
              <a:rPr lang="en-US" altLang="en-US" dirty="0" err="1"/>
              <a:t>berarti</a:t>
            </a:r>
            <a:r>
              <a:rPr lang="en-US" altLang="en-US" dirty="0"/>
              <a:t> (</a:t>
            </a:r>
            <a:r>
              <a:rPr lang="en-US" altLang="en-US" i="1" dirty="0"/>
              <a:t>least significant bits</a:t>
            </a:r>
            <a:r>
              <a:rPr lang="en-US" altLang="en-US" dirty="0"/>
              <a:t>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i="1" dirty="0"/>
              <a:t>LSB</a:t>
            </a:r>
            <a:r>
              <a:rPr lang="en-US" altLang="en-US" dirty="0"/>
              <a:t>) </a:t>
            </a:r>
            <a:r>
              <a:rPr lang="en-US" altLang="en-US" dirty="0" err="1"/>
              <a:t>hingga</a:t>
            </a:r>
            <a:r>
              <a:rPr lang="en-US" altLang="en-US" dirty="0"/>
              <a:t> bit-bit yang </a:t>
            </a:r>
            <a:r>
              <a:rPr lang="en-US" altLang="en-US" dirty="0" err="1"/>
              <a:t>berarti</a:t>
            </a:r>
            <a:r>
              <a:rPr lang="en-US" altLang="en-US" dirty="0"/>
              <a:t> (</a:t>
            </a:r>
            <a:r>
              <a:rPr lang="en-US" altLang="en-US" i="1" dirty="0"/>
              <a:t>most significant bits</a:t>
            </a:r>
            <a:r>
              <a:rPr lang="en-US" altLang="en-US" dirty="0"/>
              <a:t>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i="1" dirty="0"/>
              <a:t>MSB</a:t>
            </a:r>
            <a:r>
              <a:rPr lang="en-US" altLang="en-US" dirty="0"/>
              <a:t>). </a:t>
            </a:r>
          </a:p>
          <a:p>
            <a:endParaRPr lang="en-US" altLang="en-US" dirty="0"/>
          </a:p>
          <a:p>
            <a:r>
              <a:rPr lang="en-US" altLang="en-US" dirty="0" err="1"/>
              <a:t>Susunan</a:t>
            </a:r>
            <a:r>
              <a:rPr lang="en-US" altLang="en-US" dirty="0"/>
              <a:t> bit pada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byte</a:t>
            </a:r>
            <a:r>
              <a:rPr lang="en-US" altLang="en-US" dirty="0"/>
              <a:t> </a:t>
            </a:r>
            <a:r>
              <a:rPr lang="en-US" altLang="en-US" dirty="0" err="1"/>
              <a:t>adalah</a:t>
            </a:r>
            <a:r>
              <a:rPr lang="en-US" altLang="en-US" dirty="0"/>
              <a:t> </a:t>
            </a:r>
            <a:r>
              <a:rPr lang="en-US" altLang="en-US" i="1" dirty="0"/>
              <a:t>b</a:t>
            </a:r>
            <a:r>
              <a:rPr lang="en-US" altLang="en-US" baseline="-25000" dirty="0"/>
              <a:t>7</a:t>
            </a:r>
            <a:r>
              <a:rPr lang="en-US" altLang="en-US" i="1" dirty="0"/>
              <a:t>b</a:t>
            </a:r>
            <a:r>
              <a:rPr lang="en-US" altLang="en-US" baseline="-25000" dirty="0"/>
              <a:t>6</a:t>
            </a:r>
            <a:r>
              <a:rPr lang="en-US" altLang="en-US" i="1" dirty="0"/>
              <a:t>b</a:t>
            </a:r>
            <a:r>
              <a:rPr lang="en-US" altLang="en-US" baseline="-25000" dirty="0"/>
              <a:t>5</a:t>
            </a:r>
            <a:r>
              <a:rPr lang="en-US" altLang="en-US" i="1" dirty="0"/>
              <a:t>b</a:t>
            </a:r>
            <a:r>
              <a:rPr lang="en-US" altLang="en-US" baseline="-25000" dirty="0"/>
              <a:t>4</a:t>
            </a:r>
            <a:r>
              <a:rPr lang="en-US" altLang="en-US" i="1" dirty="0"/>
              <a:t>b</a:t>
            </a:r>
            <a:r>
              <a:rPr lang="en-US" altLang="en-US" baseline="-25000" dirty="0"/>
              <a:t>3</a:t>
            </a:r>
            <a:r>
              <a:rPr lang="en-US" altLang="en-US" i="1" dirty="0"/>
              <a:t>b</a:t>
            </a:r>
            <a:r>
              <a:rPr lang="en-US" altLang="en-US" baseline="-25000" dirty="0"/>
              <a:t>2</a:t>
            </a:r>
            <a:r>
              <a:rPr lang="en-US" altLang="en-US" i="1" dirty="0"/>
              <a:t>b</a:t>
            </a:r>
            <a:r>
              <a:rPr lang="en-US" altLang="en-US" baseline="-25000" dirty="0"/>
              <a:t>1</a:t>
            </a:r>
            <a:r>
              <a:rPr lang="en-US" altLang="en-US" i="1" dirty="0"/>
              <a:t>b</a:t>
            </a:r>
            <a:r>
              <a:rPr lang="en-US" altLang="en-US" baseline="-25000" dirty="0"/>
              <a:t>0</a:t>
            </a:r>
            <a:r>
              <a:rPr lang="en-US" altLang="en-US" dirty="0"/>
              <a:t>.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Contoh</a:t>
            </a:r>
            <a:r>
              <a:rPr lang="en-US" altLang="en-US" dirty="0"/>
              <a:t>: </a:t>
            </a:r>
          </a:p>
          <a:p>
            <a:pPr>
              <a:buNone/>
            </a:pPr>
            <a:r>
              <a:rPr lang="en-US" altLang="en-US" dirty="0"/>
              <a:t>			</a:t>
            </a:r>
            <a:r>
              <a:rPr lang="en-US" altLang="en-US" u="sng" dirty="0"/>
              <a:t>1</a:t>
            </a:r>
            <a:r>
              <a:rPr lang="en-US" altLang="en-US" dirty="0"/>
              <a:t>101001</a:t>
            </a:r>
            <a:r>
              <a:rPr lang="en-US" altLang="en-US" u="sng" dirty="0"/>
              <a:t>0</a:t>
            </a:r>
            <a:endParaRPr lang="en-US" altLang="en-US" dirty="0"/>
          </a:p>
          <a:p>
            <a:pPr>
              <a:buNone/>
            </a:pPr>
            <a:endParaRPr lang="en-US" altLang="en-US" dirty="0"/>
          </a:p>
          <a:p>
            <a:pPr>
              <a:buNone/>
            </a:pPr>
            <a:r>
              <a:rPr lang="en-US" altLang="en-US" dirty="0"/>
              <a:t>		 </a:t>
            </a:r>
          </a:p>
          <a:p>
            <a:pPr>
              <a:buNone/>
            </a:pPr>
            <a:r>
              <a:rPr lang="en-US" altLang="en-US" dirty="0"/>
              <a:t>		    </a:t>
            </a:r>
            <a:r>
              <a:rPr lang="en-US" altLang="en-US" i="1" dirty="0"/>
              <a:t>MSB</a:t>
            </a:r>
            <a:r>
              <a:rPr lang="en-US" altLang="en-US" dirty="0"/>
              <a:t>		       </a:t>
            </a:r>
            <a:r>
              <a:rPr lang="en-US" altLang="en-US" i="1" dirty="0"/>
              <a:t>LSB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BB71A9-6518-4CB9-9EBD-53198C71F4F6}"/>
              </a:ext>
            </a:extLst>
          </p:cNvPr>
          <p:cNvSpPr txBox="1">
            <a:spLocks/>
          </p:cNvSpPr>
          <p:nvPr/>
        </p:nvSpPr>
        <p:spPr>
          <a:xfrm>
            <a:off x="838200" y="365594"/>
            <a:ext cx="10515600" cy="712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5. Bit-plane Slicing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851D7AE4-937D-47B7-8524-1A2821E228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94697" y="4747177"/>
            <a:ext cx="576263" cy="785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23660E75-91D6-4295-AA42-E2D0012435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2924" y="4747177"/>
            <a:ext cx="428625" cy="785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9BC67-29FC-885F-2DDB-39CE57F15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891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1DF8-B2DD-4797-A8FF-DF4F0D3ED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4157"/>
            <a:ext cx="10515600" cy="5222806"/>
          </a:xfrm>
        </p:spPr>
        <p:txBody>
          <a:bodyPr/>
          <a:lstStyle/>
          <a:p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bit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diambil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diperoleh</a:t>
            </a:r>
            <a:r>
              <a:rPr lang="en-US" dirty="0"/>
              <a:t> 8 </a:t>
            </a:r>
            <a:r>
              <a:rPr lang="en-US" dirty="0" err="1"/>
              <a:t>buah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(</a:t>
            </a:r>
            <a:r>
              <a:rPr lang="en-US" i="1" dirty="0"/>
              <a:t>bit-plane</a:t>
            </a:r>
            <a:r>
              <a:rPr lang="en-US" dirty="0"/>
              <a:t>).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B916BD5-DE1B-4DAD-821F-4E648B292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3413" y="2248590"/>
            <a:ext cx="7073900" cy="349192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F3D736-E9BB-CCEE-02E4-516AFD108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449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059FFE-DBA5-5132-F6CB-A767E3AD8061}"/>
              </a:ext>
            </a:extLst>
          </p:cNvPr>
          <p:cNvSpPr txBox="1"/>
          <p:nvPr/>
        </p:nvSpPr>
        <p:spPr>
          <a:xfrm>
            <a:off x="1686560" y="1132622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 = size(I);</a:t>
            </a:r>
          </a:p>
          <a:p>
            <a:r>
              <a:rPr lang="nn-NO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nn-NO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i=1:s(1)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j=1:s(2)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k=1:8</a:t>
            </a:r>
          </a:p>
          <a:p>
            <a:r>
              <a:rPr lang="nn-NO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P(i,j,k) = bitget(I(i,j), k);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 = logical(P);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k=1:8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(P(:,:,k))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DBBE5-3F69-CA4E-3C43-951B44710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755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amera">
            <a:extLst>
              <a:ext uri="{FF2B5EF4-FFF2-40B4-BE49-F238E27FC236}">
                <a16:creationId xmlns:a16="http://schemas.microsoft.com/office/drawing/2014/main" id="{9904B406-30DE-4D39-B67F-4EAAB524D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916" y="1594610"/>
            <a:ext cx="164306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M1">
            <a:extLst>
              <a:ext uri="{FF2B5EF4-FFF2-40B4-BE49-F238E27FC236}">
                <a16:creationId xmlns:a16="http://schemas.microsoft.com/office/drawing/2014/main" id="{4FE57657-F3AE-4F43-8D8D-5DCA5B538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604" y="1594610"/>
            <a:ext cx="1643062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M2">
            <a:extLst>
              <a:ext uri="{FF2B5EF4-FFF2-40B4-BE49-F238E27FC236}">
                <a16:creationId xmlns:a16="http://schemas.microsoft.com/office/drawing/2014/main" id="{8DEC0B50-E18F-457A-A4F8-E4A54DC17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54" y="1594610"/>
            <a:ext cx="1643062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M3">
            <a:extLst>
              <a:ext uri="{FF2B5EF4-FFF2-40B4-BE49-F238E27FC236}">
                <a16:creationId xmlns:a16="http://schemas.microsoft.com/office/drawing/2014/main" id="{4C17CB78-3817-43EB-A9CB-06C8B2F5A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104" y="1594610"/>
            <a:ext cx="1643062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M4">
            <a:extLst>
              <a:ext uri="{FF2B5EF4-FFF2-40B4-BE49-F238E27FC236}">
                <a16:creationId xmlns:a16="http://schemas.microsoft.com/office/drawing/2014/main" id="{5D103617-BDA5-45C9-B901-515FF458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04" y="3952047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M5">
            <a:extLst>
              <a:ext uri="{FF2B5EF4-FFF2-40B4-BE49-F238E27FC236}">
                <a16:creationId xmlns:a16="http://schemas.microsoft.com/office/drawing/2014/main" id="{50DD8CCE-4B5D-4AC1-B6A6-CEFC5008A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41" y="3952047"/>
            <a:ext cx="16430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M6">
            <a:extLst>
              <a:ext uri="{FF2B5EF4-FFF2-40B4-BE49-F238E27FC236}">
                <a16:creationId xmlns:a16="http://schemas.microsoft.com/office/drawing/2014/main" id="{2190BF4E-0680-423C-B4B7-3050B5F8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79" y="3952047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M7">
            <a:extLst>
              <a:ext uri="{FF2B5EF4-FFF2-40B4-BE49-F238E27FC236}">
                <a16:creationId xmlns:a16="http://schemas.microsoft.com/office/drawing/2014/main" id="{E5A61997-17D8-4523-9BE0-E010B3C8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916" y="3952047"/>
            <a:ext cx="16430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M8">
            <a:extLst>
              <a:ext uri="{FF2B5EF4-FFF2-40B4-BE49-F238E27FC236}">
                <a16:creationId xmlns:a16="http://schemas.microsoft.com/office/drawing/2014/main" id="{B58AA701-D4FC-4057-B5FC-B0A602CD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854" y="3952047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C088D0-F1E0-41B7-920F-3FC6A094BE9B}"/>
              </a:ext>
            </a:extLst>
          </p:cNvPr>
          <p:cNvSpPr txBox="1"/>
          <p:nvPr/>
        </p:nvSpPr>
        <p:spPr>
          <a:xfrm>
            <a:off x="2017091" y="3309110"/>
            <a:ext cx="15049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Original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5C18E-D8A5-4110-9A2A-CF98D18108C9}"/>
              </a:ext>
            </a:extLst>
          </p:cNvPr>
          <p:cNvSpPr txBox="1"/>
          <p:nvPr/>
        </p:nvSpPr>
        <p:spPr>
          <a:xfrm>
            <a:off x="4406279" y="3309110"/>
            <a:ext cx="109537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>
                <a:latin typeface="+mj-lt"/>
              </a:rPr>
              <a:t>Bitplane</a:t>
            </a:r>
            <a:r>
              <a:rPr lang="en-US" sz="1600" dirty="0">
                <a:latin typeface="+mj-lt"/>
              </a:rPr>
              <a:t> 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2BF32-DE71-4B09-900E-E9BA02C70918}"/>
              </a:ext>
            </a:extLst>
          </p:cNvPr>
          <p:cNvSpPr txBox="1"/>
          <p:nvPr/>
        </p:nvSpPr>
        <p:spPr>
          <a:xfrm>
            <a:off x="6371604" y="3309110"/>
            <a:ext cx="109537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>
                <a:latin typeface="+mj-lt"/>
              </a:rPr>
              <a:t>Bitplane</a:t>
            </a:r>
            <a:r>
              <a:rPr lang="en-US" sz="1600" dirty="0">
                <a:latin typeface="+mj-lt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E2312-4ADB-4EB4-99D8-0B4A2ED1F050}"/>
              </a:ext>
            </a:extLst>
          </p:cNvPr>
          <p:cNvSpPr txBox="1"/>
          <p:nvPr/>
        </p:nvSpPr>
        <p:spPr>
          <a:xfrm>
            <a:off x="8371854" y="3309110"/>
            <a:ext cx="109537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>
                <a:latin typeface="+mj-lt"/>
              </a:rPr>
              <a:t>Bitplane</a:t>
            </a:r>
            <a:r>
              <a:rPr lang="en-US" sz="1600" dirty="0">
                <a:latin typeface="+mj-lt"/>
              </a:rPr>
              <a:t> 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FD2CD4-2AC9-4844-AEF6-B021ED353FF8}"/>
              </a:ext>
            </a:extLst>
          </p:cNvPr>
          <p:cNvSpPr txBox="1"/>
          <p:nvPr/>
        </p:nvSpPr>
        <p:spPr>
          <a:xfrm>
            <a:off x="1513854" y="5666547"/>
            <a:ext cx="10953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>
                <a:latin typeface="+mj-lt"/>
              </a:rPr>
              <a:t>Bitplane</a:t>
            </a:r>
            <a:r>
              <a:rPr lang="en-US" sz="1600" dirty="0">
                <a:latin typeface="+mj-lt"/>
              </a:rPr>
              <a:t>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A80EA0-C0C1-49D5-ACFA-6D117EAF6DEE}"/>
              </a:ext>
            </a:extLst>
          </p:cNvPr>
          <p:cNvSpPr txBox="1"/>
          <p:nvPr/>
        </p:nvSpPr>
        <p:spPr>
          <a:xfrm>
            <a:off x="3228354" y="5666547"/>
            <a:ext cx="10953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>
                <a:latin typeface="+mj-lt"/>
              </a:rPr>
              <a:t>Bitplane</a:t>
            </a:r>
            <a:r>
              <a:rPr lang="en-US" sz="1600" dirty="0">
                <a:latin typeface="+mj-lt"/>
              </a:rPr>
              <a:t>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AE876D-CC5C-4107-98FB-2BE1FC300987}"/>
              </a:ext>
            </a:extLst>
          </p:cNvPr>
          <p:cNvSpPr txBox="1"/>
          <p:nvPr/>
        </p:nvSpPr>
        <p:spPr>
          <a:xfrm>
            <a:off x="5014291" y="5666547"/>
            <a:ext cx="10953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>
                <a:latin typeface="+mj-lt"/>
              </a:rPr>
              <a:t>Bitplane</a:t>
            </a:r>
            <a:r>
              <a:rPr lang="en-US" sz="1600" dirty="0">
                <a:latin typeface="+mj-lt"/>
              </a:rPr>
              <a:t>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541945-6D64-4A58-9C1D-93D2972C7AA8}"/>
              </a:ext>
            </a:extLst>
          </p:cNvPr>
          <p:cNvSpPr txBox="1"/>
          <p:nvPr/>
        </p:nvSpPr>
        <p:spPr>
          <a:xfrm>
            <a:off x="6800229" y="5666547"/>
            <a:ext cx="10953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>
                <a:latin typeface="+mj-lt"/>
              </a:rPr>
              <a:t>Bitplane</a:t>
            </a:r>
            <a:r>
              <a:rPr lang="en-US" sz="1600" dirty="0">
                <a:latin typeface="+mj-lt"/>
              </a:rPr>
              <a:t>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3D154B-7BD8-4D7A-9AA4-DBE869446886}"/>
              </a:ext>
            </a:extLst>
          </p:cNvPr>
          <p:cNvSpPr txBox="1"/>
          <p:nvPr/>
        </p:nvSpPr>
        <p:spPr>
          <a:xfrm>
            <a:off x="8514729" y="5666547"/>
            <a:ext cx="10953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>
                <a:latin typeface="+mj-lt"/>
              </a:rPr>
              <a:t>Bitplane</a:t>
            </a:r>
            <a:r>
              <a:rPr lang="en-US" sz="1600" dirty="0">
                <a:latin typeface="+mj-lt"/>
              </a:rPr>
              <a:t> 0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44AE9C1-A480-36FA-6BBB-8414736D7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28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360" y="370795"/>
            <a:ext cx="6238875" cy="1914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534" y="2515962"/>
            <a:ext cx="6486525" cy="2038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360" y="4863872"/>
            <a:ext cx="4533900" cy="1876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5229" y="5094514"/>
            <a:ext cx="1741714" cy="154577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55679" y="5451901"/>
            <a:ext cx="15263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g(</a:t>
            </a:r>
            <a:r>
              <a:rPr lang="en-US" sz="1600" b="1" dirty="0" err="1"/>
              <a:t>x,y</a:t>
            </a:r>
            <a:r>
              <a:rPr lang="en-US" sz="1600" b="1" dirty="0"/>
              <a:t>) = T[f(</a:t>
            </a:r>
            <a:r>
              <a:rPr lang="en-US" sz="1600" b="1" dirty="0" err="1"/>
              <a:t>x,y</a:t>
            </a:r>
            <a:r>
              <a:rPr lang="en-US" sz="1600" b="1" dirty="0"/>
              <a:t>)]</a:t>
            </a:r>
          </a:p>
          <a:p>
            <a:r>
              <a:rPr lang="en-US" sz="1600" b="1" dirty="0"/>
              <a:t>T operates on </a:t>
            </a:r>
          </a:p>
          <a:p>
            <a:r>
              <a:rPr lang="en-US" sz="1600" b="1" dirty="0"/>
              <a:t>entire of pixels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5257" y="5454133"/>
            <a:ext cx="1215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Aras global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0685" y="3350471"/>
            <a:ext cx="1084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Aras </a:t>
            </a:r>
            <a:r>
              <a:rPr lang="en-US" dirty="0" err="1"/>
              <a:t>lokal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10685" y="1143391"/>
            <a:ext cx="101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Aras </a:t>
            </a:r>
            <a:r>
              <a:rPr lang="en-US" dirty="0" err="1"/>
              <a:t>titik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C2B4870-B570-D7EB-6768-9A76A92F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983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8ADE2-5D09-4892-B0A9-C2A7C6EC1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5861"/>
            <a:ext cx="10515600" cy="550110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Contoh</a:t>
            </a:r>
            <a:r>
              <a:rPr lang="en-US" dirty="0"/>
              <a:t>: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FDBDF99-5882-44E0-838F-AFEA2D737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2748" y="1600200"/>
            <a:ext cx="6254750" cy="4275138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23BE75-B130-254E-DFF6-48FC063D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527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2AC08A8F-0153-496E-9BAE-2E03367A3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4277" y="970722"/>
            <a:ext cx="6872668" cy="5420139"/>
          </a:xfrm>
          <a:prstGeom prst="rect">
            <a:avLst/>
          </a:prstGeom>
          <a:noFill/>
        </p:spPr>
      </p:pic>
      <p:graphicFrame>
        <p:nvGraphicFramePr>
          <p:cNvPr id="3" name="Group 32">
            <a:extLst>
              <a:ext uri="{FF2B5EF4-FFF2-40B4-BE49-F238E27FC236}">
                <a16:creationId xmlns:a16="http://schemas.microsoft.com/office/drawing/2014/main" id="{157321E1-101C-440D-A14F-455B8A2C4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850401"/>
              </p:ext>
            </p:extLst>
          </p:nvPr>
        </p:nvGraphicFramePr>
        <p:xfrm>
          <a:off x="8103704" y="2233771"/>
          <a:ext cx="3581400" cy="2390458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4189698297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87199171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1515777692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4099582514"/>
                    </a:ext>
                  </a:extLst>
                </a:gridCol>
              </a:tblGrid>
              <a:tr h="744538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Bit-plane 7</a:t>
                      </a:r>
                      <a:endParaRPr kumimoji="0" lang="th-TH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Bit-plane 6</a:t>
                      </a:r>
                      <a:endParaRPr kumimoji="0" lang="th-TH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472017"/>
                  </a:ext>
                </a:extLst>
              </a:tr>
              <a:tr h="746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Bit-plane 5</a:t>
                      </a:r>
                      <a:endParaRPr kumimoji="0" lang="th-TH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Bit-plane 4</a:t>
                      </a:r>
                      <a:endParaRPr kumimoji="0" lang="th-TH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Bit-plane 3</a:t>
                      </a:r>
                      <a:endParaRPr kumimoji="0" lang="th-TH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61477"/>
                  </a:ext>
                </a:extLst>
              </a:tr>
              <a:tr h="744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Bit-plane 2</a:t>
                      </a:r>
                      <a:endParaRPr kumimoji="0" lang="th-TH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Bit-plane 1</a:t>
                      </a:r>
                      <a:endParaRPr kumimoji="0" lang="th-TH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Bit-plane 0</a:t>
                      </a:r>
                      <a:endParaRPr kumimoji="0" lang="th-TH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45183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CBC13-5D9B-C838-ADAA-43342239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56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1476"/>
            <a:ext cx="10515600" cy="5890160"/>
          </a:xfrm>
        </p:spPr>
        <p:txBody>
          <a:bodyPr/>
          <a:lstStyle/>
          <a:p>
            <a:r>
              <a:rPr lang="en-US" sz="2400" dirty="0" err="1"/>
              <a:t>Operasi-operasi</a:t>
            </a:r>
            <a:r>
              <a:rPr lang="en-US" sz="2400" dirty="0"/>
              <a:t> yang </a:t>
            </a:r>
            <a:r>
              <a:rPr lang="en-US" sz="2400" dirty="0" err="1"/>
              <a:t>termasuk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perbaikan</a:t>
            </a:r>
            <a:r>
              <a:rPr lang="en-US" sz="2400" dirty="0"/>
              <a:t> </a:t>
            </a:r>
            <a:r>
              <a:rPr lang="en-US" sz="2400" dirty="0" err="1"/>
              <a:t>kualitas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:</a:t>
            </a:r>
          </a:p>
          <a:p>
            <a:pPr marL="692150" lvl="0" indent="-401638">
              <a:buFont typeface="Wingdings" panose="05000000000000000000" pitchFamily="2" charset="2"/>
              <a:buChar char="q"/>
            </a:pPr>
            <a:r>
              <a:rPr lang="en-US" sz="2400" dirty="0" err="1"/>
              <a:t>Pengubahan</a:t>
            </a:r>
            <a:r>
              <a:rPr lang="en-US" sz="2400" dirty="0"/>
              <a:t> </a:t>
            </a:r>
            <a:r>
              <a:rPr lang="en-US" sz="2400" dirty="0" err="1"/>
              <a:t>kecerahan</a:t>
            </a:r>
            <a:r>
              <a:rPr lang="en-US" sz="2400" dirty="0"/>
              <a:t> </a:t>
            </a:r>
            <a:r>
              <a:rPr lang="en-US" sz="2400" dirty="0" err="1"/>
              <a:t>gambar</a:t>
            </a:r>
            <a:r>
              <a:rPr lang="en-US" sz="2400" dirty="0"/>
              <a:t> (</a:t>
            </a:r>
            <a:r>
              <a:rPr lang="en-US" sz="2400" i="1" dirty="0"/>
              <a:t>image brightening</a:t>
            </a:r>
            <a:r>
              <a:rPr lang="en-US" sz="2400" dirty="0"/>
              <a:t>)</a:t>
            </a:r>
          </a:p>
          <a:p>
            <a:pPr marL="692150" lvl="0" indent="-401638">
              <a:buFont typeface="Wingdings" panose="05000000000000000000" pitchFamily="2" charset="2"/>
              <a:buChar char="q"/>
            </a:pPr>
            <a:r>
              <a:rPr lang="en-US" sz="2400" dirty="0"/>
              <a:t>Citra </a:t>
            </a:r>
            <a:r>
              <a:rPr lang="en-US" sz="2400" dirty="0" err="1"/>
              <a:t>negatif</a:t>
            </a:r>
            <a:r>
              <a:rPr lang="en-US" sz="2400" dirty="0"/>
              <a:t> (</a:t>
            </a:r>
            <a:r>
              <a:rPr lang="en-US" sz="2400" i="1" dirty="0"/>
              <a:t>image negatives</a:t>
            </a:r>
            <a:r>
              <a:rPr lang="en-US" sz="2400" dirty="0"/>
              <a:t>)</a:t>
            </a:r>
          </a:p>
          <a:p>
            <a:pPr marL="692150" lvl="0" indent="-401638">
              <a:buFont typeface="Wingdings" panose="05000000000000000000" pitchFamily="2" charset="2"/>
              <a:buChar char="q"/>
            </a:pPr>
            <a:r>
              <a:rPr lang="en-US" sz="2400" dirty="0" err="1"/>
              <a:t>Peregangan</a:t>
            </a:r>
            <a:r>
              <a:rPr lang="en-US" sz="2400" dirty="0"/>
              <a:t> </a:t>
            </a:r>
            <a:r>
              <a:rPr lang="en-US" sz="2400" dirty="0" err="1"/>
              <a:t>kontras</a:t>
            </a:r>
            <a:r>
              <a:rPr lang="en-US" sz="2400" dirty="0"/>
              <a:t> (</a:t>
            </a:r>
            <a:r>
              <a:rPr lang="en-US" sz="2400" i="1" dirty="0"/>
              <a:t>contrast stretching</a:t>
            </a:r>
            <a:r>
              <a:rPr lang="en-US" sz="2400" dirty="0"/>
              <a:t>)</a:t>
            </a:r>
          </a:p>
          <a:p>
            <a:pPr marL="692150" lvl="0" indent="-401638">
              <a:buFont typeface="Wingdings" panose="05000000000000000000" pitchFamily="2" charset="2"/>
              <a:buChar char="q"/>
            </a:pPr>
            <a:r>
              <a:rPr lang="en-US" sz="2400" dirty="0" err="1"/>
              <a:t>Pengubahan</a:t>
            </a:r>
            <a:r>
              <a:rPr lang="en-US" sz="2400" dirty="0"/>
              <a:t> histogram </a:t>
            </a:r>
            <a:r>
              <a:rPr lang="en-US" sz="2400" dirty="0" err="1"/>
              <a:t>citra</a:t>
            </a:r>
            <a:r>
              <a:rPr lang="en-US" sz="2400" dirty="0"/>
              <a:t>.</a:t>
            </a:r>
          </a:p>
          <a:p>
            <a:pPr marL="692150" lvl="0" indent="-401638">
              <a:buFont typeface="Wingdings" panose="05000000000000000000" pitchFamily="2" charset="2"/>
              <a:buChar char="q"/>
            </a:pPr>
            <a:r>
              <a:rPr lang="en-US" sz="2400" dirty="0" err="1"/>
              <a:t>Pelembutan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(</a:t>
            </a:r>
            <a:r>
              <a:rPr lang="en-US" sz="2400" i="1" dirty="0"/>
              <a:t>image smoothing)</a:t>
            </a:r>
            <a:endParaRPr lang="en-US" sz="2400" dirty="0"/>
          </a:p>
          <a:p>
            <a:pPr marL="692150" lvl="0" indent="-401638">
              <a:buFont typeface="Wingdings" panose="05000000000000000000" pitchFamily="2" charset="2"/>
              <a:buChar char="q"/>
            </a:pPr>
            <a:r>
              <a:rPr lang="en-US" sz="2400" dirty="0" err="1"/>
              <a:t>Penajaman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(</a:t>
            </a:r>
            <a:r>
              <a:rPr lang="en-US" sz="2400" i="1" dirty="0"/>
              <a:t>image</a:t>
            </a:r>
            <a:r>
              <a:rPr lang="en-US" sz="2400" dirty="0"/>
              <a:t> </a:t>
            </a:r>
            <a:r>
              <a:rPr lang="en-US" sz="2400" i="1" dirty="0"/>
              <a:t>sharpening</a:t>
            </a:r>
            <a:r>
              <a:rPr lang="en-US" sz="2400" dirty="0"/>
              <a:t>)</a:t>
            </a:r>
          </a:p>
          <a:p>
            <a:pPr marL="692150" lvl="0" indent="-401638">
              <a:buFont typeface="Wingdings" panose="05000000000000000000" pitchFamily="2" charset="2"/>
              <a:buChar char="q"/>
            </a:pPr>
            <a:r>
              <a:rPr lang="en-US" sz="2400" dirty="0" err="1"/>
              <a:t>Perbaikan</a:t>
            </a:r>
            <a:r>
              <a:rPr lang="en-US" sz="2400" dirty="0"/>
              <a:t> </a:t>
            </a:r>
            <a:r>
              <a:rPr lang="en-US" sz="2400" dirty="0" err="1"/>
              <a:t>distorsi</a:t>
            </a:r>
            <a:r>
              <a:rPr lang="en-US" sz="2400" dirty="0"/>
              <a:t> </a:t>
            </a:r>
            <a:r>
              <a:rPr lang="en-US" sz="2400" dirty="0" err="1"/>
              <a:t>geometrik</a:t>
            </a:r>
            <a:endParaRPr lang="en-US" sz="2400" dirty="0"/>
          </a:p>
          <a:p>
            <a:pPr marL="692150" lvl="0" indent="-401638">
              <a:buFont typeface="Wingdings" panose="05000000000000000000" pitchFamily="2" charset="2"/>
              <a:buChar char="q"/>
            </a:pPr>
            <a:r>
              <a:rPr lang="en-US" sz="2400" dirty="0" err="1"/>
              <a:t>Dll</a:t>
            </a:r>
            <a:endParaRPr lang="en-US" sz="2400" dirty="0"/>
          </a:p>
          <a:p>
            <a:pPr marL="234950" lvl="0" indent="-234950"/>
            <a:endParaRPr lang="en-US" sz="2400" dirty="0"/>
          </a:p>
          <a:p>
            <a:pPr marL="234950" lvl="0" indent="-234950"/>
            <a:r>
              <a:rPr lang="en-US" sz="2400" dirty="0" err="1"/>
              <a:t>Operasi</a:t>
            </a:r>
            <a:r>
              <a:rPr lang="en-US" sz="2400" dirty="0"/>
              <a:t> </a:t>
            </a:r>
            <a:r>
              <a:rPr lang="en-US" sz="2400" dirty="0" err="1"/>
              <a:t>perbaikan</a:t>
            </a:r>
            <a:r>
              <a:rPr lang="en-US" sz="2400" dirty="0"/>
              <a:t> </a:t>
            </a:r>
            <a:r>
              <a:rPr lang="en-US" sz="2400" dirty="0" err="1"/>
              <a:t>kualitas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aras</a:t>
            </a:r>
            <a:r>
              <a:rPr lang="en-US" sz="2400" dirty="0"/>
              <a:t> </a:t>
            </a:r>
            <a:r>
              <a:rPr lang="en-US" sz="2400" dirty="0" err="1"/>
              <a:t>titik</a:t>
            </a:r>
            <a:r>
              <a:rPr lang="en-US" sz="2400" dirty="0"/>
              <a:t>, </a:t>
            </a:r>
            <a:r>
              <a:rPr lang="en-US" sz="2400" dirty="0" err="1"/>
              <a:t>aras</a:t>
            </a:r>
            <a:r>
              <a:rPr lang="en-US" sz="2400" dirty="0"/>
              <a:t> </a:t>
            </a:r>
            <a:r>
              <a:rPr lang="en-US" sz="2400" dirty="0" err="1"/>
              <a:t>lokal</a:t>
            </a:r>
            <a:r>
              <a:rPr lang="en-US" sz="2400" dirty="0"/>
              <a:t>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aras</a:t>
            </a:r>
            <a:r>
              <a:rPr lang="en-US" sz="2400" dirty="0"/>
              <a:t> global, </a:t>
            </a:r>
            <a:r>
              <a:rPr lang="en-US" sz="2400" dirty="0" err="1"/>
              <a:t>bergantung</a:t>
            </a:r>
            <a:r>
              <a:rPr lang="en-US" sz="2400" dirty="0"/>
              <a:t> pada </a:t>
            </a:r>
            <a:r>
              <a:rPr lang="en-US" sz="2400" dirty="0" err="1"/>
              <a:t>metodenya</a:t>
            </a:r>
            <a:r>
              <a:rPr lang="en-US" sz="2400" dirty="0"/>
              <a:t>.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4E1D7A-F5B6-0251-CC7B-5E49F634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5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4025</TotalTime>
  <Words>3573</Words>
  <Application>Microsoft Office PowerPoint</Application>
  <PresentationFormat>Widescreen</PresentationFormat>
  <Paragraphs>615</Paragraphs>
  <Slides>81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81</vt:i4>
      </vt:variant>
    </vt:vector>
  </HeadingPairs>
  <TitlesOfParts>
    <vt:vector size="95" baseType="lpstr">
      <vt:lpstr>Batang</vt:lpstr>
      <vt:lpstr>Arial</vt:lpstr>
      <vt:lpstr>Calibri</vt:lpstr>
      <vt:lpstr>Calibri Light</vt:lpstr>
      <vt:lpstr>Cambria Math</vt:lpstr>
      <vt:lpstr>Courier New</vt:lpstr>
      <vt:lpstr>StarBats</vt:lpstr>
      <vt:lpstr>Symbol</vt:lpstr>
      <vt:lpstr>Times New Roman</vt:lpstr>
      <vt:lpstr>Wingdings</vt:lpstr>
      <vt:lpstr>Office Theme</vt:lpstr>
      <vt:lpstr>Image</vt:lpstr>
      <vt:lpstr>Picture Publisher Bild</vt:lpstr>
      <vt:lpstr>Equation</vt:lpstr>
      <vt:lpstr>08 - Image Enhancement (Bagian 1)</vt:lpstr>
      <vt:lpstr>Image Enhancement</vt:lpstr>
      <vt:lpstr>PowerPoint Presentation</vt:lpstr>
      <vt:lpstr>PowerPoint Presentation</vt:lpstr>
      <vt:lpstr>PowerPoint Presentation</vt:lpstr>
      <vt:lpstr>PowerPoint Presentation</vt:lpstr>
      <vt:lpstr>Image Enhancement dalam Ranah Spasial</vt:lpstr>
      <vt:lpstr>PowerPoint Presentation</vt:lpstr>
      <vt:lpstr>PowerPoint Presentation</vt:lpstr>
      <vt:lpstr>Pemrosesan dalam aras titik (pixel wise)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Piece-wise linier transformation 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Dr.Ir. Rinaldi Munir, MT</dc:creator>
  <cp:lastModifiedBy>Dr. Ir. Rinaldi, M.T.</cp:lastModifiedBy>
  <cp:revision>202</cp:revision>
  <dcterms:created xsi:type="dcterms:W3CDTF">2019-08-23T02:29:55Z</dcterms:created>
  <dcterms:modified xsi:type="dcterms:W3CDTF">2025-09-16T08:55:29Z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2024-09-21T01:32:00Z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188b8e2e-1c84-492a-ac34-cc8165ec7211</vt:lpwstr>
  </property>
  <property fmtid="{D5CDD505-2E9C-101B-9397-08002B2CF9AE}" pid="8" name="MSIP_Label_38b525e5-f3da-4501-8f1e-526b6769fc56_ContentBits">
    <vt:lpwstr>0</vt:lpwstr>
  </property>
</Properties>
</file>