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301" r:id="rId3"/>
    <p:sldId id="302" r:id="rId4"/>
    <p:sldId id="305" r:id="rId5"/>
    <p:sldId id="303" r:id="rId6"/>
    <p:sldId id="304" r:id="rId7"/>
    <p:sldId id="306" r:id="rId8"/>
    <p:sldId id="307" r:id="rId9"/>
    <p:sldId id="308" r:id="rId10"/>
    <p:sldId id="309" r:id="rId11"/>
    <p:sldId id="320" r:id="rId12"/>
    <p:sldId id="317" r:id="rId13"/>
    <p:sldId id="319" r:id="rId14"/>
    <p:sldId id="318" r:id="rId15"/>
    <p:sldId id="337" r:id="rId16"/>
    <p:sldId id="321" r:id="rId17"/>
    <p:sldId id="338" r:id="rId18"/>
    <p:sldId id="336" r:id="rId19"/>
    <p:sldId id="322" r:id="rId20"/>
    <p:sldId id="355" r:id="rId21"/>
    <p:sldId id="323" r:id="rId22"/>
    <p:sldId id="324" r:id="rId23"/>
    <p:sldId id="325" r:id="rId24"/>
    <p:sldId id="326" r:id="rId25"/>
    <p:sldId id="327" r:id="rId26"/>
    <p:sldId id="328" r:id="rId27"/>
    <p:sldId id="339" r:id="rId28"/>
    <p:sldId id="341" r:id="rId29"/>
    <p:sldId id="329" r:id="rId30"/>
    <p:sldId id="330" r:id="rId31"/>
    <p:sldId id="348" r:id="rId32"/>
    <p:sldId id="331" r:id="rId33"/>
    <p:sldId id="350" r:id="rId34"/>
    <p:sldId id="356" r:id="rId35"/>
    <p:sldId id="332" r:id="rId36"/>
    <p:sldId id="333" r:id="rId37"/>
    <p:sldId id="334" r:id="rId38"/>
    <p:sldId id="335" r:id="rId39"/>
    <p:sldId id="340" r:id="rId40"/>
    <p:sldId id="342" r:id="rId41"/>
    <p:sldId id="345" r:id="rId42"/>
    <p:sldId id="346" r:id="rId43"/>
    <p:sldId id="344" r:id="rId44"/>
    <p:sldId id="347" r:id="rId45"/>
    <p:sldId id="351" r:id="rId46"/>
    <p:sldId id="352" r:id="rId47"/>
    <p:sldId id="353" r:id="rId48"/>
    <p:sldId id="35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139-AE5A-4ECC-AF21-95B2510DB364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0B57-E982-4E8F-A7B3-C433A5809217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4E34-0810-445B-AEFC-FB79393D24E0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34B5-1ADC-41F6-84C6-28A878722336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11F7-C9B1-468F-84A7-81FC17D48396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C78-C9D7-4BBA-A7D6-3A4A1E678D7B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576B-3679-44DE-AC4B-36456CDE3CCC}" type="datetime1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84E-36F9-4A1F-8187-7CD37BAFAE02}" type="datetime1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8D5E-AF37-4F6E-B4D7-98AB25672416}" type="datetime1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37E4-096D-481E-8337-FB181FC41469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B01A-0D73-4D0D-AC96-3B439F46D37F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5C-B703-40B2-A351-596A0F001A70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s://medium.com/@draj0718/zero-padding-in-convolutional-neural-networks-bf1410438e9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s://towardsdatascience.com/a-comprehensive-guide-to-convolutional-neural-networks-the-eli5-way-3bd2b1164a53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34893"/>
            <a:ext cx="10414000" cy="18227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07 -</a:t>
            </a:r>
            <a:r>
              <a:rPr lang="en-US" b="1" dirty="0" err="1">
                <a:latin typeface="+mn-lt"/>
              </a:rPr>
              <a:t>Penapisan</a:t>
            </a:r>
            <a:r>
              <a:rPr lang="en-US" b="1" dirty="0">
                <a:latin typeface="+mn-lt"/>
              </a:rPr>
              <a:t> Citra dan </a:t>
            </a:r>
            <a:r>
              <a:rPr lang="en-US" b="1" dirty="0" err="1">
                <a:latin typeface="+mn-lt"/>
              </a:rPr>
              <a:t>Konvolusi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77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Ir. Rinaldi, </a:t>
            </a:r>
            <a:r>
              <a:rPr lang="en-US" sz="3600"/>
              <a:t>M.T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2025</a:t>
            </a:r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3CE705FC-9D9C-4A75-8C7E-8A2BA814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89119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B4A1A-4399-6B02-4211-B6C13BB9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2FF2-8ADD-4347-A7F8-242225C5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6043"/>
            <a:ext cx="10515600" cy="5530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Hasil </a:t>
            </a:r>
            <a:r>
              <a:rPr lang="en-US" dirty="0" err="1"/>
              <a:t>akhir</a:t>
            </a:r>
            <a:r>
              <a:rPr lang="en-US" dirty="0"/>
              <a:t>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725623-9905-48AD-B360-92C84C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1834" y="1027042"/>
            <a:ext cx="5770599" cy="186524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85F66-82ED-4B58-B2C2-CCD8367B0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49" y="3142212"/>
            <a:ext cx="4657841" cy="3415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9FA3D-C37A-BEC0-2402-2E275F09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D79CC2D-26EB-4EE4-8A5B-0398A799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474" y="975360"/>
            <a:ext cx="10113552" cy="447636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99650-88DA-4E7A-A4B5-E65B99548C30}"/>
              </a:ext>
            </a:extLst>
          </p:cNvPr>
          <p:cNvSpPr txBox="1"/>
          <p:nvPr/>
        </p:nvSpPr>
        <p:spPr>
          <a:xfrm>
            <a:off x="3982279" y="6127957"/>
            <a:ext cx="820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 err="1">
                <a:solidFill>
                  <a:srgbClr val="FF0000"/>
                </a:solidFill>
              </a:rPr>
              <a:t>Concolution</a:t>
            </a:r>
            <a:r>
              <a:rPr lang="en-US" dirty="0">
                <a:solidFill>
                  <a:srgbClr val="FF0000"/>
                </a:solidFill>
              </a:rPr>
              <a:t>, CS485/685 Computer Vision, Prof. George </a:t>
            </a:r>
            <a:r>
              <a:rPr 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600F8-5C25-025B-16D6-3C988CCB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EBAD-B3C3-46CB-84EC-0F66A20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Konvolusi</a:t>
            </a:r>
            <a:r>
              <a:rPr lang="en-US" b="1" dirty="0">
                <a:latin typeface="+mn-lt"/>
              </a:rPr>
              <a:t> pada </a:t>
            </a:r>
            <a:r>
              <a:rPr lang="en-US" b="1" dirty="0" err="1">
                <a:latin typeface="+mn-lt"/>
              </a:rPr>
              <a:t>fungsi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diskrit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7D69-AA39-4868-988C-9AF1DC71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Konvolusi</a:t>
            </a:r>
            <a:r>
              <a:rPr lang="en-US" dirty="0"/>
              <a:t> pada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kontinu</a:t>
            </a:r>
            <a:r>
              <a:rPr lang="en-US" dirty="0"/>
              <a:t> f(x) dan g(x):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Konvolusi</a:t>
            </a:r>
            <a:r>
              <a:rPr lang="en-US" dirty="0"/>
              <a:t> pada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komutatif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DE850B-9171-4A5C-B95C-9DD603683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ABE272-4ACC-48CC-A620-4DB25FA47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93786"/>
              </p:ext>
            </p:extLst>
          </p:nvPr>
        </p:nvGraphicFramePr>
        <p:xfrm>
          <a:off x="2734067" y="2271298"/>
          <a:ext cx="4471802" cy="92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73300" imgH="469900" progId="Equation.3">
                  <p:embed/>
                </p:oleObj>
              </mc:Choice>
              <mc:Fallback>
                <p:oleObj r:id="rId2" imgW="22733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067" y="2271298"/>
                        <a:ext cx="4471802" cy="924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3026F46-705E-45A1-92A1-92D7DFCA7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575D49C-AAF5-42E4-AA2B-1AE8D580E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355"/>
              </p:ext>
            </p:extLst>
          </p:nvPr>
        </p:nvGraphicFramePr>
        <p:xfrm>
          <a:off x="2820631" y="3841474"/>
          <a:ext cx="4298673" cy="84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97100" imgH="431800" progId="Equation.3">
                  <p:embed/>
                </p:oleObj>
              </mc:Choice>
              <mc:Fallback>
                <p:oleObj r:id="rId4" imgW="21971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31" y="3841474"/>
                        <a:ext cx="4298673" cy="844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>
            <a:extLst>
              <a:ext uri="{FF2B5EF4-FFF2-40B4-BE49-F238E27FC236}">
                <a16:creationId xmlns:a16="http://schemas.microsoft.com/office/drawing/2014/main" id="{7011E80B-9A65-4610-9385-9D253D6B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82" y="5591176"/>
            <a:ext cx="3352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0D8CA-C2C3-88B3-D750-646DE9E9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9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297FE51-AF5B-48C9-BA7A-8E2A4CD3D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9075" y="228326"/>
            <a:ext cx="7721600" cy="5572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z="3600" dirty="0" err="1">
                <a:solidFill>
                  <a:srgbClr val="0338CF"/>
                </a:solidFill>
                <a:latin typeface="Arial" panose="020B0604020202020204" pitchFamily="34" charset="0"/>
              </a:rPr>
              <a:t>Sifat-sifat</a:t>
            </a:r>
            <a:r>
              <a:rPr lang="en-US" altLang="en-US" sz="3600" dirty="0">
                <a:solidFill>
                  <a:srgbClr val="0338C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338CF"/>
                </a:solidFill>
                <a:latin typeface="Arial" panose="020B0604020202020204" pitchFamily="34" charset="0"/>
              </a:rPr>
              <a:t>konvolusi</a:t>
            </a:r>
            <a:endParaRPr lang="en-US" altLang="en-US" sz="3600" dirty="0">
              <a:solidFill>
                <a:srgbClr val="0338CF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F4D2D89-A1A6-4C99-BAF5-192A7D75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9075" y="998536"/>
            <a:ext cx="8377238" cy="56657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Commutative:</a:t>
            </a:r>
          </a:p>
          <a:p>
            <a:pPr lvl="2"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</a:rPr>
              <a:t>f*g = g*f</a:t>
            </a:r>
          </a:p>
          <a:p>
            <a:r>
              <a:rPr lang="en-US" altLang="en-US" dirty="0"/>
              <a:t>Associative:</a:t>
            </a:r>
          </a:p>
          <a:p>
            <a:pPr lvl="2"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</a:rPr>
              <a:t>(f*g)*h = f*(g*h)</a:t>
            </a:r>
            <a:endParaRPr lang="en-US" altLang="en-US" sz="2800" dirty="0">
              <a:solidFill>
                <a:schemeClr val="hlink"/>
              </a:solidFill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Homogeneous</a:t>
            </a:r>
            <a:r>
              <a:rPr lang="en-US" altLang="en-US" dirty="0"/>
              <a:t>:</a:t>
            </a:r>
          </a:p>
          <a:p>
            <a:pPr lvl="2">
              <a:buFontTx/>
              <a:buNone/>
            </a:pPr>
            <a:r>
              <a:rPr lang="en-US" altLang="en-US" sz="2800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f*(</a:t>
            </a:r>
            <a:r>
              <a:rPr lang="en-US" altLang="en-US" sz="2800" b="1" dirty="0">
                <a:solidFill>
                  <a:srgbClr val="FF0066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800" b="1" dirty="0">
                <a:solidFill>
                  <a:srgbClr val="FF0066"/>
                </a:solidFill>
              </a:rPr>
              <a:t>g)= </a:t>
            </a:r>
            <a:r>
              <a:rPr lang="en-US" altLang="en-US" sz="2800" b="1" dirty="0">
                <a:solidFill>
                  <a:srgbClr val="FF0066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800" b="1" dirty="0">
                <a:solidFill>
                  <a:srgbClr val="FF0066"/>
                </a:solidFill>
              </a:rPr>
              <a:t> f*g</a:t>
            </a:r>
            <a:endParaRPr lang="en-US" altLang="en-US" sz="2800" dirty="0">
              <a:solidFill>
                <a:schemeClr val="hlink"/>
              </a:solidFill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Additive (Distributive):</a:t>
            </a:r>
          </a:p>
          <a:p>
            <a:pPr lvl="2">
              <a:buFontTx/>
              <a:buNone/>
            </a:pPr>
            <a:r>
              <a:rPr lang="en-US" altLang="en-US" sz="2800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f*(</a:t>
            </a:r>
            <a:r>
              <a:rPr lang="en-US" altLang="en-US" sz="2800" b="1" dirty="0" err="1">
                <a:solidFill>
                  <a:srgbClr val="FF0066"/>
                </a:solidFill>
              </a:rPr>
              <a:t>g+h</a:t>
            </a:r>
            <a:r>
              <a:rPr lang="en-US" altLang="en-US" sz="2800" b="1" dirty="0">
                <a:solidFill>
                  <a:srgbClr val="FF0066"/>
                </a:solidFill>
              </a:rPr>
              <a:t>)= f*</a:t>
            </a:r>
            <a:r>
              <a:rPr lang="en-US" altLang="en-US" sz="2800" b="1" dirty="0" err="1">
                <a:solidFill>
                  <a:srgbClr val="FF0066"/>
                </a:solidFill>
              </a:rPr>
              <a:t>g+f</a:t>
            </a:r>
            <a:r>
              <a:rPr lang="en-US" altLang="en-US" sz="2800" b="1" dirty="0">
                <a:solidFill>
                  <a:srgbClr val="FF0066"/>
                </a:solidFill>
              </a:rPr>
              <a:t>*h</a:t>
            </a:r>
            <a:endParaRPr lang="en-US" altLang="en-US" sz="2800" dirty="0">
              <a:solidFill>
                <a:schemeClr val="hlink"/>
              </a:solidFill>
            </a:endParaRPr>
          </a:p>
          <a:p>
            <a:r>
              <a:rPr lang="en-US" altLang="en-US" dirty="0"/>
              <a:t>Shift-Invariant</a:t>
            </a:r>
          </a:p>
          <a:p>
            <a:pPr lvl="2"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</a:rPr>
              <a:t>f*g(x-x0,y-yo)= (f*g) (x-x0,y-yo)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53898-024F-CBF9-24C0-00393AF3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505D-781E-4C68-BECB-30249607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Konvolusi</a:t>
            </a:r>
            <a:r>
              <a:rPr lang="en-US" b="1" dirty="0">
                <a:latin typeface="+mn-lt"/>
              </a:rPr>
              <a:t> pada </a:t>
            </a:r>
            <a:r>
              <a:rPr lang="en-US" b="1" dirty="0" err="1">
                <a:latin typeface="+mn-lt"/>
              </a:rPr>
              <a:t>fungsi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dwimatra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3F8E-110C-42B9-B959-EBBD465CB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Citra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 (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 (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),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konvolusi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a) 	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		</a:t>
            </a:r>
          </a:p>
          <a:p>
            <a:pPr marL="0" indent="0">
              <a:buNone/>
            </a:pPr>
            <a:r>
              <a:rPr lang="en-US" sz="2400" dirty="0"/>
              <a:t>  b) 	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F63EDF-104B-4DBB-879F-D59C0C9E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9795FE3-9DAC-48C4-99BF-699480E18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61093"/>
              </p:ext>
            </p:extLst>
          </p:nvPr>
        </p:nvGraphicFramePr>
        <p:xfrm>
          <a:off x="2107097" y="3485456"/>
          <a:ext cx="6429007" cy="90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40100" imgH="469900" progId="Equation.3">
                  <p:embed/>
                </p:oleObj>
              </mc:Choice>
              <mc:Fallback>
                <p:oleObj r:id="rId2" imgW="33401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097" y="3485456"/>
                        <a:ext cx="6429007" cy="904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>
            <a:extLst>
              <a:ext uri="{FF2B5EF4-FFF2-40B4-BE49-F238E27FC236}">
                <a16:creationId xmlns:a16="http://schemas.microsoft.com/office/drawing/2014/main" id="{C2DBFFF9-C3E4-402D-9A13-5C43BC46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305" y="55162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C743A9B-A37D-47C1-97CB-41A013736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987754"/>
              </p:ext>
            </p:extLst>
          </p:nvPr>
        </p:nvGraphicFramePr>
        <p:xfrm>
          <a:off x="2107097" y="4820280"/>
          <a:ext cx="6810014" cy="90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251200" imgH="431800" progId="Equation.3">
                  <p:embed/>
                </p:oleObj>
              </mc:Choice>
              <mc:Fallback>
                <p:oleObj r:id="rId4" imgW="32512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097" y="4820280"/>
                        <a:ext cx="6810014" cy="904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088FA3F-2E04-4222-96EC-CAD95CDECE04}"/>
              </a:ext>
            </a:extLst>
          </p:cNvPr>
          <p:cNvSpPr/>
          <p:nvPr/>
        </p:nvSpPr>
        <p:spPr>
          <a:xfrm>
            <a:off x="945874" y="5981322"/>
            <a:ext cx="10300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dinamakan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convolution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filter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convolution mask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kernel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template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0BFA9-8BC0-D4AA-AFAD-A257C5BD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AB266-CC71-4013-B6F1-F70BBB263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65" y="2050798"/>
            <a:ext cx="10406283" cy="43665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6EBDB1-FE6E-4624-87CA-5699901516B1}"/>
              </a:ext>
            </a:extLst>
          </p:cNvPr>
          <p:cNvSpPr/>
          <p:nvPr/>
        </p:nvSpPr>
        <p:spPr>
          <a:xfrm>
            <a:off x="1268895" y="690626"/>
            <a:ext cx="9783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ranah</a:t>
            </a:r>
            <a:r>
              <a:rPr lang="en-US" sz="2800" dirty="0"/>
              <a:t> </a:t>
            </a:r>
            <a:r>
              <a:rPr lang="en-US" sz="2800" dirty="0" err="1"/>
              <a:t>diskrit</a:t>
            </a:r>
            <a:r>
              <a:rPr lang="en-US" sz="2800" dirty="0"/>
              <a:t> kernel </a:t>
            </a:r>
            <a:r>
              <a:rPr lang="en-US" sz="2800" dirty="0" err="1"/>
              <a:t>konvolusi</a:t>
            </a:r>
            <a:r>
              <a:rPr lang="en-US" sz="2800" dirty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matriks</a:t>
            </a:r>
            <a:r>
              <a:rPr lang="en-US" sz="2800" dirty="0"/>
              <a:t> (</a:t>
            </a:r>
            <a:r>
              <a:rPr lang="en-US" sz="2800" dirty="0" err="1"/>
              <a:t>umumnya</a:t>
            </a:r>
            <a:r>
              <a:rPr lang="en-US" sz="2800" dirty="0"/>
              <a:t> 3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sz="2800" dirty="0"/>
              <a:t> 3, </a:t>
            </a:r>
            <a:r>
              <a:rPr lang="en-US" sz="2800" dirty="0" err="1"/>
              <a:t>ada</a:t>
            </a:r>
            <a:r>
              <a:rPr lang="en-US" sz="2800" dirty="0"/>
              <a:t> juga 2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sz="2800" dirty="0"/>
              <a:t> 2 </a:t>
            </a:r>
            <a:r>
              <a:rPr lang="en-US" sz="2800" dirty="0" err="1"/>
              <a:t>atau</a:t>
            </a:r>
            <a:r>
              <a:rPr lang="en-US" sz="2800" dirty="0"/>
              <a:t> 2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sz="2800" dirty="0"/>
              <a:t> 1 </a:t>
            </a:r>
            <a:r>
              <a:rPr lang="en-US" sz="2800" dirty="0" err="1"/>
              <a:t>atau</a:t>
            </a:r>
            <a:r>
              <a:rPr lang="en-US" sz="2800" dirty="0"/>
              <a:t> 1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sz="2800" dirty="0"/>
              <a:t> 2).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8B4C-8830-665B-56D0-64F14C57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F740-D786-413B-A803-EAB9E688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1"/>
            <a:ext cx="10515600" cy="6192077"/>
          </a:xfrm>
        </p:spPr>
        <p:txBody>
          <a:bodyPr>
            <a:normAutofit/>
          </a:bodyPr>
          <a:lstStyle/>
          <a:p>
            <a:r>
              <a:rPr lang="en-US" sz="2400" dirty="0" err="1"/>
              <a:t>Ilustrasi</a:t>
            </a:r>
            <a:r>
              <a:rPr lang="en-US" sz="2400" dirty="0"/>
              <a:t> </a:t>
            </a:r>
            <a:r>
              <a:rPr lang="en-US" sz="2400" dirty="0" err="1"/>
              <a:t>konvolusi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konvolusi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dipandang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linier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kernel.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kernel &gt; 1,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i</a:t>
            </a:r>
            <a:r>
              <a:rPr lang="en-US" sz="2400" dirty="0" err="1"/>
              <a:t>,</a:t>
            </a:r>
            <a:r>
              <a:rPr lang="en-US" sz="2400" i="1" dirty="0" err="1"/>
              <a:t>j</a:t>
            </a:r>
            <a:r>
              <a:rPr lang="en-US" sz="2400" dirty="0"/>
              <a:t>)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Jika </a:t>
            </a:r>
            <a:r>
              <a:rPr lang="en-US" sz="2400" dirty="0" err="1"/>
              <a:t>jumlahnya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i</a:t>
            </a:r>
            <a:r>
              <a:rPr lang="en-US" sz="2400" dirty="0" err="1"/>
              <a:t>,</a:t>
            </a:r>
            <a:r>
              <a:rPr lang="en-US" sz="2400" i="1" dirty="0" err="1"/>
              <a:t>j</a:t>
            </a:r>
            <a:r>
              <a:rPr lang="en-US" sz="2400" dirty="0"/>
              <a:t>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1).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59A858-8BEC-4CBB-B978-7B70645BF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478" y="250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64EE13-F414-43D3-A10F-5E9BD7745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57926"/>
              </p:ext>
            </p:extLst>
          </p:nvPr>
        </p:nvGraphicFramePr>
        <p:xfrm>
          <a:off x="2534478" y="986626"/>
          <a:ext cx="5748130" cy="307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79976" imgH="2336292" progId="Visio.Drawing.5">
                  <p:embed/>
                </p:oleObj>
              </mc:Choice>
              <mc:Fallback>
                <p:oleObj r:id="rId2" imgW="4379976" imgH="2336292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478" y="986626"/>
                        <a:ext cx="5748130" cy="3074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92D3ECD-210A-47E0-9CB3-70B216D70343}"/>
              </a:ext>
            </a:extLst>
          </p:cNvPr>
          <p:cNvSpPr/>
          <p:nvPr/>
        </p:nvSpPr>
        <p:spPr>
          <a:xfrm>
            <a:off x="1331844" y="4898973"/>
            <a:ext cx="9824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DA535-C971-A306-0C31-CA53180A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085C2-983D-45D0-9F89-50548F21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55" y="763008"/>
            <a:ext cx="7927425" cy="53319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B8941-7314-FFB0-4306-05BCD263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8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6CAF0F7-06EB-4128-822F-D99A7028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98" y="184797"/>
            <a:ext cx="6008204" cy="648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B7719-E603-90BB-76DA-C76CE6BB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9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FD95-5888-411F-AE3C-FA4C175F5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89709"/>
            <a:ext cx="10515600" cy="5039384"/>
          </a:xfrm>
        </p:spPr>
        <p:txBody>
          <a:bodyPr>
            <a:normAutofit/>
          </a:bodyPr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menggeser</a:t>
            </a:r>
            <a:r>
              <a:rPr lang="en-US" dirty="0"/>
              <a:t> </a:t>
            </a:r>
            <a:r>
              <a:rPr lang="en-US" i="1" dirty="0"/>
              <a:t>kernel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per </a:t>
            </a:r>
            <a:r>
              <a:rPr lang="en-US" i="1" dirty="0"/>
              <a:t>pixel</a:t>
            </a:r>
            <a:r>
              <a:rPr lang="en-US" dirty="0"/>
              <a:t>.  Hasil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C6415-CB17-33A2-8335-E4BF2311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60" y="1648690"/>
            <a:ext cx="6612976" cy="4798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B9F75-DD44-2A58-030B-5D5D04B9F2C4}"/>
              </a:ext>
            </a:extLst>
          </p:cNvPr>
          <p:cNvSpPr txBox="1"/>
          <p:nvPr/>
        </p:nvSpPr>
        <p:spPr>
          <a:xfrm>
            <a:off x="2729345" y="2604655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</a:t>
            </a:r>
            <a:r>
              <a:rPr lang="en-US" dirty="0" err="1"/>
              <a:t>konvolusi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F8F4A-4645-2862-4F65-FDF617D1FB76}"/>
              </a:ext>
            </a:extLst>
          </p:cNvPr>
          <p:cNvSpPr txBox="1"/>
          <p:nvPr/>
        </p:nvSpPr>
        <p:spPr>
          <a:xfrm>
            <a:off x="7564582" y="1911927"/>
            <a:ext cx="62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0D8D2-887A-2493-89E6-B452C4FC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6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4B87-274B-4721-8306-6D6C8F93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5678"/>
            <a:ext cx="10515600" cy="5471285"/>
          </a:xfrm>
        </p:spPr>
        <p:txBody>
          <a:bodyPr/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proses </a:t>
            </a:r>
            <a:r>
              <a:rPr lang="en-US" sz="2400" dirty="0" err="1"/>
              <a:t>penapisan</a:t>
            </a:r>
            <a:r>
              <a:rPr lang="en-US" sz="2400" dirty="0"/>
              <a:t> (</a:t>
            </a:r>
            <a:r>
              <a:rPr lang="en-US" sz="2400" i="1" dirty="0"/>
              <a:t>image filtering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r>
              <a:rPr lang="en-US" sz="24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6AC9225-8A94-4ED9-9CCA-16842865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026" y="174266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f(x,y)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6B93CD1-4182-4AC5-A8A4-D5349B89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626" y="1742660"/>
            <a:ext cx="1044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g(x,y)</a:t>
            </a:r>
          </a:p>
        </p:txBody>
      </p:sp>
      <p:pic>
        <p:nvPicPr>
          <p:cNvPr id="6" name="Picture 13" descr="300px-Unequalized_Hawkes_Bay_NZ">
            <a:extLst>
              <a:ext uri="{FF2B5EF4-FFF2-40B4-BE49-F238E27FC236}">
                <a16:creationId xmlns:a16="http://schemas.microsoft.com/office/drawing/2014/main" id="{8E03C3AC-185F-48B4-AC14-334DC94C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6" y="2199860"/>
            <a:ext cx="25257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300px-Equalized_Hawkes_Bay_NZ">
            <a:extLst>
              <a:ext uri="{FF2B5EF4-FFF2-40B4-BE49-F238E27FC236}">
                <a16:creationId xmlns:a16="http://schemas.microsoft.com/office/drawing/2014/main" id="{F5250639-84A5-4540-80CC-ACFB7F45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6" y="235226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>
            <a:extLst>
              <a:ext uri="{FF2B5EF4-FFF2-40B4-BE49-F238E27FC236}">
                <a16:creationId xmlns:a16="http://schemas.microsoft.com/office/drawing/2014/main" id="{3B316E0C-FB63-4DBA-9F05-511F5E54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826" y="311426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6510A71-CC95-42E7-BC58-F4681EDA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951" y="2545935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filtering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AA26725-4332-44FA-918B-E1797243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26" y="4333460"/>
            <a:ext cx="25939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F69F115-3127-4611-962A-08348258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4333460"/>
            <a:ext cx="2590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id="{70F7A3C6-B262-4494-A78F-C3BAEBCB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826" y="501926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9071D2B0-1227-4851-BB2E-0DC7D6D0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626" y="4409660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filtering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45063-228E-4699-9722-523A7E759D76}"/>
              </a:ext>
            </a:extLst>
          </p:cNvPr>
          <p:cNvSpPr txBox="1"/>
          <p:nvPr/>
        </p:nvSpPr>
        <p:spPr>
          <a:xfrm>
            <a:off x="4462670" y="6277044"/>
            <a:ext cx="820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Image </a:t>
            </a:r>
            <a:r>
              <a:rPr lang="en-US" i="1" dirty="0" err="1">
                <a:solidFill>
                  <a:srgbClr val="FF0000"/>
                </a:solidFill>
              </a:rPr>
              <a:t>Fitering</a:t>
            </a:r>
            <a:r>
              <a:rPr lang="en-US" dirty="0">
                <a:solidFill>
                  <a:srgbClr val="FF0000"/>
                </a:solidFill>
              </a:rPr>
              <a:t>, CS485/685 Computer Vision, Prof. George </a:t>
            </a:r>
            <a:r>
              <a:rPr 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B2BEB44-BF6F-D519-A767-258AF8AB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4EF8-3DFE-FBA5-ECEE-1FB00332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673"/>
            <a:ext cx="10515600" cy="519329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Contoh</a:t>
            </a:r>
            <a:r>
              <a:rPr lang="en-US" sz="2800" b="1" dirty="0"/>
              <a:t> 1.</a:t>
            </a:r>
            <a:r>
              <a:rPr lang="en-US" sz="2800" dirty="0"/>
              <a:t> </a:t>
            </a: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, </a:t>
            </a:r>
            <a:r>
              <a:rPr lang="en-US" sz="2800" i="1" dirty="0"/>
              <a:t>y</a:t>
            </a:r>
            <a:r>
              <a:rPr lang="en-US" sz="2800" dirty="0"/>
              <a:t>) </a:t>
            </a:r>
            <a:r>
              <a:rPr lang="en-US" sz="2800" dirty="0" err="1"/>
              <a:t>berukuran</a:t>
            </a:r>
            <a:r>
              <a:rPr lang="en-US" sz="2800" dirty="0"/>
              <a:t> 5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sz="2800" dirty="0"/>
              <a:t> 5 </a:t>
            </a:r>
            <a:r>
              <a:rPr lang="en-US" sz="2800" dirty="0" err="1"/>
              <a:t>dikonvolusi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i="1" dirty="0"/>
              <a:t>kernel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i="1" dirty="0"/>
              <a:t>mask</a:t>
            </a:r>
            <a:r>
              <a:rPr lang="en-US" sz="2800" dirty="0"/>
              <a:t> </a:t>
            </a:r>
            <a:r>
              <a:rPr lang="en-US" sz="2800" dirty="0" err="1"/>
              <a:t>berukuran</a:t>
            </a:r>
            <a:r>
              <a:rPr lang="en-US" sz="2800" dirty="0"/>
              <a:t> 3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sz="2800" dirty="0"/>
              <a:t> 3, masing-masing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sbb</a:t>
            </a:r>
            <a:r>
              <a:rPr lang="en-US" sz="2800" dirty="0"/>
              <a:t>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51F60-DBD0-1061-7695-1B6B355C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44" y="2467768"/>
            <a:ext cx="7920025" cy="3087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96808-49B6-4E45-53BF-F593DF982553}"/>
              </a:ext>
            </a:extLst>
          </p:cNvPr>
          <p:cNvSpPr txBox="1"/>
          <p:nvPr/>
        </p:nvSpPr>
        <p:spPr>
          <a:xfrm>
            <a:off x="8649428" y="2980153"/>
            <a:ext cx="3251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Catatan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 err="1">
                <a:solidFill>
                  <a:srgbClr val="FF0000"/>
                </a:solidFill>
              </a:rPr>
              <a:t>Jumlah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kernel =</a:t>
            </a:r>
          </a:p>
          <a:p>
            <a:r>
              <a:rPr lang="en-US" dirty="0">
                <a:solidFill>
                  <a:srgbClr val="FF0000"/>
                </a:solidFill>
              </a:rPr>
              <a:t>-1  + 4 – 1 – 1 – 1 = 0.</a:t>
            </a:r>
          </a:p>
          <a:p>
            <a:r>
              <a:rPr lang="en-US" dirty="0">
                <a:solidFill>
                  <a:srgbClr val="FF0000"/>
                </a:solidFill>
              </a:rPr>
              <a:t>Hasil </a:t>
            </a:r>
            <a:r>
              <a:rPr lang="en-US" dirty="0" err="1">
                <a:solidFill>
                  <a:srgbClr val="FF0000"/>
                </a:solidFill>
              </a:rPr>
              <a:t>konvolusi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dibagi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2B505A-66E0-B248-F820-416C8AA2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3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E6994-1278-4434-BD28-A43DA5D4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252"/>
            <a:ext cx="10515600" cy="5401711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*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5225C-C3B5-415D-A69C-E59672DC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1375120"/>
            <a:ext cx="8599463" cy="5065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AF8BB-35F6-7B82-86A5-A6239B5D5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99" y="0"/>
            <a:ext cx="2960714" cy="14753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E7CF1-762D-2D84-32CF-C527F64E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60687-3914-4832-8276-47E50C7A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3" y="1047621"/>
            <a:ext cx="9388532" cy="507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DE41E-33EE-8E0E-6B6F-F76DF35B3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99" y="0"/>
            <a:ext cx="2960714" cy="14753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7A0E4-06F7-5B46-C9BD-D98F837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78938B-11C5-47BE-A3CD-E7E3802B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6" y="1009817"/>
            <a:ext cx="9507520" cy="5389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05EFC-1146-F3AE-7E7F-D91CC25F6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216" y="0"/>
            <a:ext cx="2688784" cy="13398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7300C-36C8-D971-B82B-5AD514B4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D3B00-0ABB-4041-A26E-AC18C43F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0" y="851989"/>
            <a:ext cx="9018123" cy="5431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1C2E2D-012C-C3CC-CD6A-0BB61BF4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99" y="0"/>
            <a:ext cx="2960714" cy="14753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6CDCD-3C66-62EE-AE15-FC389FF4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9A400-4AE3-4FDA-A005-AB871EE5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91" y="1558148"/>
            <a:ext cx="9213399" cy="4661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B306BA-CA87-8333-D409-C542A105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99" y="0"/>
            <a:ext cx="2960714" cy="14753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6DA4F-C0B7-A433-DAB9-C79300B5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594E2-6114-4CBE-AEEB-97F65E34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16" y="295275"/>
            <a:ext cx="7496175" cy="6562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952DE6-6DA2-2CD1-EA1A-EF5934A1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86" y="0"/>
            <a:ext cx="2960714" cy="14753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1ED0B-0A63-B274-8EAA-F855037B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C2B43-62D0-4AD3-B648-793E06AC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02" y="253304"/>
            <a:ext cx="9332950" cy="5754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D6E387-DCFD-47E4-A122-D5D779F88F61}"/>
              </a:ext>
            </a:extLst>
          </p:cNvPr>
          <p:cNvSpPr txBox="1"/>
          <p:nvPr/>
        </p:nvSpPr>
        <p:spPr>
          <a:xfrm>
            <a:off x="4383157" y="6008060"/>
            <a:ext cx="762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Image Convolution, Jamie Ludwig, Satellite Digital Image Analysis, 581 </a:t>
            </a:r>
          </a:p>
          <a:p>
            <a:r>
              <a:rPr lang="en-US" dirty="0">
                <a:solidFill>
                  <a:srgbClr val="FF0000"/>
                </a:solidFill>
              </a:rPr>
              <a:t>Portland State University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6CD7E-BC5A-2419-3E24-EA046BAD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4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32392-910B-4C42-9A1B-5940737A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38" y="221036"/>
            <a:ext cx="8621328" cy="5941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CD5-FB42-4172-9DE8-540AF34A5929}"/>
              </a:ext>
            </a:extLst>
          </p:cNvPr>
          <p:cNvSpPr txBox="1"/>
          <p:nvPr/>
        </p:nvSpPr>
        <p:spPr>
          <a:xfrm>
            <a:off x="4104861" y="6162261"/>
            <a:ext cx="762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Image Convolution, Jamie Ludwig, Satellite Digital Image Analysis, 581 </a:t>
            </a:r>
          </a:p>
          <a:p>
            <a:r>
              <a:rPr lang="en-US" dirty="0">
                <a:solidFill>
                  <a:srgbClr val="FF0000"/>
                </a:solidFill>
              </a:rPr>
              <a:t>Portland State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89DF-E53B-081B-4992-2DD87F47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AF609-A54A-4753-B02A-B2801ABB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339"/>
            <a:ext cx="10515600" cy="5252624"/>
          </a:xfrm>
        </p:spPr>
        <p:txBody>
          <a:bodyPr/>
          <a:lstStyle/>
          <a:p>
            <a:endParaRPr lang="en-US" sz="2400" dirty="0"/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yang </a:t>
            </a:r>
            <a:r>
              <a:rPr lang="en-US" dirty="0" err="1"/>
              <a:t>dikonvolusi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–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pinggir</a:t>
            </a:r>
            <a:r>
              <a:rPr lang="en-US" dirty="0"/>
              <a:t> (</a:t>
            </a:r>
            <a:r>
              <a:rPr lang="en-US" i="1" dirty="0"/>
              <a:t>border</a:t>
            </a:r>
            <a:r>
              <a:rPr lang="en-US" dirty="0"/>
              <a:t>),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diposisikan</a:t>
            </a:r>
            <a:r>
              <a:rPr lang="en-US" dirty="0"/>
              <a:t> pada </a:t>
            </a:r>
            <a:r>
              <a:rPr lang="en-US" i="1" dirty="0"/>
              <a:t>pixel</a:t>
            </a:r>
            <a:r>
              <a:rPr lang="en-US" dirty="0"/>
              <a:t>-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dirty="0" err="1"/>
              <a:t>efek</a:t>
            </a:r>
            <a:r>
              <a:rPr lang="en-US" dirty="0"/>
              <a:t> “</a:t>
            </a:r>
            <a:r>
              <a:rPr lang="en-US" dirty="0" err="1"/>
              <a:t>menggantung</a:t>
            </a:r>
            <a:r>
              <a:rPr lang="en-US" dirty="0"/>
              <a:t>”),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14915-3E82-4EBD-B96C-980FD35F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91" y="2984637"/>
            <a:ext cx="3959121" cy="29490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54ED6-7E68-BC69-A765-838546E4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4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1CB04-B777-4077-BF13-DFE036EB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530"/>
            <a:ext cx="10515600" cy="61722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Penapisan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memodifikasi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pixel-pixel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nilai-nilai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tetangganya</a:t>
            </a:r>
            <a:r>
              <a:rPr lang="en-US" alt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19" name="Group 5">
            <a:extLst>
              <a:ext uri="{FF2B5EF4-FFF2-40B4-BE49-F238E27FC236}">
                <a16:creationId xmlns:a16="http://schemas.microsoft.com/office/drawing/2014/main" id="{4667CBEC-C6E9-49BB-AEFD-4B77E35074DB}"/>
              </a:ext>
            </a:extLst>
          </p:cNvPr>
          <p:cNvGrpSpPr>
            <a:grpSpLocks/>
          </p:cNvGrpSpPr>
          <p:nvPr/>
        </p:nvGrpSpPr>
        <p:grpSpPr bwMode="auto">
          <a:xfrm>
            <a:off x="2859433" y="4694582"/>
            <a:ext cx="1241425" cy="1143000"/>
            <a:chOff x="2290" y="1920"/>
            <a:chExt cx="782" cy="720"/>
          </a:xfrm>
        </p:grpSpPr>
        <p:sp>
          <p:nvSpPr>
            <p:cNvPr id="120" name="Rectangle 6">
              <a:extLst>
                <a:ext uri="{FF2B5EF4-FFF2-40B4-BE49-F238E27FC236}">
                  <a16:creationId xmlns:a16="http://schemas.microsoft.com/office/drawing/2014/main" id="{B03BF36F-01EE-49DB-A8ED-502EDDF21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Line 7">
              <a:extLst>
                <a:ext uri="{FF2B5EF4-FFF2-40B4-BE49-F238E27FC236}">
                  <a16:creationId xmlns:a16="http://schemas.microsoft.com/office/drawing/2014/main" id="{5D9BF614-A231-4E1C-8C4D-A8701271F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8">
              <a:extLst>
                <a:ext uri="{FF2B5EF4-FFF2-40B4-BE49-F238E27FC236}">
                  <a16:creationId xmlns:a16="http://schemas.microsoft.com/office/drawing/2014/main" id="{0EEC37D1-38D1-4DE7-9728-224B866CF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9">
              <a:extLst>
                <a:ext uri="{FF2B5EF4-FFF2-40B4-BE49-F238E27FC236}">
                  <a16:creationId xmlns:a16="http://schemas.microsoft.com/office/drawing/2014/main" id="{457AC8C9-3C7D-4FAF-B838-109119485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0">
              <a:extLst>
                <a:ext uri="{FF2B5EF4-FFF2-40B4-BE49-F238E27FC236}">
                  <a16:creationId xmlns:a16="http://schemas.microsoft.com/office/drawing/2014/main" id="{B40A0DBF-E35C-4DC1-A0A9-6298CDF7F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Text Box 11">
              <a:extLst>
                <a:ext uri="{FF2B5EF4-FFF2-40B4-BE49-F238E27FC236}">
                  <a16:creationId xmlns:a16="http://schemas.microsoft.com/office/drawing/2014/main" id="{07FB07C8-53E9-4B52-942A-6187C3F69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5</a:t>
              </a:r>
            </a:p>
          </p:txBody>
        </p:sp>
        <p:sp>
          <p:nvSpPr>
            <p:cNvPr id="126" name="Text Box 12">
              <a:extLst>
                <a:ext uri="{FF2B5EF4-FFF2-40B4-BE49-F238E27FC236}">
                  <a16:creationId xmlns:a16="http://schemas.microsoft.com/office/drawing/2014/main" id="{D765BE2C-BD5D-432D-8399-9540D5100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127" name="Text Box 13">
              <a:extLst>
                <a:ext uri="{FF2B5EF4-FFF2-40B4-BE49-F238E27FC236}">
                  <a16:creationId xmlns:a16="http://schemas.microsoft.com/office/drawing/2014/main" id="{CC20CD92-A79E-4AD8-B5DD-DBE7C548D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4</a:t>
              </a:r>
            </a:p>
          </p:txBody>
        </p:sp>
        <p:sp>
          <p:nvSpPr>
            <p:cNvPr id="128" name="Text Box 14">
              <a:extLst>
                <a:ext uri="{FF2B5EF4-FFF2-40B4-BE49-F238E27FC236}">
                  <a16:creationId xmlns:a16="http://schemas.microsoft.com/office/drawing/2014/main" id="{80C19BE9-6E83-40B8-B60B-7D3156C06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129" name="Text Box 15">
              <a:extLst>
                <a:ext uri="{FF2B5EF4-FFF2-40B4-BE49-F238E27FC236}">
                  <a16:creationId xmlns:a16="http://schemas.microsoft.com/office/drawing/2014/main" id="{1037ADFA-6F7B-42BC-81FD-1DB5AC883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7</a:t>
              </a:r>
            </a:p>
          </p:txBody>
        </p:sp>
        <p:sp>
          <p:nvSpPr>
            <p:cNvPr id="130" name="Text Box 16">
              <a:extLst>
                <a:ext uri="{FF2B5EF4-FFF2-40B4-BE49-F238E27FC236}">
                  <a16:creationId xmlns:a16="http://schemas.microsoft.com/office/drawing/2014/main" id="{1DD8290D-D8BA-48BC-8DCA-11B055F2E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BEDAF0F0-16B2-4DB9-A982-B713934CF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8">
              <a:extLst>
                <a:ext uri="{FF2B5EF4-FFF2-40B4-BE49-F238E27FC236}">
                  <a16:creationId xmlns:a16="http://schemas.microsoft.com/office/drawing/2014/main" id="{1C5270A2-EBC1-4BB5-9B10-F5ACB902A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19">
              <a:extLst>
                <a:ext uri="{FF2B5EF4-FFF2-40B4-BE49-F238E27FC236}">
                  <a16:creationId xmlns:a16="http://schemas.microsoft.com/office/drawing/2014/main" id="{A1079331-8328-4D12-B2B8-B4685DA7D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5</a:t>
              </a:r>
            </a:p>
          </p:txBody>
        </p:sp>
        <p:sp>
          <p:nvSpPr>
            <p:cNvPr id="134" name="Text Box 20">
              <a:extLst>
                <a:ext uri="{FF2B5EF4-FFF2-40B4-BE49-F238E27FC236}">
                  <a16:creationId xmlns:a16="http://schemas.microsoft.com/office/drawing/2014/main" id="{3AD8E98A-8565-46F0-99A2-85F2760FB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3</a:t>
              </a:r>
            </a:p>
          </p:txBody>
        </p:sp>
        <p:sp>
          <p:nvSpPr>
            <p:cNvPr id="135" name="Text Box 21">
              <a:extLst>
                <a:ext uri="{FF2B5EF4-FFF2-40B4-BE49-F238E27FC236}">
                  <a16:creationId xmlns:a16="http://schemas.microsoft.com/office/drawing/2014/main" id="{C544860B-56AF-4FB7-870D-3133DB03A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10</a:t>
              </a:r>
            </a:p>
          </p:txBody>
        </p:sp>
      </p:grpSp>
      <p:sp>
        <p:nvSpPr>
          <p:cNvPr id="136" name="Text Box 22">
            <a:extLst>
              <a:ext uri="{FF2B5EF4-FFF2-40B4-BE49-F238E27FC236}">
                <a16:creationId xmlns:a16="http://schemas.microsoft.com/office/drawing/2014/main" id="{1BE03BE9-A8B9-484F-8056-4DDFC2C9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183" y="5913782"/>
            <a:ext cx="227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Local image data</a:t>
            </a:r>
          </a:p>
        </p:txBody>
      </p:sp>
      <p:grpSp>
        <p:nvGrpSpPr>
          <p:cNvPr id="137" name="Group 23">
            <a:extLst>
              <a:ext uri="{FF2B5EF4-FFF2-40B4-BE49-F238E27FC236}">
                <a16:creationId xmlns:a16="http://schemas.microsoft.com/office/drawing/2014/main" id="{38DC00D4-0BF5-4AD0-B2A3-69D0A2672280}"/>
              </a:ext>
            </a:extLst>
          </p:cNvPr>
          <p:cNvGrpSpPr>
            <a:grpSpLocks/>
          </p:cNvGrpSpPr>
          <p:nvPr/>
        </p:nvGrpSpPr>
        <p:grpSpPr bwMode="auto">
          <a:xfrm>
            <a:off x="7377458" y="4694582"/>
            <a:ext cx="1295400" cy="1219200"/>
            <a:chOff x="2256" y="1920"/>
            <a:chExt cx="816" cy="768"/>
          </a:xfrm>
        </p:grpSpPr>
        <p:sp>
          <p:nvSpPr>
            <p:cNvPr id="138" name="Rectangle 24">
              <a:extLst>
                <a:ext uri="{FF2B5EF4-FFF2-40B4-BE49-F238E27FC236}">
                  <a16:creationId xmlns:a16="http://schemas.microsoft.com/office/drawing/2014/main" id="{64DEA4CF-54D6-4893-85EF-08D93B409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B40E5214-6E2C-42A8-9D2B-1461C2CAC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26">
              <a:extLst>
                <a:ext uri="{FF2B5EF4-FFF2-40B4-BE49-F238E27FC236}">
                  <a16:creationId xmlns:a16="http://schemas.microsoft.com/office/drawing/2014/main" id="{27B9A9CA-F33B-4B70-A29E-24D35AC18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27">
              <a:extLst>
                <a:ext uri="{FF2B5EF4-FFF2-40B4-BE49-F238E27FC236}">
                  <a16:creationId xmlns:a16="http://schemas.microsoft.com/office/drawing/2014/main" id="{E8A8DDD3-41F9-4F0C-BE05-4E2A8AFC4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28">
              <a:extLst>
                <a:ext uri="{FF2B5EF4-FFF2-40B4-BE49-F238E27FC236}">
                  <a16:creationId xmlns:a16="http://schemas.microsoft.com/office/drawing/2014/main" id="{477E5856-11C9-4D8D-9A7C-79B4A5A1B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Text Box 29">
              <a:extLst>
                <a:ext uri="{FF2B5EF4-FFF2-40B4-BE49-F238E27FC236}">
                  <a16:creationId xmlns:a16="http://schemas.microsoft.com/office/drawing/2014/main" id="{D42190D2-122A-42AC-9CD3-9DEC9F4FF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16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/>
                <a:t>7</a:t>
              </a:r>
            </a:p>
          </p:txBody>
        </p:sp>
        <p:sp>
          <p:nvSpPr>
            <p:cNvPr id="144" name="Text Box 30">
              <a:extLst>
                <a:ext uri="{FF2B5EF4-FFF2-40B4-BE49-F238E27FC236}">
                  <a16:creationId xmlns:a16="http://schemas.microsoft.com/office/drawing/2014/main" id="{A700F8CC-1E3F-40A9-BD9E-3A9D2E6D9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45" name="Text Box 31">
              <a:extLst>
                <a:ext uri="{FF2B5EF4-FFF2-40B4-BE49-F238E27FC236}">
                  <a16:creationId xmlns:a16="http://schemas.microsoft.com/office/drawing/2014/main" id="{02472363-615A-4950-91C5-D8FE20F81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46" name="Text Box 32">
              <a:extLst>
                <a:ext uri="{FF2B5EF4-FFF2-40B4-BE49-F238E27FC236}">
                  <a16:creationId xmlns:a16="http://schemas.microsoft.com/office/drawing/2014/main" id="{47FA562D-CB41-41C7-997F-85C4D1B07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47" name="Text Box 33">
              <a:extLst>
                <a:ext uri="{FF2B5EF4-FFF2-40B4-BE49-F238E27FC236}">
                  <a16:creationId xmlns:a16="http://schemas.microsoft.com/office/drawing/2014/main" id="{AC77AB1C-101D-48C7-AE3F-A43376332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48" name="Text Box 34">
              <a:extLst>
                <a:ext uri="{FF2B5EF4-FFF2-40B4-BE49-F238E27FC236}">
                  <a16:creationId xmlns:a16="http://schemas.microsoft.com/office/drawing/2014/main" id="{17F06981-1CCD-43C4-9B5F-2F6EE5156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49" name="Line 35">
              <a:extLst>
                <a:ext uri="{FF2B5EF4-FFF2-40B4-BE49-F238E27FC236}">
                  <a16:creationId xmlns:a16="http://schemas.microsoft.com/office/drawing/2014/main" id="{DB8B6BC7-E044-463A-B674-BD5EC65A7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36">
              <a:extLst>
                <a:ext uri="{FF2B5EF4-FFF2-40B4-BE49-F238E27FC236}">
                  <a16:creationId xmlns:a16="http://schemas.microsoft.com/office/drawing/2014/main" id="{65810855-4DA2-4E41-A558-BD353CD05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Text Box 37">
              <a:extLst>
                <a:ext uri="{FF2B5EF4-FFF2-40B4-BE49-F238E27FC236}">
                  <a16:creationId xmlns:a16="http://schemas.microsoft.com/office/drawing/2014/main" id="{0255ED10-B39F-4CB8-819E-624E60FB6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52" name="Text Box 38">
              <a:extLst>
                <a:ext uri="{FF2B5EF4-FFF2-40B4-BE49-F238E27FC236}">
                  <a16:creationId xmlns:a16="http://schemas.microsoft.com/office/drawing/2014/main" id="{E120CCC6-C3E9-4A70-BD8D-FDEE3E08F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53" name="Text Box 39">
              <a:extLst>
                <a:ext uri="{FF2B5EF4-FFF2-40B4-BE49-F238E27FC236}">
                  <a16:creationId xmlns:a16="http://schemas.microsoft.com/office/drawing/2014/main" id="{D3A05EFC-3593-461C-B021-F38930CC5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</p:grpSp>
      <p:sp>
        <p:nvSpPr>
          <p:cNvPr id="154" name="Text Box 40">
            <a:extLst>
              <a:ext uri="{FF2B5EF4-FFF2-40B4-BE49-F238E27FC236}">
                <a16:creationId xmlns:a16="http://schemas.microsoft.com/office/drawing/2014/main" id="{9AB574B8-ACA9-4560-A37A-A543C0C4B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658" y="5913782"/>
            <a:ext cx="2719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Modified image data</a:t>
            </a:r>
          </a:p>
        </p:txBody>
      </p:sp>
      <p:sp>
        <p:nvSpPr>
          <p:cNvPr id="155" name="Line 41">
            <a:extLst>
              <a:ext uri="{FF2B5EF4-FFF2-40B4-BE49-F238E27FC236}">
                <a16:creationId xmlns:a16="http://schemas.microsoft.com/office/drawing/2014/main" id="{4333A3BC-F994-4816-BEF8-4A555DD00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5258" y="5304182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6" name="Text Box 42">
            <a:extLst>
              <a:ext uri="{FF2B5EF4-FFF2-40B4-BE49-F238E27FC236}">
                <a16:creationId xmlns:a16="http://schemas.microsoft.com/office/drawing/2014/main" id="{37D27761-5BF7-4D17-BBEA-C1EE0D676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683" y="4694582"/>
            <a:ext cx="1362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accent2"/>
                </a:solidFill>
              </a:rPr>
              <a:t>transformasi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5" name="Object 0">
            <a:extLst>
              <a:ext uri="{FF2B5EF4-FFF2-40B4-BE49-F238E27FC236}">
                <a16:creationId xmlns:a16="http://schemas.microsoft.com/office/drawing/2014/main" id="{DA52578F-C004-4AAC-9AEB-0C3B8BE62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37167"/>
              </p:ext>
            </p:extLst>
          </p:nvPr>
        </p:nvGraphicFramePr>
        <p:xfrm>
          <a:off x="3386483" y="1723538"/>
          <a:ext cx="44481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02200" imgH="2593975" progId="MSDraw.Drawing.8.2">
                  <p:embed/>
                </p:oleObj>
              </mc:Choice>
              <mc:Fallback>
                <p:oleObj r:id="rId2" imgW="4902200" imgH="2593975" progId="MSDraw.Drawing.8.2">
                  <p:embed/>
                  <p:pic>
                    <p:nvPicPr>
                      <p:cNvPr id="27653" name="Object 0">
                        <a:extLst>
                          <a:ext uri="{FF2B5EF4-FFF2-40B4-BE49-F238E27FC236}">
                            <a16:creationId xmlns:a16="http://schemas.microsoft.com/office/drawing/2014/main" id="{B393BB00-851C-4E9D-9C21-51F27CB2DB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483" y="1723538"/>
                        <a:ext cx="44481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2FE72-5E43-BDAB-C768-ABEE50E1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54" grpId="0"/>
      <p:bldP spid="1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F7BF-3E3A-4C42-8130-0AFC2F38A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435"/>
            <a:ext cx="10515600" cy="5431528"/>
          </a:xfrm>
        </p:spPr>
        <p:txBody>
          <a:bodyPr>
            <a:normAutofit/>
          </a:bodyPr>
          <a:lstStyle/>
          <a:p>
            <a:r>
              <a:rPr lang="en-US" sz="2400" dirty="0" err="1"/>
              <a:t>Masalah</a:t>
            </a:r>
            <a:r>
              <a:rPr lang="en-US" sz="2400" dirty="0"/>
              <a:t> “</a:t>
            </a:r>
            <a:r>
              <a:rPr lang="en-US" sz="2400" dirty="0" err="1"/>
              <a:t>menggantung</a:t>
            </a:r>
            <a:r>
              <a:rPr lang="en-US" sz="2400" dirty="0"/>
              <a:t>”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pada </a:t>
            </a:r>
            <a:r>
              <a:rPr lang="en-US" sz="2400" i="1" dirty="0"/>
              <a:t>pixel</a:t>
            </a:r>
            <a:r>
              <a:rPr lang="en-US" sz="2400" dirty="0"/>
              <a:t>-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pinggir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, </a:t>
            </a:r>
            <a:r>
              <a:rPr lang="en-US" sz="2400" dirty="0" err="1"/>
              <a:t>kanan</a:t>
            </a:r>
            <a:r>
              <a:rPr lang="en-US" sz="2400" dirty="0"/>
              <a:t>, </a:t>
            </a:r>
            <a:r>
              <a:rPr lang="en-US" sz="2400" dirty="0" err="1"/>
              <a:t>atas</a:t>
            </a:r>
            <a:r>
              <a:rPr lang="en-US" sz="2400" dirty="0"/>
              <a:t>, dan </a:t>
            </a:r>
            <a:r>
              <a:rPr lang="en-US" sz="2400" dirty="0" err="1"/>
              <a:t>bawah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marL="576263" indent="-576263">
              <a:buNone/>
            </a:pPr>
            <a:r>
              <a:rPr lang="en-US" sz="2400" dirty="0"/>
              <a:t>   1.  </a:t>
            </a:r>
            <a:r>
              <a:rPr lang="en-US" sz="2400" i="1" dirty="0"/>
              <a:t>Pixel</a:t>
            </a:r>
            <a:r>
              <a:rPr lang="en-US" sz="2400" dirty="0"/>
              <a:t>-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pinggir</a:t>
            </a:r>
            <a:r>
              <a:rPr lang="en-US" sz="2400" dirty="0"/>
              <a:t> </a:t>
            </a:r>
            <a:r>
              <a:rPr lang="en-US" sz="2400" dirty="0" err="1"/>
              <a:t>diabaikan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di-</a:t>
            </a:r>
            <a:r>
              <a:rPr lang="en-US" sz="2400" dirty="0" err="1"/>
              <a:t>konvolusi</a:t>
            </a:r>
            <a:r>
              <a:rPr lang="en-US" sz="2400" dirty="0"/>
              <a:t>. Solusi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fungsi-fungsi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pixel-pixel</a:t>
            </a:r>
            <a:r>
              <a:rPr lang="en-US" sz="2400" dirty="0"/>
              <a:t> </a:t>
            </a:r>
            <a:r>
              <a:rPr lang="en-US" sz="2400" dirty="0" err="1"/>
              <a:t>pinggir</a:t>
            </a:r>
            <a:r>
              <a:rPr lang="en-US" sz="2400" dirty="0"/>
              <a:t> </a:t>
            </a:r>
            <a:r>
              <a:rPr lang="en-US" sz="2400" dirty="0" err="1"/>
              <a:t>nilainya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7FF59-7186-456D-8902-98B52B9A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602727"/>
            <a:ext cx="2647950" cy="22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907043-7F7E-407A-961B-7FFC5D4A9057}"/>
              </a:ext>
            </a:extLst>
          </p:cNvPr>
          <p:cNvSpPr/>
          <p:nvPr/>
        </p:nvSpPr>
        <p:spPr>
          <a:xfrm>
            <a:off x="1050235" y="5992297"/>
            <a:ext cx="9177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Gambar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 Pixel-pixel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pinggir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(yang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diarsir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dikonvolusi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Contoh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6EBFE-862C-5B18-32BF-5FBA1725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5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8700-AD01-40B7-B5FB-271667CC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dirty="0" err="1"/>
              <a:t>Elemen</a:t>
            </a:r>
            <a:r>
              <a:rPr lang="en-US" sz="2400" dirty="0"/>
              <a:t> yang </a:t>
            </a:r>
            <a:r>
              <a:rPr lang="en-US" sz="2400" dirty="0" err="1"/>
              <a:t>ditandai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“?” </a:t>
            </a:r>
            <a:r>
              <a:rPr lang="en-US" sz="2400" dirty="0" err="1"/>
              <a:t>diasumsikan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0, </a:t>
            </a:r>
            <a:r>
              <a:rPr lang="en-US" sz="2400" dirty="0" err="1"/>
              <a:t>sehingga</a:t>
            </a:r>
            <a:r>
              <a:rPr lang="en-US" sz="2400" dirty="0"/>
              <a:t>  </a:t>
            </a:r>
            <a:r>
              <a:rPr lang="en-US" sz="2400" dirty="0" err="1"/>
              <a:t>konvolusi</a:t>
            </a:r>
            <a:r>
              <a:rPr lang="en-US" sz="2400" dirty="0"/>
              <a:t> </a:t>
            </a:r>
            <a:r>
              <a:rPr lang="en-US" sz="2400" i="1" dirty="0"/>
              <a:t>pixel-pixel</a:t>
            </a:r>
            <a:r>
              <a:rPr lang="en-US" sz="2400" dirty="0"/>
              <a:t> </a:t>
            </a:r>
            <a:r>
              <a:rPr lang="en-US" sz="2400" dirty="0" err="1"/>
              <a:t>pinggir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. </a:t>
            </a:r>
            <a:r>
              <a:rPr lang="en-US" sz="2400" dirty="0" err="1"/>
              <a:t>Penambahan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0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padding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39607-3613-48C6-89A9-C9A92A18E88D}"/>
              </a:ext>
            </a:extLst>
          </p:cNvPr>
          <p:cNvSpPr txBox="1"/>
          <p:nvPr/>
        </p:nvSpPr>
        <p:spPr>
          <a:xfrm>
            <a:off x="838200" y="5863638"/>
            <a:ext cx="10770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https://medium.com/@draj0718/zero-padding-in-convolutional-neural-networks-bf1410438e99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46C99-4F55-0BF5-0A72-E804D56B6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3" y="1885617"/>
            <a:ext cx="7620000" cy="381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55581-E6EC-AFEB-FEFA-F5A5D6F2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F6B7E3-EA23-4D16-808A-00AE9807F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1164"/>
                <a:ext cx="10515600" cy="5902036"/>
              </a:xfrm>
            </p:spPr>
            <p:txBody>
              <a:bodyPr>
                <a:normAutofit/>
              </a:bodyPr>
              <a:lstStyle/>
              <a:p>
                <a:pPr marL="396875" lvl="0" indent="-396875">
                  <a:buNone/>
                </a:pPr>
                <a:r>
                  <a:rPr lang="en-US" dirty="0"/>
                  <a:t>3. </a:t>
                </a:r>
                <a:r>
                  <a:rPr lang="en-US" sz="2400" dirty="0" err="1"/>
                  <a:t>Duplikasi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misalnya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kolom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pertama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disalin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kolom</a:t>
                </a:r>
                <a:r>
                  <a:rPr lang="en-US" sz="2400" dirty="0"/>
                  <a:t> </a:t>
                </a:r>
                <a:r>
                  <a:rPr lang="en-US" sz="2400" i="1" dirty="0"/>
                  <a:t>N </a:t>
                </a:r>
                <a:r>
                  <a:rPr lang="en-US" sz="2400" dirty="0"/>
                  <a:t>– 1, </a:t>
                </a:r>
                <a:r>
                  <a:rPr lang="en-US" sz="2400" dirty="0" err="1"/>
                  <a:t>kolom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-N </a:t>
                </a:r>
                <a:r>
                  <a:rPr lang="en-US" sz="2400" dirty="0" err="1"/>
                  <a:t>disalin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kolom</a:t>
                </a:r>
                <a:r>
                  <a:rPr lang="en-US" sz="2400" dirty="0"/>
                  <a:t> N+1, baris </a:t>
                </a:r>
                <a:r>
                  <a:rPr lang="en-US" sz="2400" dirty="0" err="1"/>
                  <a:t>pertama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disalin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barus</a:t>
                </a:r>
                <a:r>
                  <a:rPr lang="en-US" sz="2400" dirty="0"/>
                  <a:t> M-1, baris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M </a:t>
                </a:r>
                <a:r>
                  <a:rPr lang="en-US" sz="2400" dirty="0" err="1"/>
                  <a:t>disalin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baris M+1,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konvolusi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dilakukan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</a:t>
                </a:r>
                <a:r>
                  <a:rPr lang="en-US" sz="2400" i="1" dirty="0"/>
                  <a:t>pixel-pixel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pinggir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.</a:t>
                </a:r>
              </a:p>
              <a:p>
                <a:pPr marL="396875" lvl="0" indent="-396875">
                  <a:buNone/>
                </a:pPr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7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347663" lvl="0" indent="-347663">
                  <a:buNone/>
                </a:pPr>
                <a:endParaRPr lang="en-US" sz="2400" dirty="0"/>
              </a:p>
              <a:p>
                <a:r>
                  <a:rPr lang="en-US" sz="2400" dirty="0"/>
                  <a:t>Solusi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ketiga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pendekatan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atas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mengasumsikan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pinggir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lebarnya</a:t>
                </a:r>
                <a:r>
                  <a:rPr lang="en-US" sz="2400" dirty="0"/>
                  <a:t> sangat </a:t>
                </a:r>
                <a:r>
                  <a:rPr lang="en-US" sz="2400" dirty="0" err="1"/>
                  <a:t>kecil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hanya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</a:t>
                </a:r>
                <a:r>
                  <a:rPr lang="en-US" sz="2400" dirty="0"/>
                  <a:t> </a:t>
                </a:r>
                <a:r>
                  <a:rPr lang="en-US" sz="2400" i="1" dirty="0"/>
                  <a:t>pixel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relatif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dibandingkan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ukuran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pixel-pixel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pinggir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memperlihatkan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efek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kasat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F6B7E3-EA23-4D16-808A-00AE9807F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1164"/>
                <a:ext cx="10515600" cy="5902036"/>
              </a:xfrm>
              <a:blipFill>
                <a:blip r:embed="rId2"/>
                <a:stretch>
                  <a:fillRect l="-1217" t="-1756" r="-754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C9B88-D79B-1007-AD4C-FFF19425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5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ECB97-511E-4DE9-B566-1F3C735B4FEA}"/>
              </a:ext>
            </a:extLst>
          </p:cNvPr>
          <p:cNvSpPr txBox="1"/>
          <p:nvPr/>
        </p:nvSpPr>
        <p:spPr>
          <a:xfrm>
            <a:off x="915256" y="6044011"/>
            <a:ext cx="10148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https://towardsdatascience.com/a-comprehensive-guide-to-convolutional-neural-networks-the-eli5-way-3bd2b1164a53</a:t>
            </a:r>
            <a:r>
              <a:rPr lang="en-US" dirty="0"/>
              <a:t> 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6CFFBC6-100E-4A0F-B0A7-EFF967B30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66" y="167658"/>
            <a:ext cx="5310930" cy="60369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23C2E-DBC3-51D4-A301-CC86203D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4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22CF-5D2A-61E8-816A-650C9004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,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dnegan</a:t>
            </a:r>
            <a:r>
              <a:rPr lang="en-US" dirty="0"/>
              <a:t> </a:t>
            </a:r>
            <a:r>
              <a:rPr lang="en-US" dirty="0" err="1"/>
              <a:t>kernal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R, G, dan 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4E645-2461-5383-4975-EE36099B6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251797"/>
            <a:ext cx="11106150" cy="4105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78673-7E30-B14A-8B2D-72032CA7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B7B3A-A05A-49A3-83D2-515631FE884C}"/>
              </a:ext>
            </a:extLst>
          </p:cNvPr>
          <p:cNvSpPr/>
          <p:nvPr/>
        </p:nvSpPr>
        <p:spPr>
          <a:xfrm>
            <a:off x="765311" y="1264149"/>
            <a:ext cx="110721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konvolusi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ImageResult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imatriks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Mask, int M, int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Mengkonvolusi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mask 3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Hasil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konvolusi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ImageResult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&lt;=M-3;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for(j=1; j&lt;=N-3;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ImageResult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Image[i-1][j-1]*Mask[0][0]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Image[i-1][j+1]*Mask[0][1]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Image[i-1][j]*Mask[0][2]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][j-1]*Mask[1][0]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][j]*Mask[1][1]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][j+1]*Mask[1][2]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Image[i+1][j-1]*Mask[2][0]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Image[i+1][j]*Mask[2][1] +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Image[i+1][j+1]*Mask[2][2];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00865D-0872-4A48-B272-610DA1722E59}"/>
              </a:ext>
            </a:extLst>
          </p:cNvPr>
          <p:cNvSpPr/>
          <p:nvPr/>
        </p:nvSpPr>
        <p:spPr>
          <a:xfrm>
            <a:off x="556590" y="993913"/>
            <a:ext cx="11489635" cy="5625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4464B-D1F6-4209-8908-18A6D52CBD5B}"/>
              </a:ext>
            </a:extLst>
          </p:cNvPr>
          <p:cNvSpPr/>
          <p:nvPr/>
        </p:nvSpPr>
        <p:spPr>
          <a:xfrm>
            <a:off x="556590" y="417156"/>
            <a:ext cx="89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Algoritma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Konvolusi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sebuah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mask yang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berukuran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240B5-FBF8-D679-2EDE-EE1B59A9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4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CF0D99-B5DE-4C40-BD73-AA8E6E5C4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01" y="2429289"/>
            <a:ext cx="3636635" cy="2709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EE02A7-C4C9-4627-8A78-54719733ABDC}"/>
              </a:ext>
            </a:extLst>
          </p:cNvPr>
          <p:cNvSpPr/>
          <p:nvPr/>
        </p:nvSpPr>
        <p:spPr>
          <a:xfrm>
            <a:off x="1129747" y="1366487"/>
            <a:ext cx="9932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dikonvolusi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Delapan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buah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bertetangga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sbb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D13B2-37CC-3DE7-2E24-3AAE911B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9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82BF2-35A0-4456-A30D-3AFC15152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303"/>
            <a:ext cx="10515600" cy="508365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pada proses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 enhancement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penghilangan</a:t>
            </a:r>
            <a:r>
              <a:rPr lang="en-US" dirty="0"/>
              <a:t> </a:t>
            </a:r>
            <a:r>
              <a:rPr lang="en-US" dirty="0" err="1"/>
              <a:t>derau</a:t>
            </a:r>
            <a:endParaRPr lang="en-US" dirty="0"/>
          </a:p>
          <a:p>
            <a:pPr lvl="0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erotan</a:t>
            </a:r>
            <a:endParaRPr lang="en-US" dirty="0"/>
          </a:p>
          <a:p>
            <a:pPr lvl="0"/>
            <a:r>
              <a:rPr lang="en-US" dirty="0" err="1"/>
              <a:t>penghalusan</a:t>
            </a:r>
            <a:r>
              <a:rPr lang="en-US" dirty="0"/>
              <a:t>/</a:t>
            </a:r>
            <a:r>
              <a:rPr lang="en-US" dirty="0" err="1"/>
              <a:t>pelembutan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  <a:p>
            <a:pPr lvl="0"/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, </a:t>
            </a:r>
            <a:r>
              <a:rPr lang="en-US" dirty="0" err="1"/>
              <a:t>penajaman</a:t>
            </a:r>
            <a:r>
              <a:rPr lang="en-US" dirty="0"/>
              <a:t> </a:t>
            </a:r>
            <a:r>
              <a:rPr lang="en-US" dirty="0" err="1"/>
              <a:t>tepi</a:t>
            </a:r>
            <a:endParaRPr lang="en-US" dirty="0"/>
          </a:p>
          <a:p>
            <a:pPr lvl="0"/>
            <a:r>
              <a:rPr lang="en-US" dirty="0" err="1"/>
              <a:t>dll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863D7A-2199-EFE6-1FAB-E2680773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4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74150-9152-495E-9CEB-7ACA3FF3E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6591"/>
                <a:ext cx="10515600" cy="56203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</a:t>
                </a:r>
                <a:r>
                  <a:rPr lang="en-US" sz="2400" dirty="0"/>
                  <a:t>: 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mendeteksi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tepi-tepi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penapis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digunakan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kernel </a:t>
                </a:r>
                <a:r>
                  <a:rPr lang="en-US" sz="2400" i="1" dirty="0"/>
                  <a:t>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berukuran</a:t>
                </a:r>
                <a:r>
                  <a:rPr lang="en-US" sz="2400" dirty="0"/>
                  <a:t> 3 x 3: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74150-9152-495E-9CEB-7ACA3FF3E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6591"/>
                <a:ext cx="10515600" cy="5620372"/>
              </a:xfrm>
              <a:blipFill>
                <a:blip r:embed="rId2"/>
                <a:stretch>
                  <a:fillRect l="-928" t="-1518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699EA4B-0443-0416-9C1F-95298124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" y="2429850"/>
            <a:ext cx="5503219" cy="4513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6C19A-60A8-A3FA-1132-B06E6326CD55}"/>
              </a:ext>
            </a:extLst>
          </p:cNvPr>
          <p:cNvSpPr txBox="1"/>
          <p:nvPr/>
        </p:nvSpPr>
        <p:spPr>
          <a:xfrm>
            <a:off x="4336473" y="4513156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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dirty="0" err="1"/>
              <a:t>,</a:t>
            </a:r>
            <a:r>
              <a:rPr lang="en-US" sz="2800" i="1" dirty="0" err="1"/>
              <a:t>y</a:t>
            </a:r>
            <a:r>
              <a:rPr lang="en-US" sz="2800" dirty="0"/>
              <a:t>)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42155-29C6-8F58-E7FA-9BDD64DEE0B1}"/>
              </a:ext>
            </a:extLst>
          </p:cNvPr>
          <p:cNvSpPr txBox="1"/>
          <p:nvPr/>
        </p:nvSpPr>
        <p:spPr>
          <a:xfrm>
            <a:off x="1634836" y="61769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dirty="0" err="1"/>
              <a:t>,</a:t>
            </a:r>
            <a:r>
              <a:rPr lang="en-US" sz="2800" i="1" dirty="0" err="1"/>
              <a:t>y</a:t>
            </a:r>
            <a:r>
              <a:rPr lang="en-US" sz="2800" dirty="0"/>
              <a:t>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A20CE-3C56-74B2-FDEE-F1D130CAB718}"/>
              </a:ext>
            </a:extLst>
          </p:cNvPr>
          <p:cNvSpPr txBox="1"/>
          <p:nvPr/>
        </p:nvSpPr>
        <p:spPr>
          <a:xfrm>
            <a:off x="7259048" y="6157663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h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dirty="0" err="1"/>
              <a:t>,</a:t>
            </a:r>
            <a:r>
              <a:rPr lang="en-US" sz="2800" i="1" dirty="0" err="1"/>
              <a:t>y</a:t>
            </a:r>
            <a:r>
              <a:rPr lang="en-US" sz="2800" dirty="0"/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FDC15-F6D2-4D21-611C-3C39A0E98515}"/>
              </a:ext>
            </a:extLst>
          </p:cNvPr>
          <p:cNvSpPr txBox="1"/>
          <p:nvPr/>
        </p:nvSpPr>
        <p:spPr>
          <a:xfrm>
            <a:off x="6010692" y="1138719"/>
            <a:ext cx="5638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'cameraman.bmp'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  <a:p>
            <a:r>
              <a:rPr lang="nn-NO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 = [-1 -1 -1; -1 8 -1; -1 -1 -1];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 = uint8(conv2(double(f), double(g)));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(ha)</a:t>
            </a:r>
          </a:p>
          <a:p>
            <a:endParaRPr lang="en-US" b="0" i="0" u="none" strike="noStrike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7D100-3B9B-602B-0CDB-23EE7886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870" y="2344844"/>
            <a:ext cx="5497611" cy="45131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0EFCA-E961-9936-8908-E98DF0CF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27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A62D5-7FD0-4E1C-8BAA-3112249D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39" y="347371"/>
            <a:ext cx="9066712" cy="5646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B06214-071E-48B0-9BC9-BECCFAE0CC39}"/>
              </a:ext>
            </a:extLst>
          </p:cNvPr>
          <p:cNvSpPr txBox="1"/>
          <p:nvPr/>
        </p:nvSpPr>
        <p:spPr>
          <a:xfrm>
            <a:off x="3916018" y="6187463"/>
            <a:ext cx="762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Image Convolution, Jamie Ludwig, Satellite Digital Image Analysis, 581 </a:t>
            </a:r>
          </a:p>
          <a:p>
            <a:r>
              <a:rPr lang="en-US" dirty="0">
                <a:solidFill>
                  <a:srgbClr val="FF0000"/>
                </a:solidFill>
              </a:rPr>
              <a:t>Portland State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5C76E-E9F0-833F-D52A-D4F5A9D0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7583EA5-30DA-41F3-B155-A848D3B0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5" y="1439956"/>
            <a:ext cx="10245166" cy="35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9E2685-F85A-4FD9-AE1A-C22A04539F55}"/>
              </a:ext>
            </a:extLst>
          </p:cNvPr>
          <p:cNvSpPr/>
          <p:nvPr/>
        </p:nvSpPr>
        <p:spPr>
          <a:xfrm>
            <a:off x="973417" y="5362019"/>
            <a:ext cx="11072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Sebuah</a:t>
            </a:r>
            <a:r>
              <a:rPr lang="en-US" sz="2800" dirty="0"/>
              <a:t> operator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penapisan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/>
              <a:t>konvolusi</a:t>
            </a:r>
            <a:r>
              <a:rPr lang="en-US" sz="2800" dirty="0"/>
              <a:t> (</a:t>
            </a:r>
            <a:r>
              <a:rPr lang="en-US" sz="2800" i="1" dirty="0"/>
              <a:t>convolution</a:t>
            </a:r>
            <a:r>
              <a:rPr lang="en-US" sz="2800" dirty="0"/>
              <a:t>)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i="1" dirty="0"/>
              <a:t>linear </a:t>
            </a:r>
            <a:r>
              <a:rPr lang="en-US" sz="2800" i="1" dirty="0" err="1"/>
              <a:t>filering</a:t>
            </a:r>
            <a:r>
              <a:rPr lang="en-US" sz="2800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618DD-169E-465C-825E-E7F3B1111A29}"/>
              </a:ext>
            </a:extLst>
          </p:cNvPr>
          <p:cNvSpPr/>
          <p:nvPr/>
        </p:nvSpPr>
        <p:spPr>
          <a:xfrm>
            <a:off x="777948" y="526377"/>
            <a:ext cx="1107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Penapisan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aras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C0159-1E4E-DE19-BF52-C045028C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98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066B-D278-4381-864C-B296A54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183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Penggunaan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Konvolusi</a:t>
            </a:r>
            <a:r>
              <a:rPr lang="en-US" b="1" dirty="0">
                <a:latin typeface="+mn-lt"/>
              </a:rPr>
              <a:t> di </a:t>
            </a:r>
            <a:r>
              <a:rPr lang="en-US" b="1" dirty="0" err="1">
                <a:latin typeface="+mn-lt"/>
              </a:rPr>
              <a:t>dalam</a:t>
            </a:r>
            <a:r>
              <a:rPr lang="en-US" b="1" dirty="0">
                <a:latin typeface="+mn-lt"/>
              </a:rPr>
              <a:t> 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2580-EA90-491F-822D-2ABD9B3A9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000000"/>
                </a:solidFill>
              </a:rPr>
              <a:t>Convolutional Neural Network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atau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CNN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merupakan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salah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metode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deep learning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umum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digunakan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pengenalan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citra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image recognition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16194-FF70-47A2-AB23-CC7FEDF4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2423668"/>
            <a:ext cx="8483600" cy="398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5EE03-2CF5-42AB-B7E5-D9797B58DCCD}"/>
              </a:ext>
            </a:extLst>
          </p:cNvPr>
          <p:cNvSpPr txBox="1"/>
          <p:nvPr/>
        </p:nvSpPr>
        <p:spPr>
          <a:xfrm>
            <a:off x="2534920" y="6468983"/>
            <a:ext cx="985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https://developersbreach.com/convolution-neural-network-deep-learning/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3F546-C5C6-FD6B-F0F0-B7A1FCE5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0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8758599E-1781-45A9-AFAB-8A122A5D4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" y="1376622"/>
            <a:ext cx="11239817" cy="3797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F8E82-B1B0-4B3C-AADB-696190FBBBA6}"/>
              </a:ext>
            </a:extLst>
          </p:cNvPr>
          <p:cNvSpPr txBox="1"/>
          <p:nvPr/>
        </p:nvSpPr>
        <p:spPr>
          <a:xfrm>
            <a:off x="1854198" y="5806498"/>
            <a:ext cx="9525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https://towardsdatascience.com/a-comprehensive-guide-to-convolutional-neural-networks-the-eli5-way-3bd2b1164a53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1DA93-D368-EC4C-343A-499FC6BA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92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4A896E-CB51-4F97-89EC-D9CE6F047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" y="246472"/>
            <a:ext cx="10485120" cy="5612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47380-7B01-4344-B600-687F2BB2DC82}"/>
              </a:ext>
            </a:extLst>
          </p:cNvPr>
          <p:cNvSpPr txBox="1"/>
          <p:nvPr/>
        </p:nvSpPr>
        <p:spPr>
          <a:xfrm>
            <a:off x="1681479" y="5858945"/>
            <a:ext cx="9525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https://towardsdatascience.com/a-comprehensive-guide-to-convolutional-neural-networks-the-eli5-way-3bd2b1164a53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FA256-F138-5A80-34C2-BAA20589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0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BDE6-5F3F-436D-8740-58701406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818038"/>
            <a:ext cx="5909368" cy="5521802"/>
          </a:xfrm>
        </p:spPr>
        <p:txBody>
          <a:bodyPr>
            <a:normAutofit lnSpcReduction="10000"/>
          </a:bodyPr>
          <a:lstStyle/>
          <a:p>
            <a:r>
              <a:rPr lang="en-US" sz="2400" b="0" i="1" u="none" strike="noStrike" baseline="0" dirty="0">
                <a:solidFill>
                  <a:srgbClr val="000000"/>
                </a:solidFill>
              </a:rPr>
              <a:t>CNN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terdiri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3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lapisan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utama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    1.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Convolutional Layer¸ </a:t>
            </a:r>
          </a:p>
          <a:p>
            <a:pPr marL="0" indent="0">
              <a:buNone/>
            </a:pPr>
            <a:r>
              <a:rPr lang="en-US" sz="2400" b="0" i="1" u="none" strike="noStrike" baseline="0" dirty="0">
                <a:solidFill>
                  <a:srgbClr val="000000"/>
                </a:solidFill>
              </a:rPr>
              <a:t>       </a:t>
            </a:r>
            <a:r>
              <a:rPr lang="en-US" sz="2400" b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. Pooling Layer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    3.  </a:t>
            </a: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ully-Connected Layer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Konvolusi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citra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terjadi</a:t>
            </a:r>
            <a:r>
              <a:rPr lang="en-US" sz="2400" dirty="0">
                <a:solidFill>
                  <a:srgbClr val="000000"/>
                </a:solidFill>
              </a:rPr>
              <a:t> pada </a:t>
            </a:r>
            <a:r>
              <a:rPr lang="en-US" sz="2400" dirty="0" err="1">
                <a:solidFill>
                  <a:srgbClr val="000000"/>
                </a:solidFill>
              </a:rPr>
              <a:t>lapisan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Convolutional Layer</a:t>
            </a:r>
          </a:p>
          <a:p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Pada </a:t>
            </a:r>
            <a:r>
              <a:rPr lang="en-US" sz="2400" dirty="0" err="1">
                <a:solidFill>
                  <a:srgbClr val="000000"/>
                </a:solidFill>
              </a:rPr>
              <a:t>lapisan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citra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ditapis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sebuah</a:t>
            </a:r>
            <a:r>
              <a:rPr lang="en-US" sz="2400" dirty="0">
                <a:solidFill>
                  <a:srgbClr val="000000"/>
                </a:solidFill>
              </a:rPr>
              <a:t> kernel </a:t>
            </a:r>
            <a:r>
              <a:rPr lang="en-US" sz="2400" dirty="0" err="1">
                <a:solidFill>
                  <a:srgbClr val="000000"/>
                </a:solidFill>
              </a:rPr>
              <a:t>atau</a:t>
            </a:r>
            <a:r>
              <a:rPr lang="en-US" sz="2400" dirty="0">
                <a:solidFill>
                  <a:srgbClr val="000000"/>
                </a:solidFill>
              </a:rPr>
              <a:t> filter yang </a:t>
            </a:r>
            <a:r>
              <a:rPr lang="en-US" sz="2400" dirty="0" err="1">
                <a:solidFill>
                  <a:srgbClr val="000000"/>
                </a:solidFill>
              </a:rPr>
              <a:t>berukuran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lebih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kecil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citra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/>
              <a:t>Konvolusi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kernel 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(</a:t>
            </a:r>
            <a:r>
              <a:rPr lang="en-US" sz="2400" i="1" dirty="0"/>
              <a:t>feature map</a:t>
            </a:r>
            <a:r>
              <a:rPr lang="en-US" sz="2400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D87BE-B12C-49E0-8907-B18A3FC534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1808" y="1737360"/>
            <a:ext cx="5638579" cy="3799840"/>
            <a:chOff x="450" y="1065"/>
            <a:chExt cx="3502" cy="236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A1C646E-E134-4B11-9E5A-E0FD5B730C3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0" y="1065"/>
              <a:ext cx="3497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4CB7D5-3ED1-487F-9157-083E0A7FD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1065"/>
              <a:ext cx="3502" cy="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D00730-5673-0843-86FB-B4221323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0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273E6F4-4D21-4C50-B2E6-E93124A4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7" y="944245"/>
            <a:ext cx="9257665" cy="5201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A2C70-DF4F-4BE6-861D-2009A6BBE94B}"/>
              </a:ext>
            </a:extLst>
          </p:cNvPr>
          <p:cNvSpPr txBox="1"/>
          <p:nvPr/>
        </p:nvSpPr>
        <p:spPr>
          <a:xfrm>
            <a:off x="548640" y="335280"/>
            <a:ext cx="1018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Konvolusi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kanal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RGB,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dijumlahkan</a:t>
            </a:r>
            <a:r>
              <a:rPr lang="en-US" sz="2400" dirty="0"/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4D1DE-12CD-AA94-D2CB-80508B00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2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4290-9BE6-4B11-A5C7-6EF356CD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638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Pooling Layer</a:t>
            </a:r>
          </a:p>
          <a:p>
            <a:r>
              <a:rPr lang="id-ID" dirty="0"/>
              <a:t>Mirip dengan </a:t>
            </a:r>
            <a:r>
              <a:rPr lang="id-ID" i="1" dirty="0"/>
              <a:t>Convolutional Layer</a:t>
            </a:r>
            <a:r>
              <a:rPr lang="id-ID" dirty="0"/>
              <a:t>, </a:t>
            </a:r>
            <a:r>
              <a:rPr lang="id-ID" i="1" dirty="0"/>
              <a:t>Pooling layer </a:t>
            </a:r>
            <a:r>
              <a:rPr lang="id-ID" dirty="0"/>
              <a:t>bertanggung jawab untuk mengurangi ukuran spasial dari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id-ID" dirty="0"/>
              <a:t>Hal ini </a:t>
            </a:r>
            <a:r>
              <a:rPr lang="en-US" dirty="0" err="1"/>
              <a:t>bertjuan</a:t>
            </a:r>
            <a:r>
              <a:rPr lang="en-US" dirty="0"/>
              <a:t> </a:t>
            </a:r>
            <a:r>
              <a:rPr lang="id-ID" dirty="0"/>
              <a:t>untuk mengurangi daya komputasi yang diperlukan untuk memproses data melalui pengurangan dimensi</a:t>
            </a:r>
            <a:endParaRPr lang="en-US" dirty="0"/>
          </a:p>
          <a:p>
            <a:endParaRPr lang="en-US" dirty="0"/>
          </a:p>
          <a:p>
            <a:r>
              <a:rPr lang="id-ID" dirty="0"/>
              <a:t>Ada dua jenis </a:t>
            </a:r>
            <a:r>
              <a:rPr lang="en-US" dirty="0"/>
              <a:t>p</a:t>
            </a:r>
            <a:r>
              <a:rPr lang="id-ID" i="1" dirty="0"/>
              <a:t>ooling</a:t>
            </a:r>
            <a:r>
              <a:rPr lang="id-ID" dirty="0"/>
              <a:t>: </a:t>
            </a:r>
            <a:r>
              <a:rPr lang="id-ID" i="1" dirty="0"/>
              <a:t>Max Pooling </a:t>
            </a:r>
            <a:r>
              <a:rPr lang="id-ID" dirty="0"/>
              <a:t>dan </a:t>
            </a:r>
            <a:r>
              <a:rPr lang="id-ID" i="1" dirty="0"/>
              <a:t>Average Pooling</a:t>
            </a:r>
            <a:r>
              <a:rPr lang="id-ID" dirty="0"/>
              <a:t>. </a:t>
            </a:r>
            <a:endParaRPr lang="en-US" dirty="0"/>
          </a:p>
          <a:p>
            <a:endParaRPr lang="en-US" dirty="0"/>
          </a:p>
          <a:p>
            <a:r>
              <a:rPr lang="id-ID" i="1" dirty="0"/>
              <a:t>Max Pooling </a:t>
            </a:r>
            <a:r>
              <a:rPr lang="id-ID" dirty="0"/>
              <a:t>mengembalikan nilai maksimum dari bagian gambar yang dicakup oleh </a:t>
            </a:r>
            <a:r>
              <a:rPr lang="en-US" dirty="0"/>
              <a:t>k</a:t>
            </a:r>
            <a:r>
              <a:rPr lang="id-ID" dirty="0"/>
              <a:t>ernel. </a:t>
            </a:r>
            <a:endParaRPr lang="en-US" dirty="0"/>
          </a:p>
          <a:p>
            <a:r>
              <a:rPr lang="id-ID" i="1" dirty="0"/>
              <a:t>Average Pooling </a:t>
            </a:r>
            <a:r>
              <a:rPr lang="id-ID" dirty="0"/>
              <a:t>mengembalikan rata-rata semua nilai dari bagian gambar yang dicakup oleh Kernel.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77B32-6A11-1407-992B-76291ED8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9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D26E512-D63F-4549-9880-348D259B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393382"/>
            <a:ext cx="7121342" cy="5245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8C40BC-84D4-4033-A6ED-524BCF7FDC1F}"/>
              </a:ext>
            </a:extLst>
          </p:cNvPr>
          <p:cNvSpPr txBox="1"/>
          <p:nvPr/>
        </p:nvSpPr>
        <p:spPr>
          <a:xfrm>
            <a:off x="1508759" y="5909745"/>
            <a:ext cx="9525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https://towardsdatascience.com/a-comprehensive-guide-to-convolutional-neural-networks-the-eli5-way-3bd2b1164a53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D2B7A-9C82-2DF5-3BEB-4E904600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7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0C6877-0081-4F89-BF1D-9C487AD353CD}"/>
              </a:ext>
            </a:extLst>
          </p:cNvPr>
          <p:cNvSpPr txBox="1"/>
          <p:nvPr/>
        </p:nvSpPr>
        <p:spPr>
          <a:xfrm>
            <a:off x="701040" y="511294"/>
            <a:ext cx="7985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/>
              <a:t>Classification - Fully Connected Layer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36B652-C336-48DF-91A9-00B350447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15" y="1662112"/>
            <a:ext cx="7639050" cy="4448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47229-A7E1-08E7-56E3-ABC30E9A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7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BD64-B205-4131-832F-50299A80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CNN:</a:t>
            </a:r>
          </a:p>
          <a:p>
            <a:pPr>
              <a:buFont typeface="+mj-lt"/>
              <a:buAutoNum type="arabicPeriod"/>
            </a:pPr>
            <a:r>
              <a:rPr lang="nb-NO" dirty="0"/>
              <a:t>LeNet</a:t>
            </a:r>
          </a:p>
          <a:p>
            <a:pPr>
              <a:buFont typeface="+mj-lt"/>
              <a:buAutoNum type="arabicPeriod"/>
            </a:pPr>
            <a:r>
              <a:rPr lang="nb-NO" dirty="0"/>
              <a:t>AlexNet</a:t>
            </a:r>
          </a:p>
          <a:p>
            <a:pPr>
              <a:buFont typeface="+mj-lt"/>
              <a:buAutoNum type="arabicPeriod"/>
            </a:pPr>
            <a:r>
              <a:rPr lang="nb-NO" dirty="0"/>
              <a:t>VGGNet</a:t>
            </a:r>
          </a:p>
          <a:p>
            <a:pPr>
              <a:buFont typeface="+mj-lt"/>
              <a:buAutoNum type="arabicPeriod"/>
            </a:pPr>
            <a:r>
              <a:rPr lang="nb-NO" dirty="0"/>
              <a:t>GoogLeNet</a:t>
            </a:r>
          </a:p>
          <a:p>
            <a:pPr>
              <a:buFont typeface="+mj-lt"/>
              <a:buAutoNum type="arabicPeriod"/>
            </a:pPr>
            <a:r>
              <a:rPr lang="nb-NO" dirty="0"/>
              <a:t>ResNet</a:t>
            </a:r>
          </a:p>
          <a:p>
            <a:pPr>
              <a:buFont typeface="+mj-lt"/>
              <a:buAutoNum type="arabicPeriod"/>
            </a:pPr>
            <a:r>
              <a:rPr lang="nb-NO" dirty="0"/>
              <a:t>ZFNet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30BD4-A381-895F-B77F-EE702D80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8A92-6FB9-4BE4-95B2-D30AFBA3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Teori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Konvolusi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5DAE-B30E-44F7-97EC-8E93223B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86023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Konvolusi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dan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 err="1"/>
              <a:t>Tanda</a:t>
            </a:r>
            <a:r>
              <a:rPr lang="en-US" dirty="0"/>
              <a:t> * </a:t>
            </a:r>
            <a:r>
              <a:rPr lang="en-US" dirty="0" err="1"/>
              <a:t>menyatakan</a:t>
            </a:r>
            <a:r>
              <a:rPr lang="en-US" dirty="0"/>
              <a:t> operator </a:t>
            </a:r>
            <a:r>
              <a:rPr lang="en-US" dirty="0" err="1"/>
              <a:t>konvolusi</a:t>
            </a:r>
            <a:r>
              <a:rPr lang="en-US" dirty="0"/>
              <a:t>, dan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bantu (</a:t>
            </a:r>
            <a:r>
              <a:rPr lang="en-US" i="1" dirty="0"/>
              <a:t>dummy variable</a:t>
            </a:r>
            <a:r>
              <a:rPr lang="en-US" dirty="0"/>
              <a:t>). </a:t>
            </a:r>
          </a:p>
          <a:p>
            <a:endParaRPr lang="en-US" i="1" dirty="0"/>
          </a:p>
          <a:p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kernel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mask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. </a:t>
            </a:r>
          </a:p>
          <a:p>
            <a:r>
              <a:rPr lang="en-US" dirty="0"/>
              <a:t>Kernel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dibayangkan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yang </a:t>
            </a:r>
            <a:r>
              <a:rPr lang="en-US" dirty="0" err="1"/>
              <a:t>dioperasikan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bergeser</a:t>
            </a:r>
            <a:r>
              <a:rPr lang="en-US" dirty="0"/>
              <a:t> pada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A62300-0ED9-4EDA-9FE8-02EB08F7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99F14E-0CE8-4947-995B-D3031F2CC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23767"/>
              </p:ext>
            </p:extLst>
          </p:nvPr>
        </p:nvGraphicFramePr>
        <p:xfrm>
          <a:off x="2779090" y="2355056"/>
          <a:ext cx="4567969" cy="94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73300" imgH="469900" progId="Equation.3">
                  <p:embed/>
                </p:oleObj>
              </mc:Choice>
              <mc:Fallback>
                <p:oleObj r:id="rId2" imgW="22733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090" y="2355056"/>
                        <a:ext cx="4567969" cy="944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90CD-4D28-B08A-00AD-3CB88E91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DA4B7-E8DB-4439-95BF-A1B5BE0A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944"/>
            <a:ext cx="10515600" cy="55408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dan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err="1"/>
              <a:t>diperlihatkan</a:t>
            </a:r>
            <a:r>
              <a:rPr lang="en-US" dirty="0"/>
              <a:t> pada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59EDB-D9C0-4823-8E56-AA4A6AA6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0638"/>
            <a:ext cx="9487493" cy="35517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35768-E003-BCF7-F37F-99218AF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BB65-D4DC-4525-AC9F-B0D64A47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3"/>
            <a:ext cx="10515600" cy="54116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(-</a:t>
            </a:r>
            <a:r>
              <a:rPr lang="en-US" i="1" dirty="0"/>
              <a:t>a</a:t>
            </a:r>
            <a:r>
              <a:rPr lang="en-US" dirty="0"/>
              <a:t>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920969-11AA-4410-9E02-B16F80227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32367"/>
              </p:ext>
            </p:extLst>
          </p:nvPr>
        </p:nvGraphicFramePr>
        <p:xfrm>
          <a:off x="3656708" y="1438279"/>
          <a:ext cx="5135328" cy="106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73300" imgH="469900" progId="Equation.3">
                  <p:embed/>
                </p:oleObj>
              </mc:Choice>
              <mc:Fallback>
                <p:oleObj r:id="rId2" imgW="2273300" imgH="4699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299F14E-0CE8-4947-995B-D3031F2CC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708" y="1438279"/>
                        <a:ext cx="5135328" cy="1061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B950074-7CCA-41DF-96FF-A12EE458A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3419212"/>
            <a:ext cx="4226409" cy="298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1FB8EE-E252-4431-BA1D-E734CD4DAB0E}"/>
              </a:ext>
            </a:extLst>
          </p:cNvPr>
          <p:cNvSpPr/>
          <p:nvPr/>
        </p:nvSpPr>
        <p:spPr>
          <a:xfrm>
            <a:off x="6224372" y="2718272"/>
            <a:ext cx="3858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Step 2: </a:t>
            </a: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 – </a:t>
            </a:r>
            <a:r>
              <a:rPr lang="en-US" sz="2800" i="1" dirty="0"/>
              <a:t>a </a:t>
            </a:r>
            <a:r>
              <a:rPr lang="en-US" sz="28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FCF15-3A61-4B94-B989-B623C3E8E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18936"/>
            <a:ext cx="4487303" cy="298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8C628-2044-5D44-8F27-8A532323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0EAA845-A570-423E-9DBB-20D80991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66" y="840892"/>
            <a:ext cx="6379022" cy="4513428"/>
          </a:xfrm>
          <a:prstGeom prst="rect">
            <a:avLst/>
          </a:prstGeom>
          <a:noFill/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FEAEA5E9-5A57-4F34-B69E-422A12AD841F}"/>
              </a:ext>
            </a:extLst>
          </p:cNvPr>
          <p:cNvGrpSpPr>
            <a:grpSpLocks/>
          </p:cNvGrpSpPr>
          <p:nvPr/>
        </p:nvGrpSpPr>
        <p:grpSpPr bwMode="auto">
          <a:xfrm>
            <a:off x="7400676" y="1505246"/>
            <a:ext cx="3415748" cy="2653748"/>
            <a:chOff x="672" y="1728"/>
            <a:chExt cx="2016" cy="15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E3E5A8-A655-437B-BF28-FC8B3AAAF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334" b="30843"/>
            <a:stretch>
              <a:fillRect/>
            </a:stretch>
          </p:blipFill>
          <p:spPr bwMode="auto">
            <a:xfrm>
              <a:off x="672" y="1728"/>
              <a:ext cx="201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2FA5B264-1183-4240-A627-7F04F7AC6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" r="48051"/>
            <a:stretch>
              <a:fillRect/>
            </a:stretch>
          </p:blipFill>
          <p:spPr bwMode="auto">
            <a:xfrm>
              <a:off x="720" y="2016"/>
              <a:ext cx="1872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AA9EADBB-AAAF-4280-B6D9-B584F4B91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69157" r="23334"/>
          <a:stretch>
            <a:fillRect/>
          </a:stretch>
        </p:blipFill>
        <p:spPr bwMode="auto">
          <a:xfrm>
            <a:off x="7400676" y="4157266"/>
            <a:ext cx="37338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80A9C3-EEF1-4561-891B-99369CA80FF2}"/>
              </a:ext>
            </a:extLst>
          </p:cNvPr>
          <p:cNvSpPr txBox="1"/>
          <p:nvPr/>
        </p:nvSpPr>
        <p:spPr>
          <a:xfrm>
            <a:off x="9750287" y="4160721"/>
            <a:ext cx="55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9FF5D-2629-2883-0F81-1920E6F6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F5FBB77-8AA3-4D19-AEAD-5E0EF421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318536"/>
            <a:ext cx="2209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DFF4658-2BE2-4DC0-9EE9-A97AA383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/>
          <a:stretch>
            <a:fillRect/>
          </a:stretch>
        </p:blipFill>
        <p:spPr bwMode="auto">
          <a:xfrm>
            <a:off x="1010478" y="1207594"/>
            <a:ext cx="3531706" cy="24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C00B737-9951-40B7-B271-1D1BEC51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9876" r="16667"/>
          <a:stretch>
            <a:fillRect/>
          </a:stretch>
        </p:blipFill>
        <p:spPr>
          <a:xfrm>
            <a:off x="4542184" y="1623391"/>
            <a:ext cx="4191000" cy="1228725"/>
          </a:xfrm>
          <a:prstGeom prst="rect">
            <a:avLst/>
          </a:prstGeo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7CA3C6-2A0A-4B18-8E2F-48437771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03" y="3149806"/>
            <a:ext cx="4262230" cy="34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48FAF-925F-4C90-A0D9-A53DC32AFEDF}"/>
              </a:ext>
            </a:extLst>
          </p:cNvPr>
          <p:cNvSpPr txBox="1"/>
          <p:nvPr/>
        </p:nvSpPr>
        <p:spPr>
          <a:xfrm>
            <a:off x="7098196" y="1874721"/>
            <a:ext cx="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D1C1C-5ACE-C8F3-D171-B0A080ED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1664</Words>
  <Application>Microsoft Office PowerPoint</Application>
  <PresentationFormat>Widescreen</PresentationFormat>
  <Paragraphs>262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MSDraw.Drawing.8.2</vt:lpstr>
      <vt:lpstr>Equation.3</vt:lpstr>
      <vt:lpstr>Visio.Drawing.5</vt:lpstr>
      <vt:lpstr>07 -Penapisan Citra dan Konvolusi </vt:lpstr>
      <vt:lpstr>PowerPoint Presentation</vt:lpstr>
      <vt:lpstr>PowerPoint Presentation</vt:lpstr>
      <vt:lpstr>PowerPoint Presentation</vt:lpstr>
      <vt:lpstr>Teori Konvolusi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Konvolusi pada fungsi diskrit</vt:lpstr>
      <vt:lpstr>Sifat-sifat konvolusi</vt:lpstr>
      <vt:lpstr>Konvolusi pada fungsi dwimatra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Penggunaan Konvolusi di dalam CNN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152</cp:revision>
  <dcterms:created xsi:type="dcterms:W3CDTF">2019-08-23T02:29:55Z</dcterms:created>
  <dcterms:modified xsi:type="dcterms:W3CDTF">2025-09-09T07:23:13Z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2024-09-17T22:57:19Z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9129bff5-da52-4c1c-88e3-0b2b8fc74ace</vt:lpwstr>
  </property>
  <property fmtid="{D5CDD505-2E9C-101B-9397-08002B2CF9AE}" pid="8" name="MSIP_Label_38b525e5-f3da-4501-8f1e-526b6769fc56_ContentBits">
    <vt:lpwstr>0</vt:lpwstr>
  </property>
</Properties>
</file>