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1" r:id="rId12"/>
    <p:sldId id="269" r:id="rId13"/>
    <p:sldId id="271" r:id="rId14"/>
    <p:sldId id="270" r:id="rId15"/>
    <p:sldId id="276" r:id="rId16"/>
    <p:sldId id="277" r:id="rId17"/>
    <p:sldId id="359" r:id="rId18"/>
    <p:sldId id="360" r:id="rId19"/>
    <p:sldId id="361" r:id="rId20"/>
    <p:sldId id="362" r:id="rId21"/>
    <p:sldId id="363" r:id="rId22"/>
    <p:sldId id="278" r:id="rId23"/>
    <p:sldId id="364" r:id="rId24"/>
    <p:sldId id="365" r:id="rId25"/>
    <p:sldId id="272" r:id="rId26"/>
    <p:sldId id="273" r:id="rId27"/>
    <p:sldId id="274" r:id="rId28"/>
    <p:sldId id="275" r:id="rId29"/>
    <p:sldId id="35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2B58B-7EC3-4868-812D-518EA0AEA264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D23AC-D084-41D8-BEAE-8EC5A6EE2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0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DC059-2105-4F6B-84C7-0A7B0427F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438E2-B335-42F3-BD2C-895D9A59E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28A7E-62E5-4747-A520-8C0EE05A8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5427-8D3E-4260-85AB-892DAF48B627}" type="datetime1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27FE2-B8F1-469C-9648-168AFFC6C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F35E7-8366-4C5F-9FDB-C3C7E7BA3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3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B4EE4-8F7E-4D71-9872-FF3BB9AF2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353A06-0B1B-46D8-ACC4-C109D6795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9E175-0C4B-40C3-A26D-F9A554E1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70D6-07C2-4E0A-84D4-E075F0699C1C}" type="datetime1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FC7F0-8778-4B27-8E57-050A6955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9183D-03AD-4C87-8E1A-D3479BE76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4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12558F-BD8A-45D8-8128-60A9B36F34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0B0C81-2508-4076-A839-6273033BA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EC42A-0230-41D3-9A56-0257C9F9D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45F4-C86F-42F4-B75B-8D7DE1038764}" type="datetime1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A0B00-CB1B-4CF6-94A8-2EF993C83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26217-7946-4951-9881-5B580DCB4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5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49887-F102-466D-9AA0-468F0884C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51762-629F-43D2-9ABF-2445F3EA6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14A53-71BC-4EF6-B307-DC95FFE6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6014-72DE-4FED-94F9-B1D5C1D34726}" type="datetime1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48AF1-38F5-4073-97DE-272C4D052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985B2-D8FC-4E45-A83A-0988DE11B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2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B245F-C537-4437-9AA3-3A3DB2B06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3525A-1131-44B0-ABEF-DA1CE7416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EC604-0D2D-4387-9C04-9CA83DE5C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9F9C-2376-447C-9135-31FC4E987742}" type="datetime1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F55FD-6FCC-4FE1-8795-3423B104A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C2416-33CA-46A1-A8E8-D60DF80FE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42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26E3F-BED3-438F-8143-BEC502F3A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AF60B-80C8-4017-98D4-7117D1789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8DC42-602E-4B2D-A641-CD5800E9F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6153AB-F4EA-4D88-858C-DA0BC8B32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6D7D-7D43-427A-99FA-9E19FE05B6FC}" type="datetime1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93D04-06E7-4160-B223-8EAA71F87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3412C-3FB2-4326-8C10-87601A58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8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75A27-6B3F-4A4B-A9D1-6D8A2D689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96122-4C88-49CA-B156-A94178F4C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2698F-E2C3-4692-8C24-FDE94BAC6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1D1985-E57E-40CB-A933-FF7FA7DF9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1F164A-0DEC-4A65-9CDB-3287C030C9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8FC294-E4C9-4315-AA0F-AF9443AC4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AF7F7-5E26-4F53-9E8A-9FF07E529D05}" type="datetime1">
              <a:rPr lang="en-US" smtClean="0"/>
              <a:t>9/9/2025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37B49C-37B7-41DD-AE3C-EE808F8C3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0C5A53-313E-4BA2-A5B9-FB3DAE94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2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16884-CEA4-41C9-8143-97210B917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632D60-074E-439C-97FC-B8A809AD0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DF2B-9732-4844-9A65-BE6F8FF960BD}" type="datetime1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C2EF49-D476-4582-97D0-9B74B022F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EDEF6-154D-49F6-B437-B9113E3EA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6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5F446F-ECAE-45DF-824F-596FF616C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3446-28C3-48E0-BDFB-5789F7E91CFA}" type="datetime1">
              <a:rPr lang="en-US" smtClean="0"/>
              <a:t>9/9/2025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00FF58-2027-4FCC-94FD-5289A10D4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EBA24-4655-4C2F-BEAE-33396F0EF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69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47D34-E0DC-4920-B358-266841661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9B089-DD37-41B7-AB9B-F220F6426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D446FF-59E1-4F03-A958-5E9D2A31B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00F0CC-2A9C-4362-B778-5CF4E4502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02EF-BFD3-42DE-A8A4-D0E40AC87C5E}" type="datetime1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6AFCE-F92C-4FA3-B2AC-783B9470D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82D81-9974-4CBC-97F8-993AD468E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5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B9EFD-BB25-470A-8D0A-C00D5792E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FD8744-D68C-4196-B45C-CB1A8AB4E1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66A247-3A45-4A55-BAF6-6A2A18273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6B144-1C45-456E-A959-8F31A315B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15CF0-EFC2-4E00-B965-8595EECDF227}" type="datetime1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814CB5-52F9-450C-8C2D-9A5094395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19EE2-BDF3-4DD3-A9C9-3EC027F00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6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931E28-7385-4224-BA91-577400422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EBCAC-176C-414B-A0AB-D0CFD8AD6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C2992-D35F-4F2F-8BBE-363FAE4CEE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C5A17-A0A1-4198-8B54-49FA429D38BD}" type="datetime1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0D0AF-AB80-407E-9FE7-B9B6D5A8B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4CAA2-32F5-4331-9389-43BF3937D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6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48C48-39F5-46DF-82D1-A8DEEC74D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6444" y="0"/>
            <a:ext cx="9144000" cy="2082800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06 - Histogram Citra</a:t>
            </a:r>
            <a:br>
              <a:rPr lang="en-US" b="1" dirty="0"/>
            </a:b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8532B5-440C-4CF9-BA6E-65D0274F1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6444" y="1956118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IF4073 </a:t>
            </a:r>
            <a:r>
              <a:rPr lang="en-US" sz="3600" dirty="0" err="1"/>
              <a:t>Pemrosesan</a:t>
            </a:r>
            <a:r>
              <a:rPr lang="en-US" sz="3600" dirty="0"/>
              <a:t> Citra Digital</a:t>
            </a:r>
          </a:p>
          <a:p>
            <a:endParaRPr lang="en-US" sz="3600" dirty="0"/>
          </a:p>
          <a:p>
            <a:r>
              <a:rPr lang="en-US" sz="3600" dirty="0"/>
              <a:t>Oleh: Dr. Ir. Rinaldi, M.T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F0E72-0D77-457B-A795-B4D2AF854200}"/>
              </a:ext>
            </a:extLst>
          </p:cNvPr>
          <p:cNvSpPr txBox="1"/>
          <p:nvPr/>
        </p:nvSpPr>
        <p:spPr>
          <a:xfrm>
            <a:off x="4260160" y="5657671"/>
            <a:ext cx="38565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Program </a:t>
            </a:r>
            <a:r>
              <a:rPr lang="en-US" dirty="0" err="1"/>
              <a:t>Studi</a:t>
            </a:r>
            <a:r>
              <a:rPr lang="en-US" dirty="0"/>
              <a:t> Teknik </a:t>
            </a:r>
            <a:r>
              <a:rPr lang="en-US" dirty="0" err="1"/>
              <a:t>Informatika</a:t>
            </a:r>
            <a:endParaRPr lang="en-US" dirty="0"/>
          </a:p>
          <a:p>
            <a:pPr algn="ctr"/>
            <a:r>
              <a:rPr lang="en-US" dirty="0" err="1"/>
              <a:t>Sekolah</a:t>
            </a:r>
            <a:r>
              <a:rPr lang="en-US" dirty="0"/>
              <a:t> Teknik </a:t>
            </a:r>
            <a:r>
              <a:rPr lang="en-US" dirty="0" err="1"/>
              <a:t>Elektro</a:t>
            </a:r>
            <a:r>
              <a:rPr lang="en-US" dirty="0"/>
              <a:t> dan </a:t>
            </a:r>
            <a:r>
              <a:rPr lang="en-US" dirty="0" err="1"/>
              <a:t>Informatika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Institut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Bandung</a:t>
            </a:r>
          </a:p>
          <a:p>
            <a:pPr algn="ctr"/>
            <a:r>
              <a:rPr lang="en-US" dirty="0"/>
              <a:t>2025</a:t>
            </a:r>
          </a:p>
        </p:txBody>
      </p:sp>
      <p:pic>
        <p:nvPicPr>
          <p:cNvPr id="5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7E5B3168-25ED-42DB-83B5-DFA703936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415" y="3891190"/>
            <a:ext cx="1487170" cy="148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F049E-E962-2D64-7AEB-5A7551A36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67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C72BEF-DB98-487A-B8A7-B047CA1107D2}"/>
              </a:ext>
            </a:extLst>
          </p:cNvPr>
          <p:cNvSpPr txBox="1"/>
          <p:nvPr/>
        </p:nvSpPr>
        <p:spPr>
          <a:xfrm>
            <a:off x="1441174" y="496957"/>
            <a:ext cx="2387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Citra Lena (</a:t>
            </a:r>
            <a:r>
              <a:rPr lang="en-US" sz="2400" i="1" dirty="0"/>
              <a:t>color</a:t>
            </a:r>
            <a:r>
              <a:rPr lang="en-US" sz="2400" dirty="0"/>
              <a:t>):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A11352-7CDF-43E6-9D17-6D4D2D770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36" y="1274506"/>
            <a:ext cx="4494434" cy="44944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FFBDDC-83FF-4C27-89B9-8B3B4AF37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868" y="2"/>
            <a:ext cx="3101010" cy="23282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94E246-E8B3-46ED-A5E4-B144E69DB0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8867" y="4529733"/>
            <a:ext cx="3101008" cy="23282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D852FC-F7D1-4CD5-8A1B-4AD15557AA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8868" y="2285201"/>
            <a:ext cx="3101009" cy="23282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867A652-7410-4CA7-9E4B-2D503A458370}"/>
              </a:ext>
            </a:extLst>
          </p:cNvPr>
          <p:cNvSpPr txBox="1"/>
          <p:nvPr/>
        </p:nvSpPr>
        <p:spPr>
          <a:xfrm>
            <a:off x="10079875" y="942547"/>
            <a:ext cx="582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5EF4D5-BCF4-460E-9A6F-2A7C030C9B57}"/>
              </a:ext>
            </a:extLst>
          </p:cNvPr>
          <p:cNvSpPr txBox="1"/>
          <p:nvPr/>
        </p:nvSpPr>
        <p:spPr>
          <a:xfrm>
            <a:off x="10157790" y="3250478"/>
            <a:ext cx="864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Green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2F92D8-CB15-4733-9267-39AFD4419063}"/>
              </a:ext>
            </a:extLst>
          </p:cNvPr>
          <p:cNvSpPr txBox="1"/>
          <p:nvPr/>
        </p:nvSpPr>
        <p:spPr>
          <a:xfrm>
            <a:off x="10157789" y="5293755"/>
            <a:ext cx="735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Blue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CDA799-4C1F-5C75-0306-9D66E3534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62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47916-43A7-498A-9BB8-BBA215305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Normalisasi</a:t>
            </a:r>
            <a:r>
              <a:rPr lang="en-US" b="1" dirty="0">
                <a:latin typeface="+mn-lt"/>
              </a:rPr>
              <a:t> Histogram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92378-74F3-4A14-93DD-9E659B054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Seringkali</a:t>
            </a:r>
            <a:r>
              <a:rPr lang="en-US" dirty="0"/>
              <a:t> </a:t>
            </a:r>
            <a:r>
              <a:rPr lang="en-US" dirty="0" err="1"/>
              <a:t>dibutuhkan</a:t>
            </a:r>
            <a:r>
              <a:rPr lang="en-US" dirty="0"/>
              <a:t> histogram yang </a:t>
            </a:r>
            <a:r>
              <a:rPr lang="en-US" dirty="0" err="1"/>
              <a:t>dinormalisasi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. </a:t>
            </a:r>
          </a:p>
          <a:p>
            <a:r>
              <a:rPr lang="en-US" dirty="0"/>
              <a:t>Dari </a:t>
            </a:r>
            <a:r>
              <a:rPr lang="en-US" dirty="0" err="1"/>
              <a:t>sebuah</a:t>
            </a:r>
            <a:r>
              <a:rPr lang="en-US" dirty="0"/>
              <a:t> histogram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dinormalisasi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kemunculan</a:t>
            </a:r>
            <a:r>
              <a:rPr lang="en-US" dirty="0"/>
              <a:t> </a:t>
            </a:r>
            <a:r>
              <a:rPr lang="en-US" dirty="0" err="1"/>
              <a:t>nisbi</a:t>
            </a:r>
            <a:r>
              <a:rPr lang="en-US" dirty="0"/>
              <a:t> (</a:t>
            </a:r>
            <a:r>
              <a:rPr lang="en-US" i="1" dirty="0"/>
              <a:t>relative</a:t>
            </a:r>
            <a:r>
              <a:rPr lang="en-US" dirty="0"/>
              <a:t>)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r>
              <a:rPr lang="en-US" dirty="0" err="1"/>
              <a:t>Misalkan</a:t>
            </a:r>
            <a:r>
              <a:rPr lang="en-US" dirty="0"/>
              <a:t>  </a:t>
            </a:r>
            <a:r>
              <a:rPr lang="en-US" dirty="0" err="1"/>
              <a:t>citra</a:t>
            </a:r>
            <a:r>
              <a:rPr lang="en-US" dirty="0"/>
              <a:t> digital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0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– 1.</a:t>
            </a:r>
          </a:p>
          <a:p>
            <a:r>
              <a:rPr lang="en-US" dirty="0" err="1"/>
              <a:t>Normalisasi</a:t>
            </a:r>
            <a:r>
              <a:rPr lang="en-US" dirty="0"/>
              <a:t> histogram </a:t>
            </a:r>
            <a:r>
              <a:rPr lang="en-US" dirty="0" err="1"/>
              <a:t>dihitung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rumus</a:t>
            </a:r>
            <a:r>
              <a:rPr lang="en-US" dirty="0"/>
              <a:t>: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5062F7F-BD4D-48AA-A05B-242D6DA58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461" y="54466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CDDEB11-2247-448C-81DC-EC304134FC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675095"/>
              </p:ext>
            </p:extLst>
          </p:nvPr>
        </p:nvGraphicFramePr>
        <p:xfrm>
          <a:off x="2166729" y="5370897"/>
          <a:ext cx="1103245" cy="941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31613" imgH="368140" progId="Equation.3">
                  <p:embed/>
                </p:oleObj>
              </mc:Choice>
              <mc:Fallback>
                <p:oleObj r:id="rId2" imgW="431613" imgH="3681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729" y="5370897"/>
                        <a:ext cx="1103245" cy="9410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FF26761-7EEC-4A32-8E73-03BFADE18F1A}"/>
              </a:ext>
            </a:extLst>
          </p:cNvPr>
          <p:cNvSpPr/>
          <p:nvPr/>
        </p:nvSpPr>
        <p:spPr>
          <a:xfrm>
            <a:off x="4016850" y="6230276"/>
            <a:ext cx="29546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0, 1, …,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1 	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0576C4-7347-4F7E-99ED-7972E6BE3981}"/>
              </a:ext>
            </a:extLst>
          </p:cNvPr>
          <p:cNvSpPr/>
          <p:nvPr/>
        </p:nvSpPr>
        <p:spPr>
          <a:xfrm>
            <a:off x="4091609" y="552239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jumlah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pixel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memiliki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derajat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keabuan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jumlah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seluruh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pixel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citra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2659E33-7BB1-8765-519E-2B2F4D03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13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31D26-482E-4652-AAA5-976811A14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5558"/>
            <a:ext cx="10515600" cy="5451405"/>
          </a:xfrm>
        </p:spPr>
        <p:txBody>
          <a:bodyPr/>
          <a:lstStyle/>
          <a:p>
            <a:r>
              <a:rPr lang="en-US" dirty="0"/>
              <a:t>Nilai </a:t>
            </a:r>
            <a:r>
              <a:rPr lang="en-US" i="1" dirty="0" err="1"/>
              <a:t>n</a:t>
            </a:r>
            <a:r>
              <a:rPr lang="en-US" i="1" baseline="-25000" dirty="0" err="1"/>
              <a:t>i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dinormalkan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membaginya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. </a:t>
            </a:r>
          </a:p>
          <a:p>
            <a:r>
              <a:rPr lang="en-US" dirty="0"/>
              <a:t>Nilai </a:t>
            </a:r>
            <a:r>
              <a:rPr lang="en-US" i="1" dirty="0"/>
              <a:t>h</a:t>
            </a:r>
            <a:r>
              <a:rPr lang="en-US" i="1" baseline="-25000" dirty="0"/>
              <a:t>i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selang</a:t>
            </a:r>
            <a:r>
              <a:rPr lang="en-US" dirty="0"/>
              <a:t> 0 </a:t>
            </a:r>
            <a:r>
              <a:rPr lang="en-US" dirty="0" err="1"/>
              <a:t>sampai</a:t>
            </a:r>
            <a:r>
              <a:rPr lang="en-US" dirty="0"/>
              <a:t> 1.</a:t>
            </a:r>
          </a:p>
          <a:p>
            <a:endParaRPr lang="en-US" dirty="0"/>
          </a:p>
          <a:p>
            <a:r>
              <a:rPr lang="en-US" dirty="0" err="1"/>
              <a:t>Contoh</a:t>
            </a:r>
            <a:r>
              <a:rPr lang="en-US" dirty="0"/>
              <a:t>: Citra </a:t>
            </a:r>
            <a:r>
              <a:rPr lang="en-US" dirty="0" err="1"/>
              <a:t>berukuran</a:t>
            </a:r>
            <a:r>
              <a:rPr lang="en-US" dirty="0"/>
              <a:t> 8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8 </a:t>
            </a:r>
            <a:r>
              <a:rPr lang="en-US" i="1" dirty="0"/>
              <a:t>pixel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16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59C9112-F11D-49BA-90C9-CB972D1F8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3140" y="28724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BD33EB0-28E7-4FA4-8245-D283B0E7AF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446073"/>
              </p:ext>
            </p:extLst>
          </p:nvPr>
        </p:nvGraphicFramePr>
        <p:xfrm>
          <a:off x="1573572" y="3224936"/>
          <a:ext cx="3664474" cy="2971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082800" imgH="1689100" progId="Equation.3">
                  <p:embed/>
                </p:oleObj>
              </mc:Choice>
              <mc:Fallback>
                <p:oleObj r:id="rId2" imgW="2082800" imgH="1689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3572" y="3224936"/>
                        <a:ext cx="3664474" cy="29717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8F1CC87-21D5-4374-ACBF-084FF33E2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826" y="2822713"/>
            <a:ext cx="5118974" cy="406700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11E0A1-D405-6B92-315B-C02223810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38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718B03-01CC-44B0-BEDE-F84A53CB8E87}"/>
              </a:ext>
            </a:extLst>
          </p:cNvPr>
          <p:cNvSpPr/>
          <p:nvPr/>
        </p:nvSpPr>
        <p:spPr>
          <a:xfrm>
            <a:off x="823291" y="655195"/>
            <a:ext cx="10545417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histogram(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Image, int M, int N, float Hist[256])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/*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Menghitung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histogram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Image yang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berukuran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256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derajat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keabuan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graylevel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Histogram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disimpan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tabel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Hist yang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bertipe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riil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(float). */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 int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j, n;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/*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inisialisasi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Hist[0..255]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 */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for(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=0;i&lt;=255;i++)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Hist[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]=0;  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for(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=0;i&lt;=M-1;i++)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for(j=0;j&lt;=N-1;j++)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Hist[Image[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][j]]=Hist[Image[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][j]]+1;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/*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normalisasi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Hist[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seluruh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pixel*/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n=M*N;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for(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=0;i&lt;=255;i++)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Hist[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]=Hist[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]/(float)n;        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E21576-3EFF-4A13-93C1-09E4E18745A3}"/>
              </a:ext>
            </a:extLst>
          </p:cNvPr>
          <p:cNvSpPr/>
          <p:nvPr/>
        </p:nvSpPr>
        <p:spPr>
          <a:xfrm>
            <a:off x="556591" y="566530"/>
            <a:ext cx="11310731" cy="59833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9DD35B-2ECA-9D34-A25C-032BFEA9C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4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D928A-AE2F-4280-BA85-EC7493DE5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89974" cy="1325563"/>
          </a:xfrm>
        </p:spPr>
        <p:txBody>
          <a:bodyPr/>
          <a:lstStyle/>
          <a:p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histogram </a:t>
            </a:r>
            <a:r>
              <a:rPr lang="en-US" dirty="0" err="1"/>
              <a:t>ternormalisasi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3DAD8-905A-4C39-9543-6D1AAA4EF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9058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Histogram </a:t>
            </a:r>
            <a:r>
              <a:rPr lang="en-US" dirty="0" err="1"/>
              <a:t>citra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ternormalisasi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.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tersebu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dirty="0"/>
              <a:t>Nilai </a:t>
            </a:r>
            <a:r>
              <a:rPr lang="en-US" i="1" dirty="0"/>
              <a:t>h</a:t>
            </a:r>
            <a:r>
              <a:rPr lang="en-US" i="1" baseline="-25000" dirty="0"/>
              <a:t>i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(</a:t>
            </a:r>
            <a:r>
              <a:rPr lang="en-US" i="1" dirty="0"/>
              <a:t>probability</a:t>
            </a:r>
            <a:r>
              <a:rPr lang="en-US" dirty="0"/>
              <a:t>) </a:t>
            </a:r>
            <a:r>
              <a:rPr lang="en-US" i="1" dirty="0"/>
              <a:t>pixel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 err="1"/>
              <a:t>i</a:t>
            </a:r>
            <a:r>
              <a:rPr lang="en-US" dirty="0"/>
              <a:t>).</a:t>
            </a:r>
          </a:p>
          <a:p>
            <a:pPr marL="514350" indent="-514350">
              <a:buAutoNum type="arabicPeriod"/>
            </a:pP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i="1" dirty="0"/>
              <a:t>h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1,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i="1" dirty="0"/>
              <a:t>h</a:t>
            </a:r>
            <a:r>
              <a:rPr lang="en-US" i="1" baseline="-25000" dirty="0"/>
              <a:t>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0 </a:t>
            </a:r>
            <a:r>
              <a:rPr lang="en-US" dirty="0">
                <a:sym typeface="Symbol" panose="05050102010706020507" pitchFamily="18" charset="2"/>
              </a:rPr>
              <a:t>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</a:t>
            </a:r>
            <a:r>
              <a:rPr lang="en-US" dirty="0"/>
              <a:t> </a:t>
            </a:r>
            <a:r>
              <a:rPr lang="en-US" i="1" dirty="0"/>
              <a:t>j</a:t>
            </a:r>
            <a:r>
              <a:rPr lang="en-US" dirty="0"/>
              <a:t>,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0F0B88C-C003-4E4F-9A7B-4E95008D7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EC3B306-EC4D-4D52-B2F8-14AFA4039D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460274"/>
              </p:ext>
            </p:extLst>
          </p:nvPr>
        </p:nvGraphicFramePr>
        <p:xfrm>
          <a:off x="3170582" y="4160320"/>
          <a:ext cx="1143002" cy="947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20474" imgH="431613" progId="Equation.3">
                  <p:embed/>
                </p:oleObj>
              </mc:Choice>
              <mc:Fallback>
                <p:oleObj r:id="rId2" imgW="520474" imgH="431613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0582" y="4160320"/>
                        <a:ext cx="1143002" cy="9478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360BB02D-EFFF-4C2A-B16B-780E3F555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8BA9B28-CF21-4D9A-93CF-4D6780100A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149711"/>
              </p:ext>
            </p:extLst>
          </p:nvPr>
        </p:nvGraphicFramePr>
        <p:xfrm>
          <a:off x="3071189" y="5970656"/>
          <a:ext cx="1931278" cy="887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39392" imgH="431613" progId="Equation.3">
                  <p:embed/>
                </p:oleObj>
              </mc:Choice>
              <mc:Fallback>
                <p:oleObj r:id="rId4" imgW="939392" imgH="43161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189" y="5970656"/>
                        <a:ext cx="1931278" cy="8873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CF15F6D-E77C-4ECA-8345-A57E78F152F8}"/>
              </a:ext>
            </a:extLst>
          </p:cNvPr>
          <p:cNvSpPr/>
          <p:nvPr/>
        </p:nvSpPr>
        <p:spPr>
          <a:xfrm>
            <a:off x="5813196" y="6183495"/>
            <a:ext cx="1926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0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1 </a:t>
            </a:r>
            <a:endParaRPr lang="en-US" sz="24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A226A-E90C-BB8B-5E49-2A3DCB995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48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A2FC3-CCC1-4C28-AB62-EC75967EC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5374"/>
            <a:ext cx="10515600" cy="5421589"/>
          </a:xfrm>
        </p:spPr>
        <p:txBody>
          <a:bodyPr/>
          <a:lstStyle/>
          <a:p>
            <a:pPr marL="396875" indent="-396875">
              <a:buNone/>
            </a:pPr>
            <a:r>
              <a:rPr lang="en-US" dirty="0"/>
              <a:t>4. </a:t>
            </a:r>
            <a:r>
              <a:rPr lang="en-US" dirty="0" err="1"/>
              <a:t>Puncak</a:t>
            </a:r>
            <a:r>
              <a:rPr lang="en-US" dirty="0"/>
              <a:t> histogram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 yang </a:t>
            </a:r>
            <a:r>
              <a:rPr lang="en-US" dirty="0" err="1"/>
              <a:t>menonjol</a:t>
            </a:r>
            <a:r>
              <a:rPr lang="en-US" dirty="0"/>
              <a:t>. </a:t>
            </a:r>
            <a:r>
              <a:rPr lang="en-US" dirty="0" err="1"/>
              <a:t>Lebar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puncak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rentang</a:t>
            </a:r>
            <a:r>
              <a:rPr lang="en-US" dirty="0"/>
              <a:t> </a:t>
            </a:r>
            <a:r>
              <a:rPr lang="en-US" dirty="0" err="1"/>
              <a:t>kontras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396875" indent="0">
              <a:buNone/>
            </a:pPr>
            <a:r>
              <a:rPr lang="en-US" dirty="0"/>
              <a:t>Citra yang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kontras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terang</a:t>
            </a:r>
            <a:r>
              <a:rPr lang="en-US" dirty="0"/>
              <a:t> (</a:t>
            </a:r>
            <a:r>
              <a:rPr lang="en-US" i="1" dirty="0"/>
              <a:t>overexposed</a:t>
            </a:r>
            <a:r>
              <a:rPr lang="en-US" dirty="0"/>
              <a:t>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gelap</a:t>
            </a:r>
            <a:r>
              <a:rPr lang="en-US" dirty="0"/>
              <a:t> (</a:t>
            </a:r>
            <a:r>
              <a:rPr lang="en-US" i="1" dirty="0"/>
              <a:t>underexposed</a:t>
            </a:r>
            <a:r>
              <a:rPr lang="en-US" dirty="0"/>
              <a:t>) </a:t>
            </a:r>
            <a:r>
              <a:rPr lang="en-US" dirty="0" err="1"/>
              <a:t>memiliki</a:t>
            </a:r>
            <a:r>
              <a:rPr lang="en-US" dirty="0"/>
              <a:t> histogram yang </a:t>
            </a:r>
            <a:r>
              <a:rPr lang="en-US" dirty="0" err="1"/>
              <a:t>sempit</a:t>
            </a:r>
            <a:r>
              <a:rPr lang="en-US" dirty="0"/>
              <a:t>. </a:t>
            </a:r>
            <a:r>
              <a:rPr lang="en-US" dirty="0" err="1"/>
              <a:t>Histogramnya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setengah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396875" indent="0">
              <a:buNone/>
            </a:pPr>
            <a:r>
              <a:rPr lang="en-US" dirty="0"/>
              <a:t> Citra yang </a:t>
            </a:r>
            <a:r>
              <a:rPr lang="en-US" dirty="0" err="1"/>
              <a:t>bagus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histogram yang </a:t>
            </a:r>
            <a:r>
              <a:rPr lang="en-US" dirty="0" err="1"/>
              <a:t>mengisi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penuh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yang </a:t>
            </a:r>
            <a:r>
              <a:rPr lang="en-US" dirty="0" err="1"/>
              <a:t>merata</a:t>
            </a:r>
            <a:r>
              <a:rPr lang="en-US" dirty="0"/>
              <a:t> pada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i="1" dirty="0"/>
              <a:t>pixel 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188557-5123-B4F0-4D16-F57C2C0E2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61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8C4E865-1911-4C89-8D06-8A4E0C033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4296" y="5068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42915A3-9AE4-4855-84B0-BBA3F2ECE4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067699"/>
              </p:ext>
            </p:extLst>
          </p:nvPr>
        </p:nvGraphicFramePr>
        <p:xfrm>
          <a:off x="2226365" y="278295"/>
          <a:ext cx="6858000" cy="5408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522760" imgH="4341600" progId="Visio.Drawing.5">
                  <p:embed/>
                </p:oleObj>
              </mc:Choice>
              <mc:Fallback>
                <p:oleObj r:id="rId2" imgW="5522760" imgH="4341600" progId="Visio.Drawing.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6365" y="278295"/>
                        <a:ext cx="6858000" cy="54087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C7D0F15-5EC5-4940-83C8-1DB50069474D}"/>
              </a:ext>
            </a:extLst>
          </p:cNvPr>
          <p:cNvSpPr/>
          <p:nvPr/>
        </p:nvSpPr>
        <p:spPr>
          <a:xfrm>
            <a:off x="1126434" y="5911159"/>
            <a:ext cx="9939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Gambar 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 (a) </a:t>
            </a:r>
            <a:r>
              <a:rPr lang="en-US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citra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 underexposed (b) </a:t>
            </a:r>
            <a:r>
              <a:rPr lang="en-US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citra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 overexposed, (c) </a:t>
            </a:r>
            <a:r>
              <a:rPr lang="en-US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citra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 normal (normal brightness), </a:t>
            </a:r>
          </a:p>
          <a:p>
            <a:pPr algn="ctr"/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(d) normal brightness dan high contrast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7EE543-0B49-A822-4041-3775904C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23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4237D0-1227-4038-A991-880238B05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289" y="62883"/>
            <a:ext cx="4082084" cy="67322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7B58F2-BED4-4798-BBA9-F23D8F02961E}"/>
              </a:ext>
            </a:extLst>
          </p:cNvPr>
          <p:cNvSpPr/>
          <p:nvPr/>
        </p:nvSpPr>
        <p:spPr>
          <a:xfrm>
            <a:off x="5466522" y="2131801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2400" dirty="0" err="1"/>
              <a:t>Empat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tipe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citra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berdasarkan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kekontrasannya</a:t>
            </a:r>
            <a:r>
              <a:rPr lang="en-US" altLang="en-US" sz="2400" dirty="0"/>
              <a:t>: </a:t>
            </a:r>
          </a:p>
          <a:p>
            <a:pPr marL="342900" indent="-342900">
              <a:buAutoNum type="arabicPeriod"/>
            </a:pPr>
            <a:r>
              <a:rPr lang="en-US" altLang="en-US" sz="2400" dirty="0"/>
              <a:t>Citra </a:t>
            </a:r>
            <a:r>
              <a:rPr lang="en-US" altLang="en-US" sz="2400" dirty="0" err="1"/>
              <a:t>gelap</a:t>
            </a:r>
            <a:r>
              <a:rPr lang="en-US" altLang="en-US" sz="2400" dirty="0"/>
              <a:t> (</a:t>
            </a:r>
            <a:r>
              <a:rPr lang="en-US" altLang="en-US" sz="2400" i="1" dirty="0"/>
              <a:t>under exposed</a:t>
            </a:r>
            <a:r>
              <a:rPr lang="en-US" altLang="en-US" sz="2400" dirty="0"/>
              <a:t>)</a:t>
            </a:r>
          </a:p>
          <a:p>
            <a:pPr marL="342900" indent="-342900">
              <a:buAutoNum type="arabicPeriod"/>
            </a:pPr>
            <a:r>
              <a:rPr lang="en-US" altLang="en-US" sz="2400" dirty="0"/>
              <a:t>Citra </a:t>
            </a:r>
            <a:r>
              <a:rPr lang="en-US" altLang="en-US" sz="2400" dirty="0" err="1"/>
              <a:t>terang</a:t>
            </a:r>
            <a:r>
              <a:rPr lang="en-US" altLang="en-US" sz="2400" dirty="0"/>
              <a:t> (</a:t>
            </a:r>
            <a:r>
              <a:rPr lang="en-US" altLang="en-US" sz="2400" i="1" dirty="0"/>
              <a:t>over exposed</a:t>
            </a:r>
            <a:r>
              <a:rPr lang="en-US" altLang="en-US" sz="2400" dirty="0"/>
              <a:t>)</a:t>
            </a:r>
            <a:endParaRPr lang="en-US" altLang="en-US" sz="2400" i="1" dirty="0"/>
          </a:p>
          <a:p>
            <a:pPr marL="342900" indent="-342900">
              <a:buAutoNum type="arabicPeriod"/>
            </a:pPr>
            <a:r>
              <a:rPr lang="en-US" altLang="en-US" sz="2400" i="1" dirty="0"/>
              <a:t>Citra </a:t>
            </a:r>
            <a:r>
              <a:rPr lang="en-US" altLang="en-US" sz="2400" i="1" dirty="0" err="1"/>
              <a:t>kontras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rendah</a:t>
            </a:r>
            <a:r>
              <a:rPr lang="en-US" altLang="en-US" sz="2400" i="1" dirty="0"/>
              <a:t> (low contrast</a:t>
            </a:r>
            <a:r>
              <a:rPr lang="en-US" altLang="en-US" sz="2400" dirty="0"/>
              <a:t>)</a:t>
            </a:r>
          </a:p>
          <a:p>
            <a:pPr marL="342900" indent="-342900">
              <a:buAutoNum type="arabicPeriod"/>
            </a:pPr>
            <a:r>
              <a:rPr lang="en-US" altLang="en-US" sz="2400" dirty="0"/>
              <a:t>Citra </a:t>
            </a:r>
            <a:r>
              <a:rPr lang="en-US" altLang="en-US" sz="2400" dirty="0" err="1"/>
              <a:t>kontras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tinggi</a:t>
            </a:r>
            <a:r>
              <a:rPr lang="en-US" altLang="en-US" sz="2400" dirty="0"/>
              <a:t> (</a:t>
            </a:r>
            <a:r>
              <a:rPr lang="en-US" altLang="en-US" sz="2400" i="1" dirty="0"/>
              <a:t>high contrast</a:t>
            </a:r>
            <a:r>
              <a:rPr lang="en-US" altLang="en-US" sz="2400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F6925F-1B2E-48F2-8EF7-0C58815CDDC6}"/>
              </a:ext>
            </a:extLst>
          </p:cNvPr>
          <p:cNvSpPr/>
          <p:nvPr/>
        </p:nvSpPr>
        <p:spPr>
          <a:xfrm>
            <a:off x="5466522" y="462652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/>
              <a:t>Kontras</a:t>
            </a:r>
            <a:r>
              <a:rPr lang="en-US" sz="2400" dirty="0"/>
              <a:t> </a:t>
            </a:r>
            <a:r>
              <a:rPr lang="en-US" sz="2400" dirty="0" err="1"/>
              <a:t>menyatakan</a:t>
            </a:r>
            <a:r>
              <a:rPr lang="en-US" sz="2400" dirty="0"/>
              <a:t> </a:t>
            </a:r>
            <a:r>
              <a:rPr lang="en-US" sz="2400" dirty="0" err="1"/>
              <a:t>sebaran</a:t>
            </a:r>
            <a:r>
              <a:rPr lang="en-US" sz="2400" dirty="0"/>
              <a:t> </a:t>
            </a:r>
            <a:r>
              <a:rPr lang="en-US" sz="2400" dirty="0" err="1"/>
              <a:t>terang</a:t>
            </a:r>
            <a:r>
              <a:rPr lang="en-US" sz="2400" dirty="0"/>
              <a:t> (</a:t>
            </a:r>
            <a:r>
              <a:rPr lang="en-US" sz="2400" i="1" dirty="0"/>
              <a:t>lightness</a:t>
            </a:r>
            <a:r>
              <a:rPr lang="en-US" sz="2400" dirty="0"/>
              <a:t>) dan </a:t>
            </a:r>
            <a:r>
              <a:rPr lang="en-US" sz="2400" dirty="0" err="1"/>
              <a:t>gelap</a:t>
            </a:r>
            <a:r>
              <a:rPr lang="en-US" sz="2400" dirty="0"/>
              <a:t> (</a:t>
            </a:r>
            <a:r>
              <a:rPr lang="en-US" sz="2400" i="1" dirty="0"/>
              <a:t>darkness</a:t>
            </a:r>
            <a:r>
              <a:rPr lang="en-US" sz="2400" dirty="0"/>
              <a:t>)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E20149-BE91-A15B-0D7B-BB990A366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67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6EB932-A3A2-4C4C-A964-18BC92487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000" y="1827720"/>
            <a:ext cx="9696774" cy="42285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D6FAED-BAF8-45BB-927C-D0265D7D506C}"/>
              </a:ext>
            </a:extLst>
          </p:cNvPr>
          <p:cNvSpPr txBox="1"/>
          <p:nvPr/>
        </p:nvSpPr>
        <p:spPr>
          <a:xfrm>
            <a:off x="3051313" y="6234907"/>
            <a:ext cx="4194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C0312E-1E74-45AE-BA4F-B9F17B062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078" y="6289677"/>
            <a:ext cx="7867305" cy="259792"/>
          </a:xfrm>
          <a:prstGeom prst="rect">
            <a:avLst/>
          </a:prstGeom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0A8944BF-7557-40DB-BC6B-F74917E6D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000" y="92973"/>
            <a:ext cx="16403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66CC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Citra </a:t>
            </a:r>
            <a:r>
              <a:rPr lang="en-US" alt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gelap</a:t>
            </a:r>
            <a:endParaRPr lang="th-TH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3ADBB92F-EFF4-4C23-AC76-C0ABFA31C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059" y="738506"/>
            <a:ext cx="72693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66CC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 err="1">
                <a:latin typeface="Tahoma" panose="020B0604030504040204" pitchFamily="34" charset="0"/>
                <a:cs typeface="Tahoma" panose="020B0604030504040204" pitchFamily="34" charset="0"/>
              </a:rPr>
              <a:t>Komponen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 histogram </a:t>
            </a:r>
            <a:r>
              <a:rPr lang="en-US" altLang="en-US" sz="2000" dirty="0" err="1">
                <a:latin typeface="Tahoma" panose="020B0604030504040204" pitchFamily="34" charset="0"/>
                <a:cs typeface="Tahoma" panose="020B0604030504040204" pitchFamily="34" charset="0"/>
              </a:rPr>
              <a:t>terkonsentrasi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 pada </a:t>
            </a:r>
            <a:r>
              <a:rPr lang="en-US" altLang="en-US" sz="2000" dirty="0" err="1">
                <a:latin typeface="Tahoma" panose="020B0604030504040204" pitchFamily="34" charset="0"/>
                <a:cs typeface="Tahoma" panose="020B0604030504040204" pitchFamily="34" charset="0"/>
              </a:rPr>
              <a:t>nilai-nilai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i="1" dirty="0">
                <a:latin typeface="Tahoma" panose="020B0604030504040204" pitchFamily="34" charset="0"/>
                <a:cs typeface="Tahoma" panose="020B0604030504040204" pitchFamily="34" charset="0"/>
              </a:rPr>
              <a:t>grayscale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altLang="en-US" sz="2000" dirty="0" err="1">
                <a:latin typeface="Tahoma" panose="020B0604030504040204" pitchFamily="34" charset="0"/>
                <a:cs typeface="Tahoma" panose="020B0604030504040204" pitchFamily="34" charset="0"/>
              </a:rPr>
              <a:t>rendah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altLang="en-US" sz="2000" dirty="0" err="1">
                <a:latin typeface="Tahoma" panose="020B0604030504040204" pitchFamily="34" charset="0"/>
                <a:cs typeface="Tahoma" panose="020B0604030504040204" pitchFamily="34" charset="0"/>
              </a:rPr>
              <a:t>menumpuk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 pada </a:t>
            </a:r>
            <a:r>
              <a:rPr lang="en-US" altLang="en-US" sz="2000" dirty="0" err="1">
                <a:latin typeface="Tahoma" panose="020B0604030504040204" pitchFamily="34" charset="0"/>
                <a:cs typeface="Tahoma" panose="020B0604030504040204" pitchFamily="34" charset="0"/>
              </a:rPr>
              <a:t>sisi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 histogram </a:t>
            </a:r>
            <a:r>
              <a:rPr lang="en-US" altLang="en-US" sz="2000" dirty="0" err="1">
                <a:latin typeface="Tahoma" panose="020B0604030504040204" pitchFamily="34" charset="0"/>
                <a:cs typeface="Tahoma" panose="020B0604030504040204" pitchFamily="34" charset="0"/>
              </a:rPr>
              <a:t>sebelah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latin typeface="Tahoma" panose="020B0604030504040204" pitchFamily="34" charset="0"/>
                <a:cs typeface="Tahoma" panose="020B0604030504040204" pitchFamily="34" charset="0"/>
              </a:rPr>
              <a:t>kiri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th-TH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D1FD0A-BD8B-2917-AEF2-73F5BDE18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71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9BD16A-777B-4FF1-BE1C-2DD826143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314" y="1683356"/>
            <a:ext cx="10379609" cy="4558418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CBBBBE65-4489-4916-9049-E32CC67A3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000" y="92973"/>
            <a:ext cx="17793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66CC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Citra </a:t>
            </a:r>
            <a:r>
              <a:rPr lang="en-US" alt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terang</a:t>
            </a:r>
            <a:endParaRPr lang="th-TH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9EE4F0BE-0A57-481C-8F45-409ED2245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059" y="738506"/>
            <a:ext cx="72693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66CC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 err="1">
                <a:latin typeface="Tahoma" panose="020B0604030504040204" pitchFamily="34" charset="0"/>
                <a:cs typeface="Tahoma" panose="020B0604030504040204" pitchFamily="34" charset="0"/>
              </a:rPr>
              <a:t>Komponen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 histogram </a:t>
            </a:r>
            <a:r>
              <a:rPr lang="en-US" altLang="en-US" sz="2000" dirty="0" err="1">
                <a:latin typeface="Tahoma" panose="020B0604030504040204" pitchFamily="34" charset="0"/>
                <a:cs typeface="Tahoma" panose="020B0604030504040204" pitchFamily="34" charset="0"/>
              </a:rPr>
              <a:t>terkonsentrasi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 pada </a:t>
            </a:r>
            <a:r>
              <a:rPr lang="en-US" altLang="en-US" sz="2000" dirty="0" err="1">
                <a:latin typeface="Tahoma" panose="020B0604030504040204" pitchFamily="34" charset="0"/>
                <a:cs typeface="Tahoma" panose="020B0604030504040204" pitchFamily="34" charset="0"/>
              </a:rPr>
              <a:t>nilai-nilai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i="1" dirty="0">
                <a:latin typeface="Tahoma" panose="020B0604030504040204" pitchFamily="34" charset="0"/>
                <a:cs typeface="Tahoma" panose="020B0604030504040204" pitchFamily="34" charset="0"/>
              </a:rPr>
              <a:t>grayscale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altLang="en-US" sz="2000" dirty="0" err="1">
                <a:latin typeface="Tahoma" panose="020B0604030504040204" pitchFamily="34" charset="0"/>
                <a:cs typeface="Tahoma" panose="020B0604030504040204" pitchFamily="34" charset="0"/>
              </a:rPr>
              <a:t>tinggi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altLang="en-US" sz="2000" dirty="0" err="1">
                <a:latin typeface="Tahoma" panose="020B0604030504040204" pitchFamily="34" charset="0"/>
                <a:cs typeface="Tahoma" panose="020B0604030504040204" pitchFamily="34" charset="0"/>
              </a:rPr>
              <a:t>menumpuk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 pada </a:t>
            </a:r>
            <a:r>
              <a:rPr lang="en-US" altLang="en-US" sz="2000" dirty="0" err="1">
                <a:latin typeface="Tahoma" panose="020B0604030504040204" pitchFamily="34" charset="0"/>
                <a:cs typeface="Tahoma" panose="020B0604030504040204" pitchFamily="34" charset="0"/>
              </a:rPr>
              <a:t>sisi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 histogram </a:t>
            </a:r>
            <a:r>
              <a:rPr lang="en-US" altLang="en-US" sz="2000" dirty="0" err="1">
                <a:latin typeface="Tahoma" panose="020B0604030504040204" pitchFamily="34" charset="0"/>
                <a:cs typeface="Tahoma" panose="020B0604030504040204" pitchFamily="34" charset="0"/>
              </a:rPr>
              <a:t>sebelah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latin typeface="Tahoma" panose="020B0604030504040204" pitchFamily="34" charset="0"/>
                <a:cs typeface="Tahoma" panose="020B0604030504040204" pitchFamily="34" charset="0"/>
              </a:rPr>
              <a:t>kanan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th-TH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18BFCD-F9A2-8935-E300-BF06C55FC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60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6437A-B599-4264-84DC-4E4576838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Histogram Citra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A02F1-377A-440F-A0A9-0236099D9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0078"/>
            <a:ext cx="10515600" cy="4556885"/>
          </a:xfrm>
        </p:spPr>
        <p:txBody>
          <a:bodyPr>
            <a:normAutofit/>
          </a:bodyPr>
          <a:lstStyle/>
          <a:p>
            <a:r>
              <a:rPr lang="en-US" sz="2400" dirty="0"/>
              <a:t>Histogram </a:t>
            </a:r>
            <a:r>
              <a:rPr lang="en-US" sz="2400" dirty="0" err="1"/>
              <a:t>citra</a:t>
            </a:r>
            <a:r>
              <a:rPr lang="en-US" sz="2400" dirty="0"/>
              <a:t> (</a:t>
            </a:r>
            <a:r>
              <a:rPr lang="en-US" sz="2400" i="1" dirty="0"/>
              <a:t>image histogram</a:t>
            </a:r>
            <a:r>
              <a:rPr lang="en-US" sz="2400" dirty="0"/>
              <a:t>)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yang </a:t>
            </a:r>
            <a:r>
              <a:rPr lang="en-US" sz="2400" dirty="0" err="1"/>
              <a:t>penting</a:t>
            </a:r>
            <a:r>
              <a:rPr lang="en-US" sz="2400" dirty="0"/>
              <a:t> </a:t>
            </a:r>
            <a:r>
              <a:rPr lang="en-US" sz="2400" dirty="0" err="1"/>
              <a:t>mengenai</a:t>
            </a:r>
            <a:r>
              <a:rPr lang="en-US" sz="2400" dirty="0"/>
              <a:t> </a:t>
            </a:r>
            <a:r>
              <a:rPr lang="en-US" sz="2400" dirty="0" err="1"/>
              <a:t>isi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digital. </a:t>
            </a:r>
          </a:p>
          <a:p>
            <a:r>
              <a:rPr lang="en-US" sz="2400" dirty="0"/>
              <a:t>Histogram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grafik</a:t>
            </a:r>
            <a:r>
              <a:rPr lang="en-US" sz="2400" dirty="0"/>
              <a:t> yang </a:t>
            </a:r>
            <a:r>
              <a:rPr lang="en-US" sz="2400" dirty="0" err="1"/>
              <a:t>menggambarkan</a:t>
            </a:r>
            <a:r>
              <a:rPr lang="en-US" sz="2400" dirty="0"/>
              <a:t> </a:t>
            </a:r>
            <a:r>
              <a:rPr lang="en-US" sz="2400" dirty="0" err="1"/>
              <a:t>penyebaran</a:t>
            </a:r>
            <a:r>
              <a:rPr lang="en-US" sz="2400" dirty="0"/>
              <a:t> </a:t>
            </a:r>
            <a:r>
              <a:rPr lang="en-US" sz="2400" dirty="0" err="1"/>
              <a:t>nilai-nilai</a:t>
            </a:r>
            <a:r>
              <a:rPr lang="en-US" sz="2400" dirty="0"/>
              <a:t> </a:t>
            </a:r>
            <a:r>
              <a:rPr lang="en-US" sz="2400" dirty="0" err="1"/>
              <a:t>intensitas</a:t>
            </a:r>
            <a:r>
              <a:rPr lang="en-US" sz="2400" dirty="0"/>
              <a:t> </a:t>
            </a:r>
            <a:r>
              <a:rPr lang="en-US" sz="2400" i="1" dirty="0"/>
              <a:t>pixel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. 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BFDE482F-23DE-4610-978D-4C6883AF8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5939" y="3068710"/>
            <a:ext cx="6778488" cy="378797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4CF47-B08E-B818-0D38-14C43CA9E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07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09E2B1-20DD-4257-AA33-0E0183B85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89" y="1424017"/>
            <a:ext cx="10524507" cy="4656297"/>
          </a:xfrm>
          <a:prstGeom prst="rect">
            <a:avLst/>
          </a:prstGeom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DE167E48-78E7-4D87-A78C-9A9C388D1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391" y="145982"/>
            <a:ext cx="2961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66CC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Citra </a:t>
            </a:r>
            <a:r>
              <a:rPr lang="en-US" alt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kontras-rendah</a:t>
            </a:r>
            <a:endParaRPr lang="th-TH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D307A4-6B8B-416D-AA3D-D9EA1E4B52FC}"/>
              </a:ext>
            </a:extLst>
          </p:cNvPr>
          <p:cNvSpPr/>
          <p:nvPr/>
        </p:nvSpPr>
        <p:spPr>
          <a:xfrm>
            <a:off x="861391" y="787433"/>
            <a:ext cx="100418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Histogramnya</a:t>
            </a: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sempit</a:t>
            </a: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alt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terpusat</a:t>
            </a: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alt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pertengahan</a:t>
            </a: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nilai-nilai</a:t>
            </a: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grayscale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46FD40-C3AF-130B-FA39-B16A64586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2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4EB52E-329A-4188-A155-BDEE9D70D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90" y="2024801"/>
            <a:ext cx="10048136" cy="4774231"/>
          </a:xfrm>
          <a:prstGeom prst="rect">
            <a:avLst/>
          </a:prstGeom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43C6784A-973B-4C48-93D1-6AAF51F47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391" y="145982"/>
            <a:ext cx="27705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66CC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Citra </a:t>
            </a:r>
            <a:r>
              <a:rPr lang="en-US" alt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kontras-tinggi</a:t>
            </a:r>
            <a:endParaRPr lang="th-TH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2CB870-A16C-4658-970E-A3B3D71D2C3E}"/>
              </a:ext>
            </a:extLst>
          </p:cNvPr>
          <p:cNvSpPr/>
          <p:nvPr/>
        </p:nvSpPr>
        <p:spPr>
          <a:xfrm>
            <a:off x="861391" y="686242"/>
            <a:ext cx="100418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Histogramnya</a:t>
            </a: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tersebar</a:t>
            </a: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merata</a:t>
            </a: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alt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seluruh</a:t>
            </a: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nilai-nilai</a:t>
            </a: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grayscale</a:t>
            </a: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alt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distribusi</a:t>
            </a: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pixel-pixel</a:t>
            </a: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terlalu</a:t>
            </a: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jauh</a:t>
            </a: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uniform, </a:t>
            </a: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dan </a:t>
            </a:r>
            <a:r>
              <a:rPr lang="en-US" alt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garis-garis</a:t>
            </a: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vertikal</a:t>
            </a: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banyak</a:t>
            </a: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alt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lebih</a:t>
            </a: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tinggi</a:t>
            </a: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garis</a:t>
            </a: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yang lain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DB6C3-8207-EA40-819F-169E3DDE4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86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E512270-0693-4877-8B9F-F64CEC46AE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997956"/>
              </p:ext>
            </p:extLst>
          </p:nvPr>
        </p:nvGraphicFramePr>
        <p:xfrm>
          <a:off x="2925623" y="341104"/>
          <a:ext cx="1889125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3250794" imgH="3250794" progId="Photoshop.Image.7">
                  <p:embed/>
                </p:oleObj>
              </mc:Choice>
              <mc:Fallback>
                <p:oleObj name="Image" r:id="rId2" imgW="3250794" imgH="3250794" progId="Photoshop.Image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5623" y="341104"/>
                        <a:ext cx="1889125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12AC3A4-08C7-4017-945E-86569B0E0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622" y="2551322"/>
            <a:ext cx="1889125" cy="1889125"/>
          </a:xfrm>
          <a:prstGeom prst="rect">
            <a:avLst/>
          </a:prstGeom>
        </p:spPr>
      </p:pic>
      <p:pic>
        <p:nvPicPr>
          <p:cNvPr id="43011" name="Picture 3" descr="Lena256">
            <a:extLst>
              <a:ext uri="{FF2B5EF4-FFF2-40B4-BE49-F238E27FC236}">
                <a16:creationId xmlns:a16="http://schemas.microsoft.com/office/drawing/2014/main" id="{67CB53DD-13A6-4DAC-91B2-4AEE81FE6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634" y="4761540"/>
            <a:ext cx="19431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>
            <a:extLst>
              <a:ext uri="{FF2B5EF4-FFF2-40B4-BE49-F238E27FC236}">
                <a16:creationId xmlns:a16="http://schemas.microsoft.com/office/drawing/2014/main" id="{6DF529B2-0C01-4F90-B717-AF49F5966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659" y="307767"/>
            <a:ext cx="2514600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>
            <a:extLst>
              <a:ext uri="{FF2B5EF4-FFF2-40B4-BE49-F238E27FC236}">
                <a16:creationId xmlns:a16="http://schemas.microsoft.com/office/drawing/2014/main" id="{1FAA4425-93CB-401E-AF6A-A049AFD97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309" y="2551322"/>
            <a:ext cx="2520950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>
            <a:extLst>
              <a:ext uri="{FF2B5EF4-FFF2-40B4-BE49-F238E27FC236}">
                <a16:creationId xmlns:a16="http://schemas.microsoft.com/office/drawing/2014/main" id="{9CA074A1-FB61-416F-A2B7-3F04B3BA9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659" y="4787796"/>
            <a:ext cx="2514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56F4E2A-99AE-4CF4-BC89-D3306D8C1B58}"/>
              </a:ext>
            </a:extLst>
          </p:cNvPr>
          <p:cNvSpPr/>
          <p:nvPr/>
        </p:nvSpPr>
        <p:spPr>
          <a:xfrm>
            <a:off x="483705" y="3105834"/>
            <a:ext cx="2414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Citra Lena yang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terlalu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terang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E62D2B-CDF4-4CBC-BC09-AB9697CC0EBA}"/>
              </a:ext>
            </a:extLst>
          </p:cNvPr>
          <p:cNvSpPr/>
          <p:nvPr/>
        </p:nvSpPr>
        <p:spPr>
          <a:xfrm>
            <a:off x="483704" y="1041808"/>
            <a:ext cx="2414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Citra Lena yang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terlalu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gelap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629B86-165C-4C60-B131-8FFBD87385B2}"/>
              </a:ext>
            </a:extLst>
          </p:cNvPr>
          <p:cNvSpPr/>
          <p:nvPr/>
        </p:nvSpPr>
        <p:spPr>
          <a:xfrm>
            <a:off x="483704" y="5349599"/>
            <a:ext cx="2414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Citra Lena normal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kontras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bagus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D9E585-78B6-CDDD-78F8-74FAD78EB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20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496AAA-32D4-4232-9FEB-CAEC4867B515}"/>
              </a:ext>
            </a:extLst>
          </p:cNvPr>
          <p:cNvSpPr txBox="1"/>
          <p:nvPr/>
        </p:nvSpPr>
        <p:spPr>
          <a:xfrm>
            <a:off x="894522" y="655983"/>
            <a:ext cx="1693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 lain:</a:t>
            </a: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CAB92105-51F5-4C03-8E20-7E906ECBB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22" y="1762538"/>
            <a:ext cx="4077252" cy="305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E48A7DAB-F36C-4BF3-AA54-157F18127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303" y="1523929"/>
            <a:ext cx="4770783" cy="357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12">
            <a:extLst>
              <a:ext uri="{FF2B5EF4-FFF2-40B4-BE49-F238E27FC236}">
                <a16:creationId xmlns:a16="http://schemas.microsoft.com/office/drawing/2014/main" id="{AD3DB309-524E-4674-8B60-42F722543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077" y="3804863"/>
            <a:ext cx="3064565" cy="1295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C30C6-9A28-1FD1-E0F0-A9C697021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85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F2A4E408-57AD-407C-90DB-89BFDA414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05" y="1540826"/>
            <a:ext cx="3932582" cy="393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DE30E9A2-25BD-4A46-BDB4-61E08895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260" y="1140208"/>
            <a:ext cx="6313760" cy="473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7">
            <a:extLst>
              <a:ext uri="{FF2B5EF4-FFF2-40B4-BE49-F238E27FC236}">
                <a16:creationId xmlns:a16="http://schemas.microsoft.com/office/drawing/2014/main" id="{9784CF92-0326-4DDC-9FC5-F027B0327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99" y="4194313"/>
            <a:ext cx="2739887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B8721A-D18C-5217-9B99-F02009BA4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65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15067-8D9A-48E8-960E-A514C57D3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5130"/>
            <a:ext cx="10515600" cy="538183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5. Nilai rata-rata (</a:t>
            </a:r>
            <a:r>
              <a:rPr lang="en-US" i="1" dirty="0"/>
              <a:t>mean value</a:t>
            </a:r>
            <a:r>
              <a:rPr lang="en-US" dirty="0"/>
              <a:t>)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keabuan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8616E2-5C1C-4CAE-A4D6-A0C050831B4F}"/>
              </a:ext>
            </a:extLst>
          </p:cNvPr>
          <p:cNvSpPr/>
          <p:nvPr/>
        </p:nvSpPr>
        <p:spPr>
          <a:xfrm>
            <a:off x="1678414" y="1519237"/>
            <a:ext cx="2209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chemeClr val="bg1"/>
              </a:buClr>
              <a:buSzPct val="125000"/>
            </a:pPr>
            <a:r>
              <a:rPr lang="en-GB" altLang="en-US" sz="2800" b="1" i="1" dirty="0">
                <a:latin typeface="Arial" panose="020B0604020202020204" pitchFamily="34" charset="0"/>
              </a:rPr>
              <a:t>u</a:t>
            </a:r>
            <a:r>
              <a:rPr lang="en-GB" altLang="en-US" sz="2800" b="1" dirty="0">
                <a:latin typeface="Arial" panose="020B0604020202020204" pitchFamily="34" charset="0"/>
              </a:rPr>
              <a:t> = </a:t>
            </a:r>
            <a:r>
              <a:rPr lang="en-GB" altLang="en-US" sz="2800" b="1" dirty="0">
                <a:latin typeface="Arial" panose="020B0604020202020204" pitchFamily="34" charset="0"/>
                <a:sym typeface="Symbol" panose="05050102010706020507" pitchFamily="18" charset="2"/>
              </a:rPr>
              <a:t></a:t>
            </a:r>
            <a:r>
              <a:rPr lang="en-GB" altLang="en-US" sz="2800" b="1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k</a:t>
            </a:r>
            <a:r>
              <a:rPr lang="en-GB" altLang="en-US" sz="2800" b="1" i="1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GB" altLang="en-US" sz="2800" b="1" i="1" dirty="0" err="1">
                <a:latin typeface="Arial" panose="020B0604020202020204" pitchFamily="34" charset="0"/>
                <a:sym typeface="Symbol" panose="05050102010706020507" pitchFamily="18" charset="2"/>
              </a:rPr>
              <a:t>k</a:t>
            </a:r>
            <a:r>
              <a:rPr lang="en-GB" altLang="en-US" sz="2800" b="1" dirty="0" err="1">
                <a:latin typeface="Arial" panose="020B0604020202020204" pitchFamily="34" charset="0"/>
                <a:sym typeface="Symbol" panose="05050102010706020507" pitchFamily="18" charset="2"/>
              </a:rPr>
              <a:t></a:t>
            </a:r>
            <a:r>
              <a:rPr lang="en-GB" altLang="en-US" sz="2800" b="1" i="1" dirty="0" err="1">
                <a:latin typeface="Arial" panose="020B0604020202020204" pitchFamily="34" charset="0"/>
                <a:sym typeface="Symbol" panose="05050102010706020507" pitchFamily="18" charset="2"/>
              </a:rPr>
              <a:t>h</a:t>
            </a:r>
            <a:r>
              <a:rPr lang="en-GB" altLang="en-US" sz="2800" b="1" dirty="0">
                <a:latin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GB" altLang="en-US" sz="2800" b="1" i="1" dirty="0">
                <a:latin typeface="Arial" panose="020B0604020202020204" pitchFamily="34" charset="0"/>
                <a:sym typeface="Symbol" panose="05050102010706020507" pitchFamily="18" charset="2"/>
              </a:rPr>
              <a:t>k</a:t>
            </a:r>
            <a:r>
              <a:rPr lang="en-GB" altLang="en-US" sz="2800" b="1" dirty="0"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DE33EFDC-24AF-4747-B2DF-9270F4A72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130" y="3200400"/>
            <a:ext cx="304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32F5106E-3014-4D3B-A868-C6DFB5583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130" y="3505200"/>
            <a:ext cx="304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088C677A-0202-42F7-AE12-A15DBCC14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130" y="3810000"/>
            <a:ext cx="304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12CB095A-32D1-4F3B-9AC8-1697E6DDB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930" y="3810000"/>
            <a:ext cx="304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35A92E41-7E48-4D2E-BC8B-8C8179375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1730" y="3505200"/>
            <a:ext cx="304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18E7BC2A-1110-4FFE-B1A6-1F42945C9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1730" y="3810000"/>
            <a:ext cx="304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AB167B0D-47FF-4DE2-8D0E-3E73CA93E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6530" y="3810000"/>
            <a:ext cx="304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17">
            <a:extLst>
              <a:ext uri="{FF2B5EF4-FFF2-40B4-BE49-F238E27FC236}">
                <a16:creationId xmlns:a16="http://schemas.microsoft.com/office/drawing/2014/main" id="{19BDC50E-C9E2-4110-8618-3294F6A34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1330" y="3810000"/>
            <a:ext cx="304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F5CEFFBB-F710-4675-AFBC-6B7A622DA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1330" y="3505200"/>
            <a:ext cx="304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19">
            <a:extLst>
              <a:ext uri="{FF2B5EF4-FFF2-40B4-BE49-F238E27FC236}">
                <a16:creationId xmlns:a16="http://schemas.microsoft.com/office/drawing/2014/main" id="{C8EDF7B9-71DC-47D3-9D8E-42284264C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6130" y="3810000"/>
            <a:ext cx="304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20">
            <a:extLst>
              <a:ext uri="{FF2B5EF4-FFF2-40B4-BE49-F238E27FC236}">
                <a16:creationId xmlns:a16="http://schemas.microsoft.com/office/drawing/2014/main" id="{3D36BB47-4A3D-4792-A47C-3F506FB23B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45930" y="2819400"/>
            <a:ext cx="0" cy="13716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21">
            <a:extLst>
              <a:ext uri="{FF2B5EF4-FFF2-40B4-BE49-F238E27FC236}">
                <a16:creationId xmlns:a16="http://schemas.microsoft.com/office/drawing/2014/main" id="{076F1028-8801-4C66-A556-2D7F7AF397E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5930" y="4191000"/>
            <a:ext cx="22860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22">
            <a:extLst>
              <a:ext uri="{FF2B5EF4-FFF2-40B4-BE49-F238E27FC236}">
                <a16:creationId xmlns:a16="http://schemas.microsoft.com/office/drawing/2014/main" id="{C617C970-677D-4CE8-9D6E-30680FC9F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1460" y="3532784"/>
            <a:ext cx="61086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/>
              <a:t>1*0.3+2*0.1+3*0.2+4*0.1+5*0.2+6*0.1= 2.6</a:t>
            </a:r>
          </a:p>
        </p:txBody>
      </p:sp>
      <p:sp>
        <p:nvSpPr>
          <p:cNvPr id="35" name="Text Box 23">
            <a:extLst>
              <a:ext uri="{FF2B5EF4-FFF2-40B4-BE49-F238E27FC236}">
                <a16:creationId xmlns:a16="http://schemas.microsoft.com/office/drawing/2014/main" id="{5A20B121-BED0-46FF-99FE-8C3EC7FFF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530" y="3048000"/>
            <a:ext cx="4764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0.3</a:t>
            </a:r>
          </a:p>
          <a:p>
            <a:r>
              <a:rPr lang="en-US" altLang="en-US" sz="1800" dirty="0"/>
              <a:t>0.2</a:t>
            </a:r>
          </a:p>
          <a:p>
            <a:r>
              <a:rPr lang="en-US" altLang="en-US" sz="1800" dirty="0"/>
              <a:t>0.1</a:t>
            </a:r>
          </a:p>
          <a:p>
            <a:r>
              <a:rPr lang="en-US" altLang="en-US" sz="1800" dirty="0"/>
              <a:t>0.0</a:t>
            </a:r>
          </a:p>
        </p:txBody>
      </p:sp>
      <p:sp>
        <p:nvSpPr>
          <p:cNvPr id="36" name="Text Box 24">
            <a:extLst>
              <a:ext uri="{FF2B5EF4-FFF2-40B4-BE49-F238E27FC236}">
                <a16:creationId xmlns:a16="http://schemas.microsoft.com/office/drawing/2014/main" id="{634F574C-FFA5-41D6-9E9D-64F6D758B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130" y="4191000"/>
            <a:ext cx="186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bg1"/>
                </a:solidFill>
              </a:rPr>
              <a:t>1  2  3  4  5  6</a:t>
            </a:r>
          </a:p>
        </p:txBody>
      </p:sp>
      <p:sp>
        <p:nvSpPr>
          <p:cNvPr id="37" name="Line 25">
            <a:extLst>
              <a:ext uri="{FF2B5EF4-FFF2-40B4-BE49-F238E27FC236}">
                <a16:creationId xmlns:a16="http://schemas.microsoft.com/office/drawing/2014/main" id="{C03069DB-3E36-450B-9027-4E8ED419FC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7930" y="2667000"/>
            <a:ext cx="0" cy="1524000"/>
          </a:xfrm>
          <a:prstGeom prst="line">
            <a:avLst/>
          </a:prstGeom>
          <a:noFill/>
          <a:ln w="28575">
            <a:solidFill>
              <a:srgbClr val="E5E01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26">
            <a:extLst>
              <a:ext uri="{FF2B5EF4-FFF2-40B4-BE49-F238E27FC236}">
                <a16:creationId xmlns:a16="http://schemas.microsoft.com/office/drawing/2014/main" id="{30ABCE20-5173-48FD-983E-66836BB3FF5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36530" y="3276600"/>
            <a:ext cx="4038600" cy="152400"/>
          </a:xfrm>
          <a:prstGeom prst="line">
            <a:avLst/>
          </a:prstGeom>
          <a:noFill/>
          <a:ln w="76200">
            <a:solidFill>
              <a:srgbClr val="E5E01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508417-0C7C-456C-8B13-E9240DBF6127}"/>
              </a:ext>
            </a:extLst>
          </p:cNvPr>
          <p:cNvSpPr txBox="1"/>
          <p:nvPr/>
        </p:nvSpPr>
        <p:spPr>
          <a:xfrm>
            <a:off x="1564929" y="6200447"/>
            <a:ext cx="10081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gambar</a:t>
            </a:r>
            <a:r>
              <a:rPr lang="en-US" dirty="0">
                <a:solidFill>
                  <a:srgbClr val="FF0000"/>
                </a:solidFill>
              </a:rPr>
              <a:t>: Dr. Rolf </a:t>
            </a:r>
            <a:r>
              <a:rPr lang="en-US" dirty="0" err="1">
                <a:solidFill>
                  <a:srgbClr val="FF0000"/>
                </a:solidFill>
              </a:rPr>
              <a:t>Lakaemper</a:t>
            </a:r>
            <a:r>
              <a:rPr lang="en-US" dirty="0">
                <a:solidFill>
                  <a:srgbClr val="FF0000"/>
                </a:solidFill>
              </a:rPr>
              <a:t>, CIS 601 Image ENHANCEMENT in the SPATIAL DOMAIN</a:t>
            </a:r>
          </a:p>
          <a:p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5860F83-8EC1-4B56-8600-EE2854565E56}"/>
              </a:ext>
            </a:extLst>
          </p:cNvPr>
          <p:cNvSpPr txBox="1"/>
          <p:nvPr/>
        </p:nvSpPr>
        <p:spPr>
          <a:xfrm>
            <a:off x="4501460" y="1649933"/>
            <a:ext cx="7226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Nilai rata-rata </a:t>
            </a:r>
            <a:r>
              <a:rPr lang="en-US" sz="2400" dirty="0" err="1">
                <a:solidFill>
                  <a:srgbClr val="FF0000"/>
                </a:solidFill>
              </a:rPr>
              <a:t>menunjukkan</a:t>
            </a:r>
            <a:r>
              <a:rPr lang="en-US" sz="2400" dirty="0">
                <a:solidFill>
                  <a:srgbClr val="FF0000"/>
                </a:solidFill>
              </a:rPr>
              <a:t> rata-rata </a:t>
            </a:r>
            <a:r>
              <a:rPr lang="en-US" sz="2400" dirty="0" err="1">
                <a:solidFill>
                  <a:srgbClr val="FF0000"/>
                </a:solidFill>
              </a:rPr>
              <a:t>nilai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keabuan</a:t>
            </a:r>
            <a:r>
              <a:rPr lang="en-US" sz="2400" dirty="0">
                <a:solidFill>
                  <a:srgbClr val="FF0000"/>
                </a:solidFill>
              </a:rPr>
              <a:t>  </a:t>
            </a:r>
            <a:r>
              <a:rPr lang="en-US" sz="2400" dirty="0" err="1">
                <a:solidFill>
                  <a:srgbClr val="FF0000"/>
                </a:solidFill>
              </a:rPr>
              <a:t>dari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 err="1">
                <a:solidFill>
                  <a:srgbClr val="FF0000"/>
                </a:solidFill>
              </a:rPr>
              <a:t>seluruh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i="1" dirty="0">
                <a:solidFill>
                  <a:srgbClr val="FF0000"/>
                </a:solidFill>
              </a:rPr>
              <a:t>pixel</a:t>
            </a:r>
            <a:r>
              <a:rPr lang="en-US" sz="2400" dirty="0">
                <a:solidFill>
                  <a:srgbClr val="FF0000"/>
                </a:solidFill>
              </a:rPr>
              <a:t> di </a:t>
            </a:r>
            <a:r>
              <a:rPr lang="en-US" sz="2400" dirty="0" err="1">
                <a:solidFill>
                  <a:srgbClr val="FF0000"/>
                </a:solidFill>
              </a:rPr>
              <a:t>dalam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citra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85A55D-0055-DB3B-EF08-714FC4871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4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0FC4D-CCF9-4DF2-9015-85000A967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5435"/>
            <a:ext cx="10515600" cy="54315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6. </a:t>
            </a:r>
            <a:r>
              <a:rPr lang="en-US" b="1" dirty="0" err="1"/>
              <a:t>Variansi</a:t>
            </a:r>
            <a:r>
              <a:rPr lang="en-US" dirty="0"/>
              <a:t> dan </a:t>
            </a:r>
            <a:r>
              <a:rPr lang="en-US" b="1" dirty="0"/>
              <a:t>standard </a:t>
            </a:r>
            <a:r>
              <a:rPr lang="en-US" b="1" dirty="0" err="1"/>
              <a:t>deviasi</a:t>
            </a:r>
            <a:endParaRPr lang="en-US" b="1" dirty="0"/>
          </a:p>
          <a:p>
            <a:r>
              <a:rPr lang="en-US" dirty="0" err="1"/>
              <a:t>Variansi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histogram di </a:t>
            </a:r>
            <a:r>
              <a:rPr lang="en-US" dirty="0" err="1"/>
              <a:t>sekitar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rata-rata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2ABDAC-2F02-482E-88DB-A1AF8798CE65}"/>
              </a:ext>
            </a:extLst>
          </p:cNvPr>
          <p:cNvSpPr/>
          <p:nvPr/>
        </p:nvSpPr>
        <p:spPr>
          <a:xfrm>
            <a:off x="2426125" y="2183416"/>
            <a:ext cx="2648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en-US" sz="2400" b="1" dirty="0">
                <a:latin typeface="Arial" panose="020B0604020202020204" pitchFamily="34" charset="0"/>
                <a:sym typeface="Symbol" panose="05050102010706020507" pitchFamily="18" charset="2"/>
              </a:rPr>
              <a:t>v = </a:t>
            </a:r>
            <a:r>
              <a:rPr lang="en-GB" altLang="en-US" sz="2400" b="1" dirty="0">
                <a:sym typeface="Symbol" panose="05050102010706020507" pitchFamily="18" charset="2"/>
              </a:rPr>
              <a:t></a:t>
            </a:r>
            <a:r>
              <a:rPr lang="en-GB" altLang="en-US" sz="2400" b="1" baseline="-25000" dirty="0">
                <a:sym typeface="Symbol" panose="05050102010706020507" pitchFamily="18" charset="2"/>
              </a:rPr>
              <a:t>k</a:t>
            </a:r>
            <a:r>
              <a:rPr lang="en-GB" altLang="en-US" sz="2400" b="1" dirty="0">
                <a:sym typeface="Symbol" panose="05050102010706020507" pitchFamily="18" charset="2"/>
              </a:rPr>
              <a:t> (k – u)</a:t>
            </a:r>
            <a:r>
              <a:rPr lang="en-GB" altLang="en-US" sz="2400" b="1" baseline="30000" dirty="0">
                <a:sym typeface="Symbol" panose="05050102010706020507" pitchFamily="18" charset="2"/>
              </a:rPr>
              <a:t>2</a:t>
            </a:r>
            <a:r>
              <a:rPr lang="en-GB" altLang="en-US" sz="2400" b="1" dirty="0">
                <a:sym typeface="Symbol" panose="05050102010706020507" pitchFamily="18" charset="2"/>
              </a:rPr>
              <a:t>  h(k)</a:t>
            </a:r>
            <a:endParaRPr lang="en-GB" altLang="en-US" sz="2400" b="1" dirty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1ABC666-5574-4E6E-85C7-43407300B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200" y="4295746"/>
            <a:ext cx="304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6FB86E1-E187-4654-B39D-D6181960E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200" y="4600546"/>
            <a:ext cx="304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95588F6-0E90-40A0-9DE1-4BD81131A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200" y="4905346"/>
            <a:ext cx="304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8B4A106E-778B-41F8-A2EA-A777F9B72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000" y="4905346"/>
            <a:ext cx="304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668A5975-0B8F-4E30-BD94-9F9D0B3B0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800" y="4600546"/>
            <a:ext cx="304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54DDC3F6-7F5C-45A7-9C67-940E8D1EF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800" y="4905346"/>
            <a:ext cx="304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620E2EF1-6C3D-4B88-8783-247A82B77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0600" y="4905346"/>
            <a:ext cx="304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E19A6538-A5C0-4797-AC3C-437092CD9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5400" y="4905346"/>
            <a:ext cx="304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6AC8F55D-C42F-422E-A31F-660F12E1A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5400" y="4600546"/>
            <a:ext cx="304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E6F35779-960F-4994-8E97-079779A6E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0200" y="4905346"/>
            <a:ext cx="304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9">
            <a:extLst>
              <a:ext uri="{FF2B5EF4-FFF2-40B4-BE49-F238E27FC236}">
                <a16:creationId xmlns:a16="http://schemas.microsoft.com/office/drawing/2014/main" id="{758A1CC7-0826-44A8-91FA-AD3C43011B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70000" y="3914746"/>
            <a:ext cx="0" cy="13716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20">
            <a:extLst>
              <a:ext uri="{FF2B5EF4-FFF2-40B4-BE49-F238E27FC236}">
                <a16:creationId xmlns:a16="http://schemas.microsoft.com/office/drawing/2014/main" id="{AE76E554-E0C3-4593-921A-A2843FEC40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0000" y="5286346"/>
            <a:ext cx="22860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09431AE8-F505-43EF-B05B-9A9F0B81E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600" y="4143346"/>
            <a:ext cx="4764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0.3</a:t>
            </a:r>
          </a:p>
          <a:p>
            <a:r>
              <a:rPr lang="en-US" altLang="en-US" sz="1800" dirty="0"/>
              <a:t>0.2</a:t>
            </a:r>
          </a:p>
          <a:p>
            <a:r>
              <a:rPr lang="en-US" altLang="en-US" sz="1800" dirty="0"/>
              <a:t>0.1</a:t>
            </a:r>
          </a:p>
          <a:p>
            <a:r>
              <a:rPr lang="en-US" altLang="en-US" sz="1800" dirty="0"/>
              <a:t>0.0</a:t>
            </a:r>
          </a:p>
        </p:txBody>
      </p:sp>
      <p:sp>
        <p:nvSpPr>
          <p:cNvPr id="18" name="Line 22">
            <a:extLst>
              <a:ext uri="{FF2B5EF4-FFF2-40B4-BE49-F238E27FC236}">
                <a16:creationId xmlns:a16="http://schemas.microsoft.com/office/drawing/2014/main" id="{EF5ECE32-E9E5-4279-832F-6620F52F43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2000" y="3609946"/>
            <a:ext cx="0" cy="1905000"/>
          </a:xfrm>
          <a:prstGeom prst="line">
            <a:avLst/>
          </a:prstGeom>
          <a:noFill/>
          <a:ln w="28575">
            <a:solidFill>
              <a:srgbClr val="E5E01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B13B15EA-F99B-4826-8883-6ADA0378A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6800" y="4676746"/>
            <a:ext cx="304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24">
            <a:extLst>
              <a:ext uri="{FF2B5EF4-FFF2-40B4-BE49-F238E27FC236}">
                <a16:creationId xmlns:a16="http://schemas.microsoft.com/office/drawing/2014/main" id="{4F9B093F-FF37-441C-800B-B40CE8C1D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6800" y="4371946"/>
            <a:ext cx="304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8113FC3A-66F0-41BC-9472-EC2262CFB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1600" y="4371946"/>
            <a:ext cx="304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6">
            <a:extLst>
              <a:ext uri="{FF2B5EF4-FFF2-40B4-BE49-F238E27FC236}">
                <a16:creationId xmlns:a16="http://schemas.microsoft.com/office/drawing/2014/main" id="{DBF625B1-9271-49A2-86F1-08E4E1E4C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6800" y="4981546"/>
            <a:ext cx="304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DE07BD3D-92F0-4B35-96B5-FB3CE0890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1600" y="4676746"/>
            <a:ext cx="304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3E64CD93-0313-4D4E-A1F2-4B8858146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1600" y="4981546"/>
            <a:ext cx="304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DECCB751-EE94-460C-BBF4-107833B43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1600" y="4067146"/>
            <a:ext cx="304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607C25D0-C0B0-4012-81C7-D4F7B2B95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1600" y="3762346"/>
            <a:ext cx="304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92AE239A-585C-4D91-A536-C75D04099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6800" y="4067146"/>
            <a:ext cx="304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32">
            <a:extLst>
              <a:ext uri="{FF2B5EF4-FFF2-40B4-BE49-F238E27FC236}">
                <a16:creationId xmlns:a16="http://schemas.microsoft.com/office/drawing/2014/main" id="{E33C2CA0-AB94-416C-B18A-E57D33E7E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1600" y="3457546"/>
            <a:ext cx="304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33">
            <a:extLst>
              <a:ext uri="{FF2B5EF4-FFF2-40B4-BE49-F238E27FC236}">
                <a16:creationId xmlns:a16="http://schemas.microsoft.com/office/drawing/2014/main" id="{DA739148-1470-4A89-B8EA-6DC8854780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65800" y="3990946"/>
            <a:ext cx="0" cy="13716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34">
            <a:extLst>
              <a:ext uri="{FF2B5EF4-FFF2-40B4-BE49-F238E27FC236}">
                <a16:creationId xmlns:a16="http://schemas.microsoft.com/office/drawing/2014/main" id="{D2A9E179-E909-4BB2-8EDE-38CD1DB56B3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5800" y="5362546"/>
            <a:ext cx="22860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35">
            <a:extLst>
              <a:ext uri="{FF2B5EF4-FFF2-40B4-BE49-F238E27FC236}">
                <a16:creationId xmlns:a16="http://schemas.microsoft.com/office/drawing/2014/main" id="{313178A2-9458-47F2-8E5C-C30C0C072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2400" y="4219546"/>
            <a:ext cx="4764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0.3</a:t>
            </a:r>
          </a:p>
          <a:p>
            <a:r>
              <a:rPr lang="en-US" altLang="en-US" sz="1800" dirty="0"/>
              <a:t>0.2</a:t>
            </a:r>
          </a:p>
          <a:p>
            <a:r>
              <a:rPr lang="en-US" altLang="en-US" sz="1800" dirty="0"/>
              <a:t>0.1</a:t>
            </a:r>
          </a:p>
          <a:p>
            <a:r>
              <a:rPr lang="en-US" altLang="en-US" sz="1800" dirty="0"/>
              <a:t>0.0</a:t>
            </a:r>
          </a:p>
        </p:txBody>
      </p:sp>
      <p:sp>
        <p:nvSpPr>
          <p:cNvPr id="32" name="Line 36">
            <a:extLst>
              <a:ext uri="{FF2B5EF4-FFF2-40B4-BE49-F238E27FC236}">
                <a16:creationId xmlns:a16="http://schemas.microsoft.com/office/drawing/2014/main" id="{125EDB45-4BE8-4D3A-A05B-5795A942C8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7800" y="3305146"/>
            <a:ext cx="0" cy="2286000"/>
          </a:xfrm>
          <a:prstGeom prst="line">
            <a:avLst/>
          </a:prstGeom>
          <a:noFill/>
          <a:ln w="28575">
            <a:solidFill>
              <a:srgbClr val="E5E01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37">
            <a:extLst>
              <a:ext uri="{FF2B5EF4-FFF2-40B4-BE49-F238E27FC236}">
                <a16:creationId xmlns:a16="http://schemas.microsoft.com/office/drawing/2014/main" id="{AF667949-ED1E-40D2-8C33-DF7F6808F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362" y="5741958"/>
            <a:ext cx="66510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             v1                                                                v2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B08692B-B7D1-47DB-9B3A-9421EC6B900B}"/>
              </a:ext>
            </a:extLst>
          </p:cNvPr>
          <p:cNvSpPr txBox="1"/>
          <p:nvPr/>
        </p:nvSpPr>
        <p:spPr>
          <a:xfrm>
            <a:off x="1836600" y="6185199"/>
            <a:ext cx="10239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gambar</a:t>
            </a:r>
            <a:r>
              <a:rPr lang="en-US" dirty="0">
                <a:solidFill>
                  <a:srgbClr val="FF0000"/>
                </a:solidFill>
              </a:rPr>
              <a:t>: Dr. Rolf </a:t>
            </a:r>
            <a:r>
              <a:rPr lang="en-US" dirty="0" err="1">
                <a:solidFill>
                  <a:srgbClr val="FF0000"/>
                </a:solidFill>
              </a:rPr>
              <a:t>Lakaemper</a:t>
            </a:r>
            <a:r>
              <a:rPr lang="en-US" dirty="0">
                <a:solidFill>
                  <a:srgbClr val="FF0000"/>
                </a:solidFill>
              </a:rPr>
              <a:t>, CIS 601 Image ENHANCEMENT in the SPATIAL DOMAIN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3FBBF6-92BB-6D48-AB9E-40B751B7F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0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FD5C3-55E8-416A-AC47-52C9CF8EE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3791"/>
            <a:ext cx="10515600" cy="5163172"/>
          </a:xfrm>
        </p:spPr>
        <p:txBody>
          <a:bodyPr/>
          <a:lstStyle/>
          <a:p>
            <a:r>
              <a:rPr lang="en-US" dirty="0"/>
              <a:t>Standard </a:t>
            </a:r>
            <a:r>
              <a:rPr lang="en-US" dirty="0" err="1"/>
              <a:t>deviasi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pada </a:t>
            </a:r>
            <a:r>
              <a:rPr lang="en-US" dirty="0" err="1"/>
              <a:t>sumbu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, yang </a:t>
            </a:r>
            <a:r>
              <a:rPr lang="en-US" dirty="0" err="1"/>
              <a:t>memperlihatkan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rata-rata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rata-rata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8C2D22-97D3-4C76-8AF8-2210375B69F9}"/>
              </a:ext>
            </a:extLst>
          </p:cNvPr>
          <p:cNvSpPr/>
          <p:nvPr/>
        </p:nvSpPr>
        <p:spPr>
          <a:xfrm>
            <a:off x="3161281" y="2151029"/>
            <a:ext cx="1933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chemeClr val="bg1"/>
              </a:buClr>
              <a:buSzPct val="125000"/>
            </a:pPr>
            <a:r>
              <a:rPr lang="en-GB" altLang="en-US" sz="2800" b="1" dirty="0">
                <a:latin typeface="Arial" panose="020B0604020202020204" pitchFamily="34" charset="0"/>
                <a:sym typeface="Symbol" panose="05050102010706020507" pitchFamily="18" charset="2"/>
              </a:rPr>
              <a:t>d = sqrt(v)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054C675-D6D9-4F01-857E-841DDEFC7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7052" y="3981451"/>
            <a:ext cx="304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A161529-7FD4-4DA6-AA93-3B6EC8160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7052" y="4286251"/>
            <a:ext cx="304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D5A334D-3AC9-478A-80AC-139977268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7052" y="4591051"/>
            <a:ext cx="304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D52191F6-0D75-4AC0-9D58-C328D4148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1852" y="4591051"/>
            <a:ext cx="304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CCF5EBF3-DCEC-40B4-8712-8A7D60F5E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652" y="4286251"/>
            <a:ext cx="304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BFA81942-6658-4253-AD41-337721688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652" y="4591051"/>
            <a:ext cx="304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D7B7BC91-A5E0-41D8-8CE9-F49EF3A0B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452" y="4591051"/>
            <a:ext cx="304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5C67A1B2-D509-4AEF-8519-04157D22E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6252" y="4591051"/>
            <a:ext cx="304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9EBE782A-8BA6-4C38-B036-0B4C893FF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6252" y="4286251"/>
            <a:ext cx="304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8C39A3F2-AFEC-4879-9C79-168B7E64C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1052" y="4591051"/>
            <a:ext cx="304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9">
            <a:extLst>
              <a:ext uri="{FF2B5EF4-FFF2-40B4-BE49-F238E27FC236}">
                <a16:creationId xmlns:a16="http://schemas.microsoft.com/office/drawing/2014/main" id="{1A942ABB-A6AF-4116-8815-62891145E4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30852" y="3600451"/>
            <a:ext cx="0" cy="13716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20">
            <a:extLst>
              <a:ext uri="{FF2B5EF4-FFF2-40B4-BE49-F238E27FC236}">
                <a16:creationId xmlns:a16="http://schemas.microsoft.com/office/drawing/2014/main" id="{D7A9C3D0-3C28-4237-8A56-7535DCC30ED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0852" y="4972051"/>
            <a:ext cx="22860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95ADF127-9776-4148-9C8A-BAD7D2D56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452" y="3829051"/>
            <a:ext cx="4764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0.3</a:t>
            </a:r>
          </a:p>
          <a:p>
            <a:r>
              <a:rPr lang="en-US" altLang="en-US" sz="1800" dirty="0"/>
              <a:t>0.2</a:t>
            </a:r>
          </a:p>
          <a:p>
            <a:r>
              <a:rPr lang="en-US" altLang="en-US" sz="1800" dirty="0"/>
              <a:t>0.1</a:t>
            </a:r>
          </a:p>
          <a:p>
            <a:r>
              <a:rPr lang="en-US" altLang="en-US" sz="1800" dirty="0"/>
              <a:t>0.0</a:t>
            </a:r>
          </a:p>
        </p:txBody>
      </p:sp>
      <p:sp>
        <p:nvSpPr>
          <p:cNvPr id="18" name="Line 22">
            <a:extLst>
              <a:ext uri="{FF2B5EF4-FFF2-40B4-BE49-F238E27FC236}">
                <a16:creationId xmlns:a16="http://schemas.microsoft.com/office/drawing/2014/main" id="{F5BEB23C-367B-4919-A180-6E31B70991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92852" y="3295651"/>
            <a:ext cx="0" cy="1905000"/>
          </a:xfrm>
          <a:prstGeom prst="line">
            <a:avLst/>
          </a:prstGeom>
          <a:noFill/>
          <a:ln w="28575">
            <a:solidFill>
              <a:srgbClr val="E5E01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6862C77B-05BA-474E-B223-C3F1279CF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7652" y="4362451"/>
            <a:ext cx="304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24">
            <a:extLst>
              <a:ext uri="{FF2B5EF4-FFF2-40B4-BE49-F238E27FC236}">
                <a16:creationId xmlns:a16="http://schemas.microsoft.com/office/drawing/2014/main" id="{3AAFC8FF-2D05-476E-9128-FF357AE00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7652" y="4057651"/>
            <a:ext cx="304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58C4CCE2-991E-416B-8F13-D118B49A1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2452" y="4057651"/>
            <a:ext cx="304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6">
            <a:extLst>
              <a:ext uri="{FF2B5EF4-FFF2-40B4-BE49-F238E27FC236}">
                <a16:creationId xmlns:a16="http://schemas.microsoft.com/office/drawing/2014/main" id="{90E3D70F-B787-463F-AAF4-C390E1E72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7652" y="4667251"/>
            <a:ext cx="304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D4CBFEF1-5F4D-42EC-A3B2-E69E556D2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2452" y="4362451"/>
            <a:ext cx="304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EAA74423-6186-4B4F-9B49-60DB83F69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2452" y="4667251"/>
            <a:ext cx="304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0BBB0F55-19B2-4E7C-BBFE-03DD09432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2452" y="3752851"/>
            <a:ext cx="304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0E5F4D19-3F21-46C6-A382-361711951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2452" y="3448051"/>
            <a:ext cx="304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CDCD4453-FC37-42DC-B2C0-3BFD00056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7652" y="3752851"/>
            <a:ext cx="304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32">
            <a:extLst>
              <a:ext uri="{FF2B5EF4-FFF2-40B4-BE49-F238E27FC236}">
                <a16:creationId xmlns:a16="http://schemas.microsoft.com/office/drawing/2014/main" id="{651AF5F0-2A7A-4D2C-98C2-F1D965D27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2452" y="3143251"/>
            <a:ext cx="304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33">
            <a:extLst>
              <a:ext uri="{FF2B5EF4-FFF2-40B4-BE49-F238E27FC236}">
                <a16:creationId xmlns:a16="http://schemas.microsoft.com/office/drawing/2014/main" id="{B55BC524-B800-4A89-ADD2-BB00C427FB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26652" y="3676651"/>
            <a:ext cx="0" cy="13716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34">
            <a:extLst>
              <a:ext uri="{FF2B5EF4-FFF2-40B4-BE49-F238E27FC236}">
                <a16:creationId xmlns:a16="http://schemas.microsoft.com/office/drawing/2014/main" id="{954F637F-FD41-4FE9-A5D8-15B25F51ED5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6652" y="5048251"/>
            <a:ext cx="22860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35">
            <a:extLst>
              <a:ext uri="{FF2B5EF4-FFF2-40B4-BE49-F238E27FC236}">
                <a16:creationId xmlns:a16="http://schemas.microsoft.com/office/drawing/2014/main" id="{3057341E-1C5B-4E32-BF6A-65574F43E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3252" y="3905251"/>
            <a:ext cx="4764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0.3</a:t>
            </a:r>
          </a:p>
          <a:p>
            <a:r>
              <a:rPr lang="en-US" altLang="en-US" sz="1800" dirty="0"/>
              <a:t>0.2</a:t>
            </a:r>
          </a:p>
          <a:p>
            <a:r>
              <a:rPr lang="en-US" altLang="en-US" sz="1800" dirty="0"/>
              <a:t>0.1</a:t>
            </a:r>
          </a:p>
          <a:p>
            <a:r>
              <a:rPr lang="en-US" altLang="en-US" sz="1800" dirty="0"/>
              <a:t>0.0</a:t>
            </a:r>
          </a:p>
        </p:txBody>
      </p:sp>
      <p:sp>
        <p:nvSpPr>
          <p:cNvPr id="32" name="Line 36">
            <a:extLst>
              <a:ext uri="{FF2B5EF4-FFF2-40B4-BE49-F238E27FC236}">
                <a16:creationId xmlns:a16="http://schemas.microsoft.com/office/drawing/2014/main" id="{3562EADF-8C12-4E20-A6D5-A37A3E0D36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88652" y="2990851"/>
            <a:ext cx="0" cy="2286000"/>
          </a:xfrm>
          <a:prstGeom prst="line">
            <a:avLst/>
          </a:prstGeom>
          <a:noFill/>
          <a:ln w="28575">
            <a:solidFill>
              <a:srgbClr val="E5E01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37">
            <a:extLst>
              <a:ext uri="{FF2B5EF4-FFF2-40B4-BE49-F238E27FC236}">
                <a16:creationId xmlns:a16="http://schemas.microsoft.com/office/drawing/2014/main" id="{D10ED013-9D1A-44DE-A93D-8D75FEB9D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0627" y="5657851"/>
            <a:ext cx="46794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d1                                  &gt;                          d2</a:t>
            </a:r>
          </a:p>
        </p:txBody>
      </p:sp>
      <p:sp>
        <p:nvSpPr>
          <p:cNvPr id="34" name="Line 38">
            <a:extLst>
              <a:ext uri="{FF2B5EF4-FFF2-40B4-BE49-F238E27FC236}">
                <a16:creationId xmlns:a16="http://schemas.microsoft.com/office/drawing/2014/main" id="{8A76262A-C6D8-4F23-9012-A3E54648BD4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92852" y="5276851"/>
            <a:ext cx="685800" cy="0"/>
          </a:xfrm>
          <a:prstGeom prst="line">
            <a:avLst/>
          </a:prstGeom>
          <a:noFill/>
          <a:ln w="76200">
            <a:solidFill>
              <a:srgbClr val="E5E01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9">
            <a:extLst>
              <a:ext uri="{FF2B5EF4-FFF2-40B4-BE49-F238E27FC236}">
                <a16:creationId xmlns:a16="http://schemas.microsoft.com/office/drawing/2014/main" id="{53B6A2F4-9BE9-4713-8E29-C27C189EDC73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8652" y="5353051"/>
            <a:ext cx="228600" cy="0"/>
          </a:xfrm>
          <a:prstGeom prst="line">
            <a:avLst/>
          </a:prstGeom>
          <a:noFill/>
          <a:ln w="28575">
            <a:solidFill>
              <a:srgbClr val="E5E01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E06E809-136A-44EF-926B-D9F610079DDF}"/>
              </a:ext>
            </a:extLst>
          </p:cNvPr>
          <p:cNvSpPr txBox="1"/>
          <p:nvPr/>
        </p:nvSpPr>
        <p:spPr>
          <a:xfrm>
            <a:off x="3393730" y="6176594"/>
            <a:ext cx="8692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gambar</a:t>
            </a:r>
            <a:r>
              <a:rPr lang="en-US" dirty="0">
                <a:solidFill>
                  <a:srgbClr val="FF0000"/>
                </a:solidFill>
              </a:rPr>
              <a:t>: Dr. Rolf </a:t>
            </a:r>
            <a:r>
              <a:rPr lang="en-US" dirty="0" err="1">
                <a:solidFill>
                  <a:srgbClr val="FF0000"/>
                </a:solidFill>
              </a:rPr>
              <a:t>Lakaemper</a:t>
            </a:r>
            <a:r>
              <a:rPr lang="en-US" dirty="0">
                <a:solidFill>
                  <a:srgbClr val="FF0000"/>
                </a:solidFill>
              </a:rPr>
              <a:t>, CIS 601 Image ENHANCEMENT in the SPATIAL DOMAIN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2AA1B6-5DC2-13C4-7FA8-EC486084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50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8CA65-35B8-4F19-A268-0AD015549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4339"/>
            <a:ext cx="10515600" cy="5252624"/>
          </a:xfrm>
        </p:spPr>
        <p:txBody>
          <a:bodyPr/>
          <a:lstStyle/>
          <a:p>
            <a:r>
              <a:rPr lang="en-GB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Variansi</a:t>
            </a:r>
            <a:r>
              <a:rPr lang="en-GB" altLang="en-US" dirty="0">
                <a:latin typeface="Arial" panose="020B0604020202020204" pitchFamily="34" charset="0"/>
                <a:sym typeface="Symbol" panose="05050102010706020507" pitchFamily="18" charset="2"/>
              </a:rPr>
              <a:t> dan standard </a:t>
            </a:r>
            <a:r>
              <a:rPr lang="en-GB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deviasi</a:t>
            </a:r>
            <a:r>
              <a:rPr lang="en-GB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dari</a:t>
            </a:r>
            <a:r>
              <a:rPr lang="en-GB" altLang="en-US" dirty="0">
                <a:latin typeface="Arial" panose="020B0604020202020204" pitchFamily="34" charset="0"/>
                <a:sym typeface="Symbol" panose="05050102010706020507" pitchFamily="18" charset="2"/>
              </a:rPr>
              <a:t> histogram </a:t>
            </a:r>
            <a:r>
              <a:rPr lang="en-GB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citra</a:t>
            </a:r>
            <a:r>
              <a:rPr lang="en-GB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memberikan</a:t>
            </a:r>
            <a:r>
              <a:rPr lang="en-GB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informasi</a:t>
            </a:r>
            <a:r>
              <a:rPr lang="en-GB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tentang</a:t>
            </a:r>
            <a:r>
              <a:rPr lang="en-GB" altLang="en-US" dirty="0">
                <a:latin typeface="Arial" panose="020B0604020202020204" pitchFamily="34" charset="0"/>
                <a:sym typeface="Symbol" panose="05050102010706020507" pitchFamily="18" charset="2"/>
              </a:rPr>
              <a:t> rata-rata </a:t>
            </a:r>
            <a:r>
              <a:rPr lang="en-GB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kontras</a:t>
            </a:r>
            <a:r>
              <a:rPr lang="en-GB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citra</a:t>
            </a:r>
            <a:r>
              <a:rPr lang="en-GB" altLang="en-US" dirty="0">
                <a:latin typeface="Arial" panose="020B0604020202020204" pitchFamily="34" charset="0"/>
                <a:sym typeface="Symbol" panose="05050102010706020507" pitchFamily="18" charset="2"/>
              </a:rPr>
              <a:t>.</a:t>
            </a:r>
          </a:p>
          <a:p>
            <a:endParaRPr lang="en-GB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endParaRPr lang="en-US" altLang="en-US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en-GB" altLang="en-US" dirty="0">
                <a:latin typeface="Arial" panose="020B0604020202020204" pitchFamily="34" charset="0"/>
                <a:sym typeface="Symbol" panose="05050102010706020507" pitchFamily="18" charset="2"/>
              </a:rPr>
              <a:t>Makin </a:t>
            </a:r>
            <a:r>
              <a:rPr lang="en-GB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tinggi</a:t>
            </a:r>
            <a:r>
              <a:rPr lang="en-GB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nilai</a:t>
            </a:r>
            <a:r>
              <a:rPr lang="en-GB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variansi</a:t>
            </a:r>
            <a:r>
              <a:rPr lang="en-GB" altLang="en-US" dirty="0">
                <a:latin typeface="Arial" panose="020B0604020202020204" pitchFamily="34" charset="0"/>
                <a:sym typeface="Symbol" panose="05050102010706020507" pitchFamily="18" charset="2"/>
              </a:rPr>
              <a:t> (=</a:t>
            </a:r>
            <a:r>
              <a:rPr lang="en-GB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makin</a:t>
            </a:r>
            <a:r>
              <a:rPr lang="en-GB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tinggi</a:t>
            </a:r>
            <a:r>
              <a:rPr lang="en-GB" altLang="en-US" dirty="0">
                <a:latin typeface="Arial" panose="020B0604020202020204" pitchFamily="34" charset="0"/>
                <a:sym typeface="Symbol" panose="05050102010706020507" pitchFamily="18" charset="2"/>
              </a:rPr>
              <a:t> standard </a:t>
            </a:r>
            <a:r>
              <a:rPr lang="en-GB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deviasi</a:t>
            </a:r>
            <a:r>
              <a:rPr lang="en-GB" altLang="en-US" dirty="0">
                <a:latin typeface="Arial" panose="020B0604020202020204" pitchFamily="34" charset="0"/>
                <a:sym typeface="Symbol" panose="05050102010706020507" pitchFamily="18" charset="2"/>
              </a:rPr>
              <a:t>), </a:t>
            </a:r>
            <a:r>
              <a:rPr lang="en-GB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makin</a:t>
            </a:r>
            <a:r>
              <a:rPr lang="en-GB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tinggi</a:t>
            </a:r>
            <a:r>
              <a:rPr lang="en-GB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kontras</a:t>
            </a:r>
            <a:r>
              <a:rPr lang="en-GB" altLang="en-US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sym typeface="Symbol" panose="05050102010706020507" pitchFamily="18" charset="2"/>
              </a:rPr>
              <a:t>citra</a:t>
            </a:r>
            <a:r>
              <a:rPr lang="en-GB" altLang="en-US" dirty="0">
                <a:latin typeface="Arial" panose="020B0604020202020204" pitchFamily="34" charset="0"/>
                <a:sym typeface="Symbol" panose="05050102010706020507" pitchFamily="18" charset="2"/>
              </a:rPr>
              <a:t>.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74A36E-B04D-01D0-F1F2-396E4BE81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44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9D6C7-FAC2-40C7-A4C2-7358489C2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704"/>
            <a:ext cx="10515600" cy="6496539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Contoh</a:t>
            </a:r>
            <a:r>
              <a:rPr lang="en-US" dirty="0"/>
              <a:t>:  </a:t>
            </a:r>
            <a:r>
              <a:rPr lang="en-US" dirty="0" err="1"/>
              <a:t>citra</a:t>
            </a:r>
            <a:r>
              <a:rPr lang="en-US" dirty="0"/>
              <a:t> (normal) dan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versi</a:t>
            </a:r>
            <a:r>
              <a:rPr lang="en-US" dirty="0"/>
              <a:t> </a:t>
            </a:r>
            <a:r>
              <a:rPr lang="en-US" i="1" dirty="0"/>
              <a:t>blur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CBAD053A-E7D1-40E7-BFA4-A57C0B9E0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05" y="644640"/>
            <a:ext cx="3101099" cy="278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C924EB94-780D-4819-85F6-73F336170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437" y="3652991"/>
            <a:ext cx="3101099" cy="278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6F3FF7C4-066B-4BAD-AEFB-9708DAF94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835" y="658182"/>
            <a:ext cx="3101099" cy="278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74E61244-3B0A-4EF4-A15C-C20C9C6A5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835" y="3652991"/>
            <a:ext cx="3101099" cy="278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5">
            <a:extLst>
              <a:ext uri="{FF2B5EF4-FFF2-40B4-BE49-F238E27FC236}">
                <a16:creationId xmlns:a16="http://schemas.microsoft.com/office/drawing/2014/main" id="{BA076721-5D86-42E2-BE5E-8717A233B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7852" y="2146507"/>
            <a:ext cx="21788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/>
              <a:t>u=0.73    d=0.32</a:t>
            </a: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D76A2889-B62A-4AAF-B698-ED445B413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5702" y="4984298"/>
            <a:ext cx="20409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/>
              <a:t>u=0.71  d=0.27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E17D4B-224B-472F-BB0F-1107C99EF57D}"/>
              </a:ext>
            </a:extLst>
          </p:cNvPr>
          <p:cNvSpPr txBox="1"/>
          <p:nvPr/>
        </p:nvSpPr>
        <p:spPr>
          <a:xfrm>
            <a:off x="1836641" y="6492802"/>
            <a:ext cx="10056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gambar</a:t>
            </a:r>
            <a:r>
              <a:rPr lang="en-US" dirty="0">
                <a:solidFill>
                  <a:srgbClr val="FF0000"/>
                </a:solidFill>
              </a:rPr>
              <a:t>: Dr. Rolf </a:t>
            </a:r>
            <a:r>
              <a:rPr lang="en-US" dirty="0" err="1">
                <a:solidFill>
                  <a:srgbClr val="FF0000"/>
                </a:solidFill>
              </a:rPr>
              <a:t>Lakaemper</a:t>
            </a:r>
            <a:r>
              <a:rPr lang="en-US" dirty="0">
                <a:solidFill>
                  <a:srgbClr val="FF0000"/>
                </a:solidFill>
              </a:rPr>
              <a:t>, CIS 601 Image ENHANCEMENT in the SPATIAL DOMAIN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B15819-FE38-509F-AA35-A58E76D62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45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C8516-02B5-435A-96C4-8677ED1C8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2209"/>
            <a:ext cx="10515600" cy="4904754"/>
          </a:xfrm>
        </p:spPr>
        <p:txBody>
          <a:bodyPr/>
          <a:lstStyle/>
          <a:p>
            <a:r>
              <a:rPr lang="en-US" dirty="0"/>
              <a:t>Dari </a:t>
            </a:r>
            <a:r>
              <a:rPr lang="en-US" dirty="0" err="1"/>
              <a:t>sebuah</a:t>
            </a:r>
            <a:r>
              <a:rPr lang="en-US" dirty="0"/>
              <a:t> histogram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kemunculan</a:t>
            </a:r>
            <a:r>
              <a:rPr lang="en-US" dirty="0"/>
              <a:t> </a:t>
            </a:r>
            <a:r>
              <a:rPr lang="en-US" dirty="0" err="1"/>
              <a:t>nisbi</a:t>
            </a:r>
            <a:r>
              <a:rPr lang="en-US" dirty="0"/>
              <a:t> (</a:t>
            </a:r>
            <a:r>
              <a:rPr lang="en-US" i="1" dirty="0"/>
              <a:t>relative</a:t>
            </a:r>
            <a:r>
              <a:rPr lang="en-US" dirty="0"/>
              <a:t>)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pada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Histogram juga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 </a:t>
            </a:r>
            <a:r>
              <a:rPr lang="en-US" dirty="0" err="1"/>
              <a:t>kecerahan</a:t>
            </a:r>
            <a:r>
              <a:rPr lang="en-US" dirty="0"/>
              <a:t> (</a:t>
            </a:r>
            <a:r>
              <a:rPr lang="en-US" i="1" dirty="0"/>
              <a:t>brightness</a:t>
            </a:r>
            <a:r>
              <a:rPr lang="en-US" dirty="0"/>
              <a:t>) dan </a:t>
            </a:r>
            <a:r>
              <a:rPr lang="en-US" dirty="0" err="1"/>
              <a:t>kontas</a:t>
            </a:r>
            <a:r>
              <a:rPr lang="en-US" dirty="0"/>
              <a:t> (</a:t>
            </a:r>
            <a:r>
              <a:rPr lang="en-US" i="1" dirty="0"/>
              <a:t>contrast</a:t>
            </a:r>
            <a:r>
              <a:rPr lang="en-US" dirty="0"/>
              <a:t>)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Karena </a:t>
            </a:r>
            <a:r>
              <a:rPr lang="en-US" dirty="0" err="1"/>
              <a:t>itu</a:t>
            </a:r>
            <a:r>
              <a:rPr lang="en-US" dirty="0"/>
              <a:t>, histogram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bantu yang </a:t>
            </a:r>
            <a:r>
              <a:rPr lang="en-US" dirty="0" err="1"/>
              <a:t>berharga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kualitatif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kuantitatif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4D6300-B2D9-6C67-CB11-FB0DF6537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5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CEB9A-AF64-494B-9F3C-4164FB56C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285"/>
            <a:ext cx="10515600" cy="1325563"/>
          </a:xfrm>
        </p:spPr>
        <p:txBody>
          <a:bodyPr/>
          <a:lstStyle/>
          <a:p>
            <a:r>
              <a:rPr lang="en-US" b="1" dirty="0" err="1">
                <a:latin typeface="+mn-lt"/>
              </a:rPr>
              <a:t>Menghitung</a:t>
            </a:r>
            <a:r>
              <a:rPr lang="en-US" b="1" dirty="0">
                <a:latin typeface="+mn-lt"/>
              </a:rPr>
              <a:t> histogram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51B6C-FE44-4395-AA18-A5274E206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level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, [0, </a:t>
            </a:r>
            <a:r>
              <a:rPr lang="en-US" i="1" dirty="0"/>
              <a:t>L</a:t>
            </a:r>
            <a:r>
              <a:rPr lang="en-US" dirty="0"/>
              <a:t>-1].</a:t>
            </a:r>
          </a:p>
          <a:p>
            <a:endParaRPr lang="en-US" dirty="0"/>
          </a:p>
          <a:p>
            <a:r>
              <a:rPr lang="en-US" dirty="0" err="1"/>
              <a:t>Hitung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kemunculan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 </a:t>
            </a:r>
            <a:r>
              <a:rPr lang="en-US" i="1" dirty="0"/>
              <a:t>j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 yang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i="1" dirty="0"/>
              <a:t>j</a:t>
            </a:r>
            <a:r>
              <a:rPr lang="en-US" dirty="0"/>
              <a:t> = 0, 1, 2, ..., </a:t>
            </a:r>
            <a:r>
              <a:rPr lang="en-US" i="1" dirty="0"/>
              <a:t>L</a:t>
            </a:r>
            <a:r>
              <a:rPr lang="en-US" dirty="0"/>
              <a:t> – 1.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99716-5F54-2F95-AFA8-DF19C7B24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61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0B95E-9A7F-4304-9652-FAF3B25AA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4461"/>
            <a:ext cx="10515600" cy="527250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Contoh</a:t>
            </a:r>
            <a:r>
              <a:rPr lang="en-US" dirty="0"/>
              <a:t>: </a:t>
            </a:r>
          </a:p>
        </p:txBody>
      </p:sp>
      <p:graphicFrame>
        <p:nvGraphicFramePr>
          <p:cNvPr id="4" name="Group 5">
            <a:extLst>
              <a:ext uri="{FF2B5EF4-FFF2-40B4-BE49-F238E27FC236}">
                <a16:creationId xmlns:a16="http://schemas.microsoft.com/office/drawing/2014/main" id="{A11D15DF-0B0F-4F56-9F37-B5175B876A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5205"/>
              </p:ext>
            </p:extLst>
          </p:nvPr>
        </p:nvGraphicFramePr>
        <p:xfrm>
          <a:off x="2338181" y="2461592"/>
          <a:ext cx="2514600" cy="2611439"/>
        </p:xfrm>
        <a:graphic>
          <a:graphicData uri="http://schemas.openxmlformats.org/drawingml/2006/table">
            <a:tbl>
              <a:tblPr/>
              <a:tblGrid>
                <a:gridCol w="62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th-TH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th-TH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Group 32">
            <a:extLst>
              <a:ext uri="{FF2B5EF4-FFF2-40B4-BE49-F238E27FC236}">
                <a16:creationId xmlns:a16="http://schemas.microsoft.com/office/drawing/2014/main" id="{82407E9E-9838-46C6-9295-4D98AA40ADB2}"/>
              </a:ext>
            </a:extLst>
          </p:cNvPr>
          <p:cNvGrpSpPr>
            <a:grpSpLocks/>
          </p:cNvGrpSpPr>
          <p:nvPr/>
        </p:nvGrpSpPr>
        <p:grpSpPr bwMode="auto">
          <a:xfrm>
            <a:off x="2377869" y="1623392"/>
            <a:ext cx="7697787" cy="4876800"/>
            <a:chOff x="853" y="960"/>
            <a:chExt cx="4849" cy="3072"/>
          </a:xfrm>
        </p:grpSpPr>
        <p:sp>
          <p:nvSpPr>
            <p:cNvPr id="6" name="Text Box 33">
              <a:extLst>
                <a:ext uri="{FF2B5EF4-FFF2-40B4-BE49-F238E27FC236}">
                  <a16:creationId xmlns:a16="http://schemas.microsoft.com/office/drawing/2014/main" id="{CF71D13F-2854-4461-BEA9-C370C7E32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0" y="3216"/>
              <a:ext cx="10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Tahoma" panose="020B0604030504040204" pitchFamily="34" charset="0"/>
                  <a:cs typeface="Tahoma" panose="020B0604030504040204" pitchFamily="34" charset="0"/>
                </a:rPr>
                <a:t>4x4 image </a:t>
              </a:r>
              <a:endParaRPr lang="th-TH" altLang="en-US" sz="24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Text Box 34">
              <a:extLst>
                <a:ext uri="{FF2B5EF4-FFF2-40B4-BE49-F238E27FC236}">
                  <a16:creationId xmlns:a16="http://schemas.microsoft.com/office/drawing/2014/main" id="{486C75F0-57F5-4EED-B43F-7FCA403D2E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" y="3504"/>
              <a:ext cx="16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Tahoma" panose="020B0604030504040204" pitchFamily="34" charset="0"/>
                  <a:cs typeface="Tahoma" panose="020B0604030504040204" pitchFamily="34" charset="0"/>
                </a:rPr>
                <a:t>Grayscale = [0,9]</a:t>
              </a:r>
              <a:endParaRPr lang="th-TH" altLang="en-US" sz="24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Text Box 35">
              <a:extLst>
                <a:ext uri="{FF2B5EF4-FFF2-40B4-BE49-F238E27FC236}">
                  <a16:creationId xmlns:a16="http://schemas.microsoft.com/office/drawing/2014/main" id="{BB7570A6-0422-428F-83E4-31F54A207C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3744"/>
              <a:ext cx="9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ahoma" panose="020B0604030504040204" pitchFamily="34" charset="0"/>
                  <a:cs typeface="Tahoma" panose="020B0604030504040204" pitchFamily="34" charset="0"/>
                </a:rPr>
                <a:t>histogram</a:t>
              </a:r>
              <a:endParaRPr lang="th-TH" altLang="en-US" sz="24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Line 36">
              <a:extLst>
                <a:ext uri="{FF2B5EF4-FFF2-40B4-BE49-F238E27FC236}">
                  <a16:creationId xmlns:a16="http://schemas.microsoft.com/office/drawing/2014/main" id="{0D2A43AC-C4CE-457F-886B-60430B9C3C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3349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Line 37">
              <a:extLst>
                <a:ext uri="{FF2B5EF4-FFF2-40B4-BE49-F238E27FC236}">
                  <a16:creationId xmlns:a16="http://schemas.microsoft.com/office/drawing/2014/main" id="{4F04E349-266B-4862-B44A-E356B42FD1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5" y="1200"/>
              <a:ext cx="0" cy="2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" name="Line 38">
              <a:extLst>
                <a:ext uri="{FF2B5EF4-FFF2-40B4-BE49-F238E27FC236}">
                  <a16:creationId xmlns:a16="http://schemas.microsoft.com/office/drawing/2014/main" id="{DAAEA8D3-31AD-4CEC-A405-52FA9D494F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3" y="327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Line 39">
              <a:extLst>
                <a:ext uri="{FF2B5EF4-FFF2-40B4-BE49-F238E27FC236}">
                  <a16:creationId xmlns:a16="http://schemas.microsoft.com/office/drawing/2014/main" id="{8600A079-887F-43D7-814D-255D18954F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2" y="327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Line 40">
              <a:extLst>
                <a:ext uri="{FF2B5EF4-FFF2-40B4-BE49-F238E27FC236}">
                  <a16:creationId xmlns:a16="http://schemas.microsoft.com/office/drawing/2014/main" id="{58513F35-B416-49F2-9428-DED5427EAA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2" y="327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" name="Line 41">
              <a:extLst>
                <a:ext uri="{FF2B5EF4-FFF2-40B4-BE49-F238E27FC236}">
                  <a16:creationId xmlns:a16="http://schemas.microsoft.com/office/drawing/2014/main" id="{3F95BE29-A5F0-446D-8CBC-1FB3133D25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327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42">
              <a:extLst>
                <a:ext uri="{FF2B5EF4-FFF2-40B4-BE49-F238E27FC236}">
                  <a16:creationId xmlns:a16="http://schemas.microsoft.com/office/drawing/2014/main" id="{D9D0E8ED-E437-4252-8088-5B53803EB0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0" y="327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Line 43">
              <a:extLst>
                <a:ext uri="{FF2B5EF4-FFF2-40B4-BE49-F238E27FC236}">
                  <a16:creationId xmlns:a16="http://schemas.microsoft.com/office/drawing/2014/main" id="{B3D0B5EA-05DA-4CB5-A5FE-FFF0135034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0" y="327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" name="Line 44">
              <a:extLst>
                <a:ext uri="{FF2B5EF4-FFF2-40B4-BE49-F238E27FC236}">
                  <a16:creationId xmlns:a16="http://schemas.microsoft.com/office/drawing/2014/main" id="{EBF9C3AB-F2BB-472C-ADC2-F457536EC9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0" y="327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45">
              <a:extLst>
                <a:ext uri="{FF2B5EF4-FFF2-40B4-BE49-F238E27FC236}">
                  <a16:creationId xmlns:a16="http://schemas.microsoft.com/office/drawing/2014/main" id="{50C3C9F5-D835-4D93-BBC4-A7492B0393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0" y="327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46">
              <a:extLst>
                <a:ext uri="{FF2B5EF4-FFF2-40B4-BE49-F238E27FC236}">
                  <a16:creationId xmlns:a16="http://schemas.microsoft.com/office/drawing/2014/main" id="{0AFA564A-917B-4004-B7AC-A5F93B07A2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51" y="327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47">
              <a:extLst>
                <a:ext uri="{FF2B5EF4-FFF2-40B4-BE49-F238E27FC236}">
                  <a16:creationId xmlns:a16="http://schemas.microsoft.com/office/drawing/2014/main" id="{C8B1E990-2317-421A-B3C7-50604AAEE84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3137" y="1331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48">
              <a:extLst>
                <a:ext uri="{FF2B5EF4-FFF2-40B4-BE49-F238E27FC236}">
                  <a16:creationId xmlns:a16="http://schemas.microsoft.com/office/drawing/2014/main" id="{D6CD240C-71C6-4B93-AD3E-F99C9A18FF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3137" y="1641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49">
              <a:extLst>
                <a:ext uri="{FF2B5EF4-FFF2-40B4-BE49-F238E27FC236}">
                  <a16:creationId xmlns:a16="http://schemas.microsoft.com/office/drawing/2014/main" id="{1BB45B00-5C0F-4724-B701-0188669F303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3137" y="197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50">
              <a:extLst>
                <a:ext uri="{FF2B5EF4-FFF2-40B4-BE49-F238E27FC236}">
                  <a16:creationId xmlns:a16="http://schemas.microsoft.com/office/drawing/2014/main" id="{A98194EB-8AAE-42E4-87CA-90B0FA89AAD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3137" y="2291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51">
              <a:extLst>
                <a:ext uri="{FF2B5EF4-FFF2-40B4-BE49-F238E27FC236}">
                  <a16:creationId xmlns:a16="http://schemas.microsoft.com/office/drawing/2014/main" id="{A6242AAA-E01C-40D9-B82C-302CBCD13DB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3137" y="262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52">
              <a:extLst>
                <a:ext uri="{FF2B5EF4-FFF2-40B4-BE49-F238E27FC236}">
                  <a16:creationId xmlns:a16="http://schemas.microsoft.com/office/drawing/2014/main" id="{279F0C18-2050-4763-95C7-18367E5953E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3137" y="29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Line 53">
              <a:extLst>
                <a:ext uri="{FF2B5EF4-FFF2-40B4-BE49-F238E27FC236}">
                  <a16:creationId xmlns:a16="http://schemas.microsoft.com/office/drawing/2014/main" id="{5E464995-8382-4062-8618-BC981A3040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89" y="1344"/>
              <a:ext cx="0" cy="2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Text Box 54">
              <a:extLst>
                <a:ext uri="{FF2B5EF4-FFF2-40B4-BE49-F238E27FC236}">
                  <a16:creationId xmlns:a16="http://schemas.microsoft.com/office/drawing/2014/main" id="{9E3CF7AB-1B64-46D7-BCB6-57FAB57F16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3" y="3435"/>
              <a:ext cx="2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Tahoma" panose="020B0604030504040204" pitchFamily="34" charset="0"/>
                  <a:cs typeface="Tahoma" panose="020B0604030504040204" pitchFamily="34" charset="0"/>
                </a:rPr>
                <a:t>0</a:t>
              </a:r>
              <a:endParaRPr lang="th-TH" altLang="en-US" sz="20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 Box 55">
              <a:extLst>
                <a:ext uri="{FF2B5EF4-FFF2-40B4-BE49-F238E27FC236}">
                  <a16:creationId xmlns:a16="http://schemas.microsoft.com/office/drawing/2014/main" id="{6674DF99-303D-4A50-B2BC-E3F36911E5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7" y="3435"/>
              <a:ext cx="2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th-TH" altLang="en-US" sz="20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Text Box 56">
              <a:extLst>
                <a:ext uri="{FF2B5EF4-FFF2-40B4-BE49-F238E27FC236}">
                  <a16:creationId xmlns:a16="http://schemas.microsoft.com/office/drawing/2014/main" id="{B7C1D59D-958C-4C70-B5A2-817F4063F8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1" y="2917"/>
              <a:ext cx="2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th-TH" altLang="en-US" sz="20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Text Box 57">
              <a:extLst>
                <a:ext uri="{FF2B5EF4-FFF2-40B4-BE49-F238E27FC236}">
                  <a16:creationId xmlns:a16="http://schemas.microsoft.com/office/drawing/2014/main" id="{F91DDBC4-81A5-42F5-BECB-E0B2AA2FE8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2" y="3435"/>
              <a:ext cx="2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th-TH" altLang="en-US" sz="20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Text Box 58">
              <a:extLst>
                <a:ext uri="{FF2B5EF4-FFF2-40B4-BE49-F238E27FC236}">
                  <a16:creationId xmlns:a16="http://schemas.microsoft.com/office/drawing/2014/main" id="{5EF526A6-767D-4820-82A1-8EEBE6284E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1" y="2592"/>
              <a:ext cx="2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th-TH" altLang="en-US" sz="20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Text Box 59">
              <a:extLst>
                <a:ext uri="{FF2B5EF4-FFF2-40B4-BE49-F238E27FC236}">
                  <a16:creationId xmlns:a16="http://schemas.microsoft.com/office/drawing/2014/main" id="{6528900D-E613-4D39-B176-BCFF675274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7" y="3435"/>
              <a:ext cx="2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th-TH" altLang="en-US" sz="20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Text Box 60">
              <a:extLst>
                <a:ext uri="{FF2B5EF4-FFF2-40B4-BE49-F238E27FC236}">
                  <a16:creationId xmlns:a16="http://schemas.microsoft.com/office/drawing/2014/main" id="{5ECC8DC9-D701-432F-AA61-F22DB1DA07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1" y="2268"/>
              <a:ext cx="2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th-TH" altLang="en-US" sz="20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Text Box 61">
              <a:extLst>
                <a:ext uri="{FF2B5EF4-FFF2-40B4-BE49-F238E27FC236}">
                  <a16:creationId xmlns:a16="http://schemas.microsoft.com/office/drawing/2014/main" id="{BD9BEA48-7964-45DE-862C-9FDC65AAFC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1" y="3435"/>
              <a:ext cx="2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th-TH" altLang="en-US" sz="20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Text Box 62">
              <a:extLst>
                <a:ext uri="{FF2B5EF4-FFF2-40B4-BE49-F238E27FC236}">
                  <a16:creationId xmlns:a16="http://schemas.microsoft.com/office/drawing/2014/main" id="{66F68C9C-8C88-4205-AF99-DF4FBCE46A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1" y="1944"/>
              <a:ext cx="2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th-TH" altLang="en-US" sz="20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Text Box 63">
              <a:extLst>
                <a:ext uri="{FF2B5EF4-FFF2-40B4-BE49-F238E27FC236}">
                  <a16:creationId xmlns:a16="http://schemas.microsoft.com/office/drawing/2014/main" id="{A70AC8DF-077C-471B-9841-3547AF2357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6" y="3435"/>
              <a:ext cx="2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th-TH" altLang="en-US" sz="20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Text Box 64">
              <a:extLst>
                <a:ext uri="{FF2B5EF4-FFF2-40B4-BE49-F238E27FC236}">
                  <a16:creationId xmlns:a16="http://schemas.microsoft.com/office/drawing/2014/main" id="{9E28271F-F0F3-468B-80A4-5F9B0B9B99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1" y="1620"/>
              <a:ext cx="2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th-TH" altLang="en-US" sz="20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Text Box 65">
              <a:extLst>
                <a:ext uri="{FF2B5EF4-FFF2-40B4-BE49-F238E27FC236}">
                  <a16:creationId xmlns:a16="http://schemas.microsoft.com/office/drawing/2014/main" id="{98A921EC-E726-4371-AEA7-5C84FB3778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1" y="3435"/>
              <a:ext cx="2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lang="th-TH" altLang="en-US" sz="20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Text Box 66">
              <a:extLst>
                <a:ext uri="{FF2B5EF4-FFF2-40B4-BE49-F238E27FC236}">
                  <a16:creationId xmlns:a16="http://schemas.microsoft.com/office/drawing/2014/main" id="{A39D9643-D71F-4A44-87E1-02A9024DCC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1" y="1296"/>
              <a:ext cx="2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lang="th-TH" altLang="en-US" sz="20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Text Box 67">
              <a:extLst>
                <a:ext uri="{FF2B5EF4-FFF2-40B4-BE49-F238E27FC236}">
                  <a16:creationId xmlns:a16="http://schemas.microsoft.com/office/drawing/2014/main" id="{B0F79ABD-8A1D-4A21-9EA2-CCDE7854ED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5" y="3435"/>
              <a:ext cx="2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lang="th-TH" altLang="en-US" sz="20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Text Box 68">
              <a:extLst>
                <a:ext uri="{FF2B5EF4-FFF2-40B4-BE49-F238E27FC236}">
                  <a16:creationId xmlns:a16="http://schemas.microsoft.com/office/drawing/2014/main" id="{7D1FD99D-67CC-46AE-B215-2D3881DF3F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0" y="3435"/>
              <a:ext cx="2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lang="th-TH" altLang="en-US" sz="20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Text Box 69">
              <a:extLst>
                <a:ext uri="{FF2B5EF4-FFF2-40B4-BE49-F238E27FC236}">
                  <a16:creationId xmlns:a16="http://schemas.microsoft.com/office/drawing/2014/main" id="{1E93FEC2-F730-457D-BE61-59B6DC14C2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5" y="3435"/>
              <a:ext cx="2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lang="th-TH" altLang="en-US" sz="20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Line 70">
              <a:extLst>
                <a:ext uri="{FF2B5EF4-FFF2-40B4-BE49-F238E27FC236}">
                  <a16:creationId xmlns:a16="http://schemas.microsoft.com/office/drawing/2014/main" id="{2C0CEFE4-D111-4A5F-A449-A18DA75C62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07" y="1728"/>
              <a:ext cx="0" cy="16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" name="Line 71">
              <a:extLst>
                <a:ext uri="{FF2B5EF4-FFF2-40B4-BE49-F238E27FC236}">
                  <a16:creationId xmlns:a16="http://schemas.microsoft.com/office/drawing/2014/main" id="{37A9AE7D-F203-4093-9E00-98B5FC8B95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2" y="2049"/>
              <a:ext cx="0" cy="12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" name="Line 72">
              <a:extLst>
                <a:ext uri="{FF2B5EF4-FFF2-40B4-BE49-F238E27FC236}">
                  <a16:creationId xmlns:a16="http://schemas.microsoft.com/office/drawing/2014/main" id="{BAAD361C-6A1B-4B8F-B968-E6D9FB5188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50" y="3024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" name="Text Box 73">
              <a:extLst>
                <a:ext uri="{FF2B5EF4-FFF2-40B4-BE49-F238E27FC236}">
                  <a16:creationId xmlns:a16="http://schemas.microsoft.com/office/drawing/2014/main" id="{641AD411-DF30-4FA9-A205-7158BC4EC6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960"/>
              <a:ext cx="117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 err="1">
                  <a:latin typeface="Tahoma" panose="020B0604030504040204" pitchFamily="34" charset="0"/>
                  <a:cs typeface="Tahoma" panose="020B0604030504040204" pitchFamily="34" charset="0"/>
                </a:rPr>
                <a:t>Jumlah</a:t>
              </a:r>
              <a:r>
                <a:rPr lang="en-US" altLang="en-US" sz="2400" dirty="0">
                  <a:latin typeface="Tahoma" panose="020B0604030504040204" pitchFamily="34" charset="0"/>
                  <a:cs typeface="Tahoma" panose="020B0604030504040204" pitchFamily="34" charset="0"/>
                </a:rPr>
                <a:t> pixel</a:t>
              </a:r>
              <a:endParaRPr lang="th-TH" altLang="en-US" sz="24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Text Box 74">
              <a:extLst>
                <a:ext uri="{FF2B5EF4-FFF2-40B4-BE49-F238E27FC236}">
                  <a16:creationId xmlns:a16="http://schemas.microsoft.com/office/drawing/2014/main" id="{A1D394DC-AB57-4C30-87BE-3938014CE5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4" y="3024"/>
              <a:ext cx="89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 err="1">
                  <a:latin typeface="Tahoma" panose="020B0604030504040204" pitchFamily="34" charset="0"/>
                  <a:cs typeface="Tahoma" panose="020B0604030504040204" pitchFamily="34" charset="0"/>
                </a:rPr>
                <a:t>Graylevel</a:t>
              </a:r>
              <a:endParaRPr lang="th-TH" altLang="en-US" sz="24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748154BC-A8F6-41C6-9C5F-45252DEFDDEE}"/>
              </a:ext>
            </a:extLst>
          </p:cNvPr>
          <p:cNvSpPr txBox="1"/>
          <p:nvPr/>
        </p:nvSpPr>
        <p:spPr>
          <a:xfrm>
            <a:off x="6402321" y="318358"/>
            <a:ext cx="5597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: ALI JAVED, </a:t>
            </a:r>
            <a:r>
              <a:rPr lang="id-ID" altLang="en-US" dirty="0">
                <a:solidFill>
                  <a:srgbClr val="FF0000"/>
                </a:solidFill>
              </a:rPr>
              <a:t>Digital Image Processing</a:t>
            </a:r>
            <a:r>
              <a:rPr lang="en-US" altLang="en-US" dirty="0">
                <a:solidFill>
                  <a:srgbClr val="FF0000"/>
                </a:solidFill>
              </a:rPr>
              <a:t>, </a:t>
            </a:r>
            <a:r>
              <a:rPr lang="id-ID" altLang="en-US" dirty="0">
                <a:solidFill>
                  <a:srgbClr val="FF0000"/>
                </a:solidFill>
              </a:rPr>
              <a:t>Chapter # 3</a:t>
            </a:r>
            <a:r>
              <a:rPr lang="en-US" altLang="en-US" dirty="0">
                <a:solidFill>
                  <a:srgbClr val="FF0000"/>
                </a:solidFill>
              </a:rPr>
              <a:t>, </a:t>
            </a:r>
            <a:r>
              <a:rPr lang="id-ID" altLang="en-US" dirty="0">
                <a:solidFill>
                  <a:srgbClr val="FF0000"/>
                </a:solidFill>
              </a:rPr>
              <a:t>Image Enhancement in Spatial Domain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1C5C34-DFC5-4FDB-F4A0-8096893DE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60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E7FA7C-BDE4-46C0-916F-908041C1B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573" y="1800109"/>
            <a:ext cx="6096000" cy="45769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626BFB-E20A-4750-A488-CB30D7A8B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53" y="1894532"/>
            <a:ext cx="4313583" cy="43135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DE3652-344D-42C1-B09C-A76559A4697B}"/>
              </a:ext>
            </a:extLst>
          </p:cNvPr>
          <p:cNvSpPr/>
          <p:nvPr/>
        </p:nvSpPr>
        <p:spPr>
          <a:xfrm>
            <a:off x="1169505" y="63994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&gt;&gt; I = </a:t>
            </a:r>
            <a:r>
              <a:rPr lang="en-US" sz="2400" dirty="0" err="1"/>
              <a:t>imread</a:t>
            </a:r>
            <a:r>
              <a:rPr lang="en-US" sz="2400" dirty="0"/>
              <a:t>('boat.bmp');</a:t>
            </a:r>
          </a:p>
          <a:p>
            <a:r>
              <a:rPr lang="en-US" sz="2400" dirty="0"/>
              <a:t>&gt;&gt; </a:t>
            </a:r>
            <a:r>
              <a:rPr lang="en-US" sz="2400" dirty="0" err="1"/>
              <a:t>imhist</a:t>
            </a:r>
            <a:r>
              <a:rPr lang="en-US" sz="2400" dirty="0"/>
              <a:t>(I)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BB9AE7-8998-FE49-3544-80D2D6B68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6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21BD4-A740-4EB2-A2B2-265E57E65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5984"/>
            <a:ext cx="10482470" cy="5520980"/>
          </a:xfrm>
        </p:spPr>
        <p:txBody>
          <a:bodyPr>
            <a:normAutofit/>
          </a:bodyPr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berwarna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R, G, dan B, histogram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kanal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05A6DD-FCDB-4595-BB73-977C73015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994" y="1955324"/>
            <a:ext cx="5677396" cy="424669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D94826A-A6E5-4C23-8480-FC64A42E3B59}"/>
              </a:ext>
            </a:extLst>
          </p:cNvPr>
          <p:cNvSpPr/>
          <p:nvPr/>
        </p:nvSpPr>
        <p:spPr>
          <a:xfrm>
            <a:off x="7575772" y="3416474"/>
            <a:ext cx="40132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&gt;&gt; J = </a:t>
            </a:r>
            <a:r>
              <a:rPr lang="en-US" sz="2000" dirty="0" err="1"/>
              <a:t>imread</a:t>
            </a:r>
            <a:r>
              <a:rPr lang="en-US" sz="2000" dirty="0"/>
              <a:t>('gedung-sate.jpg');</a:t>
            </a:r>
          </a:p>
          <a:p>
            <a:r>
              <a:rPr lang="en-US" sz="2000" dirty="0"/>
              <a:t>&gt;&gt; </a:t>
            </a:r>
            <a:r>
              <a:rPr lang="en-US" sz="2000" dirty="0" err="1"/>
              <a:t>imhist</a:t>
            </a:r>
            <a:r>
              <a:rPr lang="en-US" sz="2000" dirty="0"/>
              <a:t>(J(:,:,1))</a:t>
            </a:r>
          </a:p>
          <a:p>
            <a:r>
              <a:rPr lang="en-US" sz="2000" dirty="0"/>
              <a:t>&gt;&gt; figure; </a:t>
            </a:r>
            <a:r>
              <a:rPr lang="en-US" sz="2000" dirty="0" err="1"/>
              <a:t>imhist</a:t>
            </a:r>
            <a:r>
              <a:rPr lang="en-US" sz="2000" dirty="0"/>
              <a:t>(J(:,:,2))</a:t>
            </a:r>
          </a:p>
          <a:p>
            <a:r>
              <a:rPr lang="en-US" sz="2000" dirty="0"/>
              <a:t>&gt;&gt; figure; </a:t>
            </a:r>
            <a:r>
              <a:rPr lang="en-US" sz="2000" dirty="0" err="1"/>
              <a:t>imhist</a:t>
            </a:r>
            <a:r>
              <a:rPr lang="en-US" sz="2000" dirty="0"/>
              <a:t>(J(:,:,3))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66A9DB-5D48-A49C-C22C-5297B1112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37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9D4CD3-DD9E-4F35-A422-6D11B2B3D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74" y="278296"/>
            <a:ext cx="4342028" cy="32600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86F1B3-55E5-4AC0-BE01-560A0647A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852" y="278295"/>
            <a:ext cx="4342028" cy="32600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813B91-E780-41B3-BA9D-EE58612A69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345" y="3699407"/>
            <a:ext cx="4097793" cy="30766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584885-393E-49D0-B55D-6C4E5584A18E}"/>
              </a:ext>
            </a:extLst>
          </p:cNvPr>
          <p:cNvSpPr txBox="1"/>
          <p:nvPr/>
        </p:nvSpPr>
        <p:spPr>
          <a:xfrm>
            <a:off x="2246243" y="107279"/>
            <a:ext cx="582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8BB8C8-2159-4A97-8C47-5AC4100AA7DA}"/>
              </a:ext>
            </a:extLst>
          </p:cNvPr>
          <p:cNvSpPr txBox="1"/>
          <p:nvPr/>
        </p:nvSpPr>
        <p:spPr>
          <a:xfrm>
            <a:off x="8073886" y="29817"/>
            <a:ext cx="824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Green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C7E043-42B2-4E07-8CBF-F2A68B07FE4E}"/>
              </a:ext>
            </a:extLst>
          </p:cNvPr>
          <p:cNvSpPr txBox="1"/>
          <p:nvPr/>
        </p:nvSpPr>
        <p:spPr>
          <a:xfrm>
            <a:off x="4864205" y="3418813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8D59BA5-AAD6-CF43-D6CA-80387C1C3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55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D5AF39-3628-4EF9-BF52-EB6C9158F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503" y="1393134"/>
            <a:ext cx="4071731" cy="40717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CB7C24-57CA-49C6-A141-A87589A5C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442" y="1393134"/>
            <a:ext cx="5709976" cy="42871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CD4582-C936-4B7F-9853-40797CC75F13}"/>
              </a:ext>
            </a:extLst>
          </p:cNvPr>
          <p:cNvSpPr txBox="1"/>
          <p:nvPr/>
        </p:nvSpPr>
        <p:spPr>
          <a:xfrm>
            <a:off x="1441174" y="496957"/>
            <a:ext cx="2952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Citra Lena (</a:t>
            </a:r>
            <a:r>
              <a:rPr lang="en-US" sz="2400" i="1" dirty="0"/>
              <a:t>grayscale</a:t>
            </a:r>
            <a:r>
              <a:rPr lang="en-US" sz="2400" dirty="0"/>
              <a:t>):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ED008A-D61D-C752-0CA0-80A06A23F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13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1998</TotalTime>
  <Words>1217</Words>
  <Application>Microsoft Office PowerPoint</Application>
  <PresentationFormat>Widescreen</PresentationFormat>
  <Paragraphs>215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Calibri</vt:lpstr>
      <vt:lpstr>Calibri Light</vt:lpstr>
      <vt:lpstr>Courier New</vt:lpstr>
      <vt:lpstr>Symbol</vt:lpstr>
      <vt:lpstr>Tahoma</vt:lpstr>
      <vt:lpstr>Times New Roman</vt:lpstr>
      <vt:lpstr>Office Theme</vt:lpstr>
      <vt:lpstr>Equation.3</vt:lpstr>
      <vt:lpstr>Visio.Drawing.5</vt:lpstr>
      <vt:lpstr>Image</vt:lpstr>
      <vt:lpstr>06 - Histogram Citra </vt:lpstr>
      <vt:lpstr>Histogram Citra</vt:lpstr>
      <vt:lpstr>PowerPoint Presentation</vt:lpstr>
      <vt:lpstr>Menghitung histogram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Normalisasi Histogram</vt:lpstr>
      <vt:lpstr>PowerPoint Presentation</vt:lpstr>
      <vt:lpstr>PowerPoint Presentation</vt:lpstr>
      <vt:lpstr>Informasi penting dari histogram ternormalisasi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Dr.Ir. Rinaldi Munir, MT</dc:creator>
  <cp:lastModifiedBy>Dr. Ir. Rinaldi, M.T.</cp:lastModifiedBy>
  <cp:revision>139</cp:revision>
  <dcterms:created xsi:type="dcterms:W3CDTF">2019-08-23T02:29:55Z</dcterms:created>
  <dcterms:modified xsi:type="dcterms:W3CDTF">2025-09-09T07:22:33Z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2024-09-16T09:12:57Z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c7da8d56-d6c0-4ece-abcd-4efd89899eb4</vt:lpwstr>
  </property>
  <property fmtid="{D5CDD505-2E9C-101B-9397-08002B2CF9AE}" pid="8" name="MSIP_Label_38b525e5-f3da-4501-8f1e-526b6769fc56_ContentBits">
    <vt:lpwstr>0</vt:lpwstr>
  </property>
</Properties>
</file>