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302" r:id="rId8"/>
    <p:sldId id="263" r:id="rId9"/>
    <p:sldId id="264" r:id="rId10"/>
    <p:sldId id="265" r:id="rId11"/>
    <p:sldId id="266" r:id="rId12"/>
    <p:sldId id="298" r:id="rId13"/>
    <p:sldId id="299" r:id="rId14"/>
    <p:sldId id="267" r:id="rId15"/>
    <p:sldId id="268" r:id="rId16"/>
    <p:sldId id="269" r:id="rId17"/>
    <p:sldId id="270" r:id="rId18"/>
    <p:sldId id="305" r:id="rId19"/>
    <p:sldId id="271" r:id="rId20"/>
    <p:sldId id="272" r:id="rId21"/>
    <p:sldId id="303" r:id="rId22"/>
    <p:sldId id="273" r:id="rId23"/>
    <p:sldId id="315" r:id="rId24"/>
    <p:sldId id="307" r:id="rId25"/>
    <p:sldId id="314" r:id="rId26"/>
    <p:sldId id="274" r:id="rId27"/>
    <p:sldId id="306" r:id="rId28"/>
    <p:sldId id="300" r:id="rId29"/>
    <p:sldId id="316" r:id="rId30"/>
    <p:sldId id="276" r:id="rId31"/>
    <p:sldId id="309" r:id="rId32"/>
    <p:sldId id="310" r:id="rId33"/>
    <p:sldId id="278" r:id="rId34"/>
    <p:sldId id="279" r:id="rId35"/>
    <p:sldId id="280" r:id="rId36"/>
    <p:sldId id="308" r:id="rId37"/>
    <p:sldId id="281" r:id="rId38"/>
    <p:sldId id="312" r:id="rId39"/>
    <p:sldId id="282" r:id="rId40"/>
    <p:sldId id="304" r:id="rId41"/>
    <p:sldId id="311" r:id="rId42"/>
    <p:sldId id="317" r:id="rId43"/>
    <p:sldId id="318" r:id="rId44"/>
    <p:sldId id="283" r:id="rId45"/>
    <p:sldId id="284" r:id="rId46"/>
    <p:sldId id="285" r:id="rId47"/>
    <p:sldId id="287" r:id="rId48"/>
    <p:sldId id="286" r:id="rId49"/>
    <p:sldId id="288" r:id="rId50"/>
    <p:sldId id="289" r:id="rId51"/>
    <p:sldId id="290" r:id="rId52"/>
    <p:sldId id="292" r:id="rId53"/>
    <p:sldId id="293" r:id="rId54"/>
    <p:sldId id="294" r:id="rId55"/>
    <p:sldId id="295" r:id="rId56"/>
    <p:sldId id="296" r:id="rId57"/>
    <p:sldId id="2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117-BDA9-4C20-BADC-F1FF1A58F1FA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7575-3814-4C50-8EF6-9B17429CADD4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D11-1D13-4429-A40F-23F8C1E6413F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C86D-542F-4273-944A-41E72682FF80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7371-B62D-452D-A691-24A1CE67D523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E7ED-3BF7-406C-A706-43BC6A727F33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0900-1776-49DB-A7C6-DB297451B169}" type="datetime1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CF2-16E3-40D9-B82B-931D0B31F7C2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1331-387C-4ED2-B347-D6484EC551E8}" type="datetime1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B79-EB0D-40EC-B682-1464CE1A189F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7127-6D26-4F13-81C6-8F451CFB3E33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DCEA-F6C1-48E5-A037-34E299587344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mageeprocessing.com/2011/05/image-arithmetic.html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eeprocessing.com/2011/05/image-arithmetic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se19-iiith.vlabs.ac.in/theory.php?exp=neigh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mepages.inf.ed.ac.uk/rbf/HIPR2/pixmult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63468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05 - </a:t>
            </a:r>
            <a:r>
              <a:rPr lang="en-US" b="1" dirty="0" err="1">
                <a:latin typeface="+mn-lt"/>
              </a:rPr>
              <a:t>Operasi-operasi</a:t>
            </a:r>
            <a:r>
              <a:rPr lang="en-US" b="1" dirty="0">
                <a:latin typeface="+mn-lt"/>
              </a:rPr>
              <a:t> Dasar </a:t>
            </a:r>
            <a:r>
              <a:rPr lang="en-US" b="1" dirty="0" err="1">
                <a:latin typeface="+mn-lt"/>
              </a:rPr>
              <a:t>Pemrosesan</a:t>
            </a:r>
            <a:r>
              <a:rPr lang="en-US" b="1" dirty="0">
                <a:latin typeface="+mn-lt"/>
              </a:rPr>
              <a:t> Citra</a:t>
            </a:r>
            <a:endParaRPr lang="en-US" sz="28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245903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M.T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52106146-99AF-461A-AC76-438DFD29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4001909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26AA-9A7F-4FEE-2A40-BFE5C05B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B0FDB8D-EAB3-4498-9AE6-1C5BF747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11" y="1098067"/>
            <a:ext cx="3871498" cy="38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451F186C-8A35-458F-B109-A56D4205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8067"/>
            <a:ext cx="3871497" cy="38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A8AC7E-B65C-4225-B57B-4028ACBE13CB}"/>
              </a:ext>
            </a:extLst>
          </p:cNvPr>
          <p:cNvSpPr/>
          <p:nvPr/>
        </p:nvSpPr>
        <p:spPr>
          <a:xfrm>
            <a:off x="1726094" y="5282504"/>
            <a:ext cx="926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Gambar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Kiri: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Zelda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Zelda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setelah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operasi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pencerahan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100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1B53B-0A51-8EAD-251D-A99A19EC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CEDE2E-43F0-4701-9CF6-EDCE8EBC14FC}"/>
              </a:ext>
            </a:extLst>
          </p:cNvPr>
          <p:cNvSpPr/>
          <p:nvPr/>
        </p:nvSpPr>
        <p:spPr>
          <a:xfrm>
            <a:off x="934278" y="524939"/>
            <a:ext cx="10684565" cy="601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image_brightening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int b,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Pencerahan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menjumlahkan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pixel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skalar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Hasil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Citra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j, temp;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temp = 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+ b;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clipping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if (temp &lt; 0)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0;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else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if (temp &gt; 255)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else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][j]=temp;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735F7E-916D-4532-B239-E35EF1DA225E}"/>
              </a:ext>
            </a:extLst>
          </p:cNvPr>
          <p:cNvSpPr/>
          <p:nvPr/>
        </p:nvSpPr>
        <p:spPr>
          <a:xfrm>
            <a:off x="573157" y="318914"/>
            <a:ext cx="11204712" cy="6360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C98BA-FE94-C4FF-F3B8-92AA627B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grayscale </a:t>
            </a:r>
          </a:p>
          <a:p>
            <a:endParaRPr lang="en-US" dirty="0"/>
          </a:p>
          <a:p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kanal</a:t>
            </a:r>
            <a:r>
              <a:rPr lang="en-US" sz="2400" dirty="0"/>
              <a:t> RGB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kanal</a:t>
            </a:r>
            <a:r>
              <a:rPr lang="en-US" sz="2400" dirty="0"/>
              <a:t> Y (</a:t>
            </a:r>
            <a:r>
              <a:rPr lang="en-US" sz="2400" i="1" dirty="0"/>
              <a:t>luminance</a:t>
            </a:r>
            <a:r>
              <a:rPr lang="en-US" sz="2400" dirty="0"/>
              <a:t>)</a:t>
            </a:r>
          </a:p>
          <a:p>
            <a:r>
              <a:rPr lang="en-US" sz="2400" dirty="0"/>
              <a:t>Cara paling </a:t>
            </a:r>
            <a:r>
              <a:rPr lang="en-US" sz="2400" dirty="0" err="1"/>
              <a:t>sederhana</a:t>
            </a:r>
            <a:r>
              <a:rPr lang="en-US" sz="2400" dirty="0"/>
              <a:t>:    </a:t>
            </a:r>
            <a:r>
              <a:rPr lang="en-US" sz="2400" i="1" dirty="0"/>
              <a:t>Y</a:t>
            </a:r>
            <a:r>
              <a:rPr lang="en-US" sz="2400" dirty="0"/>
              <a:t> = (</a:t>
            </a:r>
            <a:r>
              <a:rPr lang="en-US" sz="2400" i="1" dirty="0"/>
              <a:t>R</a:t>
            </a:r>
            <a:r>
              <a:rPr lang="en-US" sz="2400" dirty="0"/>
              <a:t> + </a:t>
            </a:r>
            <a:r>
              <a:rPr lang="en-US" sz="2400" i="1" dirty="0"/>
              <a:t>G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dirty="0"/>
              <a:t>)/3</a:t>
            </a:r>
          </a:p>
          <a:p>
            <a:r>
              <a:rPr lang="en-US" sz="2400" dirty="0"/>
              <a:t>Hasil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:  </a:t>
            </a:r>
            <a:r>
              <a:rPr lang="en-US" sz="2400" i="1" dirty="0"/>
              <a:t>Y</a:t>
            </a:r>
            <a:r>
              <a:rPr lang="en-US" sz="2400" dirty="0"/>
              <a:t> = 0.299</a:t>
            </a:r>
            <a:r>
              <a:rPr lang="en-US" sz="2400" i="1" dirty="0"/>
              <a:t>R</a:t>
            </a:r>
            <a:r>
              <a:rPr lang="en-US" sz="2400" dirty="0"/>
              <a:t> + 0.587</a:t>
            </a:r>
            <a:r>
              <a:rPr lang="en-US" sz="2400" i="1" dirty="0"/>
              <a:t>G</a:t>
            </a:r>
            <a:r>
              <a:rPr lang="en-US" sz="2400" dirty="0"/>
              <a:t> + 0.144</a:t>
            </a:r>
            <a:r>
              <a:rPr lang="en-US" sz="2400" i="1" dirty="0"/>
              <a:t>B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3" y="3507581"/>
            <a:ext cx="2746626" cy="2746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18" y="3132913"/>
            <a:ext cx="4651963" cy="38121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5386" y="430024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Y</a:t>
            </a:r>
            <a:r>
              <a:rPr lang="en-US" dirty="0"/>
              <a:t> = (</a:t>
            </a:r>
            <a:r>
              <a:rPr lang="en-US" i="1" dirty="0"/>
              <a:t>R</a:t>
            </a:r>
            <a:r>
              <a:rPr lang="en-US" dirty="0"/>
              <a:t> + </a:t>
            </a:r>
            <a:r>
              <a:rPr lang="en-US" i="1" dirty="0"/>
              <a:t>G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)/3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25386" y="4669580"/>
            <a:ext cx="1788328" cy="211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6917" y="6176963"/>
            <a:ext cx="15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FFFF6-CBCC-774F-766C-1D398D55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5" y="1667895"/>
            <a:ext cx="2746626" cy="2746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82" y="1369428"/>
            <a:ext cx="4636761" cy="37997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3595" y="2671876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Y</a:t>
            </a:r>
            <a:r>
              <a:rPr lang="en-US" dirty="0"/>
              <a:t> = 0.299</a:t>
            </a:r>
            <a:r>
              <a:rPr lang="en-US" i="1" dirty="0"/>
              <a:t>R</a:t>
            </a:r>
            <a:r>
              <a:rPr lang="en-US" dirty="0"/>
              <a:t> + 0.587</a:t>
            </a:r>
            <a:r>
              <a:rPr lang="en-US" i="1" dirty="0"/>
              <a:t>G</a:t>
            </a:r>
            <a:r>
              <a:rPr lang="en-US" dirty="0"/>
              <a:t> + 0.144</a:t>
            </a:r>
            <a:r>
              <a:rPr lang="en-US" i="1" dirty="0"/>
              <a:t>B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97340" y="3214856"/>
            <a:ext cx="2342946" cy="17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0964" y="4092634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83E8F-3A16-DB2C-E578-C66C6A68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8EB8-F83B-449A-B7DD-8E9C69FD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325563"/>
          </a:xfrm>
        </p:spPr>
        <p:txBody>
          <a:bodyPr/>
          <a:lstStyle/>
          <a:p>
            <a:r>
              <a:rPr lang="en-US" b="1" dirty="0"/>
              <a:t>2. Aras </a:t>
            </a:r>
            <a:r>
              <a:rPr lang="en-US" b="1" dirty="0" err="1"/>
              <a:t>Lokal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9015-3B22-4508-A60F-B6CDA46C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pada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yang </a:t>
            </a:r>
            <a:r>
              <a:rPr lang="en-US" dirty="0" err="1"/>
              <a:t>intensitas</a:t>
            </a:r>
            <a:r>
              <a:rPr lang="en-US" dirty="0"/>
              <a:t>  </a:t>
            </a:r>
            <a:r>
              <a:rPr lang="en-US" i="1" dirty="0"/>
              <a:t>pixel-</a:t>
            </a:r>
            <a:r>
              <a:rPr lang="en-US" i="1" dirty="0" err="1"/>
              <a:t>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-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tetangganya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5392D-C3F1-4854-A8C9-2226FC476758}"/>
              </a:ext>
            </a:extLst>
          </p:cNvPr>
          <p:cNvSpPr/>
          <p:nvPr/>
        </p:nvSpPr>
        <p:spPr>
          <a:xfrm>
            <a:off x="1484683" y="2905780"/>
            <a:ext cx="6511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)’ =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lokal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	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}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45578-899B-4EB0-BADF-EA61155B4713}"/>
              </a:ext>
            </a:extLst>
          </p:cNvPr>
          <p:cNvSpPr/>
          <p:nvPr/>
        </p:nvSpPr>
        <p:spPr>
          <a:xfrm>
            <a:off x="1030356" y="3678128"/>
            <a:ext cx="870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keterangan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neighborhood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pixel-pixel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sekitar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A18928-492E-4107-8D28-48676B7C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347" y="44200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1FDC00-8721-4EDF-B96C-CE486A653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64692"/>
              </p:ext>
            </p:extLst>
          </p:nvPr>
        </p:nvGraphicFramePr>
        <p:xfrm>
          <a:off x="2633869" y="4305871"/>
          <a:ext cx="5487574" cy="2187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73196" imgH="1383792" progId="Visio.Drawing.5">
                  <p:embed/>
                </p:oleObj>
              </mc:Choice>
              <mc:Fallback>
                <p:oleObj r:id="rId2" imgW="3473196" imgH="1383792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869" y="4305871"/>
                        <a:ext cx="5487574" cy="2187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23FE5C-D158-1C04-03EA-7EFFA567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1756-FAAA-4B32-9B83-4855CEEE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04"/>
            <a:ext cx="10515600" cy="5312259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beraras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edge detection</a:t>
            </a:r>
            <a:r>
              <a:rPr lang="en-US" dirty="0"/>
              <a:t>) dan </a:t>
            </a:r>
            <a:r>
              <a:rPr lang="en-US" dirty="0" err="1"/>
              <a:t>pelembutan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 smoothing</a:t>
            </a:r>
            <a:r>
              <a:rPr lang="en-US" dirty="0"/>
              <a:t>). </a:t>
            </a:r>
            <a:r>
              <a:rPr lang="en-US" dirty="0">
                <a:solidFill>
                  <a:srgbClr val="FF0000"/>
                </a:solidFill>
              </a:rPr>
              <a:t>Akan </a:t>
            </a:r>
            <a:r>
              <a:rPr lang="en-US" dirty="0" err="1">
                <a:solidFill>
                  <a:srgbClr val="FF0000"/>
                </a:solidFill>
              </a:rPr>
              <a:t>dijelaskan</a:t>
            </a:r>
            <a:r>
              <a:rPr lang="en-US" dirty="0">
                <a:solidFill>
                  <a:srgbClr val="FF0000"/>
                </a:solidFill>
              </a:rPr>
              <a:t> pada </a:t>
            </a:r>
            <a:r>
              <a:rPr lang="en-US" dirty="0" err="1">
                <a:solidFill>
                  <a:srgbClr val="FF0000"/>
                </a:solidFill>
              </a:rPr>
              <a:t>kuliah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selanjutnya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C4B89A10-3F60-4704-8B86-FD216B4D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28" y="2487163"/>
            <a:ext cx="3923575" cy="39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3D335-C08D-8ABE-091D-0E0693D8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AE58-EE09-492E-8990-6C58F1D3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Aras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81CE6-9A44-4192-95C4-A17056F4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4137"/>
          </a:xfrm>
        </p:spPr>
        <p:txBody>
          <a:bodyPr>
            <a:normAutofit/>
          </a:bodyPr>
          <a:lstStyle/>
          <a:p>
            <a:r>
              <a:rPr lang="en-US" dirty="0" err="1"/>
              <a:t>Operasi</a:t>
            </a:r>
            <a:r>
              <a:rPr lang="en-US" dirty="0"/>
              <a:t> pada </a:t>
            </a:r>
            <a:r>
              <a:rPr lang="en-US" dirty="0" err="1"/>
              <a:t>aras</a:t>
            </a:r>
            <a:r>
              <a:rPr lang="en-US" dirty="0"/>
              <a:t> global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yang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i="1" dirty="0"/>
              <a:t>pixel.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beraras</a:t>
            </a:r>
            <a:r>
              <a:rPr lang="en-US" dirty="0"/>
              <a:t> global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penyetaraan</a:t>
            </a:r>
            <a:r>
              <a:rPr lang="en-US" dirty="0"/>
              <a:t> histogram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FF0000"/>
                </a:solidFill>
              </a:rPr>
              <a:t>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dibahas</a:t>
            </a:r>
            <a:r>
              <a:rPr lang="en-US" dirty="0">
                <a:solidFill>
                  <a:srgbClr val="FF0000"/>
                </a:solidFill>
              </a:rPr>
              <a:t> pada </a:t>
            </a:r>
            <a:r>
              <a:rPr lang="en-US" dirty="0" err="1">
                <a:solidFill>
                  <a:srgbClr val="FF0000"/>
                </a:solidFill>
              </a:rPr>
              <a:t>kuliah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selanjutnya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3FEECC-5976-4226-AE27-080467C45703}"/>
              </a:ext>
            </a:extLst>
          </p:cNvPr>
          <p:cNvSpPr/>
          <p:nvPr/>
        </p:nvSpPr>
        <p:spPr>
          <a:xfrm>
            <a:off x="1461447" y="3060699"/>
            <a:ext cx="3828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)’ =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global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)}</a:t>
            </a:r>
            <a:endParaRPr 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91ABF7-6378-4FCE-AF71-CFFDA361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1" y="38170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C68A3AD-72F7-4F77-89FC-3A99F2ED5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53058"/>
              </p:ext>
            </p:extLst>
          </p:nvPr>
        </p:nvGraphicFramePr>
        <p:xfrm>
          <a:off x="6041027" y="2868127"/>
          <a:ext cx="4799252" cy="220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15996" imgH="1383792" progId="Visio.Drawing.5">
                  <p:embed/>
                </p:oleObj>
              </mc:Choice>
              <mc:Fallback>
                <p:oleObj r:id="rId2" imgW="3015996" imgH="1383792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027" y="2868127"/>
                        <a:ext cx="4799252" cy="2202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12C3F-7E3F-43C7-6EDE-CC5273D5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5961-DF16-4FE0-A344-ED0CFF9C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Aras </a:t>
            </a:r>
            <a:r>
              <a:rPr lang="en-US" b="1" dirty="0" err="1"/>
              <a:t>Objek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9C0E-633E-4BE9-8282-3A6BA0382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pada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dan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dan </a:t>
            </a:r>
            <a:r>
              <a:rPr lang="en-US" dirty="0" err="1"/>
              <a:t>karakteristik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menemukannya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AE2F3-4A26-972F-C164-F9E0F189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D4C32F-2934-4FEE-835F-0E84FF287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25" y="474287"/>
            <a:ext cx="8391550" cy="4727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D2B8A-BAC9-4F24-8831-0B471A42FD73}"/>
              </a:ext>
            </a:extLst>
          </p:cNvPr>
          <p:cNvSpPr txBox="1"/>
          <p:nvPr/>
        </p:nvSpPr>
        <p:spPr>
          <a:xfrm>
            <a:off x="1696720" y="5635675"/>
            <a:ext cx="1007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 Rafflesia Khan &amp; </a:t>
            </a:r>
            <a:r>
              <a:rPr lang="en-US" dirty="0" err="1"/>
              <a:t>Rameswar</a:t>
            </a:r>
            <a:r>
              <a:rPr lang="en-US" dirty="0"/>
              <a:t> Debnath, </a:t>
            </a:r>
            <a:r>
              <a:rPr lang="en-US" i="1" dirty="0"/>
              <a:t>Multi class fruit classification using efficient object detection and recognition techniques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0DFF5-788B-E5FF-ED03-EFA32272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6E39-2616-4263-A75D-46FB14AD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Aritmetika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9941-DBB3-4DE5-BEAA-11669FFF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04"/>
            <a:ext cx="10711070" cy="4850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Karena </a:t>
            </a:r>
            <a:r>
              <a:rPr lang="en-US" sz="2600" dirty="0" err="1"/>
              <a:t>citra</a:t>
            </a:r>
            <a:r>
              <a:rPr lang="en-US" sz="2600" dirty="0"/>
              <a:t> digital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operasi-operasi</a:t>
            </a:r>
            <a:r>
              <a:rPr lang="en-US" sz="2600" dirty="0"/>
              <a:t> </a:t>
            </a:r>
            <a:r>
              <a:rPr lang="en-US" sz="2600" dirty="0" err="1"/>
              <a:t>aritmetika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juga </a:t>
            </a:r>
            <a:r>
              <a:rPr lang="en-US" sz="2600" dirty="0" err="1"/>
              <a:t>berlaku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. </a:t>
            </a:r>
            <a:r>
              <a:rPr lang="en-US" sz="2600" dirty="0" err="1"/>
              <a:t>Operasi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:</a:t>
            </a:r>
          </a:p>
          <a:p>
            <a:pPr marL="0" lvl="0" indent="0">
              <a:buNone/>
            </a:pPr>
            <a:endParaRPr lang="en-US" sz="2600" dirty="0"/>
          </a:p>
          <a:p>
            <a:r>
              <a:rPr lang="en-US" sz="2600" dirty="0" err="1"/>
              <a:t>Penjumlahan</a:t>
            </a:r>
            <a:r>
              <a:rPr lang="en-US" sz="2600" dirty="0"/>
              <a:t>/</a:t>
            </a:r>
            <a:r>
              <a:rPr lang="en-US" sz="2600" dirty="0" err="1"/>
              <a:t>pengurangan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: 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= </a:t>
            </a:r>
            <a:r>
              <a:rPr lang="en-US" sz="2600" i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i="1" dirty="0">
                <a:solidFill>
                  <a:srgbClr val="FF0000"/>
                </a:solidFill>
              </a:rPr>
              <a:t>B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 err="1"/>
              <a:t>Perkalian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: 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= </a:t>
            </a:r>
            <a:r>
              <a:rPr lang="en-US" sz="2600" i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.* </a:t>
            </a:r>
            <a:r>
              <a:rPr lang="en-US" sz="2600" i="1" dirty="0">
                <a:solidFill>
                  <a:srgbClr val="FF0000"/>
                </a:solidFill>
              </a:rPr>
              <a:t>B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 err="1"/>
              <a:t>Penjumlahan</a:t>
            </a:r>
            <a:r>
              <a:rPr lang="en-US" sz="2600" dirty="0"/>
              <a:t>/</a:t>
            </a:r>
            <a:r>
              <a:rPr lang="en-US" sz="2600" dirty="0" err="1"/>
              <a:t>pengurangan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skalar</a:t>
            </a:r>
            <a:r>
              <a:rPr lang="en-US" sz="2600" dirty="0"/>
              <a:t> </a:t>
            </a:r>
            <a:r>
              <a:rPr lang="en-US" sz="2600" i="1" dirty="0"/>
              <a:t>c</a:t>
            </a:r>
            <a:r>
              <a:rPr lang="en-US" sz="2600" dirty="0"/>
              <a:t>:  </a:t>
            </a:r>
            <a:r>
              <a:rPr lang="en-US" sz="2600" i="1" dirty="0">
                <a:solidFill>
                  <a:srgbClr val="FF0000"/>
                </a:solidFill>
              </a:rPr>
              <a:t>B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= </a:t>
            </a:r>
            <a:r>
              <a:rPr lang="en-US" sz="2600" i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 err="1"/>
              <a:t>Perkalian</a:t>
            </a:r>
            <a:r>
              <a:rPr lang="en-US" sz="2600" dirty="0"/>
              <a:t>/</a:t>
            </a:r>
            <a:r>
              <a:rPr lang="en-US" sz="2600" dirty="0" err="1"/>
              <a:t>pembagian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skalar</a:t>
            </a:r>
            <a:r>
              <a:rPr lang="en-US" sz="2600" dirty="0"/>
              <a:t> </a:t>
            </a:r>
            <a:r>
              <a:rPr lang="en-US" sz="2600" i="1" dirty="0"/>
              <a:t>c</a:t>
            </a:r>
            <a:r>
              <a:rPr lang="en-US" sz="2600" dirty="0"/>
              <a:t>:  </a:t>
            </a:r>
            <a:r>
              <a:rPr lang="en-US" sz="2600" i="1" dirty="0">
                <a:solidFill>
                  <a:srgbClr val="FF0000"/>
                </a:solidFill>
              </a:rPr>
              <a:t>B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 =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i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x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y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F4F4B-901A-AC4B-BF9D-2032FE6C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9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4E72-AB4A-4345-A279-C44E1528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Aras </a:t>
            </a:r>
            <a:r>
              <a:rPr lang="en-US" b="1" dirty="0" err="1">
                <a:latin typeface="+mn-lt"/>
              </a:rPr>
              <a:t>operasi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D7F33-2E20-4048-B749-FE398BA6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Operasi-operasi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aras</a:t>
            </a:r>
            <a:r>
              <a:rPr lang="en-US" dirty="0"/>
              <a:t> (</a:t>
            </a:r>
            <a:r>
              <a:rPr lang="en-US" i="1" dirty="0"/>
              <a:t>level</a:t>
            </a:r>
            <a:r>
              <a:rPr lang="en-US" dirty="0"/>
              <a:t>) </a:t>
            </a:r>
            <a:r>
              <a:rPr lang="en-US" dirty="0" err="1"/>
              <a:t>komputasi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titik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aras</a:t>
            </a:r>
            <a:r>
              <a:rPr lang="en-US" dirty="0"/>
              <a:t> local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aras</a:t>
            </a:r>
            <a:r>
              <a:rPr lang="en-US" dirty="0"/>
              <a:t> global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EEAF3-57F8-BF43-FD5E-8D890363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0C4F-7D6C-4BF3-8D7A-4D86E1D4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213"/>
            <a:ext cx="10515600" cy="537189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Penjumlahan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91B6E-D1EF-4BA4-8000-F47DE1D82754}"/>
              </a:ext>
            </a:extLst>
          </p:cNvPr>
          <p:cNvSpPr/>
          <p:nvPr/>
        </p:nvSpPr>
        <p:spPr>
          <a:xfrm>
            <a:off x="1417982" y="2359611"/>
            <a:ext cx="9505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addition(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Menjumlahkan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dan B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Citra A, B, dan C masing-masing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j, temp;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temp=A[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+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 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if (temp &gt; 255) C[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else C[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][j]=temp;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6C829-5423-4A6E-BB55-D0415DB1B093}"/>
              </a:ext>
            </a:extLst>
          </p:cNvPr>
          <p:cNvSpPr/>
          <p:nvPr/>
        </p:nvSpPr>
        <p:spPr>
          <a:xfrm>
            <a:off x="2750115" y="153480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+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56C09-E162-4F37-8C5C-E7B7D8EE9542}"/>
              </a:ext>
            </a:extLst>
          </p:cNvPr>
          <p:cNvSpPr/>
          <p:nvPr/>
        </p:nvSpPr>
        <p:spPr>
          <a:xfrm>
            <a:off x="1123121" y="2216426"/>
            <a:ext cx="9968949" cy="3960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16EC9-99AF-48A4-B57C-E7892EBB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2B5F005-A969-4068-81B1-A563A840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174" y="16959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6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1849FFB-1156-457A-B915-F1D4D7F1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774" y="16959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8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4012204-6BF6-4648-B2FF-D3DB98B6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374" y="16959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FDE20E5-0493-403E-82D4-B8C95C109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974" y="16959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583DB2F-8D3E-4F35-912F-500CFA33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174" y="23055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12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1384327-BAC8-4D53-959B-2AC29ACA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774" y="23055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200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7A614CB0-A6A4-46BB-9A14-D117B319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374" y="23055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20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57D30C8C-8942-48B5-93DA-CEC28123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974" y="2305533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10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85C3B261-8ED5-4E10-8165-E844BF56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174" y="42867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5</a:t>
            </a: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2B5113E4-E445-4019-84FC-42B03BE02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774" y="42867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5</a:t>
            </a: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D9658906-8397-4100-AAB2-D9787BE7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374" y="42867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472D95DF-8B3A-48B9-86EB-FC781335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974" y="42867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0</a:t>
            </a: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928E71D6-5A25-495A-85D8-E7D8E38C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174" y="48963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id="{FA59D830-EDE5-4F1B-97B8-A8C0A8A62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774" y="48963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20</a:t>
            </a: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783D2B04-68A2-4DAC-98E3-19E847B2F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374" y="48963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3</a:t>
            </a: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9DAE9B39-27A7-442F-9636-384EFA04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974" y="4896333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4</a:t>
            </a: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02CA8594-AB6A-4B75-8086-CC7E07FC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174" y="29913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11</a:t>
            </a:r>
          </a:p>
        </p:txBody>
      </p:sp>
      <p:sp>
        <p:nvSpPr>
          <p:cNvPr id="19" name="Rectangle 42">
            <a:extLst>
              <a:ext uri="{FF2B5EF4-FFF2-40B4-BE49-F238E27FC236}">
                <a16:creationId xmlns:a16="http://schemas.microsoft.com/office/drawing/2014/main" id="{5F434797-88D4-4B0C-81C4-EA91892E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774" y="29913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13</a:t>
            </a:r>
          </a:p>
        </p:txBody>
      </p:sp>
      <p:sp>
        <p:nvSpPr>
          <p:cNvPr id="20" name="Rectangle 43">
            <a:extLst>
              <a:ext uri="{FF2B5EF4-FFF2-40B4-BE49-F238E27FC236}">
                <a16:creationId xmlns:a16="http://schemas.microsoft.com/office/drawing/2014/main" id="{797564B6-300B-4915-95C2-47B9B633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374" y="29913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3</a:t>
            </a:r>
          </a:p>
        </p:txBody>
      </p:sp>
      <p:sp>
        <p:nvSpPr>
          <p:cNvPr id="21" name="Rectangle 44">
            <a:extLst>
              <a:ext uri="{FF2B5EF4-FFF2-40B4-BE49-F238E27FC236}">
                <a16:creationId xmlns:a16="http://schemas.microsoft.com/office/drawing/2014/main" id="{87FF8F9F-AA60-4FC4-B994-881CFA17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974" y="29913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0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09936EE6-912A-4299-BBE0-EFC51AA59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174" y="36009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14</a:t>
            </a:r>
          </a:p>
        </p:txBody>
      </p:sp>
      <p:sp>
        <p:nvSpPr>
          <p:cNvPr id="23" name="Rectangle 46">
            <a:extLst>
              <a:ext uri="{FF2B5EF4-FFF2-40B4-BE49-F238E27FC236}">
                <a16:creationId xmlns:a16="http://schemas.microsoft.com/office/drawing/2014/main" id="{F2099453-9676-4D08-B069-649467DD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774" y="36009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220</a:t>
            </a: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id="{BFF0CCBF-96E0-466C-B494-40BA8FDB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374" y="36009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23</a:t>
            </a: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90D3E7A4-8B7C-4FD8-92B6-EAA101D4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974" y="3600933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14</a:t>
            </a:r>
          </a:p>
        </p:txBody>
      </p:sp>
      <p:cxnSp>
        <p:nvCxnSpPr>
          <p:cNvPr id="26" name="AutoShape 49">
            <a:extLst>
              <a:ext uri="{FF2B5EF4-FFF2-40B4-BE49-F238E27FC236}">
                <a16:creationId xmlns:a16="http://schemas.microsoft.com/office/drawing/2014/main" id="{C7D4140E-4A90-4250-B663-617E4198E57B}"/>
              </a:ext>
            </a:extLst>
          </p:cNvPr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2820574" y="2929420"/>
            <a:ext cx="0" cy="134302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50">
            <a:extLst>
              <a:ext uri="{FF2B5EF4-FFF2-40B4-BE49-F238E27FC236}">
                <a16:creationId xmlns:a16="http://schemas.microsoft.com/office/drawing/2014/main" id="{588771E6-A751-4944-BB52-33434E18D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574" y="3600933"/>
            <a:ext cx="4343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59">
            <a:extLst>
              <a:ext uri="{FF2B5EF4-FFF2-40B4-BE49-F238E27FC236}">
                <a16:creationId xmlns:a16="http://schemas.microsoft.com/office/drawing/2014/main" id="{948AFBBD-DE9E-4D97-A40B-036A2D8B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974" y="3067533"/>
            <a:ext cx="1954381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(Operator: +)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56C6DA-C59B-4131-8BE5-55B0E7A97CFC}"/>
              </a:ext>
            </a:extLst>
          </p:cNvPr>
          <p:cNvSpPr txBox="1"/>
          <p:nvPr/>
        </p:nvSpPr>
        <p:spPr>
          <a:xfrm>
            <a:off x="1564929" y="6200447"/>
            <a:ext cx="100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Dr. Rolf </a:t>
            </a:r>
            <a:r>
              <a:rPr lang="en-US" dirty="0" err="1">
                <a:solidFill>
                  <a:srgbClr val="FF0000"/>
                </a:solidFill>
              </a:rPr>
              <a:t>Lakaemper</a:t>
            </a:r>
            <a:r>
              <a:rPr lang="en-US" dirty="0">
                <a:solidFill>
                  <a:srgbClr val="FF0000"/>
                </a:solidFill>
              </a:rPr>
              <a:t>, CIS 601 Image ENHANCEMENT in the SPATIAL DOMAIN</a:t>
            </a:r>
          </a:p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D95279B-6D26-9C96-24CB-50EF60D5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8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6870-53D7-4612-9A5E-BAFD8DDC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826"/>
            <a:ext cx="10515600" cy="5332137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: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 (</a:t>
            </a:r>
            <a:r>
              <a:rPr lang="en-US" i="1" dirty="0"/>
              <a:t>noise</a:t>
            </a:r>
            <a:r>
              <a:rPr lang="en-US" dirty="0"/>
              <a:t>) di </a:t>
            </a:r>
            <a:r>
              <a:rPr lang="en-US" dirty="0" err="1"/>
              <a:t>dalam</a:t>
            </a:r>
            <a:r>
              <a:rPr lang="en-US" dirty="0"/>
              <a:t> data,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merata-ratakan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-kali.</a:t>
            </a:r>
          </a:p>
          <a:p>
            <a:endParaRPr lang="en-US" dirty="0"/>
          </a:p>
          <a:p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direkam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kali,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dan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rata-rata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151C2-BC1D-4475-8085-7E66F59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49" y="3857210"/>
            <a:ext cx="5015296" cy="8439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990F4-FDD8-54EC-5ECE-30F297F9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7FBEE-E83E-4D53-BF92-5398A01F0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79" y="1566700"/>
            <a:ext cx="7477412" cy="4269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D474B-F90F-4309-988E-3903A247FE3A}"/>
              </a:ext>
            </a:extLst>
          </p:cNvPr>
          <p:cNvSpPr txBox="1"/>
          <p:nvPr/>
        </p:nvSpPr>
        <p:spPr>
          <a:xfrm>
            <a:off x="914400" y="560616"/>
            <a:ext cx="864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Pada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astronomi</a:t>
            </a:r>
            <a:r>
              <a:rPr lang="en-US" sz="2400" dirty="0"/>
              <a:t>,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</a:p>
          <a:p>
            <a:r>
              <a:rPr lang="en-US" sz="2400" dirty="0"/>
              <a:t>      </a:t>
            </a:r>
            <a:r>
              <a:rPr lang="en-US" sz="2400" dirty="0" err="1"/>
              <a:t>merata-ratakan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E64E1-6038-4845-A80E-09CAFC5308ED}"/>
              </a:ext>
            </a:extLst>
          </p:cNvPr>
          <p:cNvSpPr txBox="1"/>
          <p:nvPr/>
        </p:nvSpPr>
        <p:spPr>
          <a:xfrm>
            <a:off x="2337984" y="5928052"/>
            <a:ext cx="751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i="1" dirty="0"/>
              <a:t>Digital Image Processing</a:t>
            </a:r>
            <a:r>
              <a:rPr lang="en-US" dirty="0"/>
              <a:t>, Amity Scholl of Engineering and 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B266-570C-FF9B-CBFA-2D9BD182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2B60-E20E-4843-9A82-87E1FF69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5455603"/>
          </a:xfrm>
        </p:spPr>
        <p:txBody>
          <a:bodyPr>
            <a:norm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lain.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2DD35-36D0-4517-BB31-4873C57B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51" y="1333051"/>
            <a:ext cx="3975059" cy="242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3A2CE-8F64-428F-A2DB-DFC7441F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386" y="1327413"/>
            <a:ext cx="3933724" cy="242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DD55B-A609-45F8-A31E-A3C10D82C486}"/>
              </a:ext>
            </a:extLst>
          </p:cNvPr>
          <p:cNvSpPr txBox="1"/>
          <p:nvPr/>
        </p:nvSpPr>
        <p:spPr>
          <a:xfrm>
            <a:off x="5781673" y="20816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566B5-2521-419F-8C91-0ED258F89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815" y="3925381"/>
            <a:ext cx="3965907" cy="242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C2B80F-4B50-4CCA-9514-AC56912D3B4D}"/>
              </a:ext>
            </a:extLst>
          </p:cNvPr>
          <p:cNvSpPr txBox="1"/>
          <p:nvPr/>
        </p:nvSpPr>
        <p:spPr>
          <a:xfrm>
            <a:off x="610138" y="4401084"/>
            <a:ext cx="32811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Matlab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A=</a:t>
            </a:r>
            <a:r>
              <a:rPr lang="en-US" dirty="0" err="1"/>
              <a:t>imread</a:t>
            </a:r>
            <a:r>
              <a:rPr lang="en-US" dirty="0"/>
              <a:t>('tommy1.bmp');</a:t>
            </a:r>
          </a:p>
          <a:p>
            <a:r>
              <a:rPr lang="en-US" dirty="0"/>
              <a:t>B=</a:t>
            </a:r>
            <a:r>
              <a:rPr lang="en-US" dirty="0" err="1"/>
              <a:t>imread</a:t>
            </a:r>
            <a:r>
              <a:rPr lang="en-US" dirty="0"/>
              <a:t>('jerry1.bmp');</a:t>
            </a:r>
          </a:p>
          <a:p>
            <a:endParaRPr lang="en-US" dirty="0"/>
          </a:p>
          <a:p>
            <a:r>
              <a:rPr lang="en-US" dirty="0"/>
              <a:t>%Image addition</a:t>
            </a:r>
          </a:p>
          <a:p>
            <a:r>
              <a:rPr lang="en-US" dirty="0"/>
              <a:t>%Both A and B are of same size</a:t>
            </a:r>
          </a:p>
          <a:p>
            <a:r>
              <a:rPr lang="en-US" dirty="0"/>
              <a:t>object=A+B;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CC97B-9377-4431-B194-7CF2FCEF95E1}"/>
              </a:ext>
            </a:extLst>
          </p:cNvPr>
          <p:cNvSpPr txBox="1"/>
          <p:nvPr/>
        </p:nvSpPr>
        <p:spPr>
          <a:xfrm>
            <a:off x="4334815" y="6413684"/>
            <a:ext cx="9675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https://www.imageeprocessing.com/2011/05/image-arithmetic.html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270F9-8A9A-0850-EF67-18969C85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88AE3-7376-491A-BF00-71DA3228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414462"/>
            <a:ext cx="7695886" cy="4173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AEC04-CD9E-4537-81B8-E28424837913}"/>
              </a:ext>
            </a:extLst>
          </p:cNvPr>
          <p:cNvSpPr txBox="1"/>
          <p:nvPr/>
        </p:nvSpPr>
        <p:spPr>
          <a:xfrm>
            <a:off x="2235200" y="5923280"/>
            <a:ext cx="751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i="1" dirty="0"/>
              <a:t>Digital Image Processing</a:t>
            </a:r>
            <a:r>
              <a:rPr lang="en-US" dirty="0"/>
              <a:t>, Amity Scholl of Engineering and 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51DEA-276A-9A44-EC76-68EE9995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5CD9-CA54-4A74-9249-B3CC7B85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38183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B5092-92DF-4D70-9169-34C20B03EF14}"/>
              </a:ext>
            </a:extLst>
          </p:cNvPr>
          <p:cNvSpPr/>
          <p:nvPr/>
        </p:nvSpPr>
        <p:spPr>
          <a:xfrm>
            <a:off x="2485955" y="1570529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5C8C7-B49E-46EE-B17F-7A96656177B3}"/>
              </a:ext>
            </a:extLst>
          </p:cNvPr>
          <p:cNvSpPr/>
          <p:nvPr/>
        </p:nvSpPr>
        <p:spPr>
          <a:xfrm>
            <a:off x="1030356" y="2483644"/>
            <a:ext cx="1051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substraction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dan B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menajdi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Citra A, B, dan C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-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 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(C[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!= 0) C[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nyatakan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berwarna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914400" y="2315817"/>
            <a:ext cx="10439399" cy="4025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9CB24-FCEE-EAAE-4AB1-5FA826EC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16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7011-5B43-4B24-B022-67457B03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516563"/>
          </a:xfrm>
        </p:spPr>
        <p:txBody>
          <a:bodyPr>
            <a:normAutofit/>
          </a:bodyPr>
          <a:lstStyle/>
          <a:p>
            <a:r>
              <a:rPr lang="id-ID" sz="2400" dirty="0"/>
              <a:t>Pengurangan </a:t>
            </a:r>
            <a:r>
              <a:rPr lang="en-US" sz="2400" dirty="0" err="1"/>
              <a:t>citra</a:t>
            </a:r>
            <a:r>
              <a:rPr lang="id-ID" sz="2400" dirty="0"/>
              <a:t> banyak digunakan untuk deteksi perubahan. </a:t>
            </a:r>
            <a:r>
              <a:rPr lang="en-US" sz="2400" dirty="0" err="1"/>
              <a:t>Misalnya</a:t>
            </a:r>
            <a:r>
              <a:rPr lang="en-US" sz="2400" dirty="0"/>
              <a:t> u</a:t>
            </a:r>
            <a:r>
              <a:rPr lang="id-ID" sz="2400" dirty="0"/>
              <a:t>ntuk mendeteksi komponen yang hilang dalam perakitan produk, </a:t>
            </a:r>
            <a:r>
              <a:rPr lang="en-US" sz="2400" dirty="0" err="1"/>
              <a:t>contohnya</a:t>
            </a:r>
            <a:r>
              <a:rPr lang="en-US" sz="2400" dirty="0"/>
              <a:t> u</a:t>
            </a:r>
            <a:r>
              <a:rPr lang="id-ID" sz="2400" dirty="0"/>
              <a:t>ntuk mendeteksi cacat pada PCB. </a:t>
            </a:r>
            <a:endParaRPr lang="en-US" sz="24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3CB49E-0FD1-482D-B23D-6682A525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2" y="2177394"/>
            <a:ext cx="8905875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72347-27AA-4478-BFAE-0DF48A2F45DA}"/>
              </a:ext>
            </a:extLst>
          </p:cNvPr>
          <p:cNvSpPr txBox="1"/>
          <p:nvPr/>
        </p:nvSpPr>
        <p:spPr>
          <a:xfrm>
            <a:off x="1258411" y="5984449"/>
            <a:ext cx="9675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https://www.imageeprocessing.com/2011/05/image-arithmetic.html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7CDAC-02E1-0EA2-A72D-B9E9BF7D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CF87-D81F-4652-8CA9-21F1742C0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" y="1928191"/>
            <a:ext cx="3001618" cy="3001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D51C7-1780-416E-983B-9C4362FA9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8" y="1928191"/>
            <a:ext cx="3001618" cy="3001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C4CC7-CC61-477D-8448-E7C8CE88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325" y="1674868"/>
            <a:ext cx="4383484" cy="3872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E62CF-822D-4A25-A480-D12FC1B3E745}"/>
              </a:ext>
            </a:extLst>
          </p:cNvPr>
          <p:cNvSpPr txBox="1"/>
          <p:nvPr/>
        </p:nvSpPr>
        <p:spPr>
          <a:xfrm>
            <a:off x="3778375" y="3198167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–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20A26-EBD0-4BD2-87F6-D09811FB5452}"/>
              </a:ext>
            </a:extLst>
          </p:cNvPr>
          <p:cNvSpPr txBox="1"/>
          <p:nvPr/>
        </p:nvSpPr>
        <p:spPr>
          <a:xfrm>
            <a:off x="7427518" y="3219105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3DCFE-5B6D-4F93-8815-83B7541FDE7A}"/>
              </a:ext>
            </a:extLst>
          </p:cNvPr>
          <p:cNvSpPr txBox="1"/>
          <p:nvPr/>
        </p:nvSpPr>
        <p:spPr>
          <a:xfrm>
            <a:off x="596346" y="848808"/>
            <a:ext cx="915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Pengurangan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85EC0-901C-EBEE-F05C-67FBD259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0539-0FDC-46EB-8302-11B9696F7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en-US" dirty="0"/>
              <a:t>Pada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5EEDF-2F87-472A-8E20-5E399B04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89" y="2060246"/>
            <a:ext cx="4457657" cy="43963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C6E6F-9151-F38F-4617-573389A6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F78E-9E38-48B2-BDFC-F502534C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Aras </a:t>
            </a:r>
            <a:r>
              <a:rPr lang="en-US" b="1" dirty="0" err="1"/>
              <a:t>Titik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8498-D8EE-4C10-B742-FE65E9E7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904"/>
            <a:ext cx="10515600" cy="4351338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pada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i="1" dirty="0" err="1"/>
              <a:t>f</a:t>
            </a:r>
            <a:r>
              <a:rPr lang="en-US" i="1" baseline="-25000" dirty="0" err="1"/>
              <a:t>B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</a:t>
            </a:r>
            <a:r>
              <a:rPr lang="en-US" i="1" dirty="0" err="1"/>
              <a:t>O</a:t>
            </a:r>
            <a:r>
              <a:rPr lang="en-US" baseline="-25000" dirty="0" err="1"/>
              <a:t>titik</a:t>
            </a:r>
            <a:r>
              <a:rPr lang="en-US" dirty="0"/>
              <a:t>{</a:t>
            </a:r>
            <a:r>
              <a:rPr lang="en-US" i="1" dirty="0" err="1"/>
              <a:t>f</a:t>
            </a:r>
            <a:r>
              <a:rPr lang="en-US" i="1" baseline="-25000" dirty="0" err="1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)}	</a:t>
            </a:r>
          </a:p>
          <a:p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diulangi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608D3B-099A-4CCC-9EC8-072BCA10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991" y="42141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24D658A-52E1-44AD-80F2-E69255B8F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47154"/>
              </p:ext>
            </p:extLst>
          </p:nvPr>
        </p:nvGraphicFramePr>
        <p:xfrm>
          <a:off x="2951921" y="4287975"/>
          <a:ext cx="4560035" cy="200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09672" imgH="1193292" progId="Visio.Drawing.5">
                  <p:embed/>
                </p:oleObj>
              </mc:Choice>
              <mc:Fallback>
                <p:oleObj r:id="rId2" imgW="2709672" imgH="1193292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921" y="4287975"/>
                        <a:ext cx="4560035" cy="2007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556F-0E4B-B964-C99F-CD7E24E2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2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BFE2-855F-4B9E-A61D-824C6E23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249"/>
            <a:ext cx="10515600" cy="55905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07C233-DFAE-4FB6-8324-5A11C4F0070E}"/>
              </a:ext>
            </a:extLst>
          </p:cNvPr>
          <p:cNvSpPr/>
          <p:nvPr/>
        </p:nvSpPr>
        <p:spPr>
          <a:xfrm>
            <a:off x="1133545" y="10867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).*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079F1-90A8-4370-8744-0DF84EEFE113}"/>
              </a:ext>
            </a:extLst>
          </p:cNvPr>
          <p:cNvSpPr/>
          <p:nvPr/>
        </p:nvSpPr>
        <p:spPr>
          <a:xfrm>
            <a:off x="974034" y="1844729"/>
            <a:ext cx="102439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multiplication(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int M, int N)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Citra A,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dan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 (k=0; k&lt;=N-1; k++)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{ C[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A[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][j]*B[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clipping */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if (C[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&lt; 0)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0; 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else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if (C[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&gt; 255)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C[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</a:t>
            </a: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}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A5AD9-7200-4D6F-9124-23FF1BA953BA}"/>
              </a:ext>
            </a:extLst>
          </p:cNvPr>
          <p:cNvSpPr/>
          <p:nvPr/>
        </p:nvSpPr>
        <p:spPr>
          <a:xfrm>
            <a:off x="914401" y="1844729"/>
            <a:ext cx="10406270" cy="4185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72CFA-B455-45A6-83C1-A8EE6EB4F2CE}"/>
              </a:ext>
            </a:extLst>
          </p:cNvPr>
          <p:cNvSpPr txBox="1"/>
          <p:nvPr/>
        </p:nvSpPr>
        <p:spPr>
          <a:xfrm>
            <a:off x="4354576" y="1154858"/>
            <a:ext cx="699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m</a:t>
            </a:r>
            <a:r>
              <a:rPr lang="en-US" sz="2400" dirty="0" err="1"/>
              <a:t>engalikan</a:t>
            </a:r>
            <a:r>
              <a:rPr lang="en-US" sz="2400" dirty="0"/>
              <a:t> </a:t>
            </a:r>
            <a:r>
              <a:rPr lang="en-US" sz="2400" i="1" dirty="0"/>
              <a:t>pixel-pixel </a:t>
            </a:r>
            <a:r>
              <a:rPr lang="en-US" sz="2400" dirty="0"/>
              <a:t>pada </a:t>
            </a:r>
            <a:r>
              <a:rPr lang="en-US" sz="2400" dirty="0" err="1"/>
              <a:t>posisi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E2CAB-6C8A-A694-09F0-F1D2823E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60B8-8B90-4623-A2F9-1BD3DA64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44544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penapisan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i="1" dirty="0"/>
              <a:t>image masking </a:t>
            </a:r>
            <a:r>
              <a:rPr lang="en-US" sz="2400" dirty="0" err="1"/>
              <a:t>atau</a:t>
            </a:r>
            <a:r>
              <a:rPr lang="en-US" sz="2400" i="1" dirty="0"/>
              <a:t> image filtering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mengalikan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citra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sebuah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mask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lebih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ukuran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citra</a:t>
            </a:r>
            <a:endParaRPr lang="en-US" sz="2400" dirty="0"/>
          </a:p>
        </p:txBody>
      </p:sp>
      <p:pic>
        <p:nvPicPr>
          <p:cNvPr id="7" name="Picture 6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FE522AE5-61E7-45A3-886E-9C0559C7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706880"/>
            <a:ext cx="6380480" cy="478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72FBE-58B4-417C-A97D-D185F0D86062}"/>
              </a:ext>
            </a:extLst>
          </p:cNvPr>
          <p:cNvSpPr txBox="1"/>
          <p:nvPr/>
        </p:nvSpPr>
        <p:spPr>
          <a:xfrm>
            <a:off x="5953760" y="63195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https://cse19-iiith.vlabs.ac.in/theory.php?exp=neigh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548EF-09F0-3F28-A513-459F3CC8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03BE50-8C1B-4228-83E4-F6F33E40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17" y="670128"/>
            <a:ext cx="6604448" cy="49585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8069C-3E88-3383-0793-01F7229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4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/>
              <a:t>Penjumlahan</a:t>
            </a:r>
            <a:r>
              <a:rPr lang="en-US" b="1" dirty="0"/>
              <a:t>/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skalar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i="1" dirty="0"/>
              <a:t>Image brightening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5365" y="161147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45680"/>
              </p:ext>
            </p:extLst>
          </p:nvPr>
        </p:nvGraphicFramePr>
        <p:xfrm>
          <a:off x="2079916" y="3074080"/>
          <a:ext cx="3190104" cy="319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53089" imgH="3253089" progId="Photoshop.Image.7">
                  <p:embed/>
                </p:oleObj>
              </mc:Choice>
              <mc:Fallback>
                <p:oleObj name="Image" r:id="rId2" imgW="3253089" imgH="325308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916" y="3074080"/>
                        <a:ext cx="3190104" cy="3190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264" y="2808514"/>
            <a:ext cx="4778221" cy="40494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0936" y="63963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+ 100	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88EA7-C377-7999-5167-9FD0A664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743" y="52826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108  108  108  107  107  107  107  106  106  106</a:t>
            </a:r>
          </a:p>
          <a:p>
            <a:r>
              <a:rPr lang="en-US" dirty="0"/>
              <a:t>  107  107  107  107  107  107  107  106  106  106</a:t>
            </a:r>
          </a:p>
          <a:p>
            <a:r>
              <a:rPr lang="en-US" dirty="0"/>
              <a:t>  107  107  107  107  106  106  106  106  106  106</a:t>
            </a:r>
          </a:p>
          <a:p>
            <a:r>
              <a:rPr lang="en-US" dirty="0"/>
              <a:t>  107  107  107  107  106  106  105  106  107  106</a:t>
            </a:r>
          </a:p>
          <a:p>
            <a:r>
              <a:rPr lang="en-US" dirty="0"/>
              <a:t>  107  108  108  107  107  107  107  106  106  107</a:t>
            </a:r>
          </a:p>
          <a:p>
            <a:r>
              <a:rPr lang="en-US" dirty="0"/>
              <a:t>  108  108  108  108  106  106  106  107  107  107</a:t>
            </a:r>
          </a:p>
          <a:p>
            <a:r>
              <a:rPr lang="en-US" dirty="0"/>
              <a:t>  108  108  108  108  106  106  106  107  107  107</a:t>
            </a:r>
          </a:p>
          <a:p>
            <a:r>
              <a:rPr lang="en-US" dirty="0"/>
              <a:t>  108  108  108  108  106  106  106  107  107  106</a:t>
            </a:r>
          </a:p>
          <a:p>
            <a:r>
              <a:rPr lang="en-US" dirty="0"/>
              <a:t>  108  108  108  107  106  106  107  107  106  106</a:t>
            </a:r>
          </a:p>
          <a:p>
            <a:r>
              <a:rPr lang="en-US" dirty="0"/>
              <a:t>  108  108  108  108  107  107  106  106  107  107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6743" y="3902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208  208  208  207  207  207  207  206  206  206</a:t>
            </a:r>
          </a:p>
          <a:p>
            <a:r>
              <a:rPr lang="en-US" dirty="0"/>
              <a:t>  207  207  207  207  207  207  207  206  206  206</a:t>
            </a:r>
          </a:p>
          <a:p>
            <a:r>
              <a:rPr lang="en-US" dirty="0"/>
              <a:t>  207  207  207  207  206  206  206  206  206  206</a:t>
            </a:r>
          </a:p>
          <a:p>
            <a:r>
              <a:rPr lang="en-US" dirty="0"/>
              <a:t>  207  207  207  207  206  206  205  206  207  206</a:t>
            </a:r>
          </a:p>
          <a:p>
            <a:r>
              <a:rPr lang="en-US" dirty="0"/>
              <a:t>  207  208  208  207  207  207  207  206  206  207</a:t>
            </a:r>
          </a:p>
          <a:p>
            <a:r>
              <a:rPr lang="en-US" dirty="0"/>
              <a:t>  208  208  208  208  206  206  206  207  207  207</a:t>
            </a:r>
          </a:p>
          <a:p>
            <a:r>
              <a:rPr lang="en-US" dirty="0"/>
              <a:t>  208  208  208  208  206  206  206  207  207  207</a:t>
            </a:r>
          </a:p>
          <a:p>
            <a:r>
              <a:rPr lang="en-US" dirty="0"/>
              <a:t>  208  208  208  208  206  206  206  207  207  206</a:t>
            </a:r>
          </a:p>
          <a:p>
            <a:r>
              <a:rPr lang="en-US" dirty="0"/>
              <a:t>  208  208  208  207  206  206  207  207  206  206</a:t>
            </a:r>
          </a:p>
          <a:p>
            <a:r>
              <a:rPr lang="en-US" dirty="0"/>
              <a:t>  208  208  208  208  207  207  206  206  207  207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158936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pixel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sebelum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pencerahan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599" y="3468193"/>
            <a:ext cx="464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pixel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setelah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pencerahan</a:t>
            </a:r>
            <a:r>
              <a:rPr lang="en-US" dirty="0">
                <a:solidFill>
                  <a:srgbClr val="FF0000"/>
                </a:solidFill>
              </a:rPr>
              <a:t> (+ 100):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0EC5-506D-A11A-7715-C4B6A646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3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/>
              <a:t>Perkalian</a:t>
            </a:r>
            <a:r>
              <a:rPr lang="en-US" b="1" dirty="0"/>
              <a:t>/</a:t>
            </a:r>
            <a:r>
              <a:rPr lang="en-US" b="1" dirty="0" err="1"/>
              <a:t>pembagian</a:t>
            </a:r>
            <a:r>
              <a:rPr lang="en-US" b="1" dirty="0"/>
              <a:t> Citra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Skalar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(</a:t>
            </a:r>
            <a:r>
              <a:rPr lang="en-US" i="1" dirty="0" err="1"/>
              <a:t>callibration</a:t>
            </a:r>
            <a:r>
              <a:rPr lang="en-US" i="1" dirty="0"/>
              <a:t> of brightness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normalisasi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(</a:t>
            </a:r>
            <a:r>
              <a:rPr lang="en-US" i="1" dirty="0"/>
              <a:t>normalization of brightness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78792" y="1633248"/>
            <a:ext cx="6026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/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F25CE-FB6F-3D5A-71BD-49721C32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microscope&#10;&#10;Description automatically generated with low confidence">
            <a:extLst>
              <a:ext uri="{FF2B5EF4-FFF2-40B4-BE49-F238E27FC236}">
                <a16:creationId xmlns:a16="http://schemas.microsoft.com/office/drawing/2014/main" id="{0AB3EC98-1FFD-4F10-8258-B39537282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677472"/>
            <a:ext cx="3891915" cy="2930383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E463F631-894D-4F95-A9C9-ADD665A6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73" y="1677472"/>
            <a:ext cx="3994542" cy="3007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F132C-C176-4DC0-BC7E-C0629947E9EB}"/>
              </a:ext>
            </a:extLst>
          </p:cNvPr>
          <p:cNvSpPr txBox="1"/>
          <p:nvPr/>
        </p:nvSpPr>
        <p:spPr>
          <a:xfrm>
            <a:off x="518160" y="721360"/>
            <a:ext cx="480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: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63CEA3-CD0A-412E-916E-41B49D732ADC}"/>
              </a:ext>
            </a:extLst>
          </p:cNvPr>
          <p:cNvSpPr/>
          <p:nvPr/>
        </p:nvSpPr>
        <p:spPr>
          <a:xfrm>
            <a:off x="5110480" y="2926080"/>
            <a:ext cx="21640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7EEB1-0CFC-48AC-93B1-A913D32A90A8}"/>
              </a:ext>
            </a:extLst>
          </p:cNvPr>
          <p:cNvSpPr txBox="1"/>
          <p:nvPr/>
        </p:nvSpPr>
        <p:spPr>
          <a:xfrm>
            <a:off x="5059166" y="2336800"/>
            <a:ext cx="236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B(</a:t>
            </a:r>
            <a:r>
              <a:rPr lang="en-US" sz="2400" dirty="0" err="1"/>
              <a:t>x,y</a:t>
            </a:r>
            <a:r>
              <a:rPr lang="en-US" sz="2400" dirty="0"/>
              <a:t>) = 3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dirty="0"/>
              <a:t>A(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B6E60-77D5-4B49-ACC1-6B562FB80058}"/>
              </a:ext>
            </a:extLst>
          </p:cNvPr>
          <p:cNvSpPr txBox="1"/>
          <p:nvPr/>
        </p:nvSpPr>
        <p:spPr>
          <a:xfrm>
            <a:off x="1849120" y="4927600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semula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393CF-353D-416C-AD50-2E9335FB59F4}"/>
              </a:ext>
            </a:extLst>
          </p:cNvPr>
          <p:cNvSpPr txBox="1"/>
          <p:nvPr/>
        </p:nvSpPr>
        <p:spPr>
          <a:xfrm>
            <a:off x="7955280" y="4937760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pixel </a:t>
            </a:r>
            <a:r>
              <a:rPr lang="en-US" dirty="0" err="1"/>
              <a:t>dikali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31B1E-1548-4076-9A74-B8C0EC0BC043}"/>
              </a:ext>
            </a:extLst>
          </p:cNvPr>
          <p:cNvSpPr txBox="1"/>
          <p:nvPr/>
        </p:nvSpPr>
        <p:spPr>
          <a:xfrm>
            <a:off x="3200837" y="5951974"/>
            <a:ext cx="764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https://homepages.inf.ed.ac.uk/rbf/HIPR2/pixmult.htm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8F9F0-68C1-77E4-C209-DB09930C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Boolean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Operasi</a:t>
            </a:r>
            <a:r>
              <a:rPr lang="en-US" dirty="0"/>
              <a:t> AND: 	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OR: 	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NOT: 	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Operasi</a:t>
            </a:r>
            <a:r>
              <a:rPr lang="en-US" dirty="0"/>
              <a:t> XOR: 	</a:t>
            </a:r>
            <a:r>
              <a:rPr lang="en-US" i="1" dirty="0">
                <a:solidFill>
                  <a:srgbClr val="FF0000"/>
                </a:solidFill>
              </a:rPr>
              <a:t> C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b="1" dirty="0" err="1">
                <a:solidFill>
                  <a:srgbClr val="FF0000"/>
                </a:solidFill>
              </a:rPr>
              <a:t>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2DAB-E9FE-7ADF-A4B0-093DA21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0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1A6087-CAA1-4F71-9304-38BA13C2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941704"/>
            <a:ext cx="9723120" cy="54692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10955-FA06-7430-DD6D-F06ED58E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7466"/>
            <a:ext cx="10515600" cy="5316992"/>
          </a:xfrm>
        </p:spPr>
        <p:txBody>
          <a:bodyPr/>
          <a:lstStyle/>
          <a:p>
            <a:r>
              <a:rPr lang="en-US" sz="2400" dirty="0" err="1"/>
              <a:t>Operasi</a:t>
            </a:r>
            <a:r>
              <a:rPr lang="en-US" sz="2400" dirty="0"/>
              <a:t> NOT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komplemen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NOT</a:t>
            </a:r>
            <a:r>
              <a:rPr lang="en-US" dirty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55" y="1603942"/>
            <a:ext cx="153352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53" y="4262438"/>
            <a:ext cx="153352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125" y="6232838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</a:t>
            </a:r>
            <a:r>
              <a:rPr lang="en-US" dirty="0" err="1"/>
              <a:t>Ganesha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4919" y="351846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Ganesha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15950" y="2041139"/>
            <a:ext cx="73043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not(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citra_biner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citra_biner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komplemen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biner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Komplemennya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!A[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4147457" y="1875124"/>
            <a:ext cx="7652657" cy="4025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DFA6A-9E6A-FFF6-E55E-23C54FEE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AF5B7-1501-433F-B733-D3C38725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30"/>
            <a:ext cx="10515600" cy="515323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Contoh-contoh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Pengambangan</a:t>
            </a:r>
            <a:r>
              <a:rPr lang="en-US" dirty="0"/>
              <a:t> (</a:t>
            </a:r>
            <a:r>
              <a:rPr lang="en-US" i="1" dirty="0"/>
              <a:t>thresholding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8E90C-FCC9-4A67-B056-8CC3360A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68" y="2274404"/>
            <a:ext cx="4444052" cy="1273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A0B5F-60DB-4B94-820A-411DA118E390}"/>
              </a:ext>
            </a:extLst>
          </p:cNvPr>
          <p:cNvSpPr/>
          <p:nvPr/>
        </p:nvSpPr>
        <p:spPr>
          <a:xfrm>
            <a:off x="1040296" y="38931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ransformasi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hitam-putih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biner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08FFA-9BB3-4B87-9B2C-9BACBAD91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22" y="5268632"/>
            <a:ext cx="4697483" cy="1516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0107C-8751-4B30-BB92-85DFAD67C66E}"/>
              </a:ext>
            </a:extLst>
          </p:cNvPr>
          <p:cNvSpPr txBox="1"/>
          <p:nvPr/>
        </p:nvSpPr>
        <p:spPr>
          <a:xfrm>
            <a:off x="1049821" y="4904826"/>
            <a:ext cx="22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  =  128: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0CA5F-B8E1-48A9-A3F3-4CC99923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768" y="2029628"/>
            <a:ext cx="3726982" cy="37269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046C3-B79C-3517-B0BB-863CB354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24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2C3BA942-FDC0-4138-8D99-1DC62D1F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70" y="15766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82D5FE31-40D4-4342-8F7B-920FFCB3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70" y="15766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EA8541D6-CEE2-469C-B17C-A29B19EB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70" y="15766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3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E8AA445E-5DBD-466B-9C53-C1249746E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70" y="15766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9</a:t>
            </a: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A5ED971F-5B7F-41D4-ADD7-20531D4A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70" y="21862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7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1C33237-5C72-46C1-B6FC-3737FCFF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70" y="21862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3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DF7F4E7B-E45F-4270-9AA3-E6A84DD5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70" y="21862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6</a:t>
            </a: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8ED01B29-D344-469A-B1CA-1D23C64B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70" y="2186264"/>
            <a:ext cx="609600" cy="609600"/>
          </a:xfrm>
          <a:prstGeom prst="rect">
            <a:avLst/>
          </a:prstGeom>
          <a:solidFill>
            <a:srgbClr val="E5E01B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4</a:t>
            </a: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A5B96176-22A0-4BAA-AB58-0C168729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70" y="41674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340B3886-EB31-4137-985D-F939F623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70" y="41674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48DE38C-3F0D-412C-A53C-C781DFF36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70" y="41674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04BCB590-C020-44CC-927E-67E793A1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70" y="41674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5A9B96A0-C028-4D27-8235-C8F45E32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70" y="47770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B6BCA1B8-01B8-4F1D-A107-D1D452B5B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70" y="47770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26C2DC1E-06BE-4472-878B-E53437CF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70" y="47770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9C969504-B5BD-470E-B8F1-16622963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70" y="4777064"/>
            <a:ext cx="609600" cy="609600"/>
          </a:xfrm>
          <a:prstGeom prst="rect">
            <a:avLst/>
          </a:prstGeom>
          <a:solidFill>
            <a:srgbClr val="8AC73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18" name="Rectangle 52">
            <a:extLst>
              <a:ext uri="{FF2B5EF4-FFF2-40B4-BE49-F238E27FC236}">
                <a16:creationId xmlns:a16="http://schemas.microsoft.com/office/drawing/2014/main" id="{115E8A80-1614-4B3D-B751-10D2190C0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70" y="28720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id="{D1D5C261-E3A7-49F7-90A2-2DAA7839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670" y="28720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0</a:t>
            </a: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7BCB427C-3100-4174-BE27-0A4270A0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270" y="28720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21" name="Rectangle 55">
            <a:extLst>
              <a:ext uri="{FF2B5EF4-FFF2-40B4-BE49-F238E27FC236}">
                <a16:creationId xmlns:a16="http://schemas.microsoft.com/office/drawing/2014/main" id="{F0141291-49B8-48C1-9BCE-DBD449E2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70" y="28720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1</a:t>
            </a:r>
          </a:p>
        </p:txBody>
      </p:sp>
      <p:sp>
        <p:nvSpPr>
          <p:cNvPr id="22" name="Rectangle 56">
            <a:extLst>
              <a:ext uri="{FF2B5EF4-FFF2-40B4-BE49-F238E27FC236}">
                <a16:creationId xmlns:a16="http://schemas.microsoft.com/office/drawing/2014/main" id="{A79F6C07-D97A-46FC-A9E9-FA54CA07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70" y="34816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23" name="Rectangle 57">
            <a:extLst>
              <a:ext uri="{FF2B5EF4-FFF2-40B4-BE49-F238E27FC236}">
                <a16:creationId xmlns:a16="http://schemas.microsoft.com/office/drawing/2014/main" id="{92A263A0-51C6-4686-8E28-89756A8D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670" y="34816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24" name="Rectangle 58">
            <a:extLst>
              <a:ext uri="{FF2B5EF4-FFF2-40B4-BE49-F238E27FC236}">
                <a16:creationId xmlns:a16="http://schemas.microsoft.com/office/drawing/2014/main" id="{D83F4C24-5683-49E2-A7B6-D1212BAA4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270" y="34816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2</a:t>
            </a: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8E79268B-D446-42AD-9845-A93AB856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70" y="3481664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0</a:t>
            </a:r>
          </a:p>
        </p:txBody>
      </p:sp>
      <p:cxnSp>
        <p:nvCxnSpPr>
          <p:cNvPr id="26" name="AutoShape 60">
            <a:extLst>
              <a:ext uri="{FF2B5EF4-FFF2-40B4-BE49-F238E27FC236}">
                <a16:creationId xmlns:a16="http://schemas.microsoft.com/office/drawing/2014/main" id="{B44163A3-2505-4621-AE0E-6136626EAE2C}"/>
              </a:ext>
            </a:extLst>
          </p:cNvPr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3327470" y="2810151"/>
            <a:ext cx="0" cy="134302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61">
            <a:extLst>
              <a:ext uri="{FF2B5EF4-FFF2-40B4-BE49-F238E27FC236}">
                <a16:creationId xmlns:a16="http://schemas.microsoft.com/office/drawing/2014/main" id="{7CEE476B-F439-48E9-B836-DCAD7BB1C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7470" y="3481664"/>
            <a:ext cx="4343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62">
            <a:extLst>
              <a:ext uri="{FF2B5EF4-FFF2-40B4-BE49-F238E27FC236}">
                <a16:creationId xmlns:a16="http://schemas.microsoft.com/office/drawing/2014/main" id="{0BB45069-01C6-436A-A288-B043718B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532" y="2948264"/>
            <a:ext cx="240347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(Operator: AND)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BCF69A-7F7D-4768-BF5A-3009B4F85A4C}"/>
              </a:ext>
            </a:extLst>
          </p:cNvPr>
          <p:cNvSpPr txBox="1"/>
          <p:nvPr/>
        </p:nvSpPr>
        <p:spPr>
          <a:xfrm>
            <a:off x="1564929" y="6200447"/>
            <a:ext cx="100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Dr. Rolf </a:t>
            </a:r>
            <a:r>
              <a:rPr lang="en-US" dirty="0" err="1">
                <a:solidFill>
                  <a:srgbClr val="FF0000"/>
                </a:solidFill>
              </a:rPr>
              <a:t>Lakaemper</a:t>
            </a:r>
            <a:r>
              <a:rPr lang="en-US" dirty="0">
                <a:solidFill>
                  <a:srgbClr val="FF0000"/>
                </a:solidFill>
              </a:rPr>
              <a:t>, CIS 601 Image ENHANCEMENT in the SPATIAL DOMAIN</a:t>
            </a:r>
          </a:p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306879D-E118-6CEB-3289-7CBF1E85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0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97A928E-6397-4DD2-A46F-E539309C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1676717"/>
            <a:ext cx="8096250" cy="3667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F7474-DED6-4C3B-B585-A7DEFBDEEFDF}"/>
              </a:ext>
            </a:extLst>
          </p:cNvPr>
          <p:cNvSpPr txBox="1"/>
          <p:nvPr/>
        </p:nvSpPr>
        <p:spPr>
          <a:xfrm>
            <a:off x="1869440" y="5676314"/>
            <a:ext cx="898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Sumber:Neeti</a:t>
            </a:r>
            <a:r>
              <a:rPr lang="en-US" dirty="0"/>
              <a:t> Taneja,  Er. Mohammad </a:t>
            </a:r>
            <a:r>
              <a:rPr lang="en-US" dirty="0" err="1"/>
              <a:t>Shabaz</a:t>
            </a:r>
            <a:r>
              <a:rPr lang="en-US" dirty="0"/>
              <a:t>,  Vinayak Khajuria</a:t>
            </a:r>
            <a:r>
              <a:rPr lang="en-US" i="1" dirty="0"/>
              <a:t>,  Iris Detection Using Segmentation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37DD3-6DA1-48D3-BBCA-E58CB810E48C}"/>
              </a:ext>
            </a:extLst>
          </p:cNvPr>
          <p:cNvSpPr txBox="1"/>
          <p:nvPr/>
        </p:nvSpPr>
        <p:spPr>
          <a:xfrm>
            <a:off x="629920" y="535355"/>
            <a:ext cx="9103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Operasi</a:t>
            </a:r>
            <a:r>
              <a:rPr lang="en-US" sz="2400" dirty="0"/>
              <a:t> AND dan OR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i="1" dirty="0" err="1"/>
              <a:t>subimage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image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D7534-1E39-86E7-2782-22D1B84D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7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FE1D-4D0A-4F6A-ADAC-8936E7B7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lain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2D1AA-391A-417D-B82C-1BF741B7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97" y="2363787"/>
            <a:ext cx="9158700" cy="2523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0B9B7-9401-41E9-B702-D553E9B5302B}"/>
              </a:ext>
            </a:extLst>
          </p:cNvPr>
          <p:cNvSpPr txBox="1"/>
          <p:nvPr/>
        </p:nvSpPr>
        <p:spPr>
          <a:xfrm>
            <a:off x="2235200" y="5923280"/>
            <a:ext cx="751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i="1" dirty="0"/>
              <a:t>Digital Image Processing</a:t>
            </a:r>
            <a:r>
              <a:rPr lang="en-US" dirty="0"/>
              <a:t>, Amity Scholl of Engineering and 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24132-9C31-3E2C-AC3D-385F5E50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25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E9833-8EDB-4865-A031-B951573A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182" y="702945"/>
            <a:ext cx="5222986" cy="521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A4268-31FD-497F-AF8F-A1EB0904559E}"/>
              </a:ext>
            </a:extLst>
          </p:cNvPr>
          <p:cNvSpPr txBox="1"/>
          <p:nvPr/>
        </p:nvSpPr>
        <p:spPr>
          <a:xfrm>
            <a:off x="2458720" y="6100683"/>
            <a:ext cx="751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i="1" dirty="0"/>
              <a:t>Digital Image Processing</a:t>
            </a:r>
            <a:r>
              <a:rPr lang="en-US" dirty="0"/>
              <a:t>, Amity Scholl of Engineering and 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CEB1D-0B12-C18C-8181-16D459AD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7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Geometri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: </a:t>
            </a:r>
            <a:r>
              <a:rPr lang="en-US" dirty="0" err="1"/>
              <a:t>translasi</a:t>
            </a:r>
            <a:r>
              <a:rPr lang="en-US" dirty="0"/>
              <a:t>, </a:t>
            </a:r>
            <a:r>
              <a:rPr lang="en-US" dirty="0" err="1"/>
              <a:t>rotasi</a:t>
            </a:r>
            <a:r>
              <a:rPr lang="en-US" dirty="0"/>
              <a:t>, </a:t>
            </a:r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flipping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’(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‘(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’) =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y),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))</a:t>
            </a:r>
            <a:r>
              <a:rPr lang="en-US" dirty="0"/>
              <a:t>					  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 =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y)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y</a:t>
            </a:r>
            <a:r>
              <a:rPr lang="en-US" dirty="0">
                <a:solidFill>
                  <a:srgbClr val="FF0000"/>
                </a:solidFill>
              </a:rPr>
              <a:t>’ =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y)</a:t>
            </a:r>
            <a:r>
              <a:rPr lang="en-US" dirty="0"/>
              <a:t>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3996A-75ED-21F2-B5B5-476F9F01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0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5960"/>
            <a:ext cx="10515600" cy="5491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/>
              <a:t>Translasi</a:t>
            </a:r>
            <a:r>
              <a:rPr lang="en-US" b="1" dirty="0"/>
              <a:t> 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dirty="0"/>
              <a:t>   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translasi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m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x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y: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/>
              <a:t>Translasi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A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B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x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y: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3718" y="3241723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3461" y="1650759"/>
            <a:ext cx="6096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86" y="4043766"/>
            <a:ext cx="10515600" cy="272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translation(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int M, int N, int m, int n)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Mentranslasi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 */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++)`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B[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][j]=A[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i+m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];  				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1121228" y="3910753"/>
            <a:ext cx="9775372" cy="2855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78426-7D4A-2870-C0A0-3D75A1AA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7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49" y="1223963"/>
            <a:ext cx="3837894" cy="383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transl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05" y="1223963"/>
            <a:ext cx="3805237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8840" y="5522464"/>
            <a:ext cx="9498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Translasi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camera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(a)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semula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(b)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translasi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= 30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 = 25.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64696-00CB-ACE3-02D8-C99E0706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9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dirty="0" err="1"/>
              <a:t>Rotasi</a:t>
            </a:r>
            <a:r>
              <a:rPr lang="en-US" b="1" dirty="0"/>
              <a:t> 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dirty="0"/>
              <a:t>   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 radian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 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A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B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 radian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 :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2086" y="1821818"/>
            <a:ext cx="6096000" cy="8199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cos(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cos(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83228" y="3264422"/>
            <a:ext cx="84037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’][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’]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cos(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)][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cos(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cos(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)] =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][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17028"/>
              </p:ext>
            </p:extLst>
          </p:nvPr>
        </p:nvGraphicFramePr>
        <p:xfrm>
          <a:off x="3290660" y="3840499"/>
          <a:ext cx="3545051" cy="29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86800" imgH="1992240" progId="">
                  <p:embed/>
                </p:oleObj>
              </mc:Choice>
              <mc:Fallback>
                <p:oleObj r:id="rId2" imgW="2386800" imgH="1992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660" y="3840499"/>
                        <a:ext cx="3545051" cy="29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7EB08-8230-67F7-EFE1-B9028A0C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0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4" y="2673350"/>
            <a:ext cx="2921908" cy="29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18" y="2673350"/>
            <a:ext cx="2903311" cy="290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6589" y="2569254"/>
            <a:ext cx="3151868" cy="47874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6258" y="2569254"/>
            <a:ext cx="436108" cy="31239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33257" y="4071257"/>
            <a:ext cx="805543" cy="2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381000" y="5976649"/>
            <a:ext cx="10689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rotasi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citra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Lena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sejauh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berlawanan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jarum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jam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238" y="424195"/>
            <a:ext cx="10184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sudut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rotasinya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implementasinya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mudah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menyalin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baris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kolom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rotasi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Rotasi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180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diimplementasikan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melakukan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rotasi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90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kali. 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29434-FF42-2810-7787-D7DB370D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31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572" y="884988"/>
            <a:ext cx="1097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void rotation90CCW(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Rotasi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sejauh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90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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berlawanan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arah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jarum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jam (CCW = Clock Counter-wise).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rotasi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B.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{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, j, k;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k=N-1;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B[k][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]=A[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][j];  		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k--;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3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533400" y="641531"/>
            <a:ext cx="11288485" cy="4855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AE887-71FA-FEEF-8EAE-A5FA1857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72D7C7-CBB2-4692-B277-C54D27C2B5AB}"/>
              </a:ext>
            </a:extLst>
          </p:cNvPr>
          <p:cNvSpPr/>
          <p:nvPr/>
        </p:nvSpPr>
        <p:spPr>
          <a:xfrm>
            <a:off x="1408042" y="891788"/>
            <a:ext cx="97536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biner(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citra_biner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int T,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biner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ambang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(threshold) T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dispesifikasikan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citra_biner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biner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citra_biner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&lt; T)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0;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else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1;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4A882D-BF33-44E2-B903-53C0513B1F61}"/>
              </a:ext>
            </a:extLst>
          </p:cNvPr>
          <p:cNvSpPr/>
          <p:nvPr/>
        </p:nvSpPr>
        <p:spPr>
          <a:xfrm>
            <a:off x="3314203" y="5966212"/>
            <a:ext cx="5185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Algoritma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mengubah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biner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FCB72-40BE-4D32-B5F5-85F32722665F}"/>
              </a:ext>
            </a:extLst>
          </p:cNvPr>
          <p:cNvSpPr/>
          <p:nvPr/>
        </p:nvSpPr>
        <p:spPr>
          <a:xfrm>
            <a:off x="1292087" y="891788"/>
            <a:ext cx="10127974" cy="4801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6A379-BB61-165E-8B2D-B8A70056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4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685" y="1230315"/>
            <a:ext cx="10711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void rotation90CW(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Rotasi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sejauh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90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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searah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jarum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jam (CW = Clock-wise).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rotasi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B.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{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, j, k;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k=N-1;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176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176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B[j][k]=A[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} 		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k--;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789213" y="1064957"/>
            <a:ext cx="10259787" cy="4855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6148A-92D9-EE84-61EC-D7E28952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7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2"/>
            <a:ext cx="10515600" cy="5393192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/>
              <a:t>Flipping </a:t>
            </a:r>
          </a:p>
          <a:p>
            <a:r>
              <a:rPr lang="en-US" sz="2400" i="1" dirty="0"/>
              <a:t>Flipping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pencerminan</a:t>
            </a:r>
            <a:r>
              <a:rPr lang="en-US" sz="2400" dirty="0"/>
              <a:t> (</a:t>
            </a:r>
            <a:r>
              <a:rPr lang="en-US" sz="2400" i="1" dirty="0"/>
              <a:t>image reflection</a:t>
            </a:r>
            <a:r>
              <a:rPr lang="en-US" sz="2400" dirty="0"/>
              <a:t>).  </a:t>
            </a:r>
          </a:p>
          <a:p>
            <a:r>
              <a:rPr lang="en-US" sz="2400" dirty="0"/>
              <a:t>Ada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i="1" dirty="0"/>
              <a:t>flipping</a:t>
            </a:r>
            <a:r>
              <a:rPr lang="en-US" sz="2400" dirty="0"/>
              <a:t>: horizontal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vertikal</a:t>
            </a:r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2875869"/>
            <a:ext cx="8019940" cy="29697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D6FA5-7C51-242C-86F9-5A99C889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2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965372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Flipping</a:t>
            </a:r>
            <a:r>
              <a:rPr lang="en-US" dirty="0"/>
              <a:t> horizontal: 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</a:t>
            </a:r>
            <a:r>
              <a:rPr lang="en-US" i="1" dirty="0"/>
              <a:t>Y</a:t>
            </a:r>
            <a:r>
              <a:rPr lang="en-US" dirty="0"/>
              <a:t> (</a:t>
            </a:r>
            <a:r>
              <a:rPr lang="en-US" i="1" dirty="0" err="1"/>
              <a:t>cartesian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	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Flipping</a:t>
            </a:r>
            <a:r>
              <a:rPr lang="en-US" dirty="0"/>
              <a:t> vertical: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i="1" dirty="0" err="1"/>
              <a:t>cartesian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M – y</a:t>
            </a:r>
            <a:r>
              <a:rPr lang="en-US" dirty="0">
                <a:solidFill>
                  <a:srgbClr val="FF0000"/>
                </a:solidFill>
              </a:rPr>
              <a:t>] 	</a:t>
            </a:r>
            <a:r>
              <a:rPr lang="en-US" dirty="0"/>
              <a:t>				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(</a:t>
            </a:r>
            <a:r>
              <a:rPr lang="en-US" i="1" dirty="0" err="1"/>
              <a:t>cartesian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B: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N – 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M – y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					 </a:t>
            </a:r>
          </a:p>
          <a:p>
            <a:endParaRPr lang="en-US" dirty="0"/>
          </a:p>
          <a:p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22AC9-46B1-2EC1-E81C-614C5211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0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43" y="1070045"/>
            <a:ext cx="108421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vertical_flip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Flipping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vertikal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(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pencerminan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terhadap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sumbu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-X)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terhadap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citar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A. */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flipping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B.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{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, j, k;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k=N-1;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{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 B[k][j]=A[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][j];  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}	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k--;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}	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</a:t>
            </a:r>
            <a:endParaRPr lang="en-US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800098" y="1016330"/>
            <a:ext cx="10259787" cy="4855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A1C03-A041-5450-C14D-00F209DD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85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5543"/>
            <a:ext cx="10515600" cy="53714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4"/>
            </a:pPr>
            <a:r>
              <a:rPr lang="en-US" b="1" dirty="0" err="1"/>
              <a:t>Penskalaan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r>
              <a:rPr lang="en-US" b="1" dirty="0"/>
              <a:t> (</a:t>
            </a:r>
            <a:r>
              <a:rPr lang="en-US" b="1" i="1" dirty="0"/>
              <a:t>image zooming</a:t>
            </a:r>
            <a:r>
              <a:rPr lang="en-US" b="1" dirty="0"/>
              <a:t>) </a:t>
            </a:r>
          </a:p>
          <a:p>
            <a:endParaRPr lang="en-US" dirty="0"/>
          </a:p>
          <a:p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dirty="0" err="1"/>
              <a:t>membesar</a:t>
            </a:r>
            <a:r>
              <a:rPr lang="en-US" dirty="0"/>
              <a:t>/</a:t>
            </a:r>
            <a:r>
              <a:rPr lang="en-US" i="1" dirty="0"/>
              <a:t>zoom out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/</a:t>
            </a:r>
            <a:r>
              <a:rPr lang="en-US" i="1" dirty="0"/>
              <a:t>zoom in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 = </a:t>
            </a:r>
            <a:r>
              <a:rPr lang="en-US" i="1" dirty="0" err="1">
                <a:solidFill>
                  <a:srgbClr val="FF0000"/>
                </a:solidFill>
              </a:rPr>
              <a:t>s</a:t>
            </a:r>
            <a:r>
              <a:rPr lang="en-US" i="1" baseline="-25000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’ = </a:t>
            </a:r>
            <a:r>
              <a:rPr lang="en-US" i="1" dirty="0" err="1">
                <a:solidFill>
                  <a:srgbClr val="FF0000"/>
                </a:solidFill>
              </a:rPr>
              <a:t>s</a:t>
            </a:r>
            <a:r>
              <a:rPr lang="en-US" i="1" baseline="-25000" dirty="0" err="1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/>
              <a:t>						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 err="1"/>
              <a:t>s</a:t>
            </a:r>
            <a:r>
              <a:rPr lang="en-US" i="1" baseline="-25000" dirty="0" err="1"/>
              <a:t>x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s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          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’][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’]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 err="1">
                <a:solidFill>
                  <a:srgbClr val="FF0000"/>
                </a:solidFill>
              </a:rPr>
              <a:t>s</a:t>
            </a:r>
            <a:r>
              <a:rPr lang="en-US" i="1" baseline="-25000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][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</a:t>
            </a:r>
            <a:r>
              <a:rPr lang="en-US" i="1" baseline="-25000" dirty="0" err="1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81300-CE83-8DB2-CABA-AC1E939F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3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794657"/>
            <a:ext cx="10515600" cy="5382306"/>
          </a:xfrm>
        </p:spPr>
        <p:txBody>
          <a:bodyPr>
            <a:normAutofit/>
          </a:bodyPr>
          <a:lstStyle/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i="1" dirty="0"/>
              <a:t>zoom out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 2 (</a:t>
            </a:r>
            <a:r>
              <a:rPr lang="en-US" sz="2400" dirty="0" err="1"/>
              <a:t>yaitu</a:t>
            </a:r>
            <a:r>
              <a:rPr lang="en-US" sz="2400" dirty="0"/>
              <a:t>,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x</a:t>
            </a:r>
            <a:r>
              <a:rPr lang="en-US" sz="2400" dirty="0"/>
              <a:t> =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dirty="0"/>
              <a:t>= 2) </a:t>
            </a:r>
            <a:r>
              <a:rPr lang="en-US" sz="2400" dirty="0" err="1"/>
              <a:t>diimplementasikan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menyalin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4 kali.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36005"/>
              </p:ext>
            </p:extLst>
          </p:nvPr>
        </p:nvGraphicFramePr>
        <p:xfrm>
          <a:off x="838200" y="2196202"/>
          <a:ext cx="3708854" cy="315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93800" imgH="2203920" progId="">
                  <p:embed/>
                </p:oleObj>
              </mc:Choice>
              <mc:Fallback>
                <p:oleObj r:id="rId2" imgW="2593800" imgH="22039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96202"/>
                        <a:ext cx="3708854" cy="3150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10867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86" y="2851378"/>
            <a:ext cx="2495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47054" y="5469558"/>
            <a:ext cx="7311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Gambar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Kiri: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Fransisco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ukuran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normal),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Fransisco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setelah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diperbesar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kali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n-US" altLang="en-US" sz="16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n-US" altLang="en-US" sz="16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2):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6F9A0-19D5-680C-D68D-0B7AD278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7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59" y="660541"/>
            <a:ext cx="115192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zoom_out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perbesaran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faktor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skala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2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perbesaran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B.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{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, j, k, m, n;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m=0; n=0;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"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B[m][n]= 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 		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B[m][n+1]= 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B[m+1][n]= 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B[m+1][n+1]= 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	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n=n+2;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m=m+2;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n=0;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</a:t>
            </a:r>
            <a:endParaRPr lang="en-US" sz="3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</a:t>
            </a:r>
            <a:endParaRPr lang="en-US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9EF38-D576-46F5-8AB6-9292A3DDE3D0}"/>
              </a:ext>
            </a:extLst>
          </p:cNvPr>
          <p:cNvSpPr/>
          <p:nvPr/>
        </p:nvSpPr>
        <p:spPr>
          <a:xfrm>
            <a:off x="409806" y="465760"/>
            <a:ext cx="11098253" cy="6104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94F3-6813-50EB-3284-6A2C3334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9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914"/>
            <a:ext cx="10515600" cy="5121049"/>
          </a:xfrm>
        </p:spPr>
        <p:txBody>
          <a:bodyPr>
            <a:normAutofit/>
          </a:bodyPr>
          <a:lstStyle/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i="1" dirty="0"/>
              <a:t>zoom in</a:t>
            </a:r>
            <a:r>
              <a:rPr lang="en-US" sz="2400" dirty="0"/>
              <a:t> (</a:t>
            </a:r>
            <a:r>
              <a:rPr lang="en-US" sz="2400" dirty="0" err="1"/>
              <a:t>pengecilan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= ½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rata-rata </a:t>
            </a:r>
            <a:r>
              <a:rPr lang="en-US" sz="2400" dirty="0" err="1"/>
              <a:t>dari</a:t>
            </a:r>
            <a:r>
              <a:rPr lang="en-US" sz="2400" dirty="0"/>
              <a:t> 4 </a:t>
            </a:r>
            <a:r>
              <a:rPr lang="en-US" sz="2400" i="1" dirty="0"/>
              <a:t>pixel</a:t>
            </a:r>
            <a:r>
              <a:rPr lang="en-US" sz="2400" dirty="0"/>
              <a:t> yang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1 </a:t>
            </a:r>
            <a:r>
              <a:rPr lang="en-US" sz="2400" i="1" dirty="0"/>
              <a:t>pixel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18460"/>
              </p:ext>
            </p:extLst>
          </p:nvPr>
        </p:nvGraphicFramePr>
        <p:xfrm>
          <a:off x="3245530" y="2421617"/>
          <a:ext cx="3917269" cy="367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46120" imgH="2203920" progId="">
                  <p:embed/>
                </p:oleObj>
              </mc:Choice>
              <mc:Fallback>
                <p:oleObj r:id="rId2" imgW="2346120" imgH="2203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530" y="2421617"/>
                        <a:ext cx="3917269" cy="3678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A28-03A7-BD71-CB36-A78B6024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E12E6-79F9-4A77-9EC5-E9914CDA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739"/>
            <a:ext cx="6122365" cy="5481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 </a:t>
            </a:r>
          </a:p>
          <a:p>
            <a:pPr indent="168275"/>
            <a:r>
              <a:rPr lang="en-US" dirty="0"/>
              <a:t>  </a:t>
            </a:r>
            <a:r>
              <a:rPr lang="en-US" dirty="0" err="1"/>
              <a:t>Seperti</a:t>
            </a:r>
            <a:r>
              <a:rPr lang="en-US" dirty="0"/>
              <a:t>  film </a:t>
            </a:r>
            <a:r>
              <a:rPr lang="en-US" dirty="0" err="1"/>
              <a:t>negatif</a:t>
            </a:r>
            <a:r>
              <a:rPr lang="en-US" dirty="0"/>
              <a:t> pada </a:t>
            </a:r>
            <a:r>
              <a:rPr lang="en-US" dirty="0" err="1"/>
              <a:t>fotografi</a:t>
            </a:r>
            <a:r>
              <a:rPr lang="en-US" dirty="0"/>
              <a:t>.</a:t>
            </a:r>
          </a:p>
          <a:p>
            <a:pPr indent="60325"/>
            <a:r>
              <a:rPr lang="en-US" dirty="0"/>
              <a:t>   </a:t>
            </a:r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kurangi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Contoh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 </a:t>
            </a:r>
            <a:r>
              <a:rPr lang="en-US" i="1" dirty="0"/>
              <a:t>grayscale</a:t>
            </a:r>
            <a:r>
              <a:rPr lang="en-US" dirty="0"/>
              <a:t> 8-bit: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44862-CD2F-454E-A94B-4E8B2F373613}"/>
              </a:ext>
            </a:extLst>
          </p:cNvPr>
          <p:cNvSpPr/>
          <p:nvPr/>
        </p:nvSpPr>
        <p:spPr>
          <a:xfrm>
            <a:off x="1769960" y="4158735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)’ = 255 –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 	</a:t>
            </a:r>
            <a:endParaRPr lang="en-US" sz="2800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BF4B0BC-3ABC-4A56-B08E-4CA4E7B0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66" y="1288429"/>
            <a:ext cx="4281142" cy="42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356B1A-C3D9-718E-AD1B-B38CB959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0032-AD72-4018-810C-8F8DD026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" y="1622010"/>
            <a:ext cx="4831522" cy="361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EB7E0-3D08-40E0-AC79-1AC8BFAA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005" y="1230243"/>
            <a:ext cx="6998995" cy="4943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58EEF-28DB-854E-C9E6-96AE32EF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0CD40-EE67-42D8-96D9-2ABECD534D37}"/>
              </a:ext>
            </a:extLst>
          </p:cNvPr>
          <p:cNvSpPr/>
          <p:nvPr/>
        </p:nvSpPr>
        <p:spPr>
          <a:xfrm>
            <a:off x="1696277" y="1354388"/>
            <a:ext cx="90379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(j=0; j&lt;=N-1;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 = 255 - A[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 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DD6E7-F218-4502-AE89-9491874AEF11}"/>
              </a:ext>
            </a:extLst>
          </p:cNvPr>
          <p:cNvSpPr/>
          <p:nvPr/>
        </p:nvSpPr>
        <p:spPr>
          <a:xfrm>
            <a:off x="1457740" y="1073426"/>
            <a:ext cx="9525000" cy="3876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773A-8326-1B16-62FC-78355187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555F-3BE5-4855-8207-2E6261B8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870096" cy="541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Pencerahan</a:t>
            </a:r>
            <a:r>
              <a:rPr lang="en-US" dirty="0"/>
              <a:t> Citra (</a:t>
            </a:r>
            <a:r>
              <a:rPr lang="en-US" i="1" dirty="0"/>
              <a:t>image brightening</a:t>
            </a:r>
            <a:r>
              <a:rPr lang="en-US" dirty="0"/>
              <a:t>) </a:t>
            </a:r>
          </a:p>
          <a:p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/</a:t>
            </a:r>
            <a:r>
              <a:rPr lang="en-US" dirty="0" err="1"/>
              <a:t>mengurangkan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)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pixel. 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berkurang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clipping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f(</a:t>
            </a:r>
            <a:r>
              <a:rPr lang="en-US" dirty="0" err="1"/>
              <a:t>x,y</a:t>
            </a:r>
            <a:r>
              <a:rPr lang="en-US" dirty="0"/>
              <a:t>)’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minimum </a:t>
            </a:r>
            <a:r>
              <a:rPr lang="en-US" dirty="0" err="1"/>
              <a:t>atau</a:t>
            </a:r>
            <a:r>
              <a:rPr lang="en-US" dirty="0"/>
              <a:t> d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C8B24-AFF2-4A3E-9F30-8DD07E7D9B88}"/>
              </a:ext>
            </a:extLst>
          </p:cNvPr>
          <p:cNvSpPr/>
          <p:nvPr/>
        </p:nvSpPr>
        <p:spPr>
          <a:xfrm>
            <a:off x="1644507" y="2409446"/>
            <a:ext cx="2582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)’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+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C7E00-0800-4E64-840D-7948382F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07" y="5181510"/>
            <a:ext cx="4945464" cy="13981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505E7-D942-BD39-6061-086B62A1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4007</Words>
  <Application>Microsoft Office PowerPoint</Application>
  <PresentationFormat>Widescreen</PresentationFormat>
  <Paragraphs>529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Calibri Light</vt:lpstr>
      <vt:lpstr>Century Gothic</vt:lpstr>
      <vt:lpstr>Courier New</vt:lpstr>
      <vt:lpstr>Symbol</vt:lpstr>
      <vt:lpstr>Times New Roman</vt:lpstr>
      <vt:lpstr>Wingdings</vt:lpstr>
      <vt:lpstr>Office Theme</vt:lpstr>
      <vt:lpstr>Visio.Drawing.5</vt:lpstr>
      <vt:lpstr>Image</vt:lpstr>
      <vt:lpstr>05 - Operasi-operasi Dasar Pemrosesan Citra</vt:lpstr>
      <vt:lpstr>Aras operasi</vt:lpstr>
      <vt:lpstr>1. Aras Titik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Aras Lokal</vt:lpstr>
      <vt:lpstr>PowerPoint Presentation</vt:lpstr>
      <vt:lpstr>3. Aras Global</vt:lpstr>
      <vt:lpstr>4. Aras Objek</vt:lpstr>
      <vt:lpstr>PowerPoint Presentation</vt:lpstr>
      <vt:lpstr>Operasi Aritmetika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Operasi Boolean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Operasi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130</cp:revision>
  <dcterms:created xsi:type="dcterms:W3CDTF">2019-08-23T02:29:55Z</dcterms:created>
  <dcterms:modified xsi:type="dcterms:W3CDTF">2025-09-07T02:37:04Z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2024-09-16T08:08:52Z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57cabe76-cc59-484a-889d-ba4b6394ae00</vt:lpwstr>
  </property>
  <property fmtid="{D5CDD505-2E9C-101B-9397-08002B2CF9AE}" pid="8" name="MSIP_Label_38b525e5-f3da-4501-8f1e-526b6769fc56_ContentBits">
    <vt:lpwstr>0</vt:lpwstr>
  </property>
</Properties>
</file>