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733" r:id="rId3"/>
    <p:sldId id="734" r:id="rId4"/>
    <p:sldId id="749" r:id="rId5"/>
    <p:sldId id="773" r:id="rId6"/>
    <p:sldId id="774" r:id="rId7"/>
    <p:sldId id="784" r:id="rId8"/>
    <p:sldId id="783" r:id="rId9"/>
    <p:sldId id="776" r:id="rId10"/>
    <p:sldId id="737" r:id="rId11"/>
    <p:sldId id="738" r:id="rId12"/>
    <p:sldId id="739" r:id="rId13"/>
    <p:sldId id="740" r:id="rId14"/>
    <p:sldId id="741" r:id="rId15"/>
    <p:sldId id="742" r:id="rId16"/>
    <p:sldId id="786" r:id="rId17"/>
    <p:sldId id="743" r:id="rId18"/>
    <p:sldId id="787" r:id="rId19"/>
    <p:sldId id="788" r:id="rId20"/>
    <p:sldId id="794" r:id="rId21"/>
    <p:sldId id="789" r:id="rId22"/>
    <p:sldId id="790" r:id="rId23"/>
    <p:sldId id="791" r:id="rId24"/>
    <p:sldId id="793" r:id="rId25"/>
    <p:sldId id="792" r:id="rId26"/>
    <p:sldId id="744" r:id="rId27"/>
    <p:sldId id="795" r:id="rId28"/>
    <p:sldId id="796" r:id="rId29"/>
    <p:sldId id="797" r:id="rId30"/>
    <p:sldId id="808" r:id="rId31"/>
    <p:sldId id="781" r:id="rId32"/>
    <p:sldId id="782" r:id="rId33"/>
    <p:sldId id="798" r:id="rId34"/>
    <p:sldId id="799" r:id="rId35"/>
    <p:sldId id="800" r:id="rId36"/>
    <p:sldId id="735" r:id="rId37"/>
    <p:sldId id="736" r:id="rId38"/>
    <p:sldId id="801" r:id="rId39"/>
    <p:sldId id="802" r:id="rId40"/>
    <p:sldId id="803" r:id="rId41"/>
    <p:sldId id="804" r:id="rId42"/>
    <p:sldId id="805" r:id="rId43"/>
    <p:sldId id="806" r:id="rId44"/>
    <p:sldId id="807" r:id="rId45"/>
    <p:sldId id="455" r:id="rId46"/>
    <p:sldId id="746" r:id="rId47"/>
    <p:sldId id="748" r:id="rId48"/>
    <p:sldId id="765" r:id="rId49"/>
    <p:sldId id="766" r:id="rId50"/>
    <p:sldId id="769" r:id="rId51"/>
    <p:sldId id="767" r:id="rId52"/>
    <p:sldId id="768" r:id="rId53"/>
    <p:sldId id="770" r:id="rId54"/>
    <p:sldId id="771" r:id="rId55"/>
    <p:sldId id="77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2B58B-7EC3-4868-812D-518EA0AEA264}"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D23AC-D084-41D8-BEAE-8EC5A6EE27EC}" type="slidenum">
              <a:rPr lang="en-US" smtClean="0"/>
              <a:t>‹#›</a:t>
            </a:fld>
            <a:endParaRPr lang="en-US"/>
          </a:p>
        </p:txBody>
      </p:sp>
    </p:spTree>
    <p:extLst>
      <p:ext uri="{BB962C8B-B14F-4D97-AF65-F5344CB8AC3E}">
        <p14:creationId xmlns:p14="http://schemas.microsoft.com/office/powerpoint/2010/main" val="345580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C059-2105-4F6B-84C7-0A7B0427F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C438E2-B335-42F3-BD2C-895D9A59E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28A7E-62E5-4747-A520-8C0EE05A88CE}"/>
              </a:ext>
            </a:extLst>
          </p:cNvPr>
          <p:cNvSpPr>
            <a:spLocks noGrp="1"/>
          </p:cNvSpPr>
          <p:nvPr>
            <p:ph type="dt" sz="half" idx="10"/>
          </p:nvPr>
        </p:nvSpPr>
        <p:spPr/>
        <p:txBody>
          <a:bodyPr/>
          <a:lstStyle/>
          <a:p>
            <a:fld id="{78CEDE14-E63D-40F3-9A24-DE6073B507D1}" type="datetime1">
              <a:rPr lang="en-US" smtClean="0"/>
              <a:t>9/7/2025</a:t>
            </a:fld>
            <a:endParaRPr lang="en-US"/>
          </a:p>
        </p:txBody>
      </p:sp>
      <p:sp>
        <p:nvSpPr>
          <p:cNvPr id="5" name="Footer Placeholder 4">
            <a:extLst>
              <a:ext uri="{FF2B5EF4-FFF2-40B4-BE49-F238E27FC236}">
                <a16:creationId xmlns:a16="http://schemas.microsoft.com/office/drawing/2014/main" id="{38527FE2-B8F1-469C-9648-168AFFC6C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F35E7-8366-4C5F-9FDB-C3C7E7BA3A27}"/>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13113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4EE4-8F7E-4D71-9872-FF3BB9AF2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53A06-0B1B-46D8-ACC4-C109D67956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9E175-0C4B-40C3-A26D-F9A554E19C26}"/>
              </a:ext>
            </a:extLst>
          </p:cNvPr>
          <p:cNvSpPr>
            <a:spLocks noGrp="1"/>
          </p:cNvSpPr>
          <p:nvPr>
            <p:ph type="dt" sz="half" idx="10"/>
          </p:nvPr>
        </p:nvSpPr>
        <p:spPr/>
        <p:txBody>
          <a:bodyPr/>
          <a:lstStyle/>
          <a:p>
            <a:fld id="{F596E5B5-4B1C-4A16-B032-D659E9D53D28}" type="datetime1">
              <a:rPr lang="en-US" smtClean="0"/>
              <a:t>9/7/2025</a:t>
            </a:fld>
            <a:endParaRPr lang="en-US"/>
          </a:p>
        </p:txBody>
      </p:sp>
      <p:sp>
        <p:nvSpPr>
          <p:cNvPr id="5" name="Footer Placeholder 4">
            <a:extLst>
              <a:ext uri="{FF2B5EF4-FFF2-40B4-BE49-F238E27FC236}">
                <a16:creationId xmlns:a16="http://schemas.microsoft.com/office/drawing/2014/main" id="{EEEFC7F0-8778-4B27-8E57-050A69554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9183D-03AD-4C87-8E1A-D3479BE76054}"/>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351654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12558F-BD8A-45D8-8128-60A9B36F34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0B0C81-2508-4076-A839-6273033BA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EC42A-0230-41D3-9A56-0257C9F9D234}"/>
              </a:ext>
            </a:extLst>
          </p:cNvPr>
          <p:cNvSpPr>
            <a:spLocks noGrp="1"/>
          </p:cNvSpPr>
          <p:nvPr>
            <p:ph type="dt" sz="half" idx="10"/>
          </p:nvPr>
        </p:nvSpPr>
        <p:spPr/>
        <p:txBody>
          <a:bodyPr/>
          <a:lstStyle/>
          <a:p>
            <a:fld id="{D5BA4B64-3538-4DA6-B9FD-009F794227A9}" type="datetime1">
              <a:rPr lang="en-US" smtClean="0"/>
              <a:t>9/7/2025</a:t>
            </a:fld>
            <a:endParaRPr lang="en-US"/>
          </a:p>
        </p:txBody>
      </p:sp>
      <p:sp>
        <p:nvSpPr>
          <p:cNvPr id="5" name="Footer Placeholder 4">
            <a:extLst>
              <a:ext uri="{FF2B5EF4-FFF2-40B4-BE49-F238E27FC236}">
                <a16:creationId xmlns:a16="http://schemas.microsoft.com/office/drawing/2014/main" id="{A55A0B00-CB1B-4CF6-94A8-2EF993C83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26217-7946-4951-9881-5B580DCB49CC}"/>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91115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9887-F102-466D-9AA0-468F0884C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451762-629F-43D2-9ABF-2445F3EA6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14A53-71BC-4EF6-B307-DC95FFE67981}"/>
              </a:ext>
            </a:extLst>
          </p:cNvPr>
          <p:cNvSpPr>
            <a:spLocks noGrp="1"/>
          </p:cNvSpPr>
          <p:nvPr>
            <p:ph type="dt" sz="half" idx="10"/>
          </p:nvPr>
        </p:nvSpPr>
        <p:spPr/>
        <p:txBody>
          <a:bodyPr/>
          <a:lstStyle/>
          <a:p>
            <a:fld id="{2C9023E7-1BF4-4FF0-98FB-65C2ADCD8F7A}" type="datetime1">
              <a:rPr lang="en-US" smtClean="0"/>
              <a:t>9/7/2025</a:t>
            </a:fld>
            <a:endParaRPr lang="en-US"/>
          </a:p>
        </p:txBody>
      </p:sp>
      <p:sp>
        <p:nvSpPr>
          <p:cNvPr id="5" name="Footer Placeholder 4">
            <a:extLst>
              <a:ext uri="{FF2B5EF4-FFF2-40B4-BE49-F238E27FC236}">
                <a16:creationId xmlns:a16="http://schemas.microsoft.com/office/drawing/2014/main" id="{8CF48AF1-38F5-4073-97DE-272C4D052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985B2-D8FC-4E45-A83A-0988DE11B8E4}"/>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94442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245F-C537-4437-9AA3-3A3DB2B06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33525A-1131-44B0-ABEF-DA1CE7416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EC604-0D2D-4387-9C04-9CA83DE5C33A}"/>
              </a:ext>
            </a:extLst>
          </p:cNvPr>
          <p:cNvSpPr>
            <a:spLocks noGrp="1"/>
          </p:cNvSpPr>
          <p:nvPr>
            <p:ph type="dt" sz="half" idx="10"/>
          </p:nvPr>
        </p:nvSpPr>
        <p:spPr/>
        <p:txBody>
          <a:bodyPr/>
          <a:lstStyle/>
          <a:p>
            <a:fld id="{39281426-C8B0-4DC1-A5A5-7F8E25635B77}" type="datetime1">
              <a:rPr lang="en-US" smtClean="0"/>
              <a:t>9/7/2025</a:t>
            </a:fld>
            <a:endParaRPr lang="en-US"/>
          </a:p>
        </p:txBody>
      </p:sp>
      <p:sp>
        <p:nvSpPr>
          <p:cNvPr id="5" name="Footer Placeholder 4">
            <a:extLst>
              <a:ext uri="{FF2B5EF4-FFF2-40B4-BE49-F238E27FC236}">
                <a16:creationId xmlns:a16="http://schemas.microsoft.com/office/drawing/2014/main" id="{FC2F55FD-6FCC-4FE1-8795-3423B104A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C2416-33CA-46A1-A8E8-D60DF80FE35D}"/>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81834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6E3F-BED3-438F-8143-BEC502F3A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AF60B-80C8-4017-98D4-7117D17891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8DC42-602E-4B2D-A641-CD5800E9F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153AB-F4EA-4D88-858C-DA0BC8B32BCD}"/>
              </a:ext>
            </a:extLst>
          </p:cNvPr>
          <p:cNvSpPr>
            <a:spLocks noGrp="1"/>
          </p:cNvSpPr>
          <p:nvPr>
            <p:ph type="dt" sz="half" idx="10"/>
          </p:nvPr>
        </p:nvSpPr>
        <p:spPr/>
        <p:txBody>
          <a:bodyPr/>
          <a:lstStyle/>
          <a:p>
            <a:fld id="{78EA1FC8-CCDF-4A4B-822F-952C6F2CCE31}" type="datetime1">
              <a:rPr lang="en-US" smtClean="0"/>
              <a:t>9/7/2025</a:t>
            </a:fld>
            <a:endParaRPr lang="en-US"/>
          </a:p>
        </p:txBody>
      </p:sp>
      <p:sp>
        <p:nvSpPr>
          <p:cNvPr id="6" name="Footer Placeholder 5">
            <a:extLst>
              <a:ext uri="{FF2B5EF4-FFF2-40B4-BE49-F238E27FC236}">
                <a16:creationId xmlns:a16="http://schemas.microsoft.com/office/drawing/2014/main" id="{49093D04-06E7-4160-B223-8EAA71F87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3412C-3FB2-4326-8C10-87601A58C26C}"/>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66068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5A27-6B3F-4A4B-A9D1-6D8A2D689E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96122-4C88-49CA-B156-A94178F4C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2698F-E2C3-4692-8C24-FDE94BAC63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D1985-E57E-40CB-A933-FF7FA7DF9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F164A-0DEC-4A65-9CDB-3287C030C9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FC294-E4C9-4315-AA0F-AF9443AC4BEC}"/>
              </a:ext>
            </a:extLst>
          </p:cNvPr>
          <p:cNvSpPr>
            <a:spLocks noGrp="1"/>
          </p:cNvSpPr>
          <p:nvPr>
            <p:ph type="dt" sz="half" idx="10"/>
          </p:nvPr>
        </p:nvSpPr>
        <p:spPr/>
        <p:txBody>
          <a:bodyPr/>
          <a:lstStyle/>
          <a:p>
            <a:fld id="{DD5C9BAB-00DD-4890-8CBE-0AB23976202A}" type="datetime1">
              <a:rPr lang="en-US" smtClean="0"/>
              <a:t>9/7/2025</a:t>
            </a:fld>
            <a:endParaRPr lang="en-US"/>
          </a:p>
        </p:txBody>
      </p:sp>
      <p:sp>
        <p:nvSpPr>
          <p:cNvPr id="8" name="Footer Placeholder 7">
            <a:extLst>
              <a:ext uri="{FF2B5EF4-FFF2-40B4-BE49-F238E27FC236}">
                <a16:creationId xmlns:a16="http://schemas.microsoft.com/office/drawing/2014/main" id="{3837B49C-37B7-41DD-AE3C-EE808F8C36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0C5A53-313E-4BA2-A5B9-FB3DAE94196D}"/>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251422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6884-CEA4-41C9-8143-97210B917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632D60-074E-439C-97FC-B8A809AD0EF2}"/>
              </a:ext>
            </a:extLst>
          </p:cNvPr>
          <p:cNvSpPr>
            <a:spLocks noGrp="1"/>
          </p:cNvSpPr>
          <p:nvPr>
            <p:ph type="dt" sz="half" idx="10"/>
          </p:nvPr>
        </p:nvSpPr>
        <p:spPr/>
        <p:txBody>
          <a:bodyPr/>
          <a:lstStyle/>
          <a:p>
            <a:fld id="{E7A5DFE5-4A54-4BBB-885E-6F73BC9F0429}" type="datetime1">
              <a:rPr lang="en-US" smtClean="0"/>
              <a:t>9/7/2025</a:t>
            </a:fld>
            <a:endParaRPr lang="en-US"/>
          </a:p>
        </p:txBody>
      </p:sp>
      <p:sp>
        <p:nvSpPr>
          <p:cNvPr id="4" name="Footer Placeholder 3">
            <a:extLst>
              <a:ext uri="{FF2B5EF4-FFF2-40B4-BE49-F238E27FC236}">
                <a16:creationId xmlns:a16="http://schemas.microsoft.com/office/drawing/2014/main" id="{52C2EF49-D476-4582-97D0-9B74B022F8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EDEF6-154D-49F6-B437-B9113E3EA065}"/>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35516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5F446F-ECAE-45DF-824F-596FF616C873}"/>
              </a:ext>
            </a:extLst>
          </p:cNvPr>
          <p:cNvSpPr>
            <a:spLocks noGrp="1"/>
          </p:cNvSpPr>
          <p:nvPr>
            <p:ph type="dt" sz="half" idx="10"/>
          </p:nvPr>
        </p:nvSpPr>
        <p:spPr/>
        <p:txBody>
          <a:bodyPr/>
          <a:lstStyle/>
          <a:p>
            <a:fld id="{70BA898A-D060-4674-8087-005828B81ED1}" type="datetime1">
              <a:rPr lang="en-US" smtClean="0"/>
              <a:t>9/7/2025</a:t>
            </a:fld>
            <a:endParaRPr lang="en-US"/>
          </a:p>
        </p:txBody>
      </p:sp>
      <p:sp>
        <p:nvSpPr>
          <p:cNvPr id="3" name="Footer Placeholder 2">
            <a:extLst>
              <a:ext uri="{FF2B5EF4-FFF2-40B4-BE49-F238E27FC236}">
                <a16:creationId xmlns:a16="http://schemas.microsoft.com/office/drawing/2014/main" id="{5D00FF58-2027-4FCC-94FD-5289A10D4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EBA24-4655-4C2F-BEAE-33396F0EFADC}"/>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223696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7D34-E0DC-4920-B358-266841661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9B089-DD37-41B7-AB9B-F220F6426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446FF-59E1-4F03-A958-5E9D2A31B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0F0CC-2A9C-4362-B778-5CF4E450262F}"/>
              </a:ext>
            </a:extLst>
          </p:cNvPr>
          <p:cNvSpPr>
            <a:spLocks noGrp="1"/>
          </p:cNvSpPr>
          <p:nvPr>
            <p:ph type="dt" sz="half" idx="10"/>
          </p:nvPr>
        </p:nvSpPr>
        <p:spPr/>
        <p:txBody>
          <a:bodyPr/>
          <a:lstStyle/>
          <a:p>
            <a:fld id="{E1AA21E8-C7DA-414A-A0B1-B2C13097241E}" type="datetime1">
              <a:rPr lang="en-US" smtClean="0"/>
              <a:t>9/7/2025</a:t>
            </a:fld>
            <a:endParaRPr lang="en-US"/>
          </a:p>
        </p:txBody>
      </p:sp>
      <p:sp>
        <p:nvSpPr>
          <p:cNvPr id="6" name="Footer Placeholder 5">
            <a:extLst>
              <a:ext uri="{FF2B5EF4-FFF2-40B4-BE49-F238E27FC236}">
                <a16:creationId xmlns:a16="http://schemas.microsoft.com/office/drawing/2014/main" id="{77E6AFCE-F92C-4FA3-B2AC-783B9470D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82D81-9974-4CBC-97F8-993AD468EB65}"/>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385935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9EFD-BB25-470A-8D0A-C00D5792E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FD8744-D68C-4196-B45C-CB1A8AB4E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6A247-3A45-4A55-BAF6-6A2A18273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6B144-1C45-456E-A959-8F31A315B167}"/>
              </a:ext>
            </a:extLst>
          </p:cNvPr>
          <p:cNvSpPr>
            <a:spLocks noGrp="1"/>
          </p:cNvSpPr>
          <p:nvPr>
            <p:ph type="dt" sz="half" idx="10"/>
          </p:nvPr>
        </p:nvSpPr>
        <p:spPr/>
        <p:txBody>
          <a:bodyPr/>
          <a:lstStyle/>
          <a:p>
            <a:fld id="{0AE5786C-9337-4A8B-B95F-3416EDEAB00A}" type="datetime1">
              <a:rPr lang="en-US" smtClean="0"/>
              <a:t>9/7/2025</a:t>
            </a:fld>
            <a:endParaRPr lang="en-US"/>
          </a:p>
        </p:txBody>
      </p:sp>
      <p:sp>
        <p:nvSpPr>
          <p:cNvPr id="6" name="Footer Placeholder 5">
            <a:extLst>
              <a:ext uri="{FF2B5EF4-FFF2-40B4-BE49-F238E27FC236}">
                <a16:creationId xmlns:a16="http://schemas.microsoft.com/office/drawing/2014/main" id="{ED814CB5-52F9-450C-8C2D-9A5094395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19EE2-BDF3-4DD3-A9C9-3EC027F00D52}"/>
              </a:ext>
            </a:extLst>
          </p:cNvPr>
          <p:cNvSpPr>
            <a:spLocks noGrp="1"/>
          </p:cNvSpPr>
          <p:nvPr>
            <p:ph type="sldNum" sz="quarter" idx="12"/>
          </p:nvPr>
        </p:nvSpPr>
        <p:spPr/>
        <p:txBody>
          <a:bodyPr/>
          <a:lstStyle/>
          <a:p>
            <a:fld id="{39DCCA8C-3C40-440D-A23D-CFF4DA06079F}" type="slidenum">
              <a:rPr lang="en-US" smtClean="0"/>
              <a:t>‹#›</a:t>
            </a:fld>
            <a:endParaRPr lang="en-US"/>
          </a:p>
        </p:txBody>
      </p:sp>
    </p:spTree>
    <p:extLst>
      <p:ext uri="{BB962C8B-B14F-4D97-AF65-F5344CB8AC3E}">
        <p14:creationId xmlns:p14="http://schemas.microsoft.com/office/powerpoint/2010/main" val="141596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31E28-7385-4224-BA91-577400422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EBCAC-176C-414B-A0AB-D0CFD8AD6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C2992-D35F-4F2F-8BBE-363FAE4CE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0BB6F-2824-42EB-88CD-08DEAB76CA3F}" type="datetime1">
              <a:rPr lang="en-US" smtClean="0"/>
              <a:t>9/7/2025</a:t>
            </a:fld>
            <a:endParaRPr lang="en-US"/>
          </a:p>
        </p:txBody>
      </p:sp>
      <p:sp>
        <p:nvSpPr>
          <p:cNvPr id="5" name="Footer Placeholder 4">
            <a:extLst>
              <a:ext uri="{FF2B5EF4-FFF2-40B4-BE49-F238E27FC236}">
                <a16:creationId xmlns:a16="http://schemas.microsoft.com/office/drawing/2014/main" id="{8390D0AF-AB80-407E-9FE7-B9B6D5A8BF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24CAA2-32F5-4331-9389-43BF3937D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CCA8C-3C40-440D-A23D-CFF4DA06079F}" type="slidenum">
              <a:rPr lang="en-US" smtClean="0"/>
              <a:t>‹#›</a:t>
            </a:fld>
            <a:endParaRPr lang="en-US"/>
          </a:p>
        </p:txBody>
      </p:sp>
    </p:spTree>
    <p:extLst>
      <p:ext uri="{BB962C8B-B14F-4D97-AF65-F5344CB8AC3E}">
        <p14:creationId xmlns:p14="http://schemas.microsoft.com/office/powerpoint/2010/main" val="122596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gif"/><Relationship Id="rId7" Type="http://schemas.openxmlformats.org/officeDocument/2006/relationships/image" Target="../media/image42.gif"/><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8C48-39F5-46DF-82D1-A8DEEC74D663}"/>
              </a:ext>
            </a:extLst>
          </p:cNvPr>
          <p:cNvSpPr>
            <a:spLocks noGrp="1"/>
          </p:cNvSpPr>
          <p:nvPr>
            <p:ph type="ctrTitle"/>
          </p:nvPr>
        </p:nvSpPr>
        <p:spPr>
          <a:xfrm>
            <a:off x="1616444" y="106363"/>
            <a:ext cx="9144000" cy="2054474"/>
          </a:xfrm>
        </p:spPr>
        <p:txBody>
          <a:bodyPr/>
          <a:lstStyle/>
          <a:p>
            <a:r>
              <a:rPr lang="en-US" b="1" dirty="0">
                <a:latin typeface="+mn-lt"/>
              </a:rPr>
              <a:t>04 - Format Citra</a:t>
            </a:r>
            <a:endParaRPr lang="en-US" sz="2800" b="1" dirty="0">
              <a:latin typeface="+mn-lt"/>
            </a:endParaRPr>
          </a:p>
        </p:txBody>
      </p:sp>
      <p:sp>
        <p:nvSpPr>
          <p:cNvPr id="3" name="Subtitle 2">
            <a:extLst>
              <a:ext uri="{FF2B5EF4-FFF2-40B4-BE49-F238E27FC236}">
                <a16:creationId xmlns:a16="http://schemas.microsoft.com/office/drawing/2014/main" id="{798532B5-440C-4CF9-BA6E-65D0274F1550}"/>
              </a:ext>
            </a:extLst>
          </p:cNvPr>
          <p:cNvSpPr>
            <a:spLocks noGrp="1"/>
          </p:cNvSpPr>
          <p:nvPr>
            <p:ph type="subTitle" idx="1"/>
          </p:nvPr>
        </p:nvSpPr>
        <p:spPr>
          <a:xfrm>
            <a:off x="1524000" y="2294078"/>
            <a:ext cx="9144000" cy="1655762"/>
          </a:xfrm>
        </p:spPr>
        <p:txBody>
          <a:bodyPr>
            <a:normAutofit fontScale="92500" lnSpcReduction="10000"/>
          </a:bodyPr>
          <a:lstStyle/>
          <a:p>
            <a:r>
              <a:rPr lang="en-US" sz="3600" dirty="0"/>
              <a:t>IF4073 </a:t>
            </a:r>
            <a:r>
              <a:rPr lang="en-US" sz="3600" dirty="0" err="1"/>
              <a:t>Pemrosesan</a:t>
            </a:r>
            <a:r>
              <a:rPr lang="en-US" sz="3600" dirty="0"/>
              <a:t> Citra Digital</a:t>
            </a:r>
          </a:p>
          <a:p>
            <a:endParaRPr lang="en-US" sz="3600" dirty="0"/>
          </a:p>
          <a:p>
            <a:r>
              <a:rPr lang="en-US" sz="3600" dirty="0"/>
              <a:t>Oleh: Dr. Ir. Rinaldi, M.T</a:t>
            </a:r>
          </a:p>
        </p:txBody>
      </p:sp>
      <p:sp>
        <p:nvSpPr>
          <p:cNvPr id="4" name="TextBox 3">
            <a:extLst>
              <a:ext uri="{FF2B5EF4-FFF2-40B4-BE49-F238E27FC236}">
                <a16:creationId xmlns:a16="http://schemas.microsoft.com/office/drawing/2014/main" id="{B8EF0E72-0D77-457B-A795-B4D2AF854200}"/>
              </a:ext>
            </a:extLst>
          </p:cNvPr>
          <p:cNvSpPr txBox="1"/>
          <p:nvPr/>
        </p:nvSpPr>
        <p:spPr>
          <a:xfrm>
            <a:off x="4088764" y="5551308"/>
            <a:ext cx="3856569" cy="1200329"/>
          </a:xfrm>
          <a:prstGeom prst="rect">
            <a:avLst/>
          </a:prstGeom>
          <a:noFill/>
        </p:spPr>
        <p:txBody>
          <a:bodyPr wrap="none" rtlCol="0">
            <a:spAutoFit/>
          </a:bodyPr>
          <a:lstStyle/>
          <a:p>
            <a:pPr algn="ctr"/>
            <a:r>
              <a:rPr lang="en-US" dirty="0"/>
              <a:t>Program </a:t>
            </a:r>
            <a:r>
              <a:rPr lang="en-US" dirty="0" err="1"/>
              <a:t>Studi</a:t>
            </a:r>
            <a:r>
              <a:rPr lang="en-US" dirty="0"/>
              <a:t> Teknik </a:t>
            </a:r>
            <a:r>
              <a:rPr lang="en-US" dirty="0" err="1"/>
              <a:t>Informatika</a:t>
            </a:r>
            <a:endParaRPr lang="en-US" dirty="0"/>
          </a:p>
          <a:p>
            <a:pPr algn="ctr"/>
            <a:r>
              <a:rPr lang="en-US" dirty="0" err="1"/>
              <a:t>Sekolah</a:t>
            </a:r>
            <a:r>
              <a:rPr lang="en-US" dirty="0"/>
              <a:t> Teknik </a:t>
            </a:r>
            <a:r>
              <a:rPr lang="en-US" dirty="0" err="1"/>
              <a:t>Elektro</a:t>
            </a:r>
            <a:r>
              <a:rPr lang="en-US" dirty="0"/>
              <a:t> dan </a:t>
            </a:r>
            <a:r>
              <a:rPr lang="en-US" dirty="0" err="1"/>
              <a:t>Informatika</a:t>
            </a:r>
            <a:r>
              <a:rPr lang="en-US" dirty="0"/>
              <a:t> </a:t>
            </a:r>
          </a:p>
          <a:p>
            <a:pPr algn="ctr"/>
            <a:r>
              <a:rPr lang="en-US" dirty="0" err="1"/>
              <a:t>Institut</a:t>
            </a:r>
            <a:r>
              <a:rPr lang="en-US" dirty="0"/>
              <a:t> </a:t>
            </a:r>
            <a:r>
              <a:rPr lang="en-US" dirty="0" err="1"/>
              <a:t>Teknologi</a:t>
            </a:r>
            <a:r>
              <a:rPr lang="en-US" dirty="0"/>
              <a:t> Bandung</a:t>
            </a:r>
          </a:p>
          <a:p>
            <a:pPr algn="ctr"/>
            <a:r>
              <a:rPr lang="en-US" dirty="0"/>
              <a:t>2025</a:t>
            </a:r>
          </a:p>
        </p:txBody>
      </p:sp>
      <p:pic>
        <p:nvPicPr>
          <p:cNvPr id="5" name="Picture 2" descr="Download Logo ITB - Direktorat Sistem dan Teknologi Informasi Institut  Teknologi Bandung">
            <a:extLst>
              <a:ext uri="{FF2B5EF4-FFF2-40B4-BE49-F238E27FC236}">
                <a16:creationId xmlns:a16="http://schemas.microsoft.com/office/drawing/2014/main" id="{83F6FEC7-790E-49D8-BC6C-50984879D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464" y="3949840"/>
            <a:ext cx="1487170" cy="148717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793C0D3-AF5C-2EF8-E10F-E9DE51A4AD2F}"/>
              </a:ext>
            </a:extLst>
          </p:cNvPr>
          <p:cNvSpPr>
            <a:spLocks noGrp="1"/>
          </p:cNvSpPr>
          <p:nvPr>
            <p:ph type="sldNum" sz="quarter" idx="12"/>
          </p:nvPr>
        </p:nvSpPr>
        <p:spPr/>
        <p:txBody>
          <a:bodyPr/>
          <a:lstStyle/>
          <a:p>
            <a:fld id="{39DCCA8C-3C40-440D-A23D-CFF4DA06079F}" type="slidenum">
              <a:rPr lang="en-US" smtClean="0"/>
              <a:t>1</a:t>
            </a:fld>
            <a:endParaRPr lang="en-US"/>
          </a:p>
        </p:txBody>
      </p:sp>
    </p:spTree>
    <p:extLst>
      <p:ext uri="{BB962C8B-B14F-4D97-AF65-F5344CB8AC3E}">
        <p14:creationId xmlns:p14="http://schemas.microsoft.com/office/powerpoint/2010/main" val="15721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E3D2-E396-4711-8BBC-56061E66E857}"/>
              </a:ext>
            </a:extLst>
          </p:cNvPr>
          <p:cNvSpPr>
            <a:spLocks noGrp="1"/>
          </p:cNvSpPr>
          <p:nvPr>
            <p:ph type="title"/>
          </p:nvPr>
        </p:nvSpPr>
        <p:spPr/>
        <p:txBody>
          <a:bodyPr/>
          <a:lstStyle/>
          <a:p>
            <a:r>
              <a:rPr lang="en-US" b="1" dirty="0"/>
              <a:t>Format File BMP</a:t>
            </a:r>
          </a:p>
        </p:txBody>
      </p:sp>
      <p:sp>
        <p:nvSpPr>
          <p:cNvPr id="3" name="Content Placeholder 2">
            <a:extLst>
              <a:ext uri="{FF2B5EF4-FFF2-40B4-BE49-F238E27FC236}">
                <a16:creationId xmlns:a16="http://schemas.microsoft.com/office/drawing/2014/main" id="{603D8818-9424-412C-9C8E-AB00B5AF241D}"/>
              </a:ext>
            </a:extLst>
          </p:cNvPr>
          <p:cNvSpPr>
            <a:spLocks noGrp="1"/>
          </p:cNvSpPr>
          <p:nvPr>
            <p:ph idx="1"/>
          </p:nvPr>
        </p:nvSpPr>
        <p:spPr/>
        <p:txBody>
          <a:bodyPr>
            <a:normAutofit lnSpcReduction="10000"/>
          </a:bodyPr>
          <a:lstStyle/>
          <a:p>
            <a:r>
              <a:rPr lang="en-US" dirty="0" err="1"/>
              <a:t>Dikenal</a:t>
            </a:r>
            <a:r>
              <a:rPr lang="en-US" dirty="0"/>
              <a:t> juga </a:t>
            </a:r>
            <a:r>
              <a:rPr lang="en-US" dirty="0" err="1"/>
              <a:t>dengan</a:t>
            </a:r>
            <a:r>
              <a:rPr lang="en-US" dirty="0"/>
              <a:t> </a:t>
            </a:r>
            <a:r>
              <a:rPr lang="en-US" dirty="0" err="1"/>
              <a:t>nama</a:t>
            </a:r>
            <a:r>
              <a:rPr lang="en-US" dirty="0"/>
              <a:t> file </a:t>
            </a:r>
            <a:r>
              <a:rPr lang="en-US" dirty="0" err="1"/>
              <a:t>citra</a:t>
            </a:r>
            <a:r>
              <a:rPr lang="en-US" dirty="0"/>
              <a:t> bitmap </a:t>
            </a:r>
            <a:r>
              <a:rPr lang="en-US" dirty="0" err="1"/>
              <a:t>atau</a:t>
            </a:r>
            <a:r>
              <a:rPr lang="en-US" dirty="0"/>
              <a:t> </a:t>
            </a:r>
            <a:r>
              <a:rPr lang="en-US" i="1" dirty="0"/>
              <a:t>device independent bitmap (DIB) file format.</a:t>
            </a:r>
          </a:p>
          <a:p>
            <a:r>
              <a:rPr lang="en-US" dirty="0" err="1"/>
              <a:t>Merupakan</a:t>
            </a:r>
            <a:r>
              <a:rPr lang="en-US" dirty="0"/>
              <a:t> format </a:t>
            </a:r>
            <a:r>
              <a:rPr lang="en-US" dirty="0" err="1"/>
              <a:t>citra</a:t>
            </a:r>
            <a:r>
              <a:rPr lang="en-US" dirty="0"/>
              <a:t> yang </a:t>
            </a:r>
            <a:r>
              <a:rPr lang="en-US" dirty="0" err="1"/>
              <a:t>baku</a:t>
            </a:r>
            <a:r>
              <a:rPr lang="en-US" dirty="0"/>
              <a:t> </a:t>
            </a:r>
            <a:r>
              <a:rPr lang="en-US" dirty="0" err="1"/>
              <a:t>untuk</a:t>
            </a:r>
            <a:r>
              <a:rPr lang="en-US" dirty="0"/>
              <a:t> </a:t>
            </a:r>
            <a:r>
              <a:rPr lang="en-US" dirty="0" err="1"/>
              <a:t>sistem</a:t>
            </a:r>
            <a:r>
              <a:rPr lang="en-US" dirty="0"/>
              <a:t> </a:t>
            </a:r>
            <a:r>
              <a:rPr lang="en-US" dirty="0" err="1"/>
              <a:t>operasi</a:t>
            </a:r>
            <a:r>
              <a:rPr lang="en-US" dirty="0"/>
              <a:t> Windows dan OS/2</a:t>
            </a:r>
          </a:p>
          <a:p>
            <a:r>
              <a:rPr lang="en-US" dirty="0" err="1"/>
              <a:t>Umumnya</a:t>
            </a:r>
            <a:r>
              <a:rPr lang="en-US" dirty="0"/>
              <a:t> </a:t>
            </a:r>
            <a:r>
              <a:rPr lang="en-US" dirty="0" err="1"/>
              <a:t>tidak</a:t>
            </a:r>
            <a:r>
              <a:rPr lang="en-US" dirty="0"/>
              <a:t> </a:t>
            </a:r>
            <a:r>
              <a:rPr lang="en-US" dirty="0" err="1"/>
              <a:t>dimampatkan</a:t>
            </a:r>
            <a:r>
              <a:rPr lang="en-US" dirty="0"/>
              <a:t> (</a:t>
            </a:r>
            <a:r>
              <a:rPr lang="en-US" i="1" dirty="0"/>
              <a:t>uncompressed image</a:t>
            </a:r>
            <a:r>
              <a:rPr lang="en-US" dirty="0"/>
              <a:t>)</a:t>
            </a:r>
          </a:p>
          <a:p>
            <a:r>
              <a:rPr lang="en-US" dirty="0" err="1"/>
              <a:t>Kekurangan</a:t>
            </a:r>
            <a:r>
              <a:rPr lang="en-US" dirty="0"/>
              <a:t>: </a:t>
            </a:r>
            <a:r>
              <a:rPr lang="en-US" dirty="0" err="1"/>
              <a:t>membutuhkan</a:t>
            </a:r>
            <a:r>
              <a:rPr lang="en-US" dirty="0"/>
              <a:t> </a:t>
            </a:r>
            <a:r>
              <a:rPr lang="en-US" dirty="0" err="1"/>
              <a:t>memori</a:t>
            </a:r>
            <a:r>
              <a:rPr lang="en-US" dirty="0"/>
              <a:t> yang </a:t>
            </a:r>
            <a:r>
              <a:rPr lang="en-US" dirty="0" err="1"/>
              <a:t>besar</a:t>
            </a:r>
            <a:endParaRPr lang="en-US" dirty="0"/>
          </a:p>
          <a:p>
            <a:r>
              <a:rPr lang="en-US" dirty="0" err="1"/>
              <a:t>Kelebihan</a:t>
            </a:r>
            <a:r>
              <a:rPr lang="en-US" dirty="0"/>
              <a:t>: </a:t>
            </a:r>
            <a:r>
              <a:rPr lang="en-US" dirty="0" err="1"/>
              <a:t>kualitas</a:t>
            </a:r>
            <a:r>
              <a:rPr lang="en-US" dirty="0"/>
              <a:t> </a:t>
            </a:r>
            <a:r>
              <a:rPr lang="en-US" dirty="0" err="1"/>
              <a:t>citranya</a:t>
            </a:r>
            <a:r>
              <a:rPr lang="en-US" dirty="0"/>
              <a:t> </a:t>
            </a:r>
            <a:r>
              <a:rPr lang="en-US" dirty="0" err="1"/>
              <a:t>lebih</a:t>
            </a:r>
            <a:r>
              <a:rPr lang="en-US" dirty="0"/>
              <a:t> </a:t>
            </a:r>
            <a:r>
              <a:rPr lang="en-US" dirty="0" err="1"/>
              <a:t>bagus</a:t>
            </a:r>
            <a:r>
              <a:rPr lang="en-US" dirty="0"/>
              <a:t> </a:t>
            </a:r>
            <a:r>
              <a:rPr lang="en-US" dirty="0" err="1"/>
              <a:t>daripada</a:t>
            </a:r>
            <a:r>
              <a:rPr lang="en-US" dirty="0"/>
              <a:t> </a:t>
            </a:r>
            <a:r>
              <a:rPr lang="en-US" dirty="0" err="1"/>
              <a:t>citra</a:t>
            </a:r>
            <a:r>
              <a:rPr lang="en-US" dirty="0"/>
              <a:t> </a:t>
            </a:r>
            <a:r>
              <a:rPr lang="en-US" dirty="0" err="1"/>
              <a:t>terkompresi</a:t>
            </a:r>
            <a:endParaRPr lang="en-US" dirty="0"/>
          </a:p>
          <a:p>
            <a:pPr marL="0" indent="0">
              <a:buNone/>
            </a:pPr>
            <a:r>
              <a:rPr lang="en-US" dirty="0"/>
              <a:t>   (</a:t>
            </a:r>
            <a:r>
              <a:rPr lang="en-US" dirty="0" err="1"/>
              <a:t>karena</a:t>
            </a:r>
            <a:r>
              <a:rPr lang="en-US" dirty="0"/>
              <a:t> </a:t>
            </a:r>
            <a:r>
              <a:rPr lang="en-US" dirty="0" err="1"/>
              <a:t>tidak</a:t>
            </a:r>
            <a:r>
              <a:rPr lang="en-US" dirty="0"/>
              <a:t> </a:t>
            </a:r>
            <a:r>
              <a:rPr lang="en-US" dirty="0" err="1"/>
              <a:t>ada</a:t>
            </a:r>
            <a:r>
              <a:rPr lang="en-US" dirty="0"/>
              <a:t> </a:t>
            </a:r>
            <a:r>
              <a:rPr lang="en-US" dirty="0" err="1"/>
              <a:t>informasi</a:t>
            </a:r>
            <a:r>
              <a:rPr lang="en-US" dirty="0"/>
              <a:t> yang </a:t>
            </a:r>
            <a:r>
              <a:rPr lang="en-US" dirty="0" err="1"/>
              <a:t>hilang</a:t>
            </a:r>
            <a:r>
              <a:rPr lang="en-US" dirty="0"/>
              <a:t>)</a:t>
            </a:r>
          </a:p>
          <a:p>
            <a:r>
              <a:rPr lang="en-US" dirty="0"/>
              <a:t>Citra format BMP </a:t>
            </a:r>
            <a:r>
              <a:rPr lang="en-US" dirty="0" err="1"/>
              <a:t>ada</a:t>
            </a:r>
            <a:r>
              <a:rPr lang="en-US" dirty="0"/>
              <a:t> </a:t>
            </a:r>
            <a:r>
              <a:rPr lang="en-US" dirty="0" err="1"/>
              <a:t>tiga</a:t>
            </a:r>
            <a:r>
              <a:rPr lang="en-US" dirty="0"/>
              <a:t> </a:t>
            </a:r>
            <a:r>
              <a:rPr lang="en-US" dirty="0" err="1"/>
              <a:t>macam</a:t>
            </a:r>
            <a:r>
              <a:rPr lang="en-US" dirty="0"/>
              <a:t>: </a:t>
            </a:r>
            <a:r>
              <a:rPr lang="en-US" dirty="0" err="1"/>
              <a:t>citra</a:t>
            </a:r>
            <a:r>
              <a:rPr lang="en-US" dirty="0"/>
              <a:t> </a:t>
            </a:r>
            <a:r>
              <a:rPr lang="en-US" dirty="0" err="1"/>
              <a:t>biner</a:t>
            </a:r>
            <a:r>
              <a:rPr lang="en-US" dirty="0"/>
              <a:t>, </a:t>
            </a:r>
            <a:r>
              <a:rPr lang="en-US" dirty="0" err="1"/>
              <a:t>citra</a:t>
            </a:r>
            <a:r>
              <a:rPr lang="en-US" dirty="0"/>
              <a:t> </a:t>
            </a:r>
            <a:r>
              <a:rPr lang="en-US" dirty="0" err="1"/>
              <a:t>berwarna</a:t>
            </a:r>
            <a:r>
              <a:rPr lang="en-US" dirty="0"/>
              <a:t>, dan </a:t>
            </a:r>
            <a:r>
              <a:rPr lang="en-US" dirty="0" err="1"/>
              <a:t>citra</a:t>
            </a:r>
            <a:r>
              <a:rPr lang="en-US" dirty="0"/>
              <a:t> </a:t>
            </a:r>
            <a:r>
              <a:rPr lang="en-US" dirty="0" err="1"/>
              <a:t>hitam-putih</a:t>
            </a:r>
            <a:r>
              <a:rPr lang="en-US" dirty="0"/>
              <a:t> (</a:t>
            </a:r>
            <a:r>
              <a:rPr lang="en-US" i="1" dirty="0"/>
              <a:t>grayscale</a:t>
            </a:r>
            <a:r>
              <a:rPr lang="en-US" dirty="0"/>
              <a:t>).</a:t>
            </a:r>
          </a:p>
        </p:txBody>
      </p:sp>
      <p:sp>
        <p:nvSpPr>
          <p:cNvPr id="4" name="Slide Number Placeholder 3">
            <a:extLst>
              <a:ext uri="{FF2B5EF4-FFF2-40B4-BE49-F238E27FC236}">
                <a16:creationId xmlns:a16="http://schemas.microsoft.com/office/drawing/2014/main" id="{A53B6F28-C1A4-D5F1-1E1F-B5D2C77E6309}"/>
              </a:ext>
            </a:extLst>
          </p:cNvPr>
          <p:cNvSpPr>
            <a:spLocks noGrp="1"/>
          </p:cNvSpPr>
          <p:nvPr>
            <p:ph type="sldNum" sz="quarter" idx="12"/>
          </p:nvPr>
        </p:nvSpPr>
        <p:spPr/>
        <p:txBody>
          <a:bodyPr/>
          <a:lstStyle/>
          <a:p>
            <a:fld id="{39DCCA8C-3C40-440D-A23D-CFF4DA06079F}" type="slidenum">
              <a:rPr lang="en-US" smtClean="0"/>
              <a:t>10</a:t>
            </a:fld>
            <a:endParaRPr lang="en-US"/>
          </a:p>
        </p:txBody>
      </p:sp>
    </p:spTree>
    <p:extLst>
      <p:ext uri="{BB962C8B-B14F-4D97-AF65-F5344CB8AC3E}">
        <p14:creationId xmlns:p14="http://schemas.microsoft.com/office/powerpoint/2010/main" val="307111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ADA71-E3D1-415B-87DE-ADAB17F55F92}"/>
              </a:ext>
            </a:extLst>
          </p:cNvPr>
          <p:cNvSpPr txBox="1"/>
          <p:nvPr/>
        </p:nvSpPr>
        <p:spPr>
          <a:xfrm>
            <a:off x="1003852" y="1351722"/>
            <a:ext cx="3504998" cy="523220"/>
          </a:xfrm>
          <a:prstGeom prst="rect">
            <a:avLst/>
          </a:prstGeom>
          <a:noFill/>
        </p:spPr>
        <p:txBody>
          <a:bodyPr wrap="none" rtlCol="0">
            <a:spAutoFit/>
          </a:bodyPr>
          <a:lstStyle/>
          <a:p>
            <a:r>
              <a:rPr lang="en-US" sz="2800" dirty="0" err="1"/>
              <a:t>Struktur</a:t>
            </a:r>
            <a:r>
              <a:rPr lang="en-US" sz="2800" dirty="0"/>
              <a:t> file </a:t>
            </a:r>
            <a:r>
              <a:rPr lang="en-US" sz="2800" dirty="0" err="1"/>
              <a:t>citra</a:t>
            </a:r>
            <a:r>
              <a:rPr lang="en-US" sz="2800" dirty="0"/>
              <a:t> BMP:</a:t>
            </a:r>
          </a:p>
        </p:txBody>
      </p:sp>
      <p:sp>
        <p:nvSpPr>
          <p:cNvPr id="6" name="TextBox 5">
            <a:extLst>
              <a:ext uri="{FF2B5EF4-FFF2-40B4-BE49-F238E27FC236}">
                <a16:creationId xmlns:a16="http://schemas.microsoft.com/office/drawing/2014/main" id="{71894F98-DF60-46AB-A8DB-8079CA9762F4}"/>
              </a:ext>
            </a:extLst>
          </p:cNvPr>
          <p:cNvSpPr txBox="1"/>
          <p:nvPr/>
        </p:nvSpPr>
        <p:spPr>
          <a:xfrm>
            <a:off x="1222513" y="4522303"/>
            <a:ext cx="2242024" cy="646331"/>
          </a:xfrm>
          <a:prstGeom prst="rect">
            <a:avLst/>
          </a:prstGeom>
          <a:noFill/>
        </p:spPr>
        <p:txBody>
          <a:bodyPr wrap="none" rtlCol="0">
            <a:spAutoFit/>
          </a:bodyPr>
          <a:lstStyle/>
          <a:p>
            <a:pPr algn="ctr"/>
            <a:r>
              <a:rPr lang="en-US" dirty="0" err="1">
                <a:solidFill>
                  <a:srgbClr val="FF0000"/>
                </a:solidFill>
              </a:rPr>
              <a:t>Menyimpan</a:t>
            </a:r>
            <a:r>
              <a:rPr lang="en-US" dirty="0">
                <a:solidFill>
                  <a:srgbClr val="FF0000"/>
                </a:solidFill>
              </a:rPr>
              <a:t> </a:t>
            </a:r>
            <a:r>
              <a:rPr lang="en-US" dirty="0" err="1">
                <a:solidFill>
                  <a:srgbClr val="FF0000"/>
                </a:solidFill>
              </a:rPr>
              <a:t>informasi</a:t>
            </a:r>
            <a:endParaRPr lang="en-US" dirty="0">
              <a:solidFill>
                <a:srgbClr val="FF0000"/>
              </a:solidFill>
            </a:endParaRPr>
          </a:p>
          <a:p>
            <a:pPr algn="ctr"/>
            <a:r>
              <a:rPr lang="en-US" dirty="0" err="1">
                <a:solidFill>
                  <a:srgbClr val="FF0000"/>
                </a:solidFill>
              </a:rPr>
              <a:t>tentang</a:t>
            </a:r>
            <a:r>
              <a:rPr lang="en-US" dirty="0">
                <a:solidFill>
                  <a:srgbClr val="FF0000"/>
                </a:solidFill>
              </a:rPr>
              <a:t> file</a:t>
            </a:r>
          </a:p>
        </p:txBody>
      </p:sp>
      <p:sp>
        <p:nvSpPr>
          <p:cNvPr id="7" name="TextBox 6">
            <a:extLst>
              <a:ext uri="{FF2B5EF4-FFF2-40B4-BE49-F238E27FC236}">
                <a16:creationId xmlns:a16="http://schemas.microsoft.com/office/drawing/2014/main" id="{1573DF25-6E8C-496D-A1DF-6A4CF6D7C426}"/>
              </a:ext>
            </a:extLst>
          </p:cNvPr>
          <p:cNvSpPr txBox="1"/>
          <p:nvPr/>
        </p:nvSpPr>
        <p:spPr>
          <a:xfrm>
            <a:off x="3576760" y="4522302"/>
            <a:ext cx="2569358" cy="646331"/>
          </a:xfrm>
          <a:prstGeom prst="rect">
            <a:avLst/>
          </a:prstGeom>
          <a:noFill/>
        </p:spPr>
        <p:txBody>
          <a:bodyPr wrap="none" rtlCol="0">
            <a:spAutoFit/>
          </a:bodyPr>
          <a:lstStyle/>
          <a:p>
            <a:pPr algn="ctr"/>
            <a:r>
              <a:rPr lang="en-US" dirty="0" err="1">
                <a:solidFill>
                  <a:srgbClr val="FF0000"/>
                </a:solidFill>
              </a:rPr>
              <a:t>Menyimpan</a:t>
            </a:r>
            <a:r>
              <a:rPr lang="en-US" dirty="0">
                <a:solidFill>
                  <a:srgbClr val="FF0000"/>
                </a:solidFill>
              </a:rPr>
              <a:t> </a:t>
            </a:r>
            <a:r>
              <a:rPr lang="en-US" dirty="0" err="1">
                <a:solidFill>
                  <a:srgbClr val="FF0000"/>
                </a:solidFill>
              </a:rPr>
              <a:t>informasi</a:t>
            </a:r>
            <a:endParaRPr lang="en-US" dirty="0">
              <a:solidFill>
                <a:srgbClr val="FF0000"/>
              </a:solidFill>
            </a:endParaRPr>
          </a:p>
          <a:p>
            <a:pPr algn="ctr"/>
            <a:r>
              <a:rPr lang="en-US" dirty="0" err="1">
                <a:solidFill>
                  <a:srgbClr val="FF0000"/>
                </a:solidFill>
              </a:rPr>
              <a:t>detil</a:t>
            </a:r>
            <a:r>
              <a:rPr lang="en-US" dirty="0">
                <a:solidFill>
                  <a:srgbClr val="FF0000"/>
                </a:solidFill>
              </a:rPr>
              <a:t> </a:t>
            </a:r>
            <a:r>
              <a:rPr lang="en-US" dirty="0" err="1">
                <a:solidFill>
                  <a:srgbClr val="FF0000"/>
                </a:solidFill>
              </a:rPr>
              <a:t>tentang</a:t>
            </a:r>
            <a:r>
              <a:rPr lang="en-US" dirty="0">
                <a:solidFill>
                  <a:srgbClr val="FF0000"/>
                </a:solidFill>
              </a:rPr>
              <a:t> </a:t>
            </a:r>
            <a:r>
              <a:rPr lang="en-US" dirty="0" err="1">
                <a:solidFill>
                  <a:srgbClr val="FF0000"/>
                </a:solidFill>
              </a:rPr>
              <a:t>citra</a:t>
            </a:r>
            <a:r>
              <a:rPr lang="en-US" dirty="0">
                <a:solidFill>
                  <a:srgbClr val="FF0000"/>
                </a:solidFill>
              </a:rPr>
              <a:t> bitmap</a:t>
            </a:r>
          </a:p>
        </p:txBody>
      </p:sp>
      <p:sp>
        <p:nvSpPr>
          <p:cNvPr id="8" name="TextBox 7">
            <a:extLst>
              <a:ext uri="{FF2B5EF4-FFF2-40B4-BE49-F238E27FC236}">
                <a16:creationId xmlns:a16="http://schemas.microsoft.com/office/drawing/2014/main" id="{CC127EC3-706A-4BFB-B746-6C042CA239BE}"/>
              </a:ext>
            </a:extLst>
          </p:cNvPr>
          <p:cNvSpPr txBox="1"/>
          <p:nvPr/>
        </p:nvSpPr>
        <p:spPr>
          <a:xfrm>
            <a:off x="6123182" y="4522302"/>
            <a:ext cx="2559290" cy="1200329"/>
          </a:xfrm>
          <a:prstGeom prst="rect">
            <a:avLst/>
          </a:prstGeom>
          <a:noFill/>
        </p:spPr>
        <p:txBody>
          <a:bodyPr wrap="none" rtlCol="0">
            <a:spAutoFit/>
          </a:bodyPr>
          <a:lstStyle/>
          <a:p>
            <a:pPr algn="ctr"/>
            <a:r>
              <a:rPr lang="en-US" dirty="0" err="1">
                <a:solidFill>
                  <a:srgbClr val="FF0000"/>
                </a:solidFill>
              </a:rPr>
              <a:t>Mendefinisikan</a:t>
            </a:r>
            <a:r>
              <a:rPr lang="en-US" dirty="0">
                <a:solidFill>
                  <a:srgbClr val="FF0000"/>
                </a:solidFill>
              </a:rPr>
              <a:t> </a:t>
            </a:r>
            <a:r>
              <a:rPr lang="en-US" dirty="0" err="1">
                <a:solidFill>
                  <a:srgbClr val="FF0000"/>
                </a:solidFill>
              </a:rPr>
              <a:t>informasi</a:t>
            </a:r>
            <a:endParaRPr lang="en-US" dirty="0">
              <a:solidFill>
                <a:srgbClr val="FF0000"/>
              </a:solidFill>
            </a:endParaRPr>
          </a:p>
          <a:p>
            <a:pPr algn="ctr"/>
            <a:r>
              <a:rPr lang="en-US" dirty="0" err="1">
                <a:solidFill>
                  <a:srgbClr val="FF0000"/>
                </a:solidFill>
              </a:rPr>
              <a:t>warna</a:t>
            </a:r>
            <a:r>
              <a:rPr lang="en-US" dirty="0">
                <a:solidFill>
                  <a:srgbClr val="FF0000"/>
                </a:solidFill>
              </a:rPr>
              <a:t> RGB</a:t>
            </a:r>
          </a:p>
          <a:p>
            <a:pPr algn="ctr"/>
            <a:r>
              <a:rPr lang="en-US" dirty="0" err="1">
                <a:solidFill>
                  <a:srgbClr val="FF0000"/>
                </a:solidFill>
              </a:rPr>
              <a:t>Hanya</a:t>
            </a:r>
            <a:r>
              <a:rPr lang="en-US" dirty="0">
                <a:solidFill>
                  <a:srgbClr val="FF0000"/>
                </a:solidFill>
              </a:rPr>
              <a:t> </a:t>
            </a:r>
            <a:r>
              <a:rPr lang="en-US" dirty="0" err="1">
                <a:solidFill>
                  <a:srgbClr val="FF0000"/>
                </a:solidFill>
              </a:rPr>
              <a:t>digunakan</a:t>
            </a:r>
            <a:r>
              <a:rPr lang="en-US" dirty="0">
                <a:solidFill>
                  <a:srgbClr val="FF0000"/>
                </a:solidFill>
              </a:rPr>
              <a:t> </a:t>
            </a:r>
          </a:p>
          <a:p>
            <a:pPr algn="ctr"/>
            <a:r>
              <a:rPr lang="en-US" dirty="0" err="1">
                <a:solidFill>
                  <a:srgbClr val="FF0000"/>
                </a:solidFill>
              </a:rPr>
              <a:t>jika</a:t>
            </a:r>
            <a:r>
              <a:rPr lang="en-US" dirty="0">
                <a:solidFill>
                  <a:srgbClr val="FF0000"/>
                </a:solidFill>
              </a:rPr>
              <a:t> bit per pixel </a:t>
            </a:r>
            <a:r>
              <a:rPr lang="en-US" dirty="0">
                <a:solidFill>
                  <a:srgbClr val="FF0000"/>
                </a:solidFill>
                <a:sym typeface="Symbol" panose="05050102010706020507" pitchFamily="18" charset="2"/>
              </a:rPr>
              <a:t> 8</a:t>
            </a:r>
            <a:endParaRPr lang="en-US" dirty="0">
              <a:solidFill>
                <a:srgbClr val="FF0000"/>
              </a:solidFill>
            </a:endParaRPr>
          </a:p>
        </p:txBody>
      </p:sp>
      <p:sp>
        <p:nvSpPr>
          <p:cNvPr id="9" name="TextBox 8">
            <a:extLst>
              <a:ext uri="{FF2B5EF4-FFF2-40B4-BE49-F238E27FC236}">
                <a16:creationId xmlns:a16="http://schemas.microsoft.com/office/drawing/2014/main" id="{F1744B0A-CE5E-41B1-8B30-DBAA46DE49C0}"/>
              </a:ext>
            </a:extLst>
          </p:cNvPr>
          <p:cNvSpPr txBox="1"/>
          <p:nvPr/>
        </p:nvSpPr>
        <p:spPr>
          <a:xfrm>
            <a:off x="8800020" y="4522302"/>
            <a:ext cx="2586349" cy="646331"/>
          </a:xfrm>
          <a:prstGeom prst="rect">
            <a:avLst/>
          </a:prstGeom>
          <a:noFill/>
        </p:spPr>
        <p:txBody>
          <a:bodyPr wrap="none" rtlCol="0">
            <a:spAutoFit/>
          </a:bodyPr>
          <a:lstStyle/>
          <a:p>
            <a:pPr algn="ctr"/>
            <a:r>
              <a:rPr lang="en-US" dirty="0" err="1">
                <a:solidFill>
                  <a:srgbClr val="FF0000"/>
                </a:solidFill>
              </a:rPr>
              <a:t>Mendefinisikan</a:t>
            </a:r>
            <a:r>
              <a:rPr lang="en-US" dirty="0">
                <a:solidFill>
                  <a:srgbClr val="FF0000"/>
                </a:solidFill>
              </a:rPr>
              <a:t> </a:t>
            </a:r>
            <a:r>
              <a:rPr lang="en-US" dirty="0" err="1">
                <a:solidFill>
                  <a:srgbClr val="FF0000"/>
                </a:solidFill>
              </a:rPr>
              <a:t>nilai-nilai</a:t>
            </a:r>
            <a:r>
              <a:rPr lang="en-US" dirty="0">
                <a:solidFill>
                  <a:srgbClr val="FF0000"/>
                </a:solidFill>
              </a:rPr>
              <a:t> </a:t>
            </a:r>
          </a:p>
          <a:p>
            <a:pPr algn="ctr"/>
            <a:r>
              <a:rPr lang="en-US" dirty="0">
                <a:solidFill>
                  <a:srgbClr val="FF0000"/>
                </a:solidFill>
              </a:rPr>
              <a:t>pixel</a:t>
            </a:r>
          </a:p>
        </p:txBody>
      </p:sp>
      <p:cxnSp>
        <p:nvCxnSpPr>
          <p:cNvPr id="11" name="Straight Arrow Connector 10">
            <a:extLst>
              <a:ext uri="{FF2B5EF4-FFF2-40B4-BE49-F238E27FC236}">
                <a16:creationId xmlns:a16="http://schemas.microsoft.com/office/drawing/2014/main" id="{E4427E86-2A0B-4718-B784-5AE925482D20}"/>
              </a:ext>
            </a:extLst>
          </p:cNvPr>
          <p:cNvCxnSpPr>
            <a:endCxn id="6" idx="0"/>
          </p:cNvCxnSpPr>
          <p:nvPr/>
        </p:nvCxnSpPr>
        <p:spPr>
          <a:xfrm>
            <a:off x="2343525" y="3578086"/>
            <a:ext cx="0" cy="9442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A20FED54-29A9-4C12-A0F4-E985FC0A76DC}"/>
              </a:ext>
            </a:extLst>
          </p:cNvPr>
          <p:cNvCxnSpPr/>
          <p:nvPr/>
        </p:nvCxnSpPr>
        <p:spPr>
          <a:xfrm>
            <a:off x="4861439" y="3429000"/>
            <a:ext cx="0" cy="9442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30179CE6-6DCB-4F6F-950C-DA9AE58BD3DC}"/>
              </a:ext>
            </a:extLst>
          </p:cNvPr>
          <p:cNvCxnSpPr/>
          <p:nvPr/>
        </p:nvCxnSpPr>
        <p:spPr>
          <a:xfrm>
            <a:off x="7495307" y="3576429"/>
            <a:ext cx="0" cy="9442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9E9CB9EF-AB5E-4973-8792-47677EB0ABD4}"/>
              </a:ext>
            </a:extLst>
          </p:cNvPr>
          <p:cNvCxnSpPr/>
          <p:nvPr/>
        </p:nvCxnSpPr>
        <p:spPr>
          <a:xfrm>
            <a:off x="9771369" y="3429000"/>
            <a:ext cx="0" cy="9442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5F7698DF-6EB2-8D14-CBA3-C7348CF615C7}"/>
              </a:ext>
            </a:extLst>
          </p:cNvPr>
          <p:cNvSpPr>
            <a:spLocks noGrp="1"/>
          </p:cNvSpPr>
          <p:nvPr>
            <p:ph type="sldNum" sz="quarter" idx="12"/>
          </p:nvPr>
        </p:nvSpPr>
        <p:spPr/>
        <p:txBody>
          <a:bodyPr/>
          <a:lstStyle/>
          <a:p>
            <a:fld id="{39DCCA8C-3C40-440D-A23D-CFF4DA06079F}" type="slidenum">
              <a:rPr lang="en-US" smtClean="0"/>
              <a:t>11</a:t>
            </a:fld>
            <a:endParaRPr lang="en-US"/>
          </a:p>
        </p:txBody>
      </p:sp>
      <p:pic>
        <p:nvPicPr>
          <p:cNvPr id="17" name="Picture 16">
            <a:extLst>
              <a:ext uri="{FF2B5EF4-FFF2-40B4-BE49-F238E27FC236}">
                <a16:creationId xmlns:a16="http://schemas.microsoft.com/office/drawing/2014/main" id="{B2C1ED53-0BED-AC82-2153-20158EB83283}"/>
              </a:ext>
            </a:extLst>
          </p:cNvPr>
          <p:cNvPicPr>
            <a:picLocks noChangeAspect="1"/>
          </p:cNvPicPr>
          <p:nvPr/>
        </p:nvPicPr>
        <p:blipFill>
          <a:blip r:embed="rId2"/>
          <a:stretch>
            <a:fillRect/>
          </a:stretch>
        </p:blipFill>
        <p:spPr>
          <a:xfrm>
            <a:off x="1003852" y="2508347"/>
            <a:ext cx="9953625" cy="895350"/>
          </a:xfrm>
          <a:prstGeom prst="rect">
            <a:avLst/>
          </a:prstGeom>
        </p:spPr>
      </p:pic>
      <p:sp>
        <p:nvSpPr>
          <p:cNvPr id="18" name="TextBox 17">
            <a:extLst>
              <a:ext uri="{FF2B5EF4-FFF2-40B4-BE49-F238E27FC236}">
                <a16:creationId xmlns:a16="http://schemas.microsoft.com/office/drawing/2014/main" id="{B7CC12F3-CDD4-EE64-2842-F2846FEF2BD5}"/>
              </a:ext>
            </a:extLst>
          </p:cNvPr>
          <p:cNvSpPr txBox="1"/>
          <p:nvPr/>
        </p:nvSpPr>
        <p:spPr>
          <a:xfrm>
            <a:off x="4060602" y="2593437"/>
            <a:ext cx="1729961"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Header bitmap</a:t>
            </a:r>
          </a:p>
        </p:txBody>
      </p:sp>
    </p:spTree>
    <p:extLst>
      <p:ext uri="{BB962C8B-B14F-4D97-AF65-F5344CB8AC3E}">
        <p14:creationId xmlns:p14="http://schemas.microsoft.com/office/powerpoint/2010/main" val="2830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1C6669-D216-4524-901B-F59295C509C7}"/>
              </a:ext>
            </a:extLst>
          </p:cNvPr>
          <p:cNvPicPr>
            <a:picLocks noChangeAspect="1"/>
          </p:cNvPicPr>
          <p:nvPr/>
        </p:nvPicPr>
        <p:blipFill>
          <a:blip r:embed="rId2"/>
          <a:stretch>
            <a:fillRect/>
          </a:stretch>
        </p:blipFill>
        <p:spPr>
          <a:xfrm>
            <a:off x="1155682" y="2007098"/>
            <a:ext cx="9313092" cy="3006689"/>
          </a:xfrm>
          <a:prstGeom prst="rect">
            <a:avLst/>
          </a:prstGeom>
        </p:spPr>
      </p:pic>
      <p:sp>
        <p:nvSpPr>
          <p:cNvPr id="4" name="Rectangle 3">
            <a:extLst>
              <a:ext uri="{FF2B5EF4-FFF2-40B4-BE49-F238E27FC236}">
                <a16:creationId xmlns:a16="http://schemas.microsoft.com/office/drawing/2014/main" id="{9ADE7620-3BB9-4826-87F5-3857D39D74C7}"/>
              </a:ext>
            </a:extLst>
          </p:cNvPr>
          <p:cNvSpPr/>
          <p:nvPr/>
        </p:nvSpPr>
        <p:spPr>
          <a:xfrm>
            <a:off x="2372139" y="1176101"/>
            <a:ext cx="7288695" cy="830997"/>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rPr>
              <a:t>Tabel</a:t>
            </a:r>
            <a:r>
              <a:rPr lang="en-US" sz="2400" b="1" dirty="0">
                <a:latin typeface="Times New Roman" panose="02020603050405020304" pitchFamily="18" charset="0"/>
                <a:ea typeface="Times New Roman" panose="02020603050405020304" pitchFamily="18" charset="0"/>
              </a:rPr>
              <a:t> 1</a:t>
            </a:r>
            <a:r>
              <a:rPr lang="en-US" sz="2400" i="1" dirty="0">
                <a:latin typeface="Times New Roman" panose="02020603050405020304" pitchFamily="18" charset="0"/>
                <a:ea typeface="Times New Roman" panose="02020603050405020304" pitchFamily="18" charset="0"/>
              </a:rPr>
              <a:t>. Header </a:t>
            </a:r>
            <a:r>
              <a:rPr lang="en-US" sz="2400" i="1" dirty="0" err="1">
                <a:latin typeface="Times New Roman" panose="02020603050405020304" pitchFamily="18" charset="0"/>
                <a:ea typeface="Times New Roman" panose="02020603050405020304" pitchFamily="18" charset="0"/>
              </a:rPr>
              <a:t>berkas</a:t>
            </a:r>
            <a:r>
              <a:rPr lang="en-US" sz="2400" i="1" dirty="0">
                <a:latin typeface="Times New Roman" panose="02020603050405020304" pitchFamily="18" charset="0"/>
                <a:ea typeface="Times New Roman" panose="02020603050405020304" pitchFamily="18" charset="0"/>
              </a:rPr>
              <a:t> bitmap (</a:t>
            </a:r>
            <a:r>
              <a:rPr lang="en-US" sz="2400" i="1" dirty="0" err="1">
                <a:latin typeface="Times New Roman" panose="02020603050405020304" pitchFamily="18" charset="0"/>
                <a:ea typeface="Times New Roman" panose="02020603050405020304" pitchFamily="18" charset="0"/>
              </a:rPr>
              <a:t>panjang</a:t>
            </a:r>
            <a:r>
              <a:rPr lang="en-US" sz="2400" i="1" dirty="0">
                <a:latin typeface="Times New Roman" panose="02020603050405020304" pitchFamily="18" charset="0"/>
                <a:ea typeface="Times New Roman" panose="02020603050405020304" pitchFamily="18" charset="0"/>
              </a:rPr>
              <a:t> = 14 byte)</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p>
        </p:txBody>
      </p:sp>
      <p:sp>
        <p:nvSpPr>
          <p:cNvPr id="2" name="Slide Number Placeholder 1">
            <a:extLst>
              <a:ext uri="{FF2B5EF4-FFF2-40B4-BE49-F238E27FC236}">
                <a16:creationId xmlns:a16="http://schemas.microsoft.com/office/drawing/2014/main" id="{F402EA90-E812-90E0-BFC1-56B050A223A9}"/>
              </a:ext>
            </a:extLst>
          </p:cNvPr>
          <p:cNvSpPr>
            <a:spLocks noGrp="1"/>
          </p:cNvSpPr>
          <p:nvPr>
            <p:ph type="sldNum" sz="quarter" idx="12"/>
          </p:nvPr>
        </p:nvSpPr>
        <p:spPr/>
        <p:txBody>
          <a:bodyPr/>
          <a:lstStyle/>
          <a:p>
            <a:fld id="{39DCCA8C-3C40-440D-A23D-CFF4DA06079F}" type="slidenum">
              <a:rPr lang="en-US" smtClean="0"/>
              <a:t>12</a:t>
            </a:fld>
            <a:endParaRPr lang="en-US"/>
          </a:p>
        </p:txBody>
      </p:sp>
    </p:spTree>
    <p:extLst>
      <p:ext uri="{BB962C8B-B14F-4D97-AF65-F5344CB8AC3E}">
        <p14:creationId xmlns:p14="http://schemas.microsoft.com/office/powerpoint/2010/main" val="250223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21FDB-C282-441C-90D3-3CE933EA6AB0}"/>
              </a:ext>
            </a:extLst>
          </p:cNvPr>
          <p:cNvPicPr>
            <a:picLocks noChangeAspect="1"/>
          </p:cNvPicPr>
          <p:nvPr/>
        </p:nvPicPr>
        <p:blipFill>
          <a:blip r:embed="rId2"/>
          <a:stretch>
            <a:fillRect/>
          </a:stretch>
        </p:blipFill>
        <p:spPr>
          <a:xfrm>
            <a:off x="2092808" y="423862"/>
            <a:ext cx="7468635" cy="6241998"/>
          </a:xfrm>
          <a:prstGeom prst="rect">
            <a:avLst/>
          </a:prstGeom>
        </p:spPr>
      </p:pic>
      <p:sp>
        <p:nvSpPr>
          <p:cNvPr id="3" name="Slide Number Placeholder 2">
            <a:extLst>
              <a:ext uri="{FF2B5EF4-FFF2-40B4-BE49-F238E27FC236}">
                <a16:creationId xmlns:a16="http://schemas.microsoft.com/office/drawing/2014/main" id="{9267B55C-38D4-2426-9614-46C2D191CBA7}"/>
              </a:ext>
            </a:extLst>
          </p:cNvPr>
          <p:cNvSpPr>
            <a:spLocks noGrp="1"/>
          </p:cNvSpPr>
          <p:nvPr>
            <p:ph type="sldNum" sz="quarter" idx="12"/>
          </p:nvPr>
        </p:nvSpPr>
        <p:spPr/>
        <p:txBody>
          <a:bodyPr/>
          <a:lstStyle/>
          <a:p>
            <a:fld id="{39DCCA8C-3C40-440D-A23D-CFF4DA06079F}" type="slidenum">
              <a:rPr lang="en-US" smtClean="0"/>
              <a:t>13</a:t>
            </a:fld>
            <a:endParaRPr lang="en-US"/>
          </a:p>
        </p:txBody>
      </p:sp>
    </p:spTree>
    <p:extLst>
      <p:ext uri="{BB962C8B-B14F-4D97-AF65-F5344CB8AC3E}">
        <p14:creationId xmlns:p14="http://schemas.microsoft.com/office/powerpoint/2010/main" val="24509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42F392-2970-4A5A-A64A-EDCC617DC547}"/>
              </a:ext>
            </a:extLst>
          </p:cNvPr>
          <p:cNvPicPr>
            <a:picLocks noChangeAspect="1"/>
          </p:cNvPicPr>
          <p:nvPr/>
        </p:nvPicPr>
        <p:blipFill>
          <a:blip r:embed="rId2"/>
          <a:stretch>
            <a:fillRect/>
          </a:stretch>
        </p:blipFill>
        <p:spPr>
          <a:xfrm>
            <a:off x="2067753" y="555179"/>
            <a:ext cx="7603021" cy="5747642"/>
          </a:xfrm>
          <a:prstGeom prst="rect">
            <a:avLst/>
          </a:prstGeom>
        </p:spPr>
      </p:pic>
      <p:sp>
        <p:nvSpPr>
          <p:cNvPr id="3" name="Slide Number Placeholder 2">
            <a:extLst>
              <a:ext uri="{FF2B5EF4-FFF2-40B4-BE49-F238E27FC236}">
                <a16:creationId xmlns:a16="http://schemas.microsoft.com/office/drawing/2014/main" id="{C14A19C7-CBA7-F6CE-DB94-9E27B9723869}"/>
              </a:ext>
            </a:extLst>
          </p:cNvPr>
          <p:cNvSpPr>
            <a:spLocks noGrp="1"/>
          </p:cNvSpPr>
          <p:nvPr>
            <p:ph type="sldNum" sz="quarter" idx="12"/>
          </p:nvPr>
        </p:nvSpPr>
        <p:spPr/>
        <p:txBody>
          <a:bodyPr/>
          <a:lstStyle/>
          <a:p>
            <a:fld id="{39DCCA8C-3C40-440D-A23D-CFF4DA06079F}" type="slidenum">
              <a:rPr lang="en-US" smtClean="0"/>
              <a:t>14</a:t>
            </a:fld>
            <a:endParaRPr lang="en-US"/>
          </a:p>
        </p:txBody>
      </p:sp>
    </p:spTree>
    <p:extLst>
      <p:ext uri="{BB962C8B-B14F-4D97-AF65-F5344CB8AC3E}">
        <p14:creationId xmlns:p14="http://schemas.microsoft.com/office/powerpoint/2010/main" val="204352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5D5329-DBB1-4D50-BFF8-185B0FFA8566}"/>
              </a:ext>
            </a:extLst>
          </p:cNvPr>
          <p:cNvSpPr>
            <a:spLocks noGrp="1"/>
          </p:cNvSpPr>
          <p:nvPr>
            <p:ph idx="1"/>
          </p:nvPr>
        </p:nvSpPr>
        <p:spPr>
          <a:xfrm>
            <a:off x="838200" y="974035"/>
            <a:ext cx="7014029" cy="5202928"/>
          </a:xfrm>
        </p:spPr>
        <p:txBody>
          <a:bodyPr>
            <a:normAutofit/>
          </a:bodyPr>
          <a:lstStyle/>
          <a:p>
            <a:r>
              <a:rPr lang="en-US" sz="2400" dirty="0" err="1"/>
              <a:t>Informasi</a:t>
            </a:r>
            <a:r>
              <a:rPr lang="en-US" sz="2400" dirty="0"/>
              <a:t> </a:t>
            </a:r>
            <a:r>
              <a:rPr lang="en-US" sz="2400" dirty="0" err="1"/>
              <a:t>palet</a:t>
            </a:r>
            <a:r>
              <a:rPr lang="en-US" sz="2400" dirty="0"/>
              <a:t> </a:t>
            </a:r>
            <a:r>
              <a:rPr lang="en-US" sz="2400" dirty="0" err="1"/>
              <a:t>warna</a:t>
            </a:r>
            <a:r>
              <a:rPr lang="en-US" sz="2400" dirty="0"/>
              <a:t> </a:t>
            </a:r>
            <a:r>
              <a:rPr lang="en-US" sz="2400" dirty="0" err="1"/>
              <a:t>terletak</a:t>
            </a:r>
            <a:r>
              <a:rPr lang="en-US" sz="2400" dirty="0"/>
              <a:t> </a:t>
            </a:r>
            <a:r>
              <a:rPr lang="en-US" sz="2400" dirty="0" err="1"/>
              <a:t>sesudah</a:t>
            </a:r>
            <a:r>
              <a:rPr lang="en-US" sz="2400" dirty="0"/>
              <a:t> </a:t>
            </a:r>
            <a:r>
              <a:rPr lang="en-US" sz="2400" i="1" dirty="0"/>
              <a:t>header</a:t>
            </a:r>
            <a:r>
              <a:rPr lang="en-US" sz="2400" dirty="0"/>
              <a:t> </a:t>
            </a:r>
            <a:r>
              <a:rPr lang="en-US" sz="2400" i="1" dirty="0"/>
              <a:t>bitmap</a:t>
            </a:r>
            <a:r>
              <a:rPr lang="en-US" sz="2400" dirty="0"/>
              <a:t>. </a:t>
            </a:r>
            <a:r>
              <a:rPr lang="en-US" sz="2400" dirty="0" err="1"/>
              <a:t>Panjangnya</a:t>
            </a:r>
            <a:r>
              <a:rPr lang="en-US" sz="2400" dirty="0"/>
              <a:t> 0 </a:t>
            </a:r>
            <a:r>
              <a:rPr lang="en-US" sz="2400" dirty="0" err="1"/>
              <a:t>sampai</a:t>
            </a:r>
            <a:r>
              <a:rPr lang="en-US" sz="2400" dirty="0"/>
              <a:t> 1024 bit. </a:t>
            </a:r>
            <a:r>
              <a:rPr lang="en-US" sz="2400" dirty="0" err="1"/>
              <a:t>Palet</a:t>
            </a:r>
            <a:r>
              <a:rPr lang="en-US" sz="2400" dirty="0"/>
              <a:t> </a:t>
            </a:r>
            <a:r>
              <a:rPr lang="en-US" sz="2400" dirty="0" err="1"/>
              <a:t>hanya</a:t>
            </a:r>
            <a:r>
              <a:rPr lang="en-US" sz="2400" dirty="0"/>
              <a:t> </a:t>
            </a:r>
            <a:r>
              <a:rPr lang="en-US" sz="2400" dirty="0" err="1"/>
              <a:t>tersedia</a:t>
            </a:r>
            <a:r>
              <a:rPr lang="en-US" sz="2400" dirty="0"/>
              <a:t> </a:t>
            </a:r>
            <a:r>
              <a:rPr lang="en-US" sz="2400" dirty="0" err="1"/>
              <a:t>untuk</a:t>
            </a:r>
            <a:r>
              <a:rPr lang="en-US" sz="2400" dirty="0"/>
              <a:t> </a:t>
            </a:r>
            <a:r>
              <a:rPr lang="en-US" sz="2400" dirty="0" err="1"/>
              <a:t>citra</a:t>
            </a:r>
            <a:r>
              <a:rPr lang="en-US" sz="2400" dirty="0"/>
              <a:t> </a:t>
            </a:r>
            <a:r>
              <a:rPr lang="en-US" sz="2400" dirty="0" err="1"/>
              <a:t>dengan</a:t>
            </a:r>
            <a:r>
              <a:rPr lang="en-US" sz="2400" dirty="0"/>
              <a:t> 8 bit per pixel </a:t>
            </a:r>
            <a:r>
              <a:rPr lang="en-US" sz="2400" dirty="0" err="1"/>
              <a:t>atau</a:t>
            </a:r>
            <a:r>
              <a:rPr lang="en-US" sz="2400" dirty="0"/>
              <a:t> </a:t>
            </a:r>
            <a:r>
              <a:rPr lang="en-US" sz="2400" dirty="0" err="1"/>
              <a:t>kurang</a:t>
            </a:r>
            <a:r>
              <a:rPr lang="en-US" sz="2400" dirty="0"/>
              <a:t>. </a:t>
            </a:r>
          </a:p>
          <a:p>
            <a:endParaRPr lang="en-US" sz="2400" dirty="0"/>
          </a:p>
          <a:p>
            <a:r>
              <a:rPr lang="en-US" sz="2400" dirty="0" err="1"/>
              <a:t>Informasi</a:t>
            </a:r>
            <a:r>
              <a:rPr lang="en-US" sz="2400" dirty="0"/>
              <a:t> </a:t>
            </a:r>
            <a:r>
              <a:rPr lang="en-US" sz="2400" dirty="0" err="1"/>
              <a:t>palet</a:t>
            </a:r>
            <a:r>
              <a:rPr lang="en-US" sz="2400" dirty="0"/>
              <a:t> </a:t>
            </a:r>
            <a:r>
              <a:rPr lang="en-US" sz="2400" dirty="0" err="1"/>
              <a:t>warna</a:t>
            </a:r>
            <a:r>
              <a:rPr lang="en-US" sz="2400" dirty="0"/>
              <a:t> </a:t>
            </a:r>
            <a:r>
              <a:rPr lang="en-US" sz="2400" dirty="0" err="1"/>
              <a:t>dinyatakan</a:t>
            </a:r>
            <a:r>
              <a:rPr lang="en-US" sz="2400" dirty="0"/>
              <a:t> </a:t>
            </a:r>
            <a:r>
              <a:rPr lang="en-US" sz="2400" dirty="0" err="1"/>
              <a:t>dalam</a:t>
            </a:r>
            <a:r>
              <a:rPr lang="en-US" sz="2400" dirty="0"/>
              <a:t> </a:t>
            </a:r>
            <a:r>
              <a:rPr lang="en-US" sz="2400" dirty="0" err="1"/>
              <a:t>suatu</a:t>
            </a:r>
            <a:r>
              <a:rPr lang="en-US" sz="2400" dirty="0"/>
              <a:t> </a:t>
            </a:r>
            <a:r>
              <a:rPr lang="en-US" sz="2400" dirty="0" err="1"/>
              <a:t>tabel</a:t>
            </a:r>
            <a:r>
              <a:rPr lang="en-US" sz="2400" dirty="0"/>
              <a:t> </a:t>
            </a:r>
            <a:r>
              <a:rPr lang="en-US" sz="2400" i="1" dirty="0"/>
              <a:t>RGB</a:t>
            </a:r>
            <a:r>
              <a:rPr lang="en-US" sz="2400" dirty="0"/>
              <a:t>. </a:t>
            </a:r>
          </a:p>
          <a:p>
            <a:r>
              <a:rPr lang="en-US" sz="2400" dirty="0" err="1"/>
              <a:t>Setiap</a:t>
            </a:r>
            <a:r>
              <a:rPr lang="en-US" sz="2400" dirty="0"/>
              <a:t> </a:t>
            </a:r>
            <a:r>
              <a:rPr lang="en-US" sz="2400" i="1" dirty="0" err="1"/>
              <a:t>entri</a:t>
            </a:r>
            <a:r>
              <a:rPr lang="en-US" sz="2400" dirty="0"/>
              <a:t> pada </a:t>
            </a:r>
            <a:r>
              <a:rPr lang="en-US" sz="2400" dirty="0" err="1"/>
              <a:t>tabel</a:t>
            </a:r>
            <a:r>
              <a:rPr lang="en-US" sz="2400" dirty="0"/>
              <a:t>  </a:t>
            </a:r>
            <a:r>
              <a:rPr lang="en-US" sz="2400" dirty="0" err="1"/>
              <a:t>terdiri</a:t>
            </a:r>
            <a:r>
              <a:rPr lang="en-US" sz="2400" dirty="0"/>
              <a:t> </a:t>
            </a:r>
            <a:r>
              <a:rPr lang="en-US" sz="2400" dirty="0" err="1"/>
              <a:t>atas</a:t>
            </a:r>
            <a:r>
              <a:rPr lang="en-US" sz="2400" dirty="0"/>
              <a:t> </a:t>
            </a:r>
            <a:r>
              <a:rPr lang="en-US" sz="2400" dirty="0" err="1"/>
              <a:t>tiga</a:t>
            </a:r>
            <a:r>
              <a:rPr lang="en-US" sz="2400" dirty="0"/>
              <a:t> </a:t>
            </a:r>
            <a:r>
              <a:rPr lang="en-US" sz="2400" dirty="0" err="1"/>
              <a:t>buah</a:t>
            </a:r>
            <a:r>
              <a:rPr lang="en-US" sz="2400" dirty="0"/>
              <a:t> </a:t>
            </a:r>
            <a:r>
              <a:rPr lang="en-US" sz="2400" i="1" dirty="0"/>
              <a:t>field</a:t>
            </a:r>
            <a:r>
              <a:rPr lang="en-US" sz="2400" dirty="0"/>
              <a:t>, </a:t>
            </a:r>
            <a:r>
              <a:rPr lang="en-US" sz="2400" dirty="0" err="1"/>
              <a:t>yaitu</a:t>
            </a:r>
            <a:r>
              <a:rPr lang="en-US" sz="2400" dirty="0"/>
              <a:t> </a:t>
            </a:r>
            <a:r>
              <a:rPr lang="en-US" sz="2400" i="1" dirty="0"/>
              <a:t>R</a:t>
            </a:r>
            <a:r>
              <a:rPr lang="en-US" sz="2400" dirty="0"/>
              <a:t> (</a:t>
            </a:r>
            <a:r>
              <a:rPr lang="en-US" sz="2400" i="1" dirty="0"/>
              <a:t>red</a:t>
            </a:r>
            <a:r>
              <a:rPr lang="en-US" sz="2400" dirty="0"/>
              <a:t>), </a:t>
            </a:r>
            <a:r>
              <a:rPr lang="en-US" sz="2400" i="1" dirty="0"/>
              <a:t>G</a:t>
            </a:r>
            <a:r>
              <a:rPr lang="en-US" sz="2400" dirty="0"/>
              <a:t> (</a:t>
            </a:r>
            <a:r>
              <a:rPr lang="en-US" sz="2400" i="1" dirty="0"/>
              <a:t>green</a:t>
            </a:r>
            <a:r>
              <a:rPr lang="en-US" sz="2400" dirty="0"/>
              <a:t>), dan </a:t>
            </a:r>
            <a:r>
              <a:rPr lang="en-US" sz="2400" i="1" dirty="0"/>
              <a:t>B</a:t>
            </a:r>
            <a:r>
              <a:rPr lang="en-US" sz="2400" dirty="0"/>
              <a:t> (</a:t>
            </a:r>
            <a:r>
              <a:rPr lang="en-US" sz="2400" i="1" dirty="0"/>
              <a:t>blue</a:t>
            </a:r>
            <a:r>
              <a:rPr lang="en-US" sz="2400" dirty="0"/>
              <a:t>). </a:t>
            </a:r>
            <a:r>
              <a:rPr lang="en-US" sz="2400" dirty="0" err="1"/>
              <a:t>Palet</a:t>
            </a:r>
            <a:r>
              <a:rPr lang="en-US" sz="2400" dirty="0"/>
              <a:t> </a:t>
            </a:r>
            <a:r>
              <a:rPr lang="en-US" sz="2400" dirty="0" err="1"/>
              <a:t>diindeks</a:t>
            </a:r>
            <a:r>
              <a:rPr lang="en-US" sz="2400" dirty="0"/>
              <a:t> </a:t>
            </a:r>
            <a:r>
              <a:rPr lang="en-US" sz="2400" dirty="0" err="1"/>
              <a:t>dari</a:t>
            </a:r>
            <a:r>
              <a:rPr lang="en-US" sz="2400" dirty="0"/>
              <a:t> 0 </a:t>
            </a:r>
            <a:r>
              <a:rPr lang="en-US" sz="2400" dirty="0" err="1"/>
              <a:t>sampai</a:t>
            </a:r>
            <a:r>
              <a:rPr lang="en-US" sz="2400" dirty="0"/>
              <a:t> 2</a:t>
            </a:r>
            <a:r>
              <a:rPr lang="en-US" sz="2400" baseline="30000" dirty="0"/>
              <a:t>n</a:t>
            </a:r>
            <a:r>
              <a:rPr lang="en-US" sz="2400" dirty="0"/>
              <a:t> – 1, </a:t>
            </a:r>
            <a:r>
              <a:rPr lang="en-US" sz="2400" i="1" dirty="0"/>
              <a:t>n</a:t>
            </a:r>
            <a:r>
              <a:rPr lang="en-US" sz="2400" dirty="0"/>
              <a:t> = </a:t>
            </a:r>
            <a:r>
              <a:rPr lang="en-US" sz="2400" dirty="0" err="1"/>
              <a:t>ukuran</a:t>
            </a:r>
            <a:r>
              <a:rPr lang="en-US" sz="2400" dirty="0"/>
              <a:t> bit per pixel</a:t>
            </a:r>
          </a:p>
          <a:p>
            <a:r>
              <a:rPr lang="en-US" sz="2400" dirty="0"/>
              <a:t>Nilai </a:t>
            </a:r>
            <a:r>
              <a:rPr lang="en-US" sz="2400" dirty="0" err="1"/>
              <a:t>setiap</a:t>
            </a:r>
            <a:r>
              <a:rPr lang="en-US" sz="2400" dirty="0"/>
              <a:t> R, G, dan B di </a:t>
            </a:r>
            <a:r>
              <a:rPr lang="en-US" sz="2400" dirty="0" err="1"/>
              <a:t>dalam</a:t>
            </a:r>
            <a:r>
              <a:rPr lang="en-US" sz="2400" dirty="0"/>
              <a:t> </a:t>
            </a:r>
            <a:r>
              <a:rPr lang="en-US" sz="2400" dirty="0" err="1"/>
              <a:t>palet</a:t>
            </a:r>
            <a:r>
              <a:rPr lang="en-US" sz="2400" dirty="0"/>
              <a:t> </a:t>
            </a:r>
            <a:r>
              <a:rPr lang="en-US" sz="2400" dirty="0" err="1"/>
              <a:t>dinormalisasi</a:t>
            </a:r>
            <a:r>
              <a:rPr lang="en-US" sz="2400" dirty="0"/>
              <a:t>  </a:t>
            </a:r>
            <a:r>
              <a:rPr lang="en-US" sz="2400" dirty="0" err="1"/>
              <a:t>dari</a:t>
            </a:r>
            <a:r>
              <a:rPr lang="en-US" sz="2400" dirty="0"/>
              <a:t> 0 </a:t>
            </a:r>
            <a:r>
              <a:rPr lang="en-US" sz="2400" dirty="0" err="1"/>
              <a:t>sampai</a:t>
            </a:r>
            <a:r>
              <a:rPr lang="en-US" sz="2400" dirty="0"/>
              <a:t> 1</a:t>
            </a:r>
          </a:p>
          <a:p>
            <a:r>
              <a:rPr lang="en-US" sz="2400" dirty="0" err="1"/>
              <a:t>Untuk</a:t>
            </a:r>
            <a:r>
              <a:rPr lang="en-US" sz="2400" dirty="0"/>
              <a:t> </a:t>
            </a:r>
            <a:r>
              <a:rPr lang="en-US" sz="2400" dirty="0" err="1"/>
              <a:t>citra</a:t>
            </a:r>
            <a:r>
              <a:rPr lang="en-US" sz="2400" dirty="0"/>
              <a:t> </a:t>
            </a:r>
            <a:r>
              <a:rPr lang="en-US" sz="2400" i="1" dirty="0"/>
              <a:t>grayscale</a:t>
            </a:r>
            <a:r>
              <a:rPr lang="en-US" sz="2400" dirty="0"/>
              <a:t>, </a:t>
            </a:r>
            <a:r>
              <a:rPr lang="en-US" sz="2400" dirty="0" err="1"/>
              <a:t>nilai</a:t>
            </a:r>
            <a:r>
              <a:rPr lang="en-US" sz="2400" dirty="0"/>
              <a:t> R = G = B.</a:t>
            </a:r>
          </a:p>
          <a:p>
            <a:endParaRPr lang="en-US" sz="2400" dirty="0"/>
          </a:p>
          <a:p>
            <a:endParaRPr lang="en-US" sz="2400" dirty="0"/>
          </a:p>
          <a:p>
            <a:endParaRPr lang="en-US" dirty="0"/>
          </a:p>
        </p:txBody>
      </p:sp>
      <p:sp>
        <p:nvSpPr>
          <p:cNvPr id="2" name="Slide Number Placeholder 1">
            <a:extLst>
              <a:ext uri="{FF2B5EF4-FFF2-40B4-BE49-F238E27FC236}">
                <a16:creationId xmlns:a16="http://schemas.microsoft.com/office/drawing/2014/main" id="{CC9AA0EC-3B95-8EC0-7B11-A2F7C22F3CE7}"/>
              </a:ext>
            </a:extLst>
          </p:cNvPr>
          <p:cNvSpPr>
            <a:spLocks noGrp="1"/>
          </p:cNvSpPr>
          <p:nvPr>
            <p:ph type="sldNum" sz="quarter" idx="12"/>
          </p:nvPr>
        </p:nvSpPr>
        <p:spPr/>
        <p:txBody>
          <a:bodyPr/>
          <a:lstStyle/>
          <a:p>
            <a:fld id="{39DCCA8C-3C40-440D-A23D-CFF4DA06079F}" type="slidenum">
              <a:rPr lang="en-US" smtClean="0"/>
              <a:t>15</a:t>
            </a:fld>
            <a:endParaRPr lang="en-US"/>
          </a:p>
        </p:txBody>
      </p:sp>
      <p:pic>
        <p:nvPicPr>
          <p:cNvPr id="7" name="Picture 6" descr="A paint palette with a brush&#10;&#10;Description automatically generated">
            <a:extLst>
              <a:ext uri="{FF2B5EF4-FFF2-40B4-BE49-F238E27FC236}">
                <a16:creationId xmlns:a16="http://schemas.microsoft.com/office/drawing/2014/main" id="{7BDBF510-EDF3-8FD9-7DC4-FA0EC317A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186" y="407979"/>
            <a:ext cx="2233621" cy="2233621"/>
          </a:xfrm>
          <a:prstGeom prst="rect">
            <a:avLst/>
          </a:prstGeom>
        </p:spPr>
      </p:pic>
      <p:pic>
        <p:nvPicPr>
          <p:cNvPr id="11" name="Picture 10">
            <a:extLst>
              <a:ext uri="{FF2B5EF4-FFF2-40B4-BE49-F238E27FC236}">
                <a16:creationId xmlns:a16="http://schemas.microsoft.com/office/drawing/2014/main" id="{D89F3C34-4E86-679E-C815-D9F8A796A4AA}"/>
              </a:ext>
            </a:extLst>
          </p:cNvPr>
          <p:cNvPicPr>
            <a:picLocks noChangeAspect="1"/>
          </p:cNvPicPr>
          <p:nvPr/>
        </p:nvPicPr>
        <p:blipFill>
          <a:blip r:embed="rId3"/>
          <a:stretch>
            <a:fillRect/>
          </a:stretch>
        </p:blipFill>
        <p:spPr>
          <a:xfrm>
            <a:off x="8610600" y="2996997"/>
            <a:ext cx="2507343" cy="3359353"/>
          </a:xfrm>
          <a:prstGeom prst="rect">
            <a:avLst/>
          </a:prstGeom>
        </p:spPr>
      </p:pic>
      <p:sp>
        <p:nvSpPr>
          <p:cNvPr id="12" name="TextBox 11">
            <a:extLst>
              <a:ext uri="{FF2B5EF4-FFF2-40B4-BE49-F238E27FC236}">
                <a16:creationId xmlns:a16="http://schemas.microsoft.com/office/drawing/2014/main" id="{DE8C26DC-51C5-2688-EF1A-2ACA8730BED4}"/>
              </a:ext>
            </a:extLst>
          </p:cNvPr>
          <p:cNvSpPr txBox="1"/>
          <p:nvPr/>
        </p:nvSpPr>
        <p:spPr>
          <a:xfrm>
            <a:off x="8839200" y="2705288"/>
            <a:ext cx="1955985" cy="369332"/>
          </a:xfrm>
          <a:prstGeom prst="rect">
            <a:avLst/>
          </a:prstGeom>
          <a:noFill/>
        </p:spPr>
        <p:txBody>
          <a:bodyPr wrap="none" rtlCol="0">
            <a:spAutoFit/>
          </a:bodyPr>
          <a:lstStyle/>
          <a:p>
            <a:r>
              <a:rPr lang="en-US" dirty="0"/>
              <a:t>R             G             B</a:t>
            </a:r>
          </a:p>
        </p:txBody>
      </p:sp>
      <p:sp>
        <p:nvSpPr>
          <p:cNvPr id="13" name="TextBox 12">
            <a:extLst>
              <a:ext uri="{FF2B5EF4-FFF2-40B4-BE49-F238E27FC236}">
                <a16:creationId xmlns:a16="http://schemas.microsoft.com/office/drawing/2014/main" id="{21D50AFB-EB48-B76A-F628-F8E02E5207EB}"/>
              </a:ext>
            </a:extLst>
          </p:cNvPr>
          <p:cNvSpPr txBox="1"/>
          <p:nvPr/>
        </p:nvSpPr>
        <p:spPr>
          <a:xfrm>
            <a:off x="8350693" y="2986578"/>
            <a:ext cx="259907" cy="3416320"/>
          </a:xfrm>
          <a:prstGeom prst="rect">
            <a:avLst/>
          </a:prstGeom>
          <a:noFill/>
        </p:spPr>
        <p:txBody>
          <a:bodyPr wrap="square" rtlCol="0">
            <a:spAutoFit/>
          </a:bodyPr>
          <a:lstStyle/>
          <a:p>
            <a:r>
              <a:rPr lang="en-US" dirty="0"/>
              <a:t>0</a:t>
            </a:r>
          </a:p>
          <a:p>
            <a:r>
              <a:rPr lang="en-US" dirty="0"/>
              <a:t>1</a:t>
            </a:r>
          </a:p>
          <a:p>
            <a:r>
              <a:rPr lang="en-US" dirty="0"/>
              <a:t>2</a:t>
            </a:r>
          </a:p>
          <a:p>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id="{23A1EC4E-67A1-1C0F-C6E4-0E6F7871A634}"/>
              </a:ext>
            </a:extLst>
          </p:cNvPr>
          <p:cNvSpPr txBox="1"/>
          <p:nvPr/>
        </p:nvSpPr>
        <p:spPr>
          <a:xfrm>
            <a:off x="8045967" y="5961641"/>
            <a:ext cx="657552" cy="369332"/>
          </a:xfrm>
          <a:prstGeom prst="rect">
            <a:avLst/>
          </a:prstGeom>
          <a:noFill/>
        </p:spPr>
        <p:txBody>
          <a:bodyPr wrap="none" rtlCol="0">
            <a:spAutoFit/>
          </a:bodyPr>
          <a:lstStyle/>
          <a:p>
            <a:r>
              <a:rPr lang="en-US" dirty="0"/>
              <a:t>2</a:t>
            </a:r>
            <a:r>
              <a:rPr lang="en-US" baseline="30000" dirty="0"/>
              <a:t>n </a:t>
            </a:r>
            <a:r>
              <a:rPr lang="en-US" dirty="0"/>
              <a:t>- 1</a:t>
            </a:r>
          </a:p>
        </p:txBody>
      </p:sp>
    </p:spTree>
    <p:extLst>
      <p:ext uri="{BB962C8B-B14F-4D97-AF65-F5344CB8AC3E}">
        <p14:creationId xmlns:p14="http://schemas.microsoft.com/office/powerpoint/2010/main" val="231502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FF03E-546B-D11C-53FF-0DB71F22DF2D}"/>
              </a:ext>
            </a:extLst>
          </p:cNvPr>
          <p:cNvSpPr>
            <a:spLocks noGrp="1"/>
          </p:cNvSpPr>
          <p:nvPr>
            <p:ph idx="1"/>
          </p:nvPr>
        </p:nvSpPr>
        <p:spPr>
          <a:xfrm>
            <a:off x="838200" y="1117600"/>
            <a:ext cx="10515600" cy="5059363"/>
          </a:xfrm>
        </p:spPr>
        <p:txBody>
          <a:bodyPr/>
          <a:lstStyle/>
          <a:p>
            <a:r>
              <a:rPr lang="en-US" sz="2800" dirty="0" err="1"/>
              <a:t>Penyimpanan</a:t>
            </a:r>
            <a:r>
              <a:rPr lang="en-US" sz="2800" dirty="0"/>
              <a:t> data </a:t>
            </a:r>
            <a:r>
              <a:rPr lang="en-US" sz="2800" i="1" dirty="0"/>
              <a:t>bitmap</a:t>
            </a:r>
            <a:r>
              <a:rPr lang="en-US" sz="2800" dirty="0"/>
              <a:t> di </a:t>
            </a:r>
            <a:r>
              <a:rPr lang="en-US" sz="2800" dirty="0" err="1"/>
              <a:t>dalam</a:t>
            </a:r>
            <a:r>
              <a:rPr lang="en-US" sz="2800" dirty="0"/>
              <a:t> </a:t>
            </a:r>
            <a:r>
              <a:rPr lang="en-US" sz="2800" dirty="0" err="1"/>
              <a:t>berkas</a:t>
            </a:r>
            <a:r>
              <a:rPr lang="en-US" sz="2800" dirty="0"/>
              <a:t> </a:t>
            </a:r>
            <a:r>
              <a:rPr lang="en-US" sz="2800" dirty="0" err="1"/>
              <a:t>adalah</a:t>
            </a:r>
            <a:r>
              <a:rPr lang="en-US" sz="2800" dirty="0"/>
              <a:t> </a:t>
            </a:r>
            <a:r>
              <a:rPr lang="en-US" sz="2800" dirty="0" err="1"/>
              <a:t>sebagai</a:t>
            </a:r>
            <a:r>
              <a:rPr lang="en-US" sz="2800" dirty="0"/>
              <a:t> </a:t>
            </a:r>
            <a:r>
              <a:rPr lang="en-US" sz="2800" dirty="0" err="1"/>
              <a:t>berikut</a:t>
            </a:r>
            <a:r>
              <a:rPr lang="en-US" sz="2800" dirty="0"/>
              <a:t>:</a:t>
            </a:r>
          </a:p>
          <a:p>
            <a:pPr marL="0" indent="0">
              <a:buNone/>
            </a:pPr>
            <a:r>
              <a:rPr lang="en-US" dirty="0"/>
              <a:t>   - </a:t>
            </a:r>
            <a:r>
              <a:rPr lang="en-US" dirty="0" err="1"/>
              <a:t>dari</a:t>
            </a:r>
            <a:r>
              <a:rPr lang="en-US" dirty="0"/>
              <a:t> </a:t>
            </a:r>
            <a:r>
              <a:rPr lang="en-US" dirty="0" err="1"/>
              <a:t>kiri</a:t>
            </a:r>
            <a:r>
              <a:rPr lang="en-US" dirty="0"/>
              <a:t> </a:t>
            </a:r>
            <a:r>
              <a:rPr lang="en-US" dirty="0" err="1"/>
              <a:t>ke</a:t>
            </a:r>
            <a:r>
              <a:rPr lang="en-US" dirty="0"/>
              <a:t> </a:t>
            </a:r>
            <a:r>
              <a:rPr lang="en-US" dirty="0" err="1"/>
              <a:t>kanan</a:t>
            </a:r>
            <a:endParaRPr lang="en-US" dirty="0"/>
          </a:p>
          <a:p>
            <a:pPr marL="406400" indent="-406400">
              <a:buNone/>
            </a:pPr>
            <a:r>
              <a:rPr lang="en-US" dirty="0"/>
              <a:t>   - </a:t>
            </a:r>
            <a:r>
              <a:rPr lang="en-US" sz="2800" dirty="0" err="1"/>
              <a:t>disusun</a:t>
            </a:r>
            <a:r>
              <a:rPr lang="en-US" sz="2800" dirty="0"/>
              <a:t> </a:t>
            </a:r>
            <a:r>
              <a:rPr lang="en-US" sz="2800" dirty="0" err="1"/>
              <a:t>terbalik</a:t>
            </a:r>
            <a:r>
              <a:rPr lang="en-US" sz="2800" dirty="0"/>
              <a:t> </a:t>
            </a:r>
            <a:r>
              <a:rPr lang="en-US" sz="2800" dirty="0" err="1"/>
              <a:t>dari</a:t>
            </a:r>
            <a:r>
              <a:rPr lang="en-US" sz="2800" dirty="0"/>
              <a:t> </a:t>
            </a:r>
            <a:r>
              <a:rPr lang="en-US" sz="2800" dirty="0" err="1"/>
              <a:t>bawah</a:t>
            </a:r>
            <a:r>
              <a:rPr lang="en-US" sz="2800" dirty="0"/>
              <a:t> </a:t>
            </a:r>
            <a:r>
              <a:rPr lang="en-US" sz="2800" dirty="0" err="1"/>
              <a:t>ke</a:t>
            </a:r>
            <a:r>
              <a:rPr lang="en-US" sz="2800" dirty="0"/>
              <a:t> </a:t>
            </a:r>
            <a:r>
              <a:rPr lang="en-US" sz="2800" dirty="0" err="1"/>
              <a:t>atas</a:t>
            </a:r>
            <a:r>
              <a:rPr lang="en-US" sz="2800" dirty="0"/>
              <a:t> </a:t>
            </a:r>
            <a:r>
              <a:rPr lang="en-US" sz="2800" dirty="0" err="1"/>
              <a:t>dalam</a:t>
            </a:r>
            <a:r>
              <a:rPr lang="en-US" sz="2800" dirty="0"/>
              <a:t> </a:t>
            </a:r>
            <a:r>
              <a:rPr lang="en-US" sz="2800" dirty="0" err="1"/>
              <a:t>bentuk</a:t>
            </a:r>
            <a:r>
              <a:rPr lang="en-US" sz="2800" dirty="0"/>
              <a:t> </a:t>
            </a:r>
            <a:r>
              <a:rPr lang="en-US" sz="2800" dirty="0" err="1"/>
              <a:t>matriks</a:t>
            </a:r>
            <a:r>
              <a:rPr lang="en-US" sz="2800" dirty="0"/>
              <a:t> yang </a:t>
            </a:r>
            <a:r>
              <a:rPr lang="en-US" sz="2800" dirty="0" err="1"/>
              <a:t>berukuran</a:t>
            </a:r>
            <a:r>
              <a:rPr lang="en-US" sz="2800" dirty="0"/>
              <a:t> </a:t>
            </a:r>
            <a:r>
              <a:rPr lang="en-US" sz="2800" i="1" dirty="0"/>
              <a:t>Height</a:t>
            </a:r>
            <a:r>
              <a:rPr lang="en-US" sz="2800" dirty="0"/>
              <a:t> </a:t>
            </a:r>
            <a:r>
              <a:rPr lang="en-US" sz="2800" dirty="0">
                <a:sym typeface="Symbol" panose="05050102010706020507" pitchFamily="18" charset="2"/>
              </a:rPr>
              <a:t></a:t>
            </a:r>
            <a:r>
              <a:rPr lang="en-US" sz="2800" dirty="0"/>
              <a:t> </a:t>
            </a:r>
            <a:r>
              <a:rPr lang="en-US" sz="2800" i="1" dirty="0"/>
              <a:t>Width</a:t>
            </a:r>
            <a:r>
              <a:rPr lang="en-US" sz="2800" dirty="0"/>
              <a:t>. </a:t>
            </a:r>
          </a:p>
          <a:p>
            <a:pPr marL="406400" indent="0">
              <a:buNone/>
            </a:pPr>
            <a:r>
              <a:rPr lang="en-US" sz="2800" dirty="0"/>
              <a:t>Baris ke-0 pada </a:t>
            </a:r>
            <a:r>
              <a:rPr lang="en-US" sz="2800" dirty="0" err="1"/>
              <a:t>matriks</a:t>
            </a:r>
            <a:r>
              <a:rPr lang="en-US" sz="2800" dirty="0"/>
              <a:t> data </a:t>
            </a:r>
            <a:r>
              <a:rPr lang="en-US" sz="2800" i="1" dirty="0"/>
              <a:t>bitmap</a:t>
            </a:r>
            <a:r>
              <a:rPr lang="en-US" sz="2800" dirty="0"/>
              <a:t> </a:t>
            </a:r>
            <a:r>
              <a:rPr lang="en-US" sz="2800" dirty="0" err="1"/>
              <a:t>menyatakan</a:t>
            </a:r>
            <a:r>
              <a:rPr lang="en-US" sz="2800" dirty="0"/>
              <a:t> data </a:t>
            </a:r>
            <a:r>
              <a:rPr lang="en-US" sz="2800" i="1" dirty="0"/>
              <a:t>pixel</a:t>
            </a:r>
            <a:r>
              <a:rPr lang="en-US" sz="2800" dirty="0"/>
              <a:t> di </a:t>
            </a:r>
            <a:r>
              <a:rPr lang="en-US" sz="2800" dirty="0" err="1"/>
              <a:t>citra</a:t>
            </a:r>
            <a:r>
              <a:rPr lang="en-US" sz="2800" dirty="0"/>
              <a:t> baris </a:t>
            </a:r>
            <a:r>
              <a:rPr lang="en-US" sz="2800" dirty="0" err="1"/>
              <a:t>terbawah</a:t>
            </a:r>
            <a:r>
              <a:rPr lang="en-US" sz="2800" dirty="0"/>
              <a:t>, </a:t>
            </a:r>
            <a:r>
              <a:rPr lang="en-US" sz="2800" dirty="0" err="1"/>
              <a:t>sedangkan</a:t>
            </a:r>
            <a:r>
              <a:rPr lang="en-US" sz="2800" dirty="0"/>
              <a:t> baris </a:t>
            </a:r>
            <a:r>
              <a:rPr lang="en-US" sz="2800" dirty="0" err="1"/>
              <a:t>terakhir</a:t>
            </a:r>
            <a:r>
              <a:rPr lang="en-US" sz="2800" dirty="0"/>
              <a:t> pada </a:t>
            </a:r>
            <a:r>
              <a:rPr lang="en-US" sz="2800" dirty="0" err="1"/>
              <a:t>matriks</a:t>
            </a:r>
            <a:r>
              <a:rPr lang="en-US" sz="2800" dirty="0"/>
              <a:t> </a:t>
            </a:r>
            <a:r>
              <a:rPr lang="en-US" sz="2800" dirty="0" err="1"/>
              <a:t>menyatakan</a:t>
            </a:r>
            <a:r>
              <a:rPr lang="en-US" sz="2800" dirty="0"/>
              <a:t> data </a:t>
            </a:r>
            <a:r>
              <a:rPr lang="en-US" sz="2800" i="1" dirty="0"/>
              <a:t>pixel</a:t>
            </a:r>
            <a:r>
              <a:rPr lang="en-US" sz="2800" dirty="0"/>
              <a:t> di </a:t>
            </a:r>
            <a:r>
              <a:rPr lang="en-US" sz="2800" dirty="0" err="1"/>
              <a:t>citra</a:t>
            </a:r>
            <a:r>
              <a:rPr lang="en-US" sz="2800" dirty="0"/>
              <a:t> baris </a:t>
            </a:r>
            <a:r>
              <a:rPr lang="en-US" sz="2800" dirty="0" err="1"/>
              <a:t>teratas</a:t>
            </a:r>
            <a:r>
              <a:rPr lang="en-US" sz="2800" dirty="0"/>
              <a:t>.</a:t>
            </a:r>
          </a:p>
          <a:p>
            <a:endParaRPr lang="en-US" dirty="0"/>
          </a:p>
        </p:txBody>
      </p:sp>
      <p:sp>
        <p:nvSpPr>
          <p:cNvPr id="4" name="Slide Number Placeholder 3">
            <a:extLst>
              <a:ext uri="{FF2B5EF4-FFF2-40B4-BE49-F238E27FC236}">
                <a16:creationId xmlns:a16="http://schemas.microsoft.com/office/drawing/2014/main" id="{D76AD098-331C-769A-BA4A-3F489C62E379}"/>
              </a:ext>
            </a:extLst>
          </p:cNvPr>
          <p:cNvSpPr>
            <a:spLocks noGrp="1"/>
          </p:cNvSpPr>
          <p:nvPr>
            <p:ph type="sldNum" sz="quarter" idx="12"/>
          </p:nvPr>
        </p:nvSpPr>
        <p:spPr/>
        <p:txBody>
          <a:bodyPr/>
          <a:lstStyle/>
          <a:p>
            <a:fld id="{39DCCA8C-3C40-440D-A23D-CFF4DA06079F}" type="slidenum">
              <a:rPr lang="en-US" smtClean="0"/>
              <a:t>16</a:t>
            </a:fld>
            <a:endParaRPr lang="en-US"/>
          </a:p>
        </p:txBody>
      </p:sp>
    </p:spTree>
    <p:extLst>
      <p:ext uri="{BB962C8B-B14F-4D97-AF65-F5344CB8AC3E}">
        <p14:creationId xmlns:p14="http://schemas.microsoft.com/office/powerpoint/2010/main" val="86977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BB016-95E0-42A4-9B7B-64F17C453170}"/>
              </a:ext>
            </a:extLst>
          </p:cNvPr>
          <p:cNvSpPr>
            <a:spLocks noGrp="1"/>
          </p:cNvSpPr>
          <p:nvPr>
            <p:ph idx="1"/>
          </p:nvPr>
        </p:nvSpPr>
        <p:spPr>
          <a:xfrm>
            <a:off x="838200" y="704643"/>
            <a:ext cx="10515600" cy="5834269"/>
          </a:xfrm>
        </p:spPr>
        <p:txBody>
          <a:bodyPr>
            <a:normAutofit/>
          </a:bodyPr>
          <a:lstStyle/>
          <a:p>
            <a:r>
              <a:rPr lang="en-US" sz="2400" dirty="0" err="1"/>
              <a:t>Untuk</a:t>
            </a:r>
            <a:r>
              <a:rPr lang="en-US" sz="2400" dirty="0"/>
              <a:t> </a:t>
            </a:r>
            <a:r>
              <a:rPr lang="en-US" sz="2400" dirty="0" err="1"/>
              <a:t>citra</a:t>
            </a:r>
            <a:r>
              <a:rPr lang="en-US" sz="2400" dirty="0"/>
              <a:t> </a:t>
            </a:r>
            <a:r>
              <a:rPr lang="en-US" sz="2400" dirty="0" err="1"/>
              <a:t>berwarna</a:t>
            </a:r>
            <a:r>
              <a:rPr lang="en-US" sz="2400" dirty="0"/>
              <a:t> </a:t>
            </a:r>
            <a:r>
              <a:rPr lang="en-US" sz="2400" dirty="0" err="1"/>
              <a:t>dengan</a:t>
            </a:r>
            <a:r>
              <a:rPr lang="en-US" sz="2400" dirty="0"/>
              <a:t> 8 bit/</a:t>
            </a:r>
            <a:r>
              <a:rPr lang="en-US" sz="2400" i="1" dirty="0"/>
              <a:t>pixel</a:t>
            </a:r>
            <a:r>
              <a:rPr lang="en-US" sz="2400" dirty="0"/>
              <a:t>, data </a:t>
            </a:r>
            <a:r>
              <a:rPr lang="en-US" sz="2400" i="1" dirty="0"/>
              <a:t>bitmap</a:t>
            </a:r>
            <a:r>
              <a:rPr lang="en-US" sz="2400" dirty="0"/>
              <a:t> </a:t>
            </a:r>
            <a:r>
              <a:rPr lang="en-US" sz="2400" dirty="0" err="1"/>
              <a:t>menyatakan</a:t>
            </a:r>
            <a:r>
              <a:rPr lang="en-US" sz="2400" dirty="0"/>
              <a:t> </a:t>
            </a:r>
            <a:r>
              <a:rPr lang="en-US" sz="2400" dirty="0" err="1"/>
              <a:t>indeks</a:t>
            </a:r>
            <a:r>
              <a:rPr lang="en-US" sz="2400" dirty="0"/>
              <a:t> </a:t>
            </a:r>
            <a:r>
              <a:rPr lang="en-US" sz="2400" dirty="0" err="1"/>
              <a:t>ke</a:t>
            </a:r>
            <a:r>
              <a:rPr lang="en-US" sz="2400" dirty="0"/>
              <a:t> </a:t>
            </a:r>
            <a:r>
              <a:rPr lang="en-US" sz="2400" dirty="0" err="1"/>
              <a:t>palet</a:t>
            </a:r>
            <a:r>
              <a:rPr lang="en-US" sz="2400" dirty="0"/>
              <a:t> </a:t>
            </a:r>
            <a:r>
              <a:rPr lang="en-US" sz="2400" dirty="0" err="1"/>
              <a:t>warna</a:t>
            </a:r>
            <a:r>
              <a:rPr lang="en-US" sz="2400" dirty="0"/>
              <a:t>. </a:t>
            </a:r>
            <a:r>
              <a:rPr lang="en-US" sz="2400" dirty="0" err="1"/>
              <a:t>Jumlah</a:t>
            </a:r>
            <a:r>
              <a:rPr lang="en-US" sz="2400" dirty="0"/>
              <a:t> </a:t>
            </a:r>
            <a:r>
              <a:rPr lang="en-US" sz="2400" dirty="0" err="1"/>
              <a:t>kombinasi</a:t>
            </a:r>
            <a:r>
              <a:rPr lang="en-US" sz="2400" dirty="0"/>
              <a:t> </a:t>
            </a:r>
            <a:r>
              <a:rPr lang="en-US" sz="2400" dirty="0" err="1"/>
              <a:t>warna</a:t>
            </a:r>
            <a:r>
              <a:rPr lang="en-US" sz="2400" dirty="0"/>
              <a:t> yang </a:t>
            </a:r>
            <a:r>
              <a:rPr lang="en-US" sz="2400" dirty="0" err="1"/>
              <a:t>dihasilkan</a:t>
            </a:r>
            <a:r>
              <a:rPr lang="en-US" sz="2400" dirty="0"/>
              <a:t> </a:t>
            </a:r>
            <a:r>
              <a:rPr lang="en-US" sz="2400" dirty="0" err="1"/>
              <a:t>adalah</a:t>
            </a:r>
            <a:r>
              <a:rPr lang="en-US" sz="2400" dirty="0"/>
              <a:t> 2</a:t>
            </a:r>
            <a:r>
              <a:rPr lang="en-US" sz="2400" baseline="30000" dirty="0"/>
              <a:t>8</a:t>
            </a:r>
            <a:r>
              <a:rPr lang="en-US" sz="2400" dirty="0"/>
              <a:t> = 256 </a:t>
            </a:r>
            <a:r>
              <a:rPr lang="en-US" sz="2400" dirty="0" err="1"/>
              <a:t>warna</a:t>
            </a:r>
            <a:r>
              <a:rPr lang="en-US" sz="2400" dirty="0"/>
              <a:t>. </a:t>
            </a:r>
          </a:p>
          <a:p>
            <a:endParaRPr lang="en-US" dirty="0"/>
          </a:p>
          <a:p>
            <a:endParaRPr lang="en-US" dirty="0"/>
          </a:p>
          <a:p>
            <a:endParaRPr lang="en-US" dirty="0"/>
          </a:p>
          <a:p>
            <a:endParaRPr lang="en-US" dirty="0"/>
          </a:p>
          <a:p>
            <a:endParaRPr lang="en-US" dirty="0"/>
          </a:p>
          <a:p>
            <a:endParaRPr lang="en-US" dirty="0"/>
          </a:p>
          <a:p>
            <a:endParaRPr lang="en-US" dirty="0"/>
          </a:p>
          <a:p>
            <a:r>
              <a:rPr lang="en-US" sz="2400" dirty="0"/>
              <a:t>Pada </a:t>
            </a:r>
            <a:r>
              <a:rPr lang="en-US" sz="2400" dirty="0" err="1"/>
              <a:t>contoh</a:t>
            </a:r>
            <a:r>
              <a:rPr lang="en-US" sz="2400" dirty="0"/>
              <a:t> di </a:t>
            </a:r>
            <a:r>
              <a:rPr lang="en-US" sz="2400" dirty="0" err="1"/>
              <a:t>atas</a:t>
            </a:r>
            <a:r>
              <a:rPr lang="en-US" sz="2400" dirty="0"/>
              <a:t>, </a:t>
            </a:r>
            <a:r>
              <a:rPr lang="en-US" sz="2400" dirty="0" err="1"/>
              <a:t>warna</a:t>
            </a:r>
            <a:r>
              <a:rPr lang="en-US" sz="2400" dirty="0"/>
              <a:t> </a:t>
            </a:r>
            <a:r>
              <a:rPr lang="en-US" sz="2400" i="1" dirty="0"/>
              <a:t>pixel</a:t>
            </a:r>
            <a:r>
              <a:rPr lang="en-US" sz="2400" dirty="0"/>
              <a:t> </a:t>
            </a:r>
            <a:r>
              <a:rPr lang="en-US" sz="2400" dirty="0" err="1"/>
              <a:t>pertama</a:t>
            </a:r>
            <a:r>
              <a:rPr lang="en-US" sz="2400" dirty="0"/>
              <a:t> </a:t>
            </a:r>
            <a:r>
              <a:rPr lang="en-US" sz="2400" dirty="0" err="1"/>
              <a:t>dinyatakan</a:t>
            </a:r>
            <a:r>
              <a:rPr lang="en-US" sz="2400" dirty="0"/>
              <a:t> oleh </a:t>
            </a:r>
            <a:r>
              <a:rPr lang="en-US" sz="2400" dirty="0" err="1"/>
              <a:t>entri</a:t>
            </a:r>
            <a:r>
              <a:rPr lang="en-US" sz="2400" dirty="0"/>
              <a:t> baris </a:t>
            </a:r>
            <a:r>
              <a:rPr lang="en-US" sz="2400" dirty="0" err="1"/>
              <a:t>indeks</a:t>
            </a:r>
            <a:r>
              <a:rPr lang="en-US" sz="2400" dirty="0"/>
              <a:t> ke-2 pada </a:t>
            </a:r>
            <a:r>
              <a:rPr lang="en-US" sz="2400" dirty="0" err="1"/>
              <a:t>palet</a:t>
            </a:r>
            <a:r>
              <a:rPr lang="en-US" sz="2400" dirty="0"/>
              <a:t> </a:t>
            </a:r>
            <a:r>
              <a:rPr lang="en-US" sz="2400" dirty="0" err="1"/>
              <a:t>warna</a:t>
            </a:r>
            <a:r>
              <a:rPr lang="en-US" sz="2400" dirty="0"/>
              <a:t> (R = 0.414, G = 0.123, B = 0.763).</a:t>
            </a:r>
          </a:p>
          <a:p>
            <a:r>
              <a:rPr lang="en-US" sz="2400" dirty="0" err="1"/>
              <a:t>Warna</a:t>
            </a:r>
            <a:r>
              <a:rPr lang="en-US" sz="2400" dirty="0"/>
              <a:t> </a:t>
            </a:r>
            <a:r>
              <a:rPr lang="en-US" sz="2400" dirty="0" err="1"/>
              <a:t>setiap</a:t>
            </a:r>
            <a:r>
              <a:rPr lang="en-US" sz="2400" dirty="0"/>
              <a:t> pixel </a:t>
            </a:r>
            <a:r>
              <a:rPr lang="en-US" sz="2400" dirty="0" err="1"/>
              <a:t>ditentukan</a:t>
            </a:r>
            <a:r>
              <a:rPr lang="en-US" sz="2400" dirty="0"/>
              <a:t> oleh </a:t>
            </a:r>
            <a:r>
              <a:rPr lang="en-US" sz="2400" dirty="0" err="1"/>
              <a:t>kombinasi</a:t>
            </a:r>
            <a:r>
              <a:rPr lang="en-US" sz="2400" dirty="0"/>
              <a:t> </a:t>
            </a:r>
            <a:r>
              <a:rPr lang="en-US" sz="2400" dirty="0" err="1"/>
              <a:t>komponen</a:t>
            </a:r>
            <a:r>
              <a:rPr lang="en-US" sz="2400" dirty="0"/>
              <a:t> R, G, dan B</a:t>
            </a:r>
          </a:p>
        </p:txBody>
      </p:sp>
      <p:sp>
        <p:nvSpPr>
          <p:cNvPr id="2" name="Slide Number Placeholder 1">
            <a:extLst>
              <a:ext uri="{FF2B5EF4-FFF2-40B4-BE49-F238E27FC236}">
                <a16:creationId xmlns:a16="http://schemas.microsoft.com/office/drawing/2014/main" id="{126C3A41-62E3-61C7-0233-D84F5289A6D8}"/>
              </a:ext>
            </a:extLst>
          </p:cNvPr>
          <p:cNvSpPr>
            <a:spLocks noGrp="1"/>
          </p:cNvSpPr>
          <p:nvPr>
            <p:ph type="sldNum" sz="quarter" idx="12"/>
          </p:nvPr>
        </p:nvSpPr>
        <p:spPr/>
        <p:txBody>
          <a:bodyPr/>
          <a:lstStyle/>
          <a:p>
            <a:fld id="{39DCCA8C-3C40-440D-A23D-CFF4DA06079F}" type="slidenum">
              <a:rPr lang="en-US" smtClean="0"/>
              <a:t>17</a:t>
            </a:fld>
            <a:endParaRPr lang="en-US"/>
          </a:p>
        </p:txBody>
      </p:sp>
      <p:pic>
        <p:nvPicPr>
          <p:cNvPr id="8" name="Picture 7">
            <a:extLst>
              <a:ext uri="{FF2B5EF4-FFF2-40B4-BE49-F238E27FC236}">
                <a16:creationId xmlns:a16="http://schemas.microsoft.com/office/drawing/2014/main" id="{435D58F2-9DC8-D58C-59CE-5A3C2399CC8F}"/>
              </a:ext>
            </a:extLst>
          </p:cNvPr>
          <p:cNvPicPr>
            <a:picLocks noChangeAspect="1"/>
          </p:cNvPicPr>
          <p:nvPr/>
        </p:nvPicPr>
        <p:blipFill>
          <a:blip r:embed="rId2"/>
          <a:stretch>
            <a:fillRect/>
          </a:stretch>
        </p:blipFill>
        <p:spPr>
          <a:xfrm>
            <a:off x="1720168" y="1605489"/>
            <a:ext cx="7648575" cy="3219450"/>
          </a:xfrm>
          <a:prstGeom prst="rect">
            <a:avLst/>
          </a:prstGeom>
        </p:spPr>
      </p:pic>
    </p:spTree>
    <p:extLst>
      <p:ext uri="{BB962C8B-B14F-4D97-AF65-F5344CB8AC3E}">
        <p14:creationId xmlns:p14="http://schemas.microsoft.com/office/powerpoint/2010/main" val="303307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6D6A2-EAA7-447C-EBB8-EB8F3B7D029A}"/>
              </a:ext>
            </a:extLst>
          </p:cNvPr>
          <p:cNvSpPr>
            <a:spLocks noGrp="1"/>
          </p:cNvSpPr>
          <p:nvPr>
            <p:ph idx="1"/>
          </p:nvPr>
        </p:nvSpPr>
        <p:spPr>
          <a:xfrm>
            <a:off x="838200" y="769257"/>
            <a:ext cx="10515600" cy="5407706"/>
          </a:xfrm>
        </p:spPr>
        <p:txBody>
          <a:bodyPr>
            <a:normAutofit/>
          </a:bodyPr>
          <a:lstStyle/>
          <a:p>
            <a:pPr marL="0" indent="0">
              <a:buNone/>
            </a:pPr>
            <a:r>
              <a:rPr lang="en-US" b="1" dirty="0" err="1">
                <a:cs typeface="Courier New" panose="02070309020205020404" pitchFamily="49" charset="0"/>
              </a:rPr>
              <a:t>Contoh</a:t>
            </a:r>
            <a:r>
              <a:rPr lang="en-US" b="1" dirty="0">
                <a:cs typeface="Courier New" panose="02070309020205020404" pitchFamily="49" charset="0"/>
              </a:rPr>
              <a:t> </a:t>
            </a:r>
            <a:r>
              <a:rPr lang="en-US" b="1" dirty="0" err="1">
                <a:cs typeface="Courier New" panose="02070309020205020404" pitchFamily="49" charset="0"/>
              </a:rPr>
              <a:t>citra</a:t>
            </a:r>
            <a:r>
              <a:rPr lang="en-US" b="1" dirty="0">
                <a:cs typeface="Courier New" panose="02070309020205020404" pitchFamily="49" charset="0"/>
              </a:rPr>
              <a:t> </a:t>
            </a:r>
            <a:r>
              <a:rPr lang="en-US" b="1" dirty="0" err="1">
                <a:cs typeface="Courier New" panose="02070309020205020404" pitchFamily="49" charset="0"/>
              </a:rPr>
              <a:t>berwarna</a:t>
            </a:r>
            <a:r>
              <a:rPr lang="en-US" b="1" dirty="0">
                <a:cs typeface="Courier New" panose="02070309020205020404" pitchFamily="49" charset="0"/>
              </a:rPr>
              <a:t> </a:t>
            </a:r>
            <a:r>
              <a:rPr lang="en-US" b="1" dirty="0" err="1">
                <a:cs typeface="Courier New" panose="02070309020205020404" pitchFamily="49" charset="0"/>
              </a:rPr>
              <a:t>dengan</a:t>
            </a:r>
            <a:r>
              <a:rPr lang="en-US" b="1" dirty="0">
                <a:cs typeface="Courier New" panose="02070309020205020404" pitchFamily="49" charset="0"/>
              </a:rPr>
              <a:t> 8 bit/pixel</a:t>
            </a:r>
          </a:p>
          <a:p>
            <a:pPr marL="0" indent="0">
              <a:buNone/>
            </a:pPr>
            <a:endParaRPr lang="en-US" sz="24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6083843A-BA93-5F6B-F5EE-0FFC939798F0}"/>
              </a:ext>
            </a:extLst>
          </p:cNvPr>
          <p:cNvSpPr>
            <a:spLocks noGrp="1"/>
          </p:cNvSpPr>
          <p:nvPr>
            <p:ph type="sldNum" sz="quarter" idx="12"/>
          </p:nvPr>
        </p:nvSpPr>
        <p:spPr/>
        <p:txBody>
          <a:bodyPr/>
          <a:lstStyle/>
          <a:p>
            <a:fld id="{39DCCA8C-3C40-440D-A23D-CFF4DA06079F}" type="slidenum">
              <a:rPr lang="en-US" smtClean="0"/>
              <a:t>18</a:t>
            </a:fld>
            <a:endParaRPr lang="en-US"/>
          </a:p>
        </p:txBody>
      </p:sp>
      <p:sp>
        <p:nvSpPr>
          <p:cNvPr id="6" name="TextBox 5">
            <a:extLst>
              <a:ext uri="{FF2B5EF4-FFF2-40B4-BE49-F238E27FC236}">
                <a16:creationId xmlns:a16="http://schemas.microsoft.com/office/drawing/2014/main" id="{2286AC6D-91DC-9582-48A7-8A449460DFBC}"/>
              </a:ext>
            </a:extLst>
          </p:cNvPr>
          <p:cNvSpPr txBox="1"/>
          <p:nvPr/>
        </p:nvSpPr>
        <p:spPr>
          <a:xfrm>
            <a:off x="1175657" y="1639838"/>
            <a:ext cx="6096000" cy="2308324"/>
          </a:xfrm>
          <a:prstGeom prst="rect">
            <a:avLst/>
          </a:prstGeom>
          <a:noFill/>
        </p:spPr>
        <p:txBody>
          <a:bodyPr wrap="square">
            <a:spAutoFit/>
          </a:bodyPr>
          <a:lstStyle/>
          <a:p>
            <a:pPr marL="0" indent="0">
              <a:buNone/>
            </a:pPr>
            <a:r>
              <a:rPr lang="en-US" sz="1800" dirty="0">
                <a:latin typeface="Courier New" panose="02070309020205020404" pitchFamily="49" charset="0"/>
                <a:cs typeface="Courier New" panose="02070309020205020404" pitchFamily="49" charset="0"/>
              </a:rPr>
              <a:t>&gt;&gt; [A, map] = </a:t>
            </a:r>
            <a:r>
              <a:rPr lang="en-US" sz="1800" dirty="0" err="1">
                <a:latin typeface="Courier New" panose="02070309020205020404" pitchFamily="49" charset="0"/>
                <a:cs typeface="Courier New" panose="02070309020205020404" pitchFamily="49" charset="0"/>
              </a:rPr>
              <a:t>imread</a:t>
            </a:r>
            <a:r>
              <a:rPr lang="en-US" sz="1800" dirty="0">
                <a:latin typeface="Courier New" panose="02070309020205020404" pitchFamily="49" charset="0"/>
                <a:cs typeface="Courier New" panose="02070309020205020404" pitchFamily="49" charset="0"/>
              </a:rPr>
              <a:t>('baboon.bmp');</a:t>
            </a:r>
          </a:p>
          <a:p>
            <a:pPr marL="0" indent="0">
              <a:buNone/>
            </a:pPr>
            <a:r>
              <a:rPr lang="en-US" sz="1800" dirty="0">
                <a:latin typeface="Courier New" panose="02070309020205020404" pitchFamily="49" charset="0"/>
                <a:cs typeface="Courier New" panose="02070309020205020404" pitchFamily="49" charset="0"/>
              </a:rPr>
              <a:t>&gt;&gt; size(map)</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err="1">
                <a:latin typeface="Courier New" panose="02070309020205020404" pitchFamily="49" charset="0"/>
                <a:cs typeface="Courier New" panose="02070309020205020404" pitchFamily="49" charset="0"/>
              </a:rPr>
              <a:t>ans</a:t>
            </a:r>
            <a:r>
              <a:rPr lang="en-US" sz="1800" dirty="0">
                <a:latin typeface="Courier New" panose="02070309020205020404" pitchFamily="49" charset="0"/>
                <a:cs typeface="Courier New" panose="02070309020205020404" pitchFamily="49" charset="0"/>
              </a:rPr>
              <a:t> =</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256     3</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&gt;&gt; </a:t>
            </a:r>
            <a:r>
              <a:rPr lang="en-US" sz="1800" dirty="0" err="1">
                <a:latin typeface="Courier New" panose="02070309020205020404" pitchFamily="49" charset="0"/>
                <a:cs typeface="Courier New" panose="02070309020205020404" pitchFamily="49" charset="0"/>
              </a:rPr>
              <a:t>imshow</a:t>
            </a:r>
            <a:r>
              <a:rPr lang="en-US" sz="1800" dirty="0">
                <a:latin typeface="Courier New" panose="02070309020205020404" pitchFamily="49" charset="0"/>
                <a:cs typeface="Courier New" panose="02070309020205020404" pitchFamily="49" charset="0"/>
              </a:rPr>
              <a:t>(A, map)</a:t>
            </a:r>
            <a:endParaRPr lang="en-US" dirty="0"/>
          </a:p>
        </p:txBody>
      </p:sp>
      <p:pic>
        <p:nvPicPr>
          <p:cNvPr id="8" name="Picture 7">
            <a:extLst>
              <a:ext uri="{FF2B5EF4-FFF2-40B4-BE49-F238E27FC236}">
                <a16:creationId xmlns:a16="http://schemas.microsoft.com/office/drawing/2014/main" id="{7ECE3981-0A9A-72C0-6C88-37A2F042EB5F}"/>
              </a:ext>
            </a:extLst>
          </p:cNvPr>
          <p:cNvPicPr>
            <a:picLocks noChangeAspect="1"/>
          </p:cNvPicPr>
          <p:nvPr/>
        </p:nvPicPr>
        <p:blipFill>
          <a:blip r:embed="rId2"/>
          <a:stretch>
            <a:fillRect/>
          </a:stretch>
        </p:blipFill>
        <p:spPr>
          <a:xfrm>
            <a:off x="5676900" y="1220333"/>
            <a:ext cx="6515100" cy="5781675"/>
          </a:xfrm>
          <a:prstGeom prst="rect">
            <a:avLst/>
          </a:prstGeom>
        </p:spPr>
      </p:pic>
    </p:spTree>
    <p:extLst>
      <p:ext uri="{BB962C8B-B14F-4D97-AF65-F5344CB8AC3E}">
        <p14:creationId xmlns:p14="http://schemas.microsoft.com/office/powerpoint/2010/main" val="28753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85F079-7CE0-6C9A-06F7-32C646095C06}"/>
              </a:ext>
            </a:extLst>
          </p:cNvPr>
          <p:cNvSpPr>
            <a:spLocks noGrp="1"/>
          </p:cNvSpPr>
          <p:nvPr>
            <p:ph type="sldNum" sz="quarter" idx="12"/>
          </p:nvPr>
        </p:nvSpPr>
        <p:spPr/>
        <p:txBody>
          <a:bodyPr/>
          <a:lstStyle/>
          <a:p>
            <a:fld id="{39DCCA8C-3C40-440D-A23D-CFF4DA06079F}" type="slidenum">
              <a:rPr lang="en-US" smtClean="0"/>
              <a:t>19</a:t>
            </a:fld>
            <a:endParaRPr lang="en-US"/>
          </a:p>
        </p:txBody>
      </p:sp>
      <p:sp>
        <p:nvSpPr>
          <p:cNvPr id="4" name="TextBox 3">
            <a:extLst>
              <a:ext uri="{FF2B5EF4-FFF2-40B4-BE49-F238E27FC236}">
                <a16:creationId xmlns:a16="http://schemas.microsoft.com/office/drawing/2014/main" id="{B56DDDBA-D1CA-EDD2-02D9-2E7BADDA03A3}"/>
              </a:ext>
            </a:extLst>
          </p:cNvPr>
          <p:cNvSpPr txBox="1"/>
          <p:nvPr/>
        </p:nvSpPr>
        <p:spPr>
          <a:xfrm>
            <a:off x="1672771" y="834029"/>
            <a:ext cx="6096000" cy="6217087"/>
          </a:xfrm>
          <a:prstGeom prst="rect">
            <a:avLst/>
          </a:prstGeom>
          <a:noFill/>
        </p:spPr>
        <p:txBody>
          <a:bodyPr wrap="square">
            <a:spAutoFit/>
          </a:bodyPr>
          <a:lstStyle/>
          <a:p>
            <a:r>
              <a:rPr lang="fr-FR" sz="2000" dirty="0"/>
              <a:t>&gt;&gt; </a:t>
            </a:r>
            <a:r>
              <a:rPr lang="fr-FR" sz="2000" dirty="0" err="1"/>
              <a:t>map</a:t>
            </a:r>
            <a:r>
              <a:rPr lang="fr-FR" sz="2000" dirty="0"/>
              <a:t>(1:15,1:3)</a:t>
            </a:r>
          </a:p>
          <a:p>
            <a:endParaRPr lang="fr-FR" sz="2000" dirty="0"/>
          </a:p>
          <a:p>
            <a:r>
              <a:rPr lang="fr-FR" sz="2000" dirty="0"/>
              <a:t>ans =</a:t>
            </a:r>
          </a:p>
          <a:p>
            <a:endParaRPr lang="fr-FR" sz="2000" dirty="0"/>
          </a:p>
          <a:p>
            <a:r>
              <a:rPr lang="fr-FR" sz="2000" dirty="0"/>
              <a:t>    0.9137    0.4275    0.4314</a:t>
            </a:r>
          </a:p>
          <a:p>
            <a:r>
              <a:rPr lang="fr-FR" sz="2000" dirty="0"/>
              <a:t>    0.8275    0.4353    0.4392</a:t>
            </a:r>
          </a:p>
          <a:p>
            <a:r>
              <a:rPr lang="fr-FR" sz="2000" dirty="0"/>
              <a:t>    0.6941    0.4471    0.4510</a:t>
            </a:r>
          </a:p>
          <a:p>
            <a:r>
              <a:rPr lang="fr-FR" sz="2000" dirty="0"/>
              <a:t>    0.3490    0.2784    0.2824</a:t>
            </a:r>
          </a:p>
          <a:p>
            <a:r>
              <a:rPr lang="fr-FR" sz="2000" dirty="0"/>
              <a:t>    0.9216    0.3412    0.4196</a:t>
            </a:r>
          </a:p>
          <a:p>
            <a:r>
              <a:rPr lang="fr-FR" sz="2000" dirty="0"/>
              <a:t>    0.9098    0.4784    0.5490</a:t>
            </a:r>
          </a:p>
          <a:p>
            <a:r>
              <a:rPr lang="fr-FR" sz="2000" dirty="0"/>
              <a:t>    0.8314    0.3412    0.4275</a:t>
            </a:r>
          </a:p>
          <a:p>
            <a:r>
              <a:rPr lang="fr-FR" sz="2000" dirty="0"/>
              <a:t>    0.6863    0.3373    0.4196</a:t>
            </a:r>
          </a:p>
          <a:p>
            <a:r>
              <a:rPr lang="fr-FR" sz="2000" dirty="0"/>
              <a:t>    0.8275    0.5647    0.6314</a:t>
            </a:r>
          </a:p>
          <a:p>
            <a:r>
              <a:rPr lang="fr-FR" sz="2000" dirty="0"/>
              <a:t>    0.8275    0.4549    0.5725</a:t>
            </a:r>
          </a:p>
          <a:p>
            <a:r>
              <a:rPr lang="fr-FR" sz="2000" dirty="0"/>
              <a:t>    0.5608    0.3412    0.4196</a:t>
            </a:r>
          </a:p>
          <a:p>
            <a:r>
              <a:rPr lang="fr-FR" sz="2000" dirty="0"/>
              <a:t>    0.7137    0.5804    0.6863</a:t>
            </a:r>
          </a:p>
          <a:p>
            <a:r>
              <a:rPr lang="fr-FR" sz="2000" dirty="0"/>
              <a:t>    0.2353    0.1529    0.2196</a:t>
            </a:r>
          </a:p>
          <a:p>
            <a:r>
              <a:rPr lang="fr-FR" sz="2000" dirty="0"/>
              <a:t>    0.1686    0.0902    0.1647</a:t>
            </a:r>
          </a:p>
          <a:p>
            <a:r>
              <a:rPr lang="fr-FR" sz="2000" dirty="0"/>
              <a:t>    0.2941    0.2157    0.2902</a:t>
            </a:r>
          </a:p>
          <a:p>
            <a:r>
              <a:rPr lang="fr-FR" dirty="0"/>
              <a:t>    </a:t>
            </a:r>
            <a:endParaRPr lang="en-US" dirty="0"/>
          </a:p>
        </p:txBody>
      </p:sp>
      <p:sp>
        <p:nvSpPr>
          <p:cNvPr id="5" name="TextBox 4">
            <a:extLst>
              <a:ext uri="{FF2B5EF4-FFF2-40B4-BE49-F238E27FC236}">
                <a16:creationId xmlns:a16="http://schemas.microsoft.com/office/drawing/2014/main" id="{D1EB0254-A823-DEE3-6DCA-63B2A0A744C1}"/>
              </a:ext>
            </a:extLst>
          </p:cNvPr>
          <p:cNvSpPr txBox="1"/>
          <p:nvPr/>
        </p:nvSpPr>
        <p:spPr>
          <a:xfrm>
            <a:off x="1030514" y="270538"/>
            <a:ext cx="6629957"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err="1"/>
              <a:t>Tampilkan</a:t>
            </a:r>
            <a:r>
              <a:rPr lang="en-US" sz="2400" dirty="0"/>
              <a:t> </a:t>
            </a:r>
            <a:r>
              <a:rPr lang="en-US" sz="2400" dirty="0" err="1"/>
              <a:t>sebagian</a:t>
            </a:r>
            <a:r>
              <a:rPr lang="en-US" sz="2400" dirty="0"/>
              <a:t> </a:t>
            </a:r>
            <a:r>
              <a:rPr lang="en-US" sz="2400" dirty="0" err="1"/>
              <a:t>isi</a:t>
            </a:r>
            <a:r>
              <a:rPr lang="en-US" sz="2400" dirty="0"/>
              <a:t> </a:t>
            </a:r>
            <a:r>
              <a:rPr lang="en-US" sz="2400" dirty="0" err="1"/>
              <a:t>palet</a:t>
            </a:r>
            <a:r>
              <a:rPr lang="en-US" sz="2400" dirty="0"/>
              <a:t> </a:t>
            </a:r>
            <a:r>
              <a:rPr lang="en-US" sz="2400" dirty="0" err="1"/>
              <a:t>citra</a:t>
            </a:r>
            <a:r>
              <a:rPr lang="en-US" sz="2400" dirty="0"/>
              <a:t> ‘baboon.bmp’)</a:t>
            </a:r>
          </a:p>
        </p:txBody>
      </p:sp>
    </p:spTree>
    <p:extLst>
      <p:ext uri="{BB962C8B-B14F-4D97-AF65-F5344CB8AC3E}">
        <p14:creationId xmlns:p14="http://schemas.microsoft.com/office/powerpoint/2010/main" val="257244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Format File Citra</a:t>
            </a:r>
          </a:p>
        </p:txBody>
      </p:sp>
      <p:sp>
        <p:nvSpPr>
          <p:cNvPr id="3" name="Content Placeholder 2"/>
          <p:cNvSpPr>
            <a:spLocks noGrp="1"/>
          </p:cNvSpPr>
          <p:nvPr>
            <p:ph idx="1"/>
          </p:nvPr>
        </p:nvSpPr>
        <p:spPr>
          <a:xfrm>
            <a:off x="838200" y="1825624"/>
            <a:ext cx="10515600" cy="4530725"/>
          </a:xfrm>
        </p:spPr>
        <p:txBody>
          <a:bodyPr>
            <a:normAutofit fontScale="85000" lnSpcReduction="20000"/>
          </a:bodyPr>
          <a:lstStyle/>
          <a:p>
            <a:pPr marL="0" indent="0">
              <a:buNone/>
            </a:pPr>
            <a:r>
              <a:rPr lang="en-US" altLang="en-US" dirty="0" err="1"/>
              <a:t>Beberapa</a:t>
            </a:r>
            <a:r>
              <a:rPr lang="en-US" altLang="en-US" dirty="0"/>
              <a:t> format file </a:t>
            </a:r>
            <a:r>
              <a:rPr lang="en-US" altLang="en-US" dirty="0" err="1"/>
              <a:t>citra</a:t>
            </a:r>
            <a:r>
              <a:rPr lang="en-US" altLang="en-US" dirty="0"/>
              <a:t>:</a:t>
            </a:r>
          </a:p>
          <a:p>
            <a:r>
              <a:rPr lang="en-US" altLang="en-US" dirty="0"/>
              <a:t>PGM (Portable Gray Map), PBM (Portable Bitmap), PPM (Portable Pixelmap)</a:t>
            </a:r>
          </a:p>
          <a:p>
            <a:r>
              <a:rPr lang="en-US" altLang="en-US" dirty="0"/>
              <a:t>BMP (Bitmap)</a:t>
            </a:r>
          </a:p>
          <a:p>
            <a:r>
              <a:rPr lang="en-US" altLang="en-US" dirty="0"/>
              <a:t>GIF (Graphic Interchange Format) - </a:t>
            </a:r>
          </a:p>
          <a:p>
            <a:r>
              <a:rPr lang="en-US" altLang="en-US" dirty="0"/>
              <a:t>PNG (Portable Network Graphics)</a:t>
            </a:r>
          </a:p>
          <a:p>
            <a:r>
              <a:rPr lang="en-US" altLang="en-US" dirty="0"/>
              <a:t>JPEG (Joint Photographic Experts Group)</a:t>
            </a:r>
          </a:p>
          <a:p>
            <a:r>
              <a:rPr lang="en-US" altLang="en-US" dirty="0"/>
              <a:t>TIFF (Tagged Image File Format)</a:t>
            </a:r>
          </a:p>
          <a:p>
            <a:r>
              <a:rPr lang="en-US" altLang="en-US" dirty="0"/>
              <a:t>FITS (Flexible Image Transport System)</a:t>
            </a:r>
          </a:p>
          <a:p>
            <a:r>
              <a:rPr lang="en-US" altLang="en-US" dirty="0"/>
              <a:t>Raw image</a:t>
            </a:r>
          </a:p>
          <a:p>
            <a:r>
              <a:rPr lang="en-US" altLang="en-US" dirty="0" err="1"/>
              <a:t>dll</a:t>
            </a:r>
            <a:endParaRPr lang="en-US" altLang="en-US" dirty="0"/>
          </a:p>
          <a:p>
            <a:pPr marL="0" indent="0">
              <a:buNone/>
            </a:pPr>
            <a:r>
              <a:rPr lang="en-US" altLang="en-US" dirty="0"/>
              <a:t>Pada </a:t>
            </a:r>
            <a:r>
              <a:rPr lang="en-US" altLang="en-US" dirty="0" err="1"/>
              <a:t>kuliah</a:t>
            </a:r>
            <a:r>
              <a:rPr lang="en-US" altLang="en-US" dirty="0"/>
              <a:t> </a:t>
            </a:r>
            <a:r>
              <a:rPr lang="en-US" altLang="en-US" dirty="0" err="1"/>
              <a:t>ini</a:t>
            </a:r>
            <a:r>
              <a:rPr lang="en-US" altLang="en-US" dirty="0"/>
              <a:t> </a:t>
            </a:r>
            <a:r>
              <a:rPr lang="en-US" altLang="en-US" dirty="0" err="1"/>
              <a:t>hanya</a:t>
            </a:r>
            <a:r>
              <a:rPr lang="en-US" altLang="en-US" dirty="0"/>
              <a:t> </a:t>
            </a:r>
            <a:r>
              <a:rPr lang="en-US" altLang="en-US" dirty="0" err="1"/>
              <a:t>dibahas</a:t>
            </a:r>
            <a:r>
              <a:rPr lang="en-US" altLang="en-US" dirty="0"/>
              <a:t> </a:t>
            </a:r>
            <a:r>
              <a:rPr lang="en-US" altLang="en-US" dirty="0" err="1"/>
              <a:t>beberapa</a:t>
            </a:r>
            <a:r>
              <a:rPr lang="en-US" altLang="en-US" dirty="0"/>
              <a:t> format </a:t>
            </a:r>
            <a:r>
              <a:rPr lang="en-US" altLang="en-US" dirty="0" err="1"/>
              <a:t>citra</a:t>
            </a:r>
            <a:r>
              <a:rPr lang="en-US" altLang="en-US" dirty="0"/>
              <a:t> yang </a:t>
            </a:r>
            <a:r>
              <a:rPr lang="en-US" altLang="en-US" dirty="0" err="1"/>
              <a:t>penting</a:t>
            </a:r>
            <a:r>
              <a:rPr lang="en-US" altLang="en-US" dirty="0"/>
              <a:t> </a:t>
            </a:r>
            <a:r>
              <a:rPr lang="en-US" altLang="en-US" dirty="0" err="1"/>
              <a:t>saja</a:t>
            </a:r>
            <a:endParaRPr lang="en-US" altLang="en-US" dirty="0"/>
          </a:p>
          <a:p>
            <a:endParaRPr lang="en-US" dirty="0"/>
          </a:p>
        </p:txBody>
      </p:sp>
      <p:sp>
        <p:nvSpPr>
          <p:cNvPr id="4" name="Slide Number Placeholder 3">
            <a:extLst>
              <a:ext uri="{FF2B5EF4-FFF2-40B4-BE49-F238E27FC236}">
                <a16:creationId xmlns:a16="http://schemas.microsoft.com/office/drawing/2014/main" id="{0A2177BC-335A-C99E-DF89-4540D134DDF3}"/>
              </a:ext>
            </a:extLst>
          </p:cNvPr>
          <p:cNvSpPr>
            <a:spLocks noGrp="1"/>
          </p:cNvSpPr>
          <p:nvPr>
            <p:ph type="sldNum" sz="quarter" idx="12"/>
          </p:nvPr>
        </p:nvSpPr>
        <p:spPr/>
        <p:txBody>
          <a:bodyPr/>
          <a:lstStyle/>
          <a:p>
            <a:fld id="{39DCCA8C-3C40-440D-A23D-CFF4DA06079F}" type="slidenum">
              <a:rPr lang="en-US" smtClean="0"/>
              <a:t>2</a:t>
            </a:fld>
            <a:endParaRPr lang="en-US"/>
          </a:p>
        </p:txBody>
      </p:sp>
    </p:spTree>
    <p:extLst>
      <p:ext uri="{BB962C8B-B14F-4D97-AF65-F5344CB8AC3E}">
        <p14:creationId xmlns:p14="http://schemas.microsoft.com/office/powerpoint/2010/main" val="117927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60DFC6-AE07-941E-1DC0-A00F788C4262}"/>
              </a:ext>
            </a:extLst>
          </p:cNvPr>
          <p:cNvSpPr>
            <a:spLocks noGrp="1"/>
          </p:cNvSpPr>
          <p:nvPr>
            <p:ph idx="1"/>
          </p:nvPr>
        </p:nvSpPr>
        <p:spPr>
          <a:xfrm>
            <a:off x="838200" y="333829"/>
            <a:ext cx="10515600" cy="5581877"/>
          </a:xfrm>
        </p:spPr>
        <p:txBody>
          <a:bodyPr>
            <a:normAutofit/>
          </a:bodyPr>
          <a:lstStyle/>
          <a:p>
            <a:r>
              <a:rPr lang="en-US" sz="2400" dirty="0"/>
              <a:t>Nilai </a:t>
            </a:r>
            <a:r>
              <a:rPr lang="en-US" sz="2400" dirty="0" err="1"/>
              <a:t>palet</a:t>
            </a:r>
            <a:r>
              <a:rPr lang="en-US" sz="2400" dirty="0"/>
              <a:t> </a:t>
            </a:r>
            <a:r>
              <a:rPr lang="en-US" sz="2400" dirty="0" err="1"/>
              <a:t>citra</a:t>
            </a:r>
            <a:r>
              <a:rPr lang="en-US" sz="2400" dirty="0"/>
              <a:t> ‘baboon.bmp’ </a:t>
            </a:r>
            <a:r>
              <a:rPr lang="en-US" sz="2400" dirty="0" err="1"/>
              <a:t>setelah</a:t>
            </a:r>
            <a:r>
              <a:rPr lang="en-US" sz="2400" dirty="0"/>
              <a:t> </a:t>
            </a:r>
            <a:r>
              <a:rPr lang="en-US" sz="2400" dirty="0" err="1"/>
              <a:t>dikonversi</a:t>
            </a:r>
            <a:r>
              <a:rPr lang="en-US" sz="2400" dirty="0"/>
              <a:t> </a:t>
            </a:r>
            <a:r>
              <a:rPr lang="en-US" sz="2400" dirty="0" err="1"/>
              <a:t>menjadi</a:t>
            </a:r>
            <a:r>
              <a:rPr lang="en-US" sz="2400" dirty="0"/>
              <a:t> </a:t>
            </a:r>
            <a:r>
              <a:rPr lang="en-US" sz="2400" dirty="0" err="1"/>
              <a:t>rentang</a:t>
            </a:r>
            <a:r>
              <a:rPr lang="en-US" sz="2400" dirty="0"/>
              <a:t> </a:t>
            </a:r>
            <a:r>
              <a:rPr lang="en-US" sz="2400" dirty="0" err="1"/>
              <a:t>nilai</a:t>
            </a:r>
            <a:r>
              <a:rPr lang="en-US" sz="2400" dirty="0"/>
              <a:t> </a:t>
            </a:r>
            <a:r>
              <a:rPr lang="en-US" sz="2400" dirty="0" err="1"/>
              <a:t>dai</a:t>
            </a:r>
            <a:r>
              <a:rPr lang="en-US" sz="2400" dirty="0"/>
              <a:t> 0 </a:t>
            </a:r>
            <a:r>
              <a:rPr lang="en-US" sz="2400" dirty="0" err="1"/>
              <a:t>sampai</a:t>
            </a:r>
            <a:r>
              <a:rPr lang="en-US" sz="2400" dirty="0"/>
              <a:t> 255:</a:t>
            </a:r>
          </a:p>
        </p:txBody>
      </p:sp>
      <p:sp>
        <p:nvSpPr>
          <p:cNvPr id="4" name="Slide Number Placeholder 3">
            <a:extLst>
              <a:ext uri="{FF2B5EF4-FFF2-40B4-BE49-F238E27FC236}">
                <a16:creationId xmlns:a16="http://schemas.microsoft.com/office/drawing/2014/main" id="{602432DF-8203-5849-F586-EF4317530A66}"/>
              </a:ext>
            </a:extLst>
          </p:cNvPr>
          <p:cNvSpPr>
            <a:spLocks noGrp="1"/>
          </p:cNvSpPr>
          <p:nvPr>
            <p:ph type="sldNum" sz="quarter" idx="12"/>
          </p:nvPr>
        </p:nvSpPr>
        <p:spPr/>
        <p:txBody>
          <a:bodyPr/>
          <a:lstStyle/>
          <a:p>
            <a:fld id="{39DCCA8C-3C40-440D-A23D-CFF4DA06079F}" type="slidenum">
              <a:rPr lang="en-US" smtClean="0"/>
              <a:t>20</a:t>
            </a:fld>
            <a:endParaRPr lang="en-US"/>
          </a:p>
        </p:txBody>
      </p:sp>
      <p:sp>
        <p:nvSpPr>
          <p:cNvPr id="8" name="TextBox 7">
            <a:extLst>
              <a:ext uri="{FF2B5EF4-FFF2-40B4-BE49-F238E27FC236}">
                <a16:creationId xmlns:a16="http://schemas.microsoft.com/office/drawing/2014/main" id="{B802B4A3-DFF7-B23D-FC13-6693BD5E7B87}"/>
              </a:ext>
            </a:extLst>
          </p:cNvPr>
          <p:cNvSpPr txBox="1"/>
          <p:nvPr/>
        </p:nvSpPr>
        <p:spPr>
          <a:xfrm>
            <a:off x="3048000" y="1168859"/>
            <a:ext cx="6096000" cy="5355312"/>
          </a:xfrm>
          <a:prstGeom prst="rect">
            <a:avLst/>
          </a:prstGeom>
          <a:noFill/>
        </p:spPr>
        <p:txBody>
          <a:bodyPr wrap="square">
            <a:spAutoFit/>
          </a:bodyPr>
          <a:lstStyle/>
          <a:p>
            <a:r>
              <a:rPr lang="fr-FR" dirty="0"/>
              <a:t>&gt;&gt; map2 = 255*</a:t>
            </a:r>
            <a:r>
              <a:rPr lang="fr-FR" dirty="0" err="1"/>
              <a:t>map</a:t>
            </a:r>
            <a:r>
              <a:rPr lang="fr-FR" dirty="0"/>
              <a:t>;</a:t>
            </a:r>
          </a:p>
          <a:p>
            <a:r>
              <a:rPr lang="fr-FR" dirty="0"/>
              <a:t>&gt;&gt; map2(1:15, 1:3)</a:t>
            </a:r>
          </a:p>
          <a:p>
            <a:endParaRPr lang="fr-FR" dirty="0"/>
          </a:p>
          <a:p>
            <a:r>
              <a:rPr lang="fr-FR" dirty="0"/>
              <a:t>ans =</a:t>
            </a:r>
          </a:p>
          <a:p>
            <a:endParaRPr lang="fr-FR" dirty="0"/>
          </a:p>
          <a:p>
            <a:r>
              <a:rPr lang="fr-FR" dirty="0"/>
              <a:t>   233   109   110</a:t>
            </a:r>
          </a:p>
          <a:p>
            <a:r>
              <a:rPr lang="fr-FR" dirty="0"/>
              <a:t>   211   111   112</a:t>
            </a:r>
          </a:p>
          <a:p>
            <a:r>
              <a:rPr lang="fr-FR" dirty="0"/>
              <a:t>   177   114   115</a:t>
            </a:r>
          </a:p>
          <a:p>
            <a:r>
              <a:rPr lang="fr-FR" dirty="0"/>
              <a:t>    89    71    72</a:t>
            </a:r>
          </a:p>
          <a:p>
            <a:r>
              <a:rPr lang="fr-FR" dirty="0"/>
              <a:t>   235    87   107</a:t>
            </a:r>
          </a:p>
          <a:p>
            <a:r>
              <a:rPr lang="fr-FR" dirty="0"/>
              <a:t>   232   122   140</a:t>
            </a:r>
          </a:p>
          <a:p>
            <a:r>
              <a:rPr lang="fr-FR" dirty="0"/>
              <a:t>   212    87   109</a:t>
            </a:r>
          </a:p>
          <a:p>
            <a:r>
              <a:rPr lang="fr-FR" dirty="0"/>
              <a:t>   175    86   107</a:t>
            </a:r>
          </a:p>
          <a:p>
            <a:r>
              <a:rPr lang="fr-FR" dirty="0"/>
              <a:t>   211   144   161</a:t>
            </a:r>
          </a:p>
          <a:p>
            <a:r>
              <a:rPr lang="fr-FR" dirty="0"/>
              <a:t>   211   116   146</a:t>
            </a:r>
          </a:p>
          <a:p>
            <a:r>
              <a:rPr lang="fr-FR" dirty="0"/>
              <a:t>   143    87   107</a:t>
            </a:r>
          </a:p>
          <a:p>
            <a:r>
              <a:rPr lang="fr-FR" dirty="0"/>
              <a:t>   182   148   175</a:t>
            </a:r>
          </a:p>
          <a:p>
            <a:r>
              <a:rPr lang="fr-FR" dirty="0"/>
              <a:t>    60    39    56</a:t>
            </a:r>
          </a:p>
          <a:p>
            <a:r>
              <a:rPr lang="fr-FR" dirty="0"/>
              <a:t>    43    23    42</a:t>
            </a:r>
            <a:endParaRPr lang="en-US" dirty="0"/>
          </a:p>
        </p:txBody>
      </p:sp>
    </p:spTree>
    <p:extLst>
      <p:ext uri="{BB962C8B-B14F-4D97-AF65-F5344CB8AC3E}">
        <p14:creationId xmlns:p14="http://schemas.microsoft.com/office/powerpoint/2010/main" val="431145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60734-4516-791E-81E4-888603DF92A7}"/>
              </a:ext>
            </a:extLst>
          </p:cNvPr>
          <p:cNvSpPr>
            <a:spLocks noGrp="1"/>
          </p:cNvSpPr>
          <p:nvPr>
            <p:ph idx="1"/>
          </p:nvPr>
        </p:nvSpPr>
        <p:spPr>
          <a:xfrm>
            <a:off x="838200" y="493486"/>
            <a:ext cx="10515600" cy="5683477"/>
          </a:xfrm>
        </p:spPr>
        <p:txBody>
          <a:bodyPr>
            <a:normAutofit/>
          </a:bodyPr>
          <a:lstStyle/>
          <a:p>
            <a:r>
              <a:rPr lang="en-US" sz="2400" dirty="0" err="1"/>
              <a:t>Tampilkan</a:t>
            </a:r>
            <a:r>
              <a:rPr lang="en-US" sz="2400" dirty="0"/>
              <a:t> </a:t>
            </a:r>
            <a:r>
              <a:rPr lang="en-US" sz="2400" dirty="0" err="1"/>
              <a:t>sebagian</a:t>
            </a:r>
            <a:r>
              <a:rPr lang="en-US" sz="2400" dirty="0"/>
              <a:t> </a:t>
            </a:r>
            <a:r>
              <a:rPr lang="en-US" sz="2400" dirty="0" err="1"/>
              <a:t>isi</a:t>
            </a:r>
            <a:r>
              <a:rPr lang="en-US" sz="2400" dirty="0"/>
              <a:t> data bitmap </a:t>
            </a:r>
            <a:r>
              <a:rPr lang="en-US" sz="2400" dirty="0" err="1"/>
              <a:t>citra</a:t>
            </a:r>
            <a:r>
              <a:rPr lang="en-US" sz="2400" dirty="0"/>
              <a:t> ‘baboon.bmp’</a:t>
            </a:r>
          </a:p>
        </p:txBody>
      </p:sp>
      <p:sp>
        <p:nvSpPr>
          <p:cNvPr id="4" name="Slide Number Placeholder 3">
            <a:extLst>
              <a:ext uri="{FF2B5EF4-FFF2-40B4-BE49-F238E27FC236}">
                <a16:creationId xmlns:a16="http://schemas.microsoft.com/office/drawing/2014/main" id="{B31F922E-A3BC-FFB8-446A-237831813AB6}"/>
              </a:ext>
            </a:extLst>
          </p:cNvPr>
          <p:cNvSpPr>
            <a:spLocks noGrp="1"/>
          </p:cNvSpPr>
          <p:nvPr>
            <p:ph type="sldNum" sz="quarter" idx="12"/>
          </p:nvPr>
        </p:nvSpPr>
        <p:spPr/>
        <p:txBody>
          <a:bodyPr/>
          <a:lstStyle/>
          <a:p>
            <a:fld id="{39DCCA8C-3C40-440D-A23D-CFF4DA06079F}" type="slidenum">
              <a:rPr lang="en-US" smtClean="0"/>
              <a:t>21</a:t>
            </a:fld>
            <a:endParaRPr lang="en-US"/>
          </a:p>
        </p:txBody>
      </p:sp>
      <p:sp>
        <p:nvSpPr>
          <p:cNvPr id="6" name="TextBox 5">
            <a:extLst>
              <a:ext uri="{FF2B5EF4-FFF2-40B4-BE49-F238E27FC236}">
                <a16:creationId xmlns:a16="http://schemas.microsoft.com/office/drawing/2014/main" id="{0F57433E-8A46-1CBC-B9C7-E5C4A63EEB58}"/>
              </a:ext>
            </a:extLst>
          </p:cNvPr>
          <p:cNvSpPr txBox="1"/>
          <p:nvPr/>
        </p:nvSpPr>
        <p:spPr>
          <a:xfrm>
            <a:off x="1364343" y="1160205"/>
            <a:ext cx="6096000" cy="5016758"/>
          </a:xfrm>
          <a:prstGeom prst="rect">
            <a:avLst/>
          </a:prstGeom>
          <a:noFill/>
        </p:spPr>
        <p:txBody>
          <a:bodyPr wrap="square">
            <a:spAutoFit/>
          </a:bodyPr>
          <a:lstStyle/>
          <a:p>
            <a:r>
              <a:rPr lang="fr-FR" sz="2000" dirty="0"/>
              <a:t>&gt;&gt; A(1:10, 1:10)</a:t>
            </a:r>
          </a:p>
          <a:p>
            <a:endParaRPr lang="fr-FR" sz="2000" dirty="0"/>
          </a:p>
          <a:p>
            <a:r>
              <a:rPr lang="fr-FR" sz="2000" dirty="0"/>
              <a:t>ans =</a:t>
            </a:r>
          </a:p>
          <a:p>
            <a:endParaRPr lang="fr-FR" sz="2000" dirty="0"/>
          </a:p>
          <a:p>
            <a:r>
              <a:rPr lang="fr-FR" sz="2000" dirty="0"/>
              <a:t>  10×10 uint8 matrix</a:t>
            </a:r>
          </a:p>
          <a:p>
            <a:endParaRPr lang="fr-FR" sz="2000" dirty="0"/>
          </a:p>
          <a:p>
            <a:r>
              <a:rPr lang="fr-FR" sz="2000" dirty="0"/>
              <a:t>   160   128   173   131   133   152   171   208   171   171</a:t>
            </a:r>
          </a:p>
          <a:p>
            <a:r>
              <a:rPr lang="fr-FR" sz="2000" dirty="0"/>
              <a:t>   150   154   151   146   169   128   171   151   117   215</a:t>
            </a:r>
          </a:p>
          <a:p>
            <a:r>
              <a:rPr lang="fr-FR" sz="2000" dirty="0"/>
              <a:t>   171   154   209   151   148   173   180   209   148   106</a:t>
            </a:r>
          </a:p>
          <a:p>
            <a:r>
              <a:rPr lang="fr-FR" sz="2000" dirty="0"/>
              <a:t>   105   155   152   151   134   154   173   209   132   131</a:t>
            </a:r>
          </a:p>
          <a:p>
            <a:r>
              <a:rPr lang="fr-FR" sz="2000" dirty="0"/>
              <a:t>   169   126   155   209   132   169   171   209   128   120</a:t>
            </a:r>
          </a:p>
          <a:p>
            <a:r>
              <a:rPr lang="fr-FR" sz="2000" dirty="0"/>
              <a:t>   131   131   129   180   132   148   209   209   171   148</a:t>
            </a:r>
          </a:p>
          <a:p>
            <a:r>
              <a:rPr lang="fr-FR" sz="2000" dirty="0"/>
              <a:t>   151   173   155   155   105   154   173   132   105   150</a:t>
            </a:r>
          </a:p>
          <a:p>
            <a:r>
              <a:rPr lang="fr-FR" sz="2000" dirty="0"/>
              <a:t>   208   209   148   168   134   166    12   180   148   149</a:t>
            </a:r>
          </a:p>
          <a:p>
            <a:r>
              <a:rPr lang="fr-FR" sz="2000" dirty="0"/>
              <a:t>   215   209   173   154   124   165   173    13   171   118</a:t>
            </a:r>
          </a:p>
          <a:p>
            <a:r>
              <a:rPr lang="fr-FR" sz="2000" dirty="0"/>
              <a:t>   208   208   151   146   155   131   131   173   151   149</a:t>
            </a:r>
            <a:endParaRPr lang="en-US" sz="2000" dirty="0"/>
          </a:p>
        </p:txBody>
      </p:sp>
    </p:spTree>
    <p:extLst>
      <p:ext uri="{BB962C8B-B14F-4D97-AF65-F5344CB8AC3E}">
        <p14:creationId xmlns:p14="http://schemas.microsoft.com/office/powerpoint/2010/main" val="93363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B787C-E93A-AC16-49E2-EB8EA8502AE2}"/>
              </a:ext>
            </a:extLst>
          </p:cNvPr>
          <p:cNvSpPr>
            <a:spLocks noGrp="1"/>
          </p:cNvSpPr>
          <p:nvPr>
            <p:ph idx="1"/>
          </p:nvPr>
        </p:nvSpPr>
        <p:spPr>
          <a:xfrm>
            <a:off x="838200" y="667657"/>
            <a:ext cx="10515600" cy="5509306"/>
          </a:xfrm>
        </p:spPr>
        <p:txBody>
          <a:bodyPr>
            <a:normAutofit/>
          </a:bodyPr>
          <a:lstStyle/>
          <a:p>
            <a:pPr marL="0" indent="0">
              <a:buNone/>
            </a:pPr>
            <a:r>
              <a:rPr lang="en-US" b="1" dirty="0" err="1"/>
              <a:t>Contoh</a:t>
            </a:r>
            <a:r>
              <a:rPr lang="en-US" b="1" dirty="0"/>
              <a:t> </a:t>
            </a:r>
            <a:r>
              <a:rPr lang="en-US" b="1" dirty="0" err="1"/>
              <a:t>citra</a:t>
            </a:r>
            <a:r>
              <a:rPr lang="en-US" b="1" dirty="0"/>
              <a:t> </a:t>
            </a:r>
            <a:r>
              <a:rPr lang="en-US" b="1" i="1" dirty="0"/>
              <a:t>grayscale</a:t>
            </a:r>
            <a:r>
              <a:rPr lang="en-US" b="1" dirty="0"/>
              <a:t> 8 bit/pixel</a:t>
            </a:r>
            <a:endParaRPr lang="en-US" b="1" i="1" dirty="0"/>
          </a:p>
        </p:txBody>
      </p:sp>
      <p:sp>
        <p:nvSpPr>
          <p:cNvPr id="4" name="Slide Number Placeholder 3">
            <a:extLst>
              <a:ext uri="{FF2B5EF4-FFF2-40B4-BE49-F238E27FC236}">
                <a16:creationId xmlns:a16="http://schemas.microsoft.com/office/drawing/2014/main" id="{EEDB38E6-443C-909D-07DA-122F55E20CD8}"/>
              </a:ext>
            </a:extLst>
          </p:cNvPr>
          <p:cNvSpPr>
            <a:spLocks noGrp="1"/>
          </p:cNvSpPr>
          <p:nvPr>
            <p:ph type="sldNum" sz="quarter" idx="12"/>
          </p:nvPr>
        </p:nvSpPr>
        <p:spPr/>
        <p:txBody>
          <a:bodyPr/>
          <a:lstStyle/>
          <a:p>
            <a:fld id="{39DCCA8C-3C40-440D-A23D-CFF4DA06079F}" type="slidenum">
              <a:rPr lang="en-US" smtClean="0"/>
              <a:t>22</a:t>
            </a:fld>
            <a:endParaRPr lang="en-US"/>
          </a:p>
        </p:txBody>
      </p:sp>
      <p:sp>
        <p:nvSpPr>
          <p:cNvPr id="6" name="TextBox 5">
            <a:extLst>
              <a:ext uri="{FF2B5EF4-FFF2-40B4-BE49-F238E27FC236}">
                <a16:creationId xmlns:a16="http://schemas.microsoft.com/office/drawing/2014/main" id="{1C081760-F159-C653-E7BF-44ED281CB867}"/>
              </a:ext>
            </a:extLst>
          </p:cNvPr>
          <p:cNvSpPr txBox="1"/>
          <p:nvPr/>
        </p:nvSpPr>
        <p:spPr>
          <a:xfrm>
            <a:off x="1204686" y="1436637"/>
            <a:ext cx="6096000" cy="2554545"/>
          </a:xfrm>
          <a:prstGeom prst="rect">
            <a:avLst/>
          </a:prstGeom>
          <a:noFill/>
        </p:spPr>
        <p:txBody>
          <a:bodyPr wrap="square">
            <a:spAutoFit/>
          </a:bodyPr>
          <a:lstStyle/>
          <a:p>
            <a:r>
              <a:rPr lang="en-US" sz="2000" dirty="0">
                <a:latin typeface="Courier New" panose="02070309020205020404" pitchFamily="49" charset="0"/>
                <a:cs typeface="Courier New" panose="02070309020205020404" pitchFamily="49" charset="0"/>
              </a:rPr>
              <a:t>&gt;&gt; [A, map] = </a:t>
            </a:r>
            <a:r>
              <a:rPr lang="en-US" sz="2000" dirty="0" err="1">
                <a:latin typeface="Courier New" panose="02070309020205020404" pitchFamily="49" charset="0"/>
                <a:cs typeface="Courier New" panose="02070309020205020404" pitchFamily="49" charset="0"/>
              </a:rPr>
              <a:t>imread</a:t>
            </a:r>
            <a:r>
              <a:rPr lang="en-US" sz="2000" dirty="0">
                <a:latin typeface="Courier New" panose="02070309020205020404" pitchFamily="49" charset="0"/>
                <a:cs typeface="Courier New" panose="02070309020205020404" pitchFamily="49" charset="0"/>
              </a:rPr>
              <a:t>('cameraman.bmp');</a:t>
            </a:r>
          </a:p>
          <a:p>
            <a:r>
              <a:rPr lang="en-US" sz="2000" dirty="0">
                <a:latin typeface="Courier New" panose="02070309020205020404" pitchFamily="49" charset="0"/>
                <a:cs typeface="Courier New" panose="02070309020205020404" pitchFamily="49" charset="0"/>
              </a:rPr>
              <a:t>&gt;&gt; size(map)</a:t>
            </a:r>
          </a:p>
          <a:p>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ans</a:t>
            </a:r>
            <a:r>
              <a:rPr lang="en-US" sz="2000" dirty="0">
                <a:latin typeface="Courier New" panose="02070309020205020404" pitchFamily="49" charset="0"/>
                <a:cs typeface="Courier New" panose="02070309020205020404" pitchFamily="49" charset="0"/>
              </a:rPr>
              <a:t> =</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256     3</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imshow</a:t>
            </a:r>
            <a:r>
              <a:rPr lang="en-US" sz="2000" dirty="0">
                <a:latin typeface="Courier New" panose="02070309020205020404" pitchFamily="49" charset="0"/>
                <a:cs typeface="Courier New" panose="02070309020205020404" pitchFamily="49" charset="0"/>
              </a:rPr>
              <a:t>(A)</a:t>
            </a:r>
          </a:p>
        </p:txBody>
      </p:sp>
      <p:pic>
        <p:nvPicPr>
          <p:cNvPr id="8" name="Picture 7">
            <a:extLst>
              <a:ext uri="{FF2B5EF4-FFF2-40B4-BE49-F238E27FC236}">
                <a16:creationId xmlns:a16="http://schemas.microsoft.com/office/drawing/2014/main" id="{A668FFFF-9778-3310-EE22-E238F2D0C371}"/>
              </a:ext>
            </a:extLst>
          </p:cNvPr>
          <p:cNvPicPr>
            <a:picLocks noChangeAspect="1"/>
          </p:cNvPicPr>
          <p:nvPr/>
        </p:nvPicPr>
        <p:blipFill>
          <a:blip r:embed="rId2"/>
          <a:stretch>
            <a:fillRect/>
          </a:stretch>
        </p:blipFill>
        <p:spPr>
          <a:xfrm>
            <a:off x="5835196" y="1804169"/>
            <a:ext cx="5550807" cy="4552181"/>
          </a:xfrm>
          <a:prstGeom prst="rect">
            <a:avLst/>
          </a:prstGeom>
        </p:spPr>
      </p:pic>
    </p:spTree>
    <p:extLst>
      <p:ext uri="{BB962C8B-B14F-4D97-AF65-F5344CB8AC3E}">
        <p14:creationId xmlns:p14="http://schemas.microsoft.com/office/powerpoint/2010/main" val="121179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EA285-6902-AFCD-225B-3DBAECD582EC}"/>
              </a:ext>
            </a:extLst>
          </p:cNvPr>
          <p:cNvSpPr>
            <a:spLocks noGrp="1"/>
          </p:cNvSpPr>
          <p:nvPr>
            <p:ph idx="1"/>
          </p:nvPr>
        </p:nvSpPr>
        <p:spPr>
          <a:xfrm>
            <a:off x="838200" y="377371"/>
            <a:ext cx="10515600" cy="5509306"/>
          </a:xfrm>
        </p:spPr>
        <p:txBody>
          <a:bodyPr>
            <a:normAutofit/>
          </a:bodyPr>
          <a:lstStyle/>
          <a:p>
            <a:r>
              <a:rPr lang="en-US" sz="2400" dirty="0" err="1"/>
              <a:t>Tampilkan</a:t>
            </a:r>
            <a:r>
              <a:rPr lang="en-US" sz="2400" dirty="0"/>
              <a:t> </a:t>
            </a:r>
            <a:r>
              <a:rPr lang="en-US" sz="2400" dirty="0" err="1"/>
              <a:t>sebagian</a:t>
            </a:r>
            <a:r>
              <a:rPr lang="en-US" sz="2400" dirty="0"/>
              <a:t> </a:t>
            </a:r>
            <a:r>
              <a:rPr lang="en-US" sz="2400" dirty="0" err="1"/>
              <a:t>isi</a:t>
            </a:r>
            <a:r>
              <a:rPr lang="en-US" sz="2400" dirty="0"/>
              <a:t> </a:t>
            </a:r>
            <a:r>
              <a:rPr lang="en-US" sz="2400" dirty="0" err="1"/>
              <a:t>palet</a:t>
            </a:r>
            <a:r>
              <a:rPr lang="en-US" sz="2400" dirty="0"/>
              <a:t> </a:t>
            </a:r>
            <a:r>
              <a:rPr lang="en-US" sz="2400" dirty="0" err="1"/>
              <a:t>citra</a:t>
            </a:r>
            <a:r>
              <a:rPr lang="en-US" sz="2400" dirty="0"/>
              <a:t> ‘cameraman.bmp’</a:t>
            </a:r>
          </a:p>
        </p:txBody>
      </p:sp>
      <p:sp>
        <p:nvSpPr>
          <p:cNvPr id="4" name="Slide Number Placeholder 3">
            <a:extLst>
              <a:ext uri="{FF2B5EF4-FFF2-40B4-BE49-F238E27FC236}">
                <a16:creationId xmlns:a16="http://schemas.microsoft.com/office/drawing/2014/main" id="{C90785C0-CE62-0538-62F6-0291F64C7D8B}"/>
              </a:ext>
            </a:extLst>
          </p:cNvPr>
          <p:cNvSpPr>
            <a:spLocks noGrp="1"/>
          </p:cNvSpPr>
          <p:nvPr>
            <p:ph type="sldNum" sz="quarter" idx="12"/>
          </p:nvPr>
        </p:nvSpPr>
        <p:spPr/>
        <p:txBody>
          <a:bodyPr/>
          <a:lstStyle/>
          <a:p>
            <a:fld id="{39DCCA8C-3C40-440D-A23D-CFF4DA06079F}" type="slidenum">
              <a:rPr lang="en-US" smtClean="0"/>
              <a:t>23</a:t>
            </a:fld>
            <a:endParaRPr lang="en-US"/>
          </a:p>
        </p:txBody>
      </p:sp>
      <p:sp>
        <p:nvSpPr>
          <p:cNvPr id="6" name="TextBox 5">
            <a:extLst>
              <a:ext uri="{FF2B5EF4-FFF2-40B4-BE49-F238E27FC236}">
                <a16:creationId xmlns:a16="http://schemas.microsoft.com/office/drawing/2014/main" id="{218DA897-2BE1-4386-8565-E02553F56470}"/>
              </a:ext>
            </a:extLst>
          </p:cNvPr>
          <p:cNvSpPr txBox="1"/>
          <p:nvPr/>
        </p:nvSpPr>
        <p:spPr>
          <a:xfrm>
            <a:off x="1524000" y="917912"/>
            <a:ext cx="6096000" cy="5940088"/>
          </a:xfrm>
          <a:prstGeom prst="rect">
            <a:avLst/>
          </a:prstGeom>
          <a:noFill/>
        </p:spPr>
        <p:txBody>
          <a:bodyPr wrap="square">
            <a:spAutoFit/>
          </a:bodyPr>
          <a:lstStyle/>
          <a:p>
            <a:r>
              <a:rPr lang="fr-FR" sz="2000" dirty="0"/>
              <a:t>&gt;&gt; </a:t>
            </a:r>
            <a:r>
              <a:rPr lang="fr-FR" sz="2000" dirty="0" err="1"/>
              <a:t>map</a:t>
            </a:r>
            <a:r>
              <a:rPr lang="fr-FR" sz="2000" dirty="0"/>
              <a:t>(1:15, 1:3)</a:t>
            </a:r>
          </a:p>
          <a:p>
            <a:endParaRPr lang="fr-FR" sz="2000" dirty="0"/>
          </a:p>
          <a:p>
            <a:r>
              <a:rPr lang="fr-FR" sz="2000" dirty="0"/>
              <a:t>ans =</a:t>
            </a:r>
          </a:p>
          <a:p>
            <a:endParaRPr lang="fr-FR" sz="2000" dirty="0"/>
          </a:p>
          <a:p>
            <a:r>
              <a:rPr lang="fr-FR" sz="2000" dirty="0"/>
              <a:t>         0         0         0</a:t>
            </a:r>
          </a:p>
          <a:p>
            <a:r>
              <a:rPr lang="fr-FR" sz="2000" dirty="0"/>
              <a:t>    0.0039    0.0039    0.0039</a:t>
            </a:r>
          </a:p>
          <a:p>
            <a:r>
              <a:rPr lang="fr-FR" sz="2000" dirty="0"/>
              <a:t>    0.0078    0.0078    0.0078</a:t>
            </a:r>
          </a:p>
          <a:p>
            <a:r>
              <a:rPr lang="fr-FR" sz="2000" dirty="0"/>
              <a:t>    0.0118    0.0118    0.0118</a:t>
            </a:r>
          </a:p>
          <a:p>
            <a:r>
              <a:rPr lang="fr-FR" sz="2000" dirty="0"/>
              <a:t>    0.0157    0.0157    0.0157</a:t>
            </a:r>
          </a:p>
          <a:p>
            <a:r>
              <a:rPr lang="fr-FR" sz="2000" dirty="0"/>
              <a:t>    0.0196    0.0196    0.0196</a:t>
            </a:r>
          </a:p>
          <a:p>
            <a:r>
              <a:rPr lang="fr-FR" sz="2000" dirty="0"/>
              <a:t>    0.0235    0.0235    0.0235</a:t>
            </a:r>
          </a:p>
          <a:p>
            <a:r>
              <a:rPr lang="fr-FR" sz="2000" dirty="0"/>
              <a:t>    0.0275    0.0275    0.0275</a:t>
            </a:r>
          </a:p>
          <a:p>
            <a:r>
              <a:rPr lang="fr-FR" sz="2000" dirty="0"/>
              <a:t>    0.0314    0.0314    0.0314</a:t>
            </a:r>
          </a:p>
          <a:p>
            <a:r>
              <a:rPr lang="fr-FR" sz="2000" dirty="0"/>
              <a:t>    0.0353    0.0353    0.0353</a:t>
            </a:r>
          </a:p>
          <a:p>
            <a:r>
              <a:rPr lang="fr-FR" sz="2000" dirty="0"/>
              <a:t>    0.0392    0.0392    0.0392</a:t>
            </a:r>
          </a:p>
          <a:p>
            <a:r>
              <a:rPr lang="fr-FR" sz="2000" dirty="0"/>
              <a:t>    0.0431    0.0431    0.0431</a:t>
            </a:r>
          </a:p>
          <a:p>
            <a:r>
              <a:rPr lang="fr-FR" sz="2000" dirty="0"/>
              <a:t>    0.0471    0.0471    0.0471</a:t>
            </a:r>
          </a:p>
          <a:p>
            <a:r>
              <a:rPr lang="fr-FR" sz="2000" dirty="0"/>
              <a:t>    0.0510    0.0510    0.0510</a:t>
            </a:r>
          </a:p>
          <a:p>
            <a:r>
              <a:rPr lang="fr-FR" sz="2000" dirty="0"/>
              <a:t>    0.0549    0.0549    0.0549</a:t>
            </a:r>
            <a:endParaRPr lang="en-US" sz="2000" dirty="0"/>
          </a:p>
        </p:txBody>
      </p:sp>
    </p:spTree>
    <p:extLst>
      <p:ext uri="{BB962C8B-B14F-4D97-AF65-F5344CB8AC3E}">
        <p14:creationId xmlns:p14="http://schemas.microsoft.com/office/powerpoint/2010/main" val="23307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1570B-FC3C-D993-6818-9A6C978598B9}"/>
              </a:ext>
            </a:extLst>
          </p:cNvPr>
          <p:cNvSpPr>
            <a:spLocks noGrp="1"/>
          </p:cNvSpPr>
          <p:nvPr>
            <p:ph idx="1"/>
          </p:nvPr>
        </p:nvSpPr>
        <p:spPr>
          <a:xfrm>
            <a:off x="838200" y="348343"/>
            <a:ext cx="10515600" cy="5625420"/>
          </a:xfrm>
        </p:spPr>
        <p:txBody>
          <a:bodyPr>
            <a:normAutofit/>
          </a:bodyPr>
          <a:lstStyle/>
          <a:p>
            <a:r>
              <a:rPr lang="en-US" sz="2400" dirty="0"/>
              <a:t>Nilai </a:t>
            </a:r>
            <a:r>
              <a:rPr lang="en-US" sz="2400" dirty="0" err="1"/>
              <a:t>palet</a:t>
            </a:r>
            <a:r>
              <a:rPr lang="en-US" sz="2400" dirty="0"/>
              <a:t> </a:t>
            </a:r>
            <a:r>
              <a:rPr lang="en-US" sz="2400" dirty="0" err="1"/>
              <a:t>citra</a:t>
            </a:r>
            <a:r>
              <a:rPr lang="en-US" sz="2400" dirty="0"/>
              <a:t> ‘cameraman.bmp’ </a:t>
            </a:r>
            <a:r>
              <a:rPr lang="en-US" sz="2400" dirty="0" err="1"/>
              <a:t>setelah</a:t>
            </a:r>
            <a:r>
              <a:rPr lang="en-US" sz="2400" dirty="0"/>
              <a:t> </a:t>
            </a:r>
            <a:r>
              <a:rPr lang="en-US" sz="2400" dirty="0" err="1"/>
              <a:t>dikonversi</a:t>
            </a:r>
            <a:r>
              <a:rPr lang="en-US" sz="2400" dirty="0"/>
              <a:t> </a:t>
            </a:r>
            <a:r>
              <a:rPr lang="en-US" sz="2400" dirty="0" err="1"/>
              <a:t>menjadi</a:t>
            </a:r>
            <a:r>
              <a:rPr lang="en-US" sz="2400" dirty="0"/>
              <a:t> </a:t>
            </a:r>
            <a:r>
              <a:rPr lang="en-US" sz="2400" dirty="0" err="1"/>
              <a:t>rentang</a:t>
            </a:r>
            <a:r>
              <a:rPr lang="en-US" sz="2400" dirty="0"/>
              <a:t> </a:t>
            </a:r>
            <a:r>
              <a:rPr lang="en-US" sz="2400" dirty="0" err="1"/>
              <a:t>nilai</a:t>
            </a:r>
            <a:r>
              <a:rPr lang="en-US" sz="2400" dirty="0"/>
              <a:t> 0 </a:t>
            </a:r>
            <a:r>
              <a:rPr lang="en-US" sz="2400" dirty="0" err="1"/>
              <a:t>sampai</a:t>
            </a:r>
            <a:r>
              <a:rPr lang="en-US" sz="2400" dirty="0"/>
              <a:t> 255:</a:t>
            </a:r>
          </a:p>
        </p:txBody>
      </p:sp>
      <p:sp>
        <p:nvSpPr>
          <p:cNvPr id="4" name="Slide Number Placeholder 3">
            <a:extLst>
              <a:ext uri="{FF2B5EF4-FFF2-40B4-BE49-F238E27FC236}">
                <a16:creationId xmlns:a16="http://schemas.microsoft.com/office/drawing/2014/main" id="{EE848098-4DA4-45F0-11C3-E22D0E2BE25E}"/>
              </a:ext>
            </a:extLst>
          </p:cNvPr>
          <p:cNvSpPr>
            <a:spLocks noGrp="1"/>
          </p:cNvSpPr>
          <p:nvPr>
            <p:ph type="sldNum" sz="quarter" idx="12"/>
          </p:nvPr>
        </p:nvSpPr>
        <p:spPr/>
        <p:txBody>
          <a:bodyPr/>
          <a:lstStyle/>
          <a:p>
            <a:fld id="{39DCCA8C-3C40-440D-A23D-CFF4DA06079F}" type="slidenum">
              <a:rPr lang="en-US" smtClean="0"/>
              <a:t>24</a:t>
            </a:fld>
            <a:endParaRPr lang="en-US"/>
          </a:p>
        </p:txBody>
      </p:sp>
      <p:sp>
        <p:nvSpPr>
          <p:cNvPr id="6" name="TextBox 5">
            <a:extLst>
              <a:ext uri="{FF2B5EF4-FFF2-40B4-BE49-F238E27FC236}">
                <a16:creationId xmlns:a16="http://schemas.microsoft.com/office/drawing/2014/main" id="{85EFB440-2DBC-E851-0A20-EFEF91707EAA}"/>
              </a:ext>
            </a:extLst>
          </p:cNvPr>
          <p:cNvSpPr txBox="1"/>
          <p:nvPr/>
        </p:nvSpPr>
        <p:spPr>
          <a:xfrm>
            <a:off x="2514600" y="906601"/>
            <a:ext cx="6096000" cy="5632311"/>
          </a:xfrm>
          <a:prstGeom prst="rect">
            <a:avLst/>
          </a:prstGeom>
          <a:noFill/>
        </p:spPr>
        <p:txBody>
          <a:bodyPr wrap="square">
            <a:spAutoFit/>
          </a:bodyPr>
          <a:lstStyle/>
          <a:p>
            <a:r>
              <a:rPr lang="fr-FR" dirty="0"/>
              <a:t>&gt;&gt; map2 = 255*</a:t>
            </a:r>
            <a:r>
              <a:rPr lang="fr-FR" dirty="0" err="1"/>
              <a:t>map</a:t>
            </a:r>
            <a:r>
              <a:rPr lang="fr-FR" dirty="0"/>
              <a:t>;</a:t>
            </a:r>
          </a:p>
          <a:p>
            <a:r>
              <a:rPr lang="fr-FR" dirty="0"/>
              <a:t>&gt;&gt; map2(1:15, 1:3)</a:t>
            </a:r>
          </a:p>
          <a:p>
            <a:endParaRPr lang="fr-FR" dirty="0"/>
          </a:p>
          <a:p>
            <a:r>
              <a:rPr lang="fr-FR" dirty="0"/>
              <a:t>ans =</a:t>
            </a:r>
          </a:p>
          <a:p>
            <a:endParaRPr lang="fr-FR" dirty="0"/>
          </a:p>
          <a:p>
            <a:r>
              <a:rPr lang="fr-FR" dirty="0"/>
              <a:t>     0     0     0</a:t>
            </a:r>
          </a:p>
          <a:p>
            <a:r>
              <a:rPr lang="fr-FR" dirty="0"/>
              <a:t>     1     1     1</a:t>
            </a:r>
          </a:p>
          <a:p>
            <a:r>
              <a:rPr lang="fr-FR" dirty="0"/>
              <a:t>     2     2     2</a:t>
            </a:r>
          </a:p>
          <a:p>
            <a:r>
              <a:rPr lang="fr-FR" dirty="0"/>
              <a:t>     3     3     3</a:t>
            </a:r>
          </a:p>
          <a:p>
            <a:r>
              <a:rPr lang="fr-FR" dirty="0"/>
              <a:t>     4     4     4</a:t>
            </a:r>
          </a:p>
          <a:p>
            <a:r>
              <a:rPr lang="fr-FR" dirty="0"/>
              <a:t>     5     5     5</a:t>
            </a:r>
          </a:p>
          <a:p>
            <a:r>
              <a:rPr lang="fr-FR" dirty="0"/>
              <a:t>     6     6     6</a:t>
            </a:r>
          </a:p>
          <a:p>
            <a:r>
              <a:rPr lang="fr-FR" dirty="0"/>
              <a:t>     7     7     7</a:t>
            </a:r>
          </a:p>
          <a:p>
            <a:r>
              <a:rPr lang="fr-FR" dirty="0"/>
              <a:t>     8     8     8</a:t>
            </a:r>
          </a:p>
          <a:p>
            <a:r>
              <a:rPr lang="fr-FR" dirty="0"/>
              <a:t>     9     9     9</a:t>
            </a:r>
          </a:p>
          <a:p>
            <a:r>
              <a:rPr lang="fr-FR" dirty="0"/>
              <a:t>    10    10    10</a:t>
            </a:r>
          </a:p>
          <a:p>
            <a:r>
              <a:rPr lang="fr-FR" dirty="0"/>
              <a:t>    11    11    11</a:t>
            </a:r>
          </a:p>
          <a:p>
            <a:r>
              <a:rPr lang="fr-FR" dirty="0"/>
              <a:t>    12    12    12</a:t>
            </a:r>
          </a:p>
          <a:p>
            <a:r>
              <a:rPr lang="fr-FR" dirty="0"/>
              <a:t>    13    13    13</a:t>
            </a:r>
          </a:p>
          <a:p>
            <a:r>
              <a:rPr lang="fr-FR" dirty="0"/>
              <a:t>    14    14    14</a:t>
            </a:r>
            <a:endParaRPr lang="en-US" dirty="0"/>
          </a:p>
        </p:txBody>
      </p:sp>
    </p:spTree>
    <p:extLst>
      <p:ext uri="{BB962C8B-B14F-4D97-AF65-F5344CB8AC3E}">
        <p14:creationId xmlns:p14="http://schemas.microsoft.com/office/powerpoint/2010/main" val="1699865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BB412-9A6B-C073-1118-B64E930D5A1E}"/>
              </a:ext>
            </a:extLst>
          </p:cNvPr>
          <p:cNvSpPr>
            <a:spLocks noGrp="1"/>
          </p:cNvSpPr>
          <p:nvPr>
            <p:ph idx="1"/>
          </p:nvPr>
        </p:nvSpPr>
        <p:spPr>
          <a:xfrm>
            <a:off x="838200" y="580571"/>
            <a:ext cx="10515600" cy="5596392"/>
          </a:xfrm>
        </p:spPr>
        <p:txBody>
          <a:bodyPr>
            <a:normAutofit/>
          </a:bodyPr>
          <a:lstStyle/>
          <a:p>
            <a:r>
              <a:rPr lang="en-US" sz="2400" dirty="0" err="1"/>
              <a:t>Tampilkan</a:t>
            </a:r>
            <a:r>
              <a:rPr lang="en-US" sz="2400" dirty="0"/>
              <a:t> </a:t>
            </a:r>
            <a:r>
              <a:rPr lang="en-US" sz="2400" dirty="0" err="1"/>
              <a:t>sebagian</a:t>
            </a:r>
            <a:r>
              <a:rPr lang="en-US" sz="2400" dirty="0"/>
              <a:t> </a:t>
            </a:r>
            <a:r>
              <a:rPr lang="en-US" sz="2400" dirty="0" err="1"/>
              <a:t>isi</a:t>
            </a:r>
            <a:r>
              <a:rPr lang="en-US" sz="2400" dirty="0"/>
              <a:t> data bitmap </a:t>
            </a:r>
            <a:r>
              <a:rPr lang="en-US" sz="2400" dirty="0" err="1"/>
              <a:t>citra</a:t>
            </a:r>
            <a:r>
              <a:rPr lang="en-US" sz="2400" dirty="0"/>
              <a:t> ‘cameraman.bmp’</a:t>
            </a:r>
          </a:p>
        </p:txBody>
      </p:sp>
      <p:sp>
        <p:nvSpPr>
          <p:cNvPr id="4" name="Slide Number Placeholder 3">
            <a:extLst>
              <a:ext uri="{FF2B5EF4-FFF2-40B4-BE49-F238E27FC236}">
                <a16:creationId xmlns:a16="http://schemas.microsoft.com/office/drawing/2014/main" id="{6F241EB8-C7A2-ACFF-8820-DAF4FEA97772}"/>
              </a:ext>
            </a:extLst>
          </p:cNvPr>
          <p:cNvSpPr>
            <a:spLocks noGrp="1"/>
          </p:cNvSpPr>
          <p:nvPr>
            <p:ph type="sldNum" sz="quarter" idx="12"/>
          </p:nvPr>
        </p:nvSpPr>
        <p:spPr/>
        <p:txBody>
          <a:bodyPr/>
          <a:lstStyle/>
          <a:p>
            <a:fld id="{39DCCA8C-3C40-440D-A23D-CFF4DA06079F}" type="slidenum">
              <a:rPr lang="en-US" smtClean="0"/>
              <a:t>25</a:t>
            </a:fld>
            <a:endParaRPr lang="en-US"/>
          </a:p>
        </p:txBody>
      </p:sp>
      <p:sp>
        <p:nvSpPr>
          <p:cNvPr id="8" name="TextBox 7">
            <a:extLst>
              <a:ext uri="{FF2B5EF4-FFF2-40B4-BE49-F238E27FC236}">
                <a16:creationId xmlns:a16="http://schemas.microsoft.com/office/drawing/2014/main" id="{980D84DF-874C-0A84-9D7C-3DFAB6C1EC12}"/>
              </a:ext>
            </a:extLst>
          </p:cNvPr>
          <p:cNvSpPr txBox="1"/>
          <p:nvPr/>
        </p:nvSpPr>
        <p:spPr>
          <a:xfrm>
            <a:off x="1712684" y="1160205"/>
            <a:ext cx="6096000" cy="5016758"/>
          </a:xfrm>
          <a:prstGeom prst="rect">
            <a:avLst/>
          </a:prstGeom>
          <a:noFill/>
        </p:spPr>
        <p:txBody>
          <a:bodyPr wrap="square">
            <a:spAutoFit/>
          </a:bodyPr>
          <a:lstStyle/>
          <a:p>
            <a:r>
              <a:rPr lang="fr-FR" sz="2000" dirty="0"/>
              <a:t>&gt;&gt; A(1:10, 1:10)</a:t>
            </a:r>
          </a:p>
          <a:p>
            <a:endParaRPr lang="fr-FR" sz="2000" dirty="0"/>
          </a:p>
          <a:p>
            <a:r>
              <a:rPr lang="fr-FR" sz="2000" dirty="0"/>
              <a:t>ans =</a:t>
            </a:r>
          </a:p>
          <a:p>
            <a:endParaRPr lang="fr-FR" sz="2000" dirty="0"/>
          </a:p>
          <a:p>
            <a:r>
              <a:rPr lang="fr-FR" sz="2000" dirty="0"/>
              <a:t>  10×10 uint8 matrix</a:t>
            </a:r>
          </a:p>
          <a:p>
            <a:endParaRPr lang="fr-FR" sz="2000" dirty="0"/>
          </a:p>
          <a:p>
            <a:r>
              <a:rPr lang="fr-FR" sz="2000" dirty="0"/>
              <a:t>   156   159   158   155   158   156   159   158   157   158</a:t>
            </a:r>
          </a:p>
          <a:p>
            <a:r>
              <a:rPr lang="fr-FR" sz="2000" dirty="0"/>
              <a:t>   160   154   157   158   157   159   158   158   158   160</a:t>
            </a:r>
          </a:p>
          <a:p>
            <a:r>
              <a:rPr lang="fr-FR" sz="2000" dirty="0"/>
              <a:t>   156   159   158   155   158   156   159   158   157   158</a:t>
            </a:r>
          </a:p>
          <a:p>
            <a:r>
              <a:rPr lang="fr-FR" sz="2000" dirty="0"/>
              <a:t>   160   154   157   158   157   159   158   158   158   160</a:t>
            </a:r>
          </a:p>
          <a:p>
            <a:r>
              <a:rPr lang="fr-FR" sz="2000" dirty="0"/>
              <a:t>   156   153   155   159   159   155   156   155   155   157</a:t>
            </a:r>
          </a:p>
          <a:p>
            <a:r>
              <a:rPr lang="fr-FR" sz="2000" dirty="0"/>
              <a:t>   155   155   155   157   156   159   152   158   156   158</a:t>
            </a:r>
          </a:p>
          <a:p>
            <a:r>
              <a:rPr lang="fr-FR" sz="2000" dirty="0"/>
              <a:t>   156   153   157   156   153   155   154   155   157   156</a:t>
            </a:r>
          </a:p>
          <a:p>
            <a:r>
              <a:rPr lang="fr-FR" sz="2000" dirty="0"/>
              <a:t>   159   159   156   158   156   159   157   161   162   157</a:t>
            </a:r>
          </a:p>
          <a:p>
            <a:r>
              <a:rPr lang="fr-FR" sz="2000" dirty="0"/>
              <a:t>   158   155   158   154   156   160   162   155   159   161</a:t>
            </a:r>
          </a:p>
          <a:p>
            <a:r>
              <a:rPr lang="fr-FR" sz="2000" dirty="0"/>
              <a:t>   155   154   157   158   160   160   159   160   158   161</a:t>
            </a:r>
            <a:endParaRPr lang="en-US" sz="2000" dirty="0"/>
          </a:p>
        </p:txBody>
      </p:sp>
    </p:spTree>
    <p:extLst>
      <p:ext uri="{BB962C8B-B14F-4D97-AF65-F5344CB8AC3E}">
        <p14:creationId xmlns:p14="http://schemas.microsoft.com/office/powerpoint/2010/main" val="420878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F8DEB-0121-4307-B09E-A68A7323686C}"/>
              </a:ext>
            </a:extLst>
          </p:cNvPr>
          <p:cNvSpPr>
            <a:spLocks noGrp="1"/>
          </p:cNvSpPr>
          <p:nvPr>
            <p:ph idx="1"/>
          </p:nvPr>
        </p:nvSpPr>
        <p:spPr>
          <a:xfrm>
            <a:off x="838200" y="655984"/>
            <a:ext cx="10515600" cy="6052930"/>
          </a:xfrm>
        </p:spPr>
        <p:txBody>
          <a:bodyPr>
            <a:normAutofit lnSpcReduction="10000"/>
          </a:bodyPr>
          <a:lstStyle/>
          <a:p>
            <a:r>
              <a:rPr lang="en-US" sz="2400" dirty="0" err="1"/>
              <a:t>Untuk</a:t>
            </a:r>
            <a:r>
              <a:rPr lang="en-US" sz="2400" dirty="0"/>
              <a:t> </a:t>
            </a:r>
            <a:r>
              <a:rPr lang="en-US" sz="2400" dirty="0" err="1"/>
              <a:t>citra</a:t>
            </a:r>
            <a:r>
              <a:rPr lang="en-US" sz="2400" dirty="0"/>
              <a:t> </a:t>
            </a:r>
            <a:r>
              <a:rPr lang="en-US" sz="2400" i="1" dirty="0" err="1"/>
              <a:t>truecolor</a:t>
            </a:r>
            <a:r>
              <a:rPr lang="en-US" sz="2400" dirty="0"/>
              <a:t> (24-bit), </a:t>
            </a:r>
            <a:r>
              <a:rPr lang="en-US" sz="2400" dirty="0" err="1"/>
              <a:t>tidak</a:t>
            </a:r>
            <a:r>
              <a:rPr lang="en-US" sz="2400" dirty="0"/>
              <a:t> </a:t>
            </a:r>
            <a:r>
              <a:rPr lang="en-US" sz="2400" dirty="0" err="1"/>
              <a:t>ada</a:t>
            </a:r>
            <a:r>
              <a:rPr lang="en-US" sz="2400" dirty="0"/>
              <a:t> </a:t>
            </a:r>
            <a:r>
              <a:rPr lang="en-US" sz="2400" dirty="0" err="1"/>
              <a:t>palet</a:t>
            </a:r>
            <a:r>
              <a:rPr lang="en-US" sz="2400" dirty="0"/>
              <a:t> </a:t>
            </a:r>
            <a:r>
              <a:rPr lang="en-US" sz="2400" dirty="0" err="1"/>
              <a:t>warna</a:t>
            </a:r>
            <a:r>
              <a:rPr lang="en-US" sz="2400" dirty="0"/>
              <a:t>. Nilai </a:t>
            </a:r>
            <a:r>
              <a:rPr lang="en-US" sz="2400" i="1" dirty="0"/>
              <a:t>RGB</a:t>
            </a:r>
            <a:r>
              <a:rPr lang="en-US" sz="2400" dirty="0"/>
              <a:t> </a:t>
            </a:r>
            <a:r>
              <a:rPr lang="en-US" sz="2400" dirty="0" err="1"/>
              <a:t>langsung</a:t>
            </a:r>
            <a:r>
              <a:rPr lang="en-US" sz="2400" dirty="0"/>
              <a:t> </a:t>
            </a:r>
            <a:r>
              <a:rPr lang="en-US" sz="2400" dirty="0" err="1"/>
              <a:t>diuraikan</a:t>
            </a:r>
            <a:r>
              <a:rPr lang="en-US" sz="2400" dirty="0"/>
              <a:t> di </a:t>
            </a:r>
            <a:r>
              <a:rPr lang="en-US" sz="2400" dirty="0" err="1"/>
              <a:t>dalam</a:t>
            </a:r>
            <a:r>
              <a:rPr lang="en-US" sz="2400" dirty="0"/>
              <a:t> data </a:t>
            </a:r>
            <a:r>
              <a:rPr lang="en-US" sz="2400" i="1" dirty="0"/>
              <a:t>bitmap</a:t>
            </a:r>
            <a:r>
              <a:rPr lang="en-US" sz="2400" dirty="0"/>
              <a:t>. </a:t>
            </a:r>
          </a:p>
          <a:p>
            <a:r>
              <a:rPr lang="en-US" sz="2400" dirty="0" err="1"/>
              <a:t>Setiap</a:t>
            </a:r>
            <a:r>
              <a:rPr lang="en-US" sz="2400" dirty="0"/>
              <a:t> </a:t>
            </a:r>
            <a:r>
              <a:rPr lang="en-US" sz="2400" dirty="0" err="1"/>
              <a:t>elemen</a:t>
            </a:r>
            <a:r>
              <a:rPr lang="en-US" sz="2400" dirty="0"/>
              <a:t> data </a:t>
            </a:r>
            <a:r>
              <a:rPr lang="en-US" sz="2400" i="1" dirty="0"/>
              <a:t>bitmap</a:t>
            </a:r>
            <a:r>
              <a:rPr lang="en-US" sz="2400" dirty="0"/>
              <a:t> </a:t>
            </a:r>
            <a:r>
              <a:rPr lang="en-US" sz="2400" dirty="0" err="1"/>
              <a:t>panjangnya</a:t>
            </a:r>
            <a:r>
              <a:rPr lang="en-US" sz="2400" dirty="0"/>
              <a:t> 3 </a:t>
            </a:r>
            <a:r>
              <a:rPr lang="en-US" sz="2400" i="1" dirty="0"/>
              <a:t>byte</a:t>
            </a:r>
            <a:r>
              <a:rPr lang="en-US" sz="2400" dirty="0"/>
              <a:t>, </a:t>
            </a:r>
            <a:r>
              <a:rPr lang="en-US" sz="2400" dirty="0" err="1"/>
              <a:t>masing-masing</a:t>
            </a:r>
            <a:r>
              <a:rPr lang="en-US" sz="2400" dirty="0"/>
              <a:t> </a:t>
            </a:r>
            <a:r>
              <a:rPr lang="en-US" sz="2400" i="1" dirty="0"/>
              <a:t>byte</a:t>
            </a:r>
            <a:r>
              <a:rPr lang="en-US" sz="2400" dirty="0"/>
              <a:t> </a:t>
            </a:r>
            <a:r>
              <a:rPr lang="en-US" sz="2400" dirty="0" err="1"/>
              <a:t>menyatakan</a:t>
            </a:r>
            <a:r>
              <a:rPr lang="en-US" sz="2400" dirty="0"/>
              <a:t> </a:t>
            </a:r>
            <a:r>
              <a:rPr lang="en-US" sz="2400" dirty="0" err="1"/>
              <a:t>komponen</a:t>
            </a:r>
            <a:r>
              <a:rPr lang="en-US" sz="2400" dirty="0"/>
              <a:t> </a:t>
            </a:r>
            <a:r>
              <a:rPr lang="en-US" sz="2400" i="1" dirty="0"/>
              <a:t>R</a:t>
            </a:r>
            <a:r>
              <a:rPr lang="en-US" sz="2400" dirty="0"/>
              <a:t>, </a:t>
            </a:r>
            <a:r>
              <a:rPr lang="en-US" sz="2400" i="1" dirty="0"/>
              <a:t>G</a:t>
            </a:r>
            <a:r>
              <a:rPr lang="en-US" sz="2400" dirty="0"/>
              <a:t>, dan </a:t>
            </a:r>
            <a:r>
              <a:rPr lang="en-US" sz="2400" i="1" dirty="0"/>
              <a:t>B</a:t>
            </a:r>
            <a:r>
              <a:rPr lang="en-US" sz="2400" dirty="0"/>
              <a:t>. </a:t>
            </a:r>
          </a:p>
          <a:p>
            <a:endParaRPr lang="en-US" sz="2400" dirty="0"/>
          </a:p>
          <a:p>
            <a:endParaRPr lang="en-US" sz="2400" dirty="0"/>
          </a:p>
          <a:p>
            <a:endParaRPr lang="en-US" sz="2400" dirty="0"/>
          </a:p>
          <a:p>
            <a:endParaRPr lang="en-US" sz="2400" dirty="0"/>
          </a:p>
          <a:p>
            <a:endParaRPr lang="en-US" sz="2400" i="1" dirty="0"/>
          </a:p>
          <a:p>
            <a:r>
              <a:rPr lang="en-US" sz="2400" i="1" dirty="0"/>
              <a:t>Pada </a:t>
            </a:r>
            <a:r>
              <a:rPr lang="en-US" sz="2400" i="1" dirty="0" err="1"/>
              <a:t>contoh</a:t>
            </a:r>
            <a:r>
              <a:rPr lang="en-US" sz="2400" i="1" dirty="0"/>
              <a:t> di </a:t>
            </a:r>
            <a:r>
              <a:rPr lang="en-US" sz="2400" i="1" dirty="0" err="1"/>
              <a:t>atas</a:t>
            </a:r>
            <a:r>
              <a:rPr lang="en-US" sz="2400" i="1" dirty="0"/>
              <a:t>, pixel</a:t>
            </a:r>
            <a:r>
              <a:rPr lang="en-US" sz="2400" dirty="0"/>
              <a:t> </a:t>
            </a:r>
            <a:r>
              <a:rPr lang="en-US" sz="2400" dirty="0" err="1"/>
              <a:t>pertama</a:t>
            </a:r>
            <a:r>
              <a:rPr lang="en-US" sz="2400" dirty="0"/>
              <a:t> </a:t>
            </a:r>
            <a:r>
              <a:rPr lang="en-US" sz="2400" dirty="0" err="1"/>
              <a:t>mempunyai</a:t>
            </a:r>
            <a:r>
              <a:rPr lang="en-US" sz="2400" dirty="0"/>
              <a:t> </a:t>
            </a:r>
            <a:r>
              <a:rPr lang="en-US" sz="2400" i="1" dirty="0"/>
              <a:t>R</a:t>
            </a:r>
            <a:r>
              <a:rPr lang="en-US" sz="2400" dirty="0"/>
              <a:t> = 0.0341,  </a:t>
            </a:r>
            <a:r>
              <a:rPr lang="en-US" sz="2400" i="1" dirty="0"/>
              <a:t>G</a:t>
            </a:r>
            <a:r>
              <a:rPr lang="en-US" sz="2400" dirty="0"/>
              <a:t> = 0.4521, </a:t>
            </a:r>
            <a:r>
              <a:rPr lang="en-US" sz="2400" i="1" dirty="0"/>
              <a:t>B</a:t>
            </a:r>
            <a:r>
              <a:rPr lang="en-US" sz="2400" dirty="0"/>
              <a:t> = 0.1264, </a:t>
            </a:r>
            <a:r>
              <a:rPr lang="en-US" sz="2400" i="1" dirty="0"/>
              <a:t>pixel</a:t>
            </a:r>
            <a:r>
              <a:rPr lang="en-US" sz="2400" dirty="0"/>
              <a:t> </a:t>
            </a:r>
            <a:r>
              <a:rPr lang="en-US" sz="2400" dirty="0" err="1"/>
              <a:t>kedua</a:t>
            </a:r>
            <a:r>
              <a:rPr lang="en-US" sz="2400" dirty="0"/>
              <a:t> </a:t>
            </a:r>
            <a:r>
              <a:rPr lang="en-US" sz="2400" dirty="0" err="1"/>
              <a:t>mempunyai</a:t>
            </a:r>
            <a:r>
              <a:rPr lang="en-US" sz="2400" dirty="0"/>
              <a:t> </a:t>
            </a:r>
            <a:r>
              <a:rPr lang="en-US" sz="2400" i="1" dirty="0"/>
              <a:t>R</a:t>
            </a:r>
            <a:r>
              <a:rPr lang="en-US" sz="2400" dirty="0"/>
              <a:t> = 0.645,  </a:t>
            </a:r>
            <a:r>
              <a:rPr lang="en-US" sz="2400" i="1" dirty="0"/>
              <a:t>G</a:t>
            </a:r>
            <a:r>
              <a:rPr lang="en-US" sz="2400" dirty="0"/>
              <a:t> = 0.3421, </a:t>
            </a:r>
            <a:r>
              <a:rPr lang="en-US" sz="2400" i="1" dirty="0"/>
              <a:t>B</a:t>
            </a:r>
            <a:r>
              <a:rPr lang="en-US" sz="2400" dirty="0"/>
              <a:t> = 0.4529. </a:t>
            </a:r>
            <a:r>
              <a:rPr lang="en-US" sz="2400" dirty="0" err="1"/>
              <a:t>Demikian</a:t>
            </a:r>
            <a:r>
              <a:rPr lang="en-US" sz="2400" dirty="0"/>
              <a:t> </a:t>
            </a:r>
            <a:r>
              <a:rPr lang="en-US" sz="2400" dirty="0" err="1"/>
              <a:t>seterusnya</a:t>
            </a:r>
            <a:r>
              <a:rPr lang="en-US" sz="2400" dirty="0"/>
              <a:t>.</a:t>
            </a:r>
          </a:p>
          <a:p>
            <a:endParaRPr lang="en-US" sz="2400" dirty="0"/>
          </a:p>
          <a:p>
            <a:r>
              <a:rPr lang="en-US" sz="2400" dirty="0"/>
              <a:t>Citra </a:t>
            </a:r>
            <a:r>
              <a:rPr lang="en-US" sz="2400" i="1" dirty="0" err="1"/>
              <a:t>truecolor</a:t>
            </a:r>
            <a:r>
              <a:rPr lang="en-US" sz="2400" dirty="0"/>
              <a:t> </a:t>
            </a:r>
            <a:r>
              <a:rPr lang="en-US" sz="2400" dirty="0" err="1"/>
              <a:t>disebut</a:t>
            </a:r>
            <a:r>
              <a:rPr lang="en-US" sz="2400" dirty="0"/>
              <a:t> juga </a:t>
            </a:r>
            <a:r>
              <a:rPr lang="en-US" sz="2400" dirty="0" err="1"/>
              <a:t>citra</a:t>
            </a:r>
            <a:r>
              <a:rPr lang="en-US" sz="2400" dirty="0"/>
              <a:t> 16 </a:t>
            </a:r>
            <a:r>
              <a:rPr lang="en-US" sz="2400" dirty="0" err="1"/>
              <a:t>juta</a:t>
            </a:r>
            <a:r>
              <a:rPr lang="en-US" sz="2400" dirty="0"/>
              <a:t> </a:t>
            </a:r>
            <a:r>
              <a:rPr lang="en-US" sz="2400" dirty="0" err="1"/>
              <a:t>warna</a:t>
            </a:r>
            <a:r>
              <a:rPr lang="en-US" sz="2400" dirty="0"/>
              <a:t>, </a:t>
            </a:r>
            <a:r>
              <a:rPr lang="en-US" sz="2400" dirty="0" err="1"/>
              <a:t>karena</a:t>
            </a:r>
            <a:r>
              <a:rPr lang="en-US" sz="2400" dirty="0"/>
              <a:t> </a:t>
            </a:r>
            <a:r>
              <a:rPr lang="en-US" sz="2400" dirty="0" err="1"/>
              <a:t>ia</a:t>
            </a:r>
            <a:r>
              <a:rPr lang="en-US" sz="2400" dirty="0"/>
              <a:t> </a:t>
            </a:r>
            <a:r>
              <a:rPr lang="en-US" sz="2400" dirty="0" err="1"/>
              <a:t>mampu</a:t>
            </a:r>
            <a:r>
              <a:rPr lang="en-US" sz="2400" dirty="0"/>
              <a:t> </a:t>
            </a:r>
            <a:r>
              <a:rPr lang="en-US" sz="2400" dirty="0" err="1"/>
              <a:t>menghasilkan</a:t>
            </a:r>
            <a:r>
              <a:rPr lang="en-US" sz="2400" dirty="0"/>
              <a:t> 2</a:t>
            </a:r>
            <a:r>
              <a:rPr lang="en-US" sz="2400" baseline="30000" dirty="0"/>
              <a:t>24</a:t>
            </a:r>
            <a:r>
              <a:rPr lang="en-US" sz="2400" dirty="0"/>
              <a:t> = 16.777.216 </a:t>
            </a:r>
            <a:r>
              <a:rPr lang="en-US" sz="2400" dirty="0" err="1"/>
              <a:t>kombinasi</a:t>
            </a:r>
            <a:r>
              <a:rPr lang="en-US" sz="2400" dirty="0"/>
              <a:t> </a:t>
            </a:r>
            <a:r>
              <a:rPr lang="en-US" sz="2400" dirty="0" err="1"/>
              <a:t>warna</a:t>
            </a:r>
            <a:r>
              <a:rPr lang="en-US" sz="2400" dirty="0"/>
              <a:t>.</a:t>
            </a:r>
          </a:p>
          <a:p>
            <a:endParaRPr lang="en-US" sz="2400" dirty="0"/>
          </a:p>
          <a:p>
            <a:endParaRPr lang="en-US" dirty="0"/>
          </a:p>
        </p:txBody>
      </p:sp>
      <p:sp>
        <p:nvSpPr>
          <p:cNvPr id="2" name="Slide Number Placeholder 1">
            <a:extLst>
              <a:ext uri="{FF2B5EF4-FFF2-40B4-BE49-F238E27FC236}">
                <a16:creationId xmlns:a16="http://schemas.microsoft.com/office/drawing/2014/main" id="{E386C900-F162-98E6-00DA-401340CDE351}"/>
              </a:ext>
            </a:extLst>
          </p:cNvPr>
          <p:cNvSpPr>
            <a:spLocks noGrp="1"/>
          </p:cNvSpPr>
          <p:nvPr>
            <p:ph type="sldNum" sz="quarter" idx="12"/>
          </p:nvPr>
        </p:nvSpPr>
        <p:spPr/>
        <p:txBody>
          <a:bodyPr/>
          <a:lstStyle/>
          <a:p>
            <a:fld id="{39DCCA8C-3C40-440D-A23D-CFF4DA06079F}" type="slidenum">
              <a:rPr lang="en-US" smtClean="0"/>
              <a:t>26</a:t>
            </a:fld>
            <a:endParaRPr lang="en-US"/>
          </a:p>
        </p:txBody>
      </p:sp>
      <p:pic>
        <p:nvPicPr>
          <p:cNvPr id="6" name="Picture 5">
            <a:extLst>
              <a:ext uri="{FF2B5EF4-FFF2-40B4-BE49-F238E27FC236}">
                <a16:creationId xmlns:a16="http://schemas.microsoft.com/office/drawing/2014/main" id="{BF5AE9A3-7A07-5970-8BDC-484DE165FE97}"/>
              </a:ext>
            </a:extLst>
          </p:cNvPr>
          <p:cNvPicPr>
            <a:picLocks noChangeAspect="1"/>
          </p:cNvPicPr>
          <p:nvPr/>
        </p:nvPicPr>
        <p:blipFill>
          <a:blip r:embed="rId2"/>
          <a:stretch>
            <a:fillRect/>
          </a:stretch>
        </p:blipFill>
        <p:spPr>
          <a:xfrm>
            <a:off x="1338262" y="2132466"/>
            <a:ext cx="9515475" cy="1838325"/>
          </a:xfrm>
          <a:prstGeom prst="rect">
            <a:avLst/>
          </a:prstGeom>
        </p:spPr>
      </p:pic>
    </p:spTree>
    <p:extLst>
      <p:ext uri="{BB962C8B-B14F-4D97-AF65-F5344CB8AC3E}">
        <p14:creationId xmlns:p14="http://schemas.microsoft.com/office/powerpoint/2010/main" val="3117918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4AC34-887A-4C02-C61B-CF4D0077FE27}"/>
              </a:ext>
            </a:extLst>
          </p:cNvPr>
          <p:cNvSpPr>
            <a:spLocks noGrp="1"/>
          </p:cNvSpPr>
          <p:nvPr>
            <p:ph idx="1"/>
          </p:nvPr>
        </p:nvSpPr>
        <p:spPr>
          <a:xfrm>
            <a:off x="838200" y="696686"/>
            <a:ext cx="10515600" cy="5480277"/>
          </a:xfrm>
        </p:spPr>
        <p:txBody>
          <a:bodyPr>
            <a:normAutofit/>
          </a:bodyPr>
          <a:lstStyle/>
          <a:p>
            <a:pPr marL="0" indent="0">
              <a:buNone/>
            </a:pPr>
            <a:r>
              <a:rPr lang="en-US" b="1" dirty="0" err="1"/>
              <a:t>Contoh</a:t>
            </a:r>
            <a:r>
              <a:rPr lang="en-US" b="1" dirty="0"/>
              <a:t> </a:t>
            </a:r>
            <a:r>
              <a:rPr lang="en-US" b="1" dirty="0" err="1"/>
              <a:t>citra</a:t>
            </a:r>
            <a:r>
              <a:rPr lang="en-US" b="1" dirty="0"/>
              <a:t> </a:t>
            </a:r>
            <a:r>
              <a:rPr lang="en-US" b="1" i="1" dirty="0" err="1"/>
              <a:t>truecolor</a:t>
            </a:r>
            <a:r>
              <a:rPr lang="en-US" b="1" dirty="0"/>
              <a:t> 24 bit/pixel</a:t>
            </a:r>
          </a:p>
        </p:txBody>
      </p:sp>
      <p:sp>
        <p:nvSpPr>
          <p:cNvPr id="4" name="Slide Number Placeholder 3">
            <a:extLst>
              <a:ext uri="{FF2B5EF4-FFF2-40B4-BE49-F238E27FC236}">
                <a16:creationId xmlns:a16="http://schemas.microsoft.com/office/drawing/2014/main" id="{F4722DDE-3A4A-558A-092D-305DC82E7AB4}"/>
              </a:ext>
            </a:extLst>
          </p:cNvPr>
          <p:cNvSpPr>
            <a:spLocks noGrp="1"/>
          </p:cNvSpPr>
          <p:nvPr>
            <p:ph type="sldNum" sz="quarter" idx="12"/>
          </p:nvPr>
        </p:nvSpPr>
        <p:spPr/>
        <p:txBody>
          <a:bodyPr/>
          <a:lstStyle/>
          <a:p>
            <a:fld id="{39DCCA8C-3C40-440D-A23D-CFF4DA06079F}" type="slidenum">
              <a:rPr lang="en-US" smtClean="0"/>
              <a:t>27</a:t>
            </a:fld>
            <a:endParaRPr lang="en-US"/>
          </a:p>
        </p:txBody>
      </p:sp>
      <p:sp>
        <p:nvSpPr>
          <p:cNvPr id="6" name="TextBox 5">
            <a:extLst>
              <a:ext uri="{FF2B5EF4-FFF2-40B4-BE49-F238E27FC236}">
                <a16:creationId xmlns:a16="http://schemas.microsoft.com/office/drawing/2014/main" id="{4E6FCAB3-6853-F3E9-2634-E34FCA652779}"/>
              </a:ext>
            </a:extLst>
          </p:cNvPr>
          <p:cNvSpPr txBox="1"/>
          <p:nvPr/>
        </p:nvSpPr>
        <p:spPr>
          <a:xfrm>
            <a:off x="986971" y="1523724"/>
            <a:ext cx="7112000" cy="2554545"/>
          </a:xfrm>
          <a:prstGeom prst="rect">
            <a:avLst/>
          </a:prstGeom>
          <a:noFill/>
        </p:spPr>
        <p:txBody>
          <a:bodyPr wrap="square">
            <a:spAutoFit/>
          </a:bodyPr>
          <a:lstStyle/>
          <a:p>
            <a:r>
              <a:rPr lang="en-US" sz="2000" dirty="0">
                <a:latin typeface="Courier New" panose="02070309020205020404" pitchFamily="49" charset="0"/>
                <a:cs typeface="Courier New" panose="02070309020205020404" pitchFamily="49" charset="0"/>
              </a:rPr>
              <a:t>&gt;&gt; [A, map] = </a:t>
            </a:r>
            <a:r>
              <a:rPr lang="en-US" sz="2000" dirty="0" err="1">
                <a:latin typeface="Courier New" panose="02070309020205020404" pitchFamily="49" charset="0"/>
                <a:cs typeface="Courier New" panose="02070309020205020404" pitchFamily="49" charset="0"/>
              </a:rPr>
              <a:t>imread</a:t>
            </a:r>
            <a:r>
              <a:rPr lang="en-US" sz="2000" dirty="0">
                <a:latin typeface="Courier New" panose="02070309020205020404" pitchFamily="49" charset="0"/>
                <a:cs typeface="Courier New" panose="02070309020205020404" pitchFamily="49" charset="0"/>
              </a:rPr>
              <a:t>('monarch.bmp');</a:t>
            </a:r>
          </a:p>
          <a:p>
            <a:r>
              <a:rPr lang="en-US" sz="2000" dirty="0">
                <a:latin typeface="Courier New" panose="02070309020205020404" pitchFamily="49" charset="0"/>
                <a:cs typeface="Courier New" panose="02070309020205020404" pitchFamily="49" charset="0"/>
              </a:rPr>
              <a:t>&gt;&gt; size(map)</a:t>
            </a:r>
          </a:p>
          <a:p>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ans</a:t>
            </a:r>
            <a:r>
              <a:rPr lang="en-US" sz="2000" dirty="0">
                <a:latin typeface="Courier New" panose="02070309020205020404" pitchFamily="49" charset="0"/>
                <a:cs typeface="Courier New" panose="02070309020205020404" pitchFamily="49" charset="0"/>
              </a:rPr>
              <a:t> =</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0     0</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imshow</a:t>
            </a:r>
            <a:r>
              <a:rPr lang="en-US" sz="2000" dirty="0">
                <a:latin typeface="Courier New" panose="02070309020205020404" pitchFamily="49" charset="0"/>
                <a:cs typeface="Courier New" panose="02070309020205020404" pitchFamily="49" charset="0"/>
              </a:rPr>
              <a:t>(A)</a:t>
            </a:r>
          </a:p>
        </p:txBody>
      </p:sp>
      <p:pic>
        <p:nvPicPr>
          <p:cNvPr id="8" name="Picture 7">
            <a:extLst>
              <a:ext uri="{FF2B5EF4-FFF2-40B4-BE49-F238E27FC236}">
                <a16:creationId xmlns:a16="http://schemas.microsoft.com/office/drawing/2014/main" id="{9CD3B831-9741-9044-22F4-E117ECC81542}"/>
              </a:ext>
            </a:extLst>
          </p:cNvPr>
          <p:cNvPicPr>
            <a:picLocks noChangeAspect="1"/>
          </p:cNvPicPr>
          <p:nvPr/>
        </p:nvPicPr>
        <p:blipFill>
          <a:blip r:embed="rId2"/>
          <a:stretch>
            <a:fillRect/>
          </a:stretch>
        </p:blipFill>
        <p:spPr>
          <a:xfrm>
            <a:off x="4019961" y="2063799"/>
            <a:ext cx="7212876" cy="4657676"/>
          </a:xfrm>
          <a:prstGeom prst="rect">
            <a:avLst/>
          </a:prstGeom>
        </p:spPr>
      </p:pic>
      <p:sp>
        <p:nvSpPr>
          <p:cNvPr id="9" name="TextBox 8">
            <a:extLst>
              <a:ext uri="{FF2B5EF4-FFF2-40B4-BE49-F238E27FC236}">
                <a16:creationId xmlns:a16="http://schemas.microsoft.com/office/drawing/2014/main" id="{FFF0A569-770B-4DEC-808F-19E6DFA63F04}"/>
              </a:ext>
            </a:extLst>
          </p:cNvPr>
          <p:cNvSpPr txBox="1"/>
          <p:nvPr/>
        </p:nvSpPr>
        <p:spPr>
          <a:xfrm>
            <a:off x="748599" y="4618344"/>
            <a:ext cx="3794372" cy="369332"/>
          </a:xfrm>
          <a:prstGeom prst="rect">
            <a:avLst/>
          </a:prstGeom>
          <a:noFill/>
        </p:spPr>
        <p:txBody>
          <a:bodyPr wrap="none" rtlCol="0">
            <a:spAutoFit/>
          </a:bodyPr>
          <a:lstStyle/>
          <a:p>
            <a:pPr marL="285750" indent="-285750">
              <a:buFont typeface="Arial" panose="020B0604020202020204" pitchFamily="34" charset="0"/>
              <a:buChar char="•"/>
            </a:pPr>
            <a:r>
              <a:rPr lang="en-US" dirty="0" err="1"/>
              <a:t>Tidak</a:t>
            </a:r>
            <a:r>
              <a:rPr lang="en-US" dirty="0"/>
              <a:t> </a:t>
            </a:r>
            <a:r>
              <a:rPr lang="en-US" dirty="0" err="1"/>
              <a:t>ada</a:t>
            </a:r>
            <a:r>
              <a:rPr lang="en-US" dirty="0"/>
              <a:t> </a:t>
            </a:r>
            <a:r>
              <a:rPr lang="en-US" dirty="0" err="1"/>
              <a:t>palet</a:t>
            </a:r>
            <a:r>
              <a:rPr lang="en-US" dirty="0"/>
              <a:t> </a:t>
            </a:r>
            <a:r>
              <a:rPr lang="en-US" dirty="0" err="1"/>
              <a:t>warna</a:t>
            </a:r>
            <a:r>
              <a:rPr lang="en-US" dirty="0"/>
              <a:t>, </a:t>
            </a:r>
            <a:r>
              <a:rPr lang="en-US" dirty="0" err="1"/>
              <a:t>ukuran</a:t>
            </a:r>
            <a:r>
              <a:rPr lang="en-US" dirty="0"/>
              <a:t> 0 x 0</a:t>
            </a:r>
          </a:p>
        </p:txBody>
      </p:sp>
    </p:spTree>
    <p:extLst>
      <p:ext uri="{BB962C8B-B14F-4D97-AF65-F5344CB8AC3E}">
        <p14:creationId xmlns:p14="http://schemas.microsoft.com/office/powerpoint/2010/main" val="17880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94FE1-A184-4524-7678-A6316F1892FB}"/>
              </a:ext>
            </a:extLst>
          </p:cNvPr>
          <p:cNvSpPr>
            <a:spLocks noGrp="1"/>
          </p:cNvSpPr>
          <p:nvPr>
            <p:ph idx="1"/>
          </p:nvPr>
        </p:nvSpPr>
        <p:spPr>
          <a:xfrm>
            <a:off x="838200" y="798286"/>
            <a:ext cx="10515600" cy="5378677"/>
          </a:xfrm>
        </p:spPr>
        <p:txBody>
          <a:bodyPr>
            <a:normAutofit/>
          </a:bodyPr>
          <a:lstStyle/>
          <a:p>
            <a:r>
              <a:rPr lang="en-US" sz="2400" dirty="0" err="1"/>
              <a:t>Tampilkan</a:t>
            </a:r>
            <a:r>
              <a:rPr lang="en-US" sz="2400" dirty="0"/>
              <a:t> </a:t>
            </a:r>
            <a:r>
              <a:rPr lang="en-US" sz="2400" dirty="0" err="1"/>
              <a:t>sebagian</a:t>
            </a:r>
            <a:r>
              <a:rPr lang="en-US" sz="2400" dirty="0"/>
              <a:t> </a:t>
            </a:r>
            <a:r>
              <a:rPr lang="en-US" sz="2400" dirty="0" err="1"/>
              <a:t>isi</a:t>
            </a:r>
            <a:r>
              <a:rPr lang="en-US" sz="2400" dirty="0"/>
              <a:t> data bitmap </a:t>
            </a:r>
            <a:r>
              <a:rPr lang="en-US" sz="2400" dirty="0" err="1"/>
              <a:t>citra</a:t>
            </a:r>
            <a:r>
              <a:rPr lang="en-US" sz="2400" dirty="0"/>
              <a:t> ‘monarch.bmp’</a:t>
            </a:r>
          </a:p>
        </p:txBody>
      </p:sp>
      <p:sp>
        <p:nvSpPr>
          <p:cNvPr id="4" name="Slide Number Placeholder 3">
            <a:extLst>
              <a:ext uri="{FF2B5EF4-FFF2-40B4-BE49-F238E27FC236}">
                <a16:creationId xmlns:a16="http://schemas.microsoft.com/office/drawing/2014/main" id="{C7CD4ADC-B2E4-0954-5D1B-B45140050644}"/>
              </a:ext>
            </a:extLst>
          </p:cNvPr>
          <p:cNvSpPr>
            <a:spLocks noGrp="1"/>
          </p:cNvSpPr>
          <p:nvPr>
            <p:ph type="sldNum" sz="quarter" idx="12"/>
          </p:nvPr>
        </p:nvSpPr>
        <p:spPr/>
        <p:txBody>
          <a:bodyPr/>
          <a:lstStyle/>
          <a:p>
            <a:fld id="{39DCCA8C-3C40-440D-A23D-CFF4DA06079F}" type="slidenum">
              <a:rPr lang="en-US" smtClean="0"/>
              <a:t>28</a:t>
            </a:fld>
            <a:endParaRPr lang="en-US"/>
          </a:p>
        </p:txBody>
      </p:sp>
      <p:sp>
        <p:nvSpPr>
          <p:cNvPr id="6" name="TextBox 5">
            <a:extLst>
              <a:ext uri="{FF2B5EF4-FFF2-40B4-BE49-F238E27FC236}">
                <a16:creationId xmlns:a16="http://schemas.microsoft.com/office/drawing/2014/main" id="{EFECD9FB-1F69-909F-6C6F-552266F8C137}"/>
              </a:ext>
            </a:extLst>
          </p:cNvPr>
          <p:cNvSpPr txBox="1"/>
          <p:nvPr/>
        </p:nvSpPr>
        <p:spPr>
          <a:xfrm>
            <a:off x="5032828" y="1522154"/>
            <a:ext cx="6096000" cy="5016758"/>
          </a:xfrm>
          <a:prstGeom prst="rect">
            <a:avLst/>
          </a:prstGeom>
          <a:noFill/>
        </p:spPr>
        <p:txBody>
          <a:bodyPr wrap="square">
            <a:spAutoFit/>
          </a:bodyPr>
          <a:lstStyle/>
          <a:p>
            <a:r>
              <a:rPr lang="fr-FR" sz="2000" dirty="0"/>
              <a:t>&gt;&gt; A(1:10, 1:10, 1)   % </a:t>
            </a:r>
            <a:r>
              <a:rPr lang="fr-FR" sz="2000" dirty="0" err="1"/>
              <a:t>komponen</a:t>
            </a:r>
            <a:r>
              <a:rPr lang="fr-FR" sz="2000" dirty="0"/>
              <a:t> </a:t>
            </a:r>
            <a:r>
              <a:rPr lang="fr-FR" sz="2000" dirty="0" err="1"/>
              <a:t>red</a:t>
            </a:r>
            <a:r>
              <a:rPr lang="fr-FR" sz="2000" dirty="0"/>
              <a:t> (R)</a:t>
            </a:r>
          </a:p>
          <a:p>
            <a:endParaRPr lang="fr-FR" sz="2000" dirty="0"/>
          </a:p>
          <a:p>
            <a:r>
              <a:rPr lang="fr-FR" sz="2000" dirty="0"/>
              <a:t>ans =</a:t>
            </a:r>
          </a:p>
          <a:p>
            <a:endParaRPr lang="fr-FR" sz="2000" dirty="0"/>
          </a:p>
          <a:p>
            <a:r>
              <a:rPr lang="fr-FR" sz="2000" dirty="0"/>
              <a:t>  10×10 uint8 matrix</a:t>
            </a:r>
          </a:p>
          <a:p>
            <a:endParaRPr lang="fr-FR" sz="2000" dirty="0"/>
          </a:p>
          <a:p>
            <a:r>
              <a:rPr lang="fr-FR" sz="2000" dirty="0"/>
              <a:t>   107   108   109   111   114   118   121   123   124   125</a:t>
            </a:r>
          </a:p>
          <a:p>
            <a:r>
              <a:rPr lang="fr-FR" sz="2000" dirty="0"/>
              <a:t>   121   122   122   123   123   123   123   123   126   126</a:t>
            </a:r>
          </a:p>
          <a:p>
            <a:r>
              <a:rPr lang="fr-FR" sz="2000" dirty="0"/>
              <a:t>   121   122   125   126   127   128   127   126   127   127</a:t>
            </a:r>
          </a:p>
          <a:p>
            <a:r>
              <a:rPr lang="fr-FR" sz="2000" dirty="0"/>
              <a:t>   117   118   121   123   125   127   128   128   126   126</a:t>
            </a:r>
          </a:p>
          <a:p>
            <a:r>
              <a:rPr lang="fr-FR" sz="2000" dirty="0"/>
              <a:t>   125   124   123   123   123   124   125   125   124   124</a:t>
            </a:r>
          </a:p>
          <a:p>
            <a:r>
              <a:rPr lang="fr-FR" sz="2000" dirty="0"/>
              <a:t>   126   125   124   123   122   123   124   125   124   124</a:t>
            </a:r>
          </a:p>
          <a:p>
            <a:r>
              <a:rPr lang="fr-FR" sz="2000" dirty="0"/>
              <a:t>   120   120   121   122   123   124   125   126   126   127</a:t>
            </a:r>
          </a:p>
          <a:p>
            <a:r>
              <a:rPr lang="fr-FR" sz="2000" dirty="0"/>
              <a:t>   120   121   123   124   125   124   124   123   129   129</a:t>
            </a:r>
          </a:p>
          <a:p>
            <a:r>
              <a:rPr lang="fr-FR" sz="2000" dirty="0"/>
              <a:t>   121   122   124   125   126   127   127   126   127   128</a:t>
            </a:r>
          </a:p>
          <a:p>
            <a:r>
              <a:rPr lang="fr-FR" sz="2000" dirty="0"/>
              <a:t>   120   121   123   125   127   127   128   128   128   129</a:t>
            </a:r>
            <a:endParaRPr lang="en-US" sz="2000" dirty="0"/>
          </a:p>
        </p:txBody>
      </p:sp>
      <p:sp>
        <p:nvSpPr>
          <p:cNvPr id="8" name="TextBox 7">
            <a:extLst>
              <a:ext uri="{FF2B5EF4-FFF2-40B4-BE49-F238E27FC236}">
                <a16:creationId xmlns:a16="http://schemas.microsoft.com/office/drawing/2014/main" id="{447F7632-66C6-1BB9-8EF7-A43BA6705B5C}"/>
              </a:ext>
            </a:extLst>
          </p:cNvPr>
          <p:cNvSpPr txBox="1"/>
          <p:nvPr/>
        </p:nvSpPr>
        <p:spPr>
          <a:xfrm>
            <a:off x="1179286" y="1652647"/>
            <a:ext cx="6096000" cy="1631216"/>
          </a:xfrm>
          <a:prstGeom prst="rect">
            <a:avLst/>
          </a:prstGeom>
          <a:noFill/>
        </p:spPr>
        <p:txBody>
          <a:bodyPr wrap="square">
            <a:spAutoFit/>
          </a:bodyPr>
          <a:lstStyle/>
          <a:p>
            <a:r>
              <a:rPr lang="en-US" sz="2000" dirty="0"/>
              <a:t>&gt;&gt; size(A)</a:t>
            </a:r>
          </a:p>
          <a:p>
            <a:endParaRPr lang="en-US" sz="2000" dirty="0"/>
          </a:p>
          <a:p>
            <a:r>
              <a:rPr lang="en-US" sz="2000" dirty="0" err="1"/>
              <a:t>ans</a:t>
            </a:r>
            <a:r>
              <a:rPr lang="en-US" sz="2000" dirty="0"/>
              <a:t> =</a:t>
            </a:r>
          </a:p>
          <a:p>
            <a:endParaRPr lang="en-US" sz="2000" dirty="0"/>
          </a:p>
          <a:p>
            <a:r>
              <a:rPr lang="en-US" sz="2000" dirty="0"/>
              <a:t>   512   768     3</a:t>
            </a:r>
          </a:p>
        </p:txBody>
      </p:sp>
    </p:spTree>
    <p:extLst>
      <p:ext uri="{BB962C8B-B14F-4D97-AF65-F5344CB8AC3E}">
        <p14:creationId xmlns:p14="http://schemas.microsoft.com/office/powerpoint/2010/main" val="337227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73C63D-8C71-29EF-0592-7629F8BAE4D3}"/>
              </a:ext>
            </a:extLst>
          </p:cNvPr>
          <p:cNvSpPr>
            <a:spLocks noGrp="1"/>
          </p:cNvSpPr>
          <p:nvPr>
            <p:ph type="sldNum" sz="quarter" idx="12"/>
          </p:nvPr>
        </p:nvSpPr>
        <p:spPr/>
        <p:txBody>
          <a:bodyPr/>
          <a:lstStyle/>
          <a:p>
            <a:fld id="{39DCCA8C-3C40-440D-A23D-CFF4DA06079F}" type="slidenum">
              <a:rPr lang="en-US" smtClean="0"/>
              <a:t>29</a:t>
            </a:fld>
            <a:endParaRPr lang="en-US"/>
          </a:p>
        </p:txBody>
      </p:sp>
      <p:sp>
        <p:nvSpPr>
          <p:cNvPr id="4" name="TextBox 3">
            <a:extLst>
              <a:ext uri="{FF2B5EF4-FFF2-40B4-BE49-F238E27FC236}">
                <a16:creationId xmlns:a16="http://schemas.microsoft.com/office/drawing/2014/main" id="{22754083-452B-245D-EB61-A63F9D8D2E06}"/>
              </a:ext>
            </a:extLst>
          </p:cNvPr>
          <p:cNvSpPr txBox="1"/>
          <p:nvPr/>
        </p:nvSpPr>
        <p:spPr>
          <a:xfrm>
            <a:off x="275772" y="1166842"/>
            <a:ext cx="6096000" cy="4524315"/>
          </a:xfrm>
          <a:prstGeom prst="rect">
            <a:avLst/>
          </a:prstGeom>
          <a:noFill/>
        </p:spPr>
        <p:txBody>
          <a:bodyPr wrap="square">
            <a:spAutoFit/>
          </a:bodyPr>
          <a:lstStyle/>
          <a:p>
            <a:r>
              <a:rPr lang="en-US" dirty="0"/>
              <a:t>&gt;&gt; A(1:10, 1:10, 2)    % </a:t>
            </a:r>
            <a:r>
              <a:rPr lang="en-US" dirty="0" err="1"/>
              <a:t>komponen</a:t>
            </a:r>
            <a:r>
              <a:rPr lang="en-US" dirty="0"/>
              <a:t> green (G)</a:t>
            </a:r>
          </a:p>
          <a:p>
            <a:endParaRPr lang="en-US" dirty="0"/>
          </a:p>
          <a:p>
            <a:r>
              <a:rPr lang="en-US" dirty="0" err="1"/>
              <a:t>ans</a:t>
            </a:r>
            <a:r>
              <a:rPr lang="en-US" dirty="0"/>
              <a:t> =</a:t>
            </a:r>
          </a:p>
          <a:p>
            <a:endParaRPr lang="en-US" dirty="0"/>
          </a:p>
          <a:p>
            <a:r>
              <a:rPr lang="en-US" dirty="0"/>
              <a:t>  10×10 uint8 matrix</a:t>
            </a:r>
          </a:p>
          <a:p>
            <a:endParaRPr lang="en-US" dirty="0"/>
          </a:p>
          <a:p>
            <a:r>
              <a:rPr lang="en-US" dirty="0"/>
              <a:t>    87      88      89     91     94     98   101   103   104   105</a:t>
            </a:r>
          </a:p>
          <a:p>
            <a:r>
              <a:rPr lang="en-US" dirty="0"/>
              <a:t>   101   102   102   103   103   103   103   103   106   106</a:t>
            </a:r>
          </a:p>
          <a:p>
            <a:r>
              <a:rPr lang="en-US" dirty="0"/>
              <a:t>   101   102   105   106   107   108   107   106   107   107</a:t>
            </a:r>
          </a:p>
          <a:p>
            <a:r>
              <a:rPr lang="en-US" dirty="0"/>
              <a:t>    97      98   101   103   105   107   108   108   106   107</a:t>
            </a:r>
          </a:p>
          <a:p>
            <a:r>
              <a:rPr lang="en-US" dirty="0"/>
              <a:t>   105   104   103   103   103   105   106   106   105   105</a:t>
            </a:r>
          </a:p>
          <a:p>
            <a:r>
              <a:rPr lang="en-US" dirty="0"/>
              <a:t>   106   105   104   104   103   104   105   106   105   105</a:t>
            </a:r>
          </a:p>
          <a:p>
            <a:r>
              <a:rPr lang="en-US" dirty="0"/>
              <a:t>   101   101   102   103   104   105   106   107   107   108</a:t>
            </a:r>
          </a:p>
          <a:p>
            <a:r>
              <a:rPr lang="en-US" dirty="0"/>
              <a:t>   101   102   104   105   106   105   105   104   110   110</a:t>
            </a:r>
          </a:p>
          <a:p>
            <a:r>
              <a:rPr lang="en-US" dirty="0"/>
              <a:t>   102   103   105   106   107   108   108   107   108   109</a:t>
            </a:r>
          </a:p>
          <a:p>
            <a:r>
              <a:rPr lang="en-US" dirty="0"/>
              <a:t>   101   102   104   106   108   108   109   109   109   110</a:t>
            </a:r>
          </a:p>
        </p:txBody>
      </p:sp>
      <p:sp>
        <p:nvSpPr>
          <p:cNvPr id="6" name="TextBox 5">
            <a:extLst>
              <a:ext uri="{FF2B5EF4-FFF2-40B4-BE49-F238E27FC236}">
                <a16:creationId xmlns:a16="http://schemas.microsoft.com/office/drawing/2014/main" id="{C00E8CA5-7192-0318-3BA7-49323BB0F5E9}"/>
              </a:ext>
            </a:extLst>
          </p:cNvPr>
          <p:cNvSpPr txBox="1"/>
          <p:nvPr/>
        </p:nvSpPr>
        <p:spPr>
          <a:xfrm>
            <a:off x="6371772" y="1166841"/>
            <a:ext cx="6096000" cy="4524315"/>
          </a:xfrm>
          <a:prstGeom prst="rect">
            <a:avLst/>
          </a:prstGeom>
          <a:noFill/>
        </p:spPr>
        <p:txBody>
          <a:bodyPr wrap="square">
            <a:spAutoFit/>
          </a:bodyPr>
          <a:lstStyle/>
          <a:p>
            <a:r>
              <a:rPr lang="en-US" dirty="0"/>
              <a:t>&gt;&gt; A(1:10, 1:10, 3)    % </a:t>
            </a:r>
            <a:r>
              <a:rPr lang="en-US" dirty="0" err="1"/>
              <a:t>komponen</a:t>
            </a:r>
            <a:r>
              <a:rPr lang="en-US" dirty="0"/>
              <a:t> blue (B)</a:t>
            </a:r>
          </a:p>
          <a:p>
            <a:endParaRPr lang="en-US" dirty="0"/>
          </a:p>
          <a:p>
            <a:r>
              <a:rPr lang="en-US" dirty="0" err="1"/>
              <a:t>ans</a:t>
            </a:r>
            <a:r>
              <a:rPr lang="en-US" dirty="0"/>
              <a:t> =</a:t>
            </a:r>
          </a:p>
          <a:p>
            <a:endParaRPr lang="en-US" dirty="0"/>
          </a:p>
          <a:p>
            <a:r>
              <a:rPr lang="en-US" dirty="0"/>
              <a:t>  10×10 uint8 matrix</a:t>
            </a:r>
          </a:p>
          <a:p>
            <a:endParaRPr lang="en-US" dirty="0"/>
          </a:p>
          <a:p>
            <a:r>
              <a:rPr lang="en-US" dirty="0"/>
              <a:t>   37   38   38   40   43   47   50   52   53   54</a:t>
            </a:r>
          </a:p>
          <a:p>
            <a:r>
              <a:rPr lang="en-US" dirty="0"/>
              <a:t>   51   52   51   52   52   52   52   52   55   53</a:t>
            </a:r>
          </a:p>
          <a:p>
            <a:r>
              <a:rPr lang="en-US" dirty="0"/>
              <a:t>   50   51   54   55   54   55   54   53   54   54</a:t>
            </a:r>
          </a:p>
          <a:p>
            <a:r>
              <a:rPr lang="en-US" dirty="0"/>
              <a:t>   46   47   50   50   52   54   55   55   53   51</a:t>
            </a:r>
          </a:p>
          <a:p>
            <a:r>
              <a:rPr lang="en-US" dirty="0"/>
              <a:t>   52   51   50   50   50   49   50   50   49   49</a:t>
            </a:r>
          </a:p>
          <a:p>
            <a:r>
              <a:rPr lang="en-US" dirty="0"/>
              <a:t>   53   52   51   48   47   48   49   50   49   47</a:t>
            </a:r>
          </a:p>
          <a:p>
            <a:r>
              <a:rPr lang="en-US" dirty="0"/>
              <a:t>   45   45   46   47   48   47   48   49   49   50</a:t>
            </a:r>
          </a:p>
          <a:p>
            <a:r>
              <a:rPr lang="en-US" dirty="0"/>
              <a:t>   45   46   48   49   48   47   47   46   52   52</a:t>
            </a:r>
          </a:p>
          <a:p>
            <a:r>
              <a:rPr lang="en-US" dirty="0"/>
              <a:t>   44   45   47   48   49   50   50   49   49   50</a:t>
            </a:r>
          </a:p>
          <a:p>
            <a:r>
              <a:rPr lang="en-US" dirty="0"/>
              <a:t>   43   44   46   48   50   50   51   51   50   51</a:t>
            </a:r>
          </a:p>
        </p:txBody>
      </p:sp>
    </p:spTree>
    <p:extLst>
      <p:ext uri="{BB962C8B-B14F-4D97-AF65-F5344CB8AC3E}">
        <p14:creationId xmlns:p14="http://schemas.microsoft.com/office/powerpoint/2010/main" val="256615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0704" y="780597"/>
            <a:ext cx="10515600" cy="4351338"/>
          </a:xfrm>
        </p:spPr>
        <p:txBody>
          <a:bodyPr/>
          <a:lstStyle/>
          <a:p>
            <a:r>
              <a:rPr lang="en-US" dirty="0"/>
              <a:t>File </a:t>
            </a:r>
            <a:r>
              <a:rPr lang="en-US" dirty="0" err="1"/>
              <a:t>citra</a:t>
            </a:r>
            <a:r>
              <a:rPr lang="en-US" dirty="0"/>
              <a:t> </a:t>
            </a:r>
            <a:r>
              <a:rPr lang="en-US" dirty="0" err="1"/>
              <a:t>selalu</a:t>
            </a:r>
            <a:r>
              <a:rPr lang="en-US" dirty="0"/>
              <a:t> </a:t>
            </a:r>
            <a:r>
              <a:rPr lang="en-US" dirty="0" err="1"/>
              <a:t>diawali</a:t>
            </a:r>
            <a:r>
              <a:rPr lang="en-US" dirty="0"/>
              <a:t> </a:t>
            </a:r>
            <a:r>
              <a:rPr lang="en-US" dirty="0" err="1"/>
              <a:t>dengan</a:t>
            </a:r>
            <a:r>
              <a:rPr lang="en-US" dirty="0"/>
              <a:t> </a:t>
            </a:r>
            <a:r>
              <a:rPr lang="en-US" i="1" dirty="0"/>
              <a:t>header</a:t>
            </a:r>
            <a:r>
              <a:rPr lang="en-US" dirty="0"/>
              <a:t> yang </a:t>
            </a:r>
            <a:r>
              <a:rPr lang="en-US" dirty="0" err="1"/>
              <a:t>berisi</a:t>
            </a:r>
            <a:r>
              <a:rPr lang="en-US" dirty="0"/>
              <a:t> </a:t>
            </a:r>
            <a:r>
              <a:rPr lang="en-US" dirty="0" err="1"/>
              <a:t>informasi</a:t>
            </a:r>
            <a:r>
              <a:rPr lang="en-US" dirty="0"/>
              <a:t> </a:t>
            </a:r>
            <a:r>
              <a:rPr lang="en-US" dirty="0" err="1"/>
              <a:t>tentang</a:t>
            </a:r>
            <a:r>
              <a:rPr lang="en-US" dirty="0"/>
              <a:t> data </a:t>
            </a:r>
            <a:r>
              <a:rPr lang="en-US" dirty="0" err="1"/>
              <a:t>citra</a:t>
            </a:r>
            <a:r>
              <a:rPr lang="en-US" dirty="0"/>
              <a:t> dan </a:t>
            </a:r>
            <a:r>
              <a:rPr lang="en-US" dirty="0" err="1"/>
              <a:t>cara</a:t>
            </a:r>
            <a:r>
              <a:rPr lang="en-US" dirty="0"/>
              <a:t> </a:t>
            </a:r>
            <a:r>
              <a:rPr lang="en-US" dirty="0" err="1"/>
              <a:t>membaca</a:t>
            </a:r>
            <a:r>
              <a:rPr lang="en-US" dirty="0"/>
              <a:t> data </a:t>
            </a:r>
            <a:r>
              <a:rPr lang="en-US" dirty="0" err="1"/>
              <a:t>citra</a:t>
            </a:r>
            <a:endParaRPr lang="en-US" dirty="0"/>
          </a:p>
          <a:p>
            <a:endParaRPr lang="en-US" dirty="0"/>
          </a:p>
          <a:p>
            <a:r>
              <a:rPr lang="en-US" altLang="en-US" dirty="0" err="1"/>
              <a:t>Kebanyakan</a:t>
            </a:r>
            <a:r>
              <a:rPr lang="en-US" altLang="en-US" dirty="0"/>
              <a:t> </a:t>
            </a:r>
            <a:r>
              <a:rPr lang="en-US" altLang="en-US" i="1" dirty="0"/>
              <a:t>header</a:t>
            </a:r>
            <a:r>
              <a:rPr lang="en-US" altLang="en-US" dirty="0"/>
              <a:t>  </a:t>
            </a:r>
            <a:r>
              <a:rPr lang="en-US" altLang="en-US" dirty="0" err="1"/>
              <a:t>diawali</a:t>
            </a:r>
            <a:r>
              <a:rPr lang="en-US" altLang="en-US" dirty="0"/>
              <a:t> </a:t>
            </a:r>
            <a:r>
              <a:rPr lang="en-US" altLang="en-US" dirty="0" err="1"/>
              <a:t>dengan</a:t>
            </a:r>
            <a:r>
              <a:rPr lang="en-US" altLang="en-US" dirty="0"/>
              <a:t> </a:t>
            </a:r>
            <a:r>
              <a:rPr lang="en-US" altLang="en-US" b="1" u="sng" dirty="0"/>
              <a:t>signature</a:t>
            </a:r>
            <a:r>
              <a:rPr lang="en-US" altLang="en-US" dirty="0"/>
              <a:t> </a:t>
            </a:r>
            <a:r>
              <a:rPr lang="en-US" altLang="en-US" dirty="0" err="1"/>
              <a:t>atau</a:t>
            </a:r>
            <a:r>
              <a:rPr lang="en-US" altLang="en-US" dirty="0"/>
              <a:t> “magic number” </a:t>
            </a:r>
          </a:p>
          <a:p>
            <a:pPr>
              <a:buFontTx/>
              <a:buNone/>
            </a:pPr>
            <a:r>
              <a:rPr lang="en-US" altLang="en-US" dirty="0"/>
              <a:t>	(</a:t>
            </a:r>
            <a:r>
              <a:rPr lang="en-US" altLang="en-US" dirty="0" err="1"/>
              <a:t>yaitu</a:t>
            </a:r>
            <a:r>
              <a:rPr lang="en-US" altLang="en-US" dirty="0"/>
              <a:t> </a:t>
            </a:r>
            <a:r>
              <a:rPr lang="en-US" altLang="en-US" dirty="0" err="1"/>
              <a:t>deretan</a:t>
            </a:r>
            <a:r>
              <a:rPr lang="en-US" altLang="en-US" dirty="0"/>
              <a:t> </a:t>
            </a:r>
            <a:r>
              <a:rPr lang="en-US" altLang="en-US" i="1" dirty="0"/>
              <a:t>byte</a:t>
            </a:r>
            <a:r>
              <a:rPr lang="en-US" altLang="en-US" dirty="0"/>
              <a:t> yang </a:t>
            </a:r>
            <a:r>
              <a:rPr lang="en-US" altLang="en-US" dirty="0" err="1"/>
              <a:t>mengidentifikasi</a:t>
            </a:r>
            <a:r>
              <a:rPr lang="en-US" altLang="en-US" dirty="0"/>
              <a:t> format file)</a:t>
            </a:r>
          </a:p>
          <a:p>
            <a:endParaRPr lang="en-US" dirty="0"/>
          </a:p>
        </p:txBody>
      </p:sp>
      <p:pic>
        <p:nvPicPr>
          <p:cNvPr id="4" name="Picture 4" descr="format"/>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923804" y="3629891"/>
            <a:ext cx="662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D672571-5312-404B-B96F-6DD3DB666281}"/>
              </a:ext>
            </a:extLst>
          </p:cNvPr>
          <p:cNvSpPr/>
          <p:nvPr/>
        </p:nvSpPr>
        <p:spPr>
          <a:xfrm>
            <a:off x="6605649" y="6334780"/>
            <a:ext cx="5340626" cy="523220"/>
          </a:xfrm>
          <a:prstGeom prst="rect">
            <a:avLst/>
          </a:prstGeom>
        </p:spPr>
        <p:txBody>
          <a:bodyPr wrap="square">
            <a:spAutoFit/>
          </a:bodyPr>
          <a:lstStyle/>
          <a:p>
            <a:r>
              <a:rPr lang="en-US" altLang="en-US" sz="1400" dirty="0" err="1">
                <a:solidFill>
                  <a:srgbClr val="FF0000"/>
                </a:solidFill>
                <a:latin typeface="Arial" panose="020B0604020202020204" pitchFamily="34" charset="0"/>
              </a:rPr>
              <a:t>Sumber</a:t>
            </a:r>
            <a:r>
              <a:rPr lang="en-US" altLang="en-US" sz="1400" dirty="0">
                <a:solidFill>
                  <a:srgbClr val="FF0000"/>
                </a:solidFill>
                <a:latin typeface="Arial" panose="020B0604020202020204" pitchFamily="34" charset="0"/>
              </a:rPr>
              <a:t>: Dr. George </a:t>
            </a:r>
            <a:r>
              <a:rPr lang="en-US" altLang="en-US" sz="1400" dirty="0" err="1">
                <a:solidFill>
                  <a:srgbClr val="FF0000"/>
                </a:solidFill>
                <a:latin typeface="Arial" panose="020B0604020202020204" pitchFamily="34" charset="0"/>
              </a:rPr>
              <a:t>Bebis</a:t>
            </a:r>
            <a:r>
              <a:rPr lang="en-US" altLang="en-US" sz="1400" dirty="0">
                <a:solidFill>
                  <a:srgbClr val="FF0000"/>
                </a:solidFill>
                <a:latin typeface="Arial" panose="020B0604020202020204" pitchFamily="34" charset="0"/>
              </a:rPr>
              <a:t>, </a:t>
            </a:r>
            <a:r>
              <a:rPr lang="en-US" altLang="en-US" sz="1400" i="1" dirty="0">
                <a:solidFill>
                  <a:srgbClr val="FF0000"/>
                </a:solidFill>
              </a:rPr>
              <a:t>Image Formation and Representation</a:t>
            </a:r>
            <a:r>
              <a:rPr lang="en-US" altLang="en-US" sz="1400" dirty="0">
                <a:solidFill>
                  <a:srgbClr val="FF0000"/>
                </a:solidFill>
              </a:rPr>
              <a:t>, </a:t>
            </a:r>
          </a:p>
          <a:p>
            <a:r>
              <a:rPr lang="en-US" altLang="en-US" sz="1400" dirty="0">
                <a:solidFill>
                  <a:srgbClr val="FF0000"/>
                </a:solidFill>
                <a:latin typeface="Arial" panose="020B0604020202020204" pitchFamily="34" charset="0"/>
              </a:rPr>
              <a:t>CS485/685 Computer Vision</a:t>
            </a:r>
          </a:p>
        </p:txBody>
      </p:sp>
      <p:sp>
        <p:nvSpPr>
          <p:cNvPr id="2" name="Slide Number Placeholder 1">
            <a:extLst>
              <a:ext uri="{FF2B5EF4-FFF2-40B4-BE49-F238E27FC236}">
                <a16:creationId xmlns:a16="http://schemas.microsoft.com/office/drawing/2014/main" id="{48492C17-4DF6-73C9-A1F5-63FF2AC6522D}"/>
              </a:ext>
            </a:extLst>
          </p:cNvPr>
          <p:cNvSpPr>
            <a:spLocks noGrp="1"/>
          </p:cNvSpPr>
          <p:nvPr>
            <p:ph type="sldNum" sz="quarter" idx="12"/>
          </p:nvPr>
        </p:nvSpPr>
        <p:spPr/>
        <p:txBody>
          <a:bodyPr/>
          <a:lstStyle/>
          <a:p>
            <a:fld id="{39DCCA8C-3C40-440D-A23D-CFF4DA06079F}" type="slidenum">
              <a:rPr lang="en-US" smtClean="0"/>
              <a:t>3</a:t>
            </a:fld>
            <a:endParaRPr lang="en-US"/>
          </a:p>
        </p:txBody>
      </p:sp>
    </p:spTree>
    <p:extLst>
      <p:ext uri="{BB962C8B-B14F-4D97-AF65-F5344CB8AC3E}">
        <p14:creationId xmlns:p14="http://schemas.microsoft.com/office/powerpoint/2010/main" val="2211915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6D65-FC0F-B907-6180-F68DF5FA99C3}"/>
              </a:ext>
            </a:extLst>
          </p:cNvPr>
          <p:cNvSpPr>
            <a:spLocks noGrp="1"/>
          </p:cNvSpPr>
          <p:nvPr>
            <p:ph type="title"/>
          </p:nvPr>
        </p:nvSpPr>
        <p:spPr/>
        <p:txBody>
          <a:bodyPr/>
          <a:lstStyle/>
          <a:p>
            <a:r>
              <a:rPr lang="en-US" b="1" dirty="0">
                <a:latin typeface="+mn-lt"/>
              </a:rPr>
              <a:t>GIF</a:t>
            </a:r>
          </a:p>
        </p:txBody>
      </p:sp>
      <p:sp>
        <p:nvSpPr>
          <p:cNvPr id="3" name="Content Placeholder 2">
            <a:extLst>
              <a:ext uri="{FF2B5EF4-FFF2-40B4-BE49-F238E27FC236}">
                <a16:creationId xmlns:a16="http://schemas.microsoft.com/office/drawing/2014/main" id="{335431F3-8679-6203-918F-49176190DE33}"/>
              </a:ext>
            </a:extLst>
          </p:cNvPr>
          <p:cNvSpPr>
            <a:spLocks noGrp="1"/>
          </p:cNvSpPr>
          <p:nvPr>
            <p:ph idx="1"/>
          </p:nvPr>
        </p:nvSpPr>
        <p:spPr/>
        <p:txBody>
          <a:bodyPr>
            <a:normAutofit lnSpcReduction="10000"/>
          </a:bodyPr>
          <a:lstStyle/>
          <a:p>
            <a:r>
              <a:rPr lang="en-US" sz="2400" dirty="0" err="1"/>
              <a:t>Diperkernalkan</a:t>
            </a:r>
            <a:r>
              <a:rPr lang="en-US" sz="2400" dirty="0"/>
              <a:t> oleh CompuServe </a:t>
            </a:r>
            <a:r>
              <a:rPr lang="en-US" sz="2400" dirty="0" err="1"/>
              <a:t>tahun</a:t>
            </a:r>
            <a:r>
              <a:rPr lang="en-US" sz="2400" dirty="0"/>
              <a:t> 1987</a:t>
            </a:r>
          </a:p>
          <a:p>
            <a:r>
              <a:rPr lang="en-US" sz="2400" dirty="0"/>
              <a:t>GIF </a:t>
            </a:r>
            <a:r>
              <a:rPr lang="en-US" sz="2400" dirty="0" err="1"/>
              <a:t>adalah</a:t>
            </a:r>
            <a:r>
              <a:rPr lang="en-US" sz="2400" dirty="0"/>
              <a:t> </a:t>
            </a:r>
            <a:r>
              <a:rPr lang="en-US" sz="2400" dirty="0" err="1"/>
              <a:t>citra</a:t>
            </a:r>
            <a:r>
              <a:rPr lang="en-US" sz="2400" dirty="0"/>
              <a:t> </a:t>
            </a:r>
            <a:r>
              <a:rPr lang="en-US" sz="2400" dirty="0" err="1"/>
              <a:t>terkompresi</a:t>
            </a:r>
            <a:r>
              <a:rPr lang="en-US" sz="2400" dirty="0"/>
              <a:t>, </a:t>
            </a:r>
            <a:r>
              <a:rPr lang="en-US" sz="2400" dirty="0" err="1"/>
              <a:t>menggunakan</a:t>
            </a:r>
            <a:r>
              <a:rPr lang="en-US" sz="2400" dirty="0"/>
              <a:t> </a:t>
            </a:r>
            <a:r>
              <a:rPr lang="en-US" sz="2400" dirty="0" err="1"/>
              <a:t>algoritma</a:t>
            </a:r>
            <a:r>
              <a:rPr lang="en-US" sz="2400" dirty="0"/>
              <a:t> </a:t>
            </a:r>
            <a:r>
              <a:rPr lang="en-US" sz="2400" dirty="0" err="1"/>
              <a:t>kompresi</a:t>
            </a:r>
            <a:r>
              <a:rPr lang="en-US" sz="2400" dirty="0"/>
              <a:t> Lempel-Ziv-Welch (LZW).</a:t>
            </a:r>
          </a:p>
          <a:p>
            <a:r>
              <a:rPr lang="en-US" sz="2400" dirty="0"/>
              <a:t>Citra GIF </a:t>
            </a:r>
            <a:r>
              <a:rPr lang="en-US" sz="2400" dirty="0" err="1"/>
              <a:t>terdiri</a:t>
            </a:r>
            <a:r>
              <a:rPr lang="en-US" sz="2400" dirty="0"/>
              <a:t> </a:t>
            </a:r>
            <a:r>
              <a:rPr lang="en-US" sz="2400" dirty="0" err="1"/>
              <a:t>dari</a:t>
            </a:r>
            <a:r>
              <a:rPr lang="en-US" sz="2400" dirty="0"/>
              <a:t> </a:t>
            </a:r>
            <a:r>
              <a:rPr lang="en-US" sz="2400" dirty="0" err="1"/>
              <a:t>sebuah</a:t>
            </a:r>
            <a:r>
              <a:rPr lang="en-US" sz="2400" dirty="0"/>
              <a:t> </a:t>
            </a:r>
            <a:r>
              <a:rPr lang="en-US" sz="2400" dirty="0" err="1"/>
              <a:t>palet</a:t>
            </a:r>
            <a:r>
              <a:rPr lang="en-US" sz="2400" dirty="0"/>
              <a:t> </a:t>
            </a:r>
            <a:r>
              <a:rPr lang="en-US" sz="2400" dirty="0" err="1"/>
              <a:t>warna</a:t>
            </a:r>
            <a:r>
              <a:rPr lang="en-US" sz="2400" dirty="0"/>
              <a:t> (</a:t>
            </a:r>
            <a:r>
              <a:rPr lang="en-US" sz="2400" i="1" dirty="0"/>
              <a:t>colormap</a:t>
            </a:r>
            <a:r>
              <a:rPr lang="en-US" sz="2400" dirty="0"/>
              <a:t>) RGB dan </a:t>
            </a:r>
            <a:r>
              <a:rPr lang="en-US" sz="2400" dirty="0" err="1"/>
              <a:t>sebuah</a:t>
            </a:r>
            <a:r>
              <a:rPr lang="en-US" sz="2400" dirty="0"/>
              <a:t> </a:t>
            </a:r>
            <a:r>
              <a:rPr lang="en-US" sz="2400" dirty="0" err="1"/>
              <a:t>matriks</a:t>
            </a:r>
            <a:r>
              <a:rPr lang="en-US" sz="2400" dirty="0"/>
              <a:t> yang </a:t>
            </a:r>
            <a:r>
              <a:rPr lang="en-US" sz="2400" dirty="0" err="1"/>
              <a:t>nilai</a:t>
            </a:r>
            <a:r>
              <a:rPr lang="en-US" sz="2400" dirty="0"/>
              <a:t> </a:t>
            </a:r>
            <a:r>
              <a:rPr lang="en-US" sz="2400" dirty="0" err="1"/>
              <a:t>elemennya</a:t>
            </a:r>
            <a:r>
              <a:rPr lang="en-US" sz="2400" dirty="0"/>
              <a:t> </a:t>
            </a:r>
            <a:r>
              <a:rPr lang="en-US" sz="2400" dirty="0" err="1"/>
              <a:t>menyatakan</a:t>
            </a:r>
            <a:r>
              <a:rPr lang="en-US" sz="2400" dirty="0"/>
              <a:t> </a:t>
            </a:r>
            <a:r>
              <a:rPr lang="en-US" sz="2400" dirty="0" err="1"/>
              <a:t>indeks</a:t>
            </a:r>
            <a:r>
              <a:rPr lang="en-US" sz="2400" dirty="0"/>
              <a:t> </a:t>
            </a:r>
            <a:r>
              <a:rPr lang="en-US" sz="2400" dirty="0" err="1"/>
              <a:t>ke</a:t>
            </a:r>
            <a:r>
              <a:rPr lang="en-US" sz="2400" dirty="0"/>
              <a:t> </a:t>
            </a:r>
            <a:r>
              <a:rPr lang="en-US" sz="2400" dirty="0" err="1"/>
              <a:t>sebuah</a:t>
            </a:r>
            <a:r>
              <a:rPr lang="en-US" sz="2400" dirty="0"/>
              <a:t> baris di </a:t>
            </a:r>
            <a:r>
              <a:rPr lang="en-US" sz="2400" dirty="0" err="1"/>
              <a:t>dalam</a:t>
            </a:r>
            <a:r>
              <a:rPr lang="en-US" sz="2400" dirty="0"/>
              <a:t> </a:t>
            </a:r>
            <a:r>
              <a:rPr lang="en-US" sz="2400" dirty="0" err="1"/>
              <a:t>palet</a:t>
            </a:r>
            <a:r>
              <a:rPr lang="en-US" sz="2400" dirty="0"/>
              <a:t>. </a:t>
            </a:r>
          </a:p>
          <a:p>
            <a:r>
              <a:rPr lang="en-US" sz="2400" dirty="0" err="1"/>
              <a:t>Palet</a:t>
            </a:r>
            <a:r>
              <a:rPr lang="en-US" sz="2400" dirty="0"/>
              <a:t> </a:t>
            </a:r>
            <a:r>
              <a:rPr lang="en-US" sz="2400" dirty="0" err="1"/>
              <a:t>adalah</a:t>
            </a:r>
            <a:r>
              <a:rPr lang="en-US" sz="2400" dirty="0"/>
              <a:t> </a:t>
            </a:r>
            <a:r>
              <a:rPr lang="en-US" sz="2400" dirty="0" err="1"/>
              <a:t>matriks</a:t>
            </a:r>
            <a:r>
              <a:rPr lang="en-US" sz="2400" dirty="0"/>
              <a:t> </a:t>
            </a:r>
            <a:r>
              <a:rPr lang="en-US" sz="2400" i="1" dirty="0"/>
              <a:t>m</a:t>
            </a:r>
            <a:r>
              <a:rPr lang="en-US" sz="2400" dirty="0"/>
              <a:t> x 3 </a:t>
            </a:r>
            <a:r>
              <a:rPr lang="en-US" sz="2400" dirty="0" err="1"/>
              <a:t>bertipe</a:t>
            </a:r>
            <a:r>
              <a:rPr lang="en-US" sz="2400" dirty="0"/>
              <a:t> </a:t>
            </a:r>
            <a:r>
              <a:rPr lang="en-US" sz="2400" i="1" dirty="0"/>
              <a:t>floating-point </a:t>
            </a:r>
            <a:r>
              <a:rPr lang="en-US" sz="2400" dirty="0" err="1"/>
              <a:t>dengan</a:t>
            </a:r>
            <a:r>
              <a:rPr lang="en-US" sz="2400" dirty="0"/>
              <a:t> </a:t>
            </a:r>
            <a:r>
              <a:rPr lang="en-US" sz="2400" dirty="0" err="1"/>
              <a:t>nilai</a:t>
            </a:r>
            <a:r>
              <a:rPr lang="en-US" sz="2400" dirty="0"/>
              <a:t> di </a:t>
            </a:r>
            <a:r>
              <a:rPr lang="en-US" sz="2400" dirty="0" err="1"/>
              <a:t>dalam</a:t>
            </a:r>
            <a:r>
              <a:rPr lang="en-US" sz="2400" dirty="0"/>
              <a:t> [0, 1].</a:t>
            </a:r>
            <a:r>
              <a:rPr lang="id-ID" sz="2400" dirty="0"/>
              <a:t> Untuk citra dengan  256 warna, maka </a:t>
            </a:r>
            <a:r>
              <a:rPr lang="id-ID" sz="2400" i="1" dirty="0"/>
              <a:t>map</a:t>
            </a:r>
            <a:r>
              <a:rPr lang="id-ID" sz="2400" dirty="0"/>
              <a:t> berukuran 256 x 3.</a:t>
            </a:r>
            <a:endParaRPr lang="en-US" sz="2400" dirty="0"/>
          </a:p>
          <a:p>
            <a:r>
              <a:rPr lang="id-ID" sz="2400" dirty="0"/>
              <a:t>Tiap baris di dalam palet menspesifikasikan komponen </a:t>
            </a:r>
            <a:r>
              <a:rPr lang="id-ID" sz="2400" i="1" dirty="0"/>
              <a:t>red</a:t>
            </a:r>
            <a:r>
              <a:rPr lang="id-ID" sz="2400" dirty="0"/>
              <a:t>, </a:t>
            </a:r>
            <a:r>
              <a:rPr lang="id-ID" sz="2400" i="1" dirty="0"/>
              <a:t>green</a:t>
            </a:r>
            <a:r>
              <a:rPr lang="id-ID" sz="2400" dirty="0"/>
              <a:t>, dan </a:t>
            </a:r>
            <a:r>
              <a:rPr lang="id-ID" sz="2400" i="1" dirty="0"/>
              <a:t>blue</a:t>
            </a:r>
            <a:r>
              <a:rPr lang="id-ID" sz="2400" dirty="0"/>
              <a:t> dari sebuah warna tunggal. </a:t>
            </a:r>
          </a:p>
          <a:p>
            <a:r>
              <a:rPr lang="en-US" sz="2400" dirty="0"/>
              <a:t>GIF </a:t>
            </a:r>
            <a:r>
              <a:rPr lang="en-US" sz="2400" dirty="0" err="1"/>
              <a:t>cocok</a:t>
            </a:r>
            <a:r>
              <a:rPr lang="en-US" sz="2400" dirty="0"/>
              <a:t> </a:t>
            </a:r>
            <a:r>
              <a:rPr lang="en-US" sz="2400" dirty="0" err="1"/>
              <a:t>untuk</a:t>
            </a:r>
            <a:r>
              <a:rPr lang="en-US" sz="2400" dirty="0"/>
              <a:t> </a:t>
            </a:r>
            <a:r>
              <a:rPr lang="en-US" sz="2400" dirty="0" err="1"/>
              <a:t>menyimpan</a:t>
            </a:r>
            <a:r>
              <a:rPr lang="en-US" sz="2400" dirty="0"/>
              <a:t> </a:t>
            </a:r>
            <a:r>
              <a:rPr lang="en-US" sz="2400" dirty="0" err="1"/>
              <a:t>grafik</a:t>
            </a:r>
            <a:r>
              <a:rPr lang="en-US" sz="2400" dirty="0"/>
              <a:t> yang </a:t>
            </a:r>
            <a:r>
              <a:rPr lang="en-US" sz="2400" dirty="0" err="1"/>
              <a:t>hanya</a:t>
            </a:r>
            <a:r>
              <a:rPr lang="en-US" sz="2400" dirty="0"/>
              <a:t> </a:t>
            </a:r>
            <a:r>
              <a:rPr lang="en-US" sz="2400" dirty="0" err="1"/>
              <a:t>memiliki</a:t>
            </a:r>
            <a:r>
              <a:rPr lang="en-US" sz="2400" dirty="0"/>
              <a:t> </a:t>
            </a:r>
            <a:r>
              <a:rPr lang="en-US" sz="2400" dirty="0" err="1"/>
              <a:t>beberapa</a:t>
            </a:r>
            <a:r>
              <a:rPr lang="en-US" sz="2400" dirty="0"/>
              <a:t> </a:t>
            </a:r>
            <a:r>
              <a:rPr lang="en-US" sz="2400" dirty="0" err="1"/>
              <a:t>warna</a:t>
            </a:r>
            <a:r>
              <a:rPr lang="en-US" sz="2400" dirty="0"/>
              <a:t> </a:t>
            </a:r>
            <a:r>
              <a:rPr lang="en-US" sz="2400" dirty="0" err="1"/>
              <a:t>seperti</a:t>
            </a:r>
            <a:r>
              <a:rPr lang="en-US" sz="2400" dirty="0"/>
              <a:t> diagram, logo, dan </a:t>
            </a:r>
            <a:r>
              <a:rPr lang="en-US" sz="2400" dirty="0" err="1"/>
              <a:t>kartun</a:t>
            </a:r>
            <a:r>
              <a:rPr lang="en-US" sz="2400" dirty="0"/>
              <a:t>. Ada juga </a:t>
            </a:r>
            <a:r>
              <a:rPr lang="en-US" sz="2400" i="1" dirty="0"/>
              <a:t>animated GIF </a:t>
            </a:r>
            <a:r>
              <a:rPr lang="en-US" sz="2400" dirty="0"/>
              <a:t>yang </a:t>
            </a:r>
            <a:r>
              <a:rPr lang="en-US" sz="2400" dirty="0" err="1"/>
              <a:t>disusun</a:t>
            </a:r>
            <a:r>
              <a:rPr lang="en-US" sz="2400" dirty="0"/>
              <a:t> oleh </a:t>
            </a:r>
            <a:r>
              <a:rPr lang="en-US" sz="2400" dirty="0" err="1"/>
              <a:t>beberapa</a:t>
            </a:r>
            <a:r>
              <a:rPr lang="en-US" sz="2400" dirty="0"/>
              <a:t> </a:t>
            </a:r>
            <a:r>
              <a:rPr lang="en-US" sz="2400" i="1" dirty="0"/>
              <a:t>frame</a:t>
            </a:r>
            <a:r>
              <a:rPr lang="en-US" sz="2400" dirty="0"/>
              <a:t>.</a:t>
            </a:r>
          </a:p>
          <a:p>
            <a:endParaRPr lang="en-US" sz="2400" dirty="0"/>
          </a:p>
        </p:txBody>
      </p:sp>
      <p:sp>
        <p:nvSpPr>
          <p:cNvPr id="4" name="Slide Number Placeholder 3">
            <a:extLst>
              <a:ext uri="{FF2B5EF4-FFF2-40B4-BE49-F238E27FC236}">
                <a16:creationId xmlns:a16="http://schemas.microsoft.com/office/drawing/2014/main" id="{45A3FC19-DDBA-D309-3824-3C97BBE9A93D}"/>
              </a:ext>
            </a:extLst>
          </p:cNvPr>
          <p:cNvSpPr>
            <a:spLocks noGrp="1"/>
          </p:cNvSpPr>
          <p:nvPr>
            <p:ph type="sldNum" sz="quarter" idx="12"/>
          </p:nvPr>
        </p:nvSpPr>
        <p:spPr/>
        <p:txBody>
          <a:bodyPr/>
          <a:lstStyle/>
          <a:p>
            <a:fld id="{39DCCA8C-3C40-440D-A23D-CFF4DA06079F}" type="slidenum">
              <a:rPr lang="en-US" smtClean="0"/>
              <a:t>30</a:t>
            </a:fld>
            <a:endParaRPr lang="en-US"/>
          </a:p>
        </p:txBody>
      </p:sp>
    </p:spTree>
    <p:extLst>
      <p:ext uri="{BB962C8B-B14F-4D97-AF65-F5344CB8AC3E}">
        <p14:creationId xmlns:p14="http://schemas.microsoft.com/office/powerpoint/2010/main" val="3159741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B7E4-D855-4624-B7FE-2B0B1439BC17}"/>
              </a:ext>
            </a:extLst>
          </p:cNvPr>
          <p:cNvSpPr>
            <a:spLocks noGrp="1"/>
          </p:cNvSpPr>
          <p:nvPr>
            <p:ph type="title"/>
          </p:nvPr>
        </p:nvSpPr>
        <p:spPr/>
        <p:txBody>
          <a:bodyPr/>
          <a:lstStyle/>
          <a:p>
            <a:r>
              <a:rPr lang="en-US" b="1" dirty="0"/>
              <a:t>JPEG</a:t>
            </a:r>
          </a:p>
        </p:txBody>
      </p:sp>
      <p:sp>
        <p:nvSpPr>
          <p:cNvPr id="3" name="Content Placeholder 2">
            <a:extLst>
              <a:ext uri="{FF2B5EF4-FFF2-40B4-BE49-F238E27FC236}">
                <a16:creationId xmlns:a16="http://schemas.microsoft.com/office/drawing/2014/main" id="{A5ACC48C-AAE1-4636-8083-8922EEFBF3FC}"/>
              </a:ext>
            </a:extLst>
          </p:cNvPr>
          <p:cNvSpPr>
            <a:spLocks noGrp="1"/>
          </p:cNvSpPr>
          <p:nvPr>
            <p:ph idx="1"/>
          </p:nvPr>
        </p:nvSpPr>
        <p:spPr/>
        <p:txBody>
          <a:bodyPr>
            <a:normAutofit/>
          </a:bodyPr>
          <a:lstStyle/>
          <a:p>
            <a:r>
              <a:rPr lang="en-US" sz="2400" dirty="0"/>
              <a:t>JPEG </a:t>
            </a:r>
            <a:r>
              <a:rPr lang="en-US" sz="2400" dirty="0" err="1"/>
              <a:t>adalah</a:t>
            </a:r>
            <a:r>
              <a:rPr lang="en-US" sz="2400" dirty="0"/>
              <a:t> format </a:t>
            </a:r>
            <a:r>
              <a:rPr lang="en-US" sz="2400" dirty="0" err="1"/>
              <a:t>citra</a:t>
            </a:r>
            <a:r>
              <a:rPr lang="en-US" sz="2400" dirty="0"/>
              <a:t> </a:t>
            </a:r>
            <a:r>
              <a:rPr lang="en-US" sz="2400" dirty="0" err="1"/>
              <a:t>terkompresi</a:t>
            </a:r>
            <a:r>
              <a:rPr lang="en-US" sz="2400" dirty="0"/>
              <a:t> </a:t>
            </a:r>
            <a:r>
              <a:rPr lang="en-US" sz="2400" dirty="0" err="1"/>
              <a:t>dengan</a:t>
            </a:r>
            <a:r>
              <a:rPr lang="en-US" sz="2400" dirty="0"/>
              <a:t> </a:t>
            </a:r>
            <a:r>
              <a:rPr lang="en-US" sz="2400" dirty="0" err="1"/>
              <a:t>metode</a:t>
            </a:r>
            <a:r>
              <a:rPr lang="en-US" sz="2400" dirty="0"/>
              <a:t> </a:t>
            </a:r>
            <a:r>
              <a:rPr lang="en-US" sz="2400" dirty="0" err="1"/>
              <a:t>kompresi</a:t>
            </a:r>
            <a:r>
              <a:rPr lang="en-US" sz="2400" dirty="0"/>
              <a:t> yang </a:t>
            </a:r>
            <a:r>
              <a:rPr lang="en-US" sz="2400" i="1" dirty="0"/>
              <a:t>lossy, </a:t>
            </a:r>
            <a:r>
              <a:rPr lang="en-US" sz="2400" dirty="0" err="1"/>
              <a:t>yaitu</a:t>
            </a:r>
            <a:r>
              <a:rPr lang="en-US" sz="2400" dirty="0"/>
              <a:t> DCT (</a:t>
            </a:r>
            <a:r>
              <a:rPr lang="en-US" sz="2400" i="1" dirty="0"/>
              <a:t>discrete cosine transform</a:t>
            </a:r>
            <a:r>
              <a:rPr lang="en-US" sz="2400" dirty="0"/>
              <a:t>).</a:t>
            </a:r>
          </a:p>
          <a:p>
            <a:r>
              <a:rPr lang="en-US" sz="2400" dirty="0" err="1"/>
              <a:t>Ukuran</a:t>
            </a:r>
            <a:r>
              <a:rPr lang="en-US" sz="2400" dirty="0"/>
              <a:t> file JPEG </a:t>
            </a:r>
            <a:r>
              <a:rPr lang="en-US" sz="2400" dirty="0" err="1"/>
              <a:t>lebih</a:t>
            </a:r>
            <a:r>
              <a:rPr lang="en-US" sz="2400" dirty="0"/>
              <a:t> </a:t>
            </a:r>
            <a:r>
              <a:rPr lang="en-US" sz="2400" dirty="0" err="1"/>
              <a:t>kecil</a:t>
            </a:r>
            <a:r>
              <a:rPr lang="en-US" sz="2400" dirty="0"/>
              <a:t> </a:t>
            </a:r>
            <a:r>
              <a:rPr lang="en-US" sz="2400" dirty="0" err="1"/>
              <a:t>daripada</a:t>
            </a:r>
            <a:r>
              <a:rPr lang="en-US" sz="2400" dirty="0"/>
              <a:t> file BMP </a:t>
            </a:r>
            <a:r>
              <a:rPr lang="en-US" sz="2400" dirty="0" err="1"/>
              <a:t>tetapi</a:t>
            </a:r>
            <a:r>
              <a:rPr lang="en-US" sz="2400" dirty="0"/>
              <a:t> </a:t>
            </a:r>
            <a:r>
              <a:rPr lang="en-US" sz="2400" dirty="0" err="1"/>
              <a:t>dengan</a:t>
            </a:r>
            <a:r>
              <a:rPr lang="en-US" sz="2400" dirty="0"/>
              <a:t> </a:t>
            </a:r>
            <a:r>
              <a:rPr lang="en-US" sz="2400" dirty="0" err="1"/>
              <a:t>kompensasi</a:t>
            </a:r>
            <a:r>
              <a:rPr lang="en-US" sz="2400" dirty="0"/>
              <a:t> </a:t>
            </a:r>
            <a:r>
              <a:rPr lang="en-US" sz="2400" dirty="0" err="1"/>
              <a:t>penurunan</a:t>
            </a:r>
            <a:r>
              <a:rPr lang="en-US" sz="2400" dirty="0"/>
              <a:t> </a:t>
            </a:r>
            <a:r>
              <a:rPr lang="en-US" sz="2400" dirty="0" err="1"/>
              <a:t>kualitas</a:t>
            </a:r>
            <a:r>
              <a:rPr lang="en-US" sz="2400" dirty="0"/>
              <a:t> </a:t>
            </a:r>
            <a:r>
              <a:rPr lang="en-US" sz="2400" dirty="0" err="1"/>
              <a:t>secara</a:t>
            </a:r>
            <a:r>
              <a:rPr lang="en-US" sz="2400" dirty="0"/>
              <a:t> visual.</a:t>
            </a:r>
          </a:p>
          <a:p>
            <a:r>
              <a:rPr lang="en-US" sz="2400" dirty="0" err="1"/>
              <a:t>Ekstensi</a:t>
            </a:r>
            <a:r>
              <a:rPr lang="en-US" sz="2400" dirty="0"/>
              <a:t> file: JPG </a:t>
            </a:r>
            <a:r>
              <a:rPr lang="en-US" sz="2400" dirty="0" err="1"/>
              <a:t>atau</a:t>
            </a:r>
            <a:r>
              <a:rPr lang="en-US" sz="2400" dirty="0"/>
              <a:t> JPEG</a:t>
            </a:r>
          </a:p>
          <a:p>
            <a:r>
              <a:rPr lang="en-US" sz="2400" dirty="0"/>
              <a:t>Format </a:t>
            </a:r>
            <a:r>
              <a:rPr lang="en-US" sz="2400" dirty="0" err="1"/>
              <a:t>citra</a:t>
            </a:r>
            <a:r>
              <a:rPr lang="en-US" sz="2400" dirty="0"/>
              <a:t> </a:t>
            </a:r>
            <a:r>
              <a:rPr lang="en-US" sz="2400" dirty="0" err="1"/>
              <a:t>umum</a:t>
            </a:r>
            <a:r>
              <a:rPr lang="en-US" sz="2400" dirty="0"/>
              <a:t> </a:t>
            </a:r>
            <a:r>
              <a:rPr lang="en-US" sz="2400" dirty="0" err="1"/>
              <a:t>untuk</a:t>
            </a:r>
            <a:r>
              <a:rPr lang="en-US" sz="2400" dirty="0"/>
              <a:t> </a:t>
            </a:r>
            <a:r>
              <a:rPr lang="en-US" sz="2400" dirty="0" err="1"/>
              <a:t>kamera</a:t>
            </a:r>
            <a:r>
              <a:rPr lang="en-US" sz="2400" dirty="0"/>
              <a:t> digital</a:t>
            </a:r>
          </a:p>
          <a:p>
            <a:r>
              <a:rPr lang="en-US" sz="2400" dirty="0" err="1"/>
              <a:t>Mendukung</a:t>
            </a:r>
            <a:r>
              <a:rPr lang="en-US" sz="2400" dirty="0"/>
              <a:t> </a:t>
            </a:r>
            <a:r>
              <a:rPr lang="en-US" sz="2400" dirty="0" err="1"/>
              <a:t>citra</a:t>
            </a:r>
            <a:r>
              <a:rPr lang="en-US" sz="2400" dirty="0"/>
              <a:t> </a:t>
            </a:r>
            <a:r>
              <a:rPr lang="en-US" sz="2400" i="1" dirty="0"/>
              <a:t>grayscale</a:t>
            </a:r>
            <a:r>
              <a:rPr lang="en-US" sz="2400" dirty="0"/>
              <a:t> 8-bit dan </a:t>
            </a:r>
            <a:r>
              <a:rPr lang="en-US" sz="2400" dirty="0" err="1"/>
              <a:t>citra</a:t>
            </a:r>
            <a:r>
              <a:rPr lang="en-US" sz="2400" dirty="0"/>
              <a:t> </a:t>
            </a:r>
            <a:r>
              <a:rPr lang="en-US" sz="2400" dirty="0" err="1"/>
              <a:t>berwarna</a:t>
            </a:r>
            <a:r>
              <a:rPr lang="en-US" sz="2400" dirty="0"/>
              <a:t> 24-bit</a:t>
            </a:r>
          </a:p>
          <a:p>
            <a:r>
              <a:rPr lang="en-US" sz="2400" dirty="0"/>
              <a:t>Varian </a:t>
            </a:r>
            <a:r>
              <a:rPr lang="en-US" sz="2400" dirty="0" err="1"/>
              <a:t>dari</a:t>
            </a:r>
            <a:r>
              <a:rPr lang="en-US" sz="2400" dirty="0"/>
              <a:t> JPEG </a:t>
            </a:r>
            <a:r>
              <a:rPr lang="en-US" sz="2400" dirty="0" err="1"/>
              <a:t>adalah</a:t>
            </a:r>
            <a:r>
              <a:rPr lang="en-US" sz="2400" dirty="0"/>
              <a:t> JPEG 2000 yang </a:t>
            </a:r>
            <a:r>
              <a:rPr lang="en-US" sz="2400" dirty="0" err="1"/>
              <a:t>menggabungkan</a:t>
            </a:r>
            <a:r>
              <a:rPr lang="en-US" sz="2400" dirty="0"/>
              <a:t> </a:t>
            </a:r>
            <a:r>
              <a:rPr lang="en-US" sz="2400" i="1" dirty="0"/>
              <a:t>lossless</a:t>
            </a:r>
            <a:r>
              <a:rPr lang="en-US" sz="2400" dirty="0"/>
              <a:t> dan </a:t>
            </a:r>
            <a:r>
              <a:rPr lang="en-US" sz="2400" i="1" dirty="0"/>
              <a:t>lossy compression</a:t>
            </a:r>
            <a:r>
              <a:rPr lang="en-US" sz="2400" dirty="0"/>
              <a:t>.</a:t>
            </a:r>
          </a:p>
          <a:p>
            <a:r>
              <a:rPr lang="en-US" sz="2400" dirty="0"/>
              <a:t>JPEG </a:t>
            </a:r>
            <a:r>
              <a:rPr lang="en-US" sz="2400" dirty="0" err="1"/>
              <a:t>akan</a:t>
            </a:r>
            <a:r>
              <a:rPr lang="en-US" sz="2400" dirty="0"/>
              <a:t> </a:t>
            </a:r>
            <a:r>
              <a:rPr lang="en-US" sz="2400" dirty="0" err="1"/>
              <a:t>dibahas</a:t>
            </a:r>
            <a:r>
              <a:rPr lang="en-US" sz="2400" dirty="0"/>
              <a:t> </a:t>
            </a:r>
            <a:r>
              <a:rPr lang="en-US" sz="2400" dirty="0" err="1"/>
              <a:t>dalam</a:t>
            </a:r>
            <a:r>
              <a:rPr lang="en-US" sz="2400" dirty="0"/>
              <a:t> </a:t>
            </a:r>
            <a:r>
              <a:rPr lang="en-US" sz="2400" dirty="0" err="1"/>
              <a:t>materi</a:t>
            </a:r>
            <a:r>
              <a:rPr lang="en-US" sz="2400" dirty="0"/>
              <a:t> </a:t>
            </a:r>
            <a:r>
              <a:rPr lang="en-US" sz="2400" dirty="0" err="1"/>
              <a:t>tersendiri</a:t>
            </a:r>
            <a:r>
              <a:rPr lang="en-US" sz="2400" dirty="0"/>
              <a:t> (</a:t>
            </a:r>
            <a:r>
              <a:rPr lang="en-US" sz="2400" dirty="0" err="1"/>
              <a:t>Pemampatan</a:t>
            </a:r>
            <a:r>
              <a:rPr lang="en-US" sz="2400" dirty="0"/>
              <a:t> Citra)</a:t>
            </a:r>
          </a:p>
        </p:txBody>
      </p:sp>
      <p:sp>
        <p:nvSpPr>
          <p:cNvPr id="4" name="Slide Number Placeholder 3">
            <a:extLst>
              <a:ext uri="{FF2B5EF4-FFF2-40B4-BE49-F238E27FC236}">
                <a16:creationId xmlns:a16="http://schemas.microsoft.com/office/drawing/2014/main" id="{383E2EE8-FDC4-B9E5-E0E6-6DE2B33C4908}"/>
              </a:ext>
            </a:extLst>
          </p:cNvPr>
          <p:cNvSpPr>
            <a:spLocks noGrp="1"/>
          </p:cNvSpPr>
          <p:nvPr>
            <p:ph type="sldNum" sz="quarter" idx="12"/>
          </p:nvPr>
        </p:nvSpPr>
        <p:spPr/>
        <p:txBody>
          <a:bodyPr/>
          <a:lstStyle/>
          <a:p>
            <a:fld id="{39DCCA8C-3C40-440D-A23D-CFF4DA06079F}" type="slidenum">
              <a:rPr lang="en-US" smtClean="0"/>
              <a:t>31</a:t>
            </a:fld>
            <a:endParaRPr lang="en-US"/>
          </a:p>
        </p:txBody>
      </p:sp>
    </p:spTree>
    <p:extLst>
      <p:ext uri="{BB962C8B-B14F-4D97-AF65-F5344CB8AC3E}">
        <p14:creationId xmlns:p14="http://schemas.microsoft.com/office/powerpoint/2010/main" val="3829660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99B4-A36B-46C4-AD39-107F69BC6CF5}"/>
              </a:ext>
            </a:extLst>
          </p:cNvPr>
          <p:cNvSpPr>
            <a:spLocks noGrp="1"/>
          </p:cNvSpPr>
          <p:nvPr>
            <p:ph type="title"/>
          </p:nvPr>
        </p:nvSpPr>
        <p:spPr/>
        <p:txBody>
          <a:bodyPr/>
          <a:lstStyle/>
          <a:p>
            <a:r>
              <a:rPr lang="en-US" b="1" dirty="0"/>
              <a:t>PNG</a:t>
            </a:r>
          </a:p>
        </p:txBody>
      </p:sp>
      <p:sp>
        <p:nvSpPr>
          <p:cNvPr id="3" name="Content Placeholder 2">
            <a:extLst>
              <a:ext uri="{FF2B5EF4-FFF2-40B4-BE49-F238E27FC236}">
                <a16:creationId xmlns:a16="http://schemas.microsoft.com/office/drawing/2014/main" id="{C1C76DCB-6E57-4E9B-AE7F-9A7D9A1FE6A8}"/>
              </a:ext>
            </a:extLst>
          </p:cNvPr>
          <p:cNvSpPr>
            <a:spLocks noGrp="1"/>
          </p:cNvSpPr>
          <p:nvPr>
            <p:ph idx="1"/>
          </p:nvPr>
        </p:nvSpPr>
        <p:spPr/>
        <p:txBody>
          <a:bodyPr/>
          <a:lstStyle/>
          <a:p>
            <a:r>
              <a:rPr lang="en-US" altLang="en-US" dirty="0"/>
              <a:t>PNG = Portable Network Graphics</a:t>
            </a:r>
          </a:p>
          <a:p>
            <a:r>
              <a:rPr lang="en-US" altLang="en-US" dirty="0" err="1"/>
              <a:t>Merupakan</a:t>
            </a:r>
            <a:r>
              <a:rPr lang="en-US" altLang="en-US" dirty="0"/>
              <a:t> format </a:t>
            </a:r>
            <a:r>
              <a:rPr lang="en-US" altLang="en-US" dirty="0" err="1"/>
              <a:t>citra</a:t>
            </a:r>
            <a:r>
              <a:rPr lang="en-US" altLang="en-US" dirty="0"/>
              <a:t> yang </a:t>
            </a:r>
            <a:r>
              <a:rPr lang="en-US" altLang="en-US" i="1" dirty="0"/>
              <a:t>free</a:t>
            </a:r>
            <a:r>
              <a:rPr lang="en-US" altLang="en-US" dirty="0"/>
              <a:t>, </a:t>
            </a:r>
            <a:r>
              <a:rPr lang="en-US" altLang="en-US" i="1" dirty="0"/>
              <a:t>open-source</a:t>
            </a:r>
            <a:r>
              <a:rPr lang="en-US" altLang="en-US" dirty="0"/>
              <a:t>, dan universal </a:t>
            </a:r>
            <a:r>
              <a:rPr lang="en-US" altLang="en-US" dirty="0" err="1"/>
              <a:t>sehingga</a:t>
            </a:r>
            <a:r>
              <a:rPr lang="en-US" altLang="en-US" dirty="0"/>
              <a:t> </a:t>
            </a:r>
            <a:r>
              <a:rPr lang="en-US" altLang="en-US" dirty="0" err="1"/>
              <a:t>dapat</a:t>
            </a:r>
            <a:r>
              <a:rPr lang="en-US" altLang="en-US" dirty="0"/>
              <a:t> </a:t>
            </a:r>
            <a:r>
              <a:rPr lang="en-US" altLang="en-US" dirty="0" err="1"/>
              <a:t>digunakan</a:t>
            </a:r>
            <a:r>
              <a:rPr lang="en-US" altLang="en-US" dirty="0"/>
              <a:t> </a:t>
            </a:r>
            <a:r>
              <a:rPr lang="en-US" altLang="en-US" dirty="0" err="1"/>
              <a:t>secara</a:t>
            </a:r>
            <a:r>
              <a:rPr lang="en-US" altLang="en-US" dirty="0"/>
              <a:t> </a:t>
            </a:r>
            <a:r>
              <a:rPr lang="en-US" altLang="en-US" dirty="0" err="1"/>
              <a:t>luas</a:t>
            </a:r>
            <a:r>
              <a:rPr lang="en-US" altLang="en-US" dirty="0"/>
              <a:t> di internet.</a:t>
            </a:r>
          </a:p>
          <a:p>
            <a:r>
              <a:rPr lang="en-US" altLang="en-US" dirty="0" err="1"/>
              <a:t>Dibuat</a:t>
            </a:r>
            <a:r>
              <a:rPr lang="en-US" altLang="en-US" dirty="0"/>
              <a:t>  </a:t>
            </a:r>
            <a:r>
              <a:rPr lang="en-US" altLang="en-US" dirty="0" err="1"/>
              <a:t>sebagai</a:t>
            </a:r>
            <a:r>
              <a:rPr lang="en-US" altLang="en-US" dirty="0"/>
              <a:t> </a:t>
            </a:r>
            <a:r>
              <a:rPr lang="en-US" altLang="en-US" dirty="0" err="1"/>
              <a:t>alternatif</a:t>
            </a:r>
            <a:r>
              <a:rPr lang="en-US" altLang="en-US" dirty="0"/>
              <a:t> format GIF</a:t>
            </a:r>
          </a:p>
          <a:p>
            <a:r>
              <a:rPr lang="en-US" altLang="en-US" i="1" dirty="0"/>
              <a:t>Lossless compression</a:t>
            </a:r>
            <a:r>
              <a:rPr lang="en-US" altLang="en-US" dirty="0"/>
              <a:t>.</a:t>
            </a:r>
          </a:p>
          <a:p>
            <a:r>
              <a:rPr lang="en-US" dirty="0" err="1"/>
              <a:t>Mendukung</a:t>
            </a:r>
            <a:r>
              <a:rPr lang="en-US" dirty="0"/>
              <a:t> </a:t>
            </a:r>
            <a:r>
              <a:rPr lang="en-US" dirty="0" err="1"/>
              <a:t>citra</a:t>
            </a:r>
            <a:r>
              <a:rPr lang="en-US" dirty="0"/>
              <a:t> </a:t>
            </a:r>
            <a:r>
              <a:rPr lang="en-US" dirty="0" err="1"/>
              <a:t>terindeks</a:t>
            </a:r>
            <a:r>
              <a:rPr lang="en-US" dirty="0"/>
              <a:t> </a:t>
            </a:r>
            <a:r>
              <a:rPr lang="en-US" dirty="0" err="1"/>
              <a:t>dengan</a:t>
            </a:r>
            <a:r>
              <a:rPr lang="en-US" dirty="0"/>
              <a:t> </a:t>
            </a:r>
            <a:r>
              <a:rPr lang="en-US" dirty="0" err="1"/>
              <a:t>palet</a:t>
            </a:r>
            <a:r>
              <a:rPr lang="en-US" dirty="0"/>
              <a:t> 8-bit, 24-bit </a:t>
            </a:r>
            <a:r>
              <a:rPr lang="en-US" dirty="0" err="1"/>
              <a:t>truecolor</a:t>
            </a:r>
            <a:r>
              <a:rPr lang="en-US" dirty="0"/>
              <a:t>, dan 48-bit </a:t>
            </a:r>
            <a:r>
              <a:rPr lang="en-US" i="1" dirty="0" err="1"/>
              <a:t>truecolor</a:t>
            </a:r>
            <a:r>
              <a:rPr lang="en-US" dirty="0"/>
              <a:t>.</a:t>
            </a:r>
          </a:p>
        </p:txBody>
      </p:sp>
      <p:sp>
        <p:nvSpPr>
          <p:cNvPr id="4" name="Slide Number Placeholder 3">
            <a:extLst>
              <a:ext uri="{FF2B5EF4-FFF2-40B4-BE49-F238E27FC236}">
                <a16:creationId xmlns:a16="http://schemas.microsoft.com/office/drawing/2014/main" id="{B9399240-25B5-F271-90B1-B099427D8B62}"/>
              </a:ext>
            </a:extLst>
          </p:cNvPr>
          <p:cNvSpPr>
            <a:spLocks noGrp="1"/>
          </p:cNvSpPr>
          <p:nvPr>
            <p:ph type="sldNum" sz="quarter" idx="12"/>
          </p:nvPr>
        </p:nvSpPr>
        <p:spPr/>
        <p:txBody>
          <a:bodyPr/>
          <a:lstStyle/>
          <a:p>
            <a:fld id="{39DCCA8C-3C40-440D-A23D-CFF4DA06079F}" type="slidenum">
              <a:rPr lang="en-US" smtClean="0"/>
              <a:t>32</a:t>
            </a:fld>
            <a:endParaRPr lang="en-US"/>
          </a:p>
        </p:txBody>
      </p:sp>
    </p:spTree>
    <p:extLst>
      <p:ext uri="{BB962C8B-B14F-4D97-AF65-F5344CB8AC3E}">
        <p14:creationId xmlns:p14="http://schemas.microsoft.com/office/powerpoint/2010/main" val="3046478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6801-0910-D0A2-7AEF-5B98901FCD87}"/>
              </a:ext>
            </a:extLst>
          </p:cNvPr>
          <p:cNvSpPr>
            <a:spLocks noGrp="1"/>
          </p:cNvSpPr>
          <p:nvPr>
            <p:ph type="title"/>
          </p:nvPr>
        </p:nvSpPr>
        <p:spPr/>
        <p:txBody>
          <a:bodyPr/>
          <a:lstStyle/>
          <a:p>
            <a:r>
              <a:rPr lang="en-US" b="1" dirty="0" err="1">
                <a:latin typeface="+mn-lt"/>
              </a:rPr>
              <a:t>Jenis</a:t>
            </a:r>
            <a:r>
              <a:rPr lang="en-US" b="1" dirty="0">
                <a:latin typeface="+mn-lt"/>
              </a:rPr>
              <a:t> </a:t>
            </a:r>
            <a:r>
              <a:rPr lang="en-US" b="1" dirty="0" err="1">
                <a:latin typeface="+mn-lt"/>
              </a:rPr>
              <a:t>citra</a:t>
            </a:r>
            <a:r>
              <a:rPr lang="en-US" b="1" dirty="0">
                <a:latin typeface="+mn-lt"/>
              </a:rPr>
              <a:t> di </a:t>
            </a:r>
            <a:r>
              <a:rPr lang="en-US" b="1" dirty="0" err="1">
                <a:latin typeface="+mn-lt"/>
              </a:rPr>
              <a:t>dalam</a:t>
            </a:r>
            <a:r>
              <a:rPr lang="en-US" b="1" dirty="0">
                <a:latin typeface="+mn-lt"/>
              </a:rPr>
              <a:t> </a:t>
            </a:r>
            <a:r>
              <a:rPr lang="en-US" b="1" dirty="0" err="1">
                <a:latin typeface="+mn-lt"/>
              </a:rPr>
              <a:t>Matlab</a:t>
            </a:r>
            <a:endParaRPr lang="en-US" b="1" dirty="0">
              <a:latin typeface="+mn-lt"/>
            </a:endParaRPr>
          </a:p>
        </p:txBody>
      </p:sp>
      <p:sp>
        <p:nvSpPr>
          <p:cNvPr id="3" name="Content Placeholder 2">
            <a:extLst>
              <a:ext uri="{FF2B5EF4-FFF2-40B4-BE49-F238E27FC236}">
                <a16:creationId xmlns:a16="http://schemas.microsoft.com/office/drawing/2014/main" id="{16411065-90BE-DFDD-F4CA-1AC1A5CFD867}"/>
              </a:ext>
            </a:extLst>
          </p:cNvPr>
          <p:cNvSpPr>
            <a:spLocks noGrp="1"/>
          </p:cNvSpPr>
          <p:nvPr>
            <p:ph idx="1"/>
          </p:nvPr>
        </p:nvSpPr>
        <p:spPr/>
        <p:txBody>
          <a:bodyPr/>
          <a:lstStyle/>
          <a:p>
            <a:pPr marL="514350" indent="-514350">
              <a:buFont typeface="+mj-lt"/>
              <a:buAutoNum type="arabicPeriod"/>
            </a:pPr>
            <a:r>
              <a:rPr lang="en-US" dirty="0"/>
              <a:t>Citra biner  (</a:t>
            </a:r>
            <a:r>
              <a:rPr lang="en-US" i="1" dirty="0"/>
              <a:t>binary image</a:t>
            </a:r>
            <a:r>
              <a:rPr lang="en-US" dirty="0"/>
              <a:t>)</a:t>
            </a:r>
          </a:p>
          <a:p>
            <a:pPr marL="514350" indent="-514350">
              <a:buFont typeface="+mj-lt"/>
              <a:buAutoNum type="arabicPeriod"/>
            </a:pPr>
            <a:r>
              <a:rPr lang="en-US" dirty="0"/>
              <a:t>Citra </a:t>
            </a:r>
            <a:r>
              <a:rPr lang="en-US" dirty="0" err="1"/>
              <a:t>terindeks</a:t>
            </a:r>
            <a:r>
              <a:rPr lang="en-US" dirty="0"/>
              <a:t> (</a:t>
            </a:r>
            <a:r>
              <a:rPr lang="en-US" i="1" dirty="0"/>
              <a:t>indexed image</a:t>
            </a:r>
            <a:r>
              <a:rPr lang="en-US" dirty="0"/>
              <a:t>)</a:t>
            </a:r>
          </a:p>
          <a:p>
            <a:pPr marL="514350" indent="-514350">
              <a:buFont typeface="+mj-lt"/>
              <a:buAutoNum type="arabicPeriod"/>
            </a:pPr>
            <a:r>
              <a:rPr lang="en-US" dirty="0"/>
              <a:t>Citra </a:t>
            </a:r>
            <a:r>
              <a:rPr lang="en-US" dirty="0" err="1"/>
              <a:t>hitam-putih</a:t>
            </a:r>
            <a:r>
              <a:rPr lang="en-US" dirty="0"/>
              <a:t> (</a:t>
            </a:r>
            <a:r>
              <a:rPr lang="en-US" i="1" dirty="0"/>
              <a:t>grayscale image</a:t>
            </a:r>
            <a:r>
              <a:rPr lang="en-US" dirty="0"/>
              <a:t>)</a:t>
            </a:r>
          </a:p>
          <a:p>
            <a:pPr marL="514350" indent="-514350">
              <a:buFont typeface="+mj-lt"/>
              <a:buAutoNum type="arabicPeriod"/>
            </a:pPr>
            <a:r>
              <a:rPr lang="en-US" dirty="0"/>
              <a:t>Citra </a:t>
            </a:r>
            <a:r>
              <a:rPr lang="en-US" dirty="0" err="1"/>
              <a:t>warna-sejati</a:t>
            </a:r>
            <a:r>
              <a:rPr lang="en-US" dirty="0"/>
              <a:t> (</a:t>
            </a:r>
            <a:r>
              <a:rPr lang="en-US" i="1" dirty="0" err="1"/>
              <a:t>truecolor</a:t>
            </a:r>
            <a:r>
              <a:rPr lang="en-US" i="1" dirty="0"/>
              <a:t> image</a:t>
            </a:r>
            <a:r>
              <a:rPr lang="en-US" dirty="0"/>
              <a:t>)</a:t>
            </a:r>
          </a:p>
        </p:txBody>
      </p:sp>
      <p:sp>
        <p:nvSpPr>
          <p:cNvPr id="4" name="Slide Number Placeholder 3">
            <a:extLst>
              <a:ext uri="{FF2B5EF4-FFF2-40B4-BE49-F238E27FC236}">
                <a16:creationId xmlns:a16="http://schemas.microsoft.com/office/drawing/2014/main" id="{CC50CC0F-3867-5367-AFDD-DDB2AE8732F9}"/>
              </a:ext>
            </a:extLst>
          </p:cNvPr>
          <p:cNvSpPr>
            <a:spLocks noGrp="1"/>
          </p:cNvSpPr>
          <p:nvPr>
            <p:ph type="sldNum" sz="quarter" idx="12"/>
          </p:nvPr>
        </p:nvSpPr>
        <p:spPr/>
        <p:txBody>
          <a:bodyPr/>
          <a:lstStyle/>
          <a:p>
            <a:fld id="{39DCCA8C-3C40-440D-A23D-CFF4DA06079F}" type="slidenum">
              <a:rPr lang="en-US" smtClean="0"/>
              <a:t>33</a:t>
            </a:fld>
            <a:endParaRPr lang="en-US"/>
          </a:p>
        </p:txBody>
      </p:sp>
    </p:spTree>
    <p:extLst>
      <p:ext uri="{BB962C8B-B14F-4D97-AF65-F5344CB8AC3E}">
        <p14:creationId xmlns:p14="http://schemas.microsoft.com/office/powerpoint/2010/main" val="2699077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41CCA-675B-0DBF-5492-DFD51CB24BD4}"/>
              </a:ext>
            </a:extLst>
          </p:cNvPr>
          <p:cNvSpPr>
            <a:spLocks noGrp="1"/>
          </p:cNvSpPr>
          <p:nvPr>
            <p:ph idx="1"/>
          </p:nvPr>
        </p:nvSpPr>
        <p:spPr>
          <a:xfrm>
            <a:off x="838200" y="725714"/>
            <a:ext cx="10515600" cy="5451249"/>
          </a:xfrm>
        </p:spPr>
        <p:txBody>
          <a:bodyPr/>
          <a:lstStyle/>
          <a:p>
            <a:pPr marL="514350" indent="-514350">
              <a:buAutoNum type="arabicPeriod"/>
            </a:pPr>
            <a:r>
              <a:rPr lang="en-US" b="1" dirty="0"/>
              <a:t>Citra biner</a:t>
            </a:r>
          </a:p>
          <a:p>
            <a:pPr marL="0" indent="0">
              <a:buNone/>
            </a:pPr>
            <a:r>
              <a:rPr lang="en-US" dirty="0"/>
              <a:t>       </a:t>
            </a:r>
            <a:r>
              <a:rPr lang="en-US" sz="2400" dirty="0"/>
              <a:t>Hanya </a:t>
            </a:r>
            <a:r>
              <a:rPr lang="en-US" sz="2400" dirty="0" err="1"/>
              <a:t>mempunyai</a:t>
            </a:r>
            <a:r>
              <a:rPr lang="en-US" sz="2400" dirty="0"/>
              <a:t> </a:t>
            </a:r>
            <a:r>
              <a:rPr lang="en-US" sz="2400" dirty="0" err="1"/>
              <a:t>nilai</a:t>
            </a:r>
            <a:r>
              <a:rPr lang="en-US" sz="2400" dirty="0"/>
              <a:t> 0 dan 1, </a:t>
            </a:r>
            <a:r>
              <a:rPr lang="en-US" sz="2400" dirty="0" err="1"/>
              <a:t>tipe</a:t>
            </a:r>
            <a:r>
              <a:rPr lang="en-US" sz="2400" dirty="0"/>
              <a:t> logical, 0 = </a:t>
            </a:r>
            <a:r>
              <a:rPr lang="en-US" sz="2400" dirty="0" err="1"/>
              <a:t>hitam</a:t>
            </a:r>
            <a:r>
              <a:rPr lang="en-US" sz="2400" dirty="0"/>
              <a:t>, 1 = </a:t>
            </a:r>
            <a:r>
              <a:rPr lang="en-US" sz="2400" dirty="0" err="1"/>
              <a:t>putih</a:t>
            </a:r>
            <a:endParaRPr lang="en-US" sz="2400" dirty="0"/>
          </a:p>
        </p:txBody>
      </p:sp>
      <p:sp>
        <p:nvSpPr>
          <p:cNvPr id="4" name="Slide Number Placeholder 3">
            <a:extLst>
              <a:ext uri="{FF2B5EF4-FFF2-40B4-BE49-F238E27FC236}">
                <a16:creationId xmlns:a16="http://schemas.microsoft.com/office/drawing/2014/main" id="{F36BFE07-DC65-A16B-83E1-7169085B378B}"/>
              </a:ext>
            </a:extLst>
          </p:cNvPr>
          <p:cNvSpPr>
            <a:spLocks noGrp="1"/>
          </p:cNvSpPr>
          <p:nvPr>
            <p:ph type="sldNum" sz="quarter" idx="12"/>
          </p:nvPr>
        </p:nvSpPr>
        <p:spPr/>
        <p:txBody>
          <a:bodyPr/>
          <a:lstStyle/>
          <a:p>
            <a:fld id="{39DCCA8C-3C40-440D-A23D-CFF4DA06079F}" type="slidenum">
              <a:rPr lang="en-US" smtClean="0"/>
              <a:t>34</a:t>
            </a:fld>
            <a:endParaRPr lang="en-US"/>
          </a:p>
        </p:txBody>
      </p:sp>
      <p:pic>
        <p:nvPicPr>
          <p:cNvPr id="6" name="Picture 5">
            <a:extLst>
              <a:ext uri="{FF2B5EF4-FFF2-40B4-BE49-F238E27FC236}">
                <a16:creationId xmlns:a16="http://schemas.microsoft.com/office/drawing/2014/main" id="{AD0B7723-231F-3A99-5A90-440C6131BA23}"/>
              </a:ext>
            </a:extLst>
          </p:cNvPr>
          <p:cNvPicPr>
            <a:picLocks noChangeAspect="1"/>
          </p:cNvPicPr>
          <p:nvPr/>
        </p:nvPicPr>
        <p:blipFill>
          <a:blip r:embed="rId2"/>
          <a:stretch>
            <a:fillRect/>
          </a:stretch>
        </p:blipFill>
        <p:spPr>
          <a:xfrm>
            <a:off x="1504723" y="2067831"/>
            <a:ext cx="7478244" cy="3476625"/>
          </a:xfrm>
          <a:prstGeom prst="rect">
            <a:avLst/>
          </a:prstGeom>
        </p:spPr>
      </p:pic>
      <p:sp>
        <p:nvSpPr>
          <p:cNvPr id="9" name="TextBox 6">
            <a:extLst>
              <a:ext uri="{FF2B5EF4-FFF2-40B4-BE49-F238E27FC236}">
                <a16:creationId xmlns:a16="http://schemas.microsoft.com/office/drawing/2014/main" id="{3B4CAABC-B97C-D4DF-AD53-714E1AF9129C}"/>
              </a:ext>
            </a:extLst>
          </p:cNvPr>
          <p:cNvSpPr txBox="1">
            <a:spLocks noChangeArrowheads="1"/>
          </p:cNvSpPr>
          <p:nvPr/>
        </p:nvSpPr>
        <p:spPr bwMode="auto">
          <a:xfrm>
            <a:off x="7737748" y="5723843"/>
            <a:ext cx="2873800" cy="400110"/>
          </a:xfrm>
          <a:prstGeom prst="rect">
            <a:avLst/>
          </a:prstGeom>
          <a:noFill/>
          <a:ln w="9525">
            <a:noFill/>
            <a:miter lim="800000"/>
            <a:headEnd/>
            <a:tailEnd/>
          </a:ln>
        </p:spPr>
        <p:txBody>
          <a:bodyPr wrap="none">
            <a:spAutoFit/>
          </a:bodyPr>
          <a:lstStyle/>
          <a:p>
            <a:r>
              <a:rPr lang="en-US" sz="2000" dirty="0"/>
              <a:t>(</a:t>
            </a:r>
            <a:r>
              <a:rPr lang="en-US" sz="2000" dirty="0" err="1"/>
              <a:t>Sumber</a:t>
            </a:r>
            <a:r>
              <a:rPr lang="id-ID" sz="2000" dirty="0"/>
              <a:t> gambar</a:t>
            </a:r>
            <a:r>
              <a:rPr lang="en-US" sz="2000" dirty="0"/>
              <a:t>: </a:t>
            </a:r>
            <a:r>
              <a:rPr lang="en-US" sz="2000" dirty="0" err="1"/>
              <a:t>Matlab</a:t>
            </a:r>
            <a:r>
              <a:rPr lang="en-US" sz="2000" dirty="0"/>
              <a:t>)</a:t>
            </a:r>
          </a:p>
        </p:txBody>
      </p:sp>
    </p:spTree>
    <p:extLst>
      <p:ext uri="{BB962C8B-B14F-4D97-AF65-F5344CB8AC3E}">
        <p14:creationId xmlns:p14="http://schemas.microsoft.com/office/powerpoint/2010/main" val="313427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CC1BB9-EBD2-3A2C-5C77-BC9386B59D38}"/>
              </a:ext>
            </a:extLst>
          </p:cNvPr>
          <p:cNvSpPr>
            <a:spLocks noGrp="1"/>
          </p:cNvSpPr>
          <p:nvPr>
            <p:ph type="sldNum" sz="quarter" idx="12"/>
          </p:nvPr>
        </p:nvSpPr>
        <p:spPr/>
        <p:txBody>
          <a:bodyPr/>
          <a:lstStyle/>
          <a:p>
            <a:fld id="{39DCCA8C-3C40-440D-A23D-CFF4DA06079F}" type="slidenum">
              <a:rPr lang="en-US" smtClean="0"/>
              <a:t>35</a:t>
            </a:fld>
            <a:endParaRPr lang="en-US"/>
          </a:p>
        </p:txBody>
      </p:sp>
      <p:sp>
        <p:nvSpPr>
          <p:cNvPr id="6" name="TextBox 5">
            <a:extLst>
              <a:ext uri="{FF2B5EF4-FFF2-40B4-BE49-F238E27FC236}">
                <a16:creationId xmlns:a16="http://schemas.microsoft.com/office/drawing/2014/main" id="{E79FE2A3-988C-69D0-D40A-AD9D02C3502B}"/>
              </a:ext>
            </a:extLst>
          </p:cNvPr>
          <p:cNvSpPr txBox="1"/>
          <p:nvPr/>
        </p:nvSpPr>
        <p:spPr>
          <a:xfrm>
            <a:off x="711200" y="344889"/>
            <a:ext cx="6096000" cy="6463308"/>
          </a:xfrm>
          <a:prstGeom prst="rect">
            <a:avLst/>
          </a:prstGeom>
          <a:noFill/>
        </p:spPr>
        <p:txBody>
          <a:bodyPr wrap="square">
            <a:spAutoFit/>
          </a:bodyPr>
          <a:lstStyle/>
          <a:p>
            <a:r>
              <a:rPr lang="en-US" dirty="0"/>
              <a:t>&gt;&gt; A = </a:t>
            </a:r>
            <a:r>
              <a:rPr lang="en-US" dirty="0" err="1"/>
              <a:t>imread</a:t>
            </a:r>
            <a:r>
              <a:rPr lang="en-US" dirty="0"/>
              <a:t>('ganesha.bmp');</a:t>
            </a:r>
          </a:p>
          <a:p>
            <a:r>
              <a:rPr lang="en-US" dirty="0"/>
              <a:t>&gt;&gt; </a:t>
            </a:r>
            <a:r>
              <a:rPr lang="en-US" dirty="0" err="1"/>
              <a:t>imshow</a:t>
            </a:r>
            <a:r>
              <a:rPr lang="en-US" dirty="0"/>
              <a:t>(A)</a:t>
            </a:r>
          </a:p>
          <a:p>
            <a:r>
              <a:rPr lang="en-US" dirty="0"/>
              <a:t>&gt;&gt; size(A)</a:t>
            </a:r>
          </a:p>
          <a:p>
            <a:r>
              <a:rPr lang="en-US" dirty="0" err="1"/>
              <a:t>ans</a:t>
            </a:r>
            <a:r>
              <a:rPr lang="en-US" dirty="0"/>
              <a:t> =</a:t>
            </a:r>
          </a:p>
          <a:p>
            <a:endParaRPr lang="en-US" dirty="0"/>
          </a:p>
          <a:p>
            <a:r>
              <a:rPr lang="en-US" dirty="0"/>
              <a:t>   150   150</a:t>
            </a:r>
          </a:p>
          <a:p>
            <a:endParaRPr lang="en-US" dirty="0"/>
          </a:p>
          <a:p>
            <a:r>
              <a:rPr lang="en-US" dirty="0"/>
              <a:t>&gt;&gt; A(101:110, 101:110) </a:t>
            </a:r>
          </a:p>
          <a:p>
            <a:r>
              <a:rPr lang="en-US" dirty="0" err="1"/>
              <a:t>ans</a:t>
            </a:r>
            <a:r>
              <a:rPr lang="en-US" dirty="0"/>
              <a:t> =</a:t>
            </a:r>
          </a:p>
          <a:p>
            <a:endParaRPr lang="en-US" dirty="0"/>
          </a:p>
          <a:p>
            <a:r>
              <a:rPr lang="en-US" dirty="0"/>
              <a:t>  10×10 logical array</a:t>
            </a:r>
          </a:p>
          <a:p>
            <a:endParaRPr lang="en-US" dirty="0"/>
          </a:p>
          <a:p>
            <a:r>
              <a:rPr lang="en-US" dirty="0"/>
              <a:t>      0   0   0   0   0   0   0   0   0   0</a:t>
            </a:r>
          </a:p>
          <a:p>
            <a:r>
              <a:rPr lang="en-US" dirty="0"/>
              <a:t>      0   0   0   0   0   0   1   1   1   1</a:t>
            </a:r>
          </a:p>
          <a:p>
            <a:r>
              <a:rPr lang="en-US" dirty="0"/>
              <a:t>      0   0   0   0   1   1   1   1   1   1</a:t>
            </a:r>
          </a:p>
          <a:p>
            <a:r>
              <a:rPr lang="en-US" dirty="0"/>
              <a:t>      1   0   0   0   0   1   1   1   1   1</a:t>
            </a:r>
          </a:p>
          <a:p>
            <a:r>
              <a:rPr lang="en-US" dirty="0"/>
              <a:t>      1   1   0   0   0   0   0   1   1   1</a:t>
            </a:r>
          </a:p>
          <a:p>
            <a:r>
              <a:rPr lang="en-US" dirty="0"/>
              <a:t>      1   1   1   0   0   0   0   0   0   1</a:t>
            </a:r>
          </a:p>
          <a:p>
            <a:r>
              <a:rPr lang="en-US" dirty="0"/>
              <a:t>      1   1   1   1   1   0   0   0   0   0</a:t>
            </a:r>
          </a:p>
          <a:p>
            <a:r>
              <a:rPr lang="en-US" dirty="0"/>
              <a:t>      1   1   1   1   1   1   1   1   0   0</a:t>
            </a:r>
          </a:p>
          <a:p>
            <a:r>
              <a:rPr lang="en-US" dirty="0"/>
              <a:t>      1   1   1   1   1   1   1   1   1   0</a:t>
            </a:r>
          </a:p>
          <a:p>
            <a:r>
              <a:rPr lang="en-US" dirty="0"/>
              <a:t>      0   0   0   0   0   0   0   0   0   0</a:t>
            </a:r>
          </a:p>
          <a:p>
            <a:r>
              <a:rPr lang="en-US" dirty="0"/>
              <a:t>     </a:t>
            </a:r>
          </a:p>
        </p:txBody>
      </p:sp>
      <p:pic>
        <p:nvPicPr>
          <p:cNvPr id="8" name="Picture 7">
            <a:extLst>
              <a:ext uri="{FF2B5EF4-FFF2-40B4-BE49-F238E27FC236}">
                <a16:creationId xmlns:a16="http://schemas.microsoft.com/office/drawing/2014/main" id="{8F44C20C-C6EB-CD19-24BF-E54F7063027A}"/>
              </a:ext>
            </a:extLst>
          </p:cNvPr>
          <p:cNvPicPr>
            <a:picLocks noChangeAspect="1"/>
          </p:cNvPicPr>
          <p:nvPr/>
        </p:nvPicPr>
        <p:blipFill>
          <a:blip r:embed="rId2"/>
          <a:stretch>
            <a:fillRect/>
          </a:stretch>
        </p:blipFill>
        <p:spPr>
          <a:xfrm>
            <a:off x="5418817" y="407987"/>
            <a:ext cx="3970474" cy="3021013"/>
          </a:xfrm>
          <a:prstGeom prst="rect">
            <a:avLst/>
          </a:prstGeom>
        </p:spPr>
      </p:pic>
    </p:spTree>
    <p:extLst>
      <p:ext uri="{BB962C8B-B14F-4D97-AF65-F5344CB8AC3E}">
        <p14:creationId xmlns:p14="http://schemas.microsoft.com/office/powerpoint/2010/main" val="1765616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38200" y="649968"/>
            <a:ext cx="10515600" cy="4667250"/>
          </a:xfrm>
        </p:spPr>
        <p:txBody>
          <a:bodyPr>
            <a:normAutofit lnSpcReduction="10000"/>
          </a:bodyPr>
          <a:lstStyle/>
          <a:p>
            <a:pPr marL="0" indent="0">
              <a:buNone/>
            </a:pPr>
            <a:r>
              <a:rPr lang="en-US" b="1" dirty="0"/>
              <a:t>2. Citra </a:t>
            </a:r>
            <a:r>
              <a:rPr lang="en-US" b="1" dirty="0" err="1"/>
              <a:t>terindeks</a:t>
            </a:r>
            <a:r>
              <a:rPr lang="en-US" b="1" dirty="0"/>
              <a:t> (</a:t>
            </a:r>
            <a:r>
              <a:rPr lang="en-US" b="1" i="1" dirty="0"/>
              <a:t>indexed image</a:t>
            </a:r>
            <a:r>
              <a:rPr lang="en-US" b="1" dirty="0"/>
              <a:t>)</a:t>
            </a:r>
          </a:p>
          <a:p>
            <a:endParaRPr lang="en-US" sz="2400" dirty="0"/>
          </a:p>
          <a:p>
            <a:r>
              <a:rPr lang="en-US" sz="2400" dirty="0"/>
              <a:t>Citra </a:t>
            </a:r>
            <a:r>
              <a:rPr lang="en-US" sz="2400" dirty="0" err="1"/>
              <a:t>terindeks</a:t>
            </a:r>
            <a:r>
              <a:rPr lang="en-US" sz="2400" dirty="0"/>
              <a:t> </a:t>
            </a:r>
            <a:r>
              <a:rPr lang="en-US" sz="2400" dirty="0" err="1"/>
              <a:t>terdiri</a:t>
            </a:r>
            <a:r>
              <a:rPr lang="en-US" sz="2400" dirty="0"/>
              <a:t> </a:t>
            </a:r>
            <a:r>
              <a:rPr lang="en-US" sz="2400" dirty="0" err="1"/>
              <a:t>dari</a:t>
            </a:r>
            <a:r>
              <a:rPr lang="en-US" sz="2400" dirty="0"/>
              <a:t> </a:t>
            </a:r>
            <a:r>
              <a:rPr lang="en-US" sz="2400" dirty="0" err="1"/>
              <a:t>sebuah</a:t>
            </a:r>
            <a:r>
              <a:rPr lang="en-US" sz="2400" dirty="0"/>
              <a:t> </a:t>
            </a:r>
            <a:r>
              <a:rPr lang="en-US" sz="2400" dirty="0" err="1"/>
              <a:t>palet</a:t>
            </a:r>
            <a:r>
              <a:rPr lang="en-US" sz="2400" dirty="0"/>
              <a:t> </a:t>
            </a:r>
            <a:r>
              <a:rPr lang="en-US" sz="2400" dirty="0" err="1"/>
              <a:t>warna</a:t>
            </a:r>
            <a:r>
              <a:rPr lang="en-US" sz="2400" dirty="0"/>
              <a:t> (</a:t>
            </a:r>
            <a:r>
              <a:rPr lang="en-US" sz="2400" i="1" dirty="0"/>
              <a:t>colormap</a:t>
            </a:r>
            <a:r>
              <a:rPr lang="en-US" sz="2400" dirty="0"/>
              <a:t>) dan </a:t>
            </a:r>
            <a:r>
              <a:rPr lang="en-US" sz="2400" dirty="0" err="1"/>
              <a:t>sebuah</a:t>
            </a:r>
            <a:r>
              <a:rPr lang="en-US" sz="2400" dirty="0"/>
              <a:t> </a:t>
            </a:r>
            <a:r>
              <a:rPr lang="en-US" sz="2400" dirty="0" err="1"/>
              <a:t>matriks</a:t>
            </a:r>
            <a:r>
              <a:rPr lang="en-US" sz="2400" dirty="0"/>
              <a:t> yang </a:t>
            </a:r>
            <a:r>
              <a:rPr lang="en-US" sz="2400" dirty="0" err="1"/>
              <a:t>nilai</a:t>
            </a:r>
            <a:r>
              <a:rPr lang="en-US" sz="2400" dirty="0"/>
              <a:t> </a:t>
            </a:r>
            <a:r>
              <a:rPr lang="en-US" sz="2400" dirty="0" err="1"/>
              <a:t>elemennya</a:t>
            </a:r>
            <a:r>
              <a:rPr lang="en-US" sz="2400" dirty="0"/>
              <a:t> </a:t>
            </a:r>
            <a:r>
              <a:rPr lang="en-US" sz="2400" dirty="0" err="1"/>
              <a:t>menyatakan</a:t>
            </a:r>
            <a:r>
              <a:rPr lang="en-US" sz="2400" dirty="0"/>
              <a:t> </a:t>
            </a:r>
            <a:r>
              <a:rPr lang="en-US" sz="2400" dirty="0" err="1"/>
              <a:t>indeks</a:t>
            </a:r>
            <a:r>
              <a:rPr lang="en-US" sz="2400" dirty="0"/>
              <a:t> </a:t>
            </a:r>
            <a:r>
              <a:rPr lang="en-US" sz="2400" dirty="0" err="1"/>
              <a:t>ke</a:t>
            </a:r>
            <a:r>
              <a:rPr lang="en-US" sz="2400" dirty="0"/>
              <a:t> </a:t>
            </a:r>
            <a:r>
              <a:rPr lang="en-US" sz="2400" dirty="0" err="1"/>
              <a:t>sebuah</a:t>
            </a:r>
            <a:r>
              <a:rPr lang="en-US" sz="2400" dirty="0"/>
              <a:t> baris di </a:t>
            </a:r>
            <a:r>
              <a:rPr lang="en-US" sz="2400" dirty="0" err="1"/>
              <a:t>dalam</a:t>
            </a:r>
            <a:r>
              <a:rPr lang="en-US" sz="2400" dirty="0"/>
              <a:t> </a:t>
            </a:r>
            <a:r>
              <a:rPr lang="en-US" sz="2400" dirty="0" err="1"/>
              <a:t>palet</a:t>
            </a:r>
            <a:r>
              <a:rPr lang="en-US" sz="2400" dirty="0"/>
              <a:t>. </a:t>
            </a:r>
          </a:p>
          <a:p>
            <a:r>
              <a:rPr lang="en-US" sz="2400" dirty="0" err="1"/>
              <a:t>Palet</a:t>
            </a:r>
            <a:r>
              <a:rPr lang="en-US" sz="2400" dirty="0"/>
              <a:t> </a:t>
            </a:r>
            <a:r>
              <a:rPr lang="en-US" sz="2400" dirty="0" err="1"/>
              <a:t>adalah</a:t>
            </a:r>
            <a:r>
              <a:rPr lang="en-US" sz="2400" dirty="0"/>
              <a:t> </a:t>
            </a:r>
            <a:r>
              <a:rPr lang="en-US" sz="2400" dirty="0" err="1"/>
              <a:t>matriks</a:t>
            </a:r>
            <a:r>
              <a:rPr lang="en-US" sz="2400" dirty="0"/>
              <a:t> </a:t>
            </a:r>
            <a:r>
              <a:rPr lang="en-US" sz="2400" i="1" dirty="0"/>
              <a:t>m</a:t>
            </a:r>
            <a:r>
              <a:rPr lang="en-US" sz="2400" dirty="0"/>
              <a:t> x 3 </a:t>
            </a:r>
            <a:r>
              <a:rPr lang="en-US" sz="2400" dirty="0" err="1"/>
              <a:t>bertipe</a:t>
            </a:r>
            <a:r>
              <a:rPr lang="en-US" sz="2400" dirty="0"/>
              <a:t> </a:t>
            </a:r>
            <a:r>
              <a:rPr lang="en-US" sz="2400" i="1" dirty="0"/>
              <a:t>floating-point </a:t>
            </a:r>
            <a:r>
              <a:rPr lang="en-US" sz="2400" dirty="0" err="1"/>
              <a:t>dengan</a:t>
            </a:r>
            <a:r>
              <a:rPr lang="en-US" sz="2400" dirty="0"/>
              <a:t> </a:t>
            </a:r>
            <a:r>
              <a:rPr lang="en-US" sz="2400" dirty="0" err="1"/>
              <a:t>nilai</a:t>
            </a:r>
            <a:r>
              <a:rPr lang="en-US" sz="2400" dirty="0"/>
              <a:t> di </a:t>
            </a:r>
            <a:r>
              <a:rPr lang="en-US" sz="2400" dirty="0" err="1"/>
              <a:t>dalam</a:t>
            </a:r>
            <a:r>
              <a:rPr lang="en-US" sz="2400" dirty="0"/>
              <a:t> [0, 1].</a:t>
            </a:r>
            <a:r>
              <a:rPr lang="id-ID" sz="2400" dirty="0"/>
              <a:t> Untuk citra dengan  256 warna, maka </a:t>
            </a:r>
            <a:r>
              <a:rPr lang="id-ID" sz="2400" i="1" dirty="0"/>
              <a:t>map</a:t>
            </a:r>
            <a:r>
              <a:rPr lang="id-ID" sz="2400" dirty="0"/>
              <a:t> berukuran 256 x 3.</a:t>
            </a:r>
            <a:endParaRPr lang="en-US" sz="2400" dirty="0"/>
          </a:p>
          <a:p>
            <a:r>
              <a:rPr lang="id-ID" sz="2400" dirty="0"/>
              <a:t>Tiap baris di dalam palet menspesifikasikan komponen </a:t>
            </a:r>
            <a:r>
              <a:rPr lang="id-ID" sz="2400" i="1" dirty="0"/>
              <a:t>red</a:t>
            </a:r>
            <a:r>
              <a:rPr lang="id-ID" sz="2400" dirty="0"/>
              <a:t>, </a:t>
            </a:r>
            <a:r>
              <a:rPr lang="id-ID" sz="2400" i="1" dirty="0"/>
              <a:t>green</a:t>
            </a:r>
            <a:r>
              <a:rPr lang="id-ID" sz="2400" dirty="0"/>
              <a:t>, dan </a:t>
            </a:r>
            <a:r>
              <a:rPr lang="id-ID" sz="2400" i="1" dirty="0"/>
              <a:t>blue</a:t>
            </a:r>
            <a:r>
              <a:rPr lang="id-ID" sz="2400" dirty="0"/>
              <a:t> dari sebuah warna tunggal. </a:t>
            </a:r>
          </a:p>
          <a:p>
            <a:r>
              <a:rPr lang="en-US" sz="2400" dirty="0" err="1"/>
              <a:t>Warna</a:t>
            </a:r>
            <a:r>
              <a:rPr lang="en-US" sz="2400" dirty="0"/>
              <a:t> </a:t>
            </a:r>
            <a:r>
              <a:rPr lang="en-US" sz="2400" dirty="0" err="1"/>
              <a:t>sebuah</a:t>
            </a:r>
            <a:r>
              <a:rPr lang="en-US" sz="2400" dirty="0"/>
              <a:t> </a:t>
            </a:r>
            <a:r>
              <a:rPr lang="en-US" sz="2400" i="1" dirty="0"/>
              <a:t>pixel</a:t>
            </a:r>
            <a:r>
              <a:rPr lang="en-US" sz="2400" dirty="0"/>
              <a:t> </a:t>
            </a:r>
            <a:r>
              <a:rPr lang="en-US" sz="2400" dirty="0" err="1"/>
              <a:t>adalah</a:t>
            </a:r>
            <a:r>
              <a:rPr lang="en-US" sz="2400" dirty="0"/>
              <a:t> </a:t>
            </a:r>
            <a:r>
              <a:rPr lang="en-US" sz="2400" dirty="0" err="1"/>
              <a:t>kombinasi</a:t>
            </a:r>
            <a:r>
              <a:rPr lang="en-US" sz="2400" dirty="0"/>
              <a:t> </a:t>
            </a:r>
            <a:r>
              <a:rPr lang="en-US" sz="2400" dirty="0" err="1"/>
              <a:t>setiap</a:t>
            </a:r>
            <a:r>
              <a:rPr lang="en-US" sz="2400" dirty="0"/>
              <a:t> </a:t>
            </a:r>
            <a:r>
              <a:rPr lang="en-US" sz="2400" dirty="0" err="1"/>
              <a:t>komponen</a:t>
            </a:r>
            <a:r>
              <a:rPr lang="en-US" sz="2400" dirty="0"/>
              <a:t> </a:t>
            </a:r>
            <a:r>
              <a:rPr lang="en-US" sz="2400" i="1" dirty="0"/>
              <a:t>red</a:t>
            </a:r>
            <a:r>
              <a:rPr lang="en-US" sz="2400" dirty="0"/>
              <a:t> (R), </a:t>
            </a:r>
            <a:r>
              <a:rPr lang="en-US" sz="2400" i="1" dirty="0"/>
              <a:t>green</a:t>
            </a:r>
            <a:r>
              <a:rPr lang="en-US" sz="2400" dirty="0"/>
              <a:t> (G), dan </a:t>
            </a:r>
            <a:r>
              <a:rPr lang="en-US" sz="2400" i="1" dirty="0"/>
              <a:t>blue</a:t>
            </a:r>
            <a:r>
              <a:rPr lang="en-US" sz="2400" dirty="0"/>
              <a:t> (B) pada baris </a:t>
            </a:r>
            <a:r>
              <a:rPr lang="en-US" sz="2400" dirty="0" err="1"/>
              <a:t>palet</a:t>
            </a:r>
            <a:r>
              <a:rPr lang="en-US" sz="2400" dirty="0"/>
              <a:t> </a:t>
            </a:r>
            <a:r>
              <a:rPr lang="en-US" sz="2400" dirty="0" err="1"/>
              <a:t>tersebut</a:t>
            </a:r>
            <a:r>
              <a:rPr lang="en-US" sz="2400" dirty="0"/>
              <a:t>.</a:t>
            </a:r>
          </a:p>
          <a:p>
            <a:r>
              <a:rPr lang="en-US" sz="2400" dirty="0" err="1"/>
              <a:t>Contoh</a:t>
            </a:r>
            <a:r>
              <a:rPr lang="en-US" sz="2400" dirty="0"/>
              <a:t> </a:t>
            </a:r>
            <a:r>
              <a:rPr lang="en-US" sz="2400" dirty="0" err="1"/>
              <a:t>citra</a:t>
            </a:r>
            <a:r>
              <a:rPr lang="en-US" sz="2400" dirty="0"/>
              <a:t> </a:t>
            </a:r>
            <a:r>
              <a:rPr lang="en-US" sz="2400" dirty="0" err="1"/>
              <a:t>terindeks</a:t>
            </a:r>
            <a:r>
              <a:rPr lang="en-US" sz="2400" dirty="0"/>
              <a:t> </a:t>
            </a:r>
            <a:r>
              <a:rPr lang="en-US" sz="2400" dirty="0" err="1"/>
              <a:t>adalah</a:t>
            </a:r>
            <a:r>
              <a:rPr lang="en-US" sz="2400" dirty="0"/>
              <a:t> </a:t>
            </a:r>
            <a:r>
              <a:rPr lang="en-US" sz="2400" dirty="0" err="1"/>
              <a:t>citra</a:t>
            </a:r>
            <a:r>
              <a:rPr lang="en-US" sz="2400" dirty="0"/>
              <a:t> format GIF dan </a:t>
            </a:r>
            <a:r>
              <a:rPr lang="en-US" sz="2400" dirty="0" err="1"/>
              <a:t>citra</a:t>
            </a:r>
            <a:r>
              <a:rPr lang="en-US" sz="2400" dirty="0"/>
              <a:t> format BMP (</a:t>
            </a:r>
            <a:r>
              <a:rPr lang="en-US" sz="2400" dirty="0" err="1"/>
              <a:t>untuk</a:t>
            </a:r>
            <a:r>
              <a:rPr lang="en-US" sz="2400" dirty="0"/>
              <a:t> </a:t>
            </a:r>
            <a:r>
              <a:rPr lang="en-US" sz="2400" dirty="0" err="1"/>
              <a:t>citra</a:t>
            </a:r>
            <a:r>
              <a:rPr lang="en-US" sz="2400" dirty="0"/>
              <a:t> </a:t>
            </a:r>
            <a:r>
              <a:rPr lang="en-US" sz="2400" dirty="0" err="1"/>
              <a:t>dengan</a:t>
            </a:r>
            <a:r>
              <a:rPr lang="en-US" sz="2400" dirty="0"/>
              <a:t> 8 bit/pixel </a:t>
            </a:r>
            <a:r>
              <a:rPr lang="en-US" sz="2400" dirty="0" err="1"/>
              <a:t>atau</a:t>
            </a:r>
            <a:r>
              <a:rPr lang="en-US" sz="2400" dirty="0"/>
              <a:t> </a:t>
            </a:r>
            <a:r>
              <a:rPr lang="en-US" sz="2400" dirty="0" err="1"/>
              <a:t>kurang</a:t>
            </a:r>
            <a:r>
              <a:rPr lang="en-US" sz="2400" dirty="0"/>
              <a:t>)</a:t>
            </a:r>
          </a:p>
          <a:p>
            <a:endParaRPr lang="en-US" sz="2400" dirty="0"/>
          </a:p>
        </p:txBody>
      </p:sp>
      <p:sp>
        <p:nvSpPr>
          <p:cNvPr id="4" name="Slide Number Placeholder 3"/>
          <p:cNvSpPr>
            <a:spLocks noGrp="1"/>
          </p:cNvSpPr>
          <p:nvPr>
            <p:ph type="sldNum" sz="quarter" idx="12"/>
          </p:nvPr>
        </p:nvSpPr>
        <p:spPr/>
        <p:txBody>
          <a:bodyPr/>
          <a:lstStyle/>
          <a:p>
            <a:pPr>
              <a:defRPr/>
            </a:pPr>
            <a:fld id="{D9E96BE0-57B7-4E4C-BB19-1934CC9AB8F7}" type="slidenum">
              <a:rPr lang="en-US" altLang="en-US" smtClean="0"/>
              <a:pPr>
                <a:defRPr/>
              </a:pPr>
              <a:t>36</a:t>
            </a:fld>
            <a:endParaRPr lang="en-US" altLang="en-US"/>
          </a:p>
        </p:txBody>
      </p:sp>
    </p:spTree>
    <p:extLst>
      <p:ext uri="{BB962C8B-B14F-4D97-AF65-F5344CB8AC3E}">
        <p14:creationId xmlns:p14="http://schemas.microsoft.com/office/powerpoint/2010/main" val="2274967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752D3A-8956-4F9B-B3EE-6C82BE82CC51}" type="slidenum">
              <a:rPr lang="en-US" altLang="en-US" smtClean="0"/>
              <a:pPr>
                <a:defRPr/>
              </a:pPr>
              <a:t>37</a:t>
            </a:fld>
            <a:endParaRPr lang="en-US" altLang="en-US"/>
          </a:p>
        </p:txBody>
      </p:sp>
      <p:pic>
        <p:nvPicPr>
          <p:cNvPr id="14339" name="Picture 2"/>
          <p:cNvPicPr>
            <a:picLocks noChangeAspect="1" noChangeArrowheads="1"/>
          </p:cNvPicPr>
          <p:nvPr/>
        </p:nvPicPr>
        <p:blipFill>
          <a:blip r:embed="rId2"/>
          <a:srcRect/>
          <a:stretch>
            <a:fillRect/>
          </a:stretch>
        </p:blipFill>
        <p:spPr bwMode="auto">
          <a:xfrm>
            <a:off x="872491" y="269240"/>
            <a:ext cx="9880600" cy="4357688"/>
          </a:xfrm>
          <a:prstGeom prst="rect">
            <a:avLst/>
          </a:prstGeom>
          <a:noFill/>
          <a:ln w="9525">
            <a:noFill/>
            <a:miter lim="800000"/>
            <a:headEnd/>
            <a:tailEnd/>
          </a:ln>
        </p:spPr>
      </p:pic>
      <p:sp>
        <p:nvSpPr>
          <p:cNvPr id="14340" name="TextBox 6"/>
          <p:cNvSpPr txBox="1">
            <a:spLocks noChangeArrowheads="1"/>
          </p:cNvSpPr>
          <p:nvPr/>
        </p:nvSpPr>
        <p:spPr bwMode="auto">
          <a:xfrm>
            <a:off x="872491" y="455359"/>
            <a:ext cx="2873800" cy="400110"/>
          </a:xfrm>
          <a:prstGeom prst="rect">
            <a:avLst/>
          </a:prstGeom>
          <a:noFill/>
          <a:ln w="9525">
            <a:noFill/>
            <a:miter lim="800000"/>
            <a:headEnd/>
            <a:tailEnd/>
          </a:ln>
        </p:spPr>
        <p:txBody>
          <a:bodyPr wrap="none">
            <a:spAutoFit/>
          </a:bodyPr>
          <a:lstStyle/>
          <a:p>
            <a:r>
              <a:rPr lang="en-US" sz="2000" dirty="0"/>
              <a:t>(</a:t>
            </a:r>
            <a:r>
              <a:rPr lang="en-US" sz="2000" dirty="0" err="1"/>
              <a:t>Sumber</a:t>
            </a:r>
            <a:r>
              <a:rPr lang="id-ID" sz="2000" dirty="0"/>
              <a:t> gambar</a:t>
            </a:r>
            <a:r>
              <a:rPr lang="en-US" sz="2000" dirty="0"/>
              <a:t>: </a:t>
            </a:r>
            <a:r>
              <a:rPr lang="en-US" sz="2000" dirty="0" err="1"/>
              <a:t>Matlab</a:t>
            </a:r>
            <a:r>
              <a:rPr lang="en-US" sz="2000" dirty="0"/>
              <a:t>)</a:t>
            </a:r>
          </a:p>
        </p:txBody>
      </p:sp>
      <p:sp>
        <p:nvSpPr>
          <p:cNvPr id="5" name="TextBox 4"/>
          <p:cNvSpPr txBox="1"/>
          <p:nvPr/>
        </p:nvSpPr>
        <p:spPr>
          <a:xfrm>
            <a:off x="568112" y="4937641"/>
            <a:ext cx="11623888" cy="1107996"/>
          </a:xfrm>
          <a:prstGeom prst="rect">
            <a:avLst/>
          </a:prstGeom>
          <a:noFill/>
        </p:spPr>
        <p:txBody>
          <a:bodyPr wrap="none" rtlCol="0">
            <a:spAutoFit/>
          </a:bodyPr>
          <a:lstStyle/>
          <a:p>
            <a:r>
              <a:rPr lang="id-ID" sz="2200" dirty="0"/>
              <a:t>Pada gambar di atas, nilai </a:t>
            </a:r>
            <a:r>
              <a:rPr lang="id-ID" sz="2200" i="1" dirty="0"/>
              <a:t>pixel</a:t>
            </a:r>
            <a:r>
              <a:rPr lang="id-ID" sz="2200" dirty="0"/>
              <a:t> 5 menunjuk ke baris ke-5 dari palet. Nilai  komponen warna pada </a:t>
            </a:r>
          </a:p>
          <a:p>
            <a:r>
              <a:rPr lang="id-ID" sz="2200" dirty="0"/>
              <a:t>baris ke-5 adalah R = 0.2902, G = 0.0627, dan B = 0.0627. Itu artinya warna pada </a:t>
            </a:r>
            <a:r>
              <a:rPr lang="id-ID" sz="2200" i="1" dirty="0"/>
              <a:t>pixel</a:t>
            </a:r>
            <a:r>
              <a:rPr lang="id-ID" sz="2200" dirty="0"/>
              <a:t> bernilai 5 </a:t>
            </a:r>
          </a:p>
          <a:p>
            <a:r>
              <a:rPr lang="id-ID" sz="2200" dirty="0"/>
              <a:t>merupakan  kombinasi dari ketiga komponen R, G, dan B tersebut.</a:t>
            </a:r>
          </a:p>
        </p:txBody>
      </p:sp>
    </p:spTree>
    <p:extLst>
      <p:ext uri="{BB962C8B-B14F-4D97-AF65-F5344CB8AC3E}">
        <p14:creationId xmlns:p14="http://schemas.microsoft.com/office/powerpoint/2010/main" val="289702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56B0F7-FDDE-9476-FD5F-C86820646D6D}"/>
              </a:ext>
            </a:extLst>
          </p:cNvPr>
          <p:cNvSpPr>
            <a:spLocks noGrp="1"/>
          </p:cNvSpPr>
          <p:nvPr>
            <p:ph type="sldNum" sz="quarter" idx="12"/>
          </p:nvPr>
        </p:nvSpPr>
        <p:spPr/>
        <p:txBody>
          <a:bodyPr/>
          <a:lstStyle/>
          <a:p>
            <a:fld id="{39DCCA8C-3C40-440D-A23D-CFF4DA06079F}" type="slidenum">
              <a:rPr lang="en-US" smtClean="0"/>
              <a:t>38</a:t>
            </a:fld>
            <a:endParaRPr lang="en-US"/>
          </a:p>
        </p:txBody>
      </p:sp>
      <p:sp>
        <p:nvSpPr>
          <p:cNvPr id="6" name="TextBox 5">
            <a:extLst>
              <a:ext uri="{FF2B5EF4-FFF2-40B4-BE49-F238E27FC236}">
                <a16:creationId xmlns:a16="http://schemas.microsoft.com/office/drawing/2014/main" id="{9C4B8FE3-F57B-7216-6051-42FF6B55FB40}"/>
              </a:ext>
            </a:extLst>
          </p:cNvPr>
          <p:cNvSpPr txBox="1"/>
          <p:nvPr/>
        </p:nvSpPr>
        <p:spPr>
          <a:xfrm>
            <a:off x="769258" y="898381"/>
            <a:ext cx="6096000" cy="2554545"/>
          </a:xfrm>
          <a:prstGeom prst="rect">
            <a:avLst/>
          </a:prstGeom>
          <a:noFill/>
        </p:spPr>
        <p:txBody>
          <a:bodyPr wrap="square">
            <a:spAutoFit/>
          </a:bodyPr>
          <a:lstStyle/>
          <a:p>
            <a:r>
              <a:rPr lang="en-US" sz="2000" dirty="0">
                <a:latin typeface="Courier New" panose="02070309020205020404" pitchFamily="49" charset="0"/>
                <a:cs typeface="Courier New" panose="02070309020205020404" pitchFamily="49" charset="0"/>
              </a:rPr>
              <a:t>&gt;&gt; [A, map] = </a:t>
            </a:r>
            <a:r>
              <a:rPr lang="en-US" sz="2000" dirty="0" err="1">
                <a:latin typeface="Courier New" panose="02070309020205020404" pitchFamily="49" charset="0"/>
                <a:cs typeface="Courier New" panose="02070309020205020404" pitchFamily="49" charset="0"/>
              </a:rPr>
              <a:t>imread</a:t>
            </a:r>
            <a:r>
              <a:rPr lang="en-US" sz="2000" dirty="0">
                <a:latin typeface="Courier New" panose="02070309020205020404" pitchFamily="49" charset="0"/>
                <a:cs typeface="Courier New" panose="02070309020205020404" pitchFamily="49" charset="0"/>
              </a:rPr>
              <a:t>('kartun.gif');</a:t>
            </a:r>
          </a:p>
          <a:p>
            <a:r>
              <a:rPr lang="en-US" sz="2000" dirty="0">
                <a:latin typeface="Courier New" panose="02070309020205020404" pitchFamily="49" charset="0"/>
                <a:cs typeface="Courier New" panose="02070309020205020404" pitchFamily="49" charset="0"/>
              </a:rPr>
              <a:t>&gt;&gt; size(map)</a:t>
            </a:r>
          </a:p>
          <a:p>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ans</a:t>
            </a:r>
            <a:r>
              <a:rPr lang="en-US" sz="2000" dirty="0">
                <a:latin typeface="Courier New" panose="02070309020205020404" pitchFamily="49" charset="0"/>
                <a:cs typeface="Courier New" panose="02070309020205020404" pitchFamily="49" charset="0"/>
              </a:rPr>
              <a:t> =</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256     3</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imshow</a:t>
            </a:r>
            <a:r>
              <a:rPr lang="en-US" sz="2000" dirty="0">
                <a:latin typeface="Courier New" panose="02070309020205020404" pitchFamily="49" charset="0"/>
                <a:cs typeface="Courier New" panose="02070309020205020404" pitchFamily="49" charset="0"/>
              </a:rPr>
              <a:t>(A, map)</a:t>
            </a:r>
          </a:p>
        </p:txBody>
      </p:sp>
      <p:pic>
        <p:nvPicPr>
          <p:cNvPr id="8" name="Picture 7">
            <a:extLst>
              <a:ext uri="{FF2B5EF4-FFF2-40B4-BE49-F238E27FC236}">
                <a16:creationId xmlns:a16="http://schemas.microsoft.com/office/drawing/2014/main" id="{C1724BE7-6557-A268-57F6-8AA49358E414}"/>
              </a:ext>
            </a:extLst>
          </p:cNvPr>
          <p:cNvPicPr>
            <a:picLocks noChangeAspect="1"/>
          </p:cNvPicPr>
          <p:nvPr/>
        </p:nvPicPr>
        <p:blipFill>
          <a:blip r:embed="rId2"/>
          <a:stretch>
            <a:fillRect/>
          </a:stretch>
        </p:blipFill>
        <p:spPr>
          <a:xfrm>
            <a:off x="6288995" y="0"/>
            <a:ext cx="5133747" cy="3383401"/>
          </a:xfrm>
          <a:prstGeom prst="rect">
            <a:avLst/>
          </a:prstGeom>
        </p:spPr>
      </p:pic>
      <p:sp>
        <p:nvSpPr>
          <p:cNvPr id="10" name="TextBox 9">
            <a:extLst>
              <a:ext uri="{FF2B5EF4-FFF2-40B4-BE49-F238E27FC236}">
                <a16:creationId xmlns:a16="http://schemas.microsoft.com/office/drawing/2014/main" id="{EFEA06A3-20C2-EDC5-50CD-1DB8E71929AA}"/>
              </a:ext>
            </a:extLst>
          </p:cNvPr>
          <p:cNvSpPr txBox="1"/>
          <p:nvPr/>
        </p:nvSpPr>
        <p:spPr>
          <a:xfrm>
            <a:off x="5903006" y="3110868"/>
            <a:ext cx="6096000" cy="3693319"/>
          </a:xfrm>
          <a:prstGeom prst="rect">
            <a:avLst/>
          </a:prstGeom>
          <a:noFill/>
        </p:spPr>
        <p:txBody>
          <a:bodyPr wrap="square">
            <a:spAutoFit/>
          </a:bodyPr>
          <a:lstStyle/>
          <a:p>
            <a:r>
              <a:rPr lang="fr-FR" dirty="0"/>
              <a:t>&gt;&gt; </a:t>
            </a:r>
            <a:r>
              <a:rPr lang="fr-FR" dirty="0" err="1"/>
              <a:t>map</a:t>
            </a:r>
            <a:r>
              <a:rPr lang="fr-FR" dirty="0"/>
              <a:t>(1:8, 1:3)</a:t>
            </a:r>
          </a:p>
          <a:p>
            <a:endParaRPr lang="fr-FR" dirty="0"/>
          </a:p>
          <a:p>
            <a:r>
              <a:rPr lang="fr-FR" dirty="0"/>
              <a:t>ans =</a:t>
            </a:r>
          </a:p>
          <a:p>
            <a:endParaRPr lang="fr-FR" dirty="0"/>
          </a:p>
          <a:p>
            <a:r>
              <a:rPr lang="fr-FR" dirty="0"/>
              <a:t>    0.9137    0.9608    0.5412</a:t>
            </a:r>
          </a:p>
          <a:p>
            <a:r>
              <a:rPr lang="fr-FR" dirty="0"/>
              <a:t>    0.0039         0         0</a:t>
            </a:r>
          </a:p>
          <a:p>
            <a:r>
              <a:rPr lang="fr-FR" dirty="0"/>
              <a:t>    0.8471    0.3882    0.0863</a:t>
            </a:r>
          </a:p>
          <a:p>
            <a:r>
              <a:rPr lang="fr-FR" dirty="0"/>
              <a:t>    0.9961    0.0039         0</a:t>
            </a:r>
          </a:p>
          <a:p>
            <a:r>
              <a:rPr lang="fr-FR" dirty="0"/>
              <a:t>    0.6980    0.6980    0.6902</a:t>
            </a:r>
          </a:p>
          <a:p>
            <a:r>
              <a:rPr lang="fr-FR" dirty="0"/>
              <a:t>    0.8078    0.5765    0.8039</a:t>
            </a:r>
          </a:p>
          <a:p>
            <a:r>
              <a:rPr lang="fr-FR" dirty="0"/>
              <a:t>    0.6627    0.8392    0.8824</a:t>
            </a:r>
          </a:p>
          <a:p>
            <a:r>
              <a:rPr lang="fr-FR" dirty="0"/>
              <a:t>    1.0000    0.8706    0.7843</a:t>
            </a:r>
          </a:p>
          <a:p>
            <a:r>
              <a:rPr lang="fr-FR" dirty="0"/>
              <a:t>    </a:t>
            </a:r>
            <a:endParaRPr lang="en-US" dirty="0"/>
          </a:p>
        </p:txBody>
      </p:sp>
    </p:spTree>
    <p:extLst>
      <p:ext uri="{BB962C8B-B14F-4D97-AF65-F5344CB8AC3E}">
        <p14:creationId xmlns:p14="http://schemas.microsoft.com/office/powerpoint/2010/main" val="905189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2FF98-634C-9330-2791-C42B917C6C9C}"/>
              </a:ext>
            </a:extLst>
          </p:cNvPr>
          <p:cNvSpPr>
            <a:spLocks noGrp="1"/>
          </p:cNvSpPr>
          <p:nvPr>
            <p:ph idx="1"/>
          </p:nvPr>
        </p:nvSpPr>
        <p:spPr>
          <a:xfrm>
            <a:off x="838200" y="508000"/>
            <a:ext cx="10515600" cy="5668963"/>
          </a:xfrm>
        </p:spPr>
        <p:txBody>
          <a:bodyPr/>
          <a:lstStyle/>
          <a:p>
            <a:pPr marL="0" indent="0">
              <a:buNone/>
            </a:pPr>
            <a:r>
              <a:rPr lang="en-US" b="1" dirty="0"/>
              <a:t>3.  Citra </a:t>
            </a:r>
            <a:r>
              <a:rPr lang="en-US" b="1" dirty="0" err="1"/>
              <a:t>hitam-putih</a:t>
            </a:r>
            <a:r>
              <a:rPr lang="en-US" b="1" dirty="0"/>
              <a:t> (</a:t>
            </a:r>
            <a:r>
              <a:rPr lang="en-US" b="1" i="1" dirty="0"/>
              <a:t>grayscale image</a:t>
            </a:r>
            <a:r>
              <a:rPr lang="en-US" b="1" dirty="0"/>
              <a:t>) </a:t>
            </a:r>
          </a:p>
          <a:p>
            <a:endParaRPr lang="en-US" sz="2400" dirty="0"/>
          </a:p>
          <a:p>
            <a:r>
              <a:rPr lang="en-US" sz="2400" dirty="0" err="1"/>
              <a:t>Disebut</a:t>
            </a:r>
            <a:r>
              <a:rPr lang="en-US" sz="2400" dirty="0"/>
              <a:t> juga </a:t>
            </a:r>
            <a:r>
              <a:rPr lang="en-US" sz="2400" i="1" dirty="0"/>
              <a:t>intensity image </a:t>
            </a:r>
            <a:r>
              <a:rPr lang="en-US" sz="2400" dirty="0" err="1"/>
              <a:t>atau</a:t>
            </a:r>
            <a:r>
              <a:rPr lang="en-US" sz="2400" dirty="0"/>
              <a:t> </a:t>
            </a:r>
            <a:r>
              <a:rPr lang="en-US" sz="2400" i="1" dirty="0" err="1"/>
              <a:t>graylevel</a:t>
            </a:r>
            <a:r>
              <a:rPr lang="en-US" sz="2400" i="1" dirty="0"/>
              <a:t> image</a:t>
            </a:r>
            <a:r>
              <a:rPr lang="en-US" sz="2400" dirty="0"/>
              <a:t>, </a:t>
            </a:r>
            <a:r>
              <a:rPr lang="en-US" sz="2400" dirty="0" err="1"/>
              <a:t>setiap</a:t>
            </a:r>
            <a:r>
              <a:rPr lang="en-US" sz="2400" dirty="0"/>
              <a:t> pixel </a:t>
            </a:r>
            <a:r>
              <a:rPr lang="en-US" sz="2400" dirty="0" err="1"/>
              <a:t>menyatakan</a:t>
            </a:r>
            <a:r>
              <a:rPr lang="en-US" sz="2400" dirty="0"/>
              <a:t> </a:t>
            </a:r>
            <a:r>
              <a:rPr lang="en-US" sz="2400" dirty="0" err="1"/>
              <a:t>nilai</a:t>
            </a:r>
            <a:r>
              <a:rPr lang="en-US" sz="2400" dirty="0"/>
              <a:t> </a:t>
            </a:r>
            <a:r>
              <a:rPr lang="en-US" sz="2400" dirty="0" err="1"/>
              <a:t>intensitas</a:t>
            </a:r>
            <a:r>
              <a:rPr lang="en-US" sz="2400" dirty="0"/>
              <a:t>.</a:t>
            </a:r>
          </a:p>
          <a:p>
            <a:r>
              <a:rPr lang="en-US" sz="2400" dirty="0" err="1"/>
              <a:t>Direpresentasikan</a:t>
            </a:r>
            <a:r>
              <a:rPr lang="en-US" sz="2400" dirty="0"/>
              <a:t> </a:t>
            </a:r>
            <a:r>
              <a:rPr lang="en-US" sz="2400" dirty="0" err="1"/>
              <a:t>sebagai</a:t>
            </a:r>
            <a:r>
              <a:rPr lang="en-US" sz="2400" dirty="0"/>
              <a:t> </a:t>
            </a:r>
            <a:r>
              <a:rPr lang="en-US" sz="2400" dirty="0" err="1"/>
              <a:t>satu</a:t>
            </a:r>
            <a:r>
              <a:rPr lang="en-US" sz="2400" dirty="0"/>
              <a:t> </a:t>
            </a:r>
            <a:r>
              <a:rPr lang="en-US" sz="2400" dirty="0" err="1"/>
              <a:t>matriks</a:t>
            </a:r>
            <a:r>
              <a:rPr lang="en-US" sz="2400" dirty="0"/>
              <a:t> Tunggal, </a:t>
            </a:r>
            <a:r>
              <a:rPr lang="en-US" sz="2400" dirty="0" err="1"/>
              <a:t>setiap</a:t>
            </a:r>
            <a:r>
              <a:rPr lang="en-US" sz="2400" dirty="0"/>
              <a:t> </a:t>
            </a:r>
            <a:r>
              <a:rPr lang="en-US" sz="2400" dirty="0" err="1"/>
              <a:t>elemen</a:t>
            </a:r>
            <a:r>
              <a:rPr lang="en-US" sz="2400" dirty="0"/>
              <a:t> </a:t>
            </a:r>
            <a:r>
              <a:rPr lang="en-US" sz="2400" dirty="0" err="1"/>
              <a:t>matriks</a:t>
            </a:r>
            <a:r>
              <a:rPr lang="en-US" sz="2400" dirty="0"/>
              <a:t> </a:t>
            </a:r>
            <a:r>
              <a:rPr lang="en-US" sz="2400" dirty="0" err="1"/>
              <a:t>menyatakan</a:t>
            </a:r>
            <a:r>
              <a:rPr lang="en-US" sz="2400" dirty="0"/>
              <a:t> </a:t>
            </a:r>
            <a:r>
              <a:rPr lang="en-US" sz="2400" dirty="0" err="1"/>
              <a:t>satu</a:t>
            </a:r>
            <a:r>
              <a:rPr lang="en-US" sz="2400" dirty="0"/>
              <a:t> pixel</a:t>
            </a:r>
          </a:p>
          <a:p>
            <a:r>
              <a:rPr lang="en-US" sz="2400" dirty="0" err="1"/>
              <a:t>Untuk</a:t>
            </a:r>
            <a:r>
              <a:rPr lang="en-US" sz="2400" dirty="0"/>
              <a:t> </a:t>
            </a:r>
            <a:r>
              <a:rPr lang="en-US" sz="2400" dirty="0" err="1"/>
              <a:t>tipe</a:t>
            </a:r>
            <a:r>
              <a:rPr lang="en-US" sz="2400" dirty="0"/>
              <a:t> data </a:t>
            </a:r>
            <a:r>
              <a:rPr lang="en-US" sz="2400" i="1" dirty="0"/>
              <a:t>single</a:t>
            </a:r>
            <a:r>
              <a:rPr lang="en-US" sz="2400" dirty="0"/>
              <a:t> </a:t>
            </a:r>
            <a:r>
              <a:rPr lang="en-US" sz="2400" dirty="0" err="1"/>
              <a:t>atau</a:t>
            </a:r>
            <a:r>
              <a:rPr lang="en-US" sz="2400" dirty="0"/>
              <a:t> </a:t>
            </a:r>
            <a:r>
              <a:rPr lang="en-US" sz="2400" i="1" dirty="0"/>
              <a:t>double</a:t>
            </a:r>
            <a:r>
              <a:rPr lang="en-US" sz="2400" dirty="0"/>
              <a:t>, </a:t>
            </a:r>
            <a:r>
              <a:rPr lang="en-US" sz="2400" dirty="0" err="1"/>
              <a:t>nilai</a:t>
            </a:r>
            <a:r>
              <a:rPr lang="en-US" sz="2400" dirty="0"/>
              <a:t> </a:t>
            </a:r>
            <a:r>
              <a:rPr lang="en-US" sz="2400" dirty="0" err="1"/>
              <a:t>setiap</a:t>
            </a:r>
            <a:r>
              <a:rPr lang="en-US" sz="2400" dirty="0"/>
              <a:t> pixel </a:t>
            </a:r>
            <a:r>
              <a:rPr lang="en-US" sz="2400" dirty="0" err="1"/>
              <a:t>berada</a:t>
            </a:r>
            <a:r>
              <a:rPr lang="en-US" sz="2400" dirty="0"/>
              <a:t> di </a:t>
            </a:r>
            <a:r>
              <a:rPr lang="en-US" sz="2400" dirty="0" err="1"/>
              <a:t>dalam</a:t>
            </a:r>
            <a:r>
              <a:rPr lang="en-US" sz="2400" dirty="0"/>
              <a:t> </a:t>
            </a:r>
            <a:r>
              <a:rPr lang="en-US" sz="2400" dirty="0" err="1"/>
              <a:t>selang</a:t>
            </a:r>
            <a:r>
              <a:rPr lang="en-US" sz="2400" dirty="0"/>
              <a:t> [0, 1], 0 </a:t>
            </a:r>
            <a:r>
              <a:rPr lang="en-US" sz="2400" dirty="0" err="1"/>
              <a:t>menyatakan</a:t>
            </a:r>
            <a:r>
              <a:rPr lang="en-US" sz="2400" dirty="0"/>
              <a:t> </a:t>
            </a:r>
            <a:r>
              <a:rPr lang="en-US" sz="2400" dirty="0" err="1"/>
              <a:t>hitam</a:t>
            </a:r>
            <a:r>
              <a:rPr lang="en-US" sz="2400" dirty="0"/>
              <a:t>, 1 </a:t>
            </a:r>
            <a:r>
              <a:rPr lang="en-US" sz="2400" dirty="0" err="1"/>
              <a:t>menyatakan</a:t>
            </a:r>
            <a:r>
              <a:rPr lang="en-US" sz="2400" dirty="0"/>
              <a:t> </a:t>
            </a:r>
            <a:r>
              <a:rPr lang="en-US" sz="2400" dirty="0" err="1"/>
              <a:t>putih</a:t>
            </a:r>
            <a:r>
              <a:rPr lang="en-US" sz="2400" dirty="0"/>
              <a:t>, </a:t>
            </a:r>
            <a:r>
              <a:rPr lang="en-US" sz="2400" dirty="0" err="1"/>
              <a:t>antara</a:t>
            </a:r>
            <a:r>
              <a:rPr lang="en-US" sz="2400" dirty="0"/>
              <a:t> 0 dan 1 </a:t>
            </a:r>
            <a:r>
              <a:rPr lang="en-US" sz="2400" dirty="0" err="1"/>
              <a:t>menyatakan</a:t>
            </a:r>
            <a:r>
              <a:rPr lang="en-US" sz="2400" dirty="0"/>
              <a:t>  </a:t>
            </a:r>
            <a:r>
              <a:rPr lang="en-US" sz="2400" dirty="0" err="1"/>
              <a:t>degradasi</a:t>
            </a:r>
            <a:r>
              <a:rPr lang="en-US" sz="2400" dirty="0"/>
              <a:t> </a:t>
            </a:r>
            <a:r>
              <a:rPr lang="en-US" sz="2400" dirty="0" err="1"/>
              <a:t>dari</a:t>
            </a:r>
            <a:r>
              <a:rPr lang="en-US" sz="2400" dirty="0"/>
              <a:t> </a:t>
            </a:r>
            <a:r>
              <a:rPr lang="en-US" sz="2400" dirty="0" err="1"/>
              <a:t>hitam</a:t>
            </a:r>
            <a:r>
              <a:rPr lang="en-US" sz="2400" dirty="0"/>
              <a:t> </a:t>
            </a:r>
            <a:r>
              <a:rPr lang="en-US" sz="2400" dirty="0" err="1"/>
              <a:t>ke</a:t>
            </a:r>
            <a:r>
              <a:rPr lang="en-US" sz="2400" dirty="0"/>
              <a:t> </a:t>
            </a:r>
            <a:r>
              <a:rPr lang="en-US" sz="2400" dirty="0" err="1"/>
              <a:t>putih</a:t>
            </a:r>
            <a:r>
              <a:rPr lang="en-US" sz="2400" dirty="0"/>
              <a:t>.</a:t>
            </a:r>
          </a:p>
          <a:p>
            <a:r>
              <a:rPr lang="en-US" sz="2400" dirty="0" err="1"/>
              <a:t>Untuk</a:t>
            </a:r>
            <a:r>
              <a:rPr lang="en-US" sz="2400" dirty="0"/>
              <a:t> </a:t>
            </a:r>
            <a:r>
              <a:rPr lang="en-US" sz="2400" dirty="0" err="1"/>
              <a:t>tipe</a:t>
            </a:r>
            <a:r>
              <a:rPr lang="en-US" sz="2400" dirty="0"/>
              <a:t> </a:t>
            </a:r>
            <a:r>
              <a:rPr lang="en-US" sz="2400" i="1" dirty="0"/>
              <a:t>uint8</a:t>
            </a:r>
            <a:r>
              <a:rPr lang="en-US" sz="2400" dirty="0"/>
              <a:t>, </a:t>
            </a:r>
            <a:r>
              <a:rPr lang="en-US" sz="2400" dirty="0" err="1"/>
              <a:t>nilai</a:t>
            </a:r>
            <a:r>
              <a:rPr lang="en-US" sz="2400" dirty="0"/>
              <a:t> </a:t>
            </a:r>
            <a:r>
              <a:rPr lang="en-US" sz="2400" dirty="0" err="1"/>
              <a:t>setiap</a:t>
            </a:r>
            <a:r>
              <a:rPr lang="en-US" sz="2400" dirty="0"/>
              <a:t> pixel di </a:t>
            </a:r>
            <a:r>
              <a:rPr lang="en-US" sz="2400" dirty="0" err="1"/>
              <a:t>dalam</a:t>
            </a:r>
            <a:r>
              <a:rPr lang="en-US" sz="2400" dirty="0"/>
              <a:t> </a:t>
            </a:r>
            <a:r>
              <a:rPr lang="en-US" sz="2400" dirty="0" err="1"/>
              <a:t>selang</a:t>
            </a:r>
            <a:r>
              <a:rPr lang="en-US" sz="2400" dirty="0"/>
              <a:t> [0, 255], 0  </a:t>
            </a:r>
            <a:r>
              <a:rPr lang="en-US" sz="2400" dirty="0" err="1"/>
              <a:t>menyatakan</a:t>
            </a:r>
            <a:r>
              <a:rPr lang="en-US" sz="2400" dirty="0"/>
              <a:t> </a:t>
            </a:r>
            <a:r>
              <a:rPr lang="en-US" sz="2400" dirty="0" err="1"/>
              <a:t>hitam</a:t>
            </a:r>
            <a:r>
              <a:rPr lang="en-US" sz="2400" dirty="0"/>
              <a:t>, 255 </a:t>
            </a:r>
            <a:r>
              <a:rPr lang="en-US" sz="2400" dirty="0" err="1"/>
              <a:t>menyatakan</a:t>
            </a:r>
            <a:r>
              <a:rPr lang="en-US" sz="2400" dirty="0"/>
              <a:t> </a:t>
            </a:r>
            <a:r>
              <a:rPr lang="en-US" sz="2400" dirty="0" err="1"/>
              <a:t>putih</a:t>
            </a:r>
            <a:r>
              <a:rPr lang="en-US" sz="2400" dirty="0"/>
              <a:t>, </a:t>
            </a:r>
            <a:r>
              <a:rPr lang="en-US" sz="2400" dirty="0" err="1"/>
              <a:t>antara</a:t>
            </a:r>
            <a:r>
              <a:rPr lang="en-US" sz="2400" dirty="0"/>
              <a:t> 0 dan 255 </a:t>
            </a:r>
            <a:r>
              <a:rPr lang="en-US" sz="2400" dirty="0" err="1"/>
              <a:t>menyatakan</a:t>
            </a:r>
            <a:r>
              <a:rPr lang="en-US" sz="2400" dirty="0"/>
              <a:t> </a:t>
            </a:r>
            <a:r>
              <a:rPr lang="en-US" sz="2400" dirty="0" err="1"/>
              <a:t>degradasi</a:t>
            </a:r>
            <a:r>
              <a:rPr lang="en-US" sz="2400" dirty="0"/>
              <a:t> </a:t>
            </a:r>
            <a:r>
              <a:rPr lang="en-US" sz="2400" dirty="0" err="1"/>
              <a:t>dari</a:t>
            </a:r>
            <a:r>
              <a:rPr lang="en-US" sz="2400" dirty="0"/>
              <a:t> </a:t>
            </a:r>
            <a:r>
              <a:rPr lang="en-US" sz="2400" dirty="0" err="1"/>
              <a:t>hitam</a:t>
            </a:r>
            <a:r>
              <a:rPr lang="en-US" sz="2400" dirty="0"/>
              <a:t> </a:t>
            </a:r>
            <a:r>
              <a:rPr lang="en-US" sz="2400" dirty="0" err="1"/>
              <a:t>ke</a:t>
            </a:r>
            <a:r>
              <a:rPr lang="en-US" sz="2400" dirty="0"/>
              <a:t> </a:t>
            </a:r>
            <a:r>
              <a:rPr lang="en-US" sz="2400" dirty="0" err="1"/>
              <a:t>putih</a:t>
            </a:r>
            <a:r>
              <a:rPr lang="en-US" sz="2400" dirty="0"/>
              <a:t>.</a:t>
            </a:r>
          </a:p>
        </p:txBody>
      </p:sp>
      <p:sp>
        <p:nvSpPr>
          <p:cNvPr id="4" name="Slide Number Placeholder 3">
            <a:extLst>
              <a:ext uri="{FF2B5EF4-FFF2-40B4-BE49-F238E27FC236}">
                <a16:creationId xmlns:a16="http://schemas.microsoft.com/office/drawing/2014/main" id="{368E57EC-A274-110A-9F0F-68272E9C58A6}"/>
              </a:ext>
            </a:extLst>
          </p:cNvPr>
          <p:cNvSpPr>
            <a:spLocks noGrp="1"/>
          </p:cNvSpPr>
          <p:nvPr>
            <p:ph type="sldNum" sz="quarter" idx="12"/>
          </p:nvPr>
        </p:nvSpPr>
        <p:spPr/>
        <p:txBody>
          <a:bodyPr/>
          <a:lstStyle/>
          <a:p>
            <a:fld id="{39DCCA8C-3C40-440D-A23D-CFF4DA06079F}" type="slidenum">
              <a:rPr lang="en-US" smtClean="0"/>
              <a:t>39</a:t>
            </a:fld>
            <a:endParaRPr lang="en-US"/>
          </a:p>
        </p:txBody>
      </p:sp>
    </p:spTree>
    <p:extLst>
      <p:ext uri="{BB962C8B-B14F-4D97-AF65-F5344CB8AC3E}">
        <p14:creationId xmlns:p14="http://schemas.microsoft.com/office/powerpoint/2010/main" val="337468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B62C-D787-45F4-9586-68E95E91B122}"/>
              </a:ext>
            </a:extLst>
          </p:cNvPr>
          <p:cNvSpPr>
            <a:spLocks noGrp="1"/>
          </p:cNvSpPr>
          <p:nvPr>
            <p:ph type="title"/>
          </p:nvPr>
        </p:nvSpPr>
        <p:spPr/>
        <p:txBody>
          <a:bodyPr/>
          <a:lstStyle/>
          <a:p>
            <a:r>
              <a:rPr lang="en-US" altLang="en-US" b="1" dirty="0"/>
              <a:t>PBM/PGM/PPM format</a:t>
            </a:r>
            <a:endParaRPr lang="en-US" b="1" dirty="0"/>
          </a:p>
        </p:txBody>
      </p:sp>
      <p:sp>
        <p:nvSpPr>
          <p:cNvPr id="3" name="Content Placeholder 2">
            <a:extLst>
              <a:ext uri="{FF2B5EF4-FFF2-40B4-BE49-F238E27FC236}">
                <a16:creationId xmlns:a16="http://schemas.microsoft.com/office/drawing/2014/main" id="{D6948920-6141-43C5-9F59-14F8EB991CE8}"/>
              </a:ext>
            </a:extLst>
          </p:cNvPr>
          <p:cNvSpPr>
            <a:spLocks noGrp="1"/>
          </p:cNvSpPr>
          <p:nvPr>
            <p:ph idx="1"/>
          </p:nvPr>
        </p:nvSpPr>
        <p:spPr>
          <a:xfrm>
            <a:off x="838200" y="1825625"/>
            <a:ext cx="10979426" cy="4351338"/>
          </a:xfrm>
        </p:spPr>
        <p:txBody>
          <a:bodyPr/>
          <a:lstStyle/>
          <a:p>
            <a:r>
              <a:rPr lang="en-US" altLang="en-US" sz="2400" dirty="0"/>
              <a:t>PGM = </a:t>
            </a:r>
            <a:r>
              <a:rPr lang="en-US" altLang="en-US" sz="2400" i="1" dirty="0"/>
              <a:t>Portable </a:t>
            </a:r>
            <a:r>
              <a:rPr lang="en-US" altLang="en-US" sz="2400" i="1" dirty="0" err="1"/>
              <a:t>Graymap</a:t>
            </a:r>
            <a:r>
              <a:rPr lang="en-US" altLang="en-US" sz="2400" i="1" dirty="0"/>
              <a:t> </a:t>
            </a:r>
          </a:p>
          <a:p>
            <a:r>
              <a:rPr lang="en-US" altLang="en-US" sz="2400" dirty="0"/>
              <a:t>PGM </a:t>
            </a:r>
            <a:r>
              <a:rPr lang="en-US" altLang="en-US" sz="2400" dirty="0" err="1"/>
              <a:t>merupakan</a:t>
            </a:r>
            <a:r>
              <a:rPr lang="en-US" altLang="en-US" sz="2400" dirty="0"/>
              <a:t> format yang popular </a:t>
            </a:r>
            <a:r>
              <a:rPr lang="en-US" altLang="en-US" sz="2400" dirty="0" err="1"/>
              <a:t>untuk</a:t>
            </a:r>
            <a:r>
              <a:rPr lang="en-US" altLang="en-US" sz="2400" dirty="0"/>
              <a:t> </a:t>
            </a:r>
            <a:r>
              <a:rPr lang="en-US" altLang="en-US" sz="2400" dirty="0" err="1"/>
              <a:t>citra</a:t>
            </a:r>
            <a:r>
              <a:rPr lang="en-US" altLang="en-US" sz="2400" dirty="0"/>
              <a:t> </a:t>
            </a:r>
            <a:r>
              <a:rPr lang="en-US" altLang="en-US" sz="2400" i="1" dirty="0"/>
              <a:t>grayscale</a:t>
            </a:r>
            <a:r>
              <a:rPr lang="en-US" altLang="en-US" sz="2400" dirty="0"/>
              <a:t> (8 bits/pixel).</a:t>
            </a:r>
          </a:p>
          <a:p>
            <a:r>
              <a:rPr lang="en-US" altLang="en-US" sz="2400" dirty="0"/>
              <a:t>Masih </a:t>
            </a:r>
            <a:r>
              <a:rPr lang="en-US" altLang="en-US" sz="2400" dirty="0" err="1"/>
              <a:t>satu</a:t>
            </a:r>
            <a:r>
              <a:rPr lang="en-US" altLang="en-US" sz="2400" dirty="0"/>
              <a:t> </a:t>
            </a:r>
            <a:r>
              <a:rPr lang="en-US" altLang="en-US" sz="2400" dirty="0" err="1"/>
              <a:t>keluarga</a:t>
            </a:r>
            <a:r>
              <a:rPr lang="en-US" altLang="en-US" sz="2400" dirty="0"/>
              <a:t> </a:t>
            </a:r>
            <a:r>
              <a:rPr lang="en-US" altLang="en-US" sz="2400" dirty="0" err="1"/>
              <a:t>dengan</a:t>
            </a:r>
            <a:r>
              <a:rPr lang="en-US" altLang="en-US" sz="2400" dirty="0"/>
              <a:t>:</a:t>
            </a:r>
          </a:p>
          <a:p>
            <a:pPr lvl="1"/>
            <a:r>
              <a:rPr lang="en-US" altLang="en-US" sz="2000" dirty="0"/>
              <a:t>PBM (</a:t>
            </a:r>
            <a:r>
              <a:rPr lang="en-US" altLang="en-US" sz="2000" i="1" dirty="0"/>
              <a:t>Portable Bitmap</a:t>
            </a:r>
            <a:r>
              <a:rPr lang="en-US" altLang="en-US" sz="2000" dirty="0"/>
              <a:t>), </a:t>
            </a:r>
            <a:r>
              <a:rPr lang="en-US" altLang="en-US" sz="2000" dirty="0" err="1"/>
              <a:t>untuk</a:t>
            </a:r>
            <a:r>
              <a:rPr lang="en-US" altLang="en-US" sz="2000" dirty="0"/>
              <a:t> </a:t>
            </a:r>
            <a:r>
              <a:rPr lang="en-US" altLang="en-US" sz="2000" dirty="0" err="1"/>
              <a:t>citra</a:t>
            </a:r>
            <a:r>
              <a:rPr lang="en-US" altLang="en-US" sz="2000" dirty="0"/>
              <a:t> </a:t>
            </a:r>
            <a:r>
              <a:rPr lang="en-US" altLang="en-US" sz="2000" dirty="0" err="1"/>
              <a:t>biner</a:t>
            </a:r>
            <a:r>
              <a:rPr lang="en-US" altLang="en-US" sz="2000" dirty="0"/>
              <a:t> (1 bit/pixel)</a:t>
            </a:r>
          </a:p>
          <a:p>
            <a:pPr lvl="1"/>
            <a:r>
              <a:rPr lang="en-US" altLang="en-US" sz="2000" dirty="0"/>
              <a:t>PPM (</a:t>
            </a:r>
            <a:r>
              <a:rPr lang="en-US" altLang="en-US" sz="2000" i="1" dirty="0"/>
              <a:t>Portable Pixelmap</a:t>
            </a:r>
            <a:r>
              <a:rPr lang="en-US" altLang="en-US" sz="2000" dirty="0"/>
              <a:t>), </a:t>
            </a:r>
            <a:r>
              <a:rPr lang="en-US" altLang="en-US" sz="2000" dirty="0" err="1"/>
              <a:t>untuk</a:t>
            </a:r>
            <a:r>
              <a:rPr lang="en-US" altLang="en-US" sz="2000" dirty="0"/>
              <a:t> </a:t>
            </a:r>
            <a:r>
              <a:rPr lang="en-US" altLang="en-US" sz="2000" dirty="0" err="1"/>
              <a:t>citra</a:t>
            </a:r>
            <a:r>
              <a:rPr lang="en-US" altLang="en-US" sz="2000" dirty="0"/>
              <a:t> </a:t>
            </a:r>
            <a:r>
              <a:rPr lang="en-US" altLang="en-US" sz="2000" dirty="0" err="1"/>
              <a:t>berwarna</a:t>
            </a:r>
            <a:r>
              <a:rPr lang="en-US" altLang="en-US" sz="2000" dirty="0"/>
              <a:t> (24 bits/pixel)</a:t>
            </a:r>
          </a:p>
          <a:p>
            <a:pPr marL="457200" lvl="1" indent="0">
              <a:buNone/>
            </a:pPr>
            <a:endParaRPr lang="en-US" altLang="en-US" sz="2000" dirty="0"/>
          </a:p>
          <a:p>
            <a:endParaRPr lang="en-US" altLang="en-US" dirty="0"/>
          </a:p>
          <a:p>
            <a:endParaRPr lang="en-US" altLang="en-US" dirty="0"/>
          </a:p>
          <a:p>
            <a:endParaRPr lang="en-US" dirty="0"/>
          </a:p>
        </p:txBody>
      </p:sp>
      <p:pic>
        <p:nvPicPr>
          <p:cNvPr id="5" name="Picture 4">
            <a:extLst>
              <a:ext uri="{FF2B5EF4-FFF2-40B4-BE49-F238E27FC236}">
                <a16:creationId xmlns:a16="http://schemas.microsoft.com/office/drawing/2014/main" id="{504AF465-7C57-48FE-B105-81A880A6DDA1}"/>
              </a:ext>
            </a:extLst>
          </p:cNvPr>
          <p:cNvPicPr>
            <a:picLocks noChangeAspect="1"/>
          </p:cNvPicPr>
          <p:nvPr/>
        </p:nvPicPr>
        <p:blipFill>
          <a:blip r:embed="rId2"/>
          <a:stretch>
            <a:fillRect/>
          </a:stretch>
        </p:blipFill>
        <p:spPr>
          <a:xfrm>
            <a:off x="2427632" y="3940175"/>
            <a:ext cx="6819900" cy="2371725"/>
          </a:xfrm>
          <a:prstGeom prst="rect">
            <a:avLst/>
          </a:prstGeom>
        </p:spPr>
      </p:pic>
      <p:sp>
        <p:nvSpPr>
          <p:cNvPr id="7" name="TextBox 6">
            <a:extLst>
              <a:ext uri="{FF2B5EF4-FFF2-40B4-BE49-F238E27FC236}">
                <a16:creationId xmlns:a16="http://schemas.microsoft.com/office/drawing/2014/main" id="{D04A5FE6-E938-4E00-9081-3BCDB030980F}"/>
              </a:ext>
            </a:extLst>
          </p:cNvPr>
          <p:cNvSpPr txBox="1"/>
          <p:nvPr/>
        </p:nvSpPr>
        <p:spPr>
          <a:xfrm>
            <a:off x="2427632" y="6252817"/>
            <a:ext cx="1927131"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wikipedia</a:t>
            </a:r>
            <a:endParaRPr lang="en-US" dirty="0">
              <a:solidFill>
                <a:srgbClr val="FF0000"/>
              </a:solidFill>
            </a:endParaRPr>
          </a:p>
        </p:txBody>
      </p:sp>
      <p:sp>
        <p:nvSpPr>
          <p:cNvPr id="4" name="Slide Number Placeholder 3">
            <a:extLst>
              <a:ext uri="{FF2B5EF4-FFF2-40B4-BE49-F238E27FC236}">
                <a16:creationId xmlns:a16="http://schemas.microsoft.com/office/drawing/2014/main" id="{193A8B5E-65CA-8A19-5E65-88814E677A40}"/>
              </a:ext>
            </a:extLst>
          </p:cNvPr>
          <p:cNvSpPr>
            <a:spLocks noGrp="1"/>
          </p:cNvSpPr>
          <p:nvPr>
            <p:ph type="sldNum" sz="quarter" idx="12"/>
          </p:nvPr>
        </p:nvSpPr>
        <p:spPr/>
        <p:txBody>
          <a:bodyPr/>
          <a:lstStyle/>
          <a:p>
            <a:fld id="{39DCCA8C-3C40-440D-A23D-CFF4DA06079F}" type="slidenum">
              <a:rPr lang="en-US" smtClean="0"/>
              <a:t>4</a:t>
            </a:fld>
            <a:endParaRPr lang="en-US"/>
          </a:p>
        </p:txBody>
      </p:sp>
    </p:spTree>
    <p:extLst>
      <p:ext uri="{BB962C8B-B14F-4D97-AF65-F5344CB8AC3E}">
        <p14:creationId xmlns:p14="http://schemas.microsoft.com/office/powerpoint/2010/main" val="1752215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D0E049-071C-6721-8400-D4F9C23F0B4C}"/>
              </a:ext>
            </a:extLst>
          </p:cNvPr>
          <p:cNvSpPr>
            <a:spLocks noGrp="1"/>
          </p:cNvSpPr>
          <p:nvPr>
            <p:ph type="sldNum" sz="quarter" idx="12"/>
          </p:nvPr>
        </p:nvSpPr>
        <p:spPr/>
        <p:txBody>
          <a:bodyPr/>
          <a:lstStyle/>
          <a:p>
            <a:fld id="{39DCCA8C-3C40-440D-A23D-CFF4DA06079F}" type="slidenum">
              <a:rPr lang="en-US" smtClean="0"/>
              <a:t>40</a:t>
            </a:fld>
            <a:endParaRPr lang="en-US"/>
          </a:p>
        </p:txBody>
      </p:sp>
      <p:pic>
        <p:nvPicPr>
          <p:cNvPr id="4" name="Picture 3">
            <a:extLst>
              <a:ext uri="{FF2B5EF4-FFF2-40B4-BE49-F238E27FC236}">
                <a16:creationId xmlns:a16="http://schemas.microsoft.com/office/drawing/2014/main" id="{4D909EEB-4631-BCBD-40D5-74949CBF50F7}"/>
              </a:ext>
            </a:extLst>
          </p:cNvPr>
          <p:cNvPicPr>
            <a:picLocks noChangeAspect="1"/>
          </p:cNvPicPr>
          <p:nvPr/>
        </p:nvPicPr>
        <p:blipFill>
          <a:blip r:embed="rId2"/>
          <a:stretch>
            <a:fillRect/>
          </a:stretch>
        </p:blipFill>
        <p:spPr>
          <a:xfrm>
            <a:off x="1990270" y="754713"/>
            <a:ext cx="7763329" cy="4632120"/>
          </a:xfrm>
          <a:prstGeom prst="rect">
            <a:avLst/>
          </a:prstGeom>
        </p:spPr>
      </p:pic>
      <p:sp>
        <p:nvSpPr>
          <p:cNvPr id="5" name="TextBox 6">
            <a:extLst>
              <a:ext uri="{FF2B5EF4-FFF2-40B4-BE49-F238E27FC236}">
                <a16:creationId xmlns:a16="http://schemas.microsoft.com/office/drawing/2014/main" id="{F362718F-416D-907D-A238-15FC3701F78B}"/>
              </a:ext>
            </a:extLst>
          </p:cNvPr>
          <p:cNvSpPr txBox="1">
            <a:spLocks noChangeArrowheads="1"/>
          </p:cNvSpPr>
          <p:nvPr/>
        </p:nvSpPr>
        <p:spPr bwMode="auto">
          <a:xfrm>
            <a:off x="7400501" y="5703177"/>
            <a:ext cx="2873800" cy="400110"/>
          </a:xfrm>
          <a:prstGeom prst="rect">
            <a:avLst/>
          </a:prstGeom>
          <a:noFill/>
          <a:ln w="9525">
            <a:noFill/>
            <a:miter lim="800000"/>
            <a:headEnd/>
            <a:tailEnd/>
          </a:ln>
        </p:spPr>
        <p:txBody>
          <a:bodyPr wrap="none">
            <a:spAutoFit/>
          </a:bodyPr>
          <a:lstStyle/>
          <a:p>
            <a:r>
              <a:rPr lang="en-US" sz="2000" dirty="0"/>
              <a:t>(</a:t>
            </a:r>
            <a:r>
              <a:rPr lang="en-US" sz="2000" dirty="0" err="1"/>
              <a:t>Sumber</a:t>
            </a:r>
            <a:r>
              <a:rPr lang="id-ID" sz="2000" dirty="0"/>
              <a:t> gambar</a:t>
            </a:r>
            <a:r>
              <a:rPr lang="en-US" sz="2000" dirty="0"/>
              <a:t>: </a:t>
            </a:r>
            <a:r>
              <a:rPr lang="en-US" sz="2000" dirty="0" err="1"/>
              <a:t>Matlab</a:t>
            </a:r>
            <a:r>
              <a:rPr lang="en-US" sz="2000" dirty="0"/>
              <a:t>)</a:t>
            </a:r>
          </a:p>
        </p:txBody>
      </p:sp>
    </p:spTree>
    <p:extLst>
      <p:ext uri="{BB962C8B-B14F-4D97-AF65-F5344CB8AC3E}">
        <p14:creationId xmlns:p14="http://schemas.microsoft.com/office/powerpoint/2010/main" val="3249501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8D6B58-FDF5-A204-8187-19803F0836A6}"/>
              </a:ext>
            </a:extLst>
          </p:cNvPr>
          <p:cNvSpPr>
            <a:spLocks noGrp="1"/>
          </p:cNvSpPr>
          <p:nvPr>
            <p:ph type="sldNum" sz="quarter" idx="12"/>
          </p:nvPr>
        </p:nvSpPr>
        <p:spPr/>
        <p:txBody>
          <a:bodyPr/>
          <a:lstStyle/>
          <a:p>
            <a:fld id="{39DCCA8C-3C40-440D-A23D-CFF4DA06079F}" type="slidenum">
              <a:rPr lang="en-US" smtClean="0"/>
              <a:t>41</a:t>
            </a:fld>
            <a:endParaRPr lang="en-US"/>
          </a:p>
        </p:txBody>
      </p:sp>
      <p:sp>
        <p:nvSpPr>
          <p:cNvPr id="4" name="TextBox 3">
            <a:extLst>
              <a:ext uri="{FF2B5EF4-FFF2-40B4-BE49-F238E27FC236}">
                <a16:creationId xmlns:a16="http://schemas.microsoft.com/office/drawing/2014/main" id="{07305455-1A4C-DBAE-00A5-592680EDD90F}"/>
              </a:ext>
            </a:extLst>
          </p:cNvPr>
          <p:cNvSpPr txBox="1"/>
          <p:nvPr/>
        </p:nvSpPr>
        <p:spPr>
          <a:xfrm>
            <a:off x="754743" y="874455"/>
            <a:ext cx="6096000" cy="2554545"/>
          </a:xfrm>
          <a:prstGeom prst="rect">
            <a:avLst/>
          </a:prstGeom>
          <a:noFill/>
        </p:spPr>
        <p:txBody>
          <a:bodyPr wrap="square">
            <a:spAutoFit/>
          </a:bodyPr>
          <a:lstStyle/>
          <a:p>
            <a:r>
              <a:rPr lang="en-US" sz="2000" dirty="0">
                <a:latin typeface="Courier New" panose="02070309020205020404" pitchFamily="49" charset="0"/>
                <a:cs typeface="Courier New" panose="02070309020205020404" pitchFamily="49" charset="0"/>
              </a:rPr>
              <a:t>&gt;&gt; A = </a:t>
            </a:r>
            <a:r>
              <a:rPr lang="en-US" sz="2000" dirty="0" err="1">
                <a:latin typeface="Courier New" panose="02070309020205020404" pitchFamily="49" charset="0"/>
                <a:cs typeface="Courier New" panose="02070309020205020404" pitchFamily="49" charset="0"/>
              </a:rPr>
              <a:t>imread</a:t>
            </a:r>
            <a:r>
              <a:rPr lang="en-US" sz="2000" dirty="0">
                <a:latin typeface="Courier New" panose="02070309020205020404" pitchFamily="49" charset="0"/>
                <a:cs typeface="Courier New" panose="02070309020205020404" pitchFamily="49" charset="0"/>
              </a:rPr>
              <a:t>('boat.bmp');</a:t>
            </a:r>
          </a:p>
          <a:p>
            <a:r>
              <a:rPr lang="en-US" sz="2000" dirty="0">
                <a:latin typeface="Courier New" panose="02070309020205020404" pitchFamily="49" charset="0"/>
                <a:cs typeface="Courier New" panose="02070309020205020404" pitchFamily="49" charset="0"/>
              </a:rPr>
              <a:t>&gt;&gt; size(A)</a:t>
            </a:r>
          </a:p>
          <a:p>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ans</a:t>
            </a:r>
            <a:r>
              <a:rPr lang="en-US" sz="2000" dirty="0">
                <a:latin typeface="Courier New" panose="02070309020205020404" pitchFamily="49" charset="0"/>
                <a:cs typeface="Courier New" panose="02070309020205020404" pitchFamily="49" charset="0"/>
              </a:rPr>
              <a:t> =</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512   512</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imshow</a:t>
            </a:r>
            <a:r>
              <a:rPr lang="en-US" sz="2000" dirty="0">
                <a:latin typeface="Courier New" panose="02070309020205020404" pitchFamily="49" charset="0"/>
                <a:cs typeface="Courier New" panose="02070309020205020404" pitchFamily="49" charset="0"/>
              </a:rPr>
              <a:t>(A)</a:t>
            </a:r>
          </a:p>
        </p:txBody>
      </p:sp>
      <p:pic>
        <p:nvPicPr>
          <p:cNvPr id="6" name="Picture 5">
            <a:extLst>
              <a:ext uri="{FF2B5EF4-FFF2-40B4-BE49-F238E27FC236}">
                <a16:creationId xmlns:a16="http://schemas.microsoft.com/office/drawing/2014/main" id="{478A73D2-0F24-9941-E289-149358942BD8}"/>
              </a:ext>
            </a:extLst>
          </p:cNvPr>
          <p:cNvPicPr>
            <a:picLocks noChangeAspect="1"/>
          </p:cNvPicPr>
          <p:nvPr/>
        </p:nvPicPr>
        <p:blipFill>
          <a:blip r:embed="rId2"/>
          <a:stretch>
            <a:fillRect/>
          </a:stretch>
        </p:blipFill>
        <p:spPr>
          <a:xfrm>
            <a:off x="5353050" y="874455"/>
            <a:ext cx="6515100" cy="5781675"/>
          </a:xfrm>
          <a:prstGeom prst="rect">
            <a:avLst/>
          </a:prstGeom>
        </p:spPr>
      </p:pic>
    </p:spTree>
    <p:extLst>
      <p:ext uri="{BB962C8B-B14F-4D97-AF65-F5344CB8AC3E}">
        <p14:creationId xmlns:p14="http://schemas.microsoft.com/office/powerpoint/2010/main" val="3737292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2341CD-7C1B-664B-DB1A-4F6F21B33F87}"/>
              </a:ext>
            </a:extLst>
          </p:cNvPr>
          <p:cNvSpPr>
            <a:spLocks noGrp="1"/>
          </p:cNvSpPr>
          <p:nvPr>
            <p:ph type="sldNum" sz="quarter" idx="12"/>
          </p:nvPr>
        </p:nvSpPr>
        <p:spPr/>
        <p:txBody>
          <a:bodyPr/>
          <a:lstStyle/>
          <a:p>
            <a:fld id="{39DCCA8C-3C40-440D-A23D-CFF4DA06079F}" type="slidenum">
              <a:rPr lang="en-US" smtClean="0"/>
              <a:t>42</a:t>
            </a:fld>
            <a:endParaRPr lang="en-US"/>
          </a:p>
        </p:txBody>
      </p:sp>
      <p:sp>
        <p:nvSpPr>
          <p:cNvPr id="6" name="TextBox 5">
            <a:extLst>
              <a:ext uri="{FF2B5EF4-FFF2-40B4-BE49-F238E27FC236}">
                <a16:creationId xmlns:a16="http://schemas.microsoft.com/office/drawing/2014/main" id="{C48AFB90-6CD6-EDF9-34AC-9E3B2BF55231}"/>
              </a:ext>
            </a:extLst>
          </p:cNvPr>
          <p:cNvSpPr txBox="1"/>
          <p:nvPr/>
        </p:nvSpPr>
        <p:spPr>
          <a:xfrm>
            <a:off x="1741715" y="1028343"/>
            <a:ext cx="7242628" cy="4801314"/>
          </a:xfrm>
          <a:prstGeom prst="rect">
            <a:avLst/>
          </a:prstGeom>
          <a:noFill/>
        </p:spPr>
        <p:txBody>
          <a:bodyPr wrap="square">
            <a:spAutoFit/>
          </a:bodyPr>
          <a:lstStyle/>
          <a:p>
            <a:r>
              <a:rPr lang="fr-FR" dirty="0"/>
              <a:t>&gt;&gt; A(125:135, 100:110)</a:t>
            </a:r>
          </a:p>
          <a:p>
            <a:endParaRPr lang="fr-FR" dirty="0"/>
          </a:p>
          <a:p>
            <a:r>
              <a:rPr lang="fr-FR" dirty="0"/>
              <a:t>ans =</a:t>
            </a:r>
          </a:p>
          <a:p>
            <a:endParaRPr lang="fr-FR" dirty="0"/>
          </a:p>
          <a:p>
            <a:r>
              <a:rPr lang="fr-FR" dirty="0"/>
              <a:t>  11×11 uint8 matrix</a:t>
            </a:r>
          </a:p>
          <a:p>
            <a:endParaRPr lang="fr-FR" dirty="0"/>
          </a:p>
          <a:p>
            <a:r>
              <a:rPr lang="fr-FR" dirty="0"/>
              <a:t>   167   173   170   171   170   171   170   169   174   169   172</a:t>
            </a:r>
          </a:p>
          <a:p>
            <a:r>
              <a:rPr lang="fr-FR" dirty="0"/>
              <a:t>   165   173   170   169   173   171   169   170   171   170   174</a:t>
            </a:r>
          </a:p>
          <a:p>
            <a:r>
              <a:rPr lang="fr-FR" dirty="0"/>
              <a:t>   168   171   171   170   172   170   167   172   171   170   173</a:t>
            </a:r>
          </a:p>
          <a:p>
            <a:r>
              <a:rPr lang="fr-FR" dirty="0"/>
              <a:t>   171   171   169   171   171   171   171   171   169   169   173</a:t>
            </a:r>
          </a:p>
          <a:p>
            <a:r>
              <a:rPr lang="fr-FR" dirty="0"/>
              <a:t>   167   171   173   169   171   171   171   169   169   171   171</a:t>
            </a:r>
          </a:p>
          <a:p>
            <a:r>
              <a:rPr lang="fr-FR" dirty="0"/>
              <a:t>   171   169   172   170   168   173   170   172   173   170   173</a:t>
            </a:r>
          </a:p>
          <a:p>
            <a:r>
              <a:rPr lang="fr-FR" dirty="0"/>
              <a:t>   171   169   172   170   171   171   172   172   174   170   170</a:t>
            </a:r>
          </a:p>
          <a:p>
            <a:r>
              <a:rPr lang="fr-FR" dirty="0"/>
              <a:t>   169   169   171   167   172   170   170   171   169   170   170</a:t>
            </a:r>
          </a:p>
          <a:p>
            <a:r>
              <a:rPr lang="fr-FR" dirty="0"/>
              <a:t>   169   169   170   169   172   171   169   173   171   168   175</a:t>
            </a:r>
          </a:p>
          <a:p>
            <a:r>
              <a:rPr lang="fr-FR" dirty="0"/>
              <a:t>   168   170   171   170   175   171   170   174   169   174   169</a:t>
            </a:r>
          </a:p>
          <a:p>
            <a:r>
              <a:rPr lang="fr-FR" dirty="0"/>
              <a:t>   169   170   170   169   172   169   169   171   172   170   171</a:t>
            </a:r>
            <a:endParaRPr lang="en-US" dirty="0"/>
          </a:p>
        </p:txBody>
      </p:sp>
    </p:spTree>
    <p:extLst>
      <p:ext uri="{BB962C8B-B14F-4D97-AF65-F5344CB8AC3E}">
        <p14:creationId xmlns:p14="http://schemas.microsoft.com/office/powerpoint/2010/main" val="2242196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5EC86-5C52-F907-E2EE-4248248B2067}"/>
              </a:ext>
            </a:extLst>
          </p:cNvPr>
          <p:cNvSpPr>
            <a:spLocks noGrp="1"/>
          </p:cNvSpPr>
          <p:nvPr>
            <p:ph idx="1"/>
          </p:nvPr>
        </p:nvSpPr>
        <p:spPr>
          <a:xfrm>
            <a:off x="838200" y="624114"/>
            <a:ext cx="10515600" cy="5552849"/>
          </a:xfrm>
        </p:spPr>
        <p:txBody>
          <a:bodyPr/>
          <a:lstStyle/>
          <a:p>
            <a:pPr marL="0" indent="0">
              <a:buNone/>
            </a:pPr>
            <a:r>
              <a:rPr lang="en-US" b="1" dirty="0"/>
              <a:t>4. Citra </a:t>
            </a:r>
            <a:r>
              <a:rPr lang="en-US" b="1" dirty="0" err="1"/>
              <a:t>warna-sejati</a:t>
            </a:r>
            <a:r>
              <a:rPr lang="en-US" b="1" dirty="0"/>
              <a:t> (</a:t>
            </a:r>
            <a:r>
              <a:rPr lang="en-US" b="1" dirty="0" err="1"/>
              <a:t>truecoor</a:t>
            </a:r>
            <a:r>
              <a:rPr lang="en-US" b="1" dirty="0"/>
              <a:t> image)</a:t>
            </a:r>
          </a:p>
          <a:p>
            <a:pPr marL="0" indent="0">
              <a:buNone/>
            </a:pPr>
            <a:endParaRPr lang="en-US" dirty="0"/>
          </a:p>
          <a:p>
            <a:r>
              <a:rPr lang="en-US" sz="2400" dirty="0" err="1"/>
              <a:t>Setiap</a:t>
            </a:r>
            <a:r>
              <a:rPr lang="en-US" sz="2400" dirty="0"/>
              <a:t> pixel </a:t>
            </a:r>
            <a:r>
              <a:rPr lang="en-US" sz="2400" dirty="0" err="1"/>
              <a:t>terdiri</a:t>
            </a:r>
            <a:r>
              <a:rPr lang="en-US" sz="2400" dirty="0"/>
              <a:t> </a:t>
            </a:r>
            <a:r>
              <a:rPr lang="en-US" sz="2400" dirty="0" err="1"/>
              <a:t>atas</a:t>
            </a:r>
            <a:r>
              <a:rPr lang="en-US" sz="2400" dirty="0"/>
              <a:t> 3 </a:t>
            </a:r>
            <a:r>
              <a:rPr lang="en-US" sz="2400" dirty="0" err="1"/>
              <a:t>komponen</a:t>
            </a:r>
            <a:r>
              <a:rPr lang="en-US" sz="2400" dirty="0"/>
              <a:t> </a:t>
            </a:r>
            <a:r>
              <a:rPr lang="en-US" sz="2400" dirty="0" err="1"/>
              <a:t>warna</a:t>
            </a:r>
            <a:r>
              <a:rPr lang="en-US" sz="2400" dirty="0"/>
              <a:t>: red, green, dan blue. </a:t>
            </a:r>
            <a:r>
              <a:rPr lang="en-US" sz="2400" dirty="0" err="1"/>
              <a:t>Warna</a:t>
            </a:r>
            <a:r>
              <a:rPr lang="en-US" sz="2400" dirty="0"/>
              <a:t> </a:t>
            </a:r>
            <a:r>
              <a:rPr lang="en-US" sz="2400" dirty="0" err="1"/>
              <a:t>setiap</a:t>
            </a:r>
            <a:r>
              <a:rPr lang="en-US" sz="2400" dirty="0"/>
              <a:t> pixel </a:t>
            </a:r>
            <a:r>
              <a:rPr lang="en-US" sz="2400" dirty="0" err="1"/>
              <a:t>ditentukan</a:t>
            </a:r>
            <a:r>
              <a:rPr lang="en-US" sz="2400" dirty="0"/>
              <a:t> oleh </a:t>
            </a:r>
            <a:r>
              <a:rPr lang="en-US" sz="2400" dirty="0" err="1"/>
              <a:t>kombinasi</a:t>
            </a:r>
            <a:r>
              <a:rPr lang="en-US" sz="2400" dirty="0"/>
              <a:t> </a:t>
            </a:r>
            <a:r>
              <a:rPr lang="en-US" sz="2400" i="1" dirty="0"/>
              <a:t>red</a:t>
            </a:r>
            <a:r>
              <a:rPr lang="en-US" sz="2400" dirty="0"/>
              <a:t>, </a:t>
            </a:r>
            <a:r>
              <a:rPr lang="en-US" sz="2400" i="1" dirty="0"/>
              <a:t>green</a:t>
            </a:r>
            <a:r>
              <a:rPr lang="en-US" sz="2400" dirty="0"/>
              <a:t>, dan </a:t>
            </a:r>
            <a:r>
              <a:rPr lang="en-US" sz="2400" i="1" dirty="0"/>
              <a:t>blue.</a:t>
            </a:r>
          </a:p>
          <a:p>
            <a:r>
              <a:rPr lang="en-US" sz="2400" dirty="0" err="1"/>
              <a:t>Tidak</a:t>
            </a:r>
            <a:r>
              <a:rPr lang="en-US" sz="2400" dirty="0"/>
              <a:t> </a:t>
            </a:r>
            <a:r>
              <a:rPr lang="en-US" sz="2400" dirty="0" err="1"/>
              <a:t>ada</a:t>
            </a:r>
            <a:r>
              <a:rPr lang="en-US" sz="2400" dirty="0"/>
              <a:t> </a:t>
            </a:r>
            <a:r>
              <a:rPr lang="en-US" sz="2400" dirty="0" err="1"/>
              <a:t>palet</a:t>
            </a:r>
            <a:r>
              <a:rPr lang="en-US" sz="2400" dirty="0"/>
              <a:t> </a:t>
            </a:r>
            <a:r>
              <a:rPr lang="en-US" sz="2400" dirty="0" err="1"/>
              <a:t>warna</a:t>
            </a:r>
            <a:r>
              <a:rPr lang="en-US" sz="2400" dirty="0"/>
              <a:t> (</a:t>
            </a:r>
            <a:r>
              <a:rPr lang="en-US" sz="2400" i="1" dirty="0"/>
              <a:t>colormap</a:t>
            </a:r>
            <a:r>
              <a:rPr lang="en-US" sz="2400" dirty="0"/>
              <a:t>) di </a:t>
            </a:r>
            <a:r>
              <a:rPr lang="en-US" sz="2400" dirty="0" err="1"/>
              <a:t>dalam</a:t>
            </a:r>
            <a:r>
              <a:rPr lang="en-US" sz="2400" dirty="0"/>
              <a:t> file </a:t>
            </a:r>
            <a:r>
              <a:rPr lang="en-US" sz="2400" dirty="0" err="1"/>
              <a:t>citranya</a:t>
            </a:r>
            <a:endParaRPr lang="en-US" sz="2400" dirty="0"/>
          </a:p>
          <a:p>
            <a:r>
              <a:rPr lang="en-US" sz="2400" dirty="0"/>
              <a:t>MATLAB </a:t>
            </a:r>
            <a:r>
              <a:rPr lang="en-US" sz="2400" dirty="0" err="1"/>
              <a:t>menyimpan</a:t>
            </a:r>
            <a:r>
              <a:rPr lang="en-US" sz="2400" dirty="0"/>
              <a:t> </a:t>
            </a:r>
            <a:r>
              <a:rPr lang="en-US" sz="2400" dirty="0" err="1"/>
              <a:t>citra</a:t>
            </a:r>
            <a:r>
              <a:rPr lang="en-US" sz="2400" dirty="0"/>
              <a:t> </a:t>
            </a:r>
            <a:r>
              <a:rPr lang="en-US" sz="2400" dirty="0" err="1"/>
              <a:t>warna-sejati</a:t>
            </a:r>
            <a:r>
              <a:rPr lang="en-US" sz="2400" dirty="0"/>
              <a:t> </a:t>
            </a:r>
            <a:r>
              <a:rPr lang="en-US" sz="2400" dirty="0" err="1"/>
              <a:t>sebagai</a:t>
            </a:r>
            <a:r>
              <a:rPr lang="en-US" sz="2400" dirty="0"/>
              <a:t> 3 </a:t>
            </a:r>
            <a:r>
              <a:rPr lang="en-US" sz="2400" dirty="0" err="1"/>
              <a:t>buah</a:t>
            </a:r>
            <a:r>
              <a:rPr lang="en-US" sz="2400" dirty="0"/>
              <a:t> </a:t>
            </a:r>
            <a:r>
              <a:rPr lang="en-US" sz="2400" dirty="0" err="1"/>
              <a:t>matriks</a:t>
            </a:r>
            <a:r>
              <a:rPr lang="en-US" sz="2400" dirty="0"/>
              <a:t> </a:t>
            </a:r>
            <a:r>
              <a:rPr lang="en-US" sz="2400" dirty="0" err="1"/>
              <a:t>berukuran</a:t>
            </a:r>
            <a:r>
              <a:rPr lang="en-US" sz="2400" dirty="0"/>
              <a:t> M x N, </a:t>
            </a:r>
            <a:r>
              <a:rPr lang="en-US" sz="2400" dirty="0" err="1"/>
              <a:t>setiap</a:t>
            </a:r>
            <a:r>
              <a:rPr lang="en-US" sz="2400" dirty="0"/>
              <a:t> </a:t>
            </a:r>
            <a:r>
              <a:rPr lang="en-US" sz="2400" dirty="0" err="1"/>
              <a:t>komponen</a:t>
            </a:r>
            <a:r>
              <a:rPr lang="en-US" sz="2400" dirty="0"/>
              <a:t> </a:t>
            </a:r>
            <a:r>
              <a:rPr lang="en-US" sz="2400" dirty="0" err="1"/>
              <a:t>warna</a:t>
            </a:r>
            <a:r>
              <a:rPr lang="en-US" sz="2400" dirty="0"/>
              <a:t> </a:t>
            </a:r>
            <a:r>
              <a:rPr lang="en-US" sz="2400" dirty="0" err="1"/>
              <a:t>sebagai</a:t>
            </a:r>
            <a:r>
              <a:rPr lang="en-US" sz="2400" dirty="0"/>
              <a:t> </a:t>
            </a:r>
            <a:r>
              <a:rPr lang="en-US" sz="2400" dirty="0" err="1"/>
              <a:t>satu</a:t>
            </a:r>
            <a:r>
              <a:rPr lang="en-US" sz="2400" dirty="0"/>
              <a:t> </a:t>
            </a:r>
            <a:r>
              <a:rPr lang="en-US" sz="2400" dirty="0" err="1"/>
              <a:t>matriks</a:t>
            </a:r>
            <a:r>
              <a:rPr lang="en-US" sz="2400" dirty="0"/>
              <a:t> </a:t>
            </a:r>
          </a:p>
          <a:p>
            <a:r>
              <a:rPr lang="en-US" sz="2400" dirty="0" err="1"/>
              <a:t>Untuk</a:t>
            </a:r>
            <a:r>
              <a:rPr lang="en-US" sz="2400" dirty="0"/>
              <a:t> </a:t>
            </a:r>
            <a:r>
              <a:rPr lang="en-US" sz="2400" dirty="0" err="1"/>
              <a:t>tipe</a:t>
            </a:r>
            <a:r>
              <a:rPr lang="en-US" sz="2400" dirty="0"/>
              <a:t> single </a:t>
            </a:r>
            <a:r>
              <a:rPr lang="en-US" sz="2400" dirty="0" err="1"/>
              <a:t>atau</a:t>
            </a:r>
            <a:r>
              <a:rPr lang="en-US" sz="2400" dirty="0"/>
              <a:t> double, </a:t>
            </a:r>
            <a:r>
              <a:rPr lang="en-US" sz="2400" dirty="0" err="1"/>
              <a:t>setiap</a:t>
            </a:r>
            <a:r>
              <a:rPr lang="en-US" sz="2400" dirty="0"/>
              <a:t> </a:t>
            </a:r>
            <a:r>
              <a:rPr lang="en-US" sz="2400" dirty="0" err="1"/>
              <a:t>komponen</a:t>
            </a:r>
            <a:r>
              <a:rPr lang="en-US" sz="2400" dirty="0"/>
              <a:t> </a:t>
            </a:r>
            <a:r>
              <a:rPr lang="en-US" sz="2400" dirty="0" err="1"/>
              <a:t>warna</a:t>
            </a:r>
            <a:r>
              <a:rPr lang="en-US" sz="2400" dirty="0"/>
              <a:t> </a:t>
            </a:r>
            <a:r>
              <a:rPr lang="en-US" sz="2400" dirty="0" err="1"/>
              <a:t>nilainya</a:t>
            </a:r>
            <a:r>
              <a:rPr lang="en-US" sz="2400" dirty="0"/>
              <a:t> di </a:t>
            </a:r>
            <a:r>
              <a:rPr lang="en-US" sz="2400" dirty="0" err="1"/>
              <a:t>dalams</a:t>
            </a:r>
            <a:r>
              <a:rPr lang="en-US" sz="2400" dirty="0"/>
              <a:t> </a:t>
            </a:r>
            <a:r>
              <a:rPr lang="en-US" sz="2400" dirty="0" err="1"/>
              <a:t>elang</a:t>
            </a:r>
            <a:r>
              <a:rPr lang="en-US" sz="2400" dirty="0"/>
              <a:t> [0, 1]. </a:t>
            </a:r>
          </a:p>
          <a:p>
            <a:r>
              <a:rPr lang="en-US" sz="2400" dirty="0"/>
              <a:t>Jika </a:t>
            </a:r>
            <a:r>
              <a:rPr lang="en-US" sz="2400" dirty="0" err="1"/>
              <a:t>setiap</a:t>
            </a:r>
            <a:r>
              <a:rPr lang="en-US" sz="2400" dirty="0"/>
              <a:t> </a:t>
            </a:r>
            <a:r>
              <a:rPr lang="en-US" sz="2400" dirty="0" err="1"/>
              <a:t>komponen</a:t>
            </a:r>
            <a:r>
              <a:rPr lang="en-US" sz="2400" dirty="0"/>
              <a:t> </a:t>
            </a:r>
            <a:r>
              <a:rPr lang="en-US" sz="2400" dirty="0" err="1"/>
              <a:t>warna</a:t>
            </a:r>
            <a:r>
              <a:rPr lang="en-US" sz="2400" dirty="0"/>
              <a:t> = 8 bit, </a:t>
            </a:r>
            <a:r>
              <a:rPr lang="en-US" sz="2400" dirty="0" err="1"/>
              <a:t>maka</a:t>
            </a:r>
            <a:r>
              <a:rPr lang="en-US" sz="2400" dirty="0"/>
              <a:t> </a:t>
            </a:r>
            <a:r>
              <a:rPr lang="en-US" sz="2400" dirty="0" err="1"/>
              <a:t>citra</a:t>
            </a:r>
            <a:r>
              <a:rPr lang="en-US" sz="2400" dirty="0"/>
              <a:t> </a:t>
            </a:r>
            <a:r>
              <a:rPr lang="en-US" sz="2400" dirty="0" err="1"/>
              <a:t>warna-sejati</a:t>
            </a:r>
            <a:r>
              <a:rPr lang="en-US" sz="2400" dirty="0"/>
              <a:t> </a:t>
            </a:r>
            <a:r>
              <a:rPr lang="en-US" sz="2400" dirty="0" err="1"/>
              <a:t>adalah</a:t>
            </a:r>
            <a:r>
              <a:rPr lang="en-US" sz="2400" dirty="0"/>
              <a:t> </a:t>
            </a:r>
            <a:r>
              <a:rPr lang="en-US" sz="2400" dirty="0" err="1"/>
              <a:t>citra</a:t>
            </a:r>
            <a:r>
              <a:rPr lang="en-US" sz="2400" dirty="0"/>
              <a:t> 24-bit.</a:t>
            </a:r>
          </a:p>
          <a:p>
            <a:pPr marL="0" indent="0">
              <a:buNone/>
            </a:pPr>
            <a:endParaRPr lang="en-US" sz="2400" dirty="0"/>
          </a:p>
        </p:txBody>
      </p:sp>
      <p:sp>
        <p:nvSpPr>
          <p:cNvPr id="4" name="Slide Number Placeholder 3">
            <a:extLst>
              <a:ext uri="{FF2B5EF4-FFF2-40B4-BE49-F238E27FC236}">
                <a16:creationId xmlns:a16="http://schemas.microsoft.com/office/drawing/2014/main" id="{64D286B2-E2C3-E719-4CD5-315F93A284D9}"/>
              </a:ext>
            </a:extLst>
          </p:cNvPr>
          <p:cNvSpPr>
            <a:spLocks noGrp="1"/>
          </p:cNvSpPr>
          <p:nvPr>
            <p:ph type="sldNum" sz="quarter" idx="12"/>
          </p:nvPr>
        </p:nvSpPr>
        <p:spPr/>
        <p:txBody>
          <a:bodyPr/>
          <a:lstStyle/>
          <a:p>
            <a:fld id="{39DCCA8C-3C40-440D-A23D-CFF4DA06079F}" type="slidenum">
              <a:rPr lang="en-US" smtClean="0"/>
              <a:t>43</a:t>
            </a:fld>
            <a:endParaRPr lang="en-US"/>
          </a:p>
        </p:txBody>
      </p:sp>
    </p:spTree>
    <p:extLst>
      <p:ext uri="{BB962C8B-B14F-4D97-AF65-F5344CB8AC3E}">
        <p14:creationId xmlns:p14="http://schemas.microsoft.com/office/powerpoint/2010/main" val="4275091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58B7D6-DEC0-E937-224F-03AB791CD62C}"/>
              </a:ext>
            </a:extLst>
          </p:cNvPr>
          <p:cNvSpPr>
            <a:spLocks noGrp="1"/>
          </p:cNvSpPr>
          <p:nvPr>
            <p:ph type="sldNum" sz="quarter" idx="12"/>
          </p:nvPr>
        </p:nvSpPr>
        <p:spPr/>
        <p:txBody>
          <a:bodyPr/>
          <a:lstStyle/>
          <a:p>
            <a:fld id="{39DCCA8C-3C40-440D-A23D-CFF4DA06079F}" type="slidenum">
              <a:rPr lang="en-US" smtClean="0"/>
              <a:t>44</a:t>
            </a:fld>
            <a:endParaRPr lang="en-US"/>
          </a:p>
        </p:txBody>
      </p:sp>
      <p:pic>
        <p:nvPicPr>
          <p:cNvPr id="4" name="Picture 3">
            <a:extLst>
              <a:ext uri="{FF2B5EF4-FFF2-40B4-BE49-F238E27FC236}">
                <a16:creationId xmlns:a16="http://schemas.microsoft.com/office/drawing/2014/main" id="{9BA40F2B-6946-7F4F-04FD-422C3C5BA627}"/>
              </a:ext>
            </a:extLst>
          </p:cNvPr>
          <p:cNvPicPr>
            <a:picLocks noChangeAspect="1"/>
          </p:cNvPicPr>
          <p:nvPr/>
        </p:nvPicPr>
        <p:blipFill>
          <a:blip r:embed="rId2"/>
          <a:stretch>
            <a:fillRect/>
          </a:stretch>
        </p:blipFill>
        <p:spPr>
          <a:xfrm>
            <a:off x="2599190" y="500062"/>
            <a:ext cx="6544810" cy="6101845"/>
          </a:xfrm>
          <a:prstGeom prst="rect">
            <a:avLst/>
          </a:prstGeom>
        </p:spPr>
      </p:pic>
      <p:sp>
        <p:nvSpPr>
          <p:cNvPr id="5" name="TextBox 6">
            <a:extLst>
              <a:ext uri="{FF2B5EF4-FFF2-40B4-BE49-F238E27FC236}">
                <a16:creationId xmlns:a16="http://schemas.microsoft.com/office/drawing/2014/main" id="{795D1AC3-0645-F4A5-F1EC-89FCE58044E7}"/>
              </a:ext>
            </a:extLst>
          </p:cNvPr>
          <p:cNvSpPr txBox="1">
            <a:spLocks noChangeArrowheads="1"/>
          </p:cNvSpPr>
          <p:nvPr/>
        </p:nvSpPr>
        <p:spPr bwMode="auto">
          <a:xfrm>
            <a:off x="9144000" y="5703177"/>
            <a:ext cx="2873800" cy="400110"/>
          </a:xfrm>
          <a:prstGeom prst="rect">
            <a:avLst/>
          </a:prstGeom>
          <a:noFill/>
          <a:ln w="9525">
            <a:noFill/>
            <a:miter lim="800000"/>
            <a:headEnd/>
            <a:tailEnd/>
          </a:ln>
        </p:spPr>
        <p:txBody>
          <a:bodyPr wrap="none">
            <a:spAutoFit/>
          </a:bodyPr>
          <a:lstStyle/>
          <a:p>
            <a:r>
              <a:rPr lang="en-US" sz="2000" dirty="0"/>
              <a:t>(</a:t>
            </a:r>
            <a:r>
              <a:rPr lang="en-US" sz="2000" dirty="0" err="1"/>
              <a:t>Sumber</a:t>
            </a:r>
            <a:r>
              <a:rPr lang="id-ID" sz="2000" dirty="0"/>
              <a:t> gambar</a:t>
            </a:r>
            <a:r>
              <a:rPr lang="en-US" sz="2000" dirty="0"/>
              <a:t>: </a:t>
            </a:r>
            <a:r>
              <a:rPr lang="en-US" sz="2000" dirty="0" err="1"/>
              <a:t>Matlab</a:t>
            </a:r>
            <a:r>
              <a:rPr lang="en-US" sz="2000" dirty="0"/>
              <a:t>)</a:t>
            </a:r>
          </a:p>
        </p:txBody>
      </p:sp>
    </p:spTree>
    <p:extLst>
      <p:ext uri="{BB962C8B-B14F-4D97-AF65-F5344CB8AC3E}">
        <p14:creationId xmlns:p14="http://schemas.microsoft.com/office/powerpoint/2010/main" val="1372578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3E1490D4-91AE-43E9-A1EB-2E8687400C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9380768-C7B0-4DE4-9DB3-6442EF7FBC29}" type="slidenum">
              <a:rPr lang="en-US" altLang="en-US">
                <a:latin typeface="Arial" panose="020B0604020202020204" pitchFamily="34" charset="0"/>
              </a:rPr>
              <a:pPr/>
              <a:t>45</a:t>
            </a:fld>
            <a:endParaRPr lang="en-US" altLang="en-US">
              <a:latin typeface="Arial" panose="020B0604020202020204" pitchFamily="34" charset="0"/>
            </a:endParaRPr>
          </a:p>
        </p:txBody>
      </p:sp>
      <p:pic>
        <p:nvPicPr>
          <p:cNvPr id="64515" name="Picture 2">
            <a:extLst>
              <a:ext uri="{FF2B5EF4-FFF2-40B4-BE49-F238E27FC236}">
                <a16:creationId xmlns:a16="http://schemas.microsoft.com/office/drawing/2014/main" id="{24BA8064-1949-4005-8974-61DD7ADB4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946" y="2173171"/>
            <a:ext cx="4070349" cy="407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8">
            <a:extLst>
              <a:ext uri="{FF2B5EF4-FFF2-40B4-BE49-F238E27FC236}">
                <a16:creationId xmlns:a16="http://schemas.microsoft.com/office/drawing/2014/main" id="{FD8C8117-C1E3-4239-9786-7FC1DADE8BAB}"/>
              </a:ext>
            </a:extLst>
          </p:cNvPr>
          <p:cNvSpPr txBox="1">
            <a:spLocks noChangeArrowheads="1"/>
          </p:cNvSpPr>
          <p:nvPr/>
        </p:nvSpPr>
        <p:spPr bwMode="auto">
          <a:xfrm>
            <a:off x="6881814" y="2286000"/>
            <a:ext cx="3201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a:solidFill>
                  <a:srgbClr val="FF0000"/>
                </a:solidFill>
              </a:rPr>
              <a:t>10010011</a:t>
            </a:r>
            <a:r>
              <a:rPr lang="en-US" altLang="en-US">
                <a:solidFill>
                  <a:srgbClr val="00FF00"/>
                </a:solidFill>
              </a:rPr>
              <a:t>10010100</a:t>
            </a:r>
            <a:r>
              <a:rPr lang="en-US" altLang="en-US">
                <a:solidFill>
                  <a:srgbClr val="0033CC"/>
                </a:solidFill>
              </a:rPr>
              <a:t>10001010</a:t>
            </a:r>
          </a:p>
        </p:txBody>
      </p:sp>
      <p:sp>
        <p:nvSpPr>
          <p:cNvPr id="64517" name="TextBox 9">
            <a:extLst>
              <a:ext uri="{FF2B5EF4-FFF2-40B4-BE49-F238E27FC236}">
                <a16:creationId xmlns:a16="http://schemas.microsoft.com/office/drawing/2014/main" id="{2F3C6CEC-7FBD-48DA-B3B6-E7DDC9789574}"/>
              </a:ext>
            </a:extLst>
          </p:cNvPr>
          <p:cNvSpPr txBox="1">
            <a:spLocks noChangeArrowheads="1"/>
          </p:cNvSpPr>
          <p:nvPr/>
        </p:nvSpPr>
        <p:spPr bwMode="auto">
          <a:xfrm>
            <a:off x="983538" y="785813"/>
            <a:ext cx="102883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sz="2400" dirty="0"/>
              <a:t>Pada </a:t>
            </a:r>
            <a:r>
              <a:rPr lang="en-US" altLang="en-US" sz="2400" dirty="0" err="1"/>
              <a:t>citra</a:t>
            </a:r>
            <a:r>
              <a:rPr lang="en-US" altLang="en-US" sz="2400" dirty="0"/>
              <a:t> 24-bit (</a:t>
            </a:r>
            <a:r>
              <a:rPr lang="en-US" altLang="en-US" sz="2400" i="1" dirty="0"/>
              <a:t>real image</a:t>
            </a:r>
            <a:r>
              <a:rPr lang="en-US" altLang="en-US" sz="2400" dirty="0"/>
              <a:t> </a:t>
            </a:r>
            <a:r>
              <a:rPr lang="en-US" altLang="en-US" sz="2400" dirty="0" err="1"/>
              <a:t>atau</a:t>
            </a:r>
            <a:r>
              <a:rPr lang="en-US" altLang="en-US" sz="2400" dirty="0"/>
              <a:t> </a:t>
            </a:r>
            <a:r>
              <a:rPr lang="en-US" altLang="en-US" sz="2400" i="1" dirty="0" err="1"/>
              <a:t>truecolor</a:t>
            </a:r>
            <a:r>
              <a:rPr lang="en-US" altLang="en-US" sz="2400" i="1" dirty="0"/>
              <a:t> image</a:t>
            </a:r>
            <a:r>
              <a:rPr lang="en-US" altLang="en-US" sz="2400" dirty="0"/>
              <a:t>), 1 </a:t>
            </a:r>
            <a:r>
              <a:rPr lang="en-US" altLang="en-US" sz="2400" i="1" dirty="0"/>
              <a:t>pixel</a:t>
            </a:r>
            <a:r>
              <a:rPr lang="en-US" altLang="en-US" sz="2400" dirty="0"/>
              <a:t> = 24 bit, </a:t>
            </a:r>
          </a:p>
          <a:p>
            <a:r>
              <a:rPr lang="en-US" altLang="en-US" sz="2400" dirty="0" err="1"/>
              <a:t>terdiri</a:t>
            </a:r>
            <a:r>
              <a:rPr lang="en-US" altLang="en-US" sz="2400" dirty="0"/>
              <a:t> </a:t>
            </a:r>
            <a:r>
              <a:rPr lang="en-US" altLang="en-US" sz="2400" dirty="0" err="1"/>
              <a:t>dari</a:t>
            </a:r>
            <a:r>
              <a:rPr lang="en-US" altLang="en-US" sz="2400" dirty="0"/>
              <a:t> </a:t>
            </a:r>
            <a:r>
              <a:rPr lang="en-US" altLang="en-US" sz="2400" dirty="0" err="1"/>
              <a:t>komponen</a:t>
            </a:r>
            <a:r>
              <a:rPr lang="en-US" altLang="en-US" sz="2400" dirty="0"/>
              <a:t> RGB (</a:t>
            </a:r>
            <a:r>
              <a:rPr lang="en-US" altLang="en-US" sz="2400" i="1" dirty="0"/>
              <a:t>Red-Green-Blue</a:t>
            </a:r>
            <a:r>
              <a:rPr lang="en-US" altLang="en-US" sz="2400" dirty="0"/>
              <a:t>) </a:t>
            </a:r>
            <a:r>
              <a:rPr lang="en-US" altLang="en-US" sz="2400" dirty="0" err="1"/>
              <a:t>sepanjang</a:t>
            </a:r>
            <a:r>
              <a:rPr lang="en-US" altLang="en-US" sz="2400" dirty="0"/>
              <a:t> 24 bit, </a:t>
            </a:r>
            <a:r>
              <a:rPr lang="en-US" altLang="en-US" sz="2400" dirty="0" err="1"/>
              <a:t>masing</a:t>
            </a:r>
            <a:r>
              <a:rPr lang="en-US" altLang="en-US" sz="2400" dirty="0"/>
              <a:t>-</a:t>
            </a:r>
          </a:p>
          <a:p>
            <a:r>
              <a:rPr lang="en-US" altLang="en-US" sz="2400" dirty="0" err="1"/>
              <a:t>Masing</a:t>
            </a:r>
            <a:r>
              <a:rPr lang="en-US" altLang="en-US" sz="2400" dirty="0"/>
              <a:t> 8 bit </a:t>
            </a:r>
            <a:r>
              <a:rPr lang="en-US" altLang="en-US" sz="2400" dirty="0" err="1"/>
              <a:t>untuk</a:t>
            </a:r>
            <a:r>
              <a:rPr lang="en-US" altLang="en-US" sz="2400" dirty="0"/>
              <a:t> </a:t>
            </a:r>
            <a:r>
              <a:rPr lang="en-US" altLang="en-US" sz="2400" dirty="0" err="1"/>
              <a:t>setiap</a:t>
            </a:r>
            <a:r>
              <a:rPr lang="en-US" altLang="en-US" sz="2400" dirty="0"/>
              <a:t> </a:t>
            </a:r>
            <a:r>
              <a:rPr lang="en-US" altLang="en-US" sz="2400" dirty="0" err="1"/>
              <a:t>komponen</a:t>
            </a:r>
            <a:r>
              <a:rPr lang="en-US" altLang="en-US" sz="2400" dirty="0"/>
              <a:t>.</a:t>
            </a:r>
          </a:p>
        </p:txBody>
      </p:sp>
      <p:cxnSp>
        <p:nvCxnSpPr>
          <p:cNvPr id="64518" name="Straight Arrow Connector 15">
            <a:extLst>
              <a:ext uri="{FF2B5EF4-FFF2-40B4-BE49-F238E27FC236}">
                <a16:creationId xmlns:a16="http://schemas.microsoft.com/office/drawing/2014/main" id="{FEE8D97E-869E-4CAF-A996-A485AA689A5D}"/>
              </a:ext>
            </a:extLst>
          </p:cNvPr>
          <p:cNvCxnSpPr>
            <a:cxnSpLocks noChangeShapeType="1"/>
            <a:endCxn id="64516" idx="1"/>
          </p:cNvCxnSpPr>
          <p:nvPr/>
        </p:nvCxnSpPr>
        <p:spPr bwMode="auto">
          <a:xfrm flipV="1">
            <a:off x="5381625" y="2470150"/>
            <a:ext cx="1500188" cy="387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4519" name="TextBox 16">
            <a:extLst>
              <a:ext uri="{FF2B5EF4-FFF2-40B4-BE49-F238E27FC236}">
                <a16:creationId xmlns:a16="http://schemas.microsoft.com/office/drawing/2014/main" id="{A40BF016-B1C6-44B8-97A6-2F720A1EC178}"/>
              </a:ext>
            </a:extLst>
          </p:cNvPr>
          <p:cNvSpPr txBox="1">
            <a:spLocks noChangeArrowheads="1"/>
          </p:cNvSpPr>
          <p:nvPr/>
        </p:nvSpPr>
        <p:spPr bwMode="auto">
          <a:xfrm>
            <a:off x="7239001" y="2714625"/>
            <a:ext cx="328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a:solidFill>
                  <a:srgbClr val="FF0000"/>
                </a:solidFill>
              </a:rPr>
              <a:t>R</a:t>
            </a:r>
          </a:p>
        </p:txBody>
      </p:sp>
      <p:sp>
        <p:nvSpPr>
          <p:cNvPr id="64520" name="TextBox 17">
            <a:extLst>
              <a:ext uri="{FF2B5EF4-FFF2-40B4-BE49-F238E27FC236}">
                <a16:creationId xmlns:a16="http://schemas.microsoft.com/office/drawing/2014/main" id="{7A5A6DD0-326E-493F-9265-70B5AC4CDFF5}"/>
              </a:ext>
            </a:extLst>
          </p:cNvPr>
          <p:cNvSpPr txBox="1">
            <a:spLocks noChangeArrowheads="1"/>
          </p:cNvSpPr>
          <p:nvPr/>
        </p:nvSpPr>
        <p:spPr bwMode="auto">
          <a:xfrm>
            <a:off x="8239126" y="2714625"/>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a:solidFill>
                  <a:srgbClr val="00FF00"/>
                </a:solidFill>
              </a:rPr>
              <a:t>G</a:t>
            </a:r>
          </a:p>
        </p:txBody>
      </p:sp>
      <p:sp>
        <p:nvSpPr>
          <p:cNvPr id="64521" name="TextBox 18">
            <a:extLst>
              <a:ext uri="{FF2B5EF4-FFF2-40B4-BE49-F238E27FC236}">
                <a16:creationId xmlns:a16="http://schemas.microsoft.com/office/drawing/2014/main" id="{5FDC6D61-14E2-4607-97A0-8202D5FCE164}"/>
              </a:ext>
            </a:extLst>
          </p:cNvPr>
          <p:cNvSpPr txBox="1">
            <a:spLocks noChangeArrowheads="1"/>
          </p:cNvSpPr>
          <p:nvPr/>
        </p:nvSpPr>
        <p:spPr bwMode="auto">
          <a:xfrm>
            <a:off x="9239250" y="2714625"/>
            <a:ext cx="33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a:solidFill>
                  <a:srgbClr val="0000FF"/>
                </a:solidFill>
              </a:rPr>
              <a:t>B</a:t>
            </a:r>
          </a:p>
        </p:txBody>
      </p:sp>
    </p:spTree>
    <p:extLst>
      <p:ext uri="{BB962C8B-B14F-4D97-AF65-F5344CB8AC3E}">
        <p14:creationId xmlns:p14="http://schemas.microsoft.com/office/powerpoint/2010/main" val="3801252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15B5-DC0A-40B8-BF99-08BF3B6FD263}"/>
              </a:ext>
            </a:extLst>
          </p:cNvPr>
          <p:cNvSpPr>
            <a:spLocks noGrp="1"/>
          </p:cNvSpPr>
          <p:nvPr>
            <p:ph type="title"/>
          </p:nvPr>
        </p:nvSpPr>
        <p:spPr/>
        <p:txBody>
          <a:bodyPr/>
          <a:lstStyle/>
          <a:p>
            <a:r>
              <a:rPr lang="en-US" b="1" dirty="0"/>
              <a:t>Format </a:t>
            </a:r>
            <a:r>
              <a:rPr lang="en-US" b="1" i="1" dirty="0"/>
              <a:t>Raw Image</a:t>
            </a:r>
          </a:p>
        </p:txBody>
      </p:sp>
      <p:sp>
        <p:nvSpPr>
          <p:cNvPr id="3" name="Content Placeholder 2">
            <a:extLst>
              <a:ext uri="{FF2B5EF4-FFF2-40B4-BE49-F238E27FC236}">
                <a16:creationId xmlns:a16="http://schemas.microsoft.com/office/drawing/2014/main" id="{AD463FAD-5CE6-444F-9032-3D5D65CAFE90}"/>
              </a:ext>
            </a:extLst>
          </p:cNvPr>
          <p:cNvSpPr>
            <a:spLocks noGrp="1"/>
          </p:cNvSpPr>
          <p:nvPr>
            <p:ph idx="1"/>
          </p:nvPr>
        </p:nvSpPr>
        <p:spPr/>
        <p:txBody>
          <a:bodyPr/>
          <a:lstStyle/>
          <a:p>
            <a:r>
              <a:rPr lang="en-US" i="1" dirty="0"/>
              <a:t>Raw image </a:t>
            </a:r>
            <a:r>
              <a:rPr lang="en-US" dirty="0" err="1"/>
              <a:t>atau</a:t>
            </a:r>
            <a:r>
              <a:rPr lang="en-US" dirty="0"/>
              <a:t> </a:t>
            </a:r>
            <a:r>
              <a:rPr lang="en-US" dirty="0" err="1"/>
              <a:t>citra</a:t>
            </a:r>
            <a:r>
              <a:rPr lang="en-US" dirty="0"/>
              <a:t> </a:t>
            </a:r>
            <a:r>
              <a:rPr lang="en-US" dirty="0" err="1"/>
              <a:t>mentah</a:t>
            </a:r>
            <a:r>
              <a:rPr lang="en-US" dirty="0"/>
              <a:t> </a:t>
            </a:r>
            <a:r>
              <a:rPr lang="en-US" dirty="0" err="1"/>
              <a:t>adalah</a:t>
            </a:r>
            <a:r>
              <a:rPr lang="en-US" dirty="0"/>
              <a:t> format </a:t>
            </a:r>
            <a:r>
              <a:rPr lang="en-US" dirty="0" err="1"/>
              <a:t>citra</a:t>
            </a:r>
            <a:r>
              <a:rPr lang="en-US" dirty="0"/>
              <a:t> yang </a:t>
            </a:r>
            <a:r>
              <a:rPr lang="en-US" dirty="0" err="1"/>
              <a:t>tidak</a:t>
            </a:r>
            <a:r>
              <a:rPr lang="en-US" dirty="0"/>
              <a:t> </a:t>
            </a:r>
            <a:r>
              <a:rPr lang="en-US" dirty="0" err="1"/>
              <a:t>mempunyai</a:t>
            </a:r>
            <a:r>
              <a:rPr lang="en-US" dirty="0"/>
              <a:t> format </a:t>
            </a:r>
            <a:r>
              <a:rPr lang="en-US" dirty="0" err="1"/>
              <a:t>spesifik</a:t>
            </a:r>
            <a:r>
              <a:rPr lang="en-US" dirty="0"/>
              <a:t>. </a:t>
            </a:r>
          </a:p>
          <a:p>
            <a:r>
              <a:rPr lang="en-US" dirty="0" err="1"/>
              <a:t>Hanya</a:t>
            </a:r>
            <a:r>
              <a:rPr lang="en-US" dirty="0"/>
              <a:t> </a:t>
            </a:r>
            <a:r>
              <a:rPr lang="en-US" dirty="0" err="1"/>
              <a:t>berisi</a:t>
            </a:r>
            <a:r>
              <a:rPr lang="en-US" dirty="0"/>
              <a:t> </a:t>
            </a:r>
            <a:r>
              <a:rPr lang="en-US" dirty="0" err="1"/>
              <a:t>informasi</a:t>
            </a:r>
            <a:r>
              <a:rPr lang="en-US" dirty="0"/>
              <a:t> </a:t>
            </a:r>
            <a:r>
              <a:rPr lang="en-US" dirty="0" err="1"/>
              <a:t>ukuran</a:t>
            </a:r>
            <a:r>
              <a:rPr lang="en-US" dirty="0"/>
              <a:t> </a:t>
            </a:r>
            <a:r>
              <a:rPr lang="en-US" dirty="0" err="1"/>
              <a:t>citra</a:t>
            </a:r>
            <a:r>
              <a:rPr lang="en-US" dirty="0"/>
              <a:t> (</a:t>
            </a:r>
            <a:r>
              <a:rPr lang="en-US" dirty="0" err="1"/>
              <a:t>tinggi</a:t>
            </a:r>
            <a:r>
              <a:rPr lang="en-US" dirty="0"/>
              <a:t> x </a:t>
            </a:r>
            <a:r>
              <a:rPr lang="en-US" dirty="0" err="1"/>
              <a:t>lebar</a:t>
            </a:r>
            <a:r>
              <a:rPr lang="en-US" dirty="0"/>
              <a:t> </a:t>
            </a:r>
            <a:r>
              <a:rPr lang="en-US" dirty="0" err="1"/>
              <a:t>atau</a:t>
            </a:r>
            <a:r>
              <a:rPr lang="en-US" dirty="0"/>
              <a:t> </a:t>
            </a:r>
            <a:r>
              <a:rPr lang="en-US" i="1" dirty="0"/>
              <a:t>M</a:t>
            </a:r>
            <a:r>
              <a:rPr lang="en-US" dirty="0"/>
              <a:t> x </a:t>
            </a:r>
            <a:r>
              <a:rPr lang="en-US" i="1" dirty="0"/>
              <a:t>N</a:t>
            </a:r>
            <a:r>
              <a:rPr lang="en-US" dirty="0"/>
              <a:t> ) dan data </a:t>
            </a:r>
            <a:r>
              <a:rPr lang="en-US" i="1" dirty="0"/>
              <a:t>bitmap</a:t>
            </a:r>
          </a:p>
        </p:txBody>
      </p:sp>
      <p:pic>
        <p:nvPicPr>
          <p:cNvPr id="9" name="Picture 8">
            <a:extLst>
              <a:ext uri="{FF2B5EF4-FFF2-40B4-BE49-F238E27FC236}">
                <a16:creationId xmlns:a16="http://schemas.microsoft.com/office/drawing/2014/main" id="{B487D4DB-8AB4-460E-BACC-077BDE637345}"/>
              </a:ext>
            </a:extLst>
          </p:cNvPr>
          <p:cNvPicPr>
            <a:picLocks noChangeAspect="1"/>
          </p:cNvPicPr>
          <p:nvPr/>
        </p:nvPicPr>
        <p:blipFill>
          <a:blip r:embed="rId2"/>
          <a:stretch>
            <a:fillRect/>
          </a:stretch>
        </p:blipFill>
        <p:spPr>
          <a:xfrm>
            <a:off x="1781794" y="3949881"/>
            <a:ext cx="7636526" cy="2362019"/>
          </a:xfrm>
          <a:prstGeom prst="rect">
            <a:avLst/>
          </a:prstGeom>
        </p:spPr>
      </p:pic>
      <p:sp>
        <p:nvSpPr>
          <p:cNvPr id="10" name="TextBox 9">
            <a:extLst>
              <a:ext uri="{FF2B5EF4-FFF2-40B4-BE49-F238E27FC236}">
                <a16:creationId xmlns:a16="http://schemas.microsoft.com/office/drawing/2014/main" id="{15A087F2-EC7B-4982-9436-73A4513FBC80}"/>
              </a:ext>
            </a:extLst>
          </p:cNvPr>
          <p:cNvSpPr txBox="1"/>
          <p:nvPr/>
        </p:nvSpPr>
        <p:spPr>
          <a:xfrm>
            <a:off x="3393440" y="4823113"/>
            <a:ext cx="300082" cy="307777"/>
          </a:xfrm>
          <a:prstGeom prst="rect">
            <a:avLst/>
          </a:prstGeom>
          <a:noFill/>
        </p:spPr>
        <p:txBody>
          <a:bodyPr wrap="none" rtlCol="0">
            <a:spAutoFit/>
          </a:bodyPr>
          <a:lstStyle/>
          <a:p>
            <a:r>
              <a:rPr lang="en-US" sz="1400" i="1" dirty="0"/>
              <a:t>N</a:t>
            </a:r>
          </a:p>
        </p:txBody>
      </p:sp>
      <p:sp>
        <p:nvSpPr>
          <p:cNvPr id="11" name="TextBox 10">
            <a:extLst>
              <a:ext uri="{FF2B5EF4-FFF2-40B4-BE49-F238E27FC236}">
                <a16:creationId xmlns:a16="http://schemas.microsoft.com/office/drawing/2014/main" id="{CEF1BCEC-8EA2-48D3-9343-DBEA167D7B01}"/>
              </a:ext>
            </a:extLst>
          </p:cNvPr>
          <p:cNvSpPr txBox="1"/>
          <p:nvPr/>
        </p:nvSpPr>
        <p:spPr>
          <a:xfrm>
            <a:off x="4856480" y="4842034"/>
            <a:ext cx="300082" cy="307777"/>
          </a:xfrm>
          <a:prstGeom prst="rect">
            <a:avLst/>
          </a:prstGeom>
          <a:noFill/>
        </p:spPr>
        <p:txBody>
          <a:bodyPr wrap="none" rtlCol="0">
            <a:spAutoFit/>
          </a:bodyPr>
          <a:lstStyle/>
          <a:p>
            <a:r>
              <a:rPr lang="en-US" sz="1400" i="1" dirty="0"/>
              <a:t>N</a:t>
            </a:r>
          </a:p>
        </p:txBody>
      </p:sp>
      <p:sp>
        <p:nvSpPr>
          <p:cNvPr id="12" name="TextBox 11">
            <a:extLst>
              <a:ext uri="{FF2B5EF4-FFF2-40B4-BE49-F238E27FC236}">
                <a16:creationId xmlns:a16="http://schemas.microsoft.com/office/drawing/2014/main" id="{BD8A2739-12B8-400E-B4B6-5419B091F067}"/>
              </a:ext>
            </a:extLst>
          </p:cNvPr>
          <p:cNvSpPr txBox="1"/>
          <p:nvPr/>
        </p:nvSpPr>
        <p:spPr>
          <a:xfrm>
            <a:off x="7964920" y="4842033"/>
            <a:ext cx="300082" cy="307777"/>
          </a:xfrm>
          <a:prstGeom prst="rect">
            <a:avLst/>
          </a:prstGeom>
          <a:noFill/>
        </p:spPr>
        <p:txBody>
          <a:bodyPr wrap="none" rtlCol="0">
            <a:spAutoFit/>
          </a:bodyPr>
          <a:lstStyle/>
          <a:p>
            <a:r>
              <a:rPr lang="en-US" sz="1400" i="1" dirty="0"/>
              <a:t>N</a:t>
            </a:r>
          </a:p>
        </p:txBody>
      </p:sp>
      <p:sp>
        <p:nvSpPr>
          <p:cNvPr id="13" name="TextBox 12">
            <a:extLst>
              <a:ext uri="{FF2B5EF4-FFF2-40B4-BE49-F238E27FC236}">
                <a16:creationId xmlns:a16="http://schemas.microsoft.com/office/drawing/2014/main" id="{B2E99DD4-2028-45F8-9CAD-3358FF888817}"/>
              </a:ext>
            </a:extLst>
          </p:cNvPr>
          <p:cNvSpPr txBox="1"/>
          <p:nvPr/>
        </p:nvSpPr>
        <p:spPr>
          <a:xfrm>
            <a:off x="2103120" y="4152553"/>
            <a:ext cx="359394" cy="338554"/>
          </a:xfrm>
          <a:prstGeom prst="rect">
            <a:avLst/>
          </a:prstGeom>
          <a:noFill/>
        </p:spPr>
        <p:txBody>
          <a:bodyPr wrap="none" rtlCol="0">
            <a:spAutoFit/>
          </a:bodyPr>
          <a:lstStyle/>
          <a:p>
            <a:r>
              <a:rPr lang="en-US" sz="1600" i="1" dirty="0"/>
              <a:t>M</a:t>
            </a:r>
          </a:p>
        </p:txBody>
      </p:sp>
      <p:sp>
        <p:nvSpPr>
          <p:cNvPr id="14" name="TextBox 13">
            <a:extLst>
              <a:ext uri="{FF2B5EF4-FFF2-40B4-BE49-F238E27FC236}">
                <a16:creationId xmlns:a16="http://schemas.microsoft.com/office/drawing/2014/main" id="{84118CE1-86BB-491A-AFEC-F88F8FA49303}"/>
              </a:ext>
            </a:extLst>
          </p:cNvPr>
          <p:cNvSpPr txBox="1"/>
          <p:nvPr/>
        </p:nvSpPr>
        <p:spPr>
          <a:xfrm>
            <a:off x="2604143" y="4119186"/>
            <a:ext cx="317716" cy="338554"/>
          </a:xfrm>
          <a:prstGeom prst="rect">
            <a:avLst/>
          </a:prstGeom>
          <a:noFill/>
        </p:spPr>
        <p:txBody>
          <a:bodyPr wrap="none" rtlCol="0">
            <a:spAutoFit/>
          </a:bodyPr>
          <a:lstStyle/>
          <a:p>
            <a:r>
              <a:rPr lang="en-US" sz="1600" i="1" dirty="0"/>
              <a:t>N</a:t>
            </a:r>
          </a:p>
        </p:txBody>
      </p:sp>
      <p:sp>
        <p:nvSpPr>
          <p:cNvPr id="15" name="TextBox 14">
            <a:extLst>
              <a:ext uri="{FF2B5EF4-FFF2-40B4-BE49-F238E27FC236}">
                <a16:creationId xmlns:a16="http://schemas.microsoft.com/office/drawing/2014/main" id="{058C8DE6-6C5F-498C-BEF7-D09204C90D91}"/>
              </a:ext>
            </a:extLst>
          </p:cNvPr>
          <p:cNvSpPr txBox="1"/>
          <p:nvPr/>
        </p:nvSpPr>
        <p:spPr>
          <a:xfrm>
            <a:off x="5600057" y="5905878"/>
            <a:ext cx="359394" cy="338554"/>
          </a:xfrm>
          <a:prstGeom prst="rect">
            <a:avLst/>
          </a:prstGeom>
          <a:noFill/>
        </p:spPr>
        <p:txBody>
          <a:bodyPr wrap="none" rtlCol="0">
            <a:spAutoFit/>
          </a:bodyPr>
          <a:lstStyle/>
          <a:p>
            <a:r>
              <a:rPr lang="en-US" sz="1600" i="1" dirty="0"/>
              <a:t>M</a:t>
            </a:r>
          </a:p>
        </p:txBody>
      </p:sp>
      <p:sp>
        <p:nvSpPr>
          <p:cNvPr id="4" name="Slide Number Placeholder 3">
            <a:extLst>
              <a:ext uri="{FF2B5EF4-FFF2-40B4-BE49-F238E27FC236}">
                <a16:creationId xmlns:a16="http://schemas.microsoft.com/office/drawing/2014/main" id="{408627E6-9924-E894-EFA7-13D6EB86E612}"/>
              </a:ext>
            </a:extLst>
          </p:cNvPr>
          <p:cNvSpPr>
            <a:spLocks noGrp="1"/>
          </p:cNvSpPr>
          <p:nvPr>
            <p:ph type="sldNum" sz="quarter" idx="12"/>
          </p:nvPr>
        </p:nvSpPr>
        <p:spPr/>
        <p:txBody>
          <a:bodyPr/>
          <a:lstStyle/>
          <a:p>
            <a:fld id="{39DCCA8C-3C40-440D-A23D-CFF4DA06079F}" type="slidenum">
              <a:rPr lang="en-US" smtClean="0"/>
              <a:t>46</a:t>
            </a:fld>
            <a:endParaRPr lang="en-US"/>
          </a:p>
        </p:txBody>
      </p:sp>
    </p:spTree>
    <p:extLst>
      <p:ext uri="{BB962C8B-B14F-4D97-AF65-F5344CB8AC3E}">
        <p14:creationId xmlns:p14="http://schemas.microsoft.com/office/powerpoint/2010/main" val="2800109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FEBF0-E0D2-49A9-891E-318CA1D8B5A6}"/>
              </a:ext>
            </a:extLst>
          </p:cNvPr>
          <p:cNvSpPr>
            <a:spLocks noGrp="1"/>
          </p:cNvSpPr>
          <p:nvPr>
            <p:ph idx="1"/>
          </p:nvPr>
        </p:nvSpPr>
        <p:spPr>
          <a:xfrm>
            <a:off x="838200" y="775252"/>
            <a:ext cx="10515600" cy="5401711"/>
          </a:xfrm>
        </p:spPr>
        <p:txBody>
          <a:bodyPr/>
          <a:lstStyle/>
          <a:p>
            <a:r>
              <a:rPr lang="en-US" dirty="0"/>
              <a:t>Citra </a:t>
            </a:r>
            <a:r>
              <a:rPr lang="en-US" dirty="0" err="1"/>
              <a:t>mentah</a:t>
            </a:r>
            <a:r>
              <a:rPr lang="en-US" dirty="0"/>
              <a:t> juga </a:t>
            </a:r>
            <a:r>
              <a:rPr lang="en-US" dirty="0" err="1"/>
              <a:t>dapat</a:t>
            </a:r>
            <a:r>
              <a:rPr lang="en-US" dirty="0"/>
              <a:t> </a:t>
            </a:r>
            <a:r>
              <a:rPr lang="en-US" dirty="0" err="1"/>
              <a:t>disimpan</a:t>
            </a:r>
            <a:r>
              <a:rPr lang="en-US" dirty="0"/>
              <a:t> di </a:t>
            </a:r>
            <a:r>
              <a:rPr lang="en-US" dirty="0" err="1"/>
              <a:t>dalam</a:t>
            </a:r>
            <a:r>
              <a:rPr lang="en-US" dirty="0"/>
              <a:t> file </a:t>
            </a:r>
            <a:r>
              <a:rPr lang="en-US" dirty="0" err="1"/>
              <a:t>teks</a:t>
            </a:r>
            <a:r>
              <a:rPr lang="en-US" dirty="0"/>
              <a:t> </a:t>
            </a:r>
            <a:r>
              <a:rPr lang="en-US" dirty="0" err="1"/>
              <a:t>dalam</a:t>
            </a:r>
            <a:r>
              <a:rPr lang="en-US" dirty="0"/>
              <a:t> format ASCII. </a:t>
            </a:r>
            <a:r>
              <a:rPr lang="en-US" dirty="0" err="1"/>
              <a:t>Umumnya</a:t>
            </a:r>
            <a:r>
              <a:rPr lang="en-US" dirty="0"/>
              <a:t> </a:t>
            </a:r>
            <a:r>
              <a:rPr lang="en-US" dirty="0" err="1"/>
              <a:t>untuk</a:t>
            </a:r>
            <a:r>
              <a:rPr lang="en-US" dirty="0"/>
              <a:t> </a:t>
            </a:r>
            <a:r>
              <a:rPr lang="en-US" dirty="0" err="1"/>
              <a:t>citra</a:t>
            </a:r>
            <a:r>
              <a:rPr lang="en-US" dirty="0"/>
              <a:t> </a:t>
            </a:r>
            <a:r>
              <a:rPr lang="en-US" i="1" dirty="0"/>
              <a:t>grayscale </a:t>
            </a:r>
            <a:r>
              <a:rPr lang="en-US" dirty="0"/>
              <a:t>8-bit/</a:t>
            </a:r>
            <a:r>
              <a:rPr lang="en-US" i="1" dirty="0"/>
              <a:t>pixel.</a:t>
            </a:r>
          </a:p>
          <a:p>
            <a:r>
              <a:rPr lang="en-US" dirty="0"/>
              <a:t>Baris </a:t>
            </a:r>
            <a:r>
              <a:rPr lang="en-US" dirty="0" err="1"/>
              <a:t>pertama</a:t>
            </a:r>
            <a:r>
              <a:rPr lang="en-US" dirty="0"/>
              <a:t> </a:t>
            </a:r>
            <a:r>
              <a:rPr lang="en-US" dirty="0" err="1"/>
              <a:t>menyatakan</a:t>
            </a:r>
            <a:r>
              <a:rPr lang="en-US" dirty="0"/>
              <a:t> </a:t>
            </a:r>
            <a:r>
              <a:rPr lang="en-US" dirty="0" err="1"/>
              <a:t>ukuran</a:t>
            </a:r>
            <a:r>
              <a:rPr lang="en-US" dirty="0"/>
              <a:t> </a:t>
            </a:r>
            <a:r>
              <a:rPr lang="en-US" dirty="0" err="1"/>
              <a:t>citra</a:t>
            </a:r>
            <a:r>
              <a:rPr lang="en-US" dirty="0"/>
              <a:t> (M x N), baris-baris </a:t>
            </a:r>
            <a:r>
              <a:rPr lang="en-US" dirty="0" err="1"/>
              <a:t>berikutnya</a:t>
            </a:r>
            <a:r>
              <a:rPr lang="en-US" dirty="0"/>
              <a:t> </a:t>
            </a:r>
            <a:r>
              <a:rPr lang="en-US" dirty="0" err="1"/>
              <a:t>menyatakan</a:t>
            </a:r>
            <a:r>
              <a:rPr lang="en-US" dirty="0"/>
              <a:t> </a:t>
            </a:r>
            <a:r>
              <a:rPr lang="en-US" dirty="0" err="1"/>
              <a:t>nilai-nilai</a:t>
            </a:r>
            <a:r>
              <a:rPr lang="en-US" dirty="0"/>
              <a:t> </a:t>
            </a:r>
            <a:r>
              <a:rPr lang="en-US" i="1" dirty="0"/>
              <a:t>pixel</a:t>
            </a:r>
            <a:r>
              <a:rPr lang="en-US" dirty="0"/>
              <a:t>.  </a:t>
            </a:r>
            <a:r>
              <a:rPr lang="en-US" dirty="0" err="1"/>
              <a:t>Setiap</a:t>
            </a:r>
            <a:r>
              <a:rPr lang="en-US" dirty="0"/>
              <a:t> </a:t>
            </a:r>
            <a:r>
              <a:rPr lang="en-US" dirty="0" err="1"/>
              <a:t>nilai</a:t>
            </a:r>
            <a:r>
              <a:rPr lang="en-US" dirty="0"/>
              <a:t> </a:t>
            </a:r>
            <a:r>
              <a:rPr lang="en-US" i="1" dirty="0"/>
              <a:t>pixel</a:t>
            </a:r>
            <a:r>
              <a:rPr lang="en-US" dirty="0"/>
              <a:t> </a:t>
            </a:r>
            <a:r>
              <a:rPr lang="en-US" dirty="0" err="1"/>
              <a:t>dipisahkan</a:t>
            </a:r>
            <a:r>
              <a:rPr lang="en-US" dirty="0"/>
              <a:t> </a:t>
            </a:r>
            <a:r>
              <a:rPr lang="en-US" dirty="0" err="1"/>
              <a:t>dengan</a:t>
            </a:r>
            <a:r>
              <a:rPr lang="en-US" dirty="0"/>
              <a:t> </a:t>
            </a:r>
            <a:r>
              <a:rPr lang="en-US" dirty="0" err="1"/>
              <a:t>spasi</a:t>
            </a:r>
            <a:r>
              <a:rPr lang="en-US" dirty="0"/>
              <a:t>.</a:t>
            </a:r>
          </a:p>
          <a:p>
            <a:endParaRPr lang="en-US" dirty="0"/>
          </a:p>
        </p:txBody>
      </p:sp>
      <p:sp>
        <p:nvSpPr>
          <p:cNvPr id="4" name="Rectangle 3">
            <a:extLst>
              <a:ext uri="{FF2B5EF4-FFF2-40B4-BE49-F238E27FC236}">
                <a16:creationId xmlns:a16="http://schemas.microsoft.com/office/drawing/2014/main" id="{87D92E6B-8556-4CED-949A-2F62C471C20D}"/>
              </a:ext>
            </a:extLst>
          </p:cNvPr>
          <p:cNvSpPr/>
          <p:nvPr/>
        </p:nvSpPr>
        <p:spPr>
          <a:xfrm>
            <a:off x="2640496" y="3037642"/>
            <a:ext cx="6096000" cy="3139321"/>
          </a:xfrm>
          <a:prstGeom prst="rect">
            <a:avLst/>
          </a:prstGeom>
        </p:spPr>
        <p:txBody>
          <a:bodyPr>
            <a:spAutoFit/>
          </a:bodyPr>
          <a:lstStyle/>
          <a:p>
            <a:r>
              <a:rPr lang="en-US" dirty="0"/>
              <a:t>  </a:t>
            </a:r>
          </a:p>
          <a:p>
            <a:r>
              <a:rPr lang="en-US" dirty="0"/>
              <a:t>  9  11</a:t>
            </a:r>
          </a:p>
          <a:p>
            <a:r>
              <a:rPr lang="en-US" dirty="0"/>
              <a:t>  148  162  175  182  189  194  195  193  195  195  197</a:t>
            </a:r>
          </a:p>
          <a:p>
            <a:r>
              <a:rPr lang="en-US" dirty="0"/>
              <a:t>  148  164  174  176  185  189  191  191  196  194  195</a:t>
            </a:r>
          </a:p>
          <a:p>
            <a:r>
              <a:rPr lang="en-US" dirty="0"/>
              <a:t>  144  159  167  176  178  185  188  191  196  194  197</a:t>
            </a:r>
          </a:p>
          <a:p>
            <a:r>
              <a:rPr lang="en-US" dirty="0"/>
              <a:t>  128  147  157  168  173  179  182  184  191  191  192</a:t>
            </a:r>
          </a:p>
          <a:p>
            <a:r>
              <a:rPr lang="en-US" dirty="0"/>
              <a:t>  119  134  148  160  164  170  179  176  181  189  185</a:t>
            </a:r>
          </a:p>
          <a:p>
            <a:r>
              <a:rPr lang="en-US" dirty="0"/>
              <a:t>  145  124  142  151  160  168  169  174  180  182  183</a:t>
            </a:r>
          </a:p>
          <a:p>
            <a:r>
              <a:rPr lang="en-US" dirty="0"/>
              <a:t>  172  120  140  153  157  169  171  178  180  182  182</a:t>
            </a:r>
          </a:p>
          <a:p>
            <a:r>
              <a:rPr lang="en-US" dirty="0"/>
              <a:t>  196  120  129  144  152  158  167  170  177  176  178</a:t>
            </a:r>
          </a:p>
          <a:p>
            <a:r>
              <a:rPr lang="en-US" dirty="0"/>
              <a:t>  204  144  116  134  142  149  155  165  165  170  171</a:t>
            </a:r>
          </a:p>
        </p:txBody>
      </p:sp>
      <p:sp>
        <p:nvSpPr>
          <p:cNvPr id="6" name="Rectangle 5">
            <a:extLst>
              <a:ext uri="{FF2B5EF4-FFF2-40B4-BE49-F238E27FC236}">
                <a16:creationId xmlns:a16="http://schemas.microsoft.com/office/drawing/2014/main" id="{D2F98A4B-D617-40FD-BC26-414B5115C0BC}"/>
              </a:ext>
            </a:extLst>
          </p:cNvPr>
          <p:cNvSpPr/>
          <p:nvPr/>
        </p:nvSpPr>
        <p:spPr>
          <a:xfrm>
            <a:off x="2776329" y="3263500"/>
            <a:ext cx="4986132" cy="29134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5E7A3A3-06A3-19B9-FDC0-2D071DFA7DAF}"/>
              </a:ext>
            </a:extLst>
          </p:cNvPr>
          <p:cNvSpPr>
            <a:spLocks noGrp="1"/>
          </p:cNvSpPr>
          <p:nvPr>
            <p:ph type="sldNum" sz="quarter" idx="12"/>
          </p:nvPr>
        </p:nvSpPr>
        <p:spPr/>
        <p:txBody>
          <a:bodyPr/>
          <a:lstStyle/>
          <a:p>
            <a:fld id="{39DCCA8C-3C40-440D-A23D-CFF4DA06079F}" type="slidenum">
              <a:rPr lang="en-US" smtClean="0"/>
              <a:t>47</a:t>
            </a:fld>
            <a:endParaRPr lang="en-US"/>
          </a:p>
        </p:txBody>
      </p:sp>
    </p:spTree>
    <p:extLst>
      <p:ext uri="{BB962C8B-B14F-4D97-AF65-F5344CB8AC3E}">
        <p14:creationId xmlns:p14="http://schemas.microsoft.com/office/powerpoint/2010/main" val="431581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Pengolahan</a:t>
            </a:r>
            <a:r>
              <a:rPr lang="en-US" b="1" dirty="0"/>
              <a:t> Citra </a:t>
            </a:r>
            <a:r>
              <a:rPr lang="en-US" b="1" dirty="0" err="1"/>
              <a:t>dengan</a:t>
            </a:r>
            <a:r>
              <a:rPr lang="en-US" b="1" dirty="0"/>
              <a:t> </a:t>
            </a:r>
            <a:r>
              <a:rPr lang="en-US" b="1" dirty="0" err="1"/>
              <a:t>Matlab</a:t>
            </a:r>
            <a:endParaRPr lang="en-US" b="1" dirty="0"/>
          </a:p>
        </p:txBody>
      </p:sp>
      <p:sp>
        <p:nvSpPr>
          <p:cNvPr id="3" name="Content Placeholder 2"/>
          <p:cNvSpPr>
            <a:spLocks noGrp="1"/>
          </p:cNvSpPr>
          <p:nvPr>
            <p:ph idx="1"/>
          </p:nvPr>
        </p:nvSpPr>
        <p:spPr/>
        <p:txBody>
          <a:bodyPr>
            <a:normAutofit/>
          </a:bodyPr>
          <a:lstStyle/>
          <a:p>
            <a:r>
              <a:rPr lang="en-US" sz="2400" dirty="0" err="1"/>
              <a:t>Matlab</a:t>
            </a:r>
            <a:r>
              <a:rPr lang="en-US" sz="2400" dirty="0"/>
              <a:t> </a:t>
            </a:r>
            <a:r>
              <a:rPr lang="en-US" sz="2400" dirty="0" err="1"/>
              <a:t>memiliki</a:t>
            </a:r>
            <a:r>
              <a:rPr lang="en-US" sz="2400" dirty="0"/>
              <a:t> </a:t>
            </a:r>
            <a:r>
              <a:rPr lang="en-US" sz="2400" i="1" dirty="0"/>
              <a:t>Image Processing Toolbox </a:t>
            </a:r>
            <a:r>
              <a:rPr lang="en-US" sz="2400" dirty="0"/>
              <a:t>yang </a:t>
            </a:r>
            <a:r>
              <a:rPr lang="en-US" sz="2400" dirty="0" err="1"/>
              <a:t>dapat</a:t>
            </a:r>
            <a:r>
              <a:rPr lang="en-US" sz="2400" dirty="0"/>
              <a:t> </a:t>
            </a:r>
            <a:r>
              <a:rPr lang="en-US" sz="2400" dirty="0" err="1"/>
              <a:t>digunakan</a:t>
            </a:r>
            <a:r>
              <a:rPr lang="en-US" sz="2400" dirty="0"/>
              <a:t> </a:t>
            </a:r>
            <a:r>
              <a:rPr lang="en-US" sz="2400" dirty="0" err="1"/>
              <a:t>untuk</a:t>
            </a:r>
            <a:r>
              <a:rPr lang="en-US" sz="2400" dirty="0"/>
              <a:t> </a:t>
            </a:r>
            <a:r>
              <a:rPr lang="en-US" sz="2400" dirty="0" err="1"/>
              <a:t>pemrosesan</a:t>
            </a:r>
            <a:r>
              <a:rPr lang="en-US" sz="2400" dirty="0"/>
              <a:t> </a:t>
            </a:r>
            <a:r>
              <a:rPr lang="en-US" sz="2400" dirty="0" err="1"/>
              <a:t>citra</a:t>
            </a:r>
            <a:r>
              <a:rPr lang="en-US" sz="2400" dirty="0"/>
              <a:t> digital.</a:t>
            </a:r>
          </a:p>
          <a:p>
            <a:r>
              <a:rPr lang="en-US" sz="2400" i="1" dirty="0"/>
              <a:t>Image processing toolbox </a:t>
            </a:r>
            <a:r>
              <a:rPr lang="en-US" sz="2400" dirty="0" err="1"/>
              <a:t>memiliki</a:t>
            </a:r>
            <a:r>
              <a:rPr lang="en-US" sz="2400" dirty="0"/>
              <a:t> </a:t>
            </a:r>
            <a:r>
              <a:rPr lang="en-US" sz="2400" dirty="0" err="1"/>
              <a:t>fungsi-fungsi</a:t>
            </a:r>
            <a:r>
              <a:rPr lang="en-US" sz="2400" dirty="0"/>
              <a:t> </a:t>
            </a:r>
            <a:r>
              <a:rPr lang="en-US" sz="2400" i="1" dirty="0"/>
              <a:t>built-in</a:t>
            </a:r>
            <a:r>
              <a:rPr lang="en-US" sz="2400" dirty="0"/>
              <a:t> </a:t>
            </a:r>
            <a:r>
              <a:rPr lang="en-US" sz="2400" dirty="0" err="1"/>
              <a:t>untuk</a:t>
            </a:r>
            <a:r>
              <a:rPr lang="en-US" sz="2400" dirty="0"/>
              <a:t> </a:t>
            </a:r>
            <a:r>
              <a:rPr lang="en-US" sz="2400" dirty="0" err="1"/>
              <a:t>pemrosesan</a:t>
            </a:r>
            <a:r>
              <a:rPr lang="en-US" sz="2400" dirty="0"/>
              <a:t> </a:t>
            </a:r>
            <a:r>
              <a:rPr lang="en-US" sz="2400" dirty="0" err="1"/>
              <a:t>citra</a:t>
            </a:r>
            <a:r>
              <a:rPr lang="en-US" sz="2400" dirty="0"/>
              <a:t>.</a:t>
            </a:r>
          </a:p>
          <a:p>
            <a:endParaRPr lang="en-US" sz="2400" dirty="0"/>
          </a:p>
          <a:p>
            <a:r>
              <a:rPr lang="en-US" sz="2400" dirty="0"/>
              <a:t>Di </a:t>
            </a:r>
            <a:r>
              <a:rPr lang="en-US" sz="2400" dirty="0" err="1"/>
              <a:t>dalam</a:t>
            </a:r>
            <a:r>
              <a:rPr lang="en-US" sz="2400" dirty="0"/>
              <a:t> </a:t>
            </a:r>
            <a:r>
              <a:rPr lang="en-US" sz="2400" dirty="0" err="1"/>
              <a:t>Matlab</a:t>
            </a:r>
            <a:r>
              <a:rPr lang="en-US" sz="2400" dirty="0"/>
              <a:t>, </a:t>
            </a:r>
            <a:r>
              <a:rPr lang="en-US" sz="2400" dirty="0" err="1"/>
              <a:t>citra</a:t>
            </a:r>
            <a:r>
              <a:rPr lang="en-US" sz="2400" dirty="0"/>
              <a:t> </a:t>
            </a:r>
            <a:r>
              <a:rPr lang="en-US" sz="2400" dirty="0" err="1"/>
              <a:t>direpresentasikan</a:t>
            </a:r>
            <a:r>
              <a:rPr lang="en-US" sz="2400" dirty="0"/>
              <a:t> </a:t>
            </a:r>
            <a:r>
              <a:rPr lang="en-US" sz="2400" dirty="0" err="1"/>
              <a:t>dengan</a:t>
            </a:r>
            <a:r>
              <a:rPr lang="en-US" sz="2400" dirty="0"/>
              <a:t> </a:t>
            </a:r>
            <a:r>
              <a:rPr lang="en-US" sz="2400" dirty="0" err="1"/>
              <a:t>matriks</a:t>
            </a:r>
            <a:r>
              <a:rPr lang="en-US" sz="2400" dirty="0"/>
              <a:t> M x N, </a:t>
            </a:r>
            <a:r>
              <a:rPr lang="en-US" sz="2400" dirty="0" err="1"/>
              <a:t>namun</a:t>
            </a:r>
            <a:r>
              <a:rPr lang="en-US" sz="2400" dirty="0"/>
              <a:t> </a:t>
            </a:r>
            <a:r>
              <a:rPr lang="en-US" sz="2400" dirty="0" err="1"/>
              <a:t>indeks</a:t>
            </a:r>
            <a:r>
              <a:rPr lang="en-US" sz="2400" dirty="0"/>
              <a:t> </a:t>
            </a:r>
            <a:r>
              <a:rPr lang="en-US" sz="2400" dirty="0" err="1"/>
              <a:t>matriks</a:t>
            </a:r>
            <a:r>
              <a:rPr lang="en-US" sz="2400" dirty="0"/>
              <a:t> </a:t>
            </a:r>
            <a:r>
              <a:rPr lang="en-US" sz="2400" dirty="0" err="1"/>
              <a:t>dimulai</a:t>
            </a:r>
            <a:r>
              <a:rPr lang="en-US" sz="2400" dirty="0"/>
              <a:t> </a:t>
            </a:r>
            <a:r>
              <a:rPr lang="en-US" sz="2400" dirty="0" err="1"/>
              <a:t>dari</a:t>
            </a:r>
            <a:r>
              <a:rPr lang="en-US" sz="2400" dirty="0"/>
              <a:t> 1, </a:t>
            </a:r>
            <a:r>
              <a:rPr lang="en-US" sz="2400" dirty="0" err="1"/>
              <a:t>bukan</a:t>
            </a:r>
            <a:r>
              <a:rPr lang="en-US" sz="2400" dirty="0"/>
              <a:t> </a:t>
            </a:r>
            <a:r>
              <a:rPr lang="en-US" sz="2400" dirty="0" err="1"/>
              <a:t>dari</a:t>
            </a:r>
            <a:r>
              <a:rPr lang="en-US" sz="2400" dirty="0"/>
              <a:t> nol. </a:t>
            </a:r>
            <a:r>
              <a:rPr lang="en-US" sz="2400" i="1" dirty="0"/>
              <a:t>Pixel</a:t>
            </a:r>
            <a:r>
              <a:rPr lang="en-US" sz="2400" dirty="0"/>
              <a:t> </a:t>
            </a:r>
            <a:r>
              <a:rPr lang="en-US" sz="2400" dirty="0" err="1"/>
              <a:t>pada</a:t>
            </a:r>
            <a:r>
              <a:rPr lang="en-US" sz="2400" dirty="0"/>
              <a:t> </a:t>
            </a:r>
            <a:r>
              <a:rPr lang="en-US" sz="2400" dirty="0" err="1"/>
              <a:t>sudut</a:t>
            </a:r>
            <a:r>
              <a:rPr lang="en-US" sz="2400" dirty="0"/>
              <a:t> </a:t>
            </a:r>
            <a:r>
              <a:rPr lang="en-US" sz="2400" dirty="0" err="1"/>
              <a:t>kiri</a:t>
            </a:r>
            <a:r>
              <a:rPr lang="en-US" sz="2400" dirty="0"/>
              <a:t> </a:t>
            </a:r>
            <a:r>
              <a:rPr lang="en-US" sz="2400" dirty="0" err="1"/>
              <a:t>atas</a:t>
            </a:r>
            <a:r>
              <a:rPr lang="en-US" sz="2400" dirty="0"/>
              <a:t> </a:t>
            </a:r>
            <a:r>
              <a:rPr lang="en-US" sz="2400" dirty="0" err="1"/>
              <a:t>adalah</a:t>
            </a:r>
            <a:r>
              <a:rPr lang="en-US" sz="2400" dirty="0"/>
              <a:t> </a:t>
            </a:r>
            <a:r>
              <a:rPr lang="en-US" sz="2400" dirty="0" err="1"/>
              <a:t>pada</a:t>
            </a:r>
            <a:r>
              <a:rPr lang="en-US" sz="2400" dirty="0"/>
              <a:t> </a:t>
            </a:r>
            <a:r>
              <a:rPr lang="en-US" sz="2400" dirty="0" err="1"/>
              <a:t>posisi</a:t>
            </a:r>
            <a:r>
              <a:rPr lang="en-US" sz="2400" dirty="0"/>
              <a:t> (1, 1). </a:t>
            </a:r>
          </a:p>
        </p:txBody>
      </p:sp>
      <mc:AlternateContent xmlns:mc="http://schemas.openxmlformats.org/markup-compatibility/2006" xmlns:a14="http://schemas.microsoft.com/office/drawing/2010/main">
        <mc:Choice Requires="a14">
          <p:sp>
            <p:nvSpPr>
              <p:cNvPr id="5" name="Object 4"/>
              <p:cNvSpPr txBox="1"/>
              <p:nvPr/>
            </p:nvSpPr>
            <p:spPr>
              <a:xfrm>
                <a:off x="2489200" y="4734877"/>
                <a:ext cx="5851843" cy="19002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𝑓</m:t>
                      </m:r>
                      <m:r>
                        <a:rPr lang="en-US" sz="240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4"/>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(1,1)</m:t>
                                </m:r>
                              </m:e>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(1,2)</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(1,</m:t>
                                </m:r>
                                <m:r>
                                  <a:rPr lang="en-US" sz="2400" b="0" i="1" smtClean="0">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m:t>
                                </m:r>
                              </m:e>
                            </m:mr>
                            <m:mr>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(2,1)</m:t>
                                </m:r>
                              </m:e>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(2,2)</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m:t>
                                </m:r>
                              </m:e>
                            </m:mr>
                            <m:mr>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m:t>
                                </m:r>
                              </m:e>
                            </m:mr>
                            <m:mr>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𝑀</m:t>
                                </m:r>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𝑀</m:t>
                                </m:r>
                                <m:r>
                                  <a:rPr lang="en-US" sz="2400" i="1">
                                    <a:solidFill>
                                      <a:srgbClr val="000000"/>
                                    </a:solidFill>
                                    <a:latin typeface="Cambria Math" panose="02040503050406030204" pitchFamily="18" charset="0"/>
                                  </a:rPr>
                                  <m:t>,2)</m:t>
                                </m:r>
                              </m:e>
                              <m:e>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𝑀</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m:t>
                                </m:r>
                              </m:e>
                            </m:mr>
                          </m:m>
                        </m:e>
                      </m:d>
                    </m:oMath>
                  </m:oMathPara>
                </a14:m>
                <a:endParaRPr lang="en-US" sz="2400" dirty="0"/>
              </a:p>
            </p:txBody>
          </p:sp>
        </mc:Choice>
        <mc:Fallback xmlns="">
          <p:sp>
            <p:nvSpPr>
              <p:cNvPr id="5" name="Object 4"/>
              <p:cNvSpPr txBox="1">
                <a:spLocks noRot="1" noChangeAspect="1" noMove="1" noResize="1" noEditPoints="1" noAdjustHandles="1" noChangeArrowheads="1" noChangeShapeType="1" noTextEdit="1"/>
              </p:cNvSpPr>
              <p:nvPr/>
            </p:nvSpPr>
            <p:spPr>
              <a:xfrm>
                <a:off x="2489200" y="4734877"/>
                <a:ext cx="5851843" cy="1900238"/>
              </a:xfrm>
              <a:prstGeom prst="rect">
                <a:avLst/>
              </a:prstGeo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990BBD-2F68-21AD-25A5-3ACF56CFF6B7}"/>
              </a:ext>
            </a:extLst>
          </p:cNvPr>
          <p:cNvSpPr>
            <a:spLocks noGrp="1"/>
          </p:cNvSpPr>
          <p:nvPr>
            <p:ph type="sldNum" sz="quarter" idx="12"/>
          </p:nvPr>
        </p:nvSpPr>
        <p:spPr/>
        <p:txBody>
          <a:bodyPr/>
          <a:lstStyle/>
          <a:p>
            <a:fld id="{39DCCA8C-3C40-440D-A23D-CFF4DA06079F}" type="slidenum">
              <a:rPr lang="en-US" smtClean="0"/>
              <a:t>48</a:t>
            </a:fld>
            <a:endParaRPr lang="en-US"/>
          </a:p>
        </p:txBody>
      </p:sp>
    </p:spTree>
    <p:extLst>
      <p:ext uri="{BB962C8B-B14F-4D97-AF65-F5344CB8AC3E}">
        <p14:creationId xmlns:p14="http://schemas.microsoft.com/office/powerpoint/2010/main" val="1794344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3514"/>
            <a:ext cx="10515600" cy="5273449"/>
          </a:xfrm>
        </p:spPr>
        <p:txBody>
          <a:bodyPr/>
          <a:lstStyle/>
          <a:p>
            <a:r>
              <a:rPr lang="en-US" dirty="0" err="1"/>
              <a:t>Membaca</a:t>
            </a:r>
            <a:r>
              <a:rPr lang="en-US" dirty="0"/>
              <a:t> </a:t>
            </a:r>
            <a:r>
              <a:rPr lang="en-US" dirty="0" err="1"/>
              <a:t>citra</a:t>
            </a:r>
            <a:r>
              <a:rPr lang="en-US" dirty="0"/>
              <a:t> </a:t>
            </a:r>
            <a:r>
              <a:rPr lang="en-US" dirty="0" err="1"/>
              <a:t>dan</a:t>
            </a:r>
            <a:r>
              <a:rPr lang="en-US" dirty="0"/>
              <a:t> </a:t>
            </a:r>
            <a:r>
              <a:rPr lang="en-US" dirty="0" err="1"/>
              <a:t>menampilkan</a:t>
            </a:r>
            <a:r>
              <a:rPr lang="en-US" dirty="0"/>
              <a:t> </a:t>
            </a:r>
            <a:r>
              <a:rPr lang="en-US" dirty="0" err="1"/>
              <a:t>ke</a:t>
            </a:r>
            <a:r>
              <a:rPr lang="en-US" dirty="0"/>
              <a:t> </a:t>
            </a:r>
            <a:r>
              <a:rPr lang="en-US" dirty="0" err="1"/>
              <a:t>layar</a:t>
            </a:r>
            <a:endParaRPr lang="en-US" dirty="0"/>
          </a:p>
          <a:p>
            <a:pPr marL="514350" indent="-514350">
              <a:buAutoNum type="arabicPeriod"/>
            </a:pPr>
            <a:endParaRPr lang="en-US" dirty="0"/>
          </a:p>
          <a:p>
            <a:pPr marL="0" indent="0">
              <a:buNone/>
            </a:pPr>
            <a:endParaRPr lang="en-US" dirty="0"/>
          </a:p>
        </p:txBody>
      </p:sp>
      <p:sp>
        <p:nvSpPr>
          <p:cNvPr id="4" name="Rectangle 3"/>
          <p:cNvSpPr/>
          <p:nvPr/>
        </p:nvSpPr>
        <p:spPr>
          <a:xfrm>
            <a:off x="1306285" y="1570950"/>
            <a:ext cx="9525001" cy="1631216"/>
          </a:xfrm>
          <a:prstGeom prst="rect">
            <a:avLst/>
          </a:prstGeom>
        </p:spPr>
        <p:txBody>
          <a:bodyPr wrap="square">
            <a:spAutoFit/>
          </a:bodyPr>
          <a:lstStyle/>
          <a:p>
            <a:r>
              <a:rPr lang="en-US" sz="2000" dirty="0">
                <a:latin typeface="Courier New" panose="02070309020205020404" pitchFamily="49" charset="0"/>
                <a:cs typeface="Courier New" panose="02070309020205020404" pitchFamily="49" charset="0"/>
              </a:rPr>
              <a:t>&gt;&gt; I = </a:t>
            </a:r>
            <a:r>
              <a:rPr lang="en-US" sz="2000" dirty="0" err="1">
                <a:latin typeface="Courier New" panose="02070309020205020404" pitchFamily="49" charset="0"/>
                <a:cs typeface="Courier New" panose="02070309020205020404" pitchFamily="49" charset="0"/>
              </a:rPr>
              <a:t>imread</a:t>
            </a:r>
            <a:r>
              <a:rPr lang="en-US" sz="2000" dirty="0">
                <a:latin typeface="Courier New" panose="02070309020205020404" pitchFamily="49" charset="0"/>
                <a:cs typeface="Courier New" panose="02070309020205020404" pitchFamily="49" charset="0"/>
              </a:rPr>
              <a:t>('gedung-sate.jpg');</a:t>
            </a:r>
          </a:p>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imshow</a:t>
            </a:r>
            <a:r>
              <a:rPr lang="en-US" sz="2000" dirty="0">
                <a:latin typeface="Courier New" panose="02070309020205020404" pitchFamily="49" charset="0"/>
                <a:cs typeface="Courier New" panose="02070309020205020404" pitchFamily="49" charset="0"/>
              </a:rPr>
              <a:t>(I)</a:t>
            </a:r>
          </a:p>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whos</a:t>
            </a:r>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Name        Size       Bytes   Class    Attributes</a:t>
            </a:r>
          </a:p>
          <a:p>
            <a:r>
              <a:rPr lang="en-US" sz="2000" dirty="0">
                <a:latin typeface="Courier New" panose="02070309020205020404" pitchFamily="49" charset="0"/>
                <a:cs typeface="Courier New" panose="02070309020205020404" pitchFamily="49" charset="0"/>
              </a:rPr>
              <a:t>  I         374x500x3  561000  uint8 </a:t>
            </a:r>
          </a:p>
        </p:txBody>
      </p:sp>
      <p:pic>
        <p:nvPicPr>
          <p:cNvPr id="5" name="Picture 4"/>
          <p:cNvPicPr>
            <a:picLocks noChangeAspect="1"/>
          </p:cNvPicPr>
          <p:nvPr/>
        </p:nvPicPr>
        <p:blipFill>
          <a:blip r:embed="rId2"/>
          <a:stretch>
            <a:fillRect/>
          </a:stretch>
        </p:blipFill>
        <p:spPr>
          <a:xfrm>
            <a:off x="2977385" y="3341914"/>
            <a:ext cx="4091170" cy="3341915"/>
          </a:xfrm>
          <a:prstGeom prst="rect">
            <a:avLst/>
          </a:prstGeom>
        </p:spPr>
      </p:pic>
      <p:sp>
        <p:nvSpPr>
          <p:cNvPr id="2" name="Slide Number Placeholder 1">
            <a:extLst>
              <a:ext uri="{FF2B5EF4-FFF2-40B4-BE49-F238E27FC236}">
                <a16:creationId xmlns:a16="http://schemas.microsoft.com/office/drawing/2014/main" id="{6D0FB5CF-50D5-CEBE-864F-1A926812E961}"/>
              </a:ext>
            </a:extLst>
          </p:cNvPr>
          <p:cNvSpPr>
            <a:spLocks noGrp="1"/>
          </p:cNvSpPr>
          <p:nvPr>
            <p:ph type="sldNum" sz="quarter" idx="12"/>
          </p:nvPr>
        </p:nvSpPr>
        <p:spPr/>
        <p:txBody>
          <a:bodyPr/>
          <a:lstStyle/>
          <a:p>
            <a:fld id="{39DCCA8C-3C40-440D-A23D-CFF4DA06079F}" type="slidenum">
              <a:rPr lang="en-US" smtClean="0"/>
              <a:t>49</a:t>
            </a:fld>
            <a:endParaRPr lang="en-US"/>
          </a:p>
        </p:txBody>
      </p:sp>
    </p:spTree>
    <p:extLst>
      <p:ext uri="{BB962C8B-B14F-4D97-AF65-F5344CB8AC3E}">
        <p14:creationId xmlns:p14="http://schemas.microsoft.com/office/powerpoint/2010/main" val="143275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D0F43-3133-42CB-BBA8-ECDA0CB87EB6}"/>
              </a:ext>
            </a:extLst>
          </p:cNvPr>
          <p:cNvSpPr>
            <a:spLocks noGrp="1"/>
          </p:cNvSpPr>
          <p:nvPr>
            <p:ph idx="1"/>
          </p:nvPr>
        </p:nvSpPr>
        <p:spPr>
          <a:xfrm>
            <a:off x="838200" y="924339"/>
            <a:ext cx="10515600" cy="5252624"/>
          </a:xfrm>
        </p:spPr>
        <p:txBody>
          <a:bodyPr/>
          <a:lstStyle/>
          <a:p>
            <a:r>
              <a:rPr lang="en-US" dirty="0" err="1"/>
              <a:t>Contoh</a:t>
            </a:r>
            <a:r>
              <a:rPr lang="en-US" dirty="0"/>
              <a:t> format PBM</a:t>
            </a:r>
          </a:p>
        </p:txBody>
      </p:sp>
      <p:pic>
        <p:nvPicPr>
          <p:cNvPr id="5" name="Picture 4">
            <a:extLst>
              <a:ext uri="{FF2B5EF4-FFF2-40B4-BE49-F238E27FC236}">
                <a16:creationId xmlns:a16="http://schemas.microsoft.com/office/drawing/2014/main" id="{7B4446F5-4F64-4B69-BF09-2B4F365520FC}"/>
              </a:ext>
            </a:extLst>
          </p:cNvPr>
          <p:cNvPicPr>
            <a:picLocks noChangeAspect="1"/>
          </p:cNvPicPr>
          <p:nvPr/>
        </p:nvPicPr>
        <p:blipFill>
          <a:blip r:embed="rId2"/>
          <a:stretch>
            <a:fillRect/>
          </a:stretch>
        </p:blipFill>
        <p:spPr>
          <a:xfrm>
            <a:off x="1990104" y="1707597"/>
            <a:ext cx="5800725" cy="3590925"/>
          </a:xfrm>
          <a:prstGeom prst="rect">
            <a:avLst/>
          </a:prstGeom>
        </p:spPr>
      </p:pic>
      <p:sp>
        <p:nvSpPr>
          <p:cNvPr id="6" name="Rectangle 5">
            <a:extLst>
              <a:ext uri="{FF2B5EF4-FFF2-40B4-BE49-F238E27FC236}">
                <a16:creationId xmlns:a16="http://schemas.microsoft.com/office/drawing/2014/main" id="{1EB1E3CA-F004-460D-9BE7-F04F241FA597}"/>
              </a:ext>
            </a:extLst>
          </p:cNvPr>
          <p:cNvSpPr/>
          <p:nvPr/>
        </p:nvSpPr>
        <p:spPr>
          <a:xfrm>
            <a:off x="1990104" y="5298522"/>
            <a:ext cx="5464958" cy="369332"/>
          </a:xfrm>
          <a:prstGeom prst="rect">
            <a:avLst/>
          </a:prstGeom>
        </p:spPr>
        <p:txBody>
          <a:bodyPr wrap="none">
            <a:spAutoFit/>
          </a:bodyPr>
          <a:lstStyle/>
          <a:p>
            <a:r>
              <a:rPr lang="en-US" dirty="0"/>
              <a:t>Note: there is a newline character at the end of each line</a:t>
            </a:r>
          </a:p>
        </p:txBody>
      </p:sp>
      <p:pic>
        <p:nvPicPr>
          <p:cNvPr id="10" name="Picture 9">
            <a:extLst>
              <a:ext uri="{FF2B5EF4-FFF2-40B4-BE49-F238E27FC236}">
                <a16:creationId xmlns:a16="http://schemas.microsoft.com/office/drawing/2014/main" id="{D31DE4E2-0A84-41CB-A5E0-FE7071EA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543" y="2604395"/>
            <a:ext cx="1572040" cy="2620067"/>
          </a:xfrm>
          <a:prstGeom prst="rect">
            <a:avLst/>
          </a:prstGeom>
        </p:spPr>
      </p:pic>
      <p:sp>
        <p:nvSpPr>
          <p:cNvPr id="11" name="TextBox 10">
            <a:extLst>
              <a:ext uri="{FF2B5EF4-FFF2-40B4-BE49-F238E27FC236}">
                <a16:creationId xmlns:a16="http://schemas.microsoft.com/office/drawing/2014/main" id="{AEC58173-2FD1-47AE-8B41-3A8D6DF0A728}"/>
              </a:ext>
            </a:extLst>
          </p:cNvPr>
          <p:cNvSpPr txBox="1"/>
          <p:nvPr/>
        </p:nvSpPr>
        <p:spPr>
          <a:xfrm>
            <a:off x="8191634" y="5028097"/>
            <a:ext cx="2101857" cy="369332"/>
          </a:xfrm>
          <a:prstGeom prst="rect">
            <a:avLst/>
          </a:prstGeom>
          <a:noFill/>
        </p:spPr>
        <p:txBody>
          <a:bodyPr wrap="none" rtlCol="0">
            <a:spAutoFit/>
          </a:bodyPr>
          <a:lstStyle/>
          <a:p>
            <a:r>
              <a:rPr lang="en-US" dirty="0"/>
              <a:t>Citra yang </a:t>
            </a:r>
            <a:r>
              <a:rPr lang="en-US" dirty="0" err="1"/>
              <a:t>terbentuk</a:t>
            </a:r>
            <a:endParaRPr lang="en-US" dirty="0"/>
          </a:p>
        </p:txBody>
      </p:sp>
      <p:sp>
        <p:nvSpPr>
          <p:cNvPr id="12" name="TextBox 11">
            <a:extLst>
              <a:ext uri="{FF2B5EF4-FFF2-40B4-BE49-F238E27FC236}">
                <a16:creationId xmlns:a16="http://schemas.microsoft.com/office/drawing/2014/main" id="{3A8ACC2D-A1FD-4696-B2C3-C06D74403DB2}"/>
              </a:ext>
            </a:extLst>
          </p:cNvPr>
          <p:cNvSpPr txBox="1"/>
          <p:nvPr/>
        </p:nvSpPr>
        <p:spPr>
          <a:xfrm>
            <a:off x="1990104" y="5750580"/>
            <a:ext cx="1927131"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wikipedia</a:t>
            </a:r>
            <a:endParaRPr lang="en-US" dirty="0">
              <a:solidFill>
                <a:srgbClr val="FF0000"/>
              </a:solidFill>
            </a:endParaRPr>
          </a:p>
        </p:txBody>
      </p:sp>
      <p:cxnSp>
        <p:nvCxnSpPr>
          <p:cNvPr id="14" name="Straight Arrow Connector 13">
            <a:extLst>
              <a:ext uri="{FF2B5EF4-FFF2-40B4-BE49-F238E27FC236}">
                <a16:creationId xmlns:a16="http://schemas.microsoft.com/office/drawing/2014/main" id="{C79EC6A9-7831-40AC-ADAC-B61F260BA1E8}"/>
              </a:ext>
            </a:extLst>
          </p:cNvPr>
          <p:cNvCxnSpPr>
            <a:cxnSpLocks/>
          </p:cNvCxnSpPr>
          <p:nvPr/>
        </p:nvCxnSpPr>
        <p:spPr>
          <a:xfrm flipH="1" flipV="1">
            <a:off x="1589299" y="2112579"/>
            <a:ext cx="490465" cy="29269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DBE9F2-E497-4DF8-8901-FF64F9BC3A45}"/>
              </a:ext>
            </a:extLst>
          </p:cNvPr>
          <p:cNvSpPr txBox="1"/>
          <p:nvPr/>
        </p:nvSpPr>
        <p:spPr>
          <a:xfrm>
            <a:off x="483476" y="1707597"/>
            <a:ext cx="1329595" cy="369332"/>
          </a:xfrm>
          <a:prstGeom prst="rect">
            <a:avLst/>
          </a:prstGeom>
          <a:noFill/>
        </p:spPr>
        <p:txBody>
          <a:bodyPr wrap="none" rtlCol="0">
            <a:spAutoFit/>
          </a:bodyPr>
          <a:lstStyle/>
          <a:p>
            <a:r>
              <a:rPr lang="en-US" dirty="0" err="1">
                <a:solidFill>
                  <a:srgbClr val="FF0000"/>
                </a:solidFill>
              </a:rPr>
              <a:t>Ukuran</a:t>
            </a:r>
            <a:r>
              <a:rPr lang="en-US" dirty="0">
                <a:solidFill>
                  <a:srgbClr val="FF0000"/>
                </a:solidFill>
              </a:rPr>
              <a:t> </a:t>
            </a:r>
            <a:r>
              <a:rPr lang="en-US" dirty="0" err="1">
                <a:solidFill>
                  <a:srgbClr val="FF0000"/>
                </a:solidFill>
              </a:rPr>
              <a:t>citra</a:t>
            </a:r>
            <a:endParaRPr lang="en-US" dirty="0">
              <a:solidFill>
                <a:srgbClr val="FF0000"/>
              </a:solidFill>
            </a:endParaRPr>
          </a:p>
        </p:txBody>
      </p:sp>
      <p:sp>
        <p:nvSpPr>
          <p:cNvPr id="2" name="Slide Number Placeholder 1">
            <a:extLst>
              <a:ext uri="{FF2B5EF4-FFF2-40B4-BE49-F238E27FC236}">
                <a16:creationId xmlns:a16="http://schemas.microsoft.com/office/drawing/2014/main" id="{12BD6466-D1A0-D845-3A22-C8E17E3ACF43}"/>
              </a:ext>
            </a:extLst>
          </p:cNvPr>
          <p:cNvSpPr>
            <a:spLocks noGrp="1"/>
          </p:cNvSpPr>
          <p:nvPr>
            <p:ph type="sldNum" sz="quarter" idx="12"/>
          </p:nvPr>
        </p:nvSpPr>
        <p:spPr/>
        <p:txBody>
          <a:bodyPr/>
          <a:lstStyle/>
          <a:p>
            <a:fld id="{39DCCA8C-3C40-440D-A23D-CFF4DA06079F}" type="slidenum">
              <a:rPr lang="en-US" smtClean="0"/>
              <a:t>5</a:t>
            </a:fld>
            <a:endParaRPr lang="en-US"/>
          </a:p>
        </p:txBody>
      </p:sp>
    </p:spTree>
    <p:extLst>
      <p:ext uri="{BB962C8B-B14F-4D97-AF65-F5344CB8AC3E}">
        <p14:creationId xmlns:p14="http://schemas.microsoft.com/office/powerpoint/2010/main" val="2807269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lstStyle/>
          <a:p>
            <a:r>
              <a:rPr lang="en-US" dirty="0"/>
              <a:t>Citra </a:t>
            </a:r>
            <a:r>
              <a:rPr lang="en-US" i="1" dirty="0"/>
              <a:t>grayscale</a:t>
            </a:r>
          </a:p>
        </p:txBody>
      </p:sp>
      <p:sp>
        <p:nvSpPr>
          <p:cNvPr id="4" name="Rectangle 3"/>
          <p:cNvSpPr/>
          <p:nvPr/>
        </p:nvSpPr>
        <p:spPr>
          <a:xfrm>
            <a:off x="957942" y="1142724"/>
            <a:ext cx="8131629" cy="1754326"/>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&gt;&gt; </a:t>
            </a:r>
            <a:r>
              <a:rPr lang="en-US" dirty="0" err="1">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imread</a:t>
            </a:r>
            <a:r>
              <a:rPr lang="en-US" dirty="0">
                <a:latin typeface="Courier New" panose="02070309020205020404" pitchFamily="49" charset="0"/>
                <a:cs typeface="Courier New" panose="02070309020205020404" pitchFamily="49" charset="0"/>
              </a:rPr>
              <a:t>('camera.bmp');</a:t>
            </a:r>
          </a:p>
          <a:p>
            <a:r>
              <a:rPr lang="en-US" dirty="0">
                <a:latin typeface="Courier New" panose="02070309020205020404" pitchFamily="49" charset="0"/>
                <a:cs typeface="Courier New" panose="02070309020205020404" pitchFamily="49" charset="0"/>
              </a:rPr>
              <a:t>&gt;&gt; </a:t>
            </a:r>
            <a:r>
              <a:rPr lang="en-US" dirty="0" err="1">
                <a:latin typeface="Courier New" panose="02070309020205020404" pitchFamily="49" charset="0"/>
                <a:cs typeface="Courier New" panose="02070309020205020404" pitchFamily="49" charset="0"/>
              </a:rPr>
              <a:t>whos</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Name        Size             Bytes  Class    Attributes</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       256x256            65536  uint8              </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&gt;&gt; </a:t>
            </a:r>
            <a:r>
              <a:rPr lang="en-US" dirty="0" err="1">
                <a:latin typeface="Courier New" panose="02070309020205020404" pitchFamily="49" charset="0"/>
                <a:cs typeface="Courier New" panose="02070309020205020404" pitchFamily="49" charset="0"/>
              </a:rPr>
              <a:t>imshow</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a:t>
            </a:r>
          </a:p>
        </p:txBody>
      </p:sp>
      <p:pic>
        <p:nvPicPr>
          <p:cNvPr id="5" name="Picture 4"/>
          <p:cNvPicPr>
            <a:picLocks noChangeAspect="1"/>
          </p:cNvPicPr>
          <p:nvPr/>
        </p:nvPicPr>
        <p:blipFill>
          <a:blip r:embed="rId2"/>
          <a:stretch>
            <a:fillRect/>
          </a:stretch>
        </p:blipFill>
        <p:spPr>
          <a:xfrm>
            <a:off x="1338941" y="3038949"/>
            <a:ext cx="3712029" cy="3712029"/>
          </a:xfrm>
          <a:prstGeom prst="rect">
            <a:avLst/>
          </a:prstGeom>
        </p:spPr>
      </p:pic>
      <p:sp>
        <p:nvSpPr>
          <p:cNvPr id="6" name="Rectangle 5"/>
          <p:cNvSpPr/>
          <p:nvPr/>
        </p:nvSpPr>
        <p:spPr>
          <a:xfrm>
            <a:off x="6019800" y="4335074"/>
            <a:ext cx="4800603" cy="1600438"/>
          </a:xfrm>
          <a:prstGeom prst="rect">
            <a:avLst/>
          </a:prstGeom>
        </p:spPr>
        <p:txBody>
          <a:bodyPr wrap="square">
            <a:spAutoFit/>
          </a:bodyPr>
          <a:lstStyle/>
          <a:p>
            <a:r>
              <a:rPr lang="en-US" dirty="0"/>
              <a:t>  </a:t>
            </a:r>
            <a:r>
              <a:rPr lang="en-US" sz="1600" dirty="0"/>
              <a:t>183  184  184  183  185  185  185  188  189  187  188</a:t>
            </a:r>
          </a:p>
          <a:p>
            <a:r>
              <a:rPr lang="en-US" sz="1600" dirty="0"/>
              <a:t>  182  185  185  186  181  185  185  187  187  189  185</a:t>
            </a:r>
          </a:p>
          <a:p>
            <a:r>
              <a:rPr lang="en-US" sz="1600" dirty="0"/>
              <a:t>  184  183  185  185  179  187  186  184  185  189  187</a:t>
            </a:r>
          </a:p>
          <a:p>
            <a:r>
              <a:rPr lang="en-US" sz="1600" dirty="0"/>
              <a:t>  183  182  182  181  185  180  183  180  181  184  185</a:t>
            </a:r>
          </a:p>
          <a:p>
            <a:r>
              <a:rPr lang="en-US" sz="1600" dirty="0"/>
              <a:t>  180  183  183  182  189  184  186  185  186  186  185</a:t>
            </a:r>
          </a:p>
          <a:p>
            <a:r>
              <a:rPr lang="en-US" sz="1600" dirty="0"/>
              <a:t>  182  185  180  179  182  185  185  183  185  187  187</a:t>
            </a:r>
          </a:p>
        </p:txBody>
      </p:sp>
      <p:sp>
        <p:nvSpPr>
          <p:cNvPr id="7" name="Rectangle 6"/>
          <p:cNvSpPr/>
          <p:nvPr/>
        </p:nvSpPr>
        <p:spPr>
          <a:xfrm>
            <a:off x="3287486" y="4201886"/>
            <a:ext cx="163285" cy="108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450771" y="4201887"/>
            <a:ext cx="2786743" cy="261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0771" y="4329528"/>
            <a:ext cx="2786743" cy="1468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802084" y="3113534"/>
            <a:ext cx="6096000" cy="923330"/>
          </a:xfrm>
          <a:prstGeom prst="rect">
            <a:avLst/>
          </a:prstGeom>
        </p:spPr>
        <p:txBody>
          <a:bodyPr>
            <a:spAutoFit/>
          </a:bodyPr>
          <a:lstStyle/>
          <a:p>
            <a:r>
              <a:rPr lang="en-US" dirty="0">
                <a:latin typeface="Courier New" panose="02070309020205020404" pitchFamily="49" charset="0"/>
                <a:cs typeface="Courier New" panose="02070309020205020404" pitchFamily="49" charset="0"/>
              </a:rPr>
              <a:t>&gt;&gt; </a:t>
            </a:r>
            <a:r>
              <a:rPr lang="en-US" dirty="0" err="1">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(20:25, 100:110)</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ans</a:t>
            </a:r>
            <a:r>
              <a:rPr lang="en-US" dirty="0">
                <a:latin typeface="Courier New" panose="02070309020205020404" pitchFamily="49" charset="0"/>
                <a:cs typeface="Courier New" panose="02070309020205020404" pitchFamily="49" charset="0"/>
              </a:rPr>
              <a:t> =</a:t>
            </a:r>
          </a:p>
        </p:txBody>
      </p:sp>
      <p:sp>
        <p:nvSpPr>
          <p:cNvPr id="2" name="Slide Number Placeholder 1">
            <a:extLst>
              <a:ext uri="{FF2B5EF4-FFF2-40B4-BE49-F238E27FC236}">
                <a16:creationId xmlns:a16="http://schemas.microsoft.com/office/drawing/2014/main" id="{9A5FEE34-200C-4AD2-EEB0-3FEC54CB58B6}"/>
              </a:ext>
            </a:extLst>
          </p:cNvPr>
          <p:cNvSpPr>
            <a:spLocks noGrp="1"/>
          </p:cNvSpPr>
          <p:nvPr>
            <p:ph type="sldNum" sz="quarter" idx="12"/>
          </p:nvPr>
        </p:nvSpPr>
        <p:spPr/>
        <p:txBody>
          <a:bodyPr/>
          <a:lstStyle/>
          <a:p>
            <a:fld id="{39DCCA8C-3C40-440D-A23D-CFF4DA06079F}" type="slidenum">
              <a:rPr lang="en-US" smtClean="0"/>
              <a:t>50</a:t>
            </a:fld>
            <a:endParaRPr lang="en-US"/>
          </a:p>
        </p:txBody>
      </p:sp>
    </p:spTree>
    <p:extLst>
      <p:ext uri="{BB962C8B-B14F-4D97-AF65-F5344CB8AC3E}">
        <p14:creationId xmlns:p14="http://schemas.microsoft.com/office/powerpoint/2010/main" val="2352510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86" y="881744"/>
            <a:ext cx="5780314" cy="5251677"/>
          </a:xfrm>
        </p:spPr>
        <p:txBody>
          <a:bodyPr/>
          <a:lstStyle/>
          <a:p>
            <a:r>
              <a:rPr lang="en-US" sz="2400" dirty="0" err="1"/>
              <a:t>Tampilkan</a:t>
            </a:r>
            <a:r>
              <a:rPr lang="en-US" sz="2400" dirty="0"/>
              <a:t> </a:t>
            </a:r>
            <a:r>
              <a:rPr lang="en-US" sz="2400" dirty="0" err="1"/>
              <a:t>hanya</a:t>
            </a:r>
            <a:r>
              <a:rPr lang="en-US" sz="2400" dirty="0"/>
              <a:t> </a:t>
            </a:r>
            <a:r>
              <a:rPr lang="en-US" sz="2400" dirty="0" err="1"/>
              <a:t>komponen</a:t>
            </a:r>
            <a:r>
              <a:rPr lang="en-US" sz="2400" dirty="0"/>
              <a:t> </a:t>
            </a:r>
            <a:r>
              <a:rPr lang="en-US" sz="2400" i="1" dirty="0"/>
              <a:t>red</a:t>
            </a:r>
            <a:r>
              <a:rPr lang="en-US" sz="2400" dirty="0"/>
              <a:t> </a:t>
            </a:r>
            <a:r>
              <a:rPr lang="en-US" sz="2400" dirty="0" err="1"/>
              <a:t>dari</a:t>
            </a:r>
            <a:r>
              <a:rPr lang="en-US" sz="2400" dirty="0"/>
              <a:t> </a:t>
            </a:r>
            <a:r>
              <a:rPr lang="en-US" sz="2400" dirty="0" err="1"/>
              <a:t>citra</a:t>
            </a:r>
            <a:endParaRPr lang="en-US" sz="2400" dirty="0"/>
          </a:p>
          <a:p>
            <a:pPr marL="0" indent="0">
              <a:buNone/>
            </a:pPr>
            <a:endParaRPr lang="en-US" dirty="0"/>
          </a:p>
        </p:txBody>
      </p:sp>
      <p:sp>
        <p:nvSpPr>
          <p:cNvPr id="4" name="Rectangle 3"/>
          <p:cNvSpPr/>
          <p:nvPr/>
        </p:nvSpPr>
        <p:spPr>
          <a:xfrm>
            <a:off x="736994" y="1480848"/>
            <a:ext cx="3108543" cy="400110"/>
          </a:xfrm>
          <a:prstGeom prst="rect">
            <a:avLst/>
          </a:prstGeom>
        </p:spPr>
        <p:txBody>
          <a:bodyPr wrap="none">
            <a:spAutoFit/>
          </a:bodyPr>
          <a:lstStyle/>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imshow</a:t>
            </a:r>
            <a:r>
              <a:rPr lang="en-US" sz="2000" dirty="0">
                <a:latin typeface="Courier New" panose="02070309020205020404" pitchFamily="49" charset="0"/>
                <a:cs typeface="Courier New" panose="02070309020205020404" pitchFamily="49" charset="0"/>
              </a:rPr>
              <a:t>(I(:,:,1))</a:t>
            </a:r>
          </a:p>
        </p:txBody>
      </p:sp>
      <p:pic>
        <p:nvPicPr>
          <p:cNvPr id="5" name="Picture 4"/>
          <p:cNvPicPr>
            <a:picLocks noChangeAspect="1"/>
          </p:cNvPicPr>
          <p:nvPr/>
        </p:nvPicPr>
        <p:blipFill>
          <a:blip r:embed="rId2"/>
          <a:stretch>
            <a:fillRect/>
          </a:stretch>
        </p:blipFill>
        <p:spPr>
          <a:xfrm>
            <a:off x="751115" y="2115513"/>
            <a:ext cx="4974771" cy="4063694"/>
          </a:xfrm>
          <a:prstGeom prst="rect">
            <a:avLst/>
          </a:prstGeom>
        </p:spPr>
      </p:pic>
      <p:sp>
        <p:nvSpPr>
          <p:cNvPr id="6" name="Content Placeholder 2"/>
          <p:cNvSpPr txBox="1">
            <a:spLocks/>
          </p:cNvSpPr>
          <p:nvPr/>
        </p:nvSpPr>
        <p:spPr>
          <a:xfrm>
            <a:off x="6248400" y="881744"/>
            <a:ext cx="5780314" cy="5251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Tampilkan</a:t>
            </a:r>
            <a:r>
              <a:rPr lang="en-US" sz="2400" dirty="0"/>
              <a:t> </a:t>
            </a:r>
            <a:r>
              <a:rPr lang="en-US" sz="2400" dirty="0" err="1"/>
              <a:t>komponen</a:t>
            </a:r>
            <a:r>
              <a:rPr lang="en-US" sz="2400" dirty="0"/>
              <a:t> </a:t>
            </a:r>
            <a:r>
              <a:rPr lang="en-US" sz="2400" i="1" dirty="0"/>
              <a:t>blue</a:t>
            </a:r>
          </a:p>
          <a:p>
            <a:pPr marL="0" indent="0">
              <a:buFont typeface="Arial" panose="020B0604020202020204" pitchFamily="34" charset="0"/>
              <a:buNone/>
            </a:pPr>
            <a:endParaRPr lang="en-US" dirty="0"/>
          </a:p>
        </p:txBody>
      </p:sp>
      <p:pic>
        <p:nvPicPr>
          <p:cNvPr id="7" name="Picture 6"/>
          <p:cNvPicPr>
            <a:picLocks noChangeAspect="1"/>
          </p:cNvPicPr>
          <p:nvPr/>
        </p:nvPicPr>
        <p:blipFill>
          <a:blip r:embed="rId3"/>
          <a:stretch>
            <a:fillRect/>
          </a:stretch>
        </p:blipFill>
        <p:spPr>
          <a:xfrm>
            <a:off x="6008916" y="2115513"/>
            <a:ext cx="4985656" cy="4072585"/>
          </a:xfrm>
          <a:prstGeom prst="rect">
            <a:avLst/>
          </a:prstGeom>
        </p:spPr>
      </p:pic>
      <p:sp>
        <p:nvSpPr>
          <p:cNvPr id="8" name="Rectangle 7"/>
          <p:cNvSpPr/>
          <p:nvPr/>
        </p:nvSpPr>
        <p:spPr>
          <a:xfrm>
            <a:off x="5895560" y="1480848"/>
            <a:ext cx="3108543" cy="400110"/>
          </a:xfrm>
          <a:prstGeom prst="rect">
            <a:avLst/>
          </a:prstGeom>
        </p:spPr>
        <p:txBody>
          <a:bodyPr wrap="none">
            <a:spAutoFit/>
          </a:bodyPr>
          <a:lstStyle/>
          <a:p>
            <a:r>
              <a:rPr lang="en-US" sz="2000" dirty="0">
                <a:latin typeface="Courier New" panose="02070309020205020404" pitchFamily="49" charset="0"/>
                <a:cs typeface="Courier New" panose="02070309020205020404" pitchFamily="49" charset="0"/>
              </a:rPr>
              <a:t>&gt;&gt; </a:t>
            </a:r>
            <a:r>
              <a:rPr lang="en-US" sz="2000" dirty="0" err="1">
                <a:latin typeface="Courier New" panose="02070309020205020404" pitchFamily="49" charset="0"/>
                <a:cs typeface="Courier New" panose="02070309020205020404" pitchFamily="49" charset="0"/>
              </a:rPr>
              <a:t>imshow</a:t>
            </a:r>
            <a:r>
              <a:rPr lang="en-US" sz="2000" dirty="0">
                <a:latin typeface="Courier New" panose="02070309020205020404" pitchFamily="49" charset="0"/>
                <a:cs typeface="Courier New" panose="02070309020205020404" pitchFamily="49" charset="0"/>
              </a:rPr>
              <a:t>(I(:,:,3))</a:t>
            </a:r>
          </a:p>
        </p:txBody>
      </p:sp>
      <p:sp>
        <p:nvSpPr>
          <p:cNvPr id="2" name="Slide Number Placeholder 1">
            <a:extLst>
              <a:ext uri="{FF2B5EF4-FFF2-40B4-BE49-F238E27FC236}">
                <a16:creationId xmlns:a16="http://schemas.microsoft.com/office/drawing/2014/main" id="{C9DB4DA8-472E-EE8D-9448-C21D36648B99}"/>
              </a:ext>
            </a:extLst>
          </p:cNvPr>
          <p:cNvSpPr>
            <a:spLocks noGrp="1"/>
          </p:cNvSpPr>
          <p:nvPr>
            <p:ph type="sldNum" sz="quarter" idx="12"/>
          </p:nvPr>
        </p:nvSpPr>
        <p:spPr/>
        <p:txBody>
          <a:bodyPr/>
          <a:lstStyle/>
          <a:p>
            <a:fld id="{39DCCA8C-3C40-440D-A23D-CFF4DA06079F}" type="slidenum">
              <a:rPr lang="en-US" smtClean="0"/>
              <a:t>51</a:t>
            </a:fld>
            <a:endParaRPr lang="en-US"/>
          </a:p>
        </p:txBody>
      </p:sp>
    </p:spTree>
    <p:extLst>
      <p:ext uri="{BB962C8B-B14F-4D97-AF65-F5344CB8AC3E}">
        <p14:creationId xmlns:p14="http://schemas.microsoft.com/office/powerpoint/2010/main" val="593969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28" y="381000"/>
            <a:ext cx="10515600" cy="5447620"/>
          </a:xfrm>
        </p:spPr>
        <p:txBody>
          <a:bodyPr/>
          <a:lstStyle/>
          <a:p>
            <a:r>
              <a:rPr lang="en-US" dirty="0" err="1"/>
              <a:t>Tampilkan</a:t>
            </a:r>
            <a:r>
              <a:rPr lang="en-US" dirty="0"/>
              <a:t> data bitmap</a:t>
            </a:r>
          </a:p>
        </p:txBody>
      </p:sp>
      <p:pic>
        <p:nvPicPr>
          <p:cNvPr id="4" name="Picture 3"/>
          <p:cNvPicPr>
            <a:picLocks noChangeAspect="1"/>
          </p:cNvPicPr>
          <p:nvPr/>
        </p:nvPicPr>
        <p:blipFill>
          <a:blip r:embed="rId2"/>
          <a:stretch>
            <a:fillRect/>
          </a:stretch>
        </p:blipFill>
        <p:spPr>
          <a:xfrm>
            <a:off x="1066108" y="1611084"/>
            <a:ext cx="8830086" cy="4746171"/>
          </a:xfrm>
          <a:prstGeom prst="rect">
            <a:avLst/>
          </a:prstGeom>
        </p:spPr>
      </p:pic>
      <p:sp>
        <p:nvSpPr>
          <p:cNvPr id="5" name="Rectangle 4"/>
          <p:cNvSpPr/>
          <p:nvPr/>
        </p:nvSpPr>
        <p:spPr>
          <a:xfrm>
            <a:off x="1066108" y="1000191"/>
            <a:ext cx="1877437" cy="400110"/>
          </a:xfrm>
          <a:prstGeom prst="rect">
            <a:avLst/>
          </a:prstGeom>
        </p:spPr>
        <p:txBody>
          <a:bodyPr wrap="none">
            <a:spAutoFit/>
          </a:bodyPr>
          <a:lstStyle/>
          <a:p>
            <a:r>
              <a:rPr lang="en-US" sz="2000" dirty="0">
                <a:latin typeface="Courier New" panose="02070309020205020404" pitchFamily="49" charset="0"/>
                <a:cs typeface="Courier New" panose="02070309020205020404" pitchFamily="49" charset="0"/>
              </a:rPr>
              <a:t>&gt;&gt; I(:,:,3)</a:t>
            </a:r>
          </a:p>
        </p:txBody>
      </p:sp>
      <p:sp>
        <p:nvSpPr>
          <p:cNvPr id="2" name="Slide Number Placeholder 1">
            <a:extLst>
              <a:ext uri="{FF2B5EF4-FFF2-40B4-BE49-F238E27FC236}">
                <a16:creationId xmlns:a16="http://schemas.microsoft.com/office/drawing/2014/main" id="{A9D816DB-9D09-5A35-7516-B1B1EB6F80FE}"/>
              </a:ext>
            </a:extLst>
          </p:cNvPr>
          <p:cNvSpPr>
            <a:spLocks noGrp="1"/>
          </p:cNvSpPr>
          <p:nvPr>
            <p:ph type="sldNum" sz="quarter" idx="12"/>
          </p:nvPr>
        </p:nvSpPr>
        <p:spPr/>
        <p:txBody>
          <a:bodyPr/>
          <a:lstStyle/>
          <a:p>
            <a:fld id="{39DCCA8C-3C40-440D-A23D-CFF4DA06079F}" type="slidenum">
              <a:rPr lang="en-US" smtClean="0"/>
              <a:t>52</a:t>
            </a:fld>
            <a:endParaRPr lang="en-US"/>
          </a:p>
        </p:txBody>
      </p:sp>
    </p:spTree>
    <p:extLst>
      <p:ext uri="{BB962C8B-B14F-4D97-AF65-F5344CB8AC3E}">
        <p14:creationId xmlns:p14="http://schemas.microsoft.com/office/powerpoint/2010/main" val="3349317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r>
              <a:rPr lang="en-US" dirty="0" err="1"/>
              <a:t>Membaca</a:t>
            </a:r>
            <a:r>
              <a:rPr lang="en-US" dirty="0"/>
              <a:t> </a:t>
            </a:r>
            <a:r>
              <a:rPr lang="en-US" dirty="0" err="1"/>
              <a:t>citra</a:t>
            </a:r>
            <a:r>
              <a:rPr lang="en-US" dirty="0"/>
              <a:t> GIF</a:t>
            </a:r>
          </a:p>
        </p:txBody>
      </p:sp>
      <p:sp>
        <p:nvSpPr>
          <p:cNvPr id="4" name="Rectangle 3"/>
          <p:cNvSpPr/>
          <p:nvPr/>
        </p:nvSpPr>
        <p:spPr>
          <a:xfrm>
            <a:off x="729344" y="1228474"/>
            <a:ext cx="8882742" cy="4832092"/>
          </a:xfrm>
          <a:prstGeom prst="rect">
            <a:avLst/>
          </a:prstGeom>
        </p:spPr>
        <p:txBody>
          <a:bodyPr wrap="square">
            <a:spAutoFit/>
          </a:bodyPr>
          <a:lstStyle/>
          <a:p>
            <a:r>
              <a:rPr lang="en-US" sz="1400" dirty="0">
                <a:latin typeface="Courier New" panose="02070309020205020404" pitchFamily="49" charset="0"/>
                <a:cs typeface="Courier New" panose="02070309020205020404" pitchFamily="49" charset="0"/>
              </a:rPr>
              <a:t>&gt;&gt; [C, map] = </a:t>
            </a:r>
            <a:r>
              <a:rPr lang="en-US" sz="1400" dirty="0" err="1">
                <a:latin typeface="Courier New" panose="02070309020205020404" pitchFamily="49" charset="0"/>
                <a:cs typeface="Courier New" panose="02070309020205020404" pitchFamily="49" charset="0"/>
              </a:rPr>
              <a:t>imread</a:t>
            </a:r>
            <a:r>
              <a:rPr lang="en-US" sz="1400" dirty="0">
                <a:latin typeface="Courier New" panose="02070309020205020404" pitchFamily="49" charset="0"/>
                <a:cs typeface="Courier New" panose="02070309020205020404" pitchFamily="49" charset="0"/>
              </a:rPr>
              <a:t>('kartun.gif');</a:t>
            </a:r>
          </a:p>
          <a:p>
            <a:r>
              <a:rPr lang="en-US" sz="1400" dirty="0">
                <a:latin typeface="Courier New" panose="02070309020205020404" pitchFamily="49" charset="0"/>
                <a:cs typeface="Courier New" panose="02070309020205020404" pitchFamily="49" charset="0"/>
              </a:rPr>
              <a:t>&gt;&gt; </a:t>
            </a:r>
            <a:r>
              <a:rPr lang="en-US" sz="1400" dirty="0" err="1">
                <a:latin typeface="Courier New" panose="02070309020205020404" pitchFamily="49" charset="0"/>
                <a:cs typeface="Courier New" panose="02070309020205020404" pitchFamily="49" charset="0"/>
              </a:rPr>
              <a:t>whos</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Name        Size              Bytes  Class     Attributes</a:t>
            </a:r>
          </a:p>
          <a:p>
            <a:r>
              <a:rPr lang="en-US" sz="1400" dirty="0">
                <a:latin typeface="Courier New" panose="02070309020205020404" pitchFamily="49" charset="0"/>
                <a:cs typeface="Courier New" panose="02070309020205020404" pitchFamily="49" charset="0"/>
              </a:rPr>
              <a:t>  C         280x397            111160  uint8               </a:t>
            </a:r>
          </a:p>
          <a:p>
            <a:r>
              <a:rPr lang="en-US" sz="1400" dirty="0">
                <a:latin typeface="Courier New" panose="02070309020205020404" pitchFamily="49" charset="0"/>
                <a:cs typeface="Courier New" panose="02070309020205020404" pitchFamily="49" charset="0"/>
              </a:rPr>
              <a:t>  map       256x3                6144  double              </a:t>
            </a:r>
          </a:p>
          <a:p>
            <a:r>
              <a:rPr lang="en-US" sz="1400" dirty="0">
                <a:latin typeface="Courier New" panose="02070309020205020404" pitchFamily="49" charset="0"/>
                <a:cs typeface="Courier New" panose="02070309020205020404" pitchFamily="49" charset="0"/>
              </a:rPr>
              <a:t>&gt;&gt; </a:t>
            </a:r>
            <a:r>
              <a:rPr lang="en-US" sz="1400" dirty="0" err="1">
                <a:latin typeface="Courier New" panose="02070309020205020404" pitchFamily="49" charset="0"/>
                <a:cs typeface="Courier New" panose="02070309020205020404" pitchFamily="49" charset="0"/>
              </a:rPr>
              <a:t>imshow</a:t>
            </a:r>
            <a:r>
              <a:rPr lang="en-US" sz="1400" dirty="0">
                <a:latin typeface="Courier New" panose="02070309020205020404" pitchFamily="49" charset="0"/>
                <a:cs typeface="Courier New" panose="02070309020205020404" pitchFamily="49" charset="0"/>
              </a:rPr>
              <a:t>(C, map)</a:t>
            </a:r>
          </a:p>
          <a:p>
            <a:r>
              <a:rPr lang="en-US" sz="1400" dirty="0">
                <a:latin typeface="Courier New" panose="02070309020205020404" pitchFamily="49" charset="0"/>
                <a:cs typeface="Courier New" panose="02070309020205020404" pitchFamily="49" charset="0"/>
              </a:rPr>
              <a:t>&gt;&gt; map</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map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0.9137    0.9608    0.5412</a:t>
            </a:r>
          </a:p>
          <a:p>
            <a:r>
              <a:rPr lang="en-US" sz="1400" dirty="0">
                <a:latin typeface="Courier New" panose="02070309020205020404" pitchFamily="49" charset="0"/>
                <a:cs typeface="Courier New" panose="02070309020205020404" pitchFamily="49" charset="0"/>
              </a:rPr>
              <a:t>    0.0039         0         0</a:t>
            </a:r>
          </a:p>
          <a:p>
            <a:r>
              <a:rPr lang="en-US" sz="1400" dirty="0">
                <a:latin typeface="Courier New" panose="02070309020205020404" pitchFamily="49" charset="0"/>
                <a:cs typeface="Courier New" panose="02070309020205020404" pitchFamily="49" charset="0"/>
              </a:rPr>
              <a:t>    0.8471    0.3882    0.0863</a:t>
            </a:r>
          </a:p>
          <a:p>
            <a:r>
              <a:rPr lang="en-US" sz="1400" dirty="0">
                <a:latin typeface="Courier New" panose="02070309020205020404" pitchFamily="49" charset="0"/>
                <a:cs typeface="Courier New" panose="02070309020205020404" pitchFamily="49" charset="0"/>
              </a:rPr>
              <a:t>    0.9961    0.0039         0</a:t>
            </a:r>
          </a:p>
          <a:p>
            <a:r>
              <a:rPr lang="en-US" sz="1400" dirty="0">
                <a:latin typeface="Courier New" panose="02070309020205020404" pitchFamily="49" charset="0"/>
                <a:cs typeface="Courier New" panose="02070309020205020404" pitchFamily="49" charset="0"/>
              </a:rPr>
              <a:t>    0.6980    0.6980    0.6902</a:t>
            </a:r>
          </a:p>
          <a:p>
            <a:r>
              <a:rPr lang="en-US" sz="1400" dirty="0">
                <a:latin typeface="Courier New" panose="02070309020205020404" pitchFamily="49" charset="0"/>
                <a:cs typeface="Courier New" panose="02070309020205020404" pitchFamily="49" charset="0"/>
              </a:rPr>
              <a:t>    0.8078    0.5765    0.8039</a:t>
            </a:r>
          </a:p>
          <a:p>
            <a:r>
              <a:rPr lang="en-US" sz="1400" dirty="0">
                <a:latin typeface="Courier New" panose="02070309020205020404" pitchFamily="49" charset="0"/>
                <a:cs typeface="Courier New" panose="02070309020205020404" pitchFamily="49" charset="0"/>
              </a:rPr>
              <a:t>    0.6627    0.8392    0.8824</a:t>
            </a:r>
          </a:p>
          <a:p>
            <a:r>
              <a:rPr lang="en-US" sz="1400" dirty="0">
                <a:latin typeface="Courier New" panose="02070309020205020404" pitchFamily="49" charset="0"/>
                <a:cs typeface="Courier New" panose="02070309020205020404" pitchFamily="49" charset="0"/>
              </a:rPr>
              <a:t>    1.0000    0.8706    0.7843</a:t>
            </a:r>
          </a:p>
          <a:p>
            <a:r>
              <a:rPr lang="en-US" sz="1400" dirty="0">
                <a:latin typeface="Courier New" panose="02070309020205020404" pitchFamily="49" charset="0"/>
                <a:cs typeface="Courier New" panose="02070309020205020404" pitchFamily="49" charset="0"/>
              </a:rPr>
              <a:t>    0.9647    0.6118    0.0627</a:t>
            </a:r>
          </a:p>
          <a:p>
            <a:r>
              <a:rPr lang="en-US" sz="1400" dirty="0">
                <a:latin typeface="Courier New" panose="02070309020205020404" pitchFamily="49" charset="0"/>
                <a:cs typeface="Courier New" panose="02070309020205020404" pitchFamily="49" charset="0"/>
              </a:rPr>
              <a:t>    0.6784    0.7412    0.3490</a:t>
            </a:r>
          </a:p>
          <a:p>
            <a:r>
              <a:rPr lang="en-US" sz="1400" dirty="0">
                <a:latin typeface="Courier New" panose="02070309020205020404" pitchFamily="49" charset="0"/>
                <a:cs typeface="Courier New" panose="02070309020205020404" pitchFamily="49" charset="0"/>
              </a:rPr>
              <a:t>    0.9608    0.9333    0.6902</a:t>
            </a:r>
          </a:p>
          <a:p>
            <a:r>
              <a:rPr lang="en-US" sz="1400" dirty="0">
                <a:latin typeface="Courier New" panose="02070309020205020404" pitchFamily="49" charset="0"/>
                <a:cs typeface="Courier New" panose="02070309020205020404" pitchFamily="49" charset="0"/>
              </a:rPr>
              <a:t>      …        …          …  </a:t>
            </a:r>
          </a:p>
        </p:txBody>
      </p:sp>
      <p:pic>
        <p:nvPicPr>
          <p:cNvPr id="6" name="Picture 5"/>
          <p:cNvPicPr>
            <a:picLocks noChangeAspect="1"/>
          </p:cNvPicPr>
          <p:nvPr/>
        </p:nvPicPr>
        <p:blipFill>
          <a:blip r:embed="rId2"/>
          <a:stretch>
            <a:fillRect/>
          </a:stretch>
        </p:blipFill>
        <p:spPr>
          <a:xfrm>
            <a:off x="6242319" y="2460171"/>
            <a:ext cx="4947514" cy="3958011"/>
          </a:xfrm>
          <a:prstGeom prst="rect">
            <a:avLst/>
          </a:prstGeom>
        </p:spPr>
      </p:pic>
      <p:sp>
        <p:nvSpPr>
          <p:cNvPr id="2" name="Slide Number Placeholder 1">
            <a:extLst>
              <a:ext uri="{FF2B5EF4-FFF2-40B4-BE49-F238E27FC236}">
                <a16:creationId xmlns:a16="http://schemas.microsoft.com/office/drawing/2014/main" id="{AE0A08C6-2AA6-A404-2657-85B8165923CF}"/>
              </a:ext>
            </a:extLst>
          </p:cNvPr>
          <p:cNvSpPr>
            <a:spLocks noGrp="1"/>
          </p:cNvSpPr>
          <p:nvPr>
            <p:ph type="sldNum" sz="quarter" idx="12"/>
          </p:nvPr>
        </p:nvSpPr>
        <p:spPr/>
        <p:txBody>
          <a:bodyPr/>
          <a:lstStyle/>
          <a:p>
            <a:fld id="{39DCCA8C-3C40-440D-A23D-CFF4DA06079F}" type="slidenum">
              <a:rPr lang="en-US" smtClean="0"/>
              <a:t>53</a:t>
            </a:fld>
            <a:endParaRPr lang="en-US"/>
          </a:p>
        </p:txBody>
      </p:sp>
    </p:spTree>
    <p:extLst>
      <p:ext uri="{BB962C8B-B14F-4D97-AF65-F5344CB8AC3E}">
        <p14:creationId xmlns:p14="http://schemas.microsoft.com/office/powerpoint/2010/main" val="1255921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0857"/>
            <a:ext cx="10515600" cy="5306106"/>
          </a:xfrm>
        </p:spPr>
        <p:txBody>
          <a:bodyPr/>
          <a:lstStyle/>
          <a:p>
            <a:r>
              <a:rPr lang="en-US" dirty="0" err="1"/>
              <a:t>Menyimpan</a:t>
            </a:r>
            <a:r>
              <a:rPr lang="en-US" dirty="0"/>
              <a:t> </a:t>
            </a:r>
            <a:r>
              <a:rPr lang="en-US" dirty="0" err="1"/>
              <a:t>citra</a:t>
            </a:r>
            <a:endParaRPr lang="en-US" dirty="0"/>
          </a:p>
        </p:txBody>
      </p:sp>
      <p:sp>
        <p:nvSpPr>
          <p:cNvPr id="4" name="Rectangle 3"/>
          <p:cNvSpPr/>
          <p:nvPr/>
        </p:nvSpPr>
        <p:spPr>
          <a:xfrm>
            <a:off x="1118699" y="1600591"/>
            <a:ext cx="5009705"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&gt;&gt; </a:t>
            </a:r>
            <a:r>
              <a:rPr lang="en-US" dirty="0" err="1">
                <a:latin typeface="Courier New" panose="02070309020205020404" pitchFamily="49" charset="0"/>
                <a:cs typeface="Courier New" panose="02070309020205020404" pitchFamily="49" charset="0"/>
              </a:rPr>
              <a:t>imwrite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camera.jpg’,’jpg</a:t>
            </a:r>
            <a:r>
              <a:rPr lang="en-US" dirty="0">
                <a:latin typeface="Courier New" panose="02070309020205020404" pitchFamily="49" charset="0"/>
                <a:cs typeface="Courier New" panose="02070309020205020404" pitchFamily="49" charset="0"/>
              </a:rPr>
              <a:t>’);</a:t>
            </a:r>
          </a:p>
        </p:txBody>
      </p:sp>
      <p:sp>
        <p:nvSpPr>
          <p:cNvPr id="2" name="Slide Number Placeholder 1">
            <a:extLst>
              <a:ext uri="{FF2B5EF4-FFF2-40B4-BE49-F238E27FC236}">
                <a16:creationId xmlns:a16="http://schemas.microsoft.com/office/drawing/2014/main" id="{2BE809E7-CB27-8BAF-AD7F-82776FF92349}"/>
              </a:ext>
            </a:extLst>
          </p:cNvPr>
          <p:cNvSpPr>
            <a:spLocks noGrp="1"/>
          </p:cNvSpPr>
          <p:nvPr>
            <p:ph type="sldNum" sz="quarter" idx="12"/>
          </p:nvPr>
        </p:nvSpPr>
        <p:spPr/>
        <p:txBody>
          <a:bodyPr/>
          <a:lstStyle/>
          <a:p>
            <a:fld id="{39DCCA8C-3C40-440D-A23D-CFF4DA06079F}" type="slidenum">
              <a:rPr lang="en-US" smtClean="0"/>
              <a:t>54</a:t>
            </a:fld>
            <a:endParaRPr lang="en-US"/>
          </a:p>
        </p:txBody>
      </p:sp>
    </p:spTree>
    <p:extLst>
      <p:ext uri="{BB962C8B-B14F-4D97-AF65-F5344CB8AC3E}">
        <p14:creationId xmlns:p14="http://schemas.microsoft.com/office/powerpoint/2010/main" val="1044538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0486"/>
            <a:ext cx="10515600" cy="5556477"/>
          </a:xfrm>
        </p:spPr>
        <p:txBody>
          <a:bodyPr/>
          <a:lstStyle/>
          <a:p>
            <a:r>
              <a:rPr lang="en-US" dirty="0" err="1"/>
              <a:t>Membaca</a:t>
            </a:r>
            <a:r>
              <a:rPr lang="en-US" dirty="0"/>
              <a:t> </a:t>
            </a:r>
            <a:r>
              <a:rPr lang="en-US" dirty="0" err="1"/>
              <a:t>citra</a:t>
            </a:r>
            <a:r>
              <a:rPr lang="en-US" dirty="0"/>
              <a:t> </a:t>
            </a:r>
            <a:r>
              <a:rPr lang="en-US" i="1" dirty="0"/>
              <a:t>animated GIF</a:t>
            </a:r>
          </a:p>
        </p:txBody>
      </p:sp>
      <p:sp>
        <p:nvSpPr>
          <p:cNvPr id="4" name="Rectangle 3"/>
          <p:cNvSpPr/>
          <p:nvPr/>
        </p:nvSpPr>
        <p:spPr>
          <a:xfrm>
            <a:off x="990599" y="1273176"/>
            <a:ext cx="8022771" cy="2585323"/>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citra</a:t>
            </a:r>
            <a:r>
              <a:rPr lang="en-US" dirty="0">
                <a:latin typeface="Courier New" panose="02070309020205020404" pitchFamily="49" charset="0"/>
                <a:cs typeface="Courier New" panose="02070309020205020404" pitchFamily="49" charset="0"/>
              </a:rPr>
              <a:t> map]=</a:t>
            </a:r>
            <a:r>
              <a:rPr lang="en-US" dirty="0" err="1">
                <a:latin typeface="Courier New" panose="02070309020205020404" pitchFamily="49" charset="0"/>
                <a:cs typeface="Courier New" panose="02070309020205020404" pitchFamily="49" charset="0"/>
              </a:rPr>
              <a:t>imread</a:t>
            </a:r>
            <a:r>
              <a:rPr lang="en-US" dirty="0">
                <a:latin typeface="Courier New" panose="02070309020205020404" pitchFamily="49" charset="0"/>
                <a:cs typeface="Courier New" panose="02070309020205020404" pitchFamily="49" charset="0"/>
              </a:rPr>
              <a:t>(‘walk.gif’, '</a:t>
            </a:r>
            <a:r>
              <a:rPr lang="en-US" dirty="0" err="1">
                <a:latin typeface="Courier New" panose="02070309020205020404" pitchFamily="49" charset="0"/>
                <a:cs typeface="Courier New" panose="02070309020205020404" pitchFamily="49" charset="0"/>
              </a:rPr>
              <a:t>frames','all</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 = size(</a:t>
            </a:r>
            <a:r>
              <a:rPr lang="en-US" dirty="0" err="1">
                <a:latin typeface="Courier New" panose="02070309020205020404" pitchFamily="49" charset="0"/>
                <a:cs typeface="Courier New" panose="02070309020205020404" pitchFamily="49" charset="0"/>
              </a:rPr>
              <a:t>citra</a:t>
            </a:r>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numframes</a:t>
            </a:r>
            <a:r>
              <a:rPr lang="en-US" dirty="0">
                <a:latin typeface="Courier New" panose="02070309020205020404" pitchFamily="49" charset="0"/>
                <a:cs typeface="Courier New" panose="02070309020205020404" pitchFamily="49" charset="0"/>
              </a:rPr>
              <a:t>=s(4);</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for n=1:numframes;</a:t>
            </a:r>
          </a:p>
          <a:p>
            <a:r>
              <a:rPr lang="en-US" dirty="0">
                <a:latin typeface="Courier New" panose="02070309020205020404" pitchFamily="49" charset="0"/>
                <a:cs typeface="Courier New" panose="02070309020205020404" pitchFamily="49" charset="0"/>
              </a:rPr>
              <a:t>    A = </a:t>
            </a:r>
            <a:r>
              <a:rPr lang="en-US" dirty="0" err="1">
                <a:latin typeface="Courier New" panose="02070309020205020404" pitchFamily="49" charset="0"/>
                <a:cs typeface="Courier New" panose="02070309020205020404" pitchFamily="49" charset="0"/>
              </a:rPr>
              <a:t>citra</a:t>
            </a:r>
            <a:r>
              <a:rPr lang="en-US" dirty="0">
                <a:latin typeface="Courier New" panose="02070309020205020404" pitchFamily="49" charset="0"/>
                <a:cs typeface="Courier New" panose="02070309020205020404" pitchFamily="49" charset="0"/>
              </a:rPr>
              <a:t>(:,:,:,n);</a:t>
            </a:r>
          </a:p>
          <a:p>
            <a:r>
              <a:rPr lang="en-US" dirty="0">
                <a:latin typeface="Courier New" panose="02070309020205020404" pitchFamily="49" charset="0"/>
                <a:cs typeface="Courier New" panose="02070309020205020404" pitchFamily="49" charset="0"/>
              </a:rPr>
              <a:t>    figure; </a:t>
            </a:r>
            <a:r>
              <a:rPr lang="en-US" dirty="0" err="1">
                <a:latin typeface="Courier New" panose="02070309020205020404" pitchFamily="49" charset="0"/>
                <a:cs typeface="Courier New" panose="02070309020205020404" pitchFamily="49" charset="0"/>
              </a:rPr>
              <a:t>imshow</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A,map</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end</a:t>
            </a:r>
          </a:p>
        </p:txBody>
      </p:sp>
      <p:sp>
        <p:nvSpPr>
          <p:cNvPr id="6" name="TextBox 5"/>
          <p:cNvSpPr txBox="1"/>
          <p:nvPr/>
        </p:nvSpPr>
        <p:spPr>
          <a:xfrm>
            <a:off x="838200" y="4295135"/>
            <a:ext cx="426309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Frame-frame </a:t>
            </a:r>
            <a:r>
              <a:rPr lang="en-US" sz="2400" dirty="0" err="1"/>
              <a:t>citra</a:t>
            </a:r>
            <a:r>
              <a:rPr lang="en-US" sz="2400" dirty="0"/>
              <a:t> </a:t>
            </a:r>
            <a:r>
              <a:rPr lang="en-US" sz="2400" dirty="0">
                <a:latin typeface="Courier New" panose="02070309020205020404" pitchFamily="49" charset="0"/>
                <a:cs typeface="Courier New" panose="02070309020205020404" pitchFamily="49" charset="0"/>
              </a:rPr>
              <a:t>walk.gif</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9" y="1146741"/>
            <a:ext cx="2169406" cy="271175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49" y="4862572"/>
            <a:ext cx="1143000" cy="14287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979" y="4907850"/>
            <a:ext cx="1143000" cy="14287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538" y="4880444"/>
            <a:ext cx="1143000" cy="1428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4794" y="4862572"/>
            <a:ext cx="1143000" cy="1428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6280" y="4862572"/>
            <a:ext cx="1143000" cy="14287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9178" y="4887830"/>
            <a:ext cx="1143000" cy="1428750"/>
          </a:xfrm>
          <a:prstGeom prst="rect">
            <a:avLst/>
          </a:prstGeom>
        </p:spPr>
      </p:pic>
      <p:sp>
        <p:nvSpPr>
          <p:cNvPr id="2" name="Slide Number Placeholder 1">
            <a:extLst>
              <a:ext uri="{FF2B5EF4-FFF2-40B4-BE49-F238E27FC236}">
                <a16:creationId xmlns:a16="http://schemas.microsoft.com/office/drawing/2014/main" id="{F10F0434-1474-958B-AE91-5EC21DE03C01}"/>
              </a:ext>
            </a:extLst>
          </p:cNvPr>
          <p:cNvSpPr>
            <a:spLocks noGrp="1"/>
          </p:cNvSpPr>
          <p:nvPr>
            <p:ph type="sldNum" sz="quarter" idx="12"/>
          </p:nvPr>
        </p:nvSpPr>
        <p:spPr/>
        <p:txBody>
          <a:bodyPr/>
          <a:lstStyle/>
          <a:p>
            <a:fld id="{39DCCA8C-3C40-440D-A23D-CFF4DA06079F}" type="slidenum">
              <a:rPr lang="en-US" smtClean="0"/>
              <a:t>55</a:t>
            </a:fld>
            <a:endParaRPr lang="en-US"/>
          </a:p>
        </p:txBody>
      </p:sp>
    </p:spTree>
    <p:extLst>
      <p:ext uri="{BB962C8B-B14F-4D97-AF65-F5344CB8AC3E}">
        <p14:creationId xmlns:p14="http://schemas.microsoft.com/office/powerpoint/2010/main" val="383333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F42624-8203-4056-8153-256A5AC0DF8F}"/>
              </a:ext>
            </a:extLst>
          </p:cNvPr>
          <p:cNvSpPr>
            <a:spLocks noGrp="1"/>
          </p:cNvSpPr>
          <p:nvPr>
            <p:ph idx="1"/>
          </p:nvPr>
        </p:nvSpPr>
        <p:spPr>
          <a:xfrm>
            <a:off x="838200" y="626165"/>
            <a:ext cx="10515600" cy="5540859"/>
          </a:xfrm>
        </p:spPr>
        <p:txBody>
          <a:bodyPr/>
          <a:lstStyle/>
          <a:p>
            <a:r>
              <a:rPr lang="en-US" dirty="0" err="1"/>
              <a:t>Contoh</a:t>
            </a:r>
            <a:r>
              <a:rPr lang="en-US" dirty="0"/>
              <a:t> format PGM</a:t>
            </a:r>
          </a:p>
          <a:p>
            <a:endParaRPr lang="en-US" dirty="0"/>
          </a:p>
        </p:txBody>
      </p:sp>
      <p:pic>
        <p:nvPicPr>
          <p:cNvPr id="4" name="Picture 3">
            <a:extLst>
              <a:ext uri="{FF2B5EF4-FFF2-40B4-BE49-F238E27FC236}">
                <a16:creationId xmlns:a16="http://schemas.microsoft.com/office/drawing/2014/main" id="{0EF880E2-5315-48EE-9D08-647DD1485E80}"/>
              </a:ext>
            </a:extLst>
          </p:cNvPr>
          <p:cNvPicPr>
            <a:picLocks noChangeAspect="1"/>
          </p:cNvPicPr>
          <p:nvPr/>
        </p:nvPicPr>
        <p:blipFill>
          <a:blip r:embed="rId2"/>
          <a:stretch>
            <a:fillRect/>
          </a:stretch>
        </p:blipFill>
        <p:spPr>
          <a:xfrm>
            <a:off x="1842666" y="1511212"/>
            <a:ext cx="8820150" cy="3019425"/>
          </a:xfrm>
          <a:prstGeom prst="rect">
            <a:avLst/>
          </a:prstGeom>
        </p:spPr>
      </p:pic>
      <p:cxnSp>
        <p:nvCxnSpPr>
          <p:cNvPr id="5" name="Straight Arrow Connector 4">
            <a:extLst>
              <a:ext uri="{FF2B5EF4-FFF2-40B4-BE49-F238E27FC236}">
                <a16:creationId xmlns:a16="http://schemas.microsoft.com/office/drawing/2014/main" id="{AA271C3C-B765-46B6-928D-7C0C0E9C89C3}"/>
              </a:ext>
            </a:extLst>
          </p:cNvPr>
          <p:cNvCxnSpPr>
            <a:cxnSpLocks/>
          </p:cNvCxnSpPr>
          <p:nvPr/>
        </p:nvCxnSpPr>
        <p:spPr>
          <a:xfrm flipH="1" flipV="1">
            <a:off x="1431643" y="1881352"/>
            <a:ext cx="490465" cy="29269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F5FD85-7B7A-4111-959A-650F1FF12AC3}"/>
              </a:ext>
            </a:extLst>
          </p:cNvPr>
          <p:cNvSpPr txBox="1"/>
          <p:nvPr/>
        </p:nvSpPr>
        <p:spPr>
          <a:xfrm>
            <a:off x="347280" y="1512020"/>
            <a:ext cx="1329595" cy="369332"/>
          </a:xfrm>
          <a:prstGeom prst="rect">
            <a:avLst/>
          </a:prstGeom>
          <a:noFill/>
        </p:spPr>
        <p:txBody>
          <a:bodyPr wrap="none" rtlCol="0">
            <a:spAutoFit/>
          </a:bodyPr>
          <a:lstStyle/>
          <a:p>
            <a:r>
              <a:rPr lang="en-US" dirty="0" err="1">
                <a:solidFill>
                  <a:srgbClr val="FF0000"/>
                </a:solidFill>
              </a:rPr>
              <a:t>Ukuran</a:t>
            </a:r>
            <a:r>
              <a:rPr lang="en-US" dirty="0">
                <a:solidFill>
                  <a:srgbClr val="FF0000"/>
                </a:solidFill>
              </a:rPr>
              <a:t> </a:t>
            </a:r>
            <a:r>
              <a:rPr lang="en-US" dirty="0" err="1">
                <a:solidFill>
                  <a:srgbClr val="FF0000"/>
                </a:solidFill>
              </a:rPr>
              <a:t>citra</a:t>
            </a:r>
            <a:endParaRPr lang="en-US" dirty="0">
              <a:solidFill>
                <a:srgbClr val="FF0000"/>
              </a:solidFill>
            </a:endParaRPr>
          </a:p>
        </p:txBody>
      </p:sp>
      <p:cxnSp>
        <p:nvCxnSpPr>
          <p:cNvPr id="7" name="Straight Arrow Connector 6">
            <a:extLst>
              <a:ext uri="{FF2B5EF4-FFF2-40B4-BE49-F238E27FC236}">
                <a16:creationId xmlns:a16="http://schemas.microsoft.com/office/drawing/2014/main" id="{CF429CFD-589C-4B03-A5A6-3A1DA5F48C5E}"/>
              </a:ext>
            </a:extLst>
          </p:cNvPr>
          <p:cNvCxnSpPr>
            <a:cxnSpLocks/>
          </p:cNvCxnSpPr>
          <p:nvPr/>
        </p:nvCxnSpPr>
        <p:spPr>
          <a:xfrm flipH="1">
            <a:off x="1199573" y="2441930"/>
            <a:ext cx="722535" cy="10144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8CACC3-2ECA-43A4-BCD5-22B76624A665}"/>
              </a:ext>
            </a:extLst>
          </p:cNvPr>
          <p:cNvSpPr txBox="1"/>
          <p:nvPr/>
        </p:nvSpPr>
        <p:spPr>
          <a:xfrm>
            <a:off x="289316" y="2492653"/>
            <a:ext cx="1340239" cy="646331"/>
          </a:xfrm>
          <a:prstGeom prst="rect">
            <a:avLst/>
          </a:prstGeom>
          <a:noFill/>
        </p:spPr>
        <p:txBody>
          <a:bodyPr wrap="none" rtlCol="0">
            <a:spAutoFit/>
          </a:bodyPr>
          <a:lstStyle/>
          <a:p>
            <a:r>
              <a:rPr lang="en-US" dirty="0" err="1">
                <a:solidFill>
                  <a:srgbClr val="FF0000"/>
                </a:solidFill>
              </a:rPr>
              <a:t>Jumlah</a:t>
            </a:r>
            <a:r>
              <a:rPr lang="en-US" dirty="0">
                <a:solidFill>
                  <a:srgbClr val="FF0000"/>
                </a:solidFill>
              </a:rPr>
              <a:t> level</a:t>
            </a:r>
          </a:p>
          <a:p>
            <a:r>
              <a:rPr lang="en-US" dirty="0" err="1">
                <a:solidFill>
                  <a:srgbClr val="FF0000"/>
                </a:solidFill>
              </a:rPr>
              <a:t>keabuan</a:t>
            </a:r>
            <a:endParaRPr lang="en-US" dirty="0">
              <a:solidFill>
                <a:srgbClr val="FF0000"/>
              </a:solidFill>
            </a:endParaRPr>
          </a:p>
        </p:txBody>
      </p:sp>
      <p:pic>
        <p:nvPicPr>
          <p:cNvPr id="10" name="Picture 9">
            <a:extLst>
              <a:ext uri="{FF2B5EF4-FFF2-40B4-BE49-F238E27FC236}">
                <a16:creationId xmlns:a16="http://schemas.microsoft.com/office/drawing/2014/main" id="{58326E2D-5A13-4F27-98CB-44660A049D66}"/>
              </a:ext>
            </a:extLst>
          </p:cNvPr>
          <p:cNvPicPr>
            <a:picLocks noChangeAspect="1"/>
          </p:cNvPicPr>
          <p:nvPr/>
        </p:nvPicPr>
        <p:blipFill>
          <a:blip r:embed="rId3"/>
          <a:stretch>
            <a:fillRect/>
          </a:stretch>
        </p:blipFill>
        <p:spPr>
          <a:xfrm>
            <a:off x="3682726" y="4929909"/>
            <a:ext cx="3228975" cy="971550"/>
          </a:xfrm>
          <a:prstGeom prst="rect">
            <a:avLst/>
          </a:prstGeom>
        </p:spPr>
      </p:pic>
      <p:sp>
        <p:nvSpPr>
          <p:cNvPr id="11" name="TextBox 10">
            <a:extLst>
              <a:ext uri="{FF2B5EF4-FFF2-40B4-BE49-F238E27FC236}">
                <a16:creationId xmlns:a16="http://schemas.microsoft.com/office/drawing/2014/main" id="{370F9D24-5082-4D8A-B114-C9A0D9965DF1}"/>
              </a:ext>
            </a:extLst>
          </p:cNvPr>
          <p:cNvSpPr txBox="1"/>
          <p:nvPr/>
        </p:nvSpPr>
        <p:spPr>
          <a:xfrm>
            <a:off x="4246284" y="5901459"/>
            <a:ext cx="2101857" cy="369332"/>
          </a:xfrm>
          <a:prstGeom prst="rect">
            <a:avLst/>
          </a:prstGeom>
          <a:noFill/>
        </p:spPr>
        <p:txBody>
          <a:bodyPr wrap="none" rtlCol="0">
            <a:spAutoFit/>
          </a:bodyPr>
          <a:lstStyle/>
          <a:p>
            <a:r>
              <a:rPr lang="en-US" dirty="0"/>
              <a:t>Citra yang </a:t>
            </a:r>
            <a:r>
              <a:rPr lang="en-US" dirty="0" err="1"/>
              <a:t>terbentuk</a:t>
            </a:r>
            <a:endParaRPr lang="en-US" dirty="0"/>
          </a:p>
        </p:txBody>
      </p:sp>
      <p:sp>
        <p:nvSpPr>
          <p:cNvPr id="12" name="TextBox 11">
            <a:extLst>
              <a:ext uri="{FF2B5EF4-FFF2-40B4-BE49-F238E27FC236}">
                <a16:creationId xmlns:a16="http://schemas.microsoft.com/office/drawing/2014/main" id="{93A08F6C-2214-416F-9331-B232278D1F30}"/>
              </a:ext>
            </a:extLst>
          </p:cNvPr>
          <p:cNvSpPr txBox="1"/>
          <p:nvPr/>
        </p:nvSpPr>
        <p:spPr>
          <a:xfrm>
            <a:off x="8870474" y="6270791"/>
            <a:ext cx="1927131"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wikipedia</a:t>
            </a:r>
            <a:endParaRPr lang="en-US" dirty="0">
              <a:solidFill>
                <a:srgbClr val="FF0000"/>
              </a:solidFill>
            </a:endParaRPr>
          </a:p>
        </p:txBody>
      </p:sp>
      <p:sp>
        <p:nvSpPr>
          <p:cNvPr id="2" name="Slide Number Placeholder 1">
            <a:extLst>
              <a:ext uri="{FF2B5EF4-FFF2-40B4-BE49-F238E27FC236}">
                <a16:creationId xmlns:a16="http://schemas.microsoft.com/office/drawing/2014/main" id="{8B26205E-CAB8-04B6-2AE1-A306DAC4AFEB}"/>
              </a:ext>
            </a:extLst>
          </p:cNvPr>
          <p:cNvSpPr>
            <a:spLocks noGrp="1"/>
          </p:cNvSpPr>
          <p:nvPr>
            <p:ph type="sldNum" sz="quarter" idx="12"/>
          </p:nvPr>
        </p:nvSpPr>
        <p:spPr/>
        <p:txBody>
          <a:bodyPr/>
          <a:lstStyle/>
          <a:p>
            <a:fld id="{39DCCA8C-3C40-440D-A23D-CFF4DA06079F}" type="slidenum">
              <a:rPr lang="en-US" smtClean="0"/>
              <a:t>6</a:t>
            </a:fld>
            <a:endParaRPr lang="en-US"/>
          </a:p>
        </p:txBody>
      </p:sp>
    </p:spTree>
    <p:extLst>
      <p:ext uri="{BB962C8B-B14F-4D97-AF65-F5344CB8AC3E}">
        <p14:creationId xmlns:p14="http://schemas.microsoft.com/office/powerpoint/2010/main" val="318256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7C0E0-4883-2ABB-FD85-B5118AE08514}"/>
              </a:ext>
            </a:extLst>
          </p:cNvPr>
          <p:cNvSpPr>
            <a:spLocks noGrp="1"/>
          </p:cNvSpPr>
          <p:nvPr>
            <p:ph type="sldNum" sz="quarter" idx="12"/>
          </p:nvPr>
        </p:nvSpPr>
        <p:spPr/>
        <p:txBody>
          <a:bodyPr/>
          <a:lstStyle/>
          <a:p>
            <a:fld id="{39DCCA8C-3C40-440D-A23D-CFF4DA06079F}" type="slidenum">
              <a:rPr lang="en-US" smtClean="0"/>
              <a:t>7</a:t>
            </a:fld>
            <a:endParaRPr lang="en-US"/>
          </a:p>
        </p:txBody>
      </p:sp>
      <p:sp>
        <p:nvSpPr>
          <p:cNvPr id="4" name="TextBox 3">
            <a:extLst>
              <a:ext uri="{FF2B5EF4-FFF2-40B4-BE49-F238E27FC236}">
                <a16:creationId xmlns:a16="http://schemas.microsoft.com/office/drawing/2014/main" id="{F9DF4FAB-F3D7-60EA-030C-E670CC461285}"/>
              </a:ext>
            </a:extLst>
          </p:cNvPr>
          <p:cNvSpPr txBox="1"/>
          <p:nvPr/>
        </p:nvSpPr>
        <p:spPr>
          <a:xfrm>
            <a:off x="377372" y="646224"/>
            <a:ext cx="6096000" cy="2031325"/>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&gt;&gt; A = </a:t>
            </a:r>
            <a:r>
              <a:rPr lang="en-US" dirty="0" err="1">
                <a:latin typeface="Courier New" panose="02070309020205020404" pitchFamily="49" charset="0"/>
                <a:cs typeface="Courier New" panose="02070309020205020404" pitchFamily="49" charset="0"/>
              </a:rPr>
              <a:t>imread</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balloons.ascii.pgm</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&gt;&gt; </a:t>
            </a:r>
            <a:r>
              <a:rPr lang="en-US" dirty="0" err="1">
                <a:latin typeface="Courier New" panose="02070309020205020404" pitchFamily="49" charset="0"/>
                <a:cs typeface="Courier New" panose="02070309020205020404" pitchFamily="49" charset="0"/>
              </a:rPr>
              <a:t>imshow</a:t>
            </a:r>
            <a:r>
              <a:rPr lang="en-US" dirty="0">
                <a:latin typeface="Courier New" panose="02070309020205020404" pitchFamily="49" charset="0"/>
                <a:cs typeface="Courier New" panose="02070309020205020404" pitchFamily="49" charset="0"/>
              </a:rPr>
              <a:t>(A)</a:t>
            </a:r>
          </a:p>
          <a:p>
            <a:r>
              <a:rPr lang="en-US" dirty="0">
                <a:latin typeface="Courier New" panose="02070309020205020404" pitchFamily="49" charset="0"/>
                <a:cs typeface="Courier New" panose="02070309020205020404" pitchFamily="49" charset="0"/>
              </a:rPr>
              <a:t>&gt;&gt; size(A)</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ans</a:t>
            </a:r>
            <a:r>
              <a:rPr lang="en-US" dirty="0">
                <a:latin typeface="Courier New" panose="02070309020205020404" pitchFamily="49"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480   640</a:t>
            </a:r>
          </a:p>
        </p:txBody>
      </p:sp>
      <p:pic>
        <p:nvPicPr>
          <p:cNvPr id="6" name="Picture 5">
            <a:extLst>
              <a:ext uri="{FF2B5EF4-FFF2-40B4-BE49-F238E27FC236}">
                <a16:creationId xmlns:a16="http://schemas.microsoft.com/office/drawing/2014/main" id="{5BC3D1FB-1FDE-7721-2E9D-E9FD5B05DEE4}"/>
              </a:ext>
            </a:extLst>
          </p:cNvPr>
          <p:cNvPicPr>
            <a:picLocks noChangeAspect="1"/>
          </p:cNvPicPr>
          <p:nvPr/>
        </p:nvPicPr>
        <p:blipFill>
          <a:blip r:embed="rId2"/>
          <a:stretch>
            <a:fillRect/>
          </a:stretch>
        </p:blipFill>
        <p:spPr>
          <a:xfrm>
            <a:off x="3738336" y="1381125"/>
            <a:ext cx="7734300" cy="5476875"/>
          </a:xfrm>
          <a:prstGeom prst="rect">
            <a:avLst/>
          </a:prstGeom>
        </p:spPr>
      </p:pic>
    </p:spTree>
    <p:extLst>
      <p:ext uri="{BB962C8B-B14F-4D97-AF65-F5344CB8AC3E}">
        <p14:creationId xmlns:p14="http://schemas.microsoft.com/office/powerpoint/2010/main" val="100588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65715-3564-9C7E-9BD8-E7F10FFC296D}"/>
              </a:ext>
            </a:extLst>
          </p:cNvPr>
          <p:cNvSpPr>
            <a:spLocks noGrp="1"/>
          </p:cNvSpPr>
          <p:nvPr>
            <p:ph type="sldNum" sz="quarter" idx="12"/>
          </p:nvPr>
        </p:nvSpPr>
        <p:spPr/>
        <p:txBody>
          <a:bodyPr/>
          <a:lstStyle/>
          <a:p>
            <a:fld id="{39DCCA8C-3C40-440D-A23D-CFF4DA06079F}" type="slidenum">
              <a:rPr lang="en-US" smtClean="0"/>
              <a:t>8</a:t>
            </a:fld>
            <a:endParaRPr lang="en-US"/>
          </a:p>
        </p:txBody>
      </p:sp>
      <p:sp>
        <p:nvSpPr>
          <p:cNvPr id="8" name="TextBox 7">
            <a:extLst>
              <a:ext uri="{FF2B5EF4-FFF2-40B4-BE49-F238E27FC236}">
                <a16:creationId xmlns:a16="http://schemas.microsoft.com/office/drawing/2014/main" id="{73F63459-DFAB-AEF0-D0A3-C22748F55CE8}"/>
              </a:ext>
            </a:extLst>
          </p:cNvPr>
          <p:cNvSpPr txBox="1"/>
          <p:nvPr/>
        </p:nvSpPr>
        <p:spPr>
          <a:xfrm>
            <a:off x="838200" y="447040"/>
            <a:ext cx="10443030" cy="5909310"/>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P2</a:t>
            </a:r>
          </a:p>
          <a:p>
            <a:r>
              <a:rPr lang="en-US" dirty="0">
                <a:latin typeface="Courier New" panose="02070309020205020404" pitchFamily="49" charset="0"/>
                <a:cs typeface="Courier New" panose="02070309020205020404" pitchFamily="49" charset="0"/>
              </a:rPr>
              <a:t># created by 'xv </a:t>
            </a:r>
            <a:r>
              <a:rPr lang="en-US" dirty="0" err="1">
                <a:latin typeface="Courier New" panose="02070309020205020404" pitchFamily="49" charset="0"/>
                <a:cs typeface="Courier New" panose="02070309020205020404" pitchFamily="49" charset="0"/>
              </a:rPr>
              <a:t>balloons_bw.tif</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640 480</a:t>
            </a:r>
          </a:p>
          <a:p>
            <a:r>
              <a:rPr lang="en-US" dirty="0">
                <a:latin typeface="Courier New" panose="02070309020205020404" pitchFamily="49" charset="0"/>
                <a:cs typeface="Courier New" panose="02070309020205020404" pitchFamily="49" charset="0"/>
              </a:rPr>
              <a:t>255</a:t>
            </a:r>
          </a:p>
          <a:p>
            <a:r>
              <a:rPr lang="en-US" dirty="0">
                <a:latin typeface="Courier New" panose="02070309020205020404" pitchFamily="49" charset="0"/>
                <a:cs typeface="Courier New" panose="02070309020205020404" pitchFamily="49" charset="0"/>
              </a:rPr>
              <a:t>232 227 220 216 212 209 207 206 205 205 205 207 208 209 210 211 212 211 211 213 212 211 210 209 210 210 211 212 211 210 210 210 210 211 210 210 210 210 209 210 209 208 209 208 209 210 209 208 210 209 209 208 208 208 209 208 208 208 207 207 207 206 207 207 207 207 207 207 207 207 207 207 205 204 206 205 205 204 204 204 203 202 203 202 201 201 201 200 199 199 200 199 198 198 198 197 197 198 197 196 195 195 194 193 192 192 191 191 190 190 190 190 189 189 190 188 188 188 187 187 187 186 186 186 186 187 186 186 187 188 188 187 186 186 186 185 186 186 186 187 186 186 186 185 185 187 186 185 186 185 185 186 185 184 185 186 185 186 186 186 185 186 185 185 185 184 183 184 184 183 184 184 183 183 183 184 183 183 184 183 184 185 185 184 184 183 183 184 183 184 182 183 182 183 183 183 183 183 183 184 183 183 184 182 183 182 183 183 183 183 183 182 184 184 183 183 183 183 184 185 185 184 185 184 185 185 185 185 186 186 185 184 185 184 184 184 186 185 183 181 176 161 150 149 150 153 156 163 166 159 154 156 158 158 158 159 159 160 160 159 159 159 159 160 160 160 160 162 162 163 162 163 164 164 166 170 172 174 175 175 175 175 175 174 176 176 176 176 177</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6046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FE98E-4002-4668-A2C6-A50808F846AB}"/>
              </a:ext>
            </a:extLst>
          </p:cNvPr>
          <p:cNvSpPr>
            <a:spLocks noGrp="1"/>
          </p:cNvSpPr>
          <p:nvPr>
            <p:ph idx="1"/>
          </p:nvPr>
        </p:nvSpPr>
        <p:spPr>
          <a:xfrm>
            <a:off x="838200" y="777766"/>
            <a:ext cx="10515600" cy="5399197"/>
          </a:xfrm>
        </p:spPr>
        <p:txBody>
          <a:bodyPr/>
          <a:lstStyle/>
          <a:p>
            <a:r>
              <a:rPr lang="en-US" dirty="0" err="1"/>
              <a:t>Contoh</a:t>
            </a:r>
            <a:r>
              <a:rPr lang="en-US" dirty="0"/>
              <a:t> format PPM </a:t>
            </a:r>
            <a:r>
              <a:rPr lang="en-US" dirty="0" err="1"/>
              <a:t>untuk</a:t>
            </a:r>
            <a:r>
              <a:rPr lang="en-US" dirty="0"/>
              <a:t> </a:t>
            </a:r>
            <a:r>
              <a:rPr lang="en-US" dirty="0" err="1"/>
              <a:t>citra</a:t>
            </a:r>
            <a:r>
              <a:rPr lang="en-US" dirty="0"/>
              <a:t> </a:t>
            </a:r>
            <a:r>
              <a:rPr lang="en-US" dirty="0" err="1"/>
              <a:t>berwarna</a:t>
            </a:r>
            <a:r>
              <a:rPr lang="en-US" dirty="0"/>
              <a:t> RGB</a:t>
            </a:r>
          </a:p>
        </p:txBody>
      </p:sp>
      <p:pic>
        <p:nvPicPr>
          <p:cNvPr id="4" name="Picture 3">
            <a:extLst>
              <a:ext uri="{FF2B5EF4-FFF2-40B4-BE49-F238E27FC236}">
                <a16:creationId xmlns:a16="http://schemas.microsoft.com/office/drawing/2014/main" id="{8561D5DF-D771-43E9-B8A5-611D03B115D1}"/>
              </a:ext>
            </a:extLst>
          </p:cNvPr>
          <p:cNvPicPr>
            <a:picLocks noChangeAspect="1"/>
          </p:cNvPicPr>
          <p:nvPr/>
        </p:nvPicPr>
        <p:blipFill>
          <a:blip r:embed="rId2"/>
          <a:stretch>
            <a:fillRect/>
          </a:stretch>
        </p:blipFill>
        <p:spPr>
          <a:xfrm>
            <a:off x="1089627" y="1707602"/>
            <a:ext cx="6981825" cy="2686050"/>
          </a:xfrm>
          <a:prstGeom prst="rect">
            <a:avLst/>
          </a:prstGeom>
        </p:spPr>
      </p:pic>
      <p:pic>
        <p:nvPicPr>
          <p:cNvPr id="6" name="Picture 5">
            <a:extLst>
              <a:ext uri="{FF2B5EF4-FFF2-40B4-BE49-F238E27FC236}">
                <a16:creationId xmlns:a16="http://schemas.microsoft.com/office/drawing/2014/main" id="{9C084DD7-75D3-493B-B2BB-3A89E3764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171" y="2334364"/>
            <a:ext cx="1714500" cy="1143000"/>
          </a:xfrm>
          <a:prstGeom prst="rect">
            <a:avLst/>
          </a:prstGeom>
        </p:spPr>
      </p:pic>
      <p:sp>
        <p:nvSpPr>
          <p:cNvPr id="7" name="TextBox 6">
            <a:extLst>
              <a:ext uri="{FF2B5EF4-FFF2-40B4-BE49-F238E27FC236}">
                <a16:creationId xmlns:a16="http://schemas.microsoft.com/office/drawing/2014/main" id="{34AD32CE-9762-46AE-AD7A-AE466EE02DF8}"/>
              </a:ext>
            </a:extLst>
          </p:cNvPr>
          <p:cNvSpPr txBox="1"/>
          <p:nvPr/>
        </p:nvSpPr>
        <p:spPr>
          <a:xfrm>
            <a:off x="9028492" y="3620714"/>
            <a:ext cx="2101857" cy="369332"/>
          </a:xfrm>
          <a:prstGeom prst="rect">
            <a:avLst/>
          </a:prstGeom>
          <a:noFill/>
        </p:spPr>
        <p:txBody>
          <a:bodyPr wrap="none" rtlCol="0">
            <a:spAutoFit/>
          </a:bodyPr>
          <a:lstStyle/>
          <a:p>
            <a:r>
              <a:rPr lang="en-US" dirty="0"/>
              <a:t>Citra yang </a:t>
            </a:r>
            <a:r>
              <a:rPr lang="en-US" dirty="0" err="1"/>
              <a:t>terbentuk</a:t>
            </a:r>
            <a:endParaRPr lang="en-US" dirty="0"/>
          </a:p>
        </p:txBody>
      </p:sp>
      <p:sp>
        <p:nvSpPr>
          <p:cNvPr id="8" name="TextBox 7">
            <a:extLst>
              <a:ext uri="{FF2B5EF4-FFF2-40B4-BE49-F238E27FC236}">
                <a16:creationId xmlns:a16="http://schemas.microsoft.com/office/drawing/2014/main" id="{3CCE54C7-0EA7-4C55-9E85-10E8B9D8B098}"/>
              </a:ext>
            </a:extLst>
          </p:cNvPr>
          <p:cNvSpPr txBox="1"/>
          <p:nvPr/>
        </p:nvSpPr>
        <p:spPr>
          <a:xfrm>
            <a:off x="9038463" y="4393652"/>
            <a:ext cx="1927131"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wikipedia</a:t>
            </a:r>
            <a:endParaRPr lang="en-US" dirty="0">
              <a:solidFill>
                <a:srgbClr val="FF0000"/>
              </a:solidFill>
            </a:endParaRPr>
          </a:p>
        </p:txBody>
      </p:sp>
      <p:sp>
        <p:nvSpPr>
          <p:cNvPr id="2" name="Slide Number Placeholder 1">
            <a:extLst>
              <a:ext uri="{FF2B5EF4-FFF2-40B4-BE49-F238E27FC236}">
                <a16:creationId xmlns:a16="http://schemas.microsoft.com/office/drawing/2014/main" id="{593FDC8E-426C-799B-214E-F613F0C05831}"/>
              </a:ext>
            </a:extLst>
          </p:cNvPr>
          <p:cNvSpPr>
            <a:spLocks noGrp="1"/>
          </p:cNvSpPr>
          <p:nvPr>
            <p:ph type="sldNum" sz="quarter" idx="12"/>
          </p:nvPr>
        </p:nvSpPr>
        <p:spPr/>
        <p:txBody>
          <a:bodyPr/>
          <a:lstStyle/>
          <a:p>
            <a:fld id="{39DCCA8C-3C40-440D-A23D-CFF4DA06079F}" type="slidenum">
              <a:rPr lang="en-US" smtClean="0"/>
              <a:t>9</a:t>
            </a:fld>
            <a:endParaRPr lang="en-US"/>
          </a:p>
        </p:txBody>
      </p:sp>
    </p:spTree>
    <p:extLst>
      <p:ext uri="{BB962C8B-B14F-4D97-AF65-F5344CB8AC3E}">
        <p14:creationId xmlns:p14="http://schemas.microsoft.com/office/powerpoint/2010/main" val="570672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3992</Words>
  <Application>Microsoft Office PowerPoint</Application>
  <PresentationFormat>Widescreen</PresentationFormat>
  <Paragraphs>603</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Cambria Math</vt:lpstr>
      <vt:lpstr>Courier New</vt:lpstr>
      <vt:lpstr>Symbol</vt:lpstr>
      <vt:lpstr>Times New Roman</vt:lpstr>
      <vt:lpstr>Office Theme</vt:lpstr>
      <vt:lpstr>04 - Format Citra</vt:lpstr>
      <vt:lpstr>Format File Citra</vt:lpstr>
      <vt:lpstr>PowerPoint Presentation</vt:lpstr>
      <vt:lpstr>PBM/PGM/PPM format</vt:lpstr>
      <vt:lpstr>PowerPoint Presentation</vt:lpstr>
      <vt:lpstr>PowerPoint Presentation</vt:lpstr>
      <vt:lpstr>PowerPoint Presentation</vt:lpstr>
      <vt:lpstr>PowerPoint Presentation</vt:lpstr>
      <vt:lpstr>PowerPoint Presentation</vt:lpstr>
      <vt:lpstr>Format File BMP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GIF</vt:lpstr>
      <vt:lpstr>JPEG</vt:lpstr>
      <vt:lpstr>PNG</vt:lpstr>
      <vt:lpstr>Jenis citra di dalam Matlab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 Raw Image</vt:lpstr>
      <vt:lpstr>PowerPoint Presentation</vt:lpstr>
      <vt:lpstr>Pengolahan Citra dengan Matlab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Dr.Ir. Rinaldi Munir, MT</dc:creator>
  <cp:lastModifiedBy>Dr. Ir. Rinaldi, M.T.</cp:lastModifiedBy>
  <cp:revision>97</cp:revision>
  <dcterms:created xsi:type="dcterms:W3CDTF">2019-08-23T02:29:55Z</dcterms:created>
  <dcterms:modified xsi:type="dcterms:W3CDTF">2025-09-07T02:33:56Z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2024-09-15T13:57:12Z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40aa9af6-30cf-4968-83f8-cfac9f004b41</vt:lpwstr>
  </property>
  <property fmtid="{D5CDD505-2E9C-101B-9397-08002B2CF9AE}" pid="8" name="MSIP_Label_38b525e5-f3da-4501-8f1e-526b6769fc56_ContentBits">
    <vt:lpwstr>0</vt:lpwstr>
  </property>
</Properties>
</file>